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36"/>
  </p:handoutMasterIdLst>
  <p:sldIdLst>
    <p:sldId id="306" r:id="rId5"/>
    <p:sldId id="276" r:id="rId6"/>
    <p:sldId id="279" r:id="rId7"/>
    <p:sldId id="275" r:id="rId8"/>
    <p:sldId id="286" r:id="rId9"/>
    <p:sldId id="277" r:id="rId10"/>
    <p:sldId id="268" r:id="rId11"/>
    <p:sldId id="274" r:id="rId12"/>
    <p:sldId id="281" r:id="rId13"/>
    <p:sldId id="282" r:id="rId14"/>
    <p:sldId id="283" r:id="rId15"/>
    <p:sldId id="287" r:id="rId16"/>
    <p:sldId id="288" r:id="rId17"/>
    <p:sldId id="289" r:id="rId18"/>
    <p:sldId id="284" r:id="rId19"/>
    <p:sldId id="290" r:id="rId20"/>
    <p:sldId id="291" r:id="rId21"/>
    <p:sldId id="292" r:id="rId22"/>
    <p:sldId id="293" r:id="rId23"/>
    <p:sldId id="295" r:id="rId24"/>
    <p:sldId id="294" r:id="rId25"/>
    <p:sldId id="297" r:id="rId26"/>
    <p:sldId id="298" r:id="rId27"/>
    <p:sldId id="299" r:id="rId28"/>
    <p:sldId id="300" r:id="rId29"/>
    <p:sldId id="296" r:id="rId30"/>
    <p:sldId id="301" r:id="rId31"/>
    <p:sldId id="302" r:id="rId32"/>
    <p:sldId id="303" r:id="rId33"/>
    <p:sldId id="304" r:id="rId34"/>
    <p:sldId id="305" r:id="rId35"/>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6" d="100"/>
          <a:sy n="76" d="100"/>
        </p:scale>
        <p:origin x="-420" y="96"/>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14" y="-8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svg"/><Relationship Id="rId1" Type="http://schemas.openxmlformats.org/officeDocument/2006/relationships/image" Target="../media/image19.png"/><Relationship Id="rId6" Type="http://schemas.openxmlformats.org/officeDocument/2006/relationships/image" Target="../media/image23.svg"/><Relationship Id="rId5" Type="http://schemas.openxmlformats.org/officeDocument/2006/relationships/image" Target="../media/image21.png"/><Relationship Id="rId4" Type="http://schemas.openxmlformats.org/officeDocument/2006/relationships/image" Target="../media/image21.svg"/></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35.svg"/><Relationship Id="rId2" Type="http://schemas.openxmlformats.org/officeDocument/2006/relationships/image" Target="../media/image19.svg"/><Relationship Id="rId1" Type="http://schemas.openxmlformats.org/officeDocument/2006/relationships/image" Target="../media/image23.png"/><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image" Target="../media/image33.svg"/><Relationship Id="rId4" Type="http://schemas.openxmlformats.org/officeDocument/2006/relationships/image" Target="../media/image28.svg"/><Relationship Id="rId9" Type="http://schemas.openxmlformats.org/officeDocument/2006/relationships/image" Target="../media/image27.png"/></Relationships>
</file>

<file path=ppt/diagrams/_rels/data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40.svg"/><Relationship Id="rId1" Type="http://schemas.openxmlformats.org/officeDocument/2006/relationships/image" Target="../media/image32.png"/><Relationship Id="rId6" Type="http://schemas.openxmlformats.org/officeDocument/2006/relationships/image" Target="../media/image44.svg"/><Relationship Id="rId5" Type="http://schemas.openxmlformats.org/officeDocument/2006/relationships/image" Target="../media/image34.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A6D1B4-06C6-4B47-8F40-F811C1335C48}"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CC40A47C-FEFF-4B63-8885-42558EF42FE0}">
      <dgm:prSet custT="1"/>
      <dgm:spPr/>
      <dgm:t>
        <a:bodyPr/>
        <a:lstStyle/>
        <a:p>
          <a:r>
            <a:rPr lang="el-GR" sz="1800" dirty="0">
              <a:solidFill>
                <a:schemeClr val="tx1"/>
              </a:solidFill>
              <a:latin typeface="+mn-lt"/>
              <a:ea typeface="Verdana" panose="020B0604030504040204" pitchFamily="34" charset="0"/>
            </a:rPr>
            <a:t>Στον 20ο αιώνα, η ψυχανάλυση παρείχε μια νέα κατανόηση και προσέγγιση στην υστερία
</a:t>
          </a:r>
          <a:endParaRPr lang="en-US" sz="1800" dirty="0">
            <a:solidFill>
              <a:schemeClr val="tx1"/>
            </a:solidFill>
            <a:latin typeface="+mn-lt"/>
            <a:ea typeface="Verdana" panose="020B0604030504040204" pitchFamily="34" charset="0"/>
          </a:endParaRPr>
        </a:p>
      </dgm:t>
    </dgm:pt>
    <dgm:pt modelId="{8AAB0150-2E9C-4A46-86C1-893DA156F19C}" type="parTrans" cxnId="{2F627295-118D-41D3-94FF-C39C96995BCB}">
      <dgm:prSet/>
      <dgm:spPr/>
      <dgm:t>
        <a:bodyPr/>
        <a:lstStyle/>
        <a:p>
          <a:endParaRPr lang="en-US"/>
        </a:p>
      </dgm:t>
    </dgm:pt>
    <dgm:pt modelId="{A723712C-DA9C-4407-ABE1-F172309176CD}" type="sibTrans" cxnId="{2F627295-118D-41D3-94FF-C39C96995BCB}">
      <dgm:prSet/>
      <dgm:spPr/>
      <dgm:t>
        <a:bodyPr/>
        <a:lstStyle/>
        <a:p>
          <a:endParaRPr lang="en-US"/>
        </a:p>
      </dgm:t>
    </dgm:pt>
    <dgm:pt modelId="{228EFCB6-62EF-443F-B8B5-069EEA5EC3D1}">
      <dgm:prSet custT="1"/>
      <dgm:spPr/>
      <dgm:t>
        <a:bodyPr/>
        <a:lstStyle/>
        <a:p>
          <a:r>
            <a:rPr lang="el-GR" sz="1800" dirty="0">
              <a:solidFill>
                <a:schemeClr val="tx1"/>
              </a:solidFill>
              <a:latin typeface="+mn-lt"/>
              <a:ea typeface="Verdana" panose="020B0604030504040204" pitchFamily="34" charset="0"/>
            </a:rPr>
            <a:t>Η «θεραπεία ομιλίας» αναπτύχθηκε από τον </a:t>
          </a:r>
          <a:r>
            <a:rPr lang="en-GB" sz="1800" dirty="0">
              <a:solidFill>
                <a:schemeClr val="tx1"/>
              </a:solidFill>
              <a:latin typeface="+mn-lt"/>
              <a:ea typeface="Verdana" panose="020B0604030504040204" pitchFamily="34" charset="0"/>
            </a:rPr>
            <a:t>Sigmund Freud </a:t>
          </a:r>
          <a:r>
            <a:rPr lang="el-GR" sz="1800" dirty="0">
              <a:solidFill>
                <a:schemeClr val="tx1"/>
              </a:solidFill>
              <a:latin typeface="+mn-lt"/>
              <a:ea typeface="Verdana" panose="020B0604030504040204" pitchFamily="34" charset="0"/>
            </a:rPr>
            <a:t> (1856-1939), τον μέντορά του </a:t>
          </a:r>
          <a:r>
            <a:rPr lang="en-GB" sz="1800" dirty="0">
              <a:solidFill>
                <a:schemeClr val="tx1"/>
              </a:solidFill>
              <a:latin typeface="+mn-lt"/>
              <a:ea typeface="Verdana" panose="020B0604030504040204" pitchFamily="34" charset="0"/>
            </a:rPr>
            <a:t>Josef </a:t>
          </a:r>
          <a:r>
            <a:rPr lang="en-GB" sz="1800" dirty="0" err="1">
              <a:solidFill>
                <a:schemeClr val="tx1"/>
              </a:solidFill>
              <a:latin typeface="+mn-lt"/>
              <a:ea typeface="Verdana" panose="020B0604030504040204" pitchFamily="34" charset="0"/>
            </a:rPr>
            <a:t>Breurer</a:t>
          </a:r>
          <a:r>
            <a:rPr lang="en-GB" sz="1800" dirty="0">
              <a:solidFill>
                <a:schemeClr val="tx1"/>
              </a:solidFill>
              <a:latin typeface="+mn-lt"/>
              <a:ea typeface="Verdana" panose="020B0604030504040204" pitchFamily="34" charset="0"/>
            </a:rPr>
            <a:t> </a:t>
          </a:r>
          <a:r>
            <a:rPr lang="el-GR" sz="1800" dirty="0">
              <a:solidFill>
                <a:schemeClr val="tx1"/>
              </a:solidFill>
              <a:latin typeface="+mn-lt"/>
              <a:ea typeface="Verdana" panose="020B0604030504040204" pitchFamily="34" charset="0"/>
            </a:rPr>
            <a:t> (1842-1925) και την ασθενή τους «Άννα Ο» (1859-1936)</a:t>
          </a:r>
          <a:endParaRPr lang="en-US" sz="1800" dirty="0">
            <a:solidFill>
              <a:schemeClr val="tx1"/>
            </a:solidFill>
            <a:latin typeface="+mn-lt"/>
            <a:ea typeface="Verdana" panose="020B0604030504040204" pitchFamily="34" charset="0"/>
          </a:endParaRPr>
        </a:p>
      </dgm:t>
    </dgm:pt>
    <dgm:pt modelId="{66A6149C-A563-4A0F-95CE-3F1293593B0D}" type="parTrans" cxnId="{7A3ADCBE-560E-4AB0-AC65-6AEC39831580}">
      <dgm:prSet/>
      <dgm:spPr/>
      <dgm:t>
        <a:bodyPr/>
        <a:lstStyle/>
        <a:p>
          <a:endParaRPr lang="en-US"/>
        </a:p>
      </dgm:t>
    </dgm:pt>
    <dgm:pt modelId="{75C8028A-C1F7-45EB-9614-068887F79ACC}" type="sibTrans" cxnId="{7A3ADCBE-560E-4AB0-AC65-6AEC39831580}">
      <dgm:prSet/>
      <dgm:spPr/>
      <dgm:t>
        <a:bodyPr/>
        <a:lstStyle/>
        <a:p>
          <a:endParaRPr lang="en-US"/>
        </a:p>
      </dgm:t>
    </dgm:pt>
    <dgm:pt modelId="{9FB03B68-6831-4AFB-AAD4-C52E0D19BB81}">
      <dgm:prSet custT="1"/>
      <dgm:spPr/>
      <dgm:t>
        <a:bodyPr/>
        <a:lstStyle/>
        <a:p>
          <a:r>
            <a:rPr lang="el-GR" sz="1800" dirty="0">
              <a:solidFill>
                <a:schemeClr val="tx1"/>
              </a:solidFill>
              <a:latin typeface="+mn-lt"/>
              <a:ea typeface="Verdana" panose="020B0604030504040204" pitchFamily="34" charset="0"/>
            </a:rPr>
            <a:t>Μιλώντας για την εμφάνιση των συμπτωμάτων και στη συνέχεια ο εντοπισμός τους πίσω σε ένα τραυματικό γεγονός θα επέφερε μια κάθαρση που θα έκανε τα συμπτώματα να εξαφανιστούν</a:t>
          </a:r>
          <a:endParaRPr lang="en-US" sz="1800" dirty="0">
            <a:solidFill>
              <a:schemeClr val="tx1"/>
            </a:solidFill>
            <a:latin typeface="+mn-lt"/>
            <a:ea typeface="Verdana" panose="020B0604030504040204" pitchFamily="34" charset="0"/>
          </a:endParaRPr>
        </a:p>
      </dgm:t>
    </dgm:pt>
    <dgm:pt modelId="{EA8993C6-D41B-4EC1-B7BB-DAFD84F786B1}" type="parTrans" cxnId="{63978ADE-32E1-47DD-9B76-EA9FFE416019}">
      <dgm:prSet/>
      <dgm:spPr/>
      <dgm:t>
        <a:bodyPr/>
        <a:lstStyle/>
        <a:p>
          <a:endParaRPr lang="en-US"/>
        </a:p>
      </dgm:t>
    </dgm:pt>
    <dgm:pt modelId="{3083951F-CF53-4FF7-9835-982826998D3C}" type="sibTrans" cxnId="{63978ADE-32E1-47DD-9B76-EA9FFE416019}">
      <dgm:prSet/>
      <dgm:spPr/>
      <dgm:t>
        <a:bodyPr/>
        <a:lstStyle/>
        <a:p>
          <a:endParaRPr lang="en-US"/>
        </a:p>
      </dgm:t>
    </dgm:pt>
    <dgm:pt modelId="{11062F64-B178-4850-B801-589E4FF07C1E}">
      <dgm:prSet custT="1"/>
      <dgm:spPr/>
      <dgm:t>
        <a:bodyPr/>
        <a:lstStyle/>
        <a:p>
          <a:r>
            <a:rPr lang="el-GR" sz="1800" dirty="0">
              <a:solidFill>
                <a:schemeClr val="tx1"/>
              </a:solidFill>
              <a:latin typeface="+mn-lt"/>
              <a:ea typeface="Verdana" panose="020B0604030504040204" pitchFamily="34" charset="0"/>
            </a:rPr>
            <a:t>Ο </a:t>
          </a:r>
          <a:r>
            <a:rPr lang="en-GB" sz="1800" dirty="0">
              <a:solidFill>
                <a:schemeClr val="tx1"/>
              </a:solidFill>
              <a:latin typeface="+mn-lt"/>
              <a:ea typeface="Verdana" panose="020B0604030504040204" pitchFamily="34" charset="0"/>
            </a:rPr>
            <a:t>Freud </a:t>
          </a:r>
          <a:r>
            <a:rPr lang="el-GR" sz="1800" dirty="0">
              <a:solidFill>
                <a:schemeClr val="tx1"/>
              </a:solidFill>
              <a:latin typeface="+mn-lt"/>
              <a:ea typeface="Verdana" panose="020B0604030504040204" pitchFamily="34" charset="0"/>
            </a:rPr>
            <a:t>υποστήριξε ότι τα συμπτώματα ήταν σωματικές εκφράσεις μίας ψυχολογικής δυσφορίας, συχνά σεξουαλικής φύσης</a:t>
          </a:r>
          <a:endParaRPr lang="en-US" sz="1800" dirty="0">
            <a:solidFill>
              <a:schemeClr val="tx1"/>
            </a:solidFill>
            <a:latin typeface="+mn-lt"/>
            <a:ea typeface="Verdana" panose="020B0604030504040204" pitchFamily="34" charset="0"/>
          </a:endParaRPr>
        </a:p>
      </dgm:t>
    </dgm:pt>
    <dgm:pt modelId="{43F52315-DA35-4D4E-B401-FE26106A6A41}" type="parTrans" cxnId="{0C70589F-5BAB-4C2A-BBBC-539DDE9689A3}">
      <dgm:prSet/>
      <dgm:spPr/>
      <dgm:t>
        <a:bodyPr/>
        <a:lstStyle/>
        <a:p>
          <a:endParaRPr lang="en-US"/>
        </a:p>
      </dgm:t>
    </dgm:pt>
    <dgm:pt modelId="{509BDEF3-3702-43F8-A23D-DB029E99E167}" type="sibTrans" cxnId="{0C70589F-5BAB-4C2A-BBBC-539DDE9689A3}">
      <dgm:prSet/>
      <dgm:spPr/>
      <dgm:t>
        <a:bodyPr/>
        <a:lstStyle/>
        <a:p>
          <a:endParaRPr lang="en-US"/>
        </a:p>
      </dgm:t>
    </dgm:pt>
    <dgm:pt modelId="{38539F77-AA89-45FF-BBE4-AEE4793934C7}" type="pres">
      <dgm:prSet presAssocID="{39A6D1B4-06C6-4B47-8F40-F811C1335C48}" presName="root" presStyleCnt="0">
        <dgm:presLayoutVars>
          <dgm:dir/>
          <dgm:resizeHandles val="exact"/>
        </dgm:presLayoutVars>
      </dgm:prSet>
      <dgm:spPr/>
      <dgm:t>
        <a:bodyPr/>
        <a:lstStyle/>
        <a:p>
          <a:endParaRPr lang="en-GB"/>
        </a:p>
      </dgm:t>
    </dgm:pt>
    <dgm:pt modelId="{8F8EF432-CBDD-4421-B1FC-F4751D6C759E}" type="pres">
      <dgm:prSet presAssocID="{39A6D1B4-06C6-4B47-8F40-F811C1335C48}" presName="container" presStyleCnt="0">
        <dgm:presLayoutVars>
          <dgm:dir/>
          <dgm:resizeHandles val="exact"/>
        </dgm:presLayoutVars>
      </dgm:prSet>
      <dgm:spPr/>
    </dgm:pt>
    <dgm:pt modelId="{D3F5CC45-E515-4A0C-81A3-E7B324CFDCDC}" type="pres">
      <dgm:prSet presAssocID="{CC40A47C-FEFF-4B63-8885-42558EF42FE0}" presName="compNode" presStyleCnt="0"/>
      <dgm:spPr/>
    </dgm:pt>
    <dgm:pt modelId="{F363E9E2-DF60-4742-B1A2-F0970A8ACFD3}" type="pres">
      <dgm:prSet presAssocID="{CC40A47C-FEFF-4B63-8885-42558EF42FE0}" presName="iconBgRect" presStyleLbl="bgShp" presStyleIdx="0" presStyleCnt="4"/>
      <dgm:spPr/>
    </dgm:pt>
    <dgm:pt modelId="{F1C5AFED-01F6-4581-BECE-C12782589531}" type="pres">
      <dgm:prSet presAssocID="{CC40A47C-FEFF-4B63-8885-42558EF42FE0}"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1A2D4566-7189-404E-B8A5-4C24981EB0F4}" type="pres">
      <dgm:prSet presAssocID="{CC40A47C-FEFF-4B63-8885-42558EF42FE0}" presName="spaceRect" presStyleCnt="0"/>
      <dgm:spPr/>
    </dgm:pt>
    <dgm:pt modelId="{AE4283E4-E026-4EA5-B754-BB781A984B55}" type="pres">
      <dgm:prSet presAssocID="{CC40A47C-FEFF-4B63-8885-42558EF42FE0}" presName="textRect" presStyleLbl="revTx" presStyleIdx="0" presStyleCnt="4">
        <dgm:presLayoutVars>
          <dgm:chMax val="1"/>
          <dgm:chPref val="1"/>
        </dgm:presLayoutVars>
      </dgm:prSet>
      <dgm:spPr/>
      <dgm:t>
        <a:bodyPr/>
        <a:lstStyle/>
        <a:p>
          <a:endParaRPr lang="en-GB"/>
        </a:p>
      </dgm:t>
    </dgm:pt>
    <dgm:pt modelId="{CB14BAA7-F909-475D-BBDE-FC615DBCDB74}" type="pres">
      <dgm:prSet presAssocID="{A723712C-DA9C-4407-ABE1-F172309176CD}" presName="sibTrans" presStyleLbl="sibTrans2D1" presStyleIdx="0" presStyleCnt="0"/>
      <dgm:spPr/>
      <dgm:t>
        <a:bodyPr/>
        <a:lstStyle/>
        <a:p>
          <a:endParaRPr lang="en-GB"/>
        </a:p>
      </dgm:t>
    </dgm:pt>
    <dgm:pt modelId="{16C7632C-D50A-4ADA-B50B-754810C18AC7}" type="pres">
      <dgm:prSet presAssocID="{228EFCB6-62EF-443F-B8B5-069EEA5EC3D1}" presName="compNode" presStyleCnt="0"/>
      <dgm:spPr/>
    </dgm:pt>
    <dgm:pt modelId="{3F9FCDEC-EC12-47EA-A863-00BEBD3717D0}" type="pres">
      <dgm:prSet presAssocID="{228EFCB6-62EF-443F-B8B5-069EEA5EC3D1}" presName="iconBgRect" presStyleLbl="bgShp" presStyleIdx="1" presStyleCnt="4"/>
      <dgm:spPr/>
    </dgm:pt>
    <dgm:pt modelId="{F21EF1D6-87EC-48B0-A2DE-15F4A543F0EE}" type="pres">
      <dgm:prSet presAssocID="{228EFCB6-62EF-443F-B8B5-069EEA5EC3D1}"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keleton"/>
        </a:ext>
      </dgm:extLst>
    </dgm:pt>
    <dgm:pt modelId="{8245AD5A-766A-4793-978D-ACB5E7026AE5}" type="pres">
      <dgm:prSet presAssocID="{228EFCB6-62EF-443F-B8B5-069EEA5EC3D1}" presName="spaceRect" presStyleCnt="0"/>
      <dgm:spPr/>
    </dgm:pt>
    <dgm:pt modelId="{79FB71B7-C74A-42B4-B132-9269B5CE916B}" type="pres">
      <dgm:prSet presAssocID="{228EFCB6-62EF-443F-B8B5-069EEA5EC3D1}" presName="textRect" presStyleLbl="revTx" presStyleIdx="1" presStyleCnt="4">
        <dgm:presLayoutVars>
          <dgm:chMax val="1"/>
          <dgm:chPref val="1"/>
        </dgm:presLayoutVars>
      </dgm:prSet>
      <dgm:spPr/>
      <dgm:t>
        <a:bodyPr/>
        <a:lstStyle/>
        <a:p>
          <a:endParaRPr lang="en-GB"/>
        </a:p>
      </dgm:t>
    </dgm:pt>
    <dgm:pt modelId="{79A3A03A-6483-4B7B-B16D-F9C2549C451E}" type="pres">
      <dgm:prSet presAssocID="{75C8028A-C1F7-45EB-9614-068887F79ACC}" presName="sibTrans" presStyleLbl="sibTrans2D1" presStyleIdx="0" presStyleCnt="0"/>
      <dgm:spPr/>
      <dgm:t>
        <a:bodyPr/>
        <a:lstStyle/>
        <a:p>
          <a:endParaRPr lang="en-GB"/>
        </a:p>
      </dgm:t>
    </dgm:pt>
    <dgm:pt modelId="{05F803B2-E27F-467B-B1B1-FFA259128450}" type="pres">
      <dgm:prSet presAssocID="{9FB03B68-6831-4AFB-AAD4-C52E0D19BB81}" presName="compNode" presStyleCnt="0"/>
      <dgm:spPr/>
    </dgm:pt>
    <dgm:pt modelId="{DFB02B4A-0BC4-4591-B64C-E634A9F870BD}" type="pres">
      <dgm:prSet presAssocID="{9FB03B68-6831-4AFB-AAD4-C52E0D19BB81}" presName="iconBgRect" presStyleLbl="bgShp" presStyleIdx="2" presStyleCnt="4"/>
      <dgm:spPr/>
    </dgm:pt>
    <dgm:pt modelId="{0C4583F6-607D-4170-9272-4A290DB5B48B}" type="pres">
      <dgm:prSet presAssocID="{9FB03B68-6831-4AFB-AAD4-C52E0D19BB81}"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rain in head"/>
        </a:ext>
      </dgm:extLst>
    </dgm:pt>
    <dgm:pt modelId="{160EC4F2-4A88-4B30-B36A-7D4D4262BC62}" type="pres">
      <dgm:prSet presAssocID="{9FB03B68-6831-4AFB-AAD4-C52E0D19BB81}" presName="spaceRect" presStyleCnt="0"/>
      <dgm:spPr/>
    </dgm:pt>
    <dgm:pt modelId="{3A8B50E5-8BFF-4569-BBC3-6E9A30E60D50}" type="pres">
      <dgm:prSet presAssocID="{9FB03B68-6831-4AFB-AAD4-C52E0D19BB81}" presName="textRect" presStyleLbl="revTx" presStyleIdx="2" presStyleCnt="4">
        <dgm:presLayoutVars>
          <dgm:chMax val="1"/>
          <dgm:chPref val="1"/>
        </dgm:presLayoutVars>
      </dgm:prSet>
      <dgm:spPr/>
      <dgm:t>
        <a:bodyPr/>
        <a:lstStyle/>
        <a:p>
          <a:endParaRPr lang="en-GB"/>
        </a:p>
      </dgm:t>
    </dgm:pt>
    <dgm:pt modelId="{A39E9AC5-074B-4B09-B36E-11D9DFB39C33}" type="pres">
      <dgm:prSet presAssocID="{3083951F-CF53-4FF7-9835-982826998D3C}" presName="sibTrans" presStyleLbl="sibTrans2D1" presStyleIdx="0" presStyleCnt="0"/>
      <dgm:spPr/>
      <dgm:t>
        <a:bodyPr/>
        <a:lstStyle/>
        <a:p>
          <a:endParaRPr lang="en-GB"/>
        </a:p>
      </dgm:t>
    </dgm:pt>
    <dgm:pt modelId="{6F4347F7-FAAE-4B61-ABE5-C115565A0AC0}" type="pres">
      <dgm:prSet presAssocID="{11062F64-B178-4850-B801-589E4FF07C1E}" presName="compNode" presStyleCnt="0"/>
      <dgm:spPr/>
    </dgm:pt>
    <dgm:pt modelId="{712AD0D9-01F7-4E01-8FCB-D4DFD3F82033}" type="pres">
      <dgm:prSet presAssocID="{11062F64-B178-4850-B801-589E4FF07C1E}" presName="iconBgRect" presStyleLbl="bgShp" presStyleIdx="3" presStyleCnt="4"/>
      <dgm:spPr/>
    </dgm:pt>
    <dgm:pt modelId="{B49C9CE6-3171-4FCF-A97A-EE955757F29D}" type="pres">
      <dgm:prSet presAssocID="{11062F64-B178-4850-B801-589E4FF07C1E}"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Brain"/>
        </a:ext>
      </dgm:extLst>
    </dgm:pt>
    <dgm:pt modelId="{32D0FEF6-6988-45D8-936B-4BF0A7338923}" type="pres">
      <dgm:prSet presAssocID="{11062F64-B178-4850-B801-589E4FF07C1E}" presName="spaceRect" presStyleCnt="0"/>
      <dgm:spPr/>
    </dgm:pt>
    <dgm:pt modelId="{0F40820D-9D54-492F-9AE2-82369425D945}" type="pres">
      <dgm:prSet presAssocID="{11062F64-B178-4850-B801-589E4FF07C1E}" presName="textRect" presStyleLbl="revTx" presStyleIdx="3" presStyleCnt="4">
        <dgm:presLayoutVars>
          <dgm:chMax val="1"/>
          <dgm:chPref val="1"/>
        </dgm:presLayoutVars>
      </dgm:prSet>
      <dgm:spPr/>
      <dgm:t>
        <a:bodyPr/>
        <a:lstStyle/>
        <a:p>
          <a:endParaRPr lang="en-GB"/>
        </a:p>
      </dgm:t>
    </dgm:pt>
  </dgm:ptLst>
  <dgm:cxnLst>
    <dgm:cxn modelId="{B55988FF-DF9A-4D25-98CA-6833C4A7ADB7}" type="presOf" srcId="{A723712C-DA9C-4407-ABE1-F172309176CD}" destId="{CB14BAA7-F909-475D-BBDE-FC615DBCDB74}" srcOrd="0" destOrd="0" presId="urn:microsoft.com/office/officeart/2018/2/layout/IconCircleList"/>
    <dgm:cxn modelId="{63978ADE-32E1-47DD-9B76-EA9FFE416019}" srcId="{39A6D1B4-06C6-4B47-8F40-F811C1335C48}" destId="{9FB03B68-6831-4AFB-AAD4-C52E0D19BB81}" srcOrd="2" destOrd="0" parTransId="{EA8993C6-D41B-4EC1-B7BB-DAFD84F786B1}" sibTransId="{3083951F-CF53-4FF7-9835-982826998D3C}"/>
    <dgm:cxn modelId="{646FFDEE-E3E2-4A08-9CED-AAA11386792E}" type="presOf" srcId="{228EFCB6-62EF-443F-B8B5-069EEA5EC3D1}" destId="{79FB71B7-C74A-42B4-B132-9269B5CE916B}" srcOrd="0" destOrd="0" presId="urn:microsoft.com/office/officeart/2018/2/layout/IconCircleList"/>
    <dgm:cxn modelId="{E7FA65D4-C5CE-4EF4-B0D6-42B38CC35E7B}" type="presOf" srcId="{39A6D1B4-06C6-4B47-8F40-F811C1335C48}" destId="{38539F77-AA89-45FF-BBE4-AEE4793934C7}" srcOrd="0" destOrd="0" presId="urn:microsoft.com/office/officeart/2018/2/layout/IconCircleList"/>
    <dgm:cxn modelId="{2F627295-118D-41D3-94FF-C39C96995BCB}" srcId="{39A6D1B4-06C6-4B47-8F40-F811C1335C48}" destId="{CC40A47C-FEFF-4B63-8885-42558EF42FE0}" srcOrd="0" destOrd="0" parTransId="{8AAB0150-2E9C-4A46-86C1-893DA156F19C}" sibTransId="{A723712C-DA9C-4407-ABE1-F172309176CD}"/>
    <dgm:cxn modelId="{DA05CFE8-941B-4E1D-8E4A-B598ECF70578}" type="presOf" srcId="{9FB03B68-6831-4AFB-AAD4-C52E0D19BB81}" destId="{3A8B50E5-8BFF-4569-BBC3-6E9A30E60D50}" srcOrd="0" destOrd="0" presId="urn:microsoft.com/office/officeart/2018/2/layout/IconCircleList"/>
    <dgm:cxn modelId="{297F1D50-1EC4-47C3-9748-54574B92E02D}" type="presOf" srcId="{11062F64-B178-4850-B801-589E4FF07C1E}" destId="{0F40820D-9D54-492F-9AE2-82369425D945}" srcOrd="0" destOrd="0" presId="urn:microsoft.com/office/officeart/2018/2/layout/IconCircleList"/>
    <dgm:cxn modelId="{CA914E13-563D-4FE2-800A-447D6F51FF26}" type="presOf" srcId="{CC40A47C-FEFF-4B63-8885-42558EF42FE0}" destId="{AE4283E4-E026-4EA5-B754-BB781A984B55}" srcOrd="0" destOrd="0" presId="urn:microsoft.com/office/officeart/2018/2/layout/IconCircleList"/>
    <dgm:cxn modelId="{0C70589F-5BAB-4C2A-BBBC-539DDE9689A3}" srcId="{39A6D1B4-06C6-4B47-8F40-F811C1335C48}" destId="{11062F64-B178-4850-B801-589E4FF07C1E}" srcOrd="3" destOrd="0" parTransId="{43F52315-DA35-4D4E-B401-FE26106A6A41}" sibTransId="{509BDEF3-3702-43F8-A23D-DB029E99E167}"/>
    <dgm:cxn modelId="{AA4939E4-BCEA-4513-8521-0F677D32D1B5}" type="presOf" srcId="{75C8028A-C1F7-45EB-9614-068887F79ACC}" destId="{79A3A03A-6483-4B7B-B16D-F9C2549C451E}" srcOrd="0" destOrd="0" presId="urn:microsoft.com/office/officeart/2018/2/layout/IconCircleList"/>
    <dgm:cxn modelId="{7A3ADCBE-560E-4AB0-AC65-6AEC39831580}" srcId="{39A6D1B4-06C6-4B47-8F40-F811C1335C48}" destId="{228EFCB6-62EF-443F-B8B5-069EEA5EC3D1}" srcOrd="1" destOrd="0" parTransId="{66A6149C-A563-4A0F-95CE-3F1293593B0D}" sibTransId="{75C8028A-C1F7-45EB-9614-068887F79ACC}"/>
    <dgm:cxn modelId="{61144E78-0117-4CE3-B5F4-B1B5E7A60DFA}" type="presOf" srcId="{3083951F-CF53-4FF7-9835-982826998D3C}" destId="{A39E9AC5-074B-4B09-B36E-11D9DFB39C33}" srcOrd="0" destOrd="0" presId="urn:microsoft.com/office/officeart/2018/2/layout/IconCircleList"/>
    <dgm:cxn modelId="{270260B2-6A50-4575-A7C1-EC9BBE507DB9}" type="presParOf" srcId="{38539F77-AA89-45FF-BBE4-AEE4793934C7}" destId="{8F8EF432-CBDD-4421-B1FC-F4751D6C759E}" srcOrd="0" destOrd="0" presId="urn:microsoft.com/office/officeart/2018/2/layout/IconCircleList"/>
    <dgm:cxn modelId="{51347481-3B28-4D72-A7D3-E0E902600B1A}" type="presParOf" srcId="{8F8EF432-CBDD-4421-B1FC-F4751D6C759E}" destId="{D3F5CC45-E515-4A0C-81A3-E7B324CFDCDC}" srcOrd="0" destOrd="0" presId="urn:microsoft.com/office/officeart/2018/2/layout/IconCircleList"/>
    <dgm:cxn modelId="{F60D0982-5184-49A5-8808-33CEA467FB93}" type="presParOf" srcId="{D3F5CC45-E515-4A0C-81A3-E7B324CFDCDC}" destId="{F363E9E2-DF60-4742-B1A2-F0970A8ACFD3}" srcOrd="0" destOrd="0" presId="urn:microsoft.com/office/officeart/2018/2/layout/IconCircleList"/>
    <dgm:cxn modelId="{1F9D86C9-63F5-4397-B710-3144975F21AC}" type="presParOf" srcId="{D3F5CC45-E515-4A0C-81A3-E7B324CFDCDC}" destId="{F1C5AFED-01F6-4581-BECE-C12782589531}" srcOrd="1" destOrd="0" presId="urn:microsoft.com/office/officeart/2018/2/layout/IconCircleList"/>
    <dgm:cxn modelId="{377CAAA0-3CBD-4226-AAB4-537FE5C46027}" type="presParOf" srcId="{D3F5CC45-E515-4A0C-81A3-E7B324CFDCDC}" destId="{1A2D4566-7189-404E-B8A5-4C24981EB0F4}" srcOrd="2" destOrd="0" presId="urn:microsoft.com/office/officeart/2018/2/layout/IconCircleList"/>
    <dgm:cxn modelId="{AEC5BBD1-742A-458B-8CF9-8FA19A41DFEC}" type="presParOf" srcId="{D3F5CC45-E515-4A0C-81A3-E7B324CFDCDC}" destId="{AE4283E4-E026-4EA5-B754-BB781A984B55}" srcOrd="3" destOrd="0" presId="urn:microsoft.com/office/officeart/2018/2/layout/IconCircleList"/>
    <dgm:cxn modelId="{151D0246-2345-41FD-92F6-54703B2DC18B}" type="presParOf" srcId="{8F8EF432-CBDD-4421-B1FC-F4751D6C759E}" destId="{CB14BAA7-F909-475D-BBDE-FC615DBCDB74}" srcOrd="1" destOrd="0" presId="urn:microsoft.com/office/officeart/2018/2/layout/IconCircleList"/>
    <dgm:cxn modelId="{AAEC1E7B-77C2-48AB-A244-E2B82323A217}" type="presParOf" srcId="{8F8EF432-CBDD-4421-B1FC-F4751D6C759E}" destId="{16C7632C-D50A-4ADA-B50B-754810C18AC7}" srcOrd="2" destOrd="0" presId="urn:microsoft.com/office/officeart/2018/2/layout/IconCircleList"/>
    <dgm:cxn modelId="{79704713-9088-4B80-9005-00AB4FDE9F5B}" type="presParOf" srcId="{16C7632C-D50A-4ADA-B50B-754810C18AC7}" destId="{3F9FCDEC-EC12-47EA-A863-00BEBD3717D0}" srcOrd="0" destOrd="0" presId="urn:microsoft.com/office/officeart/2018/2/layout/IconCircleList"/>
    <dgm:cxn modelId="{491063E0-7451-4A26-A9FD-AA5E3392EF6A}" type="presParOf" srcId="{16C7632C-D50A-4ADA-B50B-754810C18AC7}" destId="{F21EF1D6-87EC-48B0-A2DE-15F4A543F0EE}" srcOrd="1" destOrd="0" presId="urn:microsoft.com/office/officeart/2018/2/layout/IconCircleList"/>
    <dgm:cxn modelId="{1A2A0A21-084A-4BED-9138-9920E836C09C}" type="presParOf" srcId="{16C7632C-D50A-4ADA-B50B-754810C18AC7}" destId="{8245AD5A-766A-4793-978D-ACB5E7026AE5}" srcOrd="2" destOrd="0" presId="urn:microsoft.com/office/officeart/2018/2/layout/IconCircleList"/>
    <dgm:cxn modelId="{53E5D43F-383B-44C8-B239-EA9825C52E54}" type="presParOf" srcId="{16C7632C-D50A-4ADA-B50B-754810C18AC7}" destId="{79FB71B7-C74A-42B4-B132-9269B5CE916B}" srcOrd="3" destOrd="0" presId="urn:microsoft.com/office/officeart/2018/2/layout/IconCircleList"/>
    <dgm:cxn modelId="{BCECCBE0-A3F5-4148-93F9-A054B54CFC39}" type="presParOf" srcId="{8F8EF432-CBDD-4421-B1FC-F4751D6C759E}" destId="{79A3A03A-6483-4B7B-B16D-F9C2549C451E}" srcOrd="3" destOrd="0" presId="urn:microsoft.com/office/officeart/2018/2/layout/IconCircleList"/>
    <dgm:cxn modelId="{A795670F-858F-44F5-9E73-D0C622C4E952}" type="presParOf" srcId="{8F8EF432-CBDD-4421-B1FC-F4751D6C759E}" destId="{05F803B2-E27F-467B-B1B1-FFA259128450}" srcOrd="4" destOrd="0" presId="urn:microsoft.com/office/officeart/2018/2/layout/IconCircleList"/>
    <dgm:cxn modelId="{BC6BFB73-D29D-49FC-9E45-E8FF6F8C369B}" type="presParOf" srcId="{05F803B2-E27F-467B-B1B1-FFA259128450}" destId="{DFB02B4A-0BC4-4591-B64C-E634A9F870BD}" srcOrd="0" destOrd="0" presId="urn:microsoft.com/office/officeart/2018/2/layout/IconCircleList"/>
    <dgm:cxn modelId="{EEE72AFF-5583-4BF8-9272-7687BA8FE4A9}" type="presParOf" srcId="{05F803B2-E27F-467B-B1B1-FFA259128450}" destId="{0C4583F6-607D-4170-9272-4A290DB5B48B}" srcOrd="1" destOrd="0" presId="urn:microsoft.com/office/officeart/2018/2/layout/IconCircleList"/>
    <dgm:cxn modelId="{9E33A4DB-8086-40B7-9E9A-D50A4508C130}" type="presParOf" srcId="{05F803B2-E27F-467B-B1B1-FFA259128450}" destId="{160EC4F2-4A88-4B30-B36A-7D4D4262BC62}" srcOrd="2" destOrd="0" presId="urn:microsoft.com/office/officeart/2018/2/layout/IconCircleList"/>
    <dgm:cxn modelId="{301BABFF-2511-4136-A5CC-7FD85B25A316}" type="presParOf" srcId="{05F803B2-E27F-467B-B1B1-FFA259128450}" destId="{3A8B50E5-8BFF-4569-BBC3-6E9A30E60D50}" srcOrd="3" destOrd="0" presId="urn:microsoft.com/office/officeart/2018/2/layout/IconCircleList"/>
    <dgm:cxn modelId="{9D8154AA-D428-4830-AD82-82559F65038C}" type="presParOf" srcId="{8F8EF432-CBDD-4421-B1FC-F4751D6C759E}" destId="{A39E9AC5-074B-4B09-B36E-11D9DFB39C33}" srcOrd="5" destOrd="0" presId="urn:microsoft.com/office/officeart/2018/2/layout/IconCircleList"/>
    <dgm:cxn modelId="{A7686ED1-677B-4FD1-ACDA-CA41FA3072B9}" type="presParOf" srcId="{8F8EF432-CBDD-4421-B1FC-F4751D6C759E}" destId="{6F4347F7-FAAE-4B61-ABE5-C115565A0AC0}" srcOrd="6" destOrd="0" presId="urn:microsoft.com/office/officeart/2018/2/layout/IconCircleList"/>
    <dgm:cxn modelId="{196F7E00-95E5-4B54-A699-B02B8B52BF77}" type="presParOf" srcId="{6F4347F7-FAAE-4B61-ABE5-C115565A0AC0}" destId="{712AD0D9-01F7-4E01-8FCB-D4DFD3F82033}" srcOrd="0" destOrd="0" presId="urn:microsoft.com/office/officeart/2018/2/layout/IconCircleList"/>
    <dgm:cxn modelId="{D0BF2CFD-9F4E-49CB-8E76-E8DD4873AEDE}" type="presParOf" srcId="{6F4347F7-FAAE-4B61-ABE5-C115565A0AC0}" destId="{B49C9CE6-3171-4FCF-A97A-EE955757F29D}" srcOrd="1" destOrd="0" presId="urn:microsoft.com/office/officeart/2018/2/layout/IconCircleList"/>
    <dgm:cxn modelId="{2C702D10-C8F0-4C4E-BAF3-88903483D50A}" type="presParOf" srcId="{6F4347F7-FAAE-4B61-ABE5-C115565A0AC0}" destId="{32D0FEF6-6988-45D8-936B-4BF0A7338923}" srcOrd="2" destOrd="0" presId="urn:microsoft.com/office/officeart/2018/2/layout/IconCircleList"/>
    <dgm:cxn modelId="{9C0781D6-2BFB-4368-A574-CFBDDE5F2FAD}" type="presParOf" srcId="{6F4347F7-FAAE-4B61-ABE5-C115565A0AC0}" destId="{0F40820D-9D54-492F-9AE2-82369425D94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2B837E-9796-408F-BEB0-A0435B1DEDC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583825F-73B7-4013-9638-F14545ECCF30}">
      <dgm:prSet custT="1"/>
      <dgm:spPr/>
      <dgm:t>
        <a:bodyPr/>
        <a:lstStyle/>
        <a:p>
          <a:r>
            <a:rPr lang="el-GR" sz="1800" dirty="0">
              <a:latin typeface="+mn-lt"/>
              <a:ea typeface="Verdana" panose="020B0604030504040204" pitchFamily="34" charset="0"/>
            </a:rPr>
            <a:t>Οι θεωρίες του </a:t>
          </a:r>
          <a:r>
            <a:rPr lang="en-GB" sz="1800" dirty="0">
              <a:latin typeface="+mn-lt"/>
              <a:ea typeface="Verdana" panose="020B0604030504040204" pitchFamily="34" charset="0"/>
            </a:rPr>
            <a:t>Freud</a:t>
          </a:r>
          <a:r>
            <a:rPr lang="el-GR" sz="1800" dirty="0">
              <a:latin typeface="+mn-lt"/>
              <a:ea typeface="Verdana" panose="020B0604030504040204" pitchFamily="34" charset="0"/>
            </a:rPr>
            <a:t> απόλαυσαν ένα τεράστιο ρεύμα στις αρχές του 20</a:t>
          </a:r>
          <a:r>
            <a:rPr lang="el-GR" sz="1800" baseline="30000" dirty="0">
              <a:latin typeface="+mn-lt"/>
              <a:ea typeface="Verdana" panose="020B0604030504040204" pitchFamily="34" charset="0"/>
            </a:rPr>
            <a:t>ου</a:t>
          </a:r>
          <a:r>
            <a:rPr lang="el-GR" sz="1800" dirty="0">
              <a:latin typeface="+mn-lt"/>
              <a:ea typeface="Verdana" panose="020B0604030504040204" pitchFamily="34" charset="0"/>
            </a:rPr>
            <a:t> αιώνα</a:t>
          </a:r>
          <a:endParaRPr lang="en-US" sz="1800" dirty="0">
            <a:latin typeface="+mn-lt"/>
            <a:ea typeface="Verdana" panose="020B0604030504040204" pitchFamily="34" charset="0"/>
          </a:endParaRPr>
        </a:p>
      </dgm:t>
    </dgm:pt>
    <dgm:pt modelId="{F72009C7-4C31-4A90-9C8C-4917105EB9A6}" type="parTrans" cxnId="{7E14152F-217B-4337-BFA7-19E937A36C10}">
      <dgm:prSet/>
      <dgm:spPr/>
      <dgm:t>
        <a:bodyPr/>
        <a:lstStyle/>
        <a:p>
          <a:endParaRPr lang="en-US"/>
        </a:p>
      </dgm:t>
    </dgm:pt>
    <dgm:pt modelId="{62548461-CDD5-4601-97DA-5A250FE91791}" type="sibTrans" cxnId="{7E14152F-217B-4337-BFA7-19E937A36C10}">
      <dgm:prSet/>
      <dgm:spPr/>
      <dgm:t>
        <a:bodyPr/>
        <a:lstStyle/>
        <a:p>
          <a:endParaRPr lang="en-US"/>
        </a:p>
      </dgm:t>
    </dgm:pt>
    <dgm:pt modelId="{D544AFD9-5A09-461C-B4F7-18D4FED85EF6}">
      <dgm:prSet custT="1"/>
      <dgm:spPr/>
      <dgm:t>
        <a:bodyPr/>
        <a:lstStyle/>
        <a:p>
          <a:r>
            <a:rPr lang="el-GR" sz="1800" dirty="0">
              <a:latin typeface="+mn-lt"/>
              <a:ea typeface="Verdana" panose="020B0604030504040204" pitchFamily="34" charset="0"/>
            </a:rPr>
            <a:t>Υπονομεύτηκαν από τον </a:t>
          </a:r>
          <a:r>
            <a:rPr lang="el-GR" sz="1800" dirty="0" err="1">
              <a:latin typeface="+mn-lt"/>
              <a:ea typeface="Verdana" panose="020B0604030504040204" pitchFamily="34" charset="0"/>
            </a:rPr>
            <a:t>ψευδο</a:t>
          </a:r>
          <a:r>
            <a:rPr lang="el-GR" sz="1800" dirty="0">
              <a:latin typeface="+mn-lt"/>
              <a:ea typeface="Verdana" panose="020B0604030504040204" pitchFamily="34" charset="0"/>
            </a:rPr>
            <a:t>-επιστημονική τους φύση (όλες οι αντιδράσεις στη θεωρία μπορούσαν να εξηγηθούν από τη θεωρία</a:t>
          </a:r>
          <a:endParaRPr lang="en-US" sz="1800" dirty="0">
            <a:latin typeface="+mn-lt"/>
            <a:ea typeface="Verdana" panose="020B0604030504040204" pitchFamily="34" charset="0"/>
          </a:endParaRPr>
        </a:p>
      </dgm:t>
    </dgm:pt>
    <dgm:pt modelId="{9F96566A-6DA9-4674-B5DE-B7F1E3BE68E4}" type="parTrans" cxnId="{490378EA-00BF-40F9-B474-3A5D2C50CD0B}">
      <dgm:prSet/>
      <dgm:spPr/>
      <dgm:t>
        <a:bodyPr/>
        <a:lstStyle/>
        <a:p>
          <a:endParaRPr lang="en-US"/>
        </a:p>
      </dgm:t>
    </dgm:pt>
    <dgm:pt modelId="{600860E6-5478-474A-962D-16FB6CE209CC}" type="sibTrans" cxnId="{490378EA-00BF-40F9-B474-3A5D2C50CD0B}">
      <dgm:prSet/>
      <dgm:spPr/>
      <dgm:t>
        <a:bodyPr/>
        <a:lstStyle/>
        <a:p>
          <a:endParaRPr lang="en-US"/>
        </a:p>
      </dgm:t>
    </dgm:pt>
    <dgm:pt modelId="{7674F5BA-150F-4A28-94D4-7762641F420E}">
      <dgm:prSet custT="1"/>
      <dgm:spPr/>
      <dgm:t>
        <a:bodyPr/>
        <a:lstStyle/>
        <a:p>
          <a:r>
            <a:rPr lang="el-GR" sz="1800" dirty="0">
              <a:latin typeface="+mn-lt"/>
              <a:ea typeface="Verdana" panose="020B0604030504040204" pitchFamily="34" charset="0"/>
            </a:rPr>
            <a:t>Προέκυψαν νέα προβλήματα στην ψυχιατρική, όπως το σοκ</a:t>
          </a:r>
          <a:endParaRPr lang="en-US" sz="1800" dirty="0">
            <a:latin typeface="+mn-lt"/>
            <a:ea typeface="Verdana" panose="020B0604030504040204" pitchFamily="34" charset="0"/>
          </a:endParaRPr>
        </a:p>
      </dgm:t>
    </dgm:pt>
    <dgm:pt modelId="{92A42DC9-5E88-4BD1-A9DC-8CAE28D8C7B9}" type="parTrans" cxnId="{EE7C07DB-7245-457F-8BE7-D03EE19A58AD}">
      <dgm:prSet/>
      <dgm:spPr/>
      <dgm:t>
        <a:bodyPr/>
        <a:lstStyle/>
        <a:p>
          <a:endParaRPr lang="en-US"/>
        </a:p>
      </dgm:t>
    </dgm:pt>
    <dgm:pt modelId="{B2DF6E28-AADC-40BB-80A2-57E58E9B8069}" type="sibTrans" cxnId="{EE7C07DB-7245-457F-8BE7-D03EE19A58AD}">
      <dgm:prSet/>
      <dgm:spPr/>
      <dgm:t>
        <a:bodyPr/>
        <a:lstStyle/>
        <a:p>
          <a:endParaRPr lang="en-US"/>
        </a:p>
      </dgm:t>
    </dgm:pt>
    <dgm:pt modelId="{C9E775FA-3EBB-4589-83D4-BA63C7218E1C}">
      <dgm:prSet custT="1"/>
      <dgm:spPr/>
      <dgm:t>
        <a:bodyPr/>
        <a:lstStyle/>
        <a:p>
          <a:r>
            <a:rPr lang="el-GR" sz="1800" dirty="0">
              <a:latin typeface="+mn-lt"/>
              <a:ea typeface="Verdana" panose="020B0604030504040204" pitchFamily="34" charset="0"/>
            </a:rPr>
            <a:t>Η γυναικεία σεξουαλικότητα έγινε αντιληπτή διαφορετικά</a:t>
          </a:r>
          <a:endParaRPr lang="en-US" sz="1800" dirty="0">
            <a:latin typeface="+mn-lt"/>
            <a:ea typeface="Verdana" panose="020B0604030504040204" pitchFamily="34" charset="0"/>
          </a:endParaRPr>
        </a:p>
      </dgm:t>
    </dgm:pt>
    <dgm:pt modelId="{4A3CD7B8-7848-400B-B97A-146723C745A1}" type="parTrans" cxnId="{55C1F6DC-3A12-470B-A7F0-DE3DA13E6851}">
      <dgm:prSet/>
      <dgm:spPr/>
      <dgm:t>
        <a:bodyPr/>
        <a:lstStyle/>
        <a:p>
          <a:endParaRPr lang="en-US"/>
        </a:p>
      </dgm:t>
    </dgm:pt>
    <dgm:pt modelId="{90975665-790C-4B25-A081-8D5946FCFA2F}" type="sibTrans" cxnId="{55C1F6DC-3A12-470B-A7F0-DE3DA13E6851}">
      <dgm:prSet/>
      <dgm:spPr/>
      <dgm:t>
        <a:bodyPr/>
        <a:lstStyle/>
        <a:p>
          <a:endParaRPr lang="en-US"/>
        </a:p>
      </dgm:t>
    </dgm:pt>
    <dgm:pt modelId="{F7A29F0B-3878-4257-9232-BD4D20FAE935}">
      <dgm:prSet custT="1"/>
      <dgm:spPr/>
      <dgm:t>
        <a:bodyPr/>
        <a:lstStyle/>
        <a:p>
          <a:r>
            <a:rPr lang="el-GR" sz="1800" dirty="0">
              <a:latin typeface="+mn-lt"/>
              <a:ea typeface="Verdana" panose="020B0604030504040204" pitchFamily="34" charset="0"/>
            </a:rPr>
            <a:t>Αμφισβητήθηκε ο πατερναλισμός</a:t>
          </a:r>
          <a:endParaRPr lang="en-US" sz="1800" dirty="0">
            <a:latin typeface="+mn-lt"/>
            <a:ea typeface="Verdana" panose="020B0604030504040204" pitchFamily="34" charset="0"/>
          </a:endParaRPr>
        </a:p>
      </dgm:t>
    </dgm:pt>
    <dgm:pt modelId="{F3DE494A-E604-4FD7-BD2C-40E954DA4F13}" type="parTrans" cxnId="{77F9D0CF-11DB-434C-966B-7F2A762251AA}">
      <dgm:prSet/>
      <dgm:spPr/>
      <dgm:t>
        <a:bodyPr/>
        <a:lstStyle/>
        <a:p>
          <a:endParaRPr lang="en-US"/>
        </a:p>
      </dgm:t>
    </dgm:pt>
    <dgm:pt modelId="{614E48BD-028E-481D-B798-9E67C33D0ADC}" type="sibTrans" cxnId="{77F9D0CF-11DB-434C-966B-7F2A762251AA}">
      <dgm:prSet/>
      <dgm:spPr/>
      <dgm:t>
        <a:bodyPr/>
        <a:lstStyle/>
        <a:p>
          <a:endParaRPr lang="en-US"/>
        </a:p>
      </dgm:t>
    </dgm:pt>
    <dgm:pt modelId="{B0ECBD5C-0BCB-494A-B03C-596064177D78}">
      <dgm:prSet custT="1"/>
      <dgm:spPr/>
      <dgm:t>
        <a:bodyPr/>
        <a:lstStyle/>
        <a:p>
          <a:r>
            <a:rPr lang="el-GR" sz="1800" dirty="0">
              <a:latin typeface="+mn-lt"/>
              <a:ea typeface="Verdana" panose="020B0604030504040204" pitchFamily="34" charset="0"/>
            </a:rPr>
            <a:t>Η υστερία σταδιακά υποβαθμίστηκε σε διάγνωση</a:t>
          </a:r>
          <a:endParaRPr lang="en-US" sz="1800" dirty="0">
            <a:latin typeface="+mn-lt"/>
            <a:ea typeface="Verdana" panose="020B0604030504040204" pitchFamily="34" charset="0"/>
          </a:endParaRPr>
        </a:p>
      </dgm:t>
    </dgm:pt>
    <dgm:pt modelId="{D67D5D56-9671-422E-82B5-6E3A3536DA57}" type="parTrans" cxnId="{36D73711-85A7-4EDA-87AB-6A532F4153DE}">
      <dgm:prSet/>
      <dgm:spPr/>
      <dgm:t>
        <a:bodyPr/>
        <a:lstStyle/>
        <a:p>
          <a:endParaRPr lang="en-US"/>
        </a:p>
      </dgm:t>
    </dgm:pt>
    <dgm:pt modelId="{516F744D-1631-492C-84FD-209CA0106754}" type="sibTrans" cxnId="{36D73711-85A7-4EDA-87AB-6A532F4153DE}">
      <dgm:prSet/>
      <dgm:spPr/>
      <dgm:t>
        <a:bodyPr/>
        <a:lstStyle/>
        <a:p>
          <a:endParaRPr lang="en-US"/>
        </a:p>
      </dgm:t>
    </dgm:pt>
    <dgm:pt modelId="{6B3EECD2-ABEF-473D-B048-87744B5A984D}" type="pres">
      <dgm:prSet presAssocID="{4B2B837E-9796-408F-BEB0-A0435B1DEDCE}" presName="root" presStyleCnt="0">
        <dgm:presLayoutVars>
          <dgm:dir/>
          <dgm:resizeHandles val="exact"/>
        </dgm:presLayoutVars>
      </dgm:prSet>
      <dgm:spPr/>
      <dgm:t>
        <a:bodyPr/>
        <a:lstStyle/>
        <a:p>
          <a:endParaRPr lang="en-GB"/>
        </a:p>
      </dgm:t>
    </dgm:pt>
    <dgm:pt modelId="{FA71AFA8-5FB0-4760-8448-3F53F8008480}" type="pres">
      <dgm:prSet presAssocID="{D583825F-73B7-4013-9638-F14545ECCF30}" presName="compNode" presStyleCnt="0"/>
      <dgm:spPr/>
    </dgm:pt>
    <dgm:pt modelId="{F8A428BC-C4E2-46AE-A8CF-67F85C7090B2}" type="pres">
      <dgm:prSet presAssocID="{D583825F-73B7-4013-9638-F14545ECCF30}" presName="bgRect" presStyleLbl="bgShp" presStyleIdx="0" presStyleCnt="6"/>
      <dgm:spPr/>
    </dgm:pt>
    <dgm:pt modelId="{80E831FB-4152-46B6-BA28-21E08FB8EA38}" type="pres">
      <dgm:prSet presAssocID="{D583825F-73B7-4013-9638-F14545ECCF30}"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541973C3-355C-40C5-B95A-9E13D14437E2}" type="pres">
      <dgm:prSet presAssocID="{D583825F-73B7-4013-9638-F14545ECCF30}" presName="spaceRect" presStyleCnt="0"/>
      <dgm:spPr/>
    </dgm:pt>
    <dgm:pt modelId="{FADF1E0C-8227-4A44-9141-553F13E2CD03}" type="pres">
      <dgm:prSet presAssocID="{D583825F-73B7-4013-9638-F14545ECCF30}" presName="parTx" presStyleLbl="revTx" presStyleIdx="0" presStyleCnt="6" custLinFactNeighborX="439" custLinFactNeighborY="-15774">
        <dgm:presLayoutVars>
          <dgm:chMax val="0"/>
          <dgm:chPref val="0"/>
        </dgm:presLayoutVars>
      </dgm:prSet>
      <dgm:spPr/>
      <dgm:t>
        <a:bodyPr/>
        <a:lstStyle/>
        <a:p>
          <a:endParaRPr lang="en-GB"/>
        </a:p>
      </dgm:t>
    </dgm:pt>
    <dgm:pt modelId="{DFC63703-66AD-4158-A430-2BA5A7847A73}" type="pres">
      <dgm:prSet presAssocID="{62548461-CDD5-4601-97DA-5A250FE91791}" presName="sibTrans" presStyleCnt="0"/>
      <dgm:spPr/>
    </dgm:pt>
    <dgm:pt modelId="{87FFC8FF-6A2A-4ED0-8147-2C0D18B53F29}" type="pres">
      <dgm:prSet presAssocID="{D544AFD9-5A09-461C-B4F7-18D4FED85EF6}" presName="compNode" presStyleCnt="0"/>
      <dgm:spPr/>
    </dgm:pt>
    <dgm:pt modelId="{E4D580B0-CCBF-48B3-93B8-62F9966AFDBE}" type="pres">
      <dgm:prSet presAssocID="{D544AFD9-5A09-461C-B4F7-18D4FED85EF6}" presName="bgRect" presStyleLbl="bgShp" presStyleIdx="1" presStyleCnt="6"/>
      <dgm:spPr/>
    </dgm:pt>
    <dgm:pt modelId="{EDAB9172-E2F9-41FC-BE85-20A519860861}" type="pres">
      <dgm:prSet presAssocID="{D544AFD9-5A09-461C-B4F7-18D4FED85EF6}"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Person with Idea"/>
        </a:ext>
      </dgm:extLst>
    </dgm:pt>
    <dgm:pt modelId="{694090A2-BB65-42A5-B300-DD4D112368A2}" type="pres">
      <dgm:prSet presAssocID="{D544AFD9-5A09-461C-B4F7-18D4FED85EF6}" presName="spaceRect" presStyleCnt="0"/>
      <dgm:spPr/>
    </dgm:pt>
    <dgm:pt modelId="{7CFB8021-597D-49D9-9D11-01673DD2A3CD}" type="pres">
      <dgm:prSet presAssocID="{D544AFD9-5A09-461C-B4F7-18D4FED85EF6}" presName="parTx" presStyleLbl="revTx" presStyleIdx="1" presStyleCnt="6" custScaleX="104123">
        <dgm:presLayoutVars>
          <dgm:chMax val="0"/>
          <dgm:chPref val="0"/>
        </dgm:presLayoutVars>
      </dgm:prSet>
      <dgm:spPr/>
      <dgm:t>
        <a:bodyPr/>
        <a:lstStyle/>
        <a:p>
          <a:endParaRPr lang="en-GB"/>
        </a:p>
      </dgm:t>
    </dgm:pt>
    <dgm:pt modelId="{C369ABF5-274D-491F-90E7-95C3D301693F}" type="pres">
      <dgm:prSet presAssocID="{600860E6-5478-474A-962D-16FB6CE209CC}" presName="sibTrans" presStyleCnt="0"/>
      <dgm:spPr/>
    </dgm:pt>
    <dgm:pt modelId="{32750A73-F0FF-4E22-9E61-DD34AA75EA11}" type="pres">
      <dgm:prSet presAssocID="{7674F5BA-150F-4A28-94D4-7762641F420E}" presName="compNode" presStyleCnt="0"/>
      <dgm:spPr/>
    </dgm:pt>
    <dgm:pt modelId="{9999B995-3C9D-4963-9A3C-A3F964E5DBF9}" type="pres">
      <dgm:prSet presAssocID="{7674F5BA-150F-4A28-94D4-7762641F420E}" presName="bgRect" presStyleLbl="bgShp" presStyleIdx="2" presStyleCnt="6"/>
      <dgm:spPr/>
    </dgm:pt>
    <dgm:pt modelId="{61C68831-1764-45E5-97D5-871A2FFAAC0F}" type="pres">
      <dgm:prSet presAssocID="{7674F5BA-150F-4A28-94D4-7762641F420E}"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rain"/>
        </a:ext>
      </dgm:extLst>
    </dgm:pt>
    <dgm:pt modelId="{C5A696F9-81E9-4D29-B6B8-DD37BEF96FBD}" type="pres">
      <dgm:prSet presAssocID="{7674F5BA-150F-4A28-94D4-7762641F420E}" presName="spaceRect" presStyleCnt="0"/>
      <dgm:spPr/>
    </dgm:pt>
    <dgm:pt modelId="{3DB952C2-91B2-4A65-A230-69FB1C390411}" type="pres">
      <dgm:prSet presAssocID="{7674F5BA-150F-4A28-94D4-7762641F420E}" presName="parTx" presStyleLbl="revTx" presStyleIdx="2" presStyleCnt="6">
        <dgm:presLayoutVars>
          <dgm:chMax val="0"/>
          <dgm:chPref val="0"/>
        </dgm:presLayoutVars>
      </dgm:prSet>
      <dgm:spPr/>
      <dgm:t>
        <a:bodyPr/>
        <a:lstStyle/>
        <a:p>
          <a:endParaRPr lang="en-GB"/>
        </a:p>
      </dgm:t>
    </dgm:pt>
    <dgm:pt modelId="{2CD30E12-FA1B-458E-8743-792187E209F1}" type="pres">
      <dgm:prSet presAssocID="{B2DF6E28-AADC-40BB-80A2-57E58E9B8069}" presName="sibTrans" presStyleCnt="0"/>
      <dgm:spPr/>
    </dgm:pt>
    <dgm:pt modelId="{60C5A7B3-A767-4FA5-9DC0-1879CA2BC7F6}" type="pres">
      <dgm:prSet presAssocID="{C9E775FA-3EBB-4589-83D4-BA63C7218E1C}" presName="compNode" presStyleCnt="0"/>
      <dgm:spPr/>
    </dgm:pt>
    <dgm:pt modelId="{B1128752-1489-497A-A8D9-C7EA912A4B9D}" type="pres">
      <dgm:prSet presAssocID="{C9E775FA-3EBB-4589-83D4-BA63C7218E1C}" presName="bgRect" presStyleLbl="bgShp" presStyleIdx="3" presStyleCnt="6"/>
      <dgm:spPr/>
    </dgm:pt>
    <dgm:pt modelId="{6FFE0AE8-7D0F-4C0D-B5BF-9A5412FB0CC5}" type="pres">
      <dgm:prSet presAssocID="{C9E775FA-3EBB-4589-83D4-BA63C7218E1C}"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Kimono"/>
        </a:ext>
      </dgm:extLst>
    </dgm:pt>
    <dgm:pt modelId="{2621288F-9F0C-4D6B-A78F-E64EE027F231}" type="pres">
      <dgm:prSet presAssocID="{C9E775FA-3EBB-4589-83D4-BA63C7218E1C}" presName="spaceRect" presStyleCnt="0"/>
      <dgm:spPr/>
    </dgm:pt>
    <dgm:pt modelId="{8F942F6F-6F9B-40F1-A3C2-131B0294F8C2}" type="pres">
      <dgm:prSet presAssocID="{C9E775FA-3EBB-4589-83D4-BA63C7218E1C}" presName="parTx" presStyleLbl="revTx" presStyleIdx="3" presStyleCnt="6">
        <dgm:presLayoutVars>
          <dgm:chMax val="0"/>
          <dgm:chPref val="0"/>
        </dgm:presLayoutVars>
      </dgm:prSet>
      <dgm:spPr/>
      <dgm:t>
        <a:bodyPr/>
        <a:lstStyle/>
        <a:p>
          <a:endParaRPr lang="en-GB"/>
        </a:p>
      </dgm:t>
    </dgm:pt>
    <dgm:pt modelId="{B5381A75-69C3-44DE-8C84-7101F445959F}" type="pres">
      <dgm:prSet presAssocID="{90975665-790C-4B25-A081-8D5946FCFA2F}" presName="sibTrans" presStyleCnt="0"/>
      <dgm:spPr/>
    </dgm:pt>
    <dgm:pt modelId="{ED693FAD-52DB-44C5-B9CD-A2771BE6A586}" type="pres">
      <dgm:prSet presAssocID="{F7A29F0B-3878-4257-9232-BD4D20FAE935}" presName="compNode" presStyleCnt="0"/>
      <dgm:spPr/>
    </dgm:pt>
    <dgm:pt modelId="{83FCF284-D31E-41BD-A92B-59163B3C8422}" type="pres">
      <dgm:prSet presAssocID="{F7A29F0B-3878-4257-9232-BD4D20FAE935}" presName="bgRect" presStyleLbl="bgShp" presStyleIdx="4" presStyleCnt="6" custLinFactNeighborX="838" custLinFactNeighborY="-5993"/>
      <dgm:spPr/>
    </dgm:pt>
    <dgm:pt modelId="{4A9F68E0-4E88-419E-ABBC-EC6B0E9D0B78}" type="pres">
      <dgm:prSet presAssocID="{F7A29F0B-3878-4257-9232-BD4D20FAE935}"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Devil Face with Solid Fill"/>
        </a:ext>
      </dgm:extLst>
    </dgm:pt>
    <dgm:pt modelId="{D75CF5AA-C8CD-4984-9897-C3C9CB1C7996}" type="pres">
      <dgm:prSet presAssocID="{F7A29F0B-3878-4257-9232-BD4D20FAE935}" presName="spaceRect" presStyleCnt="0"/>
      <dgm:spPr/>
    </dgm:pt>
    <dgm:pt modelId="{48EF0F78-1486-4FCD-B8F2-E906DF187428}" type="pres">
      <dgm:prSet presAssocID="{F7A29F0B-3878-4257-9232-BD4D20FAE935}" presName="parTx" presStyleLbl="revTx" presStyleIdx="4" presStyleCnt="6">
        <dgm:presLayoutVars>
          <dgm:chMax val="0"/>
          <dgm:chPref val="0"/>
        </dgm:presLayoutVars>
      </dgm:prSet>
      <dgm:spPr/>
      <dgm:t>
        <a:bodyPr/>
        <a:lstStyle/>
        <a:p>
          <a:endParaRPr lang="en-GB"/>
        </a:p>
      </dgm:t>
    </dgm:pt>
    <dgm:pt modelId="{FE95DF9F-B145-45C7-AEA2-ED0EC1138899}" type="pres">
      <dgm:prSet presAssocID="{614E48BD-028E-481D-B798-9E67C33D0ADC}" presName="sibTrans" presStyleCnt="0"/>
      <dgm:spPr/>
    </dgm:pt>
    <dgm:pt modelId="{7F103A23-99B8-4349-B5CD-2DA06C02A699}" type="pres">
      <dgm:prSet presAssocID="{B0ECBD5C-0BCB-494A-B03C-596064177D78}" presName="compNode" presStyleCnt="0"/>
      <dgm:spPr/>
    </dgm:pt>
    <dgm:pt modelId="{B5330C36-1010-4986-9B9F-E1FDAE121E18}" type="pres">
      <dgm:prSet presAssocID="{B0ECBD5C-0BCB-494A-B03C-596064177D78}" presName="bgRect" presStyleLbl="bgShp" presStyleIdx="5" presStyleCnt="6"/>
      <dgm:spPr/>
    </dgm:pt>
    <dgm:pt modelId="{C0185C36-58EF-4F7E-9CC9-95EF37A5BCCC}" type="pres">
      <dgm:prSet presAssocID="{B0ECBD5C-0BCB-494A-B03C-596064177D78}"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Stethoscope"/>
        </a:ext>
      </dgm:extLst>
    </dgm:pt>
    <dgm:pt modelId="{5DBB73F8-8FAB-45E7-B8DB-C192B4FFF61C}" type="pres">
      <dgm:prSet presAssocID="{B0ECBD5C-0BCB-494A-B03C-596064177D78}" presName="spaceRect" presStyleCnt="0"/>
      <dgm:spPr/>
    </dgm:pt>
    <dgm:pt modelId="{28CB68A5-C65A-4D81-866F-44D01FEB755B}" type="pres">
      <dgm:prSet presAssocID="{B0ECBD5C-0BCB-494A-B03C-596064177D78}" presName="parTx" presStyleLbl="revTx" presStyleIdx="5" presStyleCnt="6">
        <dgm:presLayoutVars>
          <dgm:chMax val="0"/>
          <dgm:chPref val="0"/>
        </dgm:presLayoutVars>
      </dgm:prSet>
      <dgm:spPr/>
      <dgm:t>
        <a:bodyPr/>
        <a:lstStyle/>
        <a:p>
          <a:endParaRPr lang="en-GB"/>
        </a:p>
      </dgm:t>
    </dgm:pt>
  </dgm:ptLst>
  <dgm:cxnLst>
    <dgm:cxn modelId="{ADEF6D18-110A-42B2-8189-AB5733E4B4FC}" type="presOf" srcId="{B0ECBD5C-0BCB-494A-B03C-596064177D78}" destId="{28CB68A5-C65A-4D81-866F-44D01FEB755B}" srcOrd="0" destOrd="0" presId="urn:microsoft.com/office/officeart/2018/2/layout/IconVerticalSolidList"/>
    <dgm:cxn modelId="{E3FCD88E-47FC-4AE7-B535-416BC4028D59}" type="presOf" srcId="{F7A29F0B-3878-4257-9232-BD4D20FAE935}" destId="{48EF0F78-1486-4FCD-B8F2-E906DF187428}" srcOrd="0" destOrd="0" presId="urn:microsoft.com/office/officeart/2018/2/layout/IconVerticalSolidList"/>
    <dgm:cxn modelId="{5BD30B1E-3807-45E6-8DA4-25E91D7CB97A}" type="presOf" srcId="{C9E775FA-3EBB-4589-83D4-BA63C7218E1C}" destId="{8F942F6F-6F9B-40F1-A3C2-131B0294F8C2}" srcOrd="0" destOrd="0" presId="urn:microsoft.com/office/officeart/2018/2/layout/IconVerticalSolidList"/>
    <dgm:cxn modelId="{D508C551-DE6B-4B2E-A561-653C3E6EF6C8}" type="presOf" srcId="{D544AFD9-5A09-461C-B4F7-18D4FED85EF6}" destId="{7CFB8021-597D-49D9-9D11-01673DD2A3CD}" srcOrd="0" destOrd="0" presId="urn:microsoft.com/office/officeart/2018/2/layout/IconVerticalSolidList"/>
    <dgm:cxn modelId="{36D73711-85A7-4EDA-87AB-6A532F4153DE}" srcId="{4B2B837E-9796-408F-BEB0-A0435B1DEDCE}" destId="{B0ECBD5C-0BCB-494A-B03C-596064177D78}" srcOrd="5" destOrd="0" parTransId="{D67D5D56-9671-422E-82B5-6E3A3536DA57}" sibTransId="{516F744D-1631-492C-84FD-209CA0106754}"/>
    <dgm:cxn modelId="{77F9D0CF-11DB-434C-966B-7F2A762251AA}" srcId="{4B2B837E-9796-408F-BEB0-A0435B1DEDCE}" destId="{F7A29F0B-3878-4257-9232-BD4D20FAE935}" srcOrd="4" destOrd="0" parTransId="{F3DE494A-E604-4FD7-BD2C-40E954DA4F13}" sibTransId="{614E48BD-028E-481D-B798-9E67C33D0ADC}"/>
    <dgm:cxn modelId="{89B31C50-614D-4B7A-8B2E-1C7B50EC04D7}" type="presOf" srcId="{4B2B837E-9796-408F-BEB0-A0435B1DEDCE}" destId="{6B3EECD2-ABEF-473D-B048-87744B5A984D}" srcOrd="0" destOrd="0" presId="urn:microsoft.com/office/officeart/2018/2/layout/IconVerticalSolidList"/>
    <dgm:cxn modelId="{490378EA-00BF-40F9-B474-3A5D2C50CD0B}" srcId="{4B2B837E-9796-408F-BEB0-A0435B1DEDCE}" destId="{D544AFD9-5A09-461C-B4F7-18D4FED85EF6}" srcOrd="1" destOrd="0" parTransId="{9F96566A-6DA9-4674-B5DE-B7F1E3BE68E4}" sibTransId="{600860E6-5478-474A-962D-16FB6CE209CC}"/>
    <dgm:cxn modelId="{7E14152F-217B-4337-BFA7-19E937A36C10}" srcId="{4B2B837E-9796-408F-BEB0-A0435B1DEDCE}" destId="{D583825F-73B7-4013-9638-F14545ECCF30}" srcOrd="0" destOrd="0" parTransId="{F72009C7-4C31-4A90-9C8C-4917105EB9A6}" sibTransId="{62548461-CDD5-4601-97DA-5A250FE91791}"/>
    <dgm:cxn modelId="{55C1F6DC-3A12-470B-A7F0-DE3DA13E6851}" srcId="{4B2B837E-9796-408F-BEB0-A0435B1DEDCE}" destId="{C9E775FA-3EBB-4589-83D4-BA63C7218E1C}" srcOrd="3" destOrd="0" parTransId="{4A3CD7B8-7848-400B-B97A-146723C745A1}" sibTransId="{90975665-790C-4B25-A081-8D5946FCFA2F}"/>
    <dgm:cxn modelId="{EE7C07DB-7245-457F-8BE7-D03EE19A58AD}" srcId="{4B2B837E-9796-408F-BEB0-A0435B1DEDCE}" destId="{7674F5BA-150F-4A28-94D4-7762641F420E}" srcOrd="2" destOrd="0" parTransId="{92A42DC9-5E88-4BD1-A9DC-8CAE28D8C7B9}" sibTransId="{B2DF6E28-AADC-40BB-80A2-57E58E9B8069}"/>
    <dgm:cxn modelId="{EBEBF6C9-5ECE-4331-BA90-DDFB42840B3F}" type="presOf" srcId="{D583825F-73B7-4013-9638-F14545ECCF30}" destId="{FADF1E0C-8227-4A44-9141-553F13E2CD03}" srcOrd="0" destOrd="0" presId="urn:microsoft.com/office/officeart/2018/2/layout/IconVerticalSolidList"/>
    <dgm:cxn modelId="{160A5C50-B58A-42B4-AF78-DB6598FACBEA}" type="presOf" srcId="{7674F5BA-150F-4A28-94D4-7762641F420E}" destId="{3DB952C2-91B2-4A65-A230-69FB1C390411}" srcOrd="0" destOrd="0" presId="urn:microsoft.com/office/officeart/2018/2/layout/IconVerticalSolidList"/>
    <dgm:cxn modelId="{C092EC44-7D7C-416A-9EA3-FA414E261285}" type="presParOf" srcId="{6B3EECD2-ABEF-473D-B048-87744B5A984D}" destId="{FA71AFA8-5FB0-4760-8448-3F53F8008480}" srcOrd="0" destOrd="0" presId="urn:microsoft.com/office/officeart/2018/2/layout/IconVerticalSolidList"/>
    <dgm:cxn modelId="{764CFF10-859C-41EC-8FF9-56C7EB4BD1AF}" type="presParOf" srcId="{FA71AFA8-5FB0-4760-8448-3F53F8008480}" destId="{F8A428BC-C4E2-46AE-A8CF-67F85C7090B2}" srcOrd="0" destOrd="0" presId="urn:microsoft.com/office/officeart/2018/2/layout/IconVerticalSolidList"/>
    <dgm:cxn modelId="{15CE4EDB-1DAA-43D0-91D8-2BFA90FEFCA1}" type="presParOf" srcId="{FA71AFA8-5FB0-4760-8448-3F53F8008480}" destId="{80E831FB-4152-46B6-BA28-21E08FB8EA38}" srcOrd="1" destOrd="0" presId="urn:microsoft.com/office/officeart/2018/2/layout/IconVerticalSolidList"/>
    <dgm:cxn modelId="{F302B4D5-4980-4F08-811C-7B659D80F27E}" type="presParOf" srcId="{FA71AFA8-5FB0-4760-8448-3F53F8008480}" destId="{541973C3-355C-40C5-B95A-9E13D14437E2}" srcOrd="2" destOrd="0" presId="urn:microsoft.com/office/officeart/2018/2/layout/IconVerticalSolidList"/>
    <dgm:cxn modelId="{4BA9399A-A7FA-400B-A39B-AB17B873CDCD}" type="presParOf" srcId="{FA71AFA8-5FB0-4760-8448-3F53F8008480}" destId="{FADF1E0C-8227-4A44-9141-553F13E2CD03}" srcOrd="3" destOrd="0" presId="urn:microsoft.com/office/officeart/2018/2/layout/IconVerticalSolidList"/>
    <dgm:cxn modelId="{E9563784-920B-47D2-BEFF-404502445EA8}" type="presParOf" srcId="{6B3EECD2-ABEF-473D-B048-87744B5A984D}" destId="{DFC63703-66AD-4158-A430-2BA5A7847A73}" srcOrd="1" destOrd="0" presId="urn:microsoft.com/office/officeart/2018/2/layout/IconVerticalSolidList"/>
    <dgm:cxn modelId="{951FAA4E-B05C-4927-81D2-8F95FB3A8DAB}" type="presParOf" srcId="{6B3EECD2-ABEF-473D-B048-87744B5A984D}" destId="{87FFC8FF-6A2A-4ED0-8147-2C0D18B53F29}" srcOrd="2" destOrd="0" presId="urn:microsoft.com/office/officeart/2018/2/layout/IconVerticalSolidList"/>
    <dgm:cxn modelId="{C78BFC4A-9934-4928-BC20-5829DD4BCD03}" type="presParOf" srcId="{87FFC8FF-6A2A-4ED0-8147-2C0D18B53F29}" destId="{E4D580B0-CCBF-48B3-93B8-62F9966AFDBE}" srcOrd="0" destOrd="0" presId="urn:microsoft.com/office/officeart/2018/2/layout/IconVerticalSolidList"/>
    <dgm:cxn modelId="{E62840CA-BA56-41F2-AD23-8C831E00E659}" type="presParOf" srcId="{87FFC8FF-6A2A-4ED0-8147-2C0D18B53F29}" destId="{EDAB9172-E2F9-41FC-BE85-20A519860861}" srcOrd="1" destOrd="0" presId="urn:microsoft.com/office/officeart/2018/2/layout/IconVerticalSolidList"/>
    <dgm:cxn modelId="{A7B97CE0-E5D2-4531-8ADE-11B473786DE0}" type="presParOf" srcId="{87FFC8FF-6A2A-4ED0-8147-2C0D18B53F29}" destId="{694090A2-BB65-42A5-B300-DD4D112368A2}" srcOrd="2" destOrd="0" presId="urn:microsoft.com/office/officeart/2018/2/layout/IconVerticalSolidList"/>
    <dgm:cxn modelId="{1B4A20E0-7A59-447F-ABEF-A5454FBAFD08}" type="presParOf" srcId="{87FFC8FF-6A2A-4ED0-8147-2C0D18B53F29}" destId="{7CFB8021-597D-49D9-9D11-01673DD2A3CD}" srcOrd="3" destOrd="0" presId="urn:microsoft.com/office/officeart/2018/2/layout/IconVerticalSolidList"/>
    <dgm:cxn modelId="{FF226DE7-1660-4992-97D0-5B6BF698DDA5}" type="presParOf" srcId="{6B3EECD2-ABEF-473D-B048-87744B5A984D}" destId="{C369ABF5-274D-491F-90E7-95C3D301693F}" srcOrd="3" destOrd="0" presId="urn:microsoft.com/office/officeart/2018/2/layout/IconVerticalSolidList"/>
    <dgm:cxn modelId="{19C643E2-D54D-4944-AB82-6682EFDE4CEB}" type="presParOf" srcId="{6B3EECD2-ABEF-473D-B048-87744B5A984D}" destId="{32750A73-F0FF-4E22-9E61-DD34AA75EA11}" srcOrd="4" destOrd="0" presId="urn:microsoft.com/office/officeart/2018/2/layout/IconVerticalSolidList"/>
    <dgm:cxn modelId="{AEA1B6C3-E03A-4B3A-A482-55796954D260}" type="presParOf" srcId="{32750A73-F0FF-4E22-9E61-DD34AA75EA11}" destId="{9999B995-3C9D-4963-9A3C-A3F964E5DBF9}" srcOrd="0" destOrd="0" presId="urn:microsoft.com/office/officeart/2018/2/layout/IconVerticalSolidList"/>
    <dgm:cxn modelId="{E9B48AE8-D6A3-4756-8460-883F98BE2E89}" type="presParOf" srcId="{32750A73-F0FF-4E22-9E61-DD34AA75EA11}" destId="{61C68831-1764-45E5-97D5-871A2FFAAC0F}" srcOrd="1" destOrd="0" presId="urn:microsoft.com/office/officeart/2018/2/layout/IconVerticalSolidList"/>
    <dgm:cxn modelId="{5C1EB1B2-8B82-4D68-B9E1-EC42253CCF7B}" type="presParOf" srcId="{32750A73-F0FF-4E22-9E61-DD34AA75EA11}" destId="{C5A696F9-81E9-4D29-B6B8-DD37BEF96FBD}" srcOrd="2" destOrd="0" presId="urn:microsoft.com/office/officeart/2018/2/layout/IconVerticalSolidList"/>
    <dgm:cxn modelId="{35B3F6D4-1540-4FB4-98CD-8695CD8A49A6}" type="presParOf" srcId="{32750A73-F0FF-4E22-9E61-DD34AA75EA11}" destId="{3DB952C2-91B2-4A65-A230-69FB1C390411}" srcOrd="3" destOrd="0" presId="urn:microsoft.com/office/officeart/2018/2/layout/IconVerticalSolidList"/>
    <dgm:cxn modelId="{59A1325D-3323-49E4-82E4-53E76E2D460E}" type="presParOf" srcId="{6B3EECD2-ABEF-473D-B048-87744B5A984D}" destId="{2CD30E12-FA1B-458E-8743-792187E209F1}" srcOrd="5" destOrd="0" presId="urn:microsoft.com/office/officeart/2018/2/layout/IconVerticalSolidList"/>
    <dgm:cxn modelId="{C6A5C23A-5203-4A47-849A-2E1273C62AAA}" type="presParOf" srcId="{6B3EECD2-ABEF-473D-B048-87744B5A984D}" destId="{60C5A7B3-A767-4FA5-9DC0-1879CA2BC7F6}" srcOrd="6" destOrd="0" presId="urn:microsoft.com/office/officeart/2018/2/layout/IconVerticalSolidList"/>
    <dgm:cxn modelId="{3497AD2E-C4CF-4A31-9638-85EE3B7274B6}" type="presParOf" srcId="{60C5A7B3-A767-4FA5-9DC0-1879CA2BC7F6}" destId="{B1128752-1489-497A-A8D9-C7EA912A4B9D}" srcOrd="0" destOrd="0" presId="urn:microsoft.com/office/officeart/2018/2/layout/IconVerticalSolidList"/>
    <dgm:cxn modelId="{5F07EB56-4C32-4D68-9729-E1937727DAD3}" type="presParOf" srcId="{60C5A7B3-A767-4FA5-9DC0-1879CA2BC7F6}" destId="{6FFE0AE8-7D0F-4C0D-B5BF-9A5412FB0CC5}" srcOrd="1" destOrd="0" presId="urn:microsoft.com/office/officeart/2018/2/layout/IconVerticalSolidList"/>
    <dgm:cxn modelId="{5F1BAC5F-7415-4CB8-AD54-ED9A84D41997}" type="presParOf" srcId="{60C5A7B3-A767-4FA5-9DC0-1879CA2BC7F6}" destId="{2621288F-9F0C-4D6B-A78F-E64EE027F231}" srcOrd="2" destOrd="0" presId="urn:microsoft.com/office/officeart/2018/2/layout/IconVerticalSolidList"/>
    <dgm:cxn modelId="{4DA727CE-1025-402E-9696-8A2034A84EC3}" type="presParOf" srcId="{60C5A7B3-A767-4FA5-9DC0-1879CA2BC7F6}" destId="{8F942F6F-6F9B-40F1-A3C2-131B0294F8C2}" srcOrd="3" destOrd="0" presId="urn:microsoft.com/office/officeart/2018/2/layout/IconVerticalSolidList"/>
    <dgm:cxn modelId="{1D3E061B-12BB-415D-BD49-FF308A81946B}" type="presParOf" srcId="{6B3EECD2-ABEF-473D-B048-87744B5A984D}" destId="{B5381A75-69C3-44DE-8C84-7101F445959F}" srcOrd="7" destOrd="0" presId="urn:microsoft.com/office/officeart/2018/2/layout/IconVerticalSolidList"/>
    <dgm:cxn modelId="{8CEB70BA-D328-4767-A95D-053FB49D743A}" type="presParOf" srcId="{6B3EECD2-ABEF-473D-B048-87744B5A984D}" destId="{ED693FAD-52DB-44C5-B9CD-A2771BE6A586}" srcOrd="8" destOrd="0" presId="urn:microsoft.com/office/officeart/2018/2/layout/IconVerticalSolidList"/>
    <dgm:cxn modelId="{F4EB24BE-118A-4B59-A30D-72CB7A43F57D}" type="presParOf" srcId="{ED693FAD-52DB-44C5-B9CD-A2771BE6A586}" destId="{83FCF284-D31E-41BD-A92B-59163B3C8422}" srcOrd="0" destOrd="0" presId="urn:microsoft.com/office/officeart/2018/2/layout/IconVerticalSolidList"/>
    <dgm:cxn modelId="{61654281-3786-432B-A6E9-CCBBFDFD6B3B}" type="presParOf" srcId="{ED693FAD-52DB-44C5-B9CD-A2771BE6A586}" destId="{4A9F68E0-4E88-419E-ABBC-EC6B0E9D0B78}" srcOrd="1" destOrd="0" presId="urn:microsoft.com/office/officeart/2018/2/layout/IconVerticalSolidList"/>
    <dgm:cxn modelId="{3850171C-7824-4D46-ACDE-A116F04DBF30}" type="presParOf" srcId="{ED693FAD-52DB-44C5-B9CD-A2771BE6A586}" destId="{D75CF5AA-C8CD-4984-9897-C3C9CB1C7996}" srcOrd="2" destOrd="0" presId="urn:microsoft.com/office/officeart/2018/2/layout/IconVerticalSolidList"/>
    <dgm:cxn modelId="{4F371BB2-F75A-4639-A717-6F01BC3A5FAD}" type="presParOf" srcId="{ED693FAD-52DB-44C5-B9CD-A2771BE6A586}" destId="{48EF0F78-1486-4FCD-B8F2-E906DF187428}" srcOrd="3" destOrd="0" presId="urn:microsoft.com/office/officeart/2018/2/layout/IconVerticalSolidList"/>
    <dgm:cxn modelId="{E07EB242-A617-4DD3-9F90-47387EACD601}" type="presParOf" srcId="{6B3EECD2-ABEF-473D-B048-87744B5A984D}" destId="{FE95DF9F-B145-45C7-AEA2-ED0EC1138899}" srcOrd="9" destOrd="0" presId="urn:microsoft.com/office/officeart/2018/2/layout/IconVerticalSolidList"/>
    <dgm:cxn modelId="{F6A650BF-2FA0-4EF3-85F0-65CBD7DE213B}" type="presParOf" srcId="{6B3EECD2-ABEF-473D-B048-87744B5A984D}" destId="{7F103A23-99B8-4349-B5CD-2DA06C02A699}" srcOrd="10" destOrd="0" presId="urn:microsoft.com/office/officeart/2018/2/layout/IconVerticalSolidList"/>
    <dgm:cxn modelId="{192DB715-DFD3-4D81-BFA1-95833ABDE3CD}" type="presParOf" srcId="{7F103A23-99B8-4349-B5CD-2DA06C02A699}" destId="{B5330C36-1010-4986-9B9F-E1FDAE121E18}" srcOrd="0" destOrd="0" presId="urn:microsoft.com/office/officeart/2018/2/layout/IconVerticalSolidList"/>
    <dgm:cxn modelId="{AA954BC2-D6E2-4075-919F-80DD3FDE28D1}" type="presParOf" srcId="{7F103A23-99B8-4349-B5CD-2DA06C02A699}" destId="{C0185C36-58EF-4F7E-9CC9-95EF37A5BCCC}" srcOrd="1" destOrd="0" presId="urn:microsoft.com/office/officeart/2018/2/layout/IconVerticalSolidList"/>
    <dgm:cxn modelId="{EE3A8A69-C8E5-473A-91C0-66ADBB3F1FA5}" type="presParOf" srcId="{7F103A23-99B8-4349-B5CD-2DA06C02A699}" destId="{5DBB73F8-8FAB-45E7-B8DB-C192B4FFF61C}" srcOrd="2" destOrd="0" presId="urn:microsoft.com/office/officeart/2018/2/layout/IconVerticalSolidList"/>
    <dgm:cxn modelId="{A98A0482-F09B-453B-B696-5980C1702FD2}" type="presParOf" srcId="{7F103A23-99B8-4349-B5CD-2DA06C02A699}" destId="{28CB68A5-C65A-4D81-866F-44D01FEB755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5C2B26-2370-40A8-8B68-D529ECB9FD5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B36F9DC-1222-4646-8988-DE26CA99D14C}">
      <dgm:prSet/>
      <dgm:spPr/>
      <dgm:t>
        <a:bodyPr/>
        <a:lstStyle/>
        <a:p>
          <a:r>
            <a:rPr lang="el-GR" dirty="0">
              <a:latin typeface="Verdana" panose="020B0604030504040204" pitchFamily="34" charset="0"/>
              <a:ea typeface="Verdana" panose="020B0604030504040204" pitchFamily="34" charset="0"/>
            </a:rPr>
            <a:t>Νοσοκομεία ημερήσιας νοσηλείας έγιναν χώροι θεραπείας και υποστήριξης των ψυχικά ασθενών, χωρίς να μετατρέπονται σε μόνιμα, ελεγχόμενα περιβάλλοντα, όπως ήταν παλαιότερα τα άσυλα</a:t>
          </a:r>
          <a:endParaRPr lang="en-US" dirty="0">
            <a:latin typeface="Verdana" panose="020B0604030504040204" pitchFamily="34" charset="0"/>
            <a:ea typeface="Verdana" panose="020B0604030504040204" pitchFamily="34" charset="0"/>
          </a:endParaRPr>
        </a:p>
      </dgm:t>
    </dgm:pt>
    <dgm:pt modelId="{2F375B94-4135-41BF-B5C7-B93A3C8654AC}" type="parTrans" cxnId="{56BD1850-5062-4AAB-AB6F-A0A7D90357CF}">
      <dgm:prSet/>
      <dgm:spPr/>
      <dgm:t>
        <a:bodyPr/>
        <a:lstStyle/>
        <a:p>
          <a:endParaRPr lang="en-US"/>
        </a:p>
      </dgm:t>
    </dgm:pt>
    <dgm:pt modelId="{F59196B6-4599-4FA2-A168-BE156E2F5E42}" type="sibTrans" cxnId="{56BD1850-5062-4AAB-AB6F-A0A7D90357CF}">
      <dgm:prSet/>
      <dgm:spPr/>
      <dgm:t>
        <a:bodyPr/>
        <a:lstStyle/>
        <a:p>
          <a:endParaRPr lang="en-US"/>
        </a:p>
      </dgm:t>
    </dgm:pt>
    <dgm:pt modelId="{99DB0318-C2FE-46BC-B344-CB2E8A5223F7}">
      <dgm:prSet/>
      <dgm:spPr/>
      <dgm:t>
        <a:bodyPr/>
        <a:lstStyle/>
        <a:p>
          <a:r>
            <a:rPr lang="el-GR" dirty="0">
              <a:latin typeface="Verdana" panose="020B0604030504040204" pitchFamily="34" charset="0"/>
              <a:ea typeface="Verdana" panose="020B0604030504040204" pitchFamily="34" charset="0"/>
            </a:rPr>
            <a:t>Έμφαση στην αυτό-φροντίδα και στην αυτό-θεραπεία, εμπιστευόμενοι τους ασθενείς</a:t>
          </a:r>
          <a:endParaRPr lang="en-US" dirty="0">
            <a:latin typeface="Verdana" panose="020B0604030504040204" pitchFamily="34" charset="0"/>
            <a:ea typeface="Verdana" panose="020B0604030504040204" pitchFamily="34" charset="0"/>
          </a:endParaRPr>
        </a:p>
      </dgm:t>
    </dgm:pt>
    <dgm:pt modelId="{C2A4E5F9-1FF3-4AC4-B270-310E6FD17625}" type="parTrans" cxnId="{4C28D788-34AB-43B0-A396-DD33FB8A554C}">
      <dgm:prSet/>
      <dgm:spPr/>
      <dgm:t>
        <a:bodyPr/>
        <a:lstStyle/>
        <a:p>
          <a:endParaRPr lang="en-US"/>
        </a:p>
      </dgm:t>
    </dgm:pt>
    <dgm:pt modelId="{E9042CAD-E16A-4220-9B32-09C5A756980F}" type="sibTrans" cxnId="{4C28D788-34AB-43B0-A396-DD33FB8A554C}">
      <dgm:prSet/>
      <dgm:spPr/>
      <dgm:t>
        <a:bodyPr/>
        <a:lstStyle/>
        <a:p>
          <a:endParaRPr lang="en-US"/>
        </a:p>
      </dgm:t>
    </dgm:pt>
    <dgm:pt modelId="{AAEEB03B-9645-4DAE-87CE-A56AD6F8742F}">
      <dgm:prSet/>
      <dgm:spPr/>
      <dgm:t>
        <a:bodyPr/>
        <a:lstStyle/>
        <a:p>
          <a:r>
            <a:rPr lang="el-GR" dirty="0">
              <a:latin typeface="Verdana" panose="020B0604030504040204" pitchFamily="34" charset="0"/>
              <a:ea typeface="Verdana" panose="020B0604030504040204" pitchFamily="34" charset="0"/>
            </a:rPr>
            <a:t>Αυξημένο φάσμα θεραπειών</a:t>
          </a:r>
          <a:endParaRPr lang="en-US" dirty="0">
            <a:latin typeface="Verdana" panose="020B0604030504040204" pitchFamily="34" charset="0"/>
            <a:ea typeface="Verdana" panose="020B0604030504040204" pitchFamily="34" charset="0"/>
          </a:endParaRPr>
        </a:p>
      </dgm:t>
    </dgm:pt>
    <dgm:pt modelId="{2E0E11D7-0D0E-495E-B1F2-94CF915E3C07}" type="parTrans" cxnId="{63533077-1E9A-4E0F-AC39-77A2043C1D85}">
      <dgm:prSet/>
      <dgm:spPr/>
      <dgm:t>
        <a:bodyPr/>
        <a:lstStyle/>
        <a:p>
          <a:endParaRPr lang="en-US"/>
        </a:p>
      </dgm:t>
    </dgm:pt>
    <dgm:pt modelId="{5BFECD1C-CBD2-4CE6-94DA-DE3F24CF81B6}" type="sibTrans" cxnId="{63533077-1E9A-4E0F-AC39-77A2043C1D85}">
      <dgm:prSet/>
      <dgm:spPr/>
      <dgm:t>
        <a:bodyPr/>
        <a:lstStyle/>
        <a:p>
          <a:endParaRPr lang="en-US"/>
        </a:p>
      </dgm:t>
    </dgm:pt>
    <dgm:pt modelId="{7ABD5FE9-A13F-47B1-8F89-78E441D5306C}">
      <dgm:prSet/>
      <dgm:spPr/>
      <dgm:t>
        <a:bodyPr/>
        <a:lstStyle/>
        <a:p>
          <a:r>
            <a:rPr lang="el-GR" dirty="0">
              <a:latin typeface="Verdana" panose="020B0604030504040204" pitchFamily="34" charset="0"/>
              <a:ea typeface="Verdana" panose="020B0604030504040204" pitchFamily="34" charset="0"/>
            </a:rPr>
            <a:t>Άλλαξαν οι πολιτικές νοσηλείας: Οι πολιτικές της «ανοιχτής πόρτας» άφησαν κυριολεκτικά τις πόρτες ανοιχτές προς τα έξω και εντός του νοσοκομείου</a:t>
          </a:r>
          <a:endParaRPr lang="en-US" dirty="0">
            <a:latin typeface="Verdana" panose="020B0604030504040204" pitchFamily="34" charset="0"/>
            <a:ea typeface="Verdana" panose="020B0604030504040204" pitchFamily="34" charset="0"/>
          </a:endParaRPr>
        </a:p>
      </dgm:t>
    </dgm:pt>
    <dgm:pt modelId="{6E4006DB-9003-454C-9407-437C2EE24669}" type="parTrans" cxnId="{3B84F068-F050-4351-B904-3139A69F980B}">
      <dgm:prSet/>
      <dgm:spPr/>
      <dgm:t>
        <a:bodyPr/>
        <a:lstStyle/>
        <a:p>
          <a:endParaRPr lang="en-US"/>
        </a:p>
      </dgm:t>
    </dgm:pt>
    <dgm:pt modelId="{E6020B05-CB51-458D-88EE-3ED73D8C46FD}" type="sibTrans" cxnId="{3B84F068-F050-4351-B904-3139A69F980B}">
      <dgm:prSet/>
      <dgm:spPr/>
      <dgm:t>
        <a:bodyPr/>
        <a:lstStyle/>
        <a:p>
          <a:endParaRPr lang="en-US"/>
        </a:p>
      </dgm:t>
    </dgm:pt>
    <dgm:pt modelId="{513BA79D-FD8E-433F-9D9F-628E55A201F9}">
      <dgm:prSet/>
      <dgm:spPr/>
      <dgm:t>
        <a:bodyPr/>
        <a:lstStyle/>
        <a:p>
          <a:r>
            <a:rPr lang="el-GR" dirty="0">
              <a:latin typeface="Verdana" panose="020B0604030504040204" pitchFamily="34" charset="0"/>
              <a:ea typeface="Verdana" panose="020B0604030504040204" pitchFamily="34" charset="0"/>
            </a:rPr>
            <a:t>Μεταβατικές κατοικίες</a:t>
          </a:r>
          <a:endParaRPr lang="en-US" dirty="0">
            <a:latin typeface="Verdana" panose="020B0604030504040204" pitchFamily="34" charset="0"/>
            <a:ea typeface="Verdana" panose="020B0604030504040204" pitchFamily="34" charset="0"/>
          </a:endParaRPr>
        </a:p>
      </dgm:t>
    </dgm:pt>
    <dgm:pt modelId="{7B635157-FC13-476C-8E19-9C0180E93A0A}" type="parTrans" cxnId="{7EB534CD-FA13-4BA1-A473-590088175E04}">
      <dgm:prSet/>
      <dgm:spPr/>
      <dgm:t>
        <a:bodyPr/>
        <a:lstStyle/>
        <a:p>
          <a:endParaRPr lang="en-US"/>
        </a:p>
      </dgm:t>
    </dgm:pt>
    <dgm:pt modelId="{E46EE3C5-FBAB-4DCD-8256-E0A94EE34456}" type="sibTrans" cxnId="{7EB534CD-FA13-4BA1-A473-590088175E04}">
      <dgm:prSet/>
      <dgm:spPr/>
      <dgm:t>
        <a:bodyPr/>
        <a:lstStyle/>
        <a:p>
          <a:endParaRPr lang="en-US"/>
        </a:p>
      </dgm:t>
    </dgm:pt>
    <dgm:pt modelId="{A9F93B60-500F-432B-9FF4-FDC67F6C6E0D}">
      <dgm:prSet/>
      <dgm:spPr/>
      <dgm:t>
        <a:bodyPr/>
        <a:lstStyle/>
        <a:p>
          <a:r>
            <a:rPr lang="el-GR" dirty="0">
              <a:latin typeface="Verdana" panose="020B0604030504040204" pitchFamily="34" charset="0"/>
              <a:ea typeface="Verdana" panose="020B0604030504040204" pitchFamily="34" charset="0"/>
            </a:rPr>
            <a:t>Ο αριθμός των </a:t>
          </a:r>
          <a:r>
            <a:rPr lang="el-GR" dirty="0" err="1">
              <a:latin typeface="Verdana" panose="020B0604030504040204" pitchFamily="34" charset="0"/>
              <a:ea typeface="Verdana" panose="020B0604030504040204" pitchFamily="34" charset="0"/>
            </a:rPr>
            <a:t>νοσηλευομένων</a:t>
          </a:r>
          <a:r>
            <a:rPr lang="el-GR" dirty="0">
              <a:latin typeface="Verdana" panose="020B0604030504040204" pitchFamily="34" charset="0"/>
              <a:ea typeface="Verdana" panose="020B0604030504040204" pitchFamily="34" charset="0"/>
            </a:rPr>
            <a:t> ασθενών μειώθηκε</a:t>
          </a:r>
          <a:endParaRPr lang="en-US" dirty="0">
            <a:latin typeface="Verdana" panose="020B0604030504040204" pitchFamily="34" charset="0"/>
            <a:ea typeface="Verdana" panose="020B0604030504040204" pitchFamily="34" charset="0"/>
          </a:endParaRPr>
        </a:p>
      </dgm:t>
    </dgm:pt>
    <dgm:pt modelId="{6314CAC9-8238-4892-9898-6EF440DFA938}" type="parTrans" cxnId="{81C17D55-F466-4F7B-A40B-AF1F7CB5E98E}">
      <dgm:prSet/>
      <dgm:spPr/>
      <dgm:t>
        <a:bodyPr/>
        <a:lstStyle/>
        <a:p>
          <a:endParaRPr lang="en-US"/>
        </a:p>
      </dgm:t>
    </dgm:pt>
    <dgm:pt modelId="{35759E8E-A505-4DA5-B6C4-6AF0A512A9B9}" type="sibTrans" cxnId="{81C17D55-F466-4F7B-A40B-AF1F7CB5E98E}">
      <dgm:prSet/>
      <dgm:spPr/>
      <dgm:t>
        <a:bodyPr/>
        <a:lstStyle/>
        <a:p>
          <a:endParaRPr lang="en-US"/>
        </a:p>
      </dgm:t>
    </dgm:pt>
    <dgm:pt modelId="{19E275FE-D2E5-4879-B50C-2284871E539D}" type="pres">
      <dgm:prSet presAssocID="{135C2B26-2370-40A8-8B68-D529ECB9FD5E}" presName="linear" presStyleCnt="0">
        <dgm:presLayoutVars>
          <dgm:animLvl val="lvl"/>
          <dgm:resizeHandles val="exact"/>
        </dgm:presLayoutVars>
      </dgm:prSet>
      <dgm:spPr/>
      <dgm:t>
        <a:bodyPr/>
        <a:lstStyle/>
        <a:p>
          <a:endParaRPr lang="en-GB"/>
        </a:p>
      </dgm:t>
    </dgm:pt>
    <dgm:pt modelId="{602D6D8A-0A66-46C5-A368-541E2C602D05}" type="pres">
      <dgm:prSet presAssocID="{4B36F9DC-1222-4646-8988-DE26CA99D14C}" presName="parentText" presStyleLbl="node1" presStyleIdx="0" presStyleCnt="6">
        <dgm:presLayoutVars>
          <dgm:chMax val="0"/>
          <dgm:bulletEnabled val="1"/>
        </dgm:presLayoutVars>
      </dgm:prSet>
      <dgm:spPr/>
      <dgm:t>
        <a:bodyPr/>
        <a:lstStyle/>
        <a:p>
          <a:endParaRPr lang="en-GB"/>
        </a:p>
      </dgm:t>
    </dgm:pt>
    <dgm:pt modelId="{0E682BF6-D37D-422F-A342-8C48AE89A311}" type="pres">
      <dgm:prSet presAssocID="{F59196B6-4599-4FA2-A168-BE156E2F5E42}" presName="spacer" presStyleCnt="0"/>
      <dgm:spPr/>
    </dgm:pt>
    <dgm:pt modelId="{5A869993-F2E7-4AA7-AD7D-EE9E77F6DAA1}" type="pres">
      <dgm:prSet presAssocID="{99DB0318-C2FE-46BC-B344-CB2E8A5223F7}" presName="parentText" presStyleLbl="node1" presStyleIdx="1" presStyleCnt="6">
        <dgm:presLayoutVars>
          <dgm:chMax val="0"/>
          <dgm:bulletEnabled val="1"/>
        </dgm:presLayoutVars>
      </dgm:prSet>
      <dgm:spPr/>
      <dgm:t>
        <a:bodyPr/>
        <a:lstStyle/>
        <a:p>
          <a:endParaRPr lang="en-GB"/>
        </a:p>
      </dgm:t>
    </dgm:pt>
    <dgm:pt modelId="{7A612876-9F58-45E3-B388-8C2E8E9F1E70}" type="pres">
      <dgm:prSet presAssocID="{E9042CAD-E16A-4220-9B32-09C5A756980F}" presName="spacer" presStyleCnt="0"/>
      <dgm:spPr/>
    </dgm:pt>
    <dgm:pt modelId="{58768FCA-3AAF-4BAE-B2BB-94F0482939C5}" type="pres">
      <dgm:prSet presAssocID="{AAEEB03B-9645-4DAE-87CE-A56AD6F8742F}" presName="parentText" presStyleLbl="node1" presStyleIdx="2" presStyleCnt="6">
        <dgm:presLayoutVars>
          <dgm:chMax val="0"/>
          <dgm:bulletEnabled val="1"/>
        </dgm:presLayoutVars>
      </dgm:prSet>
      <dgm:spPr/>
      <dgm:t>
        <a:bodyPr/>
        <a:lstStyle/>
        <a:p>
          <a:endParaRPr lang="en-GB"/>
        </a:p>
      </dgm:t>
    </dgm:pt>
    <dgm:pt modelId="{84F89F44-35B0-4519-B14B-F0E22C3ECB24}" type="pres">
      <dgm:prSet presAssocID="{5BFECD1C-CBD2-4CE6-94DA-DE3F24CF81B6}" presName="spacer" presStyleCnt="0"/>
      <dgm:spPr/>
    </dgm:pt>
    <dgm:pt modelId="{950ED762-73B2-440D-9195-92CD206B471A}" type="pres">
      <dgm:prSet presAssocID="{7ABD5FE9-A13F-47B1-8F89-78E441D5306C}" presName="parentText" presStyleLbl="node1" presStyleIdx="3" presStyleCnt="6">
        <dgm:presLayoutVars>
          <dgm:chMax val="0"/>
          <dgm:bulletEnabled val="1"/>
        </dgm:presLayoutVars>
      </dgm:prSet>
      <dgm:spPr/>
      <dgm:t>
        <a:bodyPr/>
        <a:lstStyle/>
        <a:p>
          <a:endParaRPr lang="en-GB"/>
        </a:p>
      </dgm:t>
    </dgm:pt>
    <dgm:pt modelId="{A51E072B-39A9-4F7F-8588-B1F20136BAB3}" type="pres">
      <dgm:prSet presAssocID="{E6020B05-CB51-458D-88EE-3ED73D8C46FD}" presName="spacer" presStyleCnt="0"/>
      <dgm:spPr/>
    </dgm:pt>
    <dgm:pt modelId="{DF10E623-ACBA-4D63-AB03-B8BA1257DF11}" type="pres">
      <dgm:prSet presAssocID="{513BA79D-FD8E-433F-9D9F-628E55A201F9}" presName="parentText" presStyleLbl="node1" presStyleIdx="4" presStyleCnt="6">
        <dgm:presLayoutVars>
          <dgm:chMax val="0"/>
          <dgm:bulletEnabled val="1"/>
        </dgm:presLayoutVars>
      </dgm:prSet>
      <dgm:spPr/>
      <dgm:t>
        <a:bodyPr/>
        <a:lstStyle/>
        <a:p>
          <a:endParaRPr lang="en-GB"/>
        </a:p>
      </dgm:t>
    </dgm:pt>
    <dgm:pt modelId="{4AC99FFD-2140-45A0-8F7A-46D83549D638}" type="pres">
      <dgm:prSet presAssocID="{E46EE3C5-FBAB-4DCD-8256-E0A94EE34456}" presName="spacer" presStyleCnt="0"/>
      <dgm:spPr/>
    </dgm:pt>
    <dgm:pt modelId="{DCA1BEE1-64E6-4D0C-8041-32C9151D40B0}" type="pres">
      <dgm:prSet presAssocID="{A9F93B60-500F-432B-9FF4-FDC67F6C6E0D}" presName="parentText" presStyleLbl="node1" presStyleIdx="5" presStyleCnt="6">
        <dgm:presLayoutVars>
          <dgm:chMax val="0"/>
          <dgm:bulletEnabled val="1"/>
        </dgm:presLayoutVars>
      </dgm:prSet>
      <dgm:spPr/>
      <dgm:t>
        <a:bodyPr/>
        <a:lstStyle/>
        <a:p>
          <a:endParaRPr lang="en-GB"/>
        </a:p>
      </dgm:t>
    </dgm:pt>
  </dgm:ptLst>
  <dgm:cxnLst>
    <dgm:cxn modelId="{C7FBD56F-14F5-44F3-AC70-1FD489512035}" type="presOf" srcId="{7ABD5FE9-A13F-47B1-8F89-78E441D5306C}" destId="{950ED762-73B2-440D-9195-92CD206B471A}" srcOrd="0" destOrd="0" presId="urn:microsoft.com/office/officeart/2005/8/layout/vList2"/>
    <dgm:cxn modelId="{81C17D55-F466-4F7B-A40B-AF1F7CB5E98E}" srcId="{135C2B26-2370-40A8-8B68-D529ECB9FD5E}" destId="{A9F93B60-500F-432B-9FF4-FDC67F6C6E0D}" srcOrd="5" destOrd="0" parTransId="{6314CAC9-8238-4892-9898-6EF440DFA938}" sibTransId="{35759E8E-A505-4DA5-B6C4-6AF0A512A9B9}"/>
    <dgm:cxn modelId="{56BD1850-5062-4AAB-AB6F-A0A7D90357CF}" srcId="{135C2B26-2370-40A8-8B68-D529ECB9FD5E}" destId="{4B36F9DC-1222-4646-8988-DE26CA99D14C}" srcOrd="0" destOrd="0" parTransId="{2F375B94-4135-41BF-B5C7-B93A3C8654AC}" sibTransId="{F59196B6-4599-4FA2-A168-BE156E2F5E42}"/>
    <dgm:cxn modelId="{3B84F068-F050-4351-B904-3139A69F980B}" srcId="{135C2B26-2370-40A8-8B68-D529ECB9FD5E}" destId="{7ABD5FE9-A13F-47B1-8F89-78E441D5306C}" srcOrd="3" destOrd="0" parTransId="{6E4006DB-9003-454C-9407-437C2EE24669}" sibTransId="{E6020B05-CB51-458D-88EE-3ED73D8C46FD}"/>
    <dgm:cxn modelId="{CCAD7E8E-3D42-4221-8C64-CDFB9761F6A2}" type="presOf" srcId="{AAEEB03B-9645-4DAE-87CE-A56AD6F8742F}" destId="{58768FCA-3AAF-4BAE-B2BB-94F0482939C5}" srcOrd="0" destOrd="0" presId="urn:microsoft.com/office/officeart/2005/8/layout/vList2"/>
    <dgm:cxn modelId="{7E39F1AD-9C13-4D3A-8450-2FCF856E7828}" type="presOf" srcId="{4B36F9DC-1222-4646-8988-DE26CA99D14C}" destId="{602D6D8A-0A66-46C5-A368-541E2C602D05}" srcOrd="0" destOrd="0" presId="urn:microsoft.com/office/officeart/2005/8/layout/vList2"/>
    <dgm:cxn modelId="{7EB534CD-FA13-4BA1-A473-590088175E04}" srcId="{135C2B26-2370-40A8-8B68-D529ECB9FD5E}" destId="{513BA79D-FD8E-433F-9D9F-628E55A201F9}" srcOrd="4" destOrd="0" parTransId="{7B635157-FC13-476C-8E19-9C0180E93A0A}" sibTransId="{E46EE3C5-FBAB-4DCD-8256-E0A94EE34456}"/>
    <dgm:cxn modelId="{4C28D788-34AB-43B0-A396-DD33FB8A554C}" srcId="{135C2B26-2370-40A8-8B68-D529ECB9FD5E}" destId="{99DB0318-C2FE-46BC-B344-CB2E8A5223F7}" srcOrd="1" destOrd="0" parTransId="{C2A4E5F9-1FF3-4AC4-B270-310E6FD17625}" sibTransId="{E9042CAD-E16A-4220-9B32-09C5A756980F}"/>
    <dgm:cxn modelId="{82D019F8-9E98-4314-BD38-8AAEBDE43A70}" type="presOf" srcId="{513BA79D-FD8E-433F-9D9F-628E55A201F9}" destId="{DF10E623-ACBA-4D63-AB03-B8BA1257DF11}" srcOrd="0" destOrd="0" presId="urn:microsoft.com/office/officeart/2005/8/layout/vList2"/>
    <dgm:cxn modelId="{75BB29DB-6417-4A94-A98D-5B75ED573425}" type="presOf" srcId="{99DB0318-C2FE-46BC-B344-CB2E8A5223F7}" destId="{5A869993-F2E7-4AA7-AD7D-EE9E77F6DAA1}" srcOrd="0" destOrd="0" presId="urn:microsoft.com/office/officeart/2005/8/layout/vList2"/>
    <dgm:cxn modelId="{6B7A9D9F-8566-4C70-862B-661F67DE6290}" type="presOf" srcId="{135C2B26-2370-40A8-8B68-D529ECB9FD5E}" destId="{19E275FE-D2E5-4879-B50C-2284871E539D}" srcOrd="0" destOrd="0" presId="urn:microsoft.com/office/officeart/2005/8/layout/vList2"/>
    <dgm:cxn modelId="{63533077-1E9A-4E0F-AC39-77A2043C1D85}" srcId="{135C2B26-2370-40A8-8B68-D529ECB9FD5E}" destId="{AAEEB03B-9645-4DAE-87CE-A56AD6F8742F}" srcOrd="2" destOrd="0" parTransId="{2E0E11D7-0D0E-495E-B1F2-94CF915E3C07}" sibTransId="{5BFECD1C-CBD2-4CE6-94DA-DE3F24CF81B6}"/>
    <dgm:cxn modelId="{DD988302-6D90-4898-84DB-559AAFC5D3BC}" type="presOf" srcId="{A9F93B60-500F-432B-9FF4-FDC67F6C6E0D}" destId="{DCA1BEE1-64E6-4D0C-8041-32C9151D40B0}" srcOrd="0" destOrd="0" presId="urn:microsoft.com/office/officeart/2005/8/layout/vList2"/>
    <dgm:cxn modelId="{C95C1502-09CB-43CC-BDCF-D7DE4E1BC394}" type="presParOf" srcId="{19E275FE-D2E5-4879-B50C-2284871E539D}" destId="{602D6D8A-0A66-46C5-A368-541E2C602D05}" srcOrd="0" destOrd="0" presId="urn:microsoft.com/office/officeart/2005/8/layout/vList2"/>
    <dgm:cxn modelId="{2356FAB7-D18B-4ABA-99B8-FF047FEC86DC}" type="presParOf" srcId="{19E275FE-D2E5-4879-B50C-2284871E539D}" destId="{0E682BF6-D37D-422F-A342-8C48AE89A311}" srcOrd="1" destOrd="0" presId="urn:microsoft.com/office/officeart/2005/8/layout/vList2"/>
    <dgm:cxn modelId="{336F4DF3-AF4C-4064-A2CB-16B5A029A785}" type="presParOf" srcId="{19E275FE-D2E5-4879-B50C-2284871E539D}" destId="{5A869993-F2E7-4AA7-AD7D-EE9E77F6DAA1}" srcOrd="2" destOrd="0" presId="urn:microsoft.com/office/officeart/2005/8/layout/vList2"/>
    <dgm:cxn modelId="{00278EE5-5CA6-4FEC-8CDA-C0B2982EF8C0}" type="presParOf" srcId="{19E275FE-D2E5-4879-B50C-2284871E539D}" destId="{7A612876-9F58-45E3-B388-8C2E8E9F1E70}" srcOrd="3" destOrd="0" presId="urn:microsoft.com/office/officeart/2005/8/layout/vList2"/>
    <dgm:cxn modelId="{592F5D30-2C8F-4FB7-9830-D04CE3FC08AF}" type="presParOf" srcId="{19E275FE-D2E5-4879-B50C-2284871E539D}" destId="{58768FCA-3AAF-4BAE-B2BB-94F0482939C5}" srcOrd="4" destOrd="0" presId="urn:microsoft.com/office/officeart/2005/8/layout/vList2"/>
    <dgm:cxn modelId="{3FD50B98-0E2A-4447-9B82-555810B89804}" type="presParOf" srcId="{19E275FE-D2E5-4879-B50C-2284871E539D}" destId="{84F89F44-35B0-4519-B14B-F0E22C3ECB24}" srcOrd="5" destOrd="0" presId="urn:microsoft.com/office/officeart/2005/8/layout/vList2"/>
    <dgm:cxn modelId="{EBF0B067-5AE2-4C9E-B6AF-97BFC3BDB6C4}" type="presParOf" srcId="{19E275FE-D2E5-4879-B50C-2284871E539D}" destId="{950ED762-73B2-440D-9195-92CD206B471A}" srcOrd="6" destOrd="0" presId="urn:microsoft.com/office/officeart/2005/8/layout/vList2"/>
    <dgm:cxn modelId="{95357364-F355-45B4-B4D8-12388D456633}" type="presParOf" srcId="{19E275FE-D2E5-4879-B50C-2284871E539D}" destId="{A51E072B-39A9-4F7F-8588-B1F20136BAB3}" srcOrd="7" destOrd="0" presId="urn:microsoft.com/office/officeart/2005/8/layout/vList2"/>
    <dgm:cxn modelId="{98293342-2BEA-4B29-BBDA-5D4CE5BE20E0}" type="presParOf" srcId="{19E275FE-D2E5-4879-B50C-2284871E539D}" destId="{DF10E623-ACBA-4D63-AB03-B8BA1257DF11}" srcOrd="8" destOrd="0" presId="urn:microsoft.com/office/officeart/2005/8/layout/vList2"/>
    <dgm:cxn modelId="{FA6B9189-DB51-4316-8EC2-71EDB514F09F}" type="presParOf" srcId="{19E275FE-D2E5-4879-B50C-2284871E539D}" destId="{4AC99FFD-2140-45A0-8F7A-46D83549D638}" srcOrd="9" destOrd="0" presId="urn:microsoft.com/office/officeart/2005/8/layout/vList2"/>
    <dgm:cxn modelId="{E005EFAE-2B4A-4030-9810-7D1F864F9562}" type="presParOf" srcId="{19E275FE-D2E5-4879-B50C-2284871E539D}" destId="{DCA1BEE1-64E6-4D0C-8041-32C9151D40B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8FF238-29F9-423B-9216-E3071A1C859D}"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8524A262-13E2-4A6F-A179-BDD94FCB2995}">
      <dgm:prSet/>
      <dgm:spPr/>
      <dgm:t>
        <a:bodyPr/>
        <a:lstStyle/>
        <a:p>
          <a:r>
            <a:rPr lang="el-GR" dirty="0">
              <a:solidFill>
                <a:schemeClr val="bg1"/>
              </a:solidFill>
              <a:latin typeface="Verdana" panose="020B0604030504040204" pitchFamily="34" charset="0"/>
              <a:ea typeface="Verdana" panose="020B0604030504040204" pitchFamily="34" charset="0"/>
            </a:rPr>
            <a:t>Ο Νόμος για τη διανοητική ικανότητα</a:t>
          </a:r>
          <a:r>
            <a:rPr lang="en-GB" dirty="0">
              <a:solidFill>
                <a:schemeClr val="bg1"/>
              </a:solidFill>
              <a:latin typeface="Verdana" panose="020B0604030504040204" pitchFamily="34" charset="0"/>
              <a:ea typeface="Verdana" panose="020B0604030504040204" pitchFamily="34" charset="0"/>
            </a:rPr>
            <a:t> (2005) </a:t>
          </a:r>
          <a:r>
            <a:rPr lang="el-GR" dirty="0">
              <a:solidFill>
                <a:schemeClr val="bg1"/>
              </a:solidFill>
              <a:latin typeface="Verdana" panose="020B0604030504040204" pitchFamily="34" charset="0"/>
              <a:ea typeface="Verdana" panose="020B0604030504040204" pitchFamily="34" charset="0"/>
            </a:rPr>
            <a:t>αναπτύχθηκε παρά την </a:t>
          </a:r>
          <a:r>
            <a:rPr lang="el-GR" dirty="0" err="1">
              <a:solidFill>
                <a:schemeClr val="bg1"/>
              </a:solidFill>
              <a:latin typeface="Verdana" panose="020B0604030504040204" pitchFamily="34" charset="0"/>
              <a:ea typeface="Verdana" panose="020B0604030504040204" pitchFamily="34" charset="0"/>
            </a:rPr>
            <a:t>αποϊδρυματοποίηση</a:t>
          </a:r>
          <a:r>
            <a:rPr lang="el-GR" dirty="0">
              <a:solidFill>
                <a:schemeClr val="bg1"/>
              </a:solidFill>
              <a:latin typeface="Verdana" panose="020B0604030504040204" pitchFamily="34" charset="0"/>
              <a:ea typeface="Verdana" panose="020B0604030504040204" pitchFamily="34" charset="0"/>
            </a:rPr>
            <a:t> και τα αρχικά της προβλήματα</a:t>
          </a:r>
          <a:endParaRPr lang="en-US" dirty="0">
            <a:solidFill>
              <a:schemeClr val="bg1"/>
            </a:solidFill>
            <a:latin typeface="Verdana" panose="020B0604030504040204" pitchFamily="34" charset="0"/>
            <a:ea typeface="Verdana" panose="020B0604030504040204" pitchFamily="34" charset="0"/>
          </a:endParaRPr>
        </a:p>
      </dgm:t>
    </dgm:pt>
    <dgm:pt modelId="{3A41638E-0C93-4352-9D45-7662C0FF0603}" type="parTrans" cxnId="{ABE51DF8-215B-4380-87DF-7ED1B1261151}">
      <dgm:prSet/>
      <dgm:spPr/>
      <dgm:t>
        <a:bodyPr/>
        <a:lstStyle/>
        <a:p>
          <a:endParaRPr lang="en-US"/>
        </a:p>
      </dgm:t>
    </dgm:pt>
    <dgm:pt modelId="{029C0ADC-CE6D-4107-AAB3-AA699831AE75}" type="sibTrans" cxnId="{ABE51DF8-215B-4380-87DF-7ED1B1261151}">
      <dgm:prSet/>
      <dgm:spPr/>
      <dgm:t>
        <a:bodyPr/>
        <a:lstStyle/>
        <a:p>
          <a:endParaRPr lang="en-US"/>
        </a:p>
      </dgm:t>
    </dgm:pt>
    <dgm:pt modelId="{D876ADE8-BF8B-4298-BE36-AACB9A989FDD}">
      <dgm:prSet/>
      <dgm:spPr/>
      <dgm:t>
        <a:bodyPr/>
        <a:lstStyle/>
        <a:p>
          <a:r>
            <a:rPr lang="el-GR" dirty="0">
              <a:solidFill>
                <a:schemeClr val="bg1"/>
              </a:solidFill>
              <a:latin typeface="Verdana" panose="020B0604030504040204" pitchFamily="34" charset="0"/>
              <a:ea typeface="Verdana" panose="020B0604030504040204" pitchFamily="34" charset="0"/>
            </a:rPr>
            <a:t>Η έκθεση της Νομικής Επιτροπής </a:t>
          </a:r>
          <a:r>
            <a:rPr lang="en-GB" dirty="0">
              <a:solidFill>
                <a:schemeClr val="bg1"/>
              </a:solidFill>
              <a:latin typeface="Verdana" panose="020B0604030504040204" pitchFamily="34" charset="0"/>
              <a:ea typeface="Verdana" panose="020B0604030504040204" pitchFamily="34" charset="0"/>
            </a:rPr>
            <a:t>(1995) </a:t>
          </a:r>
          <a:r>
            <a:rPr lang="el-GR" dirty="0">
              <a:solidFill>
                <a:schemeClr val="bg1"/>
              </a:solidFill>
              <a:latin typeface="Verdana" panose="020B0604030504040204" pitchFamily="34" charset="0"/>
              <a:ea typeface="Verdana" panose="020B0604030504040204" pitchFamily="34" charset="0"/>
            </a:rPr>
            <a:t>ανέφερε ότι το υφιστάμενο νομικό πλαίσιο ήταν «ένα νομικό πλαίσιο ασυνεπές, ασυνάρτητο και ένα ιστορικό ατύχημα» - η μεταρρύθμιση ήταν αναγκαία και επείγουσα!</a:t>
          </a:r>
          <a:endParaRPr lang="en-US" dirty="0">
            <a:solidFill>
              <a:schemeClr val="bg1"/>
            </a:solidFill>
            <a:latin typeface="Verdana" panose="020B0604030504040204" pitchFamily="34" charset="0"/>
            <a:ea typeface="Verdana" panose="020B0604030504040204" pitchFamily="34" charset="0"/>
          </a:endParaRPr>
        </a:p>
      </dgm:t>
    </dgm:pt>
    <dgm:pt modelId="{D56C4B51-673F-4593-ABCC-270F29032B12}" type="parTrans" cxnId="{11092043-CB91-45D9-A48D-3D888359231F}">
      <dgm:prSet/>
      <dgm:spPr/>
      <dgm:t>
        <a:bodyPr/>
        <a:lstStyle/>
        <a:p>
          <a:endParaRPr lang="en-US"/>
        </a:p>
      </dgm:t>
    </dgm:pt>
    <dgm:pt modelId="{75C80C29-3A98-4AF8-9234-573581BF0F2C}" type="sibTrans" cxnId="{11092043-CB91-45D9-A48D-3D888359231F}">
      <dgm:prSet/>
      <dgm:spPr/>
      <dgm:t>
        <a:bodyPr/>
        <a:lstStyle/>
        <a:p>
          <a:endParaRPr lang="en-US"/>
        </a:p>
      </dgm:t>
    </dgm:pt>
    <dgm:pt modelId="{4CB04E52-6DBC-4B43-8BD0-D55913A3718F}">
      <dgm:prSet/>
      <dgm:spPr/>
      <dgm:t>
        <a:bodyPr/>
        <a:lstStyle/>
        <a:p>
          <a:r>
            <a:rPr lang="el-GR" dirty="0">
              <a:solidFill>
                <a:schemeClr val="bg1"/>
              </a:solidFill>
              <a:latin typeface="Verdana" panose="020B0604030504040204" pitchFamily="34" charset="0"/>
              <a:ea typeface="Verdana" panose="020B0604030504040204" pitchFamily="34" charset="0"/>
            </a:rPr>
            <a:t>Στο νέο μοντέλο φροντίδας μέσα στην κοινότητα, υπήρχε ασάφεια για το ποιος, τι και πώς θα μπορούσαν να λαμβάνονται αποφάσεις εκ μέρους των ασθενών, η οποία είχε οδηγήσει σε περιπτώσεις κατάχρησης εξουσίας</a:t>
          </a:r>
          <a:endParaRPr lang="en-US" dirty="0">
            <a:solidFill>
              <a:schemeClr val="bg1"/>
            </a:solidFill>
            <a:latin typeface="Verdana" panose="020B0604030504040204" pitchFamily="34" charset="0"/>
            <a:ea typeface="Verdana" panose="020B0604030504040204" pitchFamily="34" charset="0"/>
          </a:endParaRPr>
        </a:p>
      </dgm:t>
    </dgm:pt>
    <dgm:pt modelId="{EC124EC3-D339-43AD-9AB0-73C0E337ADC6}" type="parTrans" cxnId="{1F0EE225-4090-4A23-B83A-EC0347505C86}">
      <dgm:prSet/>
      <dgm:spPr/>
      <dgm:t>
        <a:bodyPr/>
        <a:lstStyle/>
        <a:p>
          <a:endParaRPr lang="en-US"/>
        </a:p>
      </dgm:t>
    </dgm:pt>
    <dgm:pt modelId="{4EB3FE76-A7A1-44F9-835A-EAD7E7B2CF2E}" type="sibTrans" cxnId="{1F0EE225-4090-4A23-B83A-EC0347505C86}">
      <dgm:prSet/>
      <dgm:spPr/>
      <dgm:t>
        <a:bodyPr/>
        <a:lstStyle/>
        <a:p>
          <a:endParaRPr lang="en-US"/>
        </a:p>
      </dgm:t>
    </dgm:pt>
    <dgm:pt modelId="{6E5159F2-9567-481F-B078-A3EB9E4B5C9F}" type="pres">
      <dgm:prSet presAssocID="{3C8FF238-29F9-423B-9216-E3071A1C859D}" presName="Name0" presStyleCnt="0">
        <dgm:presLayoutVars>
          <dgm:dir/>
          <dgm:resizeHandles val="exact"/>
        </dgm:presLayoutVars>
      </dgm:prSet>
      <dgm:spPr/>
      <dgm:t>
        <a:bodyPr/>
        <a:lstStyle/>
        <a:p>
          <a:endParaRPr lang="en-GB"/>
        </a:p>
      </dgm:t>
    </dgm:pt>
    <dgm:pt modelId="{28C0D571-0FBF-4E4F-AF2A-DCCD92514749}" type="pres">
      <dgm:prSet presAssocID="{8524A262-13E2-4A6F-A179-BDD94FCB2995}" presName="node" presStyleLbl="node1" presStyleIdx="0" presStyleCnt="3">
        <dgm:presLayoutVars>
          <dgm:bulletEnabled val="1"/>
        </dgm:presLayoutVars>
      </dgm:prSet>
      <dgm:spPr/>
      <dgm:t>
        <a:bodyPr/>
        <a:lstStyle/>
        <a:p>
          <a:endParaRPr lang="en-GB"/>
        </a:p>
      </dgm:t>
    </dgm:pt>
    <dgm:pt modelId="{7F000664-9B1F-4F99-B4EA-72573DE40736}" type="pres">
      <dgm:prSet presAssocID="{029C0ADC-CE6D-4107-AAB3-AA699831AE75}" presName="sibTrans" presStyleLbl="sibTrans2D1" presStyleIdx="0" presStyleCnt="2"/>
      <dgm:spPr/>
      <dgm:t>
        <a:bodyPr/>
        <a:lstStyle/>
        <a:p>
          <a:endParaRPr lang="en-GB"/>
        </a:p>
      </dgm:t>
    </dgm:pt>
    <dgm:pt modelId="{AD6C80BB-2F36-4E1A-A3A8-A6D17A62123D}" type="pres">
      <dgm:prSet presAssocID="{029C0ADC-CE6D-4107-AAB3-AA699831AE75}" presName="connectorText" presStyleLbl="sibTrans2D1" presStyleIdx="0" presStyleCnt="2"/>
      <dgm:spPr/>
      <dgm:t>
        <a:bodyPr/>
        <a:lstStyle/>
        <a:p>
          <a:endParaRPr lang="en-GB"/>
        </a:p>
      </dgm:t>
    </dgm:pt>
    <dgm:pt modelId="{B6EDA192-BEA3-467D-96F2-1802F04B9C56}" type="pres">
      <dgm:prSet presAssocID="{D876ADE8-BF8B-4298-BE36-AACB9A989FDD}" presName="node" presStyleLbl="node1" presStyleIdx="1" presStyleCnt="3">
        <dgm:presLayoutVars>
          <dgm:bulletEnabled val="1"/>
        </dgm:presLayoutVars>
      </dgm:prSet>
      <dgm:spPr/>
      <dgm:t>
        <a:bodyPr/>
        <a:lstStyle/>
        <a:p>
          <a:endParaRPr lang="en-GB"/>
        </a:p>
      </dgm:t>
    </dgm:pt>
    <dgm:pt modelId="{603B3962-6CDB-4639-AD27-85338FDC0BD0}" type="pres">
      <dgm:prSet presAssocID="{75C80C29-3A98-4AF8-9234-573581BF0F2C}" presName="sibTrans" presStyleLbl="sibTrans2D1" presStyleIdx="1" presStyleCnt="2"/>
      <dgm:spPr/>
      <dgm:t>
        <a:bodyPr/>
        <a:lstStyle/>
        <a:p>
          <a:endParaRPr lang="en-GB"/>
        </a:p>
      </dgm:t>
    </dgm:pt>
    <dgm:pt modelId="{99196BFE-5442-49FE-BF56-2767861F10A7}" type="pres">
      <dgm:prSet presAssocID="{75C80C29-3A98-4AF8-9234-573581BF0F2C}" presName="connectorText" presStyleLbl="sibTrans2D1" presStyleIdx="1" presStyleCnt="2"/>
      <dgm:spPr/>
      <dgm:t>
        <a:bodyPr/>
        <a:lstStyle/>
        <a:p>
          <a:endParaRPr lang="en-GB"/>
        </a:p>
      </dgm:t>
    </dgm:pt>
    <dgm:pt modelId="{44DE2B72-2B2B-463A-B31C-35BD316FC52C}" type="pres">
      <dgm:prSet presAssocID="{4CB04E52-6DBC-4B43-8BD0-D55913A3718F}" presName="node" presStyleLbl="node1" presStyleIdx="2" presStyleCnt="3">
        <dgm:presLayoutVars>
          <dgm:bulletEnabled val="1"/>
        </dgm:presLayoutVars>
      </dgm:prSet>
      <dgm:spPr/>
      <dgm:t>
        <a:bodyPr/>
        <a:lstStyle/>
        <a:p>
          <a:endParaRPr lang="en-GB"/>
        </a:p>
      </dgm:t>
    </dgm:pt>
  </dgm:ptLst>
  <dgm:cxnLst>
    <dgm:cxn modelId="{76869B79-3F11-40C4-84D3-C7F318A21768}" type="presOf" srcId="{3C8FF238-29F9-423B-9216-E3071A1C859D}" destId="{6E5159F2-9567-481F-B078-A3EB9E4B5C9F}" srcOrd="0" destOrd="0" presId="urn:microsoft.com/office/officeart/2005/8/layout/process1"/>
    <dgm:cxn modelId="{882B210E-9153-4867-B34A-15321BFA4B7B}" type="presOf" srcId="{4CB04E52-6DBC-4B43-8BD0-D55913A3718F}" destId="{44DE2B72-2B2B-463A-B31C-35BD316FC52C}" srcOrd="0" destOrd="0" presId="urn:microsoft.com/office/officeart/2005/8/layout/process1"/>
    <dgm:cxn modelId="{1B488E94-4933-4378-9297-F108FA6EC423}" type="presOf" srcId="{029C0ADC-CE6D-4107-AAB3-AA699831AE75}" destId="{7F000664-9B1F-4F99-B4EA-72573DE40736}" srcOrd="0" destOrd="0" presId="urn:microsoft.com/office/officeart/2005/8/layout/process1"/>
    <dgm:cxn modelId="{62650671-CC11-4975-97B1-35E32712D744}" type="presOf" srcId="{029C0ADC-CE6D-4107-AAB3-AA699831AE75}" destId="{AD6C80BB-2F36-4E1A-A3A8-A6D17A62123D}" srcOrd="1" destOrd="0" presId="urn:microsoft.com/office/officeart/2005/8/layout/process1"/>
    <dgm:cxn modelId="{1C4EE6E5-1831-46FD-A265-2D934AD97687}" type="presOf" srcId="{8524A262-13E2-4A6F-A179-BDD94FCB2995}" destId="{28C0D571-0FBF-4E4F-AF2A-DCCD92514749}" srcOrd="0" destOrd="0" presId="urn:microsoft.com/office/officeart/2005/8/layout/process1"/>
    <dgm:cxn modelId="{11092043-CB91-45D9-A48D-3D888359231F}" srcId="{3C8FF238-29F9-423B-9216-E3071A1C859D}" destId="{D876ADE8-BF8B-4298-BE36-AACB9A989FDD}" srcOrd="1" destOrd="0" parTransId="{D56C4B51-673F-4593-ABCC-270F29032B12}" sibTransId="{75C80C29-3A98-4AF8-9234-573581BF0F2C}"/>
    <dgm:cxn modelId="{74F75CCC-8F1F-411A-8711-76ECC4A9FCDF}" type="presOf" srcId="{75C80C29-3A98-4AF8-9234-573581BF0F2C}" destId="{99196BFE-5442-49FE-BF56-2767861F10A7}" srcOrd="1" destOrd="0" presId="urn:microsoft.com/office/officeart/2005/8/layout/process1"/>
    <dgm:cxn modelId="{BB0B0B32-98E2-4399-9F4C-7001E2102356}" type="presOf" srcId="{D876ADE8-BF8B-4298-BE36-AACB9A989FDD}" destId="{B6EDA192-BEA3-467D-96F2-1802F04B9C56}" srcOrd="0" destOrd="0" presId="urn:microsoft.com/office/officeart/2005/8/layout/process1"/>
    <dgm:cxn modelId="{1F0EE225-4090-4A23-B83A-EC0347505C86}" srcId="{3C8FF238-29F9-423B-9216-E3071A1C859D}" destId="{4CB04E52-6DBC-4B43-8BD0-D55913A3718F}" srcOrd="2" destOrd="0" parTransId="{EC124EC3-D339-43AD-9AB0-73C0E337ADC6}" sibTransId="{4EB3FE76-A7A1-44F9-835A-EAD7E7B2CF2E}"/>
    <dgm:cxn modelId="{4D63D3D0-169A-4200-8E0A-FF12A5A89D57}" type="presOf" srcId="{75C80C29-3A98-4AF8-9234-573581BF0F2C}" destId="{603B3962-6CDB-4639-AD27-85338FDC0BD0}" srcOrd="0" destOrd="0" presId="urn:microsoft.com/office/officeart/2005/8/layout/process1"/>
    <dgm:cxn modelId="{ABE51DF8-215B-4380-87DF-7ED1B1261151}" srcId="{3C8FF238-29F9-423B-9216-E3071A1C859D}" destId="{8524A262-13E2-4A6F-A179-BDD94FCB2995}" srcOrd="0" destOrd="0" parTransId="{3A41638E-0C93-4352-9D45-7662C0FF0603}" sibTransId="{029C0ADC-CE6D-4107-AAB3-AA699831AE75}"/>
    <dgm:cxn modelId="{88B5AE7F-8A23-44EC-AD3D-5DDCA7E79FB2}" type="presParOf" srcId="{6E5159F2-9567-481F-B078-A3EB9E4B5C9F}" destId="{28C0D571-0FBF-4E4F-AF2A-DCCD92514749}" srcOrd="0" destOrd="0" presId="urn:microsoft.com/office/officeart/2005/8/layout/process1"/>
    <dgm:cxn modelId="{31EDA7EC-19C6-425C-AA98-E82A6E6413B3}" type="presParOf" srcId="{6E5159F2-9567-481F-B078-A3EB9E4B5C9F}" destId="{7F000664-9B1F-4F99-B4EA-72573DE40736}" srcOrd="1" destOrd="0" presId="urn:microsoft.com/office/officeart/2005/8/layout/process1"/>
    <dgm:cxn modelId="{F5C5E8B2-E52B-468B-8D48-DA4629EAC58E}" type="presParOf" srcId="{7F000664-9B1F-4F99-B4EA-72573DE40736}" destId="{AD6C80BB-2F36-4E1A-A3A8-A6D17A62123D}" srcOrd="0" destOrd="0" presId="urn:microsoft.com/office/officeart/2005/8/layout/process1"/>
    <dgm:cxn modelId="{217C9D33-1E88-4CD3-8093-48FE067D0B9E}" type="presParOf" srcId="{6E5159F2-9567-481F-B078-A3EB9E4B5C9F}" destId="{B6EDA192-BEA3-467D-96F2-1802F04B9C56}" srcOrd="2" destOrd="0" presId="urn:microsoft.com/office/officeart/2005/8/layout/process1"/>
    <dgm:cxn modelId="{6EC62460-A6C4-4EF9-863F-CCE79491D4EA}" type="presParOf" srcId="{6E5159F2-9567-481F-B078-A3EB9E4B5C9F}" destId="{603B3962-6CDB-4639-AD27-85338FDC0BD0}" srcOrd="3" destOrd="0" presId="urn:microsoft.com/office/officeart/2005/8/layout/process1"/>
    <dgm:cxn modelId="{5FDABE87-C918-4A1F-BA0E-F4F30F95190A}" type="presParOf" srcId="{603B3962-6CDB-4639-AD27-85338FDC0BD0}" destId="{99196BFE-5442-49FE-BF56-2767861F10A7}" srcOrd="0" destOrd="0" presId="urn:microsoft.com/office/officeart/2005/8/layout/process1"/>
    <dgm:cxn modelId="{D481A924-935F-42A4-A8FB-B5A5A0C04A50}" type="presParOf" srcId="{6E5159F2-9567-481F-B078-A3EB9E4B5C9F}" destId="{44DE2B72-2B2B-463A-B31C-35BD316FC52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1E5AA9-9A0C-4EA7-8A78-DD4CCB2A395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95AAB70-BCAC-45EE-BBBE-DF5C40E01EB7}">
      <dgm:prSet/>
      <dgm:spPr/>
      <dgm:t>
        <a:bodyPr/>
        <a:lstStyle/>
        <a:p>
          <a:r>
            <a:rPr lang="el-GR" dirty="0">
              <a:latin typeface="Verdana" panose="020B0604030504040204" pitchFamily="34" charset="0"/>
              <a:ea typeface="Verdana" panose="020B0604030504040204" pitchFamily="34" charset="0"/>
            </a:rPr>
            <a:t>Σημαντικά παραδείγματα σύγχρονων προσπαθειών που επέτρεπαν στον ασθενή την επιλογή για την υγειονομική περίθαλψη</a:t>
          </a:r>
          <a:endParaRPr lang="en-US" dirty="0">
            <a:latin typeface="Verdana" panose="020B0604030504040204" pitchFamily="34" charset="0"/>
            <a:ea typeface="Verdana" panose="020B0604030504040204" pitchFamily="34" charset="0"/>
          </a:endParaRPr>
        </a:p>
      </dgm:t>
    </dgm:pt>
    <dgm:pt modelId="{0AC12F83-8795-4BEA-AD42-9ED1FA7BE69F}" type="parTrans" cxnId="{A8B77FEC-4607-4358-B17B-19F5B6980332}">
      <dgm:prSet/>
      <dgm:spPr/>
      <dgm:t>
        <a:bodyPr/>
        <a:lstStyle/>
        <a:p>
          <a:endParaRPr lang="en-US"/>
        </a:p>
      </dgm:t>
    </dgm:pt>
    <dgm:pt modelId="{1340D16C-82CE-42E6-9170-1B7BD6085BF2}" type="sibTrans" cxnId="{A8B77FEC-4607-4358-B17B-19F5B6980332}">
      <dgm:prSet/>
      <dgm:spPr/>
      <dgm:t>
        <a:bodyPr/>
        <a:lstStyle/>
        <a:p>
          <a:endParaRPr lang="en-US"/>
        </a:p>
      </dgm:t>
    </dgm:pt>
    <dgm:pt modelId="{A062A714-DEB7-4ECF-9A84-E89DCE1410EB}">
      <dgm:prSet/>
      <dgm:spPr/>
      <dgm:t>
        <a:bodyPr/>
        <a:lstStyle/>
        <a:p>
          <a:r>
            <a:rPr lang="en-GB" dirty="0">
              <a:latin typeface="Verdana" panose="020B0604030504040204" pitchFamily="34" charset="0"/>
              <a:ea typeface="Verdana" panose="020B0604030504040204" pitchFamily="34" charset="0"/>
            </a:rPr>
            <a:t>LPAs: </a:t>
          </a:r>
          <a:r>
            <a:rPr lang="el-GR" dirty="0">
              <a:latin typeface="Verdana" panose="020B0604030504040204" pitchFamily="34" charset="0"/>
              <a:ea typeface="Verdana" panose="020B0604030504040204" pitchFamily="34" charset="0"/>
            </a:rPr>
            <a:t>Δίνουν σε άλλο ενήλικα τη νομική εξουσία να παίρνει συγκεκριμένες αποφάσεις για κάποιον, αν αυτός χάσει την ικανότητα να το πράξει ο ίδιος</a:t>
          </a:r>
          <a:endParaRPr lang="en-US" dirty="0">
            <a:latin typeface="Verdana" panose="020B0604030504040204" pitchFamily="34" charset="0"/>
            <a:ea typeface="Verdana" panose="020B0604030504040204" pitchFamily="34" charset="0"/>
          </a:endParaRPr>
        </a:p>
      </dgm:t>
    </dgm:pt>
    <dgm:pt modelId="{F9BE31B7-1563-4C29-A658-45FC98EE09AE}" type="parTrans" cxnId="{153F685F-A135-4FB2-B07B-56A245EE0320}">
      <dgm:prSet/>
      <dgm:spPr/>
      <dgm:t>
        <a:bodyPr/>
        <a:lstStyle/>
        <a:p>
          <a:endParaRPr lang="en-US"/>
        </a:p>
      </dgm:t>
    </dgm:pt>
    <dgm:pt modelId="{580A0DA9-B652-45F4-866A-27901DF2AC97}" type="sibTrans" cxnId="{153F685F-A135-4FB2-B07B-56A245EE0320}">
      <dgm:prSet/>
      <dgm:spPr/>
      <dgm:t>
        <a:bodyPr/>
        <a:lstStyle/>
        <a:p>
          <a:endParaRPr lang="en-US"/>
        </a:p>
      </dgm:t>
    </dgm:pt>
    <dgm:pt modelId="{CFB66F79-69D3-4C8A-9E67-0C3093FBC5DD}">
      <dgm:prSet/>
      <dgm:spPr/>
      <dgm:t>
        <a:bodyPr/>
        <a:lstStyle/>
        <a:p>
          <a:r>
            <a:rPr lang="en-GB" dirty="0">
              <a:latin typeface="Verdana" panose="020B0604030504040204" pitchFamily="34" charset="0"/>
              <a:ea typeface="Verdana" panose="020B0604030504040204" pitchFamily="34" charset="0"/>
            </a:rPr>
            <a:t>DNARs: </a:t>
          </a:r>
          <a:r>
            <a:rPr lang="el-GR" dirty="0">
              <a:latin typeface="Verdana" panose="020B0604030504040204" pitchFamily="34" charset="0"/>
              <a:ea typeface="Verdana" panose="020B0604030504040204" pitchFamily="34" charset="0"/>
            </a:rPr>
            <a:t>Δίνουν εντολή σε επαγγελματίες της υγείας να μην επιχειρήσουν </a:t>
          </a:r>
          <a:r>
            <a:rPr lang="el-GR" dirty="0" err="1">
              <a:latin typeface="Verdana" panose="020B0604030504040204" pitchFamily="34" charset="0"/>
              <a:ea typeface="Verdana" panose="020B0604030504040204" pitchFamily="34" charset="0"/>
            </a:rPr>
            <a:t>καρδιοαναπνευστική</a:t>
          </a:r>
          <a:r>
            <a:rPr lang="el-GR" dirty="0">
              <a:latin typeface="Verdana" panose="020B0604030504040204" pitchFamily="34" charset="0"/>
              <a:ea typeface="Verdana" panose="020B0604030504040204" pitchFamily="34" charset="0"/>
            </a:rPr>
            <a:t> ανάνηψη </a:t>
          </a:r>
          <a:r>
            <a:rPr lang="en-GB" dirty="0">
              <a:latin typeface="Verdana" panose="020B0604030504040204" pitchFamily="34" charset="0"/>
              <a:ea typeface="Verdana" panose="020B0604030504040204" pitchFamily="34" charset="0"/>
            </a:rPr>
            <a:t>(CPR) </a:t>
          </a:r>
          <a:r>
            <a:rPr lang="el-GR" dirty="0">
              <a:latin typeface="Verdana" panose="020B0604030504040204" pitchFamily="34" charset="0"/>
              <a:ea typeface="Verdana" panose="020B0604030504040204" pitchFamily="34" charset="0"/>
            </a:rPr>
            <a:t>σε περιπτώσεις αιφνίδιας καρδιοπνευμονικής ανακοπής</a:t>
          </a:r>
          <a:endParaRPr lang="en-US" dirty="0">
            <a:latin typeface="Verdana" panose="020B0604030504040204" pitchFamily="34" charset="0"/>
            <a:ea typeface="Verdana" panose="020B0604030504040204" pitchFamily="34" charset="0"/>
          </a:endParaRPr>
        </a:p>
      </dgm:t>
    </dgm:pt>
    <dgm:pt modelId="{8EDB847A-254F-411D-84C4-5E5F11235338}" type="parTrans" cxnId="{17EC5C1D-DF15-447E-9CBB-665CEBB8BF21}">
      <dgm:prSet/>
      <dgm:spPr/>
      <dgm:t>
        <a:bodyPr/>
        <a:lstStyle/>
        <a:p>
          <a:endParaRPr lang="en-US"/>
        </a:p>
      </dgm:t>
    </dgm:pt>
    <dgm:pt modelId="{0DC24D91-C5FB-4CF2-9D67-F43EF392C67C}" type="sibTrans" cxnId="{17EC5C1D-DF15-447E-9CBB-665CEBB8BF21}">
      <dgm:prSet/>
      <dgm:spPr/>
      <dgm:t>
        <a:bodyPr/>
        <a:lstStyle/>
        <a:p>
          <a:endParaRPr lang="en-US"/>
        </a:p>
      </dgm:t>
    </dgm:pt>
    <dgm:pt modelId="{D70EA91F-759E-4490-990C-ACD8621A8896}">
      <dgm:prSet/>
      <dgm:spPr/>
      <dgm:t>
        <a:bodyPr/>
        <a:lstStyle/>
        <a:p>
          <a:r>
            <a:rPr lang="el-GR" dirty="0">
              <a:latin typeface="Verdana" panose="020B0604030504040204" pitchFamily="34" charset="0"/>
              <a:ea typeface="Verdana" panose="020B0604030504040204" pitchFamily="34" charset="0"/>
            </a:rPr>
            <a:t>Η βασική αρχή και των δύο είναι ότι τα άτομα θα πρέπει να έχουν τη δυνατότητα να επιλέγουν για τον εαυτό τους, είτε μέσω πρότερης δήλωσης είτε μέσω ενός έμπιστου προσώπου που θα φροντίσει τα συμφέροντά τους</a:t>
          </a:r>
          <a:endParaRPr lang="en-US" dirty="0">
            <a:latin typeface="Verdana" panose="020B0604030504040204" pitchFamily="34" charset="0"/>
            <a:ea typeface="Verdana" panose="020B0604030504040204" pitchFamily="34" charset="0"/>
          </a:endParaRPr>
        </a:p>
      </dgm:t>
    </dgm:pt>
    <dgm:pt modelId="{CF666F70-605A-42A4-8FB9-04DA7207F49D}" type="parTrans" cxnId="{F7587EC6-7B4F-4441-916F-9CE29EEE8DFE}">
      <dgm:prSet/>
      <dgm:spPr/>
      <dgm:t>
        <a:bodyPr/>
        <a:lstStyle/>
        <a:p>
          <a:endParaRPr lang="en-US"/>
        </a:p>
      </dgm:t>
    </dgm:pt>
    <dgm:pt modelId="{88971A89-D8BD-49AF-9EA6-80E0376A897C}" type="sibTrans" cxnId="{F7587EC6-7B4F-4441-916F-9CE29EEE8DFE}">
      <dgm:prSet/>
      <dgm:spPr/>
      <dgm:t>
        <a:bodyPr/>
        <a:lstStyle/>
        <a:p>
          <a:endParaRPr lang="en-US"/>
        </a:p>
      </dgm:t>
    </dgm:pt>
    <dgm:pt modelId="{6A31C7F3-DD8E-4A15-AC62-38ABF0B8016C}" type="pres">
      <dgm:prSet presAssocID="{331E5AA9-9A0C-4EA7-8A78-DD4CCB2A395A}" presName="root" presStyleCnt="0">
        <dgm:presLayoutVars>
          <dgm:dir/>
          <dgm:resizeHandles val="exact"/>
        </dgm:presLayoutVars>
      </dgm:prSet>
      <dgm:spPr/>
      <dgm:t>
        <a:bodyPr/>
        <a:lstStyle/>
        <a:p>
          <a:endParaRPr lang="en-GB"/>
        </a:p>
      </dgm:t>
    </dgm:pt>
    <dgm:pt modelId="{E2B8B7C6-FDEC-4386-8341-BC50CEC0972B}" type="pres">
      <dgm:prSet presAssocID="{095AAB70-BCAC-45EE-BBBE-DF5C40E01EB7}" presName="compNode" presStyleCnt="0"/>
      <dgm:spPr/>
    </dgm:pt>
    <dgm:pt modelId="{9440702D-230C-47F2-82AA-89086D00C0DC}" type="pres">
      <dgm:prSet presAssocID="{095AAB70-BCAC-45EE-BBBE-DF5C40E01EB7}" presName="bgRect" presStyleLbl="bgShp" presStyleIdx="0" presStyleCnt="4"/>
      <dgm:spPr/>
    </dgm:pt>
    <dgm:pt modelId="{D5AE8555-3301-4017-BB32-0C2CBCEF72D8}" type="pres">
      <dgm:prSet presAssocID="{095AAB70-BCAC-45EE-BBBE-DF5C40E01EB7}"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tethoscope"/>
        </a:ext>
      </dgm:extLst>
    </dgm:pt>
    <dgm:pt modelId="{1A20CA33-315F-4EBB-AB70-188C5E6DC424}" type="pres">
      <dgm:prSet presAssocID="{095AAB70-BCAC-45EE-BBBE-DF5C40E01EB7}" presName="spaceRect" presStyleCnt="0"/>
      <dgm:spPr/>
    </dgm:pt>
    <dgm:pt modelId="{4DDA8A98-A744-4429-B9B7-ED2D216102F4}" type="pres">
      <dgm:prSet presAssocID="{095AAB70-BCAC-45EE-BBBE-DF5C40E01EB7}" presName="parTx" presStyleLbl="revTx" presStyleIdx="0" presStyleCnt="4">
        <dgm:presLayoutVars>
          <dgm:chMax val="0"/>
          <dgm:chPref val="0"/>
        </dgm:presLayoutVars>
      </dgm:prSet>
      <dgm:spPr/>
      <dgm:t>
        <a:bodyPr/>
        <a:lstStyle/>
        <a:p>
          <a:endParaRPr lang="en-GB"/>
        </a:p>
      </dgm:t>
    </dgm:pt>
    <dgm:pt modelId="{9C1676C3-C669-4868-B2CB-97B252598914}" type="pres">
      <dgm:prSet presAssocID="{1340D16C-82CE-42E6-9170-1B7BD6085BF2}" presName="sibTrans" presStyleCnt="0"/>
      <dgm:spPr/>
    </dgm:pt>
    <dgm:pt modelId="{E4BA9F61-9EB6-43D3-8F0A-26CC8741FE43}" type="pres">
      <dgm:prSet presAssocID="{A062A714-DEB7-4ECF-9A84-E89DCE1410EB}" presName="compNode" presStyleCnt="0"/>
      <dgm:spPr/>
    </dgm:pt>
    <dgm:pt modelId="{A063D5FB-ED14-4E2D-842D-037A62646F0E}" type="pres">
      <dgm:prSet presAssocID="{A062A714-DEB7-4ECF-9A84-E89DCE1410EB}" presName="bgRect" presStyleLbl="bgShp" presStyleIdx="1" presStyleCnt="4"/>
      <dgm:spPr/>
    </dgm:pt>
    <dgm:pt modelId="{F308BEE5-8F79-4C2E-9A22-469384E00BEC}" type="pres">
      <dgm:prSet presAssocID="{A062A714-DEB7-4ECF-9A84-E89DCE1410EB}"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avel"/>
        </a:ext>
      </dgm:extLst>
    </dgm:pt>
    <dgm:pt modelId="{87E8AC6D-2081-4123-A0F8-4E4320B62CF8}" type="pres">
      <dgm:prSet presAssocID="{A062A714-DEB7-4ECF-9A84-E89DCE1410EB}" presName="spaceRect" presStyleCnt="0"/>
      <dgm:spPr/>
    </dgm:pt>
    <dgm:pt modelId="{745147D2-BB94-4A02-A719-1128C487055F}" type="pres">
      <dgm:prSet presAssocID="{A062A714-DEB7-4ECF-9A84-E89DCE1410EB}" presName="parTx" presStyleLbl="revTx" presStyleIdx="1" presStyleCnt="4">
        <dgm:presLayoutVars>
          <dgm:chMax val="0"/>
          <dgm:chPref val="0"/>
        </dgm:presLayoutVars>
      </dgm:prSet>
      <dgm:spPr/>
      <dgm:t>
        <a:bodyPr/>
        <a:lstStyle/>
        <a:p>
          <a:endParaRPr lang="en-GB"/>
        </a:p>
      </dgm:t>
    </dgm:pt>
    <dgm:pt modelId="{B7A674B7-D291-48C2-99E0-60977EF844AF}" type="pres">
      <dgm:prSet presAssocID="{580A0DA9-B652-45F4-866A-27901DF2AC97}" presName="sibTrans" presStyleCnt="0"/>
      <dgm:spPr/>
    </dgm:pt>
    <dgm:pt modelId="{B687151A-0C2E-41D2-9AE5-1646040F7A80}" type="pres">
      <dgm:prSet presAssocID="{CFB66F79-69D3-4C8A-9E67-0C3093FBC5DD}" presName="compNode" presStyleCnt="0"/>
      <dgm:spPr/>
    </dgm:pt>
    <dgm:pt modelId="{14720B86-4E6B-4A37-8D29-331B1187D17F}" type="pres">
      <dgm:prSet presAssocID="{CFB66F79-69D3-4C8A-9E67-0C3093FBC5DD}" presName="bgRect" presStyleLbl="bgShp" presStyleIdx="2" presStyleCnt="4"/>
      <dgm:spPr/>
    </dgm:pt>
    <dgm:pt modelId="{D3373D9A-4EB2-47DB-8D2F-4201333A02B6}" type="pres">
      <dgm:prSet presAssocID="{CFB66F79-69D3-4C8A-9E67-0C3093FBC5DD}"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Ambulance"/>
        </a:ext>
      </dgm:extLst>
    </dgm:pt>
    <dgm:pt modelId="{D8F55685-8157-492B-B252-FCC8F68A756F}" type="pres">
      <dgm:prSet presAssocID="{CFB66F79-69D3-4C8A-9E67-0C3093FBC5DD}" presName="spaceRect" presStyleCnt="0"/>
      <dgm:spPr/>
    </dgm:pt>
    <dgm:pt modelId="{05BA0913-C223-491D-A36F-23CA0F0792D0}" type="pres">
      <dgm:prSet presAssocID="{CFB66F79-69D3-4C8A-9E67-0C3093FBC5DD}" presName="parTx" presStyleLbl="revTx" presStyleIdx="2" presStyleCnt="4">
        <dgm:presLayoutVars>
          <dgm:chMax val="0"/>
          <dgm:chPref val="0"/>
        </dgm:presLayoutVars>
      </dgm:prSet>
      <dgm:spPr/>
      <dgm:t>
        <a:bodyPr/>
        <a:lstStyle/>
        <a:p>
          <a:endParaRPr lang="en-GB"/>
        </a:p>
      </dgm:t>
    </dgm:pt>
    <dgm:pt modelId="{A25BAC39-B77C-4D1B-AA07-C40E7ACF0D6A}" type="pres">
      <dgm:prSet presAssocID="{0DC24D91-C5FB-4CF2-9D67-F43EF392C67C}" presName="sibTrans" presStyleCnt="0"/>
      <dgm:spPr/>
    </dgm:pt>
    <dgm:pt modelId="{E1754876-09B8-4552-9D10-E465AEC55B4A}" type="pres">
      <dgm:prSet presAssocID="{D70EA91F-759E-4490-990C-ACD8621A8896}" presName="compNode" presStyleCnt="0"/>
      <dgm:spPr/>
    </dgm:pt>
    <dgm:pt modelId="{085DA2AF-D9F3-4363-852B-DC585886EFCB}" type="pres">
      <dgm:prSet presAssocID="{D70EA91F-759E-4490-990C-ACD8621A8896}" presName="bgRect" presStyleLbl="bgShp" presStyleIdx="3" presStyleCnt="4"/>
      <dgm:spPr/>
    </dgm:pt>
    <dgm:pt modelId="{2DE81685-F167-4AB4-B7BB-CA51A3D51C2E}" type="pres">
      <dgm:prSet presAssocID="{D70EA91F-759E-4490-990C-ACD8621A8896}"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Influencer"/>
        </a:ext>
      </dgm:extLst>
    </dgm:pt>
    <dgm:pt modelId="{B28C7FDD-1913-4E33-8921-6DDC4E97717B}" type="pres">
      <dgm:prSet presAssocID="{D70EA91F-759E-4490-990C-ACD8621A8896}" presName="spaceRect" presStyleCnt="0"/>
      <dgm:spPr/>
    </dgm:pt>
    <dgm:pt modelId="{D0555C00-3EAA-4956-910B-07595A2D5AF0}" type="pres">
      <dgm:prSet presAssocID="{D70EA91F-759E-4490-990C-ACD8621A8896}" presName="parTx" presStyleLbl="revTx" presStyleIdx="3" presStyleCnt="4">
        <dgm:presLayoutVars>
          <dgm:chMax val="0"/>
          <dgm:chPref val="0"/>
        </dgm:presLayoutVars>
      </dgm:prSet>
      <dgm:spPr/>
      <dgm:t>
        <a:bodyPr/>
        <a:lstStyle/>
        <a:p>
          <a:endParaRPr lang="en-GB"/>
        </a:p>
      </dgm:t>
    </dgm:pt>
  </dgm:ptLst>
  <dgm:cxnLst>
    <dgm:cxn modelId="{D647954A-9840-4C5C-89A8-86FFC8518667}" type="presOf" srcId="{CFB66F79-69D3-4C8A-9E67-0C3093FBC5DD}" destId="{05BA0913-C223-491D-A36F-23CA0F0792D0}" srcOrd="0" destOrd="0" presId="urn:microsoft.com/office/officeart/2018/2/layout/IconVerticalSolidList"/>
    <dgm:cxn modelId="{17EC5C1D-DF15-447E-9CBB-665CEBB8BF21}" srcId="{331E5AA9-9A0C-4EA7-8A78-DD4CCB2A395A}" destId="{CFB66F79-69D3-4C8A-9E67-0C3093FBC5DD}" srcOrd="2" destOrd="0" parTransId="{8EDB847A-254F-411D-84C4-5E5F11235338}" sibTransId="{0DC24D91-C5FB-4CF2-9D67-F43EF392C67C}"/>
    <dgm:cxn modelId="{170A87E3-565F-4F95-BA81-9609D3FC2718}" type="presOf" srcId="{095AAB70-BCAC-45EE-BBBE-DF5C40E01EB7}" destId="{4DDA8A98-A744-4429-B9B7-ED2D216102F4}" srcOrd="0" destOrd="0" presId="urn:microsoft.com/office/officeart/2018/2/layout/IconVerticalSolidList"/>
    <dgm:cxn modelId="{F7587EC6-7B4F-4441-916F-9CE29EEE8DFE}" srcId="{331E5AA9-9A0C-4EA7-8A78-DD4CCB2A395A}" destId="{D70EA91F-759E-4490-990C-ACD8621A8896}" srcOrd="3" destOrd="0" parTransId="{CF666F70-605A-42A4-8FB9-04DA7207F49D}" sibTransId="{88971A89-D8BD-49AF-9EA6-80E0376A897C}"/>
    <dgm:cxn modelId="{4481A8AD-D09E-45CE-BA86-3F4B5CEF46D9}" type="presOf" srcId="{A062A714-DEB7-4ECF-9A84-E89DCE1410EB}" destId="{745147D2-BB94-4A02-A719-1128C487055F}" srcOrd="0" destOrd="0" presId="urn:microsoft.com/office/officeart/2018/2/layout/IconVerticalSolidList"/>
    <dgm:cxn modelId="{153F685F-A135-4FB2-B07B-56A245EE0320}" srcId="{331E5AA9-9A0C-4EA7-8A78-DD4CCB2A395A}" destId="{A062A714-DEB7-4ECF-9A84-E89DCE1410EB}" srcOrd="1" destOrd="0" parTransId="{F9BE31B7-1563-4C29-A658-45FC98EE09AE}" sibTransId="{580A0DA9-B652-45F4-866A-27901DF2AC97}"/>
    <dgm:cxn modelId="{A8B77FEC-4607-4358-B17B-19F5B6980332}" srcId="{331E5AA9-9A0C-4EA7-8A78-DD4CCB2A395A}" destId="{095AAB70-BCAC-45EE-BBBE-DF5C40E01EB7}" srcOrd="0" destOrd="0" parTransId="{0AC12F83-8795-4BEA-AD42-9ED1FA7BE69F}" sibTransId="{1340D16C-82CE-42E6-9170-1B7BD6085BF2}"/>
    <dgm:cxn modelId="{2948F1C3-814E-4284-A761-5E7492A17A13}" type="presOf" srcId="{D70EA91F-759E-4490-990C-ACD8621A8896}" destId="{D0555C00-3EAA-4956-910B-07595A2D5AF0}" srcOrd="0" destOrd="0" presId="urn:microsoft.com/office/officeart/2018/2/layout/IconVerticalSolidList"/>
    <dgm:cxn modelId="{D84E8CBB-F72E-4BA4-AC5C-53BA9C2611DE}" type="presOf" srcId="{331E5AA9-9A0C-4EA7-8A78-DD4CCB2A395A}" destId="{6A31C7F3-DD8E-4A15-AC62-38ABF0B8016C}" srcOrd="0" destOrd="0" presId="urn:microsoft.com/office/officeart/2018/2/layout/IconVerticalSolidList"/>
    <dgm:cxn modelId="{5A42A5DD-0732-4639-800C-EEB00C939A26}" type="presParOf" srcId="{6A31C7F3-DD8E-4A15-AC62-38ABF0B8016C}" destId="{E2B8B7C6-FDEC-4386-8341-BC50CEC0972B}" srcOrd="0" destOrd="0" presId="urn:microsoft.com/office/officeart/2018/2/layout/IconVerticalSolidList"/>
    <dgm:cxn modelId="{768C45A5-E2EC-4668-9D5A-ECC7CC718840}" type="presParOf" srcId="{E2B8B7C6-FDEC-4386-8341-BC50CEC0972B}" destId="{9440702D-230C-47F2-82AA-89086D00C0DC}" srcOrd="0" destOrd="0" presId="urn:microsoft.com/office/officeart/2018/2/layout/IconVerticalSolidList"/>
    <dgm:cxn modelId="{3D9726D1-C0A6-4B42-9AD4-5432FB1380FF}" type="presParOf" srcId="{E2B8B7C6-FDEC-4386-8341-BC50CEC0972B}" destId="{D5AE8555-3301-4017-BB32-0C2CBCEF72D8}" srcOrd="1" destOrd="0" presId="urn:microsoft.com/office/officeart/2018/2/layout/IconVerticalSolidList"/>
    <dgm:cxn modelId="{F8243D3A-4768-4BDC-9AFF-BC63D7BB5180}" type="presParOf" srcId="{E2B8B7C6-FDEC-4386-8341-BC50CEC0972B}" destId="{1A20CA33-315F-4EBB-AB70-188C5E6DC424}" srcOrd="2" destOrd="0" presId="urn:microsoft.com/office/officeart/2018/2/layout/IconVerticalSolidList"/>
    <dgm:cxn modelId="{B7F3473B-9958-4AC8-A15F-9762DD32F74A}" type="presParOf" srcId="{E2B8B7C6-FDEC-4386-8341-BC50CEC0972B}" destId="{4DDA8A98-A744-4429-B9B7-ED2D216102F4}" srcOrd="3" destOrd="0" presId="urn:microsoft.com/office/officeart/2018/2/layout/IconVerticalSolidList"/>
    <dgm:cxn modelId="{570E0CF3-36E2-465C-B099-48C88BF6F76C}" type="presParOf" srcId="{6A31C7F3-DD8E-4A15-AC62-38ABF0B8016C}" destId="{9C1676C3-C669-4868-B2CB-97B252598914}" srcOrd="1" destOrd="0" presId="urn:microsoft.com/office/officeart/2018/2/layout/IconVerticalSolidList"/>
    <dgm:cxn modelId="{F7D2AA5D-8BAA-4917-88FA-4426D15CCD7B}" type="presParOf" srcId="{6A31C7F3-DD8E-4A15-AC62-38ABF0B8016C}" destId="{E4BA9F61-9EB6-43D3-8F0A-26CC8741FE43}" srcOrd="2" destOrd="0" presId="urn:microsoft.com/office/officeart/2018/2/layout/IconVerticalSolidList"/>
    <dgm:cxn modelId="{F9FEB04D-C66D-4730-8A90-D42E0810FFA4}" type="presParOf" srcId="{E4BA9F61-9EB6-43D3-8F0A-26CC8741FE43}" destId="{A063D5FB-ED14-4E2D-842D-037A62646F0E}" srcOrd="0" destOrd="0" presId="urn:microsoft.com/office/officeart/2018/2/layout/IconVerticalSolidList"/>
    <dgm:cxn modelId="{AA0F4D8E-EA55-4129-9E4F-F81DD12F9934}" type="presParOf" srcId="{E4BA9F61-9EB6-43D3-8F0A-26CC8741FE43}" destId="{F308BEE5-8F79-4C2E-9A22-469384E00BEC}" srcOrd="1" destOrd="0" presId="urn:microsoft.com/office/officeart/2018/2/layout/IconVerticalSolidList"/>
    <dgm:cxn modelId="{EFE92325-290B-4194-8FBF-5451CFB98E98}" type="presParOf" srcId="{E4BA9F61-9EB6-43D3-8F0A-26CC8741FE43}" destId="{87E8AC6D-2081-4123-A0F8-4E4320B62CF8}" srcOrd="2" destOrd="0" presId="urn:microsoft.com/office/officeart/2018/2/layout/IconVerticalSolidList"/>
    <dgm:cxn modelId="{E115BE43-A195-419D-AC51-E3481F0A9E80}" type="presParOf" srcId="{E4BA9F61-9EB6-43D3-8F0A-26CC8741FE43}" destId="{745147D2-BB94-4A02-A719-1128C487055F}" srcOrd="3" destOrd="0" presId="urn:microsoft.com/office/officeart/2018/2/layout/IconVerticalSolidList"/>
    <dgm:cxn modelId="{BDB9C1F2-D7A3-4E7E-B7C6-72CEC476600E}" type="presParOf" srcId="{6A31C7F3-DD8E-4A15-AC62-38ABF0B8016C}" destId="{B7A674B7-D291-48C2-99E0-60977EF844AF}" srcOrd="3" destOrd="0" presId="urn:microsoft.com/office/officeart/2018/2/layout/IconVerticalSolidList"/>
    <dgm:cxn modelId="{F646B9B7-E5E5-4E69-938F-83D55129597D}" type="presParOf" srcId="{6A31C7F3-DD8E-4A15-AC62-38ABF0B8016C}" destId="{B687151A-0C2E-41D2-9AE5-1646040F7A80}" srcOrd="4" destOrd="0" presId="urn:microsoft.com/office/officeart/2018/2/layout/IconVerticalSolidList"/>
    <dgm:cxn modelId="{675EDFEF-9CED-441A-AEEE-FFDE205F582B}" type="presParOf" srcId="{B687151A-0C2E-41D2-9AE5-1646040F7A80}" destId="{14720B86-4E6B-4A37-8D29-331B1187D17F}" srcOrd="0" destOrd="0" presId="urn:microsoft.com/office/officeart/2018/2/layout/IconVerticalSolidList"/>
    <dgm:cxn modelId="{34AC4E9F-D717-456E-8323-64BDF7BBAB34}" type="presParOf" srcId="{B687151A-0C2E-41D2-9AE5-1646040F7A80}" destId="{D3373D9A-4EB2-47DB-8D2F-4201333A02B6}" srcOrd="1" destOrd="0" presId="urn:microsoft.com/office/officeart/2018/2/layout/IconVerticalSolidList"/>
    <dgm:cxn modelId="{00A178B5-7E34-4B7A-B43E-F5D4DE7995F8}" type="presParOf" srcId="{B687151A-0C2E-41D2-9AE5-1646040F7A80}" destId="{D8F55685-8157-492B-B252-FCC8F68A756F}" srcOrd="2" destOrd="0" presId="urn:microsoft.com/office/officeart/2018/2/layout/IconVerticalSolidList"/>
    <dgm:cxn modelId="{F52DB12C-4475-4095-AE70-C83621692DA2}" type="presParOf" srcId="{B687151A-0C2E-41D2-9AE5-1646040F7A80}" destId="{05BA0913-C223-491D-A36F-23CA0F0792D0}" srcOrd="3" destOrd="0" presId="urn:microsoft.com/office/officeart/2018/2/layout/IconVerticalSolidList"/>
    <dgm:cxn modelId="{AA319DE2-DCCE-4CD5-B495-A85AD58BD6F8}" type="presParOf" srcId="{6A31C7F3-DD8E-4A15-AC62-38ABF0B8016C}" destId="{A25BAC39-B77C-4D1B-AA07-C40E7ACF0D6A}" srcOrd="5" destOrd="0" presId="urn:microsoft.com/office/officeart/2018/2/layout/IconVerticalSolidList"/>
    <dgm:cxn modelId="{C77D4C7C-F499-4947-A879-063823AF819A}" type="presParOf" srcId="{6A31C7F3-DD8E-4A15-AC62-38ABF0B8016C}" destId="{E1754876-09B8-4552-9D10-E465AEC55B4A}" srcOrd="6" destOrd="0" presId="urn:microsoft.com/office/officeart/2018/2/layout/IconVerticalSolidList"/>
    <dgm:cxn modelId="{3A030EB7-75DD-4C0D-A7EB-B623517E0822}" type="presParOf" srcId="{E1754876-09B8-4552-9D10-E465AEC55B4A}" destId="{085DA2AF-D9F3-4363-852B-DC585886EFCB}" srcOrd="0" destOrd="0" presId="urn:microsoft.com/office/officeart/2018/2/layout/IconVerticalSolidList"/>
    <dgm:cxn modelId="{3F3CC7FA-3B79-4432-9848-27E321121BFF}" type="presParOf" srcId="{E1754876-09B8-4552-9D10-E465AEC55B4A}" destId="{2DE81685-F167-4AB4-B7BB-CA51A3D51C2E}" srcOrd="1" destOrd="0" presId="urn:microsoft.com/office/officeart/2018/2/layout/IconVerticalSolidList"/>
    <dgm:cxn modelId="{9411BEFE-F028-4C6E-B68F-288700DAC0FB}" type="presParOf" srcId="{E1754876-09B8-4552-9D10-E465AEC55B4A}" destId="{B28C7FDD-1913-4E33-8921-6DDC4E97717B}" srcOrd="2" destOrd="0" presId="urn:microsoft.com/office/officeart/2018/2/layout/IconVerticalSolidList"/>
    <dgm:cxn modelId="{944B71A2-C906-4EEE-9F1D-69791C04EAF3}" type="presParOf" srcId="{E1754876-09B8-4552-9D10-E465AEC55B4A}" destId="{D0555C00-3EAA-4956-910B-07595A2D5A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0677AE-00E4-4A69-84EA-B594BCFD5A8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C13A7B7-09B6-46CE-8D18-249F308370DB}">
      <dgm:prSet/>
      <dgm:spPr/>
      <dgm:t>
        <a:bodyPr/>
        <a:lstStyle/>
        <a:p>
          <a:r>
            <a:rPr lang="en-GB" dirty="0">
              <a:latin typeface="Verdana" panose="020B0604030504040204" pitchFamily="34" charset="0"/>
              <a:ea typeface="Verdana" panose="020B0604030504040204" pitchFamily="34" charset="0"/>
            </a:rPr>
            <a:t>1) </a:t>
          </a:r>
          <a:r>
            <a:rPr lang="el-GR" dirty="0">
              <a:latin typeface="Verdana" panose="020B0604030504040204" pitchFamily="34" charset="0"/>
              <a:ea typeface="Verdana" panose="020B0604030504040204" pitchFamily="34" charset="0"/>
            </a:rPr>
            <a:t>Η ικανότητα πρέπει πάντα να θεωρείται αυτονόητη. Η διάγνωση, η συμπεριφορά ή η εμφάνιση ενός ασθενή δε θα πρέπει να μας οδηγεί στην υπόθεση ότι απουσιάζει η ικανότητα</a:t>
          </a:r>
          <a:endParaRPr lang="en-US" dirty="0">
            <a:latin typeface="Verdana" panose="020B0604030504040204" pitchFamily="34" charset="0"/>
            <a:ea typeface="Verdana" panose="020B0604030504040204" pitchFamily="34" charset="0"/>
          </a:endParaRPr>
        </a:p>
      </dgm:t>
    </dgm:pt>
    <dgm:pt modelId="{4B495D57-E94B-4C87-8D49-A55DDB551B39}" type="parTrans" cxnId="{F5B16C9D-7DDF-4F7C-AD3C-48E6F6F066F8}">
      <dgm:prSet/>
      <dgm:spPr/>
      <dgm:t>
        <a:bodyPr/>
        <a:lstStyle/>
        <a:p>
          <a:endParaRPr lang="en-US"/>
        </a:p>
      </dgm:t>
    </dgm:pt>
    <dgm:pt modelId="{F28DD68B-3BF7-447C-86AF-94E682E3E7BA}" type="sibTrans" cxnId="{F5B16C9D-7DDF-4F7C-AD3C-48E6F6F066F8}">
      <dgm:prSet/>
      <dgm:spPr/>
      <dgm:t>
        <a:bodyPr/>
        <a:lstStyle/>
        <a:p>
          <a:endParaRPr lang="en-US"/>
        </a:p>
      </dgm:t>
    </dgm:pt>
    <dgm:pt modelId="{A1F97003-FFA0-48E1-B25D-C0B42FEEA9DA}">
      <dgm:prSet/>
      <dgm:spPr/>
      <dgm:t>
        <a:bodyPr/>
        <a:lstStyle/>
        <a:p>
          <a:r>
            <a:rPr lang="en-GB" dirty="0">
              <a:latin typeface="Verdana" panose="020B0604030504040204" pitchFamily="34" charset="0"/>
              <a:ea typeface="Verdana" panose="020B0604030504040204" pitchFamily="34" charset="0"/>
            </a:rPr>
            <a:t>2) </a:t>
          </a:r>
          <a:r>
            <a:rPr lang="el-GR" dirty="0">
              <a:latin typeface="Verdana" panose="020B0604030504040204" pitchFamily="34" charset="0"/>
              <a:ea typeface="Verdana" panose="020B0604030504040204" pitchFamily="34" charset="0"/>
            </a:rPr>
            <a:t>Η ικανότητα ενός ατόμου να παίρνει αποφάσεις πρέπει να βελτιστοποιείται πριν καταλήξει κάποιος στο συμπέρασμα ότι η ικανότητα αυτή απουσιάζει. Πρέπει να λαμβάνονται όλα τα εφικτά μέτρα, όπως να παρέχεται επαρκής χρόνος για τις αξιολογήσεις, να επαναλαμβάνονται οι αξιολογήσεις σε περίπτωση διακύμανσης της ικανότητας λήψης απόφασης και, κατά περίπτωση, χρησιμοποιώντας διερμηνείς, νοηματική γλώσσα ή εικόνες.</a:t>
          </a:r>
          <a:endParaRPr lang="en-US" dirty="0">
            <a:latin typeface="Verdana" panose="020B0604030504040204" pitchFamily="34" charset="0"/>
            <a:ea typeface="Verdana" panose="020B0604030504040204" pitchFamily="34" charset="0"/>
          </a:endParaRPr>
        </a:p>
      </dgm:t>
    </dgm:pt>
    <dgm:pt modelId="{55F2D61C-C1CC-4A66-B02A-61BF26919F1E}" type="parTrans" cxnId="{EE3AF10E-70C4-4BA7-94A1-D0436DD184FA}">
      <dgm:prSet/>
      <dgm:spPr/>
      <dgm:t>
        <a:bodyPr/>
        <a:lstStyle/>
        <a:p>
          <a:endParaRPr lang="en-US"/>
        </a:p>
      </dgm:t>
    </dgm:pt>
    <dgm:pt modelId="{DF6207BD-E373-42D2-988A-737B7E0A56C0}" type="sibTrans" cxnId="{EE3AF10E-70C4-4BA7-94A1-D0436DD184FA}">
      <dgm:prSet/>
      <dgm:spPr/>
      <dgm:t>
        <a:bodyPr/>
        <a:lstStyle/>
        <a:p>
          <a:endParaRPr lang="en-US"/>
        </a:p>
      </dgm:t>
    </dgm:pt>
    <dgm:pt modelId="{BCEC4DAB-BE3A-4786-8C63-1E3BE5FEDCE4}">
      <dgm:prSet/>
      <dgm:spPr/>
      <dgm:t>
        <a:bodyPr/>
        <a:lstStyle/>
        <a:p>
          <a:r>
            <a:rPr lang="en-GB" dirty="0">
              <a:latin typeface="Verdana" panose="020B0604030504040204" pitchFamily="34" charset="0"/>
              <a:ea typeface="Verdana" panose="020B0604030504040204" pitchFamily="34" charset="0"/>
            </a:rPr>
            <a:t>3) </a:t>
          </a:r>
          <a:r>
            <a:rPr lang="el-GR" dirty="0">
              <a:latin typeface="Verdana" panose="020B0604030504040204" pitchFamily="34" charset="0"/>
              <a:ea typeface="Verdana" panose="020B0604030504040204" pitchFamily="34" charset="0"/>
            </a:rPr>
            <a:t>Οι ασθενείς έχουν το δικαίωμα να λαμβάνουν απερίσκεπτες αποφάσεις. Δεν είναι η απόφαση, αλλά η διαδικασία με την οποία αυτή λαμβάνεται που καθορίζει εάν η ικανότητα λήψης απόφασης απουσιάζει.</a:t>
          </a:r>
          <a:endParaRPr lang="en-US" dirty="0">
            <a:latin typeface="Verdana" panose="020B0604030504040204" pitchFamily="34" charset="0"/>
            <a:ea typeface="Verdana" panose="020B0604030504040204" pitchFamily="34" charset="0"/>
          </a:endParaRPr>
        </a:p>
      </dgm:t>
    </dgm:pt>
    <dgm:pt modelId="{89062900-651C-4F44-A5DF-F5DAAFE27CFD}" type="parTrans" cxnId="{B5406961-7973-445E-8BB9-08010F3C4A7B}">
      <dgm:prSet/>
      <dgm:spPr/>
      <dgm:t>
        <a:bodyPr/>
        <a:lstStyle/>
        <a:p>
          <a:endParaRPr lang="en-US"/>
        </a:p>
      </dgm:t>
    </dgm:pt>
    <dgm:pt modelId="{87388668-9119-4E0B-9685-BD3D5C39BCD8}" type="sibTrans" cxnId="{B5406961-7973-445E-8BB9-08010F3C4A7B}">
      <dgm:prSet/>
      <dgm:spPr/>
      <dgm:t>
        <a:bodyPr/>
        <a:lstStyle/>
        <a:p>
          <a:endParaRPr lang="en-US"/>
        </a:p>
      </dgm:t>
    </dgm:pt>
    <dgm:pt modelId="{38E9CB8B-B104-46F9-918D-79B45D86C1E0}">
      <dgm:prSet/>
      <dgm:spPr/>
      <dgm:t>
        <a:bodyPr/>
        <a:lstStyle/>
        <a:p>
          <a:r>
            <a:rPr lang="en-GB" dirty="0">
              <a:latin typeface="Verdana" panose="020B0604030504040204" pitchFamily="34" charset="0"/>
              <a:ea typeface="Verdana" panose="020B0604030504040204" pitchFamily="34" charset="0"/>
            </a:rPr>
            <a:t>4) </a:t>
          </a:r>
          <a:r>
            <a:rPr lang="el-GR" dirty="0">
              <a:latin typeface="Verdana" panose="020B0604030504040204" pitchFamily="34" charset="0"/>
              <a:ea typeface="Verdana" panose="020B0604030504040204" pitchFamily="34" charset="0"/>
            </a:rPr>
            <a:t>Οι αποφάσεις (και οι δράσεις) που λαμβάνονται για άτομα που δεν έχουν την ικανότητα λήψης απόφασης, πρέπει να είναι προς το συμφέρον τους</a:t>
          </a:r>
          <a:r>
            <a:rPr lang="en-GB" dirty="0">
              <a:latin typeface="Verdana" panose="020B0604030504040204" pitchFamily="34" charset="0"/>
              <a:ea typeface="Verdana" panose="020B0604030504040204" pitchFamily="34" charset="0"/>
            </a:rPr>
            <a:t>.</a:t>
          </a:r>
          <a:endParaRPr lang="en-US" dirty="0">
            <a:latin typeface="Verdana" panose="020B0604030504040204" pitchFamily="34" charset="0"/>
            <a:ea typeface="Verdana" panose="020B0604030504040204" pitchFamily="34" charset="0"/>
          </a:endParaRPr>
        </a:p>
      </dgm:t>
    </dgm:pt>
    <dgm:pt modelId="{9ECD8FF6-8BDB-4E70-B024-ACA45D75E6D8}" type="parTrans" cxnId="{5D793899-4DF2-4874-92FF-D90721931176}">
      <dgm:prSet/>
      <dgm:spPr/>
      <dgm:t>
        <a:bodyPr/>
        <a:lstStyle/>
        <a:p>
          <a:endParaRPr lang="en-US"/>
        </a:p>
      </dgm:t>
    </dgm:pt>
    <dgm:pt modelId="{1FDA06E7-3B73-4ED4-96C2-11899141CB1D}" type="sibTrans" cxnId="{5D793899-4DF2-4874-92FF-D90721931176}">
      <dgm:prSet/>
      <dgm:spPr/>
      <dgm:t>
        <a:bodyPr/>
        <a:lstStyle/>
        <a:p>
          <a:endParaRPr lang="en-US"/>
        </a:p>
      </dgm:t>
    </dgm:pt>
    <dgm:pt modelId="{E25A5023-4A55-4A04-89B2-B32CF7BC0884}">
      <dgm:prSet/>
      <dgm:spPr/>
      <dgm:t>
        <a:bodyPr/>
        <a:lstStyle/>
        <a:p>
          <a:r>
            <a:rPr lang="en-GB" dirty="0">
              <a:latin typeface="Verdana" panose="020B0604030504040204" pitchFamily="34" charset="0"/>
              <a:ea typeface="Verdana" panose="020B0604030504040204" pitchFamily="34" charset="0"/>
            </a:rPr>
            <a:t>5) </a:t>
          </a:r>
          <a:r>
            <a:rPr lang="el-GR" dirty="0">
              <a:latin typeface="Verdana" panose="020B0604030504040204" pitchFamily="34" charset="0"/>
              <a:ea typeface="Verdana" panose="020B0604030504040204" pitchFamily="34" charset="0"/>
            </a:rPr>
            <a:t>Αυτές οι αποφάσεις πρέπει να είναι οι λιγότερο περιοριστικές επιλογές για τα βασικά δικαιώματα και ελευθερίες τους</a:t>
          </a:r>
          <a:endParaRPr lang="en-US" dirty="0">
            <a:latin typeface="Verdana" panose="020B0604030504040204" pitchFamily="34" charset="0"/>
            <a:ea typeface="Verdana" panose="020B0604030504040204" pitchFamily="34" charset="0"/>
          </a:endParaRPr>
        </a:p>
      </dgm:t>
    </dgm:pt>
    <dgm:pt modelId="{0A63CA61-D3EF-460D-A145-8F9EEB415CFF}" type="parTrans" cxnId="{969E9E0C-4EDA-4D48-AD84-5D4898D373F5}">
      <dgm:prSet/>
      <dgm:spPr/>
      <dgm:t>
        <a:bodyPr/>
        <a:lstStyle/>
        <a:p>
          <a:endParaRPr lang="en-US"/>
        </a:p>
      </dgm:t>
    </dgm:pt>
    <dgm:pt modelId="{2219A1DD-893C-433E-9CFA-79669CC9113E}" type="sibTrans" cxnId="{969E9E0C-4EDA-4D48-AD84-5D4898D373F5}">
      <dgm:prSet/>
      <dgm:spPr/>
      <dgm:t>
        <a:bodyPr/>
        <a:lstStyle/>
        <a:p>
          <a:endParaRPr lang="en-US"/>
        </a:p>
      </dgm:t>
    </dgm:pt>
    <dgm:pt modelId="{71B348E1-BFF4-4393-A626-373C416B459E}" type="pres">
      <dgm:prSet presAssocID="{0D0677AE-00E4-4A69-84EA-B594BCFD5A86}" presName="linear" presStyleCnt="0">
        <dgm:presLayoutVars>
          <dgm:animLvl val="lvl"/>
          <dgm:resizeHandles val="exact"/>
        </dgm:presLayoutVars>
      </dgm:prSet>
      <dgm:spPr/>
      <dgm:t>
        <a:bodyPr/>
        <a:lstStyle/>
        <a:p>
          <a:endParaRPr lang="en-GB"/>
        </a:p>
      </dgm:t>
    </dgm:pt>
    <dgm:pt modelId="{0EDF4023-8EBD-4B3C-95C3-C4D677F26F56}" type="pres">
      <dgm:prSet presAssocID="{EC13A7B7-09B6-46CE-8D18-249F308370DB}" presName="parentText" presStyleLbl="node1" presStyleIdx="0" presStyleCnt="5">
        <dgm:presLayoutVars>
          <dgm:chMax val="0"/>
          <dgm:bulletEnabled val="1"/>
        </dgm:presLayoutVars>
      </dgm:prSet>
      <dgm:spPr/>
      <dgm:t>
        <a:bodyPr/>
        <a:lstStyle/>
        <a:p>
          <a:endParaRPr lang="en-GB"/>
        </a:p>
      </dgm:t>
    </dgm:pt>
    <dgm:pt modelId="{0B60419A-798C-4122-9A18-AF83FC41E430}" type="pres">
      <dgm:prSet presAssocID="{F28DD68B-3BF7-447C-86AF-94E682E3E7BA}" presName="spacer" presStyleCnt="0"/>
      <dgm:spPr/>
    </dgm:pt>
    <dgm:pt modelId="{8EF342E6-A42D-48C1-9049-C714CD72B592}" type="pres">
      <dgm:prSet presAssocID="{A1F97003-FFA0-48E1-B25D-C0B42FEEA9DA}" presName="parentText" presStyleLbl="node1" presStyleIdx="1" presStyleCnt="5">
        <dgm:presLayoutVars>
          <dgm:chMax val="0"/>
          <dgm:bulletEnabled val="1"/>
        </dgm:presLayoutVars>
      </dgm:prSet>
      <dgm:spPr/>
      <dgm:t>
        <a:bodyPr/>
        <a:lstStyle/>
        <a:p>
          <a:endParaRPr lang="en-GB"/>
        </a:p>
      </dgm:t>
    </dgm:pt>
    <dgm:pt modelId="{EEB77AD2-0DC9-4C0A-984A-78AE89A450E0}" type="pres">
      <dgm:prSet presAssocID="{DF6207BD-E373-42D2-988A-737B7E0A56C0}" presName="spacer" presStyleCnt="0"/>
      <dgm:spPr/>
    </dgm:pt>
    <dgm:pt modelId="{451798F1-9ABB-44E8-BE98-AC4DC70EC4AE}" type="pres">
      <dgm:prSet presAssocID="{BCEC4DAB-BE3A-4786-8C63-1E3BE5FEDCE4}" presName="parentText" presStyleLbl="node1" presStyleIdx="2" presStyleCnt="5">
        <dgm:presLayoutVars>
          <dgm:chMax val="0"/>
          <dgm:bulletEnabled val="1"/>
        </dgm:presLayoutVars>
      </dgm:prSet>
      <dgm:spPr/>
      <dgm:t>
        <a:bodyPr/>
        <a:lstStyle/>
        <a:p>
          <a:endParaRPr lang="en-GB"/>
        </a:p>
      </dgm:t>
    </dgm:pt>
    <dgm:pt modelId="{EB94FB85-3EDF-48F2-B483-97F23087DC7B}" type="pres">
      <dgm:prSet presAssocID="{87388668-9119-4E0B-9685-BD3D5C39BCD8}" presName="spacer" presStyleCnt="0"/>
      <dgm:spPr/>
    </dgm:pt>
    <dgm:pt modelId="{8F1F51B9-C478-405E-9433-8E0C9A9B25EE}" type="pres">
      <dgm:prSet presAssocID="{38E9CB8B-B104-46F9-918D-79B45D86C1E0}" presName="parentText" presStyleLbl="node1" presStyleIdx="3" presStyleCnt="5">
        <dgm:presLayoutVars>
          <dgm:chMax val="0"/>
          <dgm:bulletEnabled val="1"/>
        </dgm:presLayoutVars>
      </dgm:prSet>
      <dgm:spPr/>
      <dgm:t>
        <a:bodyPr/>
        <a:lstStyle/>
        <a:p>
          <a:endParaRPr lang="en-GB"/>
        </a:p>
      </dgm:t>
    </dgm:pt>
    <dgm:pt modelId="{95CC4B08-1A94-4FFE-A7AA-91C661CD1D3C}" type="pres">
      <dgm:prSet presAssocID="{1FDA06E7-3B73-4ED4-96C2-11899141CB1D}" presName="spacer" presStyleCnt="0"/>
      <dgm:spPr/>
    </dgm:pt>
    <dgm:pt modelId="{AF31AFC2-62FA-4F12-89AC-AF5E62B5C9FC}" type="pres">
      <dgm:prSet presAssocID="{E25A5023-4A55-4A04-89B2-B32CF7BC0884}" presName="parentText" presStyleLbl="node1" presStyleIdx="4" presStyleCnt="5">
        <dgm:presLayoutVars>
          <dgm:chMax val="0"/>
          <dgm:bulletEnabled val="1"/>
        </dgm:presLayoutVars>
      </dgm:prSet>
      <dgm:spPr/>
      <dgm:t>
        <a:bodyPr/>
        <a:lstStyle/>
        <a:p>
          <a:endParaRPr lang="en-GB"/>
        </a:p>
      </dgm:t>
    </dgm:pt>
  </dgm:ptLst>
  <dgm:cxnLst>
    <dgm:cxn modelId="{A1DCB2CB-923D-4CA2-91B4-C6D1FF3B807B}" type="presOf" srcId="{E25A5023-4A55-4A04-89B2-B32CF7BC0884}" destId="{AF31AFC2-62FA-4F12-89AC-AF5E62B5C9FC}" srcOrd="0" destOrd="0" presId="urn:microsoft.com/office/officeart/2005/8/layout/vList2"/>
    <dgm:cxn modelId="{EE3AF10E-70C4-4BA7-94A1-D0436DD184FA}" srcId="{0D0677AE-00E4-4A69-84EA-B594BCFD5A86}" destId="{A1F97003-FFA0-48E1-B25D-C0B42FEEA9DA}" srcOrd="1" destOrd="0" parTransId="{55F2D61C-C1CC-4A66-B02A-61BF26919F1E}" sibTransId="{DF6207BD-E373-42D2-988A-737B7E0A56C0}"/>
    <dgm:cxn modelId="{5D793899-4DF2-4874-92FF-D90721931176}" srcId="{0D0677AE-00E4-4A69-84EA-B594BCFD5A86}" destId="{38E9CB8B-B104-46F9-918D-79B45D86C1E0}" srcOrd="3" destOrd="0" parTransId="{9ECD8FF6-8BDB-4E70-B024-ACA45D75E6D8}" sibTransId="{1FDA06E7-3B73-4ED4-96C2-11899141CB1D}"/>
    <dgm:cxn modelId="{01C4D05F-CCD9-47E0-AF6C-8315EC8D699E}" type="presOf" srcId="{38E9CB8B-B104-46F9-918D-79B45D86C1E0}" destId="{8F1F51B9-C478-405E-9433-8E0C9A9B25EE}" srcOrd="0" destOrd="0" presId="urn:microsoft.com/office/officeart/2005/8/layout/vList2"/>
    <dgm:cxn modelId="{2A644FA0-965B-4A60-B2E8-2FF464E4A452}" type="presOf" srcId="{EC13A7B7-09B6-46CE-8D18-249F308370DB}" destId="{0EDF4023-8EBD-4B3C-95C3-C4D677F26F56}" srcOrd="0" destOrd="0" presId="urn:microsoft.com/office/officeart/2005/8/layout/vList2"/>
    <dgm:cxn modelId="{B5406961-7973-445E-8BB9-08010F3C4A7B}" srcId="{0D0677AE-00E4-4A69-84EA-B594BCFD5A86}" destId="{BCEC4DAB-BE3A-4786-8C63-1E3BE5FEDCE4}" srcOrd="2" destOrd="0" parTransId="{89062900-651C-4F44-A5DF-F5DAAFE27CFD}" sibTransId="{87388668-9119-4E0B-9685-BD3D5C39BCD8}"/>
    <dgm:cxn modelId="{DC9D0869-C199-4DF3-8F6B-EFE705F4336C}" type="presOf" srcId="{BCEC4DAB-BE3A-4786-8C63-1E3BE5FEDCE4}" destId="{451798F1-9ABB-44E8-BE98-AC4DC70EC4AE}" srcOrd="0" destOrd="0" presId="urn:microsoft.com/office/officeart/2005/8/layout/vList2"/>
    <dgm:cxn modelId="{F5B16C9D-7DDF-4F7C-AD3C-48E6F6F066F8}" srcId="{0D0677AE-00E4-4A69-84EA-B594BCFD5A86}" destId="{EC13A7B7-09B6-46CE-8D18-249F308370DB}" srcOrd="0" destOrd="0" parTransId="{4B495D57-E94B-4C87-8D49-A55DDB551B39}" sibTransId="{F28DD68B-3BF7-447C-86AF-94E682E3E7BA}"/>
    <dgm:cxn modelId="{43816B32-8A34-463A-B7DC-8FEC8221CEE9}" type="presOf" srcId="{0D0677AE-00E4-4A69-84EA-B594BCFD5A86}" destId="{71B348E1-BFF4-4393-A626-373C416B459E}" srcOrd="0" destOrd="0" presId="urn:microsoft.com/office/officeart/2005/8/layout/vList2"/>
    <dgm:cxn modelId="{D2BB2C28-DCF3-4E54-903C-7EB1C56F2BB9}" type="presOf" srcId="{A1F97003-FFA0-48E1-B25D-C0B42FEEA9DA}" destId="{8EF342E6-A42D-48C1-9049-C714CD72B592}" srcOrd="0" destOrd="0" presId="urn:microsoft.com/office/officeart/2005/8/layout/vList2"/>
    <dgm:cxn modelId="{969E9E0C-4EDA-4D48-AD84-5D4898D373F5}" srcId="{0D0677AE-00E4-4A69-84EA-B594BCFD5A86}" destId="{E25A5023-4A55-4A04-89B2-B32CF7BC0884}" srcOrd="4" destOrd="0" parTransId="{0A63CA61-D3EF-460D-A145-8F9EEB415CFF}" sibTransId="{2219A1DD-893C-433E-9CFA-79669CC9113E}"/>
    <dgm:cxn modelId="{99ED5569-60D9-42F9-8428-1BC909F04263}" type="presParOf" srcId="{71B348E1-BFF4-4393-A626-373C416B459E}" destId="{0EDF4023-8EBD-4B3C-95C3-C4D677F26F56}" srcOrd="0" destOrd="0" presId="urn:microsoft.com/office/officeart/2005/8/layout/vList2"/>
    <dgm:cxn modelId="{9281FA2B-77FE-4A98-B23D-04B4CB8F7CD5}" type="presParOf" srcId="{71B348E1-BFF4-4393-A626-373C416B459E}" destId="{0B60419A-798C-4122-9A18-AF83FC41E430}" srcOrd="1" destOrd="0" presId="urn:microsoft.com/office/officeart/2005/8/layout/vList2"/>
    <dgm:cxn modelId="{168B2207-9C85-4FE7-9BAA-69CED9E2880C}" type="presParOf" srcId="{71B348E1-BFF4-4393-A626-373C416B459E}" destId="{8EF342E6-A42D-48C1-9049-C714CD72B592}" srcOrd="2" destOrd="0" presId="urn:microsoft.com/office/officeart/2005/8/layout/vList2"/>
    <dgm:cxn modelId="{1306ED20-73B1-4657-9504-9CBFA29538D2}" type="presParOf" srcId="{71B348E1-BFF4-4393-A626-373C416B459E}" destId="{EEB77AD2-0DC9-4C0A-984A-78AE89A450E0}" srcOrd="3" destOrd="0" presId="urn:microsoft.com/office/officeart/2005/8/layout/vList2"/>
    <dgm:cxn modelId="{03494221-6ACA-44F2-BFD3-57937AE4CAB1}" type="presParOf" srcId="{71B348E1-BFF4-4393-A626-373C416B459E}" destId="{451798F1-9ABB-44E8-BE98-AC4DC70EC4AE}" srcOrd="4" destOrd="0" presId="urn:microsoft.com/office/officeart/2005/8/layout/vList2"/>
    <dgm:cxn modelId="{26288474-E620-4D1E-8686-1C152045514F}" type="presParOf" srcId="{71B348E1-BFF4-4393-A626-373C416B459E}" destId="{EB94FB85-3EDF-48F2-B483-97F23087DC7B}" srcOrd="5" destOrd="0" presId="urn:microsoft.com/office/officeart/2005/8/layout/vList2"/>
    <dgm:cxn modelId="{DA988952-C73A-4C68-9015-0DA69D27874C}" type="presParOf" srcId="{71B348E1-BFF4-4393-A626-373C416B459E}" destId="{8F1F51B9-C478-405E-9433-8E0C9A9B25EE}" srcOrd="6" destOrd="0" presId="urn:microsoft.com/office/officeart/2005/8/layout/vList2"/>
    <dgm:cxn modelId="{9A4895C2-08AA-4315-9B51-79E43F4C3943}" type="presParOf" srcId="{71B348E1-BFF4-4393-A626-373C416B459E}" destId="{95CC4B08-1A94-4FFE-A7AA-91C661CD1D3C}" srcOrd="7" destOrd="0" presId="urn:microsoft.com/office/officeart/2005/8/layout/vList2"/>
    <dgm:cxn modelId="{B6A62C73-595E-450D-86CB-9CC592AB9AE4}" type="presParOf" srcId="{71B348E1-BFF4-4393-A626-373C416B459E}" destId="{AF31AFC2-62FA-4F12-89AC-AF5E62B5C9F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2201ED-FA85-473A-843D-7954B1CB2C83}"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98420247-C517-4BFC-AB84-7E576C78F826}">
      <dgm:prSet/>
      <dgm:spPr/>
      <dgm:t>
        <a:bodyPr/>
        <a:lstStyle/>
        <a:p>
          <a:r>
            <a:rPr lang="el-GR" dirty="0">
              <a:latin typeface="Verdana" panose="020B0604030504040204" pitchFamily="34" charset="0"/>
              <a:ea typeface="Verdana" panose="020B0604030504040204" pitchFamily="34" charset="0"/>
            </a:rPr>
            <a:t>Οι αποφάσεις και οι κρίσεις ικανότητας είναι δύσκολο να ληφθούν και απαιτούν ερμηνεία, η οποία μπορεί να είναι πολύ δύσκολη σε περιπτώσεις όπου η κατάσταση του ασθενή επιδεινώνεται γρήγορα ή ξαφνικά</a:t>
          </a:r>
          <a:endParaRPr lang="en-US" dirty="0">
            <a:latin typeface="Verdana" panose="020B0604030504040204" pitchFamily="34" charset="0"/>
            <a:ea typeface="Verdana" panose="020B0604030504040204" pitchFamily="34" charset="0"/>
          </a:endParaRPr>
        </a:p>
      </dgm:t>
    </dgm:pt>
    <dgm:pt modelId="{34589006-0942-4052-BA21-3B45CB3A7D6C}" type="parTrans" cxnId="{BB8AD388-9957-420A-9C9A-50D437871596}">
      <dgm:prSet/>
      <dgm:spPr/>
      <dgm:t>
        <a:bodyPr/>
        <a:lstStyle/>
        <a:p>
          <a:endParaRPr lang="en-US"/>
        </a:p>
      </dgm:t>
    </dgm:pt>
    <dgm:pt modelId="{260AD38B-0183-43E3-97AA-24DE00A9807F}" type="sibTrans" cxnId="{BB8AD388-9957-420A-9C9A-50D437871596}">
      <dgm:prSet/>
      <dgm:spPr/>
      <dgm:t>
        <a:bodyPr/>
        <a:lstStyle/>
        <a:p>
          <a:endParaRPr lang="en-US"/>
        </a:p>
      </dgm:t>
    </dgm:pt>
    <dgm:pt modelId="{7B9FE28F-8E1F-4B36-8C8B-D51D87DD9498}">
      <dgm:prSet/>
      <dgm:spPr/>
      <dgm:t>
        <a:bodyPr/>
        <a:lstStyle/>
        <a:p>
          <a:r>
            <a:rPr lang="el-GR" dirty="0">
              <a:latin typeface="Verdana" panose="020B0604030504040204" pitchFamily="34" charset="0"/>
              <a:ea typeface="Verdana" panose="020B0604030504040204" pitchFamily="34" charset="0"/>
            </a:rPr>
            <a:t>Πιθανή αντίσταση από την οικογένεια</a:t>
          </a:r>
          <a:endParaRPr lang="en-US" dirty="0">
            <a:latin typeface="Verdana" panose="020B0604030504040204" pitchFamily="34" charset="0"/>
            <a:ea typeface="Verdana" panose="020B0604030504040204" pitchFamily="34" charset="0"/>
          </a:endParaRPr>
        </a:p>
      </dgm:t>
    </dgm:pt>
    <dgm:pt modelId="{69DCED79-802B-4B6F-9968-438D348F2A23}" type="parTrans" cxnId="{844A55B6-EDEF-43C9-AE1F-90FE7EE2036E}">
      <dgm:prSet/>
      <dgm:spPr/>
      <dgm:t>
        <a:bodyPr/>
        <a:lstStyle/>
        <a:p>
          <a:endParaRPr lang="en-US"/>
        </a:p>
      </dgm:t>
    </dgm:pt>
    <dgm:pt modelId="{65B639C0-EB2D-4954-8DC0-5AF4B8CBE1A9}" type="sibTrans" cxnId="{844A55B6-EDEF-43C9-AE1F-90FE7EE2036E}">
      <dgm:prSet/>
      <dgm:spPr/>
      <dgm:t>
        <a:bodyPr/>
        <a:lstStyle/>
        <a:p>
          <a:endParaRPr lang="en-US"/>
        </a:p>
      </dgm:t>
    </dgm:pt>
    <dgm:pt modelId="{1A20B32A-356B-4C0F-B7F1-F94DF7F08DBC}">
      <dgm:prSet/>
      <dgm:spPr/>
      <dgm:t>
        <a:bodyPr/>
        <a:lstStyle/>
        <a:p>
          <a:r>
            <a:rPr lang="el-GR" dirty="0">
              <a:latin typeface="Verdana" panose="020B0604030504040204" pitchFamily="34" charset="0"/>
              <a:ea typeface="Verdana" panose="020B0604030504040204" pitchFamily="34" charset="0"/>
            </a:rPr>
            <a:t>Για όσους δεν έχουν δώσει εκ των προτέρων οδηγίες, μπορεί να μην εισακουστούν οι επιθυμίες τους, ακόμη και όταν αυτές είναι γνωστές εκ των προτέρων</a:t>
          </a:r>
          <a:endParaRPr lang="en-US" dirty="0">
            <a:latin typeface="Verdana" panose="020B0604030504040204" pitchFamily="34" charset="0"/>
            <a:ea typeface="Verdana" panose="020B0604030504040204" pitchFamily="34" charset="0"/>
          </a:endParaRPr>
        </a:p>
      </dgm:t>
    </dgm:pt>
    <dgm:pt modelId="{E3850140-9789-4C07-9277-0241C825EF6F}" type="parTrans" cxnId="{0E54A19D-0F2C-4A13-B9E1-6215AE105C11}">
      <dgm:prSet/>
      <dgm:spPr/>
      <dgm:t>
        <a:bodyPr/>
        <a:lstStyle/>
        <a:p>
          <a:endParaRPr lang="en-US"/>
        </a:p>
      </dgm:t>
    </dgm:pt>
    <dgm:pt modelId="{A31FCABC-8ACC-4831-BE1E-52E3EE84CA7E}" type="sibTrans" cxnId="{0E54A19D-0F2C-4A13-B9E1-6215AE105C11}">
      <dgm:prSet/>
      <dgm:spPr/>
      <dgm:t>
        <a:bodyPr/>
        <a:lstStyle/>
        <a:p>
          <a:endParaRPr lang="en-US"/>
        </a:p>
      </dgm:t>
    </dgm:pt>
    <dgm:pt modelId="{4FDBBE9A-4B14-4481-9BAA-D9665CCB58EC}">
      <dgm:prSet/>
      <dgm:spPr/>
      <dgm:t>
        <a:bodyPr/>
        <a:lstStyle/>
        <a:p>
          <a:r>
            <a:rPr lang="el-GR" dirty="0">
              <a:latin typeface="Verdana" panose="020B0604030504040204" pitchFamily="34" charset="0"/>
              <a:ea typeface="Verdana" panose="020B0604030504040204" pitchFamily="34" charset="0"/>
            </a:rPr>
            <a:t>Είναι μη ρεαλιστική η προσδοκία να είναι κάποιος σε θέση να ελέγξει τη διαδικασία του θανάτου του;</a:t>
          </a:r>
          <a:r>
            <a:rPr lang="en-GB" dirty="0">
              <a:latin typeface="Verdana" panose="020B0604030504040204" pitchFamily="34" charset="0"/>
              <a:ea typeface="Verdana" panose="020B0604030504040204" pitchFamily="34" charset="0"/>
            </a:rPr>
            <a:t> </a:t>
          </a:r>
          <a:endParaRPr lang="en-US" dirty="0">
            <a:latin typeface="Verdana" panose="020B0604030504040204" pitchFamily="34" charset="0"/>
            <a:ea typeface="Verdana" panose="020B0604030504040204" pitchFamily="34" charset="0"/>
          </a:endParaRPr>
        </a:p>
      </dgm:t>
    </dgm:pt>
    <dgm:pt modelId="{1471B3F9-B713-4CE8-8213-2EB49F3B469A}" type="parTrans" cxnId="{53A1E74D-B14B-4938-BD5E-6F5DE7E78DBA}">
      <dgm:prSet/>
      <dgm:spPr/>
      <dgm:t>
        <a:bodyPr/>
        <a:lstStyle/>
        <a:p>
          <a:endParaRPr lang="en-US"/>
        </a:p>
      </dgm:t>
    </dgm:pt>
    <dgm:pt modelId="{3AD95926-8917-4A5D-8E8E-A40D1B549B7D}" type="sibTrans" cxnId="{53A1E74D-B14B-4938-BD5E-6F5DE7E78DBA}">
      <dgm:prSet/>
      <dgm:spPr/>
      <dgm:t>
        <a:bodyPr/>
        <a:lstStyle/>
        <a:p>
          <a:endParaRPr lang="en-US"/>
        </a:p>
      </dgm:t>
    </dgm:pt>
    <dgm:pt modelId="{96D3AE0C-8A74-40D3-AE90-A11B5D7EEE63}" type="pres">
      <dgm:prSet presAssocID="{832201ED-FA85-473A-843D-7954B1CB2C83}" presName="matrix" presStyleCnt="0">
        <dgm:presLayoutVars>
          <dgm:chMax val="1"/>
          <dgm:dir/>
          <dgm:resizeHandles val="exact"/>
        </dgm:presLayoutVars>
      </dgm:prSet>
      <dgm:spPr/>
      <dgm:t>
        <a:bodyPr/>
        <a:lstStyle/>
        <a:p>
          <a:endParaRPr lang="en-GB"/>
        </a:p>
      </dgm:t>
    </dgm:pt>
    <dgm:pt modelId="{8A381701-D02E-4822-B793-592CBB22134E}" type="pres">
      <dgm:prSet presAssocID="{832201ED-FA85-473A-843D-7954B1CB2C83}" presName="diamond" presStyleLbl="bgShp" presStyleIdx="0" presStyleCnt="1"/>
      <dgm:spPr/>
    </dgm:pt>
    <dgm:pt modelId="{88AE97ED-AC2C-4B3A-A690-4B92B1000685}" type="pres">
      <dgm:prSet presAssocID="{832201ED-FA85-473A-843D-7954B1CB2C83}" presName="quad1" presStyleLbl="node1" presStyleIdx="0" presStyleCnt="4">
        <dgm:presLayoutVars>
          <dgm:chMax val="0"/>
          <dgm:chPref val="0"/>
          <dgm:bulletEnabled val="1"/>
        </dgm:presLayoutVars>
      </dgm:prSet>
      <dgm:spPr/>
      <dgm:t>
        <a:bodyPr/>
        <a:lstStyle/>
        <a:p>
          <a:endParaRPr lang="en-GB"/>
        </a:p>
      </dgm:t>
    </dgm:pt>
    <dgm:pt modelId="{2BBED065-36AF-4D37-A725-79D5ED1D558B}" type="pres">
      <dgm:prSet presAssocID="{832201ED-FA85-473A-843D-7954B1CB2C83}" presName="quad2" presStyleLbl="node1" presStyleIdx="1" presStyleCnt="4">
        <dgm:presLayoutVars>
          <dgm:chMax val="0"/>
          <dgm:chPref val="0"/>
          <dgm:bulletEnabled val="1"/>
        </dgm:presLayoutVars>
      </dgm:prSet>
      <dgm:spPr/>
      <dgm:t>
        <a:bodyPr/>
        <a:lstStyle/>
        <a:p>
          <a:endParaRPr lang="en-GB"/>
        </a:p>
      </dgm:t>
    </dgm:pt>
    <dgm:pt modelId="{92B39330-754D-4F95-BDEC-D12C72BA1AD1}" type="pres">
      <dgm:prSet presAssocID="{832201ED-FA85-473A-843D-7954B1CB2C83}" presName="quad3" presStyleLbl="node1" presStyleIdx="2" presStyleCnt="4">
        <dgm:presLayoutVars>
          <dgm:chMax val="0"/>
          <dgm:chPref val="0"/>
          <dgm:bulletEnabled val="1"/>
        </dgm:presLayoutVars>
      </dgm:prSet>
      <dgm:spPr/>
      <dgm:t>
        <a:bodyPr/>
        <a:lstStyle/>
        <a:p>
          <a:endParaRPr lang="en-GB"/>
        </a:p>
      </dgm:t>
    </dgm:pt>
    <dgm:pt modelId="{2856F8C1-30FB-4F87-984F-DC6AFB19E93B}" type="pres">
      <dgm:prSet presAssocID="{832201ED-FA85-473A-843D-7954B1CB2C83}" presName="quad4" presStyleLbl="node1" presStyleIdx="3" presStyleCnt="4">
        <dgm:presLayoutVars>
          <dgm:chMax val="0"/>
          <dgm:chPref val="0"/>
          <dgm:bulletEnabled val="1"/>
        </dgm:presLayoutVars>
      </dgm:prSet>
      <dgm:spPr/>
      <dgm:t>
        <a:bodyPr/>
        <a:lstStyle/>
        <a:p>
          <a:endParaRPr lang="en-GB"/>
        </a:p>
      </dgm:t>
    </dgm:pt>
  </dgm:ptLst>
  <dgm:cxnLst>
    <dgm:cxn modelId="{A537489C-2200-4036-B82B-34AE30023B41}" type="presOf" srcId="{832201ED-FA85-473A-843D-7954B1CB2C83}" destId="{96D3AE0C-8A74-40D3-AE90-A11B5D7EEE63}" srcOrd="0" destOrd="0" presId="urn:microsoft.com/office/officeart/2005/8/layout/matrix3"/>
    <dgm:cxn modelId="{BB8AD388-9957-420A-9C9A-50D437871596}" srcId="{832201ED-FA85-473A-843D-7954B1CB2C83}" destId="{98420247-C517-4BFC-AB84-7E576C78F826}" srcOrd="0" destOrd="0" parTransId="{34589006-0942-4052-BA21-3B45CB3A7D6C}" sibTransId="{260AD38B-0183-43E3-97AA-24DE00A9807F}"/>
    <dgm:cxn modelId="{8889BE20-7003-463B-B4F8-6A612B3627D2}" type="presOf" srcId="{7B9FE28F-8E1F-4B36-8C8B-D51D87DD9498}" destId="{2BBED065-36AF-4D37-A725-79D5ED1D558B}" srcOrd="0" destOrd="0" presId="urn:microsoft.com/office/officeart/2005/8/layout/matrix3"/>
    <dgm:cxn modelId="{A323BF6B-C713-4073-A126-19BB1D9C6050}" type="presOf" srcId="{1A20B32A-356B-4C0F-B7F1-F94DF7F08DBC}" destId="{92B39330-754D-4F95-BDEC-D12C72BA1AD1}" srcOrd="0" destOrd="0" presId="urn:microsoft.com/office/officeart/2005/8/layout/matrix3"/>
    <dgm:cxn modelId="{844A55B6-EDEF-43C9-AE1F-90FE7EE2036E}" srcId="{832201ED-FA85-473A-843D-7954B1CB2C83}" destId="{7B9FE28F-8E1F-4B36-8C8B-D51D87DD9498}" srcOrd="1" destOrd="0" parTransId="{69DCED79-802B-4B6F-9968-438D348F2A23}" sibTransId="{65B639C0-EB2D-4954-8DC0-5AF4B8CBE1A9}"/>
    <dgm:cxn modelId="{E95C7E23-896C-4689-A78E-3D1EAA213925}" type="presOf" srcId="{98420247-C517-4BFC-AB84-7E576C78F826}" destId="{88AE97ED-AC2C-4B3A-A690-4B92B1000685}" srcOrd="0" destOrd="0" presId="urn:microsoft.com/office/officeart/2005/8/layout/matrix3"/>
    <dgm:cxn modelId="{C6C858E1-39A5-4074-BF87-B294816C2408}" type="presOf" srcId="{4FDBBE9A-4B14-4481-9BAA-D9665CCB58EC}" destId="{2856F8C1-30FB-4F87-984F-DC6AFB19E93B}" srcOrd="0" destOrd="0" presId="urn:microsoft.com/office/officeart/2005/8/layout/matrix3"/>
    <dgm:cxn modelId="{0E54A19D-0F2C-4A13-B9E1-6215AE105C11}" srcId="{832201ED-FA85-473A-843D-7954B1CB2C83}" destId="{1A20B32A-356B-4C0F-B7F1-F94DF7F08DBC}" srcOrd="2" destOrd="0" parTransId="{E3850140-9789-4C07-9277-0241C825EF6F}" sibTransId="{A31FCABC-8ACC-4831-BE1E-52E3EE84CA7E}"/>
    <dgm:cxn modelId="{53A1E74D-B14B-4938-BD5E-6F5DE7E78DBA}" srcId="{832201ED-FA85-473A-843D-7954B1CB2C83}" destId="{4FDBBE9A-4B14-4481-9BAA-D9665CCB58EC}" srcOrd="3" destOrd="0" parTransId="{1471B3F9-B713-4CE8-8213-2EB49F3B469A}" sibTransId="{3AD95926-8917-4A5D-8E8E-A40D1B549B7D}"/>
    <dgm:cxn modelId="{4EA76E79-A490-4FAC-80E8-2B330197D774}" type="presParOf" srcId="{96D3AE0C-8A74-40D3-AE90-A11B5D7EEE63}" destId="{8A381701-D02E-4822-B793-592CBB22134E}" srcOrd="0" destOrd="0" presId="urn:microsoft.com/office/officeart/2005/8/layout/matrix3"/>
    <dgm:cxn modelId="{3D5C5EF1-1FE7-4DF4-8C6A-10DF590EAEF2}" type="presParOf" srcId="{96D3AE0C-8A74-40D3-AE90-A11B5D7EEE63}" destId="{88AE97ED-AC2C-4B3A-A690-4B92B1000685}" srcOrd="1" destOrd="0" presId="urn:microsoft.com/office/officeart/2005/8/layout/matrix3"/>
    <dgm:cxn modelId="{D5478F8F-DCF7-45CF-A26E-C1E6C75DAB7E}" type="presParOf" srcId="{96D3AE0C-8A74-40D3-AE90-A11B5D7EEE63}" destId="{2BBED065-36AF-4D37-A725-79D5ED1D558B}" srcOrd="2" destOrd="0" presId="urn:microsoft.com/office/officeart/2005/8/layout/matrix3"/>
    <dgm:cxn modelId="{6978594A-9C3C-42FA-8B75-89C4D0C71F47}" type="presParOf" srcId="{96D3AE0C-8A74-40D3-AE90-A11B5D7EEE63}" destId="{92B39330-754D-4F95-BDEC-D12C72BA1AD1}" srcOrd="3" destOrd="0" presId="urn:microsoft.com/office/officeart/2005/8/layout/matrix3"/>
    <dgm:cxn modelId="{0A7AA7A6-9004-4293-B99B-E200B94ABDE9}" type="presParOf" srcId="{96D3AE0C-8A74-40D3-AE90-A11B5D7EEE63}" destId="{2856F8C1-30FB-4F87-984F-DC6AFB19E93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it-IT"/>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endParaRPr lang="it-IT" dirty="0"/>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it-IT"/>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endParaRPr lang="it-IT" dirty="0"/>
          </a:p>
        </p:txBody>
      </p:sp>
    </p:spTree>
    <p:extLst>
      <p:ext uri="{BB962C8B-B14F-4D97-AF65-F5344CB8AC3E}">
        <p14:creationId xmlns:p14="http://schemas.microsoft.com/office/powerpoint/2010/main" val="24633772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90AE31-6604-4949-B0A0-F9C8E86558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278BDFC6-A2BD-4E75-A960-784F204DAA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C3756EA8-4791-43A1-94EC-90614CFCDBD4}"/>
              </a:ext>
            </a:extLst>
          </p:cNvPr>
          <p:cNvSpPr>
            <a:spLocks noGrp="1"/>
          </p:cNvSpPr>
          <p:nvPr>
            <p:ph type="dt" sz="half" idx="10"/>
          </p:nvPr>
        </p:nvSpPr>
        <p:spPr/>
        <p:txBody>
          <a:bodyPr/>
          <a:lstStyle/>
          <a:p>
            <a:fld id="{522E74A0-91ED-43CD-AA09-3F2F4CFEE801}" type="datetimeFigureOut">
              <a:rPr lang="en-GB" smtClean="0"/>
              <a:t>18/06/2021</a:t>
            </a:fld>
            <a:endParaRPr lang="en-GB"/>
          </a:p>
        </p:txBody>
      </p:sp>
      <p:sp>
        <p:nvSpPr>
          <p:cNvPr id="5" name="Footer Placeholder 4">
            <a:extLst>
              <a:ext uri="{FF2B5EF4-FFF2-40B4-BE49-F238E27FC236}">
                <a16:creationId xmlns:a16="http://schemas.microsoft.com/office/drawing/2014/main" xmlns="" id="{DF4895F5-8945-4EF1-AC3B-ABABABE4F4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E357D84-3A60-4933-8DCF-E55FBE5B8223}"/>
              </a:ext>
            </a:extLst>
          </p:cNvPr>
          <p:cNvSpPr>
            <a:spLocks noGrp="1"/>
          </p:cNvSpPr>
          <p:nvPr>
            <p:ph type="sldNum" sz="quarter" idx="12"/>
          </p:nvPr>
        </p:nvSpPr>
        <p:spPr/>
        <p:txBody>
          <a:bodyPr/>
          <a:lstStyle/>
          <a:p>
            <a:fld id="{0C741CBF-1AD1-4492-956C-3C8906434705}" type="slidenum">
              <a:rPr lang="en-GB" smtClean="0"/>
              <a:t>‹#›</a:t>
            </a:fld>
            <a:endParaRPr lang="en-GB"/>
          </a:p>
        </p:txBody>
      </p:sp>
    </p:spTree>
    <p:extLst>
      <p:ext uri="{BB962C8B-B14F-4D97-AF65-F5344CB8AC3E}">
        <p14:creationId xmlns:p14="http://schemas.microsoft.com/office/powerpoint/2010/main" val="32969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6908D7-04B3-4BB0-9455-1CA6C3C54E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3E58E5E-2DE8-4541-A4A6-1ABCDA1E07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6CA247F-C7BC-4557-B66C-E5AA82F9A747}"/>
              </a:ext>
            </a:extLst>
          </p:cNvPr>
          <p:cNvSpPr>
            <a:spLocks noGrp="1"/>
          </p:cNvSpPr>
          <p:nvPr>
            <p:ph type="dt" sz="half" idx="10"/>
          </p:nvPr>
        </p:nvSpPr>
        <p:spPr/>
        <p:txBody>
          <a:bodyPr/>
          <a:lstStyle/>
          <a:p>
            <a:fld id="{522E74A0-91ED-43CD-AA09-3F2F4CFEE801}" type="datetimeFigureOut">
              <a:rPr lang="en-GB" smtClean="0"/>
              <a:t>18/06/2021</a:t>
            </a:fld>
            <a:endParaRPr lang="en-GB"/>
          </a:p>
        </p:txBody>
      </p:sp>
      <p:sp>
        <p:nvSpPr>
          <p:cNvPr id="5" name="Footer Placeholder 4">
            <a:extLst>
              <a:ext uri="{FF2B5EF4-FFF2-40B4-BE49-F238E27FC236}">
                <a16:creationId xmlns:a16="http://schemas.microsoft.com/office/drawing/2014/main" xmlns="" id="{6D50683E-E70A-4050-8E57-AA6BBC2DA4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332FCED-093C-44E7-BC0D-9D22B6F44AA0}"/>
              </a:ext>
            </a:extLst>
          </p:cNvPr>
          <p:cNvSpPr>
            <a:spLocks noGrp="1"/>
          </p:cNvSpPr>
          <p:nvPr>
            <p:ph type="sldNum" sz="quarter" idx="12"/>
          </p:nvPr>
        </p:nvSpPr>
        <p:spPr/>
        <p:txBody>
          <a:bodyPr/>
          <a:lstStyle/>
          <a:p>
            <a:fld id="{0C741CBF-1AD1-4492-956C-3C8906434705}" type="slidenum">
              <a:rPr lang="en-GB" smtClean="0"/>
              <a:t>‹#›</a:t>
            </a:fld>
            <a:endParaRPr lang="en-GB"/>
          </a:p>
        </p:txBody>
      </p:sp>
    </p:spTree>
    <p:extLst>
      <p:ext uri="{BB962C8B-B14F-4D97-AF65-F5344CB8AC3E}">
        <p14:creationId xmlns:p14="http://schemas.microsoft.com/office/powerpoint/2010/main" val="612785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828762C-6972-4A4B-BD5A-E2ED100DA0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F905FE1-3CD5-46BF-B618-FDF95E80B2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A3EC3BC-4F19-4916-924E-7443D342A19A}"/>
              </a:ext>
            </a:extLst>
          </p:cNvPr>
          <p:cNvSpPr>
            <a:spLocks noGrp="1"/>
          </p:cNvSpPr>
          <p:nvPr>
            <p:ph type="dt" sz="half" idx="10"/>
          </p:nvPr>
        </p:nvSpPr>
        <p:spPr/>
        <p:txBody>
          <a:bodyPr/>
          <a:lstStyle/>
          <a:p>
            <a:fld id="{522E74A0-91ED-43CD-AA09-3F2F4CFEE801}" type="datetimeFigureOut">
              <a:rPr lang="en-GB" smtClean="0"/>
              <a:t>18/06/2021</a:t>
            </a:fld>
            <a:endParaRPr lang="en-GB"/>
          </a:p>
        </p:txBody>
      </p:sp>
      <p:sp>
        <p:nvSpPr>
          <p:cNvPr id="5" name="Footer Placeholder 4">
            <a:extLst>
              <a:ext uri="{FF2B5EF4-FFF2-40B4-BE49-F238E27FC236}">
                <a16:creationId xmlns:a16="http://schemas.microsoft.com/office/drawing/2014/main" xmlns="" id="{24C682B5-8258-4FB7-BF50-48D1AA4E58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508307D-FED1-4524-B444-696072092659}"/>
              </a:ext>
            </a:extLst>
          </p:cNvPr>
          <p:cNvSpPr>
            <a:spLocks noGrp="1"/>
          </p:cNvSpPr>
          <p:nvPr>
            <p:ph type="sldNum" sz="quarter" idx="12"/>
          </p:nvPr>
        </p:nvSpPr>
        <p:spPr/>
        <p:txBody>
          <a:bodyPr/>
          <a:lstStyle/>
          <a:p>
            <a:fld id="{0C741CBF-1AD1-4492-956C-3C8906434705}" type="slidenum">
              <a:rPr lang="en-GB" smtClean="0"/>
              <a:t>‹#›</a:t>
            </a:fld>
            <a:endParaRPr lang="en-GB"/>
          </a:p>
        </p:txBody>
      </p:sp>
    </p:spTree>
    <p:extLst>
      <p:ext uri="{BB962C8B-B14F-4D97-AF65-F5344CB8AC3E}">
        <p14:creationId xmlns:p14="http://schemas.microsoft.com/office/powerpoint/2010/main" val="377428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F8B1B3-881D-41E8-AA5A-4C3D417BB2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8CD1683-B81B-4F3D-A953-87081A9A1F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47C1207-1C89-4648-A0CC-9E7CDD41E141}"/>
              </a:ext>
            </a:extLst>
          </p:cNvPr>
          <p:cNvSpPr>
            <a:spLocks noGrp="1"/>
          </p:cNvSpPr>
          <p:nvPr>
            <p:ph type="dt" sz="half" idx="10"/>
          </p:nvPr>
        </p:nvSpPr>
        <p:spPr/>
        <p:txBody>
          <a:bodyPr/>
          <a:lstStyle/>
          <a:p>
            <a:fld id="{522E74A0-91ED-43CD-AA09-3F2F4CFEE801}" type="datetimeFigureOut">
              <a:rPr lang="en-GB" smtClean="0"/>
              <a:t>18/06/2021</a:t>
            </a:fld>
            <a:endParaRPr lang="en-GB"/>
          </a:p>
        </p:txBody>
      </p:sp>
      <p:sp>
        <p:nvSpPr>
          <p:cNvPr id="5" name="Footer Placeholder 4">
            <a:extLst>
              <a:ext uri="{FF2B5EF4-FFF2-40B4-BE49-F238E27FC236}">
                <a16:creationId xmlns:a16="http://schemas.microsoft.com/office/drawing/2014/main" xmlns="" id="{DB25A58C-7DD9-4A58-8634-A06EBC9EF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CC438D8-449F-4A64-A81B-979E63DA2A1F}"/>
              </a:ext>
            </a:extLst>
          </p:cNvPr>
          <p:cNvSpPr>
            <a:spLocks noGrp="1"/>
          </p:cNvSpPr>
          <p:nvPr>
            <p:ph type="sldNum" sz="quarter" idx="12"/>
          </p:nvPr>
        </p:nvSpPr>
        <p:spPr/>
        <p:txBody>
          <a:bodyPr/>
          <a:lstStyle/>
          <a:p>
            <a:fld id="{0C741CBF-1AD1-4492-956C-3C8906434705}" type="slidenum">
              <a:rPr lang="en-GB" smtClean="0"/>
              <a:t>‹#›</a:t>
            </a:fld>
            <a:endParaRPr lang="en-GB"/>
          </a:p>
        </p:txBody>
      </p:sp>
    </p:spTree>
    <p:extLst>
      <p:ext uri="{BB962C8B-B14F-4D97-AF65-F5344CB8AC3E}">
        <p14:creationId xmlns:p14="http://schemas.microsoft.com/office/powerpoint/2010/main" val="136710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29B0B9-F9B2-4A8D-B5C2-CFC7A9AF78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660FD5B-65CB-4594-8425-9613ED3DC5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D58EB3D-7DF7-4868-BE7B-609E4C5CFDD7}"/>
              </a:ext>
            </a:extLst>
          </p:cNvPr>
          <p:cNvSpPr>
            <a:spLocks noGrp="1"/>
          </p:cNvSpPr>
          <p:nvPr>
            <p:ph type="dt" sz="half" idx="10"/>
          </p:nvPr>
        </p:nvSpPr>
        <p:spPr/>
        <p:txBody>
          <a:bodyPr/>
          <a:lstStyle/>
          <a:p>
            <a:fld id="{522E74A0-91ED-43CD-AA09-3F2F4CFEE801}" type="datetimeFigureOut">
              <a:rPr lang="en-GB" smtClean="0"/>
              <a:t>18/06/2021</a:t>
            </a:fld>
            <a:endParaRPr lang="en-GB"/>
          </a:p>
        </p:txBody>
      </p:sp>
      <p:sp>
        <p:nvSpPr>
          <p:cNvPr id="5" name="Footer Placeholder 4">
            <a:extLst>
              <a:ext uri="{FF2B5EF4-FFF2-40B4-BE49-F238E27FC236}">
                <a16:creationId xmlns:a16="http://schemas.microsoft.com/office/drawing/2014/main" xmlns="" id="{A621ECFE-491C-411E-8600-8977971F29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B141CFF-32A6-4D9F-944F-D745A5F662EE}"/>
              </a:ext>
            </a:extLst>
          </p:cNvPr>
          <p:cNvSpPr>
            <a:spLocks noGrp="1"/>
          </p:cNvSpPr>
          <p:nvPr>
            <p:ph type="sldNum" sz="quarter" idx="12"/>
          </p:nvPr>
        </p:nvSpPr>
        <p:spPr/>
        <p:txBody>
          <a:bodyPr/>
          <a:lstStyle/>
          <a:p>
            <a:fld id="{0C741CBF-1AD1-4492-956C-3C8906434705}" type="slidenum">
              <a:rPr lang="en-GB" smtClean="0"/>
              <a:t>‹#›</a:t>
            </a:fld>
            <a:endParaRPr lang="en-GB"/>
          </a:p>
        </p:txBody>
      </p:sp>
    </p:spTree>
    <p:extLst>
      <p:ext uri="{BB962C8B-B14F-4D97-AF65-F5344CB8AC3E}">
        <p14:creationId xmlns:p14="http://schemas.microsoft.com/office/powerpoint/2010/main" val="397868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AE8AE9-9597-42A0-8857-88A474CEAB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0183F77-F9BB-43C5-B9AD-6BF69075A5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94162B10-AE50-4277-935D-B0D757F902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F9C8E27D-8634-4344-BFEE-42A096D7C899}"/>
              </a:ext>
            </a:extLst>
          </p:cNvPr>
          <p:cNvSpPr>
            <a:spLocks noGrp="1"/>
          </p:cNvSpPr>
          <p:nvPr>
            <p:ph type="dt" sz="half" idx="10"/>
          </p:nvPr>
        </p:nvSpPr>
        <p:spPr/>
        <p:txBody>
          <a:bodyPr/>
          <a:lstStyle/>
          <a:p>
            <a:fld id="{522E74A0-91ED-43CD-AA09-3F2F4CFEE801}" type="datetimeFigureOut">
              <a:rPr lang="en-GB" smtClean="0"/>
              <a:t>18/06/2021</a:t>
            </a:fld>
            <a:endParaRPr lang="en-GB"/>
          </a:p>
        </p:txBody>
      </p:sp>
      <p:sp>
        <p:nvSpPr>
          <p:cNvPr id="6" name="Footer Placeholder 5">
            <a:extLst>
              <a:ext uri="{FF2B5EF4-FFF2-40B4-BE49-F238E27FC236}">
                <a16:creationId xmlns:a16="http://schemas.microsoft.com/office/drawing/2014/main" xmlns="" id="{35DEF050-4995-4CA7-8067-14BBD9177D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EF11E71-D7D4-4D68-BB4E-7FE1C006CD21}"/>
              </a:ext>
            </a:extLst>
          </p:cNvPr>
          <p:cNvSpPr>
            <a:spLocks noGrp="1"/>
          </p:cNvSpPr>
          <p:nvPr>
            <p:ph type="sldNum" sz="quarter" idx="12"/>
          </p:nvPr>
        </p:nvSpPr>
        <p:spPr/>
        <p:txBody>
          <a:bodyPr/>
          <a:lstStyle/>
          <a:p>
            <a:fld id="{0C741CBF-1AD1-4492-956C-3C8906434705}" type="slidenum">
              <a:rPr lang="en-GB" smtClean="0"/>
              <a:t>‹#›</a:t>
            </a:fld>
            <a:endParaRPr lang="en-GB"/>
          </a:p>
        </p:txBody>
      </p:sp>
    </p:spTree>
    <p:extLst>
      <p:ext uri="{BB962C8B-B14F-4D97-AF65-F5344CB8AC3E}">
        <p14:creationId xmlns:p14="http://schemas.microsoft.com/office/powerpoint/2010/main" val="154038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443442-B0FB-4F38-BE5C-343C5AB53B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2E7CA67-9FF8-4CE4-BADF-48B68E8476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323AB7D-AFC6-4910-AFDE-4B92C6AEE2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4651BE6E-D66D-4CC6-94C5-A20BEDBD1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A458257-45EB-4326-AB1E-4537CA8500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66B175C9-43A1-4143-87B0-3CB8E73B28AE}"/>
              </a:ext>
            </a:extLst>
          </p:cNvPr>
          <p:cNvSpPr>
            <a:spLocks noGrp="1"/>
          </p:cNvSpPr>
          <p:nvPr>
            <p:ph type="dt" sz="half" idx="10"/>
          </p:nvPr>
        </p:nvSpPr>
        <p:spPr/>
        <p:txBody>
          <a:bodyPr/>
          <a:lstStyle/>
          <a:p>
            <a:fld id="{522E74A0-91ED-43CD-AA09-3F2F4CFEE801}" type="datetimeFigureOut">
              <a:rPr lang="en-GB" smtClean="0"/>
              <a:t>18/06/2021</a:t>
            </a:fld>
            <a:endParaRPr lang="en-GB"/>
          </a:p>
        </p:txBody>
      </p:sp>
      <p:sp>
        <p:nvSpPr>
          <p:cNvPr id="8" name="Footer Placeholder 7">
            <a:extLst>
              <a:ext uri="{FF2B5EF4-FFF2-40B4-BE49-F238E27FC236}">
                <a16:creationId xmlns:a16="http://schemas.microsoft.com/office/drawing/2014/main" xmlns="" id="{A0097936-4A16-4B66-92BE-7D4E97D38A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BD03DD5F-5B51-4676-81A5-CFDED50E01A1}"/>
              </a:ext>
            </a:extLst>
          </p:cNvPr>
          <p:cNvSpPr>
            <a:spLocks noGrp="1"/>
          </p:cNvSpPr>
          <p:nvPr>
            <p:ph type="sldNum" sz="quarter" idx="12"/>
          </p:nvPr>
        </p:nvSpPr>
        <p:spPr/>
        <p:txBody>
          <a:bodyPr/>
          <a:lstStyle/>
          <a:p>
            <a:fld id="{0C741CBF-1AD1-4492-956C-3C8906434705}" type="slidenum">
              <a:rPr lang="en-GB" smtClean="0"/>
              <a:t>‹#›</a:t>
            </a:fld>
            <a:endParaRPr lang="en-GB"/>
          </a:p>
        </p:txBody>
      </p:sp>
    </p:spTree>
    <p:extLst>
      <p:ext uri="{BB962C8B-B14F-4D97-AF65-F5344CB8AC3E}">
        <p14:creationId xmlns:p14="http://schemas.microsoft.com/office/powerpoint/2010/main" val="2461455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597C9-7333-4060-933D-A80DF6D343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D16FD0A0-F97A-41E2-A5EE-BBC7BEC83AD8}"/>
              </a:ext>
            </a:extLst>
          </p:cNvPr>
          <p:cNvSpPr>
            <a:spLocks noGrp="1"/>
          </p:cNvSpPr>
          <p:nvPr>
            <p:ph type="dt" sz="half" idx="10"/>
          </p:nvPr>
        </p:nvSpPr>
        <p:spPr/>
        <p:txBody>
          <a:bodyPr/>
          <a:lstStyle/>
          <a:p>
            <a:fld id="{522E74A0-91ED-43CD-AA09-3F2F4CFEE801}" type="datetimeFigureOut">
              <a:rPr lang="en-GB" smtClean="0"/>
              <a:t>18/06/2021</a:t>
            </a:fld>
            <a:endParaRPr lang="en-GB"/>
          </a:p>
        </p:txBody>
      </p:sp>
      <p:sp>
        <p:nvSpPr>
          <p:cNvPr id="4" name="Footer Placeholder 3">
            <a:extLst>
              <a:ext uri="{FF2B5EF4-FFF2-40B4-BE49-F238E27FC236}">
                <a16:creationId xmlns:a16="http://schemas.microsoft.com/office/drawing/2014/main" xmlns="" id="{7F696AEA-7365-4ACB-9C8D-477DBD670D2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6A7E16C7-674C-4DEE-BF6E-DD50C7B80312}"/>
              </a:ext>
            </a:extLst>
          </p:cNvPr>
          <p:cNvSpPr>
            <a:spLocks noGrp="1"/>
          </p:cNvSpPr>
          <p:nvPr>
            <p:ph type="sldNum" sz="quarter" idx="12"/>
          </p:nvPr>
        </p:nvSpPr>
        <p:spPr/>
        <p:txBody>
          <a:bodyPr/>
          <a:lstStyle/>
          <a:p>
            <a:fld id="{0C741CBF-1AD1-4492-956C-3C8906434705}" type="slidenum">
              <a:rPr lang="en-GB" smtClean="0"/>
              <a:t>‹#›</a:t>
            </a:fld>
            <a:endParaRPr lang="en-GB"/>
          </a:p>
        </p:txBody>
      </p:sp>
    </p:spTree>
    <p:extLst>
      <p:ext uri="{BB962C8B-B14F-4D97-AF65-F5344CB8AC3E}">
        <p14:creationId xmlns:p14="http://schemas.microsoft.com/office/powerpoint/2010/main" val="200090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CD1AE32-D965-4D8C-B221-40254AA2AEF4}"/>
              </a:ext>
            </a:extLst>
          </p:cNvPr>
          <p:cNvSpPr>
            <a:spLocks noGrp="1"/>
          </p:cNvSpPr>
          <p:nvPr>
            <p:ph type="dt" sz="half" idx="10"/>
          </p:nvPr>
        </p:nvSpPr>
        <p:spPr/>
        <p:txBody>
          <a:bodyPr/>
          <a:lstStyle/>
          <a:p>
            <a:fld id="{522E74A0-91ED-43CD-AA09-3F2F4CFEE801}" type="datetimeFigureOut">
              <a:rPr lang="en-GB" smtClean="0"/>
              <a:t>18/06/2021</a:t>
            </a:fld>
            <a:endParaRPr lang="en-GB"/>
          </a:p>
        </p:txBody>
      </p:sp>
      <p:sp>
        <p:nvSpPr>
          <p:cNvPr id="3" name="Footer Placeholder 2">
            <a:extLst>
              <a:ext uri="{FF2B5EF4-FFF2-40B4-BE49-F238E27FC236}">
                <a16:creationId xmlns:a16="http://schemas.microsoft.com/office/drawing/2014/main" xmlns="" id="{AFA25718-1BF5-4F6F-87ED-07D3BAC4C0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432DC907-36F1-405F-995C-DABEBD98350E}"/>
              </a:ext>
            </a:extLst>
          </p:cNvPr>
          <p:cNvSpPr>
            <a:spLocks noGrp="1"/>
          </p:cNvSpPr>
          <p:nvPr>
            <p:ph type="sldNum" sz="quarter" idx="12"/>
          </p:nvPr>
        </p:nvSpPr>
        <p:spPr/>
        <p:txBody>
          <a:bodyPr/>
          <a:lstStyle/>
          <a:p>
            <a:fld id="{0C741CBF-1AD1-4492-956C-3C8906434705}" type="slidenum">
              <a:rPr lang="en-GB" smtClean="0"/>
              <a:t>‹#›</a:t>
            </a:fld>
            <a:endParaRPr lang="en-GB"/>
          </a:p>
        </p:txBody>
      </p:sp>
    </p:spTree>
    <p:extLst>
      <p:ext uri="{BB962C8B-B14F-4D97-AF65-F5344CB8AC3E}">
        <p14:creationId xmlns:p14="http://schemas.microsoft.com/office/powerpoint/2010/main" val="245911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522280-A03D-4F17-9D5F-68F90E5F6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7598343-96A2-4C1C-A237-68FF1EEB85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B3E2A359-F5F0-4C7B-B62D-F1EF342823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4DBCF52-09D3-4CD6-BEA6-926365A7BF41}"/>
              </a:ext>
            </a:extLst>
          </p:cNvPr>
          <p:cNvSpPr>
            <a:spLocks noGrp="1"/>
          </p:cNvSpPr>
          <p:nvPr>
            <p:ph type="dt" sz="half" idx="10"/>
          </p:nvPr>
        </p:nvSpPr>
        <p:spPr/>
        <p:txBody>
          <a:bodyPr/>
          <a:lstStyle/>
          <a:p>
            <a:fld id="{522E74A0-91ED-43CD-AA09-3F2F4CFEE801}" type="datetimeFigureOut">
              <a:rPr lang="en-GB" smtClean="0"/>
              <a:t>18/06/2021</a:t>
            </a:fld>
            <a:endParaRPr lang="en-GB"/>
          </a:p>
        </p:txBody>
      </p:sp>
      <p:sp>
        <p:nvSpPr>
          <p:cNvPr id="6" name="Footer Placeholder 5">
            <a:extLst>
              <a:ext uri="{FF2B5EF4-FFF2-40B4-BE49-F238E27FC236}">
                <a16:creationId xmlns:a16="http://schemas.microsoft.com/office/drawing/2014/main" xmlns="" id="{DE8E6FD5-9DAF-4377-B7A2-FBD1192B8A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3166E2B-9B52-4CDF-A4DE-55766B1E3DB0}"/>
              </a:ext>
            </a:extLst>
          </p:cNvPr>
          <p:cNvSpPr>
            <a:spLocks noGrp="1"/>
          </p:cNvSpPr>
          <p:nvPr>
            <p:ph type="sldNum" sz="quarter" idx="12"/>
          </p:nvPr>
        </p:nvSpPr>
        <p:spPr/>
        <p:txBody>
          <a:bodyPr/>
          <a:lstStyle/>
          <a:p>
            <a:fld id="{0C741CBF-1AD1-4492-956C-3C8906434705}" type="slidenum">
              <a:rPr lang="en-GB" smtClean="0"/>
              <a:t>‹#›</a:t>
            </a:fld>
            <a:endParaRPr lang="en-GB"/>
          </a:p>
        </p:txBody>
      </p:sp>
    </p:spTree>
    <p:extLst>
      <p:ext uri="{BB962C8B-B14F-4D97-AF65-F5344CB8AC3E}">
        <p14:creationId xmlns:p14="http://schemas.microsoft.com/office/powerpoint/2010/main" val="199502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F6B3B8-EAFD-4F87-8916-C0B7CC7701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BEA8C2F0-FDB8-4E48-AFFF-936C738FAB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67F048D4-BBF4-4802-8C5A-FF961BB0A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0DB9519-B872-4801-9929-33394B243669}"/>
              </a:ext>
            </a:extLst>
          </p:cNvPr>
          <p:cNvSpPr>
            <a:spLocks noGrp="1"/>
          </p:cNvSpPr>
          <p:nvPr>
            <p:ph type="dt" sz="half" idx="10"/>
          </p:nvPr>
        </p:nvSpPr>
        <p:spPr/>
        <p:txBody>
          <a:bodyPr/>
          <a:lstStyle/>
          <a:p>
            <a:fld id="{522E74A0-91ED-43CD-AA09-3F2F4CFEE801}" type="datetimeFigureOut">
              <a:rPr lang="en-GB" smtClean="0"/>
              <a:t>18/06/2021</a:t>
            </a:fld>
            <a:endParaRPr lang="en-GB"/>
          </a:p>
        </p:txBody>
      </p:sp>
      <p:sp>
        <p:nvSpPr>
          <p:cNvPr id="6" name="Footer Placeholder 5">
            <a:extLst>
              <a:ext uri="{FF2B5EF4-FFF2-40B4-BE49-F238E27FC236}">
                <a16:creationId xmlns:a16="http://schemas.microsoft.com/office/drawing/2014/main" xmlns="" id="{78C36870-70F7-4946-B829-7CF1DEF937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2EB2B09-CB8B-47A6-A79D-A968D91E04D9}"/>
              </a:ext>
            </a:extLst>
          </p:cNvPr>
          <p:cNvSpPr>
            <a:spLocks noGrp="1"/>
          </p:cNvSpPr>
          <p:nvPr>
            <p:ph type="sldNum" sz="quarter" idx="12"/>
          </p:nvPr>
        </p:nvSpPr>
        <p:spPr/>
        <p:txBody>
          <a:bodyPr/>
          <a:lstStyle/>
          <a:p>
            <a:fld id="{0C741CBF-1AD1-4492-956C-3C8906434705}" type="slidenum">
              <a:rPr lang="en-GB" smtClean="0"/>
              <a:t>‹#›</a:t>
            </a:fld>
            <a:endParaRPr lang="en-GB"/>
          </a:p>
        </p:txBody>
      </p:sp>
    </p:spTree>
    <p:extLst>
      <p:ext uri="{BB962C8B-B14F-4D97-AF65-F5344CB8AC3E}">
        <p14:creationId xmlns:p14="http://schemas.microsoft.com/office/powerpoint/2010/main" val="3860690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creativecommons.org/licenses/by-nc/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D85F676-DE68-4BA8-9A22-E0552D61E1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0C9B341-E88A-44D2-B09F-09F6D15DA8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66C2F59-83BB-4BC2-B879-C85D27557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E74A0-91ED-43CD-AA09-3F2F4CFEE801}" type="datetimeFigureOut">
              <a:rPr lang="en-GB" smtClean="0"/>
              <a:t>18/06/2021</a:t>
            </a:fld>
            <a:endParaRPr lang="en-GB"/>
          </a:p>
        </p:txBody>
      </p:sp>
      <p:sp>
        <p:nvSpPr>
          <p:cNvPr id="5" name="Footer Placeholder 4">
            <a:extLst>
              <a:ext uri="{FF2B5EF4-FFF2-40B4-BE49-F238E27FC236}">
                <a16:creationId xmlns:a16="http://schemas.microsoft.com/office/drawing/2014/main" xmlns="" id="{F669487D-4366-4CFC-B567-060636BD78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C3019AEE-C30E-46D6-9A95-62707262FD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41CBF-1AD1-4492-956C-3C8906434705}" type="slidenum">
              <a:rPr lang="en-GB" smtClean="0"/>
              <a:t>‹#›</a:t>
            </a:fld>
            <a:endParaRPr lang="en-GB"/>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510458" cy="95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5">
            <a:extLst>
              <a:ext uri="{FF2B5EF4-FFF2-40B4-BE49-F238E27FC236}">
                <a16:creationId xmlns:a16="http://schemas.microsoft.com/office/drawing/2014/main" xmlns="" id="{8B6A8ECA-B75A-451B-A2C5-40BEE89E90B8}"/>
              </a:ext>
            </a:extLst>
          </p:cNvPr>
          <p:cNvPicPr>
            <a:picLocks noChangeAspect="1"/>
          </p:cNvPicPr>
          <p:nvPr userDrawn="1"/>
        </p:nvPicPr>
        <p:blipFill>
          <a:blip r:embed="rId14"/>
          <a:stretch>
            <a:fillRect/>
          </a:stretch>
        </p:blipFill>
        <p:spPr>
          <a:xfrm>
            <a:off x="11170024" y="0"/>
            <a:ext cx="1021976" cy="952454"/>
          </a:xfrm>
          <a:prstGeom prst="rect">
            <a:avLst/>
          </a:prstGeom>
        </p:spPr>
      </p:pic>
      <p:pic>
        <p:nvPicPr>
          <p:cNvPr id="9" name="Picture 8"/>
          <p:cNvPicPr/>
          <p:nvPr userDrawn="1"/>
        </p:nvPicPr>
        <p:blipFill rotWithShape="1">
          <a:blip r:embed="rId15" cstate="print">
            <a:extLst>
              <a:ext uri="{28A0092B-C50C-407E-A947-70E740481C1C}">
                <a14:useLocalDpi xmlns:a14="http://schemas.microsoft.com/office/drawing/2010/main" val="0"/>
              </a:ext>
            </a:extLst>
          </a:blip>
          <a:srcRect t="12638"/>
          <a:stretch/>
        </p:blipFill>
        <p:spPr bwMode="auto">
          <a:xfrm>
            <a:off x="112734" y="6314039"/>
            <a:ext cx="3402106" cy="443753"/>
          </a:xfrm>
          <a:prstGeom prst="rect">
            <a:avLst/>
          </a:prstGeom>
          <a:noFill/>
          <a:ln>
            <a:noFill/>
          </a:ln>
          <a:extLst>
            <a:ext uri="{53640926-AAD7-44D8-BBD7-CCE9431645EC}">
              <a14:shadowObscured xmlns:a14="http://schemas.microsoft.com/office/drawing/2010/main"/>
            </a:ext>
          </a:extLst>
        </p:spPr>
      </p:pic>
      <p:sp>
        <p:nvSpPr>
          <p:cNvPr id="10" name="Marcador de número de diapositiva 5">
            <a:extLst>
              <a:ext uri="{FF2B5EF4-FFF2-40B4-BE49-F238E27FC236}">
                <a16:creationId xmlns:a16="http://schemas.microsoft.com/office/drawing/2014/main" xmlns="" id="{3DAAC168-ED9D-461E-9448-6949F35F33E3}"/>
              </a:ext>
            </a:extLst>
          </p:cNvPr>
          <p:cNvSpPr txBox="1">
            <a:spLocks/>
          </p:cNvSpPr>
          <p:nvPr userDrawn="1"/>
        </p:nvSpPr>
        <p:spPr>
          <a:xfrm>
            <a:off x="8323729" y="6409468"/>
            <a:ext cx="2451699" cy="321362"/>
          </a:xfrm>
          <a:prstGeom prst="rect">
            <a:avLst/>
          </a:prstGeom>
        </p:spPr>
        <p:txBody>
          <a:bodyPr vert="horz" lIns="68580" tIns="34290" rIns="68580" bIns="34290" rtlCol="0" anchor="ctr"/>
          <a:lstStyle>
            <a:defPPr>
              <a:defRPr lang="it-IT"/>
            </a:defPPr>
            <a:lvl1pPr marL="0" marR="0" indent="0" algn="r" defTabSz="685800" rtl="0" eaLnBrk="1" fontAlgn="auto" latinLnBrk="0" hangingPunct="1">
              <a:lnSpc>
                <a:spcPct val="100000"/>
              </a:lnSpc>
              <a:spcBef>
                <a:spcPts val="0"/>
              </a:spcBef>
              <a:spcAft>
                <a:spcPts val="0"/>
              </a:spcAft>
              <a:buClrTx/>
              <a:buSzTx/>
              <a:buFontTx/>
              <a:buNone/>
              <a:tabLst/>
              <a:defRPr lang="en-US" sz="8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dirty="0" smtClean="0"/>
          </a:p>
          <a:p>
            <a:r>
              <a:rPr lang="en-GB" sz="900" dirty="0" smtClean="0"/>
              <a:t>This work is licensed under a </a:t>
            </a:r>
            <a:r>
              <a:rPr lang="en-GB" sz="900" u="sng" dirty="0" smtClean="0">
                <a:hlinkClick r:id="rId16"/>
              </a:rPr>
              <a:t>Creative Commons Attribution - Non-commercial 4.0 International</a:t>
            </a:r>
            <a:r>
              <a:rPr lang="en-GB" sz="900" dirty="0" smtClean="0"/>
              <a:t>   </a:t>
            </a:r>
          </a:p>
          <a:p>
            <a:endParaRPr lang="en-GB" sz="900" dirty="0"/>
          </a:p>
        </p:txBody>
      </p:sp>
      <p:pic>
        <p:nvPicPr>
          <p:cNvPr id="11" name="Picture 10" descr="Licenza Creative Commons"/>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75428" y="6361950"/>
            <a:ext cx="1057244" cy="368880"/>
          </a:xfrm>
          <a:prstGeom prst="rect">
            <a:avLst/>
          </a:prstGeom>
          <a:noFill/>
          <a:ln>
            <a:noFill/>
          </a:ln>
        </p:spPr>
      </p:pic>
    </p:spTree>
    <p:extLst>
      <p:ext uri="{BB962C8B-B14F-4D97-AF65-F5344CB8AC3E}">
        <p14:creationId xmlns:p14="http://schemas.microsoft.com/office/powerpoint/2010/main" val="254904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s://wellcomecollection.org/works/cq28kwdd" TargetMode="External"/><Relationship Id="rId5" Type="http://schemas.openxmlformats.org/officeDocument/2006/relationships/hyperlink" Target="https://creativecommons.org/licenses/by/4.0/" TargetMode="External"/><Relationship Id="rId4" Type="http://schemas.openxmlformats.org/officeDocument/2006/relationships/hyperlink" Target="https://wellcomecollection.org/works/h5ccrkr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ellcomecollection.org/works/zhbng4q2"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hyperlink" Target="https://wellcomecollection.org/works/tdk5pg6d"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hyperlink" Target="https://wellcomecollection.org/works/v56a86v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ellcomecollection.org/works/u2au4wzt"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ellcomecollection.org/works/hfrudd44"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ellcomecollection.org/works/tuuh8c8u"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800" y="4648200"/>
            <a:ext cx="10363200" cy="1855680"/>
          </a:xfrm>
        </p:spPr>
        <p:txBody>
          <a:bodyPr>
            <a:normAutofit fontScale="90000"/>
          </a:bodyPr>
          <a:lstStyle/>
          <a:p>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endParaRPr lang="en-US" sz="4800" b="1" dirty="0">
              <a:solidFill>
                <a:schemeClr val="accent6">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008081" y="5048806"/>
            <a:ext cx="8534400" cy="685800"/>
          </a:xfrm>
        </p:spPr>
        <p:txBody>
          <a:bodyPr>
            <a:normAutofit fontScale="25000" lnSpcReduction="20000"/>
          </a:bodyPr>
          <a:lstStyle/>
          <a:p>
            <a:r>
              <a:rPr lang="en-GB" sz="7500" b="1" dirty="0"/>
              <a:t>University of Bristol, United Kingdom</a:t>
            </a:r>
            <a:endParaRPr lang="ro-RO" b="1" dirty="0">
              <a:solidFill>
                <a:schemeClr val="tx1"/>
              </a:solidFill>
            </a:endParaRPr>
          </a:p>
          <a:p>
            <a:endParaRPr lang="en-US" b="1" dirty="0">
              <a:solidFill>
                <a:schemeClr val="tx1"/>
              </a:solidFill>
            </a:endParaRPr>
          </a:p>
          <a:p>
            <a:r>
              <a:rPr lang="ro-RO" dirty="0"/>
              <a:t> </a:t>
            </a:r>
            <a:endParaRPr lang="it-IT" dirty="0"/>
          </a:p>
          <a:p>
            <a:endParaRPr lang="ro-RO" dirty="0"/>
          </a:p>
          <a:p>
            <a:endParaRPr lang="en-US" dirty="0"/>
          </a:p>
        </p:txBody>
      </p:sp>
      <p:sp>
        <p:nvSpPr>
          <p:cNvPr id="4" name="Rectangle 3"/>
          <p:cNvSpPr/>
          <p:nvPr/>
        </p:nvSpPr>
        <p:spPr>
          <a:xfrm>
            <a:off x="2580653" y="3982066"/>
            <a:ext cx="7389256" cy="3139321"/>
          </a:xfrm>
          <a:prstGeom prst="rect">
            <a:avLst/>
          </a:prstGeom>
        </p:spPr>
        <p:txBody>
          <a:bodyPr wrap="square">
            <a:spAutoFit/>
          </a:bodyPr>
          <a:lstStyle/>
          <a:p>
            <a:pPr algn="ctr"/>
            <a:endParaRPr lang="en-US" b="1" dirty="0">
              <a:solidFill>
                <a:schemeClr val="accent2"/>
              </a:solidFill>
              <a:effectLst>
                <a:outerShdw blurRad="38100" dist="38100" dir="2700000" algn="tl">
                  <a:srgbClr val="000000">
                    <a:alpha val="43137"/>
                  </a:srgbClr>
                </a:outerShdw>
              </a:effectLst>
            </a:endParaRPr>
          </a:p>
          <a:p>
            <a:pPr algn="ctr"/>
            <a:endParaRPr lang="en-US"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r>
              <a:rPr lang="en-US" sz="3200" b="1" dirty="0">
                <a:solidFill>
                  <a:schemeClr val="accent6">
                    <a:lumMod val="75000"/>
                  </a:schemeClr>
                </a:solidFill>
                <a:effectLst>
                  <a:outerShdw blurRad="38100" dist="38100" dir="2700000" algn="tl">
                    <a:srgbClr val="000000">
                      <a:alpha val="43137"/>
                    </a:srgbClr>
                  </a:outerShdw>
                </a:effectLst>
              </a:rPr>
              <a:t/>
            </a:r>
            <a:br>
              <a:rPr lang="en-US" sz="3200" b="1" dirty="0">
                <a:solidFill>
                  <a:schemeClr val="accent6">
                    <a:lumMod val="75000"/>
                  </a:schemeClr>
                </a:solidFill>
                <a:effectLst>
                  <a:outerShdw blurRad="38100" dist="38100" dir="2700000" algn="tl">
                    <a:srgbClr val="000000">
                      <a:alpha val="43137"/>
                    </a:srgbClr>
                  </a:outerShdw>
                </a:effectLst>
              </a:rPr>
            </a:br>
            <a:r>
              <a:rPr lang="en-US" sz="3200" b="1" dirty="0">
                <a:solidFill>
                  <a:schemeClr val="accent6">
                    <a:lumMod val="75000"/>
                  </a:schemeClr>
                </a:solidFill>
                <a:effectLst>
                  <a:outerShdw blurRad="38100" dist="38100" dir="2700000" algn="tl">
                    <a:srgbClr val="000000">
                      <a:alpha val="43137"/>
                    </a:srgbClr>
                  </a:outerShdw>
                </a:effectLst>
              </a:rPr>
              <a:t/>
            </a:r>
            <a:br>
              <a:rPr lang="en-US" sz="3200" b="1" dirty="0">
                <a:solidFill>
                  <a:schemeClr val="accent6">
                    <a:lumMod val="75000"/>
                  </a:schemeClr>
                </a:solidFill>
                <a:effectLst>
                  <a:outerShdw blurRad="38100" dist="38100" dir="2700000" algn="tl">
                    <a:srgbClr val="000000">
                      <a:alpha val="43137"/>
                    </a:srgbClr>
                  </a:outerShdw>
                </a:effectLst>
              </a:rPr>
            </a:br>
            <a:endParaRPr lang="en-GB" dirty="0"/>
          </a:p>
        </p:txBody>
      </p:sp>
      <p:sp>
        <p:nvSpPr>
          <p:cNvPr id="5" name="Rectangle 4"/>
          <p:cNvSpPr/>
          <p:nvPr/>
        </p:nvSpPr>
        <p:spPr>
          <a:xfrm>
            <a:off x="2068284" y="952783"/>
            <a:ext cx="8055428" cy="1200329"/>
          </a:xfrm>
          <a:prstGeom prst="rect">
            <a:avLst/>
          </a:prstGeom>
        </p:spPr>
        <p:txBody>
          <a:bodyPr wrap="square">
            <a:spAutoFit/>
          </a:bodyPr>
          <a:lstStyle/>
          <a:p>
            <a:pPr algn="ctr"/>
            <a:r>
              <a:rPr lang="el-GR" sz="2400" b="1" dirty="0">
                <a:solidFill>
                  <a:schemeClr val="accent2"/>
                </a:solidFill>
                <a:effectLst>
                  <a:outerShdw blurRad="38100" dist="38100" dir="2700000" algn="tl">
                    <a:srgbClr val="000000">
                      <a:alpha val="43137"/>
                    </a:srgbClr>
                  </a:outerShdw>
                </a:effectLst>
              </a:rPr>
              <a:t>Ενότητα</a:t>
            </a:r>
            <a:r>
              <a:rPr lang="en-US" sz="2400" b="1" dirty="0">
                <a:solidFill>
                  <a:schemeClr val="accent2"/>
                </a:solidFill>
                <a:effectLst>
                  <a:outerShdw blurRad="38100" dist="38100" dir="2700000" algn="tl">
                    <a:srgbClr val="000000">
                      <a:alpha val="43137"/>
                    </a:srgbClr>
                  </a:outerShdw>
                </a:effectLst>
              </a:rPr>
              <a:t> 10 – </a:t>
            </a:r>
            <a:r>
              <a:rPr lang="el-GR" sz="2400" b="1" dirty="0">
                <a:solidFill>
                  <a:schemeClr val="accent2"/>
                </a:solidFill>
                <a:effectLst>
                  <a:outerShdw blurRad="38100" dist="38100" dir="2700000" algn="tl">
                    <a:srgbClr val="000000">
                      <a:alpha val="43137"/>
                    </a:srgbClr>
                  </a:outerShdw>
                </a:effectLst>
              </a:rPr>
              <a:t>Από το Άσυλο στην Φροντίδα μέσα στην κοινότητα. Από τον πατερναλισμό στην αυτόνομη λήψη αποφάσεων</a:t>
            </a:r>
            <a:endParaRPr lang="en-GB" sz="2400" b="1" dirty="0">
              <a:solidFill>
                <a:schemeClr val="accent2"/>
              </a:solidFill>
              <a:effectLst>
                <a:outerShdw blurRad="38100" dist="38100" dir="2700000" algn="tl">
                  <a:srgbClr val="000000">
                    <a:alpha val="43137"/>
                  </a:srgbClr>
                </a:outerShdw>
              </a:effectLst>
            </a:endParaRPr>
          </a:p>
        </p:txBody>
      </p:sp>
      <p:pic>
        <p:nvPicPr>
          <p:cNvPr id="9" name="Picture 2" descr="A male figure and three phrenological heads. Wood engraving.">
            <a:extLst>
              <a:ext uri="{FF2B5EF4-FFF2-40B4-BE49-F238E27FC236}">
                <a16:creationId xmlns:a16="http://schemas.microsoft.com/office/drawing/2014/main" xmlns="" id="{4C72F0C9-05C2-423D-AFDB-A223ED55F6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10917" y="2104892"/>
            <a:ext cx="2570163" cy="265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933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0" name="Rectangle 72">
            <a:extLst>
              <a:ext uri="{FF2B5EF4-FFF2-40B4-BE49-F238E27FC236}">
                <a16:creationId xmlns:a16="http://schemas.microsoft.com/office/drawing/2014/main" xmlns=""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D60E1B5-258C-4F9A-80EA-53545D124EC6}"/>
              </a:ext>
            </a:extLst>
          </p:cNvPr>
          <p:cNvSpPr>
            <a:spLocks noGrp="1"/>
          </p:cNvSpPr>
          <p:nvPr>
            <p:ph type="title"/>
          </p:nvPr>
        </p:nvSpPr>
        <p:spPr>
          <a:xfrm>
            <a:off x="821516" y="640263"/>
            <a:ext cx="6204984" cy="1344975"/>
          </a:xfrm>
        </p:spPr>
        <p:txBody>
          <a:bodyPr>
            <a:normAutofit/>
          </a:bodyPr>
          <a:lstStyle/>
          <a:p>
            <a:r>
              <a:rPr lang="el-GR" sz="2400" b="1" dirty="0">
                <a:solidFill>
                  <a:schemeClr val="accent2"/>
                </a:solidFill>
                <a:effectLst>
                  <a:outerShdw blurRad="38100" dist="38100" dir="2700000" algn="tl">
                    <a:srgbClr val="000000">
                      <a:alpha val="43137"/>
                    </a:srgbClr>
                  </a:outerShdw>
                </a:effectLst>
                <a:latin typeface="+mn-lt"/>
                <a:ea typeface="+mn-ea"/>
                <a:cs typeface="+mn-cs"/>
              </a:rPr>
              <a:t>Θεραπευτική αισιοδοξία</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AAE50C26-2A8B-4D52-9521-6EE82AECA6AE}"/>
              </a:ext>
            </a:extLst>
          </p:cNvPr>
          <p:cNvSpPr>
            <a:spLocks noGrp="1"/>
          </p:cNvSpPr>
          <p:nvPr>
            <p:ph idx="1"/>
          </p:nvPr>
        </p:nvSpPr>
        <p:spPr>
          <a:xfrm>
            <a:off x="821515" y="2121762"/>
            <a:ext cx="6204984" cy="3626917"/>
          </a:xfrm>
        </p:spPr>
        <p:txBody>
          <a:bodyPr>
            <a:normAutofit/>
          </a:bodyPr>
          <a:lstStyle/>
          <a:p>
            <a:r>
              <a:rPr lang="el-GR" sz="1800" dirty="0">
                <a:ea typeface="Verdana" panose="020B0604030504040204" pitchFamily="34" charset="0"/>
              </a:rPr>
              <a:t>Η μετάβαση από τον περιορισμό των ατόμων στην επιτήρηση αντικατοπτρίστηκε από μια στροφή προς την προσπάθεια εφαρμογής κατάλληλης θεραπείας των ασθενών
Ενθάρρυνε τον πειραματισμό με διαφορετικούς τρόπους θεραπείας των ψυχικά ασθενών
Ο </a:t>
            </a:r>
            <a:r>
              <a:rPr lang="el-GR" sz="1800" dirty="0" err="1">
                <a:ea typeface="Verdana" panose="020B0604030504040204" pitchFamily="34" charset="0"/>
              </a:rPr>
              <a:t>μεσμερισμός</a:t>
            </a:r>
            <a:r>
              <a:rPr lang="el-GR" sz="1800" dirty="0">
                <a:ea typeface="Verdana" panose="020B0604030504040204" pitchFamily="34" charset="0"/>
              </a:rPr>
              <a:t> και η φρενολογία ήταν δύο δημοφιλείς, αλλά τελικά </a:t>
            </a:r>
            <a:r>
              <a:rPr lang="el-GR" sz="1800" dirty="0" err="1">
                <a:ea typeface="Verdana" panose="020B0604030504040204" pitchFamily="34" charset="0"/>
              </a:rPr>
              <a:t>απαξιωμένοι</a:t>
            </a:r>
            <a:r>
              <a:rPr lang="el-GR" sz="1800" dirty="0">
                <a:ea typeface="Verdana" panose="020B0604030504040204" pitchFamily="34" charset="0"/>
              </a:rPr>
              <a:t>, τρόποι κατανόησης της ψυχικής νόσου</a:t>
            </a:r>
            <a:endParaRPr lang="en-GB" sz="1800" dirty="0">
              <a:ea typeface="Verdana" panose="020B0604030504040204" pitchFamily="34" charset="0"/>
            </a:endParaRPr>
          </a:p>
        </p:txBody>
      </p:sp>
      <p:pic>
        <p:nvPicPr>
          <p:cNvPr id="6148" name="Picture 4" descr="A practitioner of mesmerism using animal magnetism&#10;on a woman who responds with convulsions. Wood&#10;engraving.&#10; Mesmer, Franz Anton 1734-1815.">
            <a:extLst>
              <a:ext uri="{FF2B5EF4-FFF2-40B4-BE49-F238E27FC236}">
                <a16:creationId xmlns:a16="http://schemas.microsoft.com/office/drawing/2014/main" xmlns="" id="{71231DCA-7CFE-4338-8674-45949882A5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5371" y="306909"/>
            <a:ext cx="293076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 male figure and three phrenological heads. Wood engraving.">
            <a:extLst>
              <a:ext uri="{FF2B5EF4-FFF2-40B4-BE49-F238E27FC236}">
                <a16:creationId xmlns:a16="http://schemas.microsoft.com/office/drawing/2014/main" xmlns="" id="{4C72F0C9-05C2-423D-AFDB-A223ED55F68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11330" y="2828925"/>
            <a:ext cx="3278851" cy="33889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06F98A57-A3F7-433A-8E67-E669B969BF66}"/>
              </a:ext>
            </a:extLst>
          </p:cNvPr>
          <p:cNvSpPr txBox="1"/>
          <p:nvPr/>
        </p:nvSpPr>
        <p:spPr>
          <a:xfrm rot="5400000">
            <a:off x="10655645" y="1157522"/>
            <a:ext cx="2286001" cy="584775"/>
          </a:xfrm>
          <a:prstGeom prst="rect">
            <a:avLst/>
          </a:prstGeom>
          <a:noFill/>
        </p:spPr>
        <p:txBody>
          <a:bodyPr wrap="square" rtlCol="0">
            <a:spAutoFit/>
          </a:bodyPr>
          <a:lstStyle/>
          <a:p>
            <a:r>
              <a:rPr lang="en-GB" sz="800" dirty="0">
                <a:latin typeface="Verdana" panose="020B0604030504040204" pitchFamily="34" charset="0"/>
                <a:ea typeface="Verdana" panose="020B0604030504040204" pitchFamily="34" charset="0"/>
              </a:rPr>
              <a:t> A practitioner of Mesmerism using Animal Magnetism. Credit: </a:t>
            </a:r>
            <a:r>
              <a:rPr lang="en-GB" sz="800" u="sng" dirty="0" err="1">
                <a:latin typeface="Verdana" panose="020B0604030504040204" pitchFamily="34" charset="0"/>
                <a:ea typeface="Verdana" panose="020B0604030504040204" pitchFamily="34" charset="0"/>
                <a:hlinkClick r:id="rId4"/>
              </a:rPr>
              <a:t>Wellcome</a:t>
            </a:r>
            <a:r>
              <a:rPr lang="en-GB" sz="800" u="sng" dirty="0">
                <a:latin typeface="Verdana" panose="020B0604030504040204" pitchFamily="34" charset="0"/>
                <a:ea typeface="Verdana" panose="020B0604030504040204" pitchFamily="34" charset="0"/>
                <a:hlinkClick r:id="rId4"/>
              </a:rPr>
              <a:t> Collection</a:t>
            </a:r>
            <a:r>
              <a:rPr lang="en-GB" sz="800" dirty="0">
                <a:latin typeface="Verdana" panose="020B0604030504040204" pitchFamily="34" charset="0"/>
                <a:ea typeface="Verdana" panose="020B0604030504040204" pitchFamily="34" charset="0"/>
              </a:rPr>
              <a:t>. </a:t>
            </a:r>
            <a:r>
              <a:rPr lang="en-GB" sz="800" u="sng" dirty="0">
                <a:latin typeface="Verdana" panose="020B0604030504040204" pitchFamily="34" charset="0"/>
                <a:ea typeface="Verdana" panose="020B0604030504040204" pitchFamily="34" charset="0"/>
                <a:hlinkClick r:id="rId5"/>
              </a:rPr>
              <a:t>Attribution 4.0 International (CC BY 4.0)</a:t>
            </a:r>
            <a:endParaRPr lang="en-GB" sz="8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xmlns="" id="{68CF0989-69FD-4314-B8C9-94EF541C7638}"/>
              </a:ext>
            </a:extLst>
          </p:cNvPr>
          <p:cNvSpPr txBox="1"/>
          <p:nvPr/>
        </p:nvSpPr>
        <p:spPr>
          <a:xfrm>
            <a:off x="11523702" y="2828925"/>
            <a:ext cx="553998" cy="3388994"/>
          </a:xfrm>
          <a:prstGeom prst="rect">
            <a:avLst/>
          </a:prstGeom>
          <a:noFill/>
        </p:spPr>
        <p:txBody>
          <a:bodyPr vert="eaVert" wrap="square" rtlCol="0">
            <a:spAutoFit/>
          </a:bodyPr>
          <a:lstStyle/>
          <a:p>
            <a:r>
              <a:rPr lang="en-GB" sz="800" dirty="0">
                <a:latin typeface="Verdana" panose="020B0604030504040204" pitchFamily="34" charset="0"/>
                <a:ea typeface="Verdana" panose="020B0604030504040204" pitchFamily="34" charset="0"/>
              </a:rPr>
              <a:t>A male figure and three phrenological heads. Wood engraving. Credit: </a:t>
            </a:r>
            <a:r>
              <a:rPr lang="en-GB" sz="800" u="sng" dirty="0" err="1">
                <a:latin typeface="Verdana" panose="020B0604030504040204" pitchFamily="34" charset="0"/>
                <a:ea typeface="Verdana" panose="020B0604030504040204" pitchFamily="34" charset="0"/>
                <a:hlinkClick r:id="rId6"/>
              </a:rPr>
              <a:t>Wellcome</a:t>
            </a:r>
            <a:r>
              <a:rPr lang="en-GB" sz="800" u="sng" dirty="0">
                <a:latin typeface="Verdana" panose="020B0604030504040204" pitchFamily="34" charset="0"/>
                <a:ea typeface="Verdana" panose="020B0604030504040204" pitchFamily="34" charset="0"/>
                <a:hlinkClick r:id="rId6"/>
              </a:rPr>
              <a:t> Collection</a:t>
            </a:r>
            <a:r>
              <a:rPr lang="en-GB" sz="800" dirty="0">
                <a:latin typeface="Verdana" panose="020B0604030504040204" pitchFamily="34" charset="0"/>
                <a:ea typeface="Verdana" panose="020B0604030504040204" pitchFamily="34" charset="0"/>
              </a:rPr>
              <a:t>. </a:t>
            </a:r>
            <a:r>
              <a:rPr lang="en-GB" sz="800" u="sng" dirty="0">
                <a:latin typeface="Verdana" panose="020B0604030504040204" pitchFamily="34" charset="0"/>
                <a:ea typeface="Verdana" panose="020B0604030504040204" pitchFamily="34" charset="0"/>
                <a:hlinkClick r:id="rId5"/>
              </a:rPr>
              <a:t>Attribution 4.0 International (CC BY 4.0)</a:t>
            </a:r>
            <a:endParaRPr lang="en-GB"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22545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27FA7F-9623-4512-876F-06891F0373D5}"/>
              </a:ext>
            </a:extLst>
          </p:cNvPr>
          <p:cNvSpPr>
            <a:spLocks noGrp="1"/>
          </p:cNvSpPr>
          <p:nvPr>
            <p:ph type="title"/>
          </p:nvPr>
        </p:nvSpPr>
        <p:spPr>
          <a:xfrm>
            <a:off x="648930" y="338703"/>
            <a:ext cx="5127029" cy="1676603"/>
          </a:xfrm>
        </p:spPr>
        <p:txBody>
          <a:bodyPr>
            <a:normAutofit/>
          </a:bodyPr>
          <a:lstStyle/>
          <a:p>
            <a:r>
              <a:rPr lang="el-GR" sz="2400" b="1" dirty="0">
                <a:solidFill>
                  <a:schemeClr val="accent2"/>
                </a:solidFill>
                <a:effectLst>
                  <a:outerShdw blurRad="38100" dist="38100" dir="2700000" algn="tl">
                    <a:srgbClr val="000000">
                      <a:alpha val="43137"/>
                    </a:srgbClr>
                  </a:outerShdw>
                </a:effectLst>
                <a:latin typeface="+mn-lt"/>
                <a:ea typeface="+mn-ea"/>
                <a:cs typeface="+mn-cs"/>
              </a:rPr>
              <a:t>Ανάπτυξη των ασύλων</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18DCD07F-8251-41BC-A2F3-6766928B415E}"/>
              </a:ext>
            </a:extLst>
          </p:cNvPr>
          <p:cNvSpPr>
            <a:spLocks noGrp="1"/>
          </p:cNvSpPr>
          <p:nvPr>
            <p:ph idx="1"/>
          </p:nvPr>
        </p:nvSpPr>
        <p:spPr>
          <a:xfrm>
            <a:off x="648929" y="2015306"/>
            <a:ext cx="5127029" cy="4261669"/>
          </a:xfrm>
        </p:spPr>
        <p:txBody>
          <a:bodyPr>
            <a:normAutofit lnSpcReduction="10000"/>
          </a:bodyPr>
          <a:lstStyle/>
          <a:p>
            <a:r>
              <a:rPr lang="el-GR" sz="1800" dirty="0">
                <a:ea typeface="Verdana" panose="020B0604030504040204" pitchFamily="34" charset="0"/>
              </a:rPr>
              <a:t>Άσυλα χτίστηκαν σε όλη τη Βρετανία τον 19ο αιώνα, δημιουργώντας τεράστια ικανότητα να στεγάσουν τους ψυχικά ασθενείς μακριά από την κοινωνία
Ο συνολικός πληθυσμός των ασύλων αυξήθηκε από 5.000 ασθενείς το 1826 σε πάνω από 74.000 μόνο σε δημόσια άσυλα μέχρι το τέλος του αιώνα
</a:t>
            </a:r>
            <a:r>
              <a:rPr lang="el-GR" sz="1800" dirty="0" err="1">
                <a:ea typeface="Verdana" panose="020B0604030504040204" pitchFamily="34" charset="0"/>
              </a:rPr>
              <a:t>Michel</a:t>
            </a:r>
            <a:r>
              <a:rPr lang="el-GR" sz="1800" dirty="0">
                <a:ea typeface="Verdana" panose="020B0604030504040204" pitchFamily="34" charset="0"/>
              </a:rPr>
              <a:t> </a:t>
            </a:r>
            <a:r>
              <a:rPr lang="el-GR" sz="1800" dirty="0" err="1">
                <a:ea typeface="Verdana" panose="020B0604030504040204" pitchFamily="34" charset="0"/>
              </a:rPr>
              <a:t>Foucault</a:t>
            </a:r>
            <a:r>
              <a:rPr lang="el-GR" sz="1800" dirty="0">
                <a:ea typeface="Verdana" panose="020B0604030504040204" pitchFamily="34" charset="0"/>
              </a:rPr>
              <a:t>: Αυτή ήταν η επέκταση του κρατικού ελέγχου σε άτομα που κρίθηκαν αποκλίνοντα
Ασύνηθες για τους ασθενείς να φεύγουν, άπαξ και εισάγονταν
Τα άσυλα συχνά ακολουθούσαν τις αρχές του σχεδιασμού «</a:t>
            </a:r>
            <a:r>
              <a:rPr lang="en-US" sz="1800" dirty="0">
                <a:ea typeface="Verdana" panose="020B0604030504040204" pitchFamily="34" charset="0"/>
              </a:rPr>
              <a:t>panopticon</a:t>
            </a:r>
            <a:r>
              <a:rPr lang="el-GR" sz="1800" dirty="0">
                <a:ea typeface="Verdana" panose="020B0604030504040204" pitchFamily="34" charset="0"/>
              </a:rPr>
              <a:t>» —οι ασθενείς παρακολουθούνταν ανά πάσα στιγμή</a:t>
            </a:r>
            <a:endParaRPr lang="en-GB" sz="1800" dirty="0">
              <a:ea typeface="Verdana" panose="020B0604030504040204" pitchFamily="34" charset="0"/>
            </a:endParaRPr>
          </a:p>
        </p:txBody>
      </p:sp>
      <p:pic>
        <p:nvPicPr>
          <p:cNvPr id="7170" name="Picture 2">
            <a:extLst>
              <a:ext uri="{FF2B5EF4-FFF2-40B4-BE49-F238E27FC236}">
                <a16:creationId xmlns:a16="http://schemas.microsoft.com/office/drawing/2014/main" xmlns="" id="{D996CE18-15BD-4A3D-BF2A-A5A995EDD85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0" r="1815"/>
          <a:stretch/>
        </p:blipFill>
        <p:spPr bwMode="auto">
          <a:xfrm>
            <a:off x="6090612" y="10"/>
            <a:ext cx="6101387"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650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E41C5D-A1FB-4740-9E14-B3EBCE39C997}"/>
              </a:ext>
            </a:extLst>
          </p:cNvPr>
          <p:cNvSpPr>
            <a:spLocks noGrp="1"/>
          </p:cNvSpPr>
          <p:nvPr>
            <p:ph type="ctrTitle"/>
          </p:nvPr>
        </p:nvSpPr>
        <p:spPr>
          <a:xfrm>
            <a:off x="1524000" y="1081088"/>
            <a:ext cx="9144000" cy="2387600"/>
          </a:xfrm>
        </p:spPr>
        <p:txBody>
          <a:bodyPr>
            <a:normAutofit/>
          </a:bodyPr>
          <a:lstStyle/>
          <a:p>
            <a:r>
              <a:rPr lang="el-GR" sz="4000" b="1" dirty="0">
                <a:solidFill>
                  <a:schemeClr val="accent2"/>
                </a:solidFill>
                <a:effectLst>
                  <a:outerShdw blurRad="38100" dist="38100" dir="2700000" algn="tl">
                    <a:srgbClr val="000000">
                      <a:alpha val="43137"/>
                    </a:srgbClr>
                  </a:outerShdw>
                </a:effectLst>
                <a:latin typeface="+mn-lt"/>
                <a:ea typeface="+mn-ea"/>
                <a:cs typeface="+mn-cs"/>
              </a:rPr>
              <a:t>Υστερία: ένα μέσο ελέγχου;</a:t>
            </a:r>
            <a:endParaRPr lang="en-GB" sz="4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ubtitle 2">
            <a:extLst>
              <a:ext uri="{FF2B5EF4-FFF2-40B4-BE49-F238E27FC236}">
                <a16:creationId xmlns:a16="http://schemas.microsoft.com/office/drawing/2014/main" xmlns="" id="{E3AA45C2-6BFA-46C4-B824-B9127D105358}"/>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42472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87D84E-AB8A-4C32-B4E0-62CDB8251735}"/>
              </a:ext>
            </a:extLst>
          </p:cNvPr>
          <p:cNvSpPr>
            <a:spLocks noGrp="1"/>
          </p:cNvSpPr>
          <p:nvPr>
            <p:ph type="title"/>
          </p:nvPr>
        </p:nvSpPr>
        <p:spPr>
          <a:xfrm>
            <a:off x="810905" y="569842"/>
            <a:ext cx="10515600" cy="1325563"/>
          </a:xfrm>
        </p:spPr>
        <p:txBody>
          <a:bodyPr>
            <a:normAutofit/>
          </a:bodyPr>
          <a:lstStyle/>
          <a:p>
            <a:r>
              <a:rPr lang="el-GR" sz="2400" b="1" dirty="0">
                <a:solidFill>
                  <a:schemeClr val="accent2"/>
                </a:solidFill>
                <a:effectLst>
                  <a:outerShdw blurRad="38100" dist="38100" dir="2700000" algn="tl">
                    <a:srgbClr val="000000">
                      <a:alpha val="43137"/>
                    </a:srgbClr>
                  </a:outerShdw>
                </a:effectLst>
                <a:latin typeface="+mn-lt"/>
                <a:ea typeface="+mn-ea"/>
                <a:cs typeface="+mn-cs"/>
              </a:rPr>
              <a:t>Υστερία</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CDAAA9B9-546F-45FD-8D06-53C1CE7AC0A1}"/>
              </a:ext>
            </a:extLst>
          </p:cNvPr>
          <p:cNvSpPr>
            <a:spLocks noGrp="1"/>
          </p:cNvSpPr>
          <p:nvPr>
            <p:ph idx="1"/>
          </p:nvPr>
        </p:nvSpPr>
        <p:spPr>
          <a:xfrm>
            <a:off x="838199" y="1825625"/>
            <a:ext cx="6534151" cy="4351338"/>
          </a:xfrm>
        </p:spPr>
        <p:txBody>
          <a:bodyPr>
            <a:normAutofit/>
          </a:bodyPr>
          <a:lstStyle/>
          <a:p>
            <a:r>
              <a:rPr lang="el-GR" sz="1800" dirty="0">
                <a:ea typeface="Verdana" panose="020B0604030504040204" pitchFamily="34" charset="0"/>
              </a:rPr>
              <a:t>Αρχικά </a:t>
            </a:r>
            <a:r>
              <a:rPr lang="el-GR" sz="1800" dirty="0" err="1">
                <a:ea typeface="Verdana" panose="020B0604030504040204" pitchFamily="34" charset="0"/>
              </a:rPr>
              <a:t>περιγράφηκε</a:t>
            </a:r>
            <a:r>
              <a:rPr lang="el-GR" sz="1800" dirty="0">
                <a:ea typeface="Verdana" panose="020B0604030504040204" pitchFamily="34" charset="0"/>
              </a:rPr>
              <a:t> στην αρχαία Ελλάδα, αλλά απέκτησε ιδιαίτερη σημασία στην ψυχιατρική διάγνωση τον 19ο αιώνα
Ήταν κατανοητή ως μια ασθένεια που επηρέαζε κυρίως γυναίκες. Ο όρος υστερία προέρχεται από την ελληνική λέξη για τη μήτρα, «υστέρα»
Η κατανόηση της αιτιώδους συνάφειας της νόσου άλλαξε σταδιακά:</a:t>
            </a:r>
            <a:br>
              <a:rPr lang="el-GR" sz="1800" dirty="0">
                <a:ea typeface="Verdana" panose="020B0604030504040204" pitchFamily="34" charset="0"/>
              </a:rPr>
            </a:br>
            <a:r>
              <a:rPr lang="el-GR" sz="1800" dirty="0">
                <a:ea typeface="Verdana" panose="020B0604030504040204" pitchFamily="34" charset="0"/>
              </a:rPr>
              <a:t>1) γυναικολογική </a:t>
            </a:r>
          </a:p>
          <a:p>
            <a:r>
              <a:rPr lang="el-GR" sz="1800" dirty="0">
                <a:ea typeface="Verdana" panose="020B0604030504040204" pitchFamily="34" charset="0"/>
              </a:rPr>
              <a:t>2) δαιμονολογική </a:t>
            </a:r>
          </a:p>
          <a:p>
            <a:r>
              <a:rPr lang="el-GR" sz="1800" dirty="0">
                <a:ea typeface="Verdana" panose="020B0604030504040204" pitchFamily="34" charset="0"/>
              </a:rPr>
              <a:t>3) νευρολογική </a:t>
            </a:r>
          </a:p>
          <a:p>
            <a:r>
              <a:rPr lang="el-GR" sz="1800" dirty="0">
                <a:ea typeface="Verdana" panose="020B0604030504040204" pitchFamily="34" charset="0"/>
              </a:rPr>
              <a:t>4) ψυχολογική </a:t>
            </a:r>
            <a:endParaRPr lang="en-GB" sz="1800" dirty="0">
              <a:ea typeface="Verdana" panose="020B0604030504040204" pitchFamily="34" charset="0"/>
            </a:endParaRPr>
          </a:p>
        </p:txBody>
      </p:sp>
      <p:pic>
        <p:nvPicPr>
          <p:cNvPr id="9218" name="Picture 2">
            <a:extLst>
              <a:ext uri="{FF2B5EF4-FFF2-40B4-BE49-F238E27FC236}">
                <a16:creationId xmlns:a16="http://schemas.microsoft.com/office/drawing/2014/main" xmlns="" id="{97341891-86C2-40E6-92DB-97E017662B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055"/>
          <a:stretch/>
        </p:blipFill>
        <p:spPr bwMode="auto">
          <a:xfrm>
            <a:off x="7372350" y="1017084"/>
            <a:ext cx="4659313" cy="48238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53E2A4F7-6A34-43DB-8518-E1E2929A1918}"/>
              </a:ext>
            </a:extLst>
          </p:cNvPr>
          <p:cNvSpPr txBox="1"/>
          <p:nvPr/>
        </p:nvSpPr>
        <p:spPr>
          <a:xfrm>
            <a:off x="7515225" y="6067425"/>
            <a:ext cx="4324350" cy="369332"/>
          </a:xfrm>
          <a:prstGeom prst="rect">
            <a:avLst/>
          </a:prstGeom>
          <a:noFill/>
        </p:spPr>
        <p:txBody>
          <a:bodyPr wrap="square" rtlCol="0">
            <a:spAutoFit/>
          </a:bodyPr>
          <a:lstStyle/>
          <a:p>
            <a:r>
              <a:rPr lang="en-GB" dirty="0"/>
              <a:t>Matteo </a:t>
            </a:r>
            <a:r>
              <a:rPr lang="en-GB" dirty="0" err="1"/>
              <a:t>Farinella</a:t>
            </a:r>
            <a:r>
              <a:rPr lang="en-GB" dirty="0"/>
              <a:t> …</a:t>
            </a:r>
          </a:p>
        </p:txBody>
      </p:sp>
    </p:spTree>
    <p:extLst>
      <p:ext uri="{BB962C8B-B14F-4D97-AF65-F5344CB8AC3E}">
        <p14:creationId xmlns:p14="http://schemas.microsoft.com/office/powerpoint/2010/main" val="198852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1710A-59C4-4E72-852A-FD8212A1CD4C}"/>
              </a:ext>
            </a:extLst>
          </p:cNvPr>
          <p:cNvSpPr>
            <a:spLocks noGrp="1"/>
          </p:cNvSpPr>
          <p:nvPr>
            <p:ph type="title"/>
          </p:nvPr>
        </p:nvSpPr>
        <p:spPr>
          <a:xfrm>
            <a:off x="481013" y="3752849"/>
            <a:ext cx="3290887" cy="2452687"/>
          </a:xfrm>
        </p:spPr>
        <p:txBody>
          <a:bodyPr anchor="ctr">
            <a:normAutofit/>
          </a:bodyPr>
          <a:lstStyle/>
          <a:p>
            <a:r>
              <a:rPr lang="el-GR" sz="2400" b="1" dirty="0">
                <a:solidFill>
                  <a:schemeClr val="accent2"/>
                </a:solidFill>
                <a:effectLst>
                  <a:outerShdw blurRad="38100" dist="38100" dir="2700000" algn="tl">
                    <a:srgbClr val="000000">
                      <a:alpha val="43137"/>
                    </a:srgbClr>
                  </a:outerShdw>
                </a:effectLst>
                <a:latin typeface="+mn-lt"/>
                <a:ea typeface="+mn-ea"/>
                <a:cs typeface="+mn-cs"/>
              </a:rPr>
              <a:t>Ορίζοντας την υστερία το 19</a:t>
            </a:r>
            <a:r>
              <a:rPr lang="el-GR" sz="2400" b="1" baseline="30000" dirty="0">
                <a:solidFill>
                  <a:schemeClr val="accent2"/>
                </a:solidFill>
                <a:effectLst>
                  <a:outerShdw blurRad="38100" dist="38100" dir="2700000" algn="tl">
                    <a:srgbClr val="000000">
                      <a:alpha val="43137"/>
                    </a:srgbClr>
                  </a:outerShdw>
                </a:effectLst>
                <a:latin typeface="+mn-lt"/>
                <a:ea typeface="+mn-ea"/>
                <a:cs typeface="+mn-cs"/>
              </a:rPr>
              <a:t>ο</a:t>
            </a:r>
            <a:r>
              <a:rPr lang="el-GR" sz="2400" b="1" dirty="0">
                <a:solidFill>
                  <a:schemeClr val="accent2"/>
                </a:solidFill>
                <a:effectLst>
                  <a:outerShdw blurRad="38100" dist="38100" dir="2700000" algn="tl">
                    <a:srgbClr val="000000">
                      <a:alpha val="43137"/>
                    </a:srgbClr>
                  </a:outerShdw>
                </a:effectLst>
                <a:latin typeface="+mn-lt"/>
                <a:ea typeface="+mn-ea"/>
                <a:cs typeface="+mn-cs"/>
              </a:rPr>
              <a:t> αιώνα</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pic>
        <p:nvPicPr>
          <p:cNvPr id="11266" name="Picture 2">
            <a:extLst>
              <a:ext uri="{FF2B5EF4-FFF2-40B4-BE49-F238E27FC236}">
                <a16:creationId xmlns:a16="http://schemas.microsoft.com/office/drawing/2014/main" xmlns="" id="{7C6E6F21-04CD-44C1-85DF-C70EC6E5D9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61" b="8817"/>
          <a:stretch/>
        </p:blipFill>
        <p:spPr bwMode="auto">
          <a:xfrm>
            <a:off x="20" y="11"/>
            <a:ext cx="12191980" cy="335279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A3988959-E595-42B1-85CF-34D00A2A4C4E}"/>
              </a:ext>
            </a:extLst>
          </p:cNvPr>
          <p:cNvSpPr>
            <a:spLocks noGrp="1"/>
          </p:cNvSpPr>
          <p:nvPr>
            <p:ph idx="1"/>
          </p:nvPr>
        </p:nvSpPr>
        <p:spPr>
          <a:xfrm>
            <a:off x="4223982" y="3429000"/>
            <a:ext cx="7485413" cy="2776538"/>
          </a:xfrm>
        </p:spPr>
        <p:txBody>
          <a:bodyPr anchor="ctr">
            <a:normAutofit fontScale="92500"/>
          </a:bodyPr>
          <a:lstStyle/>
          <a:p>
            <a:pPr fontAlgn="t"/>
            <a:r>
              <a:rPr lang="el-GR" sz="1800" dirty="0">
                <a:ea typeface="Verdana" panose="020B0604030504040204" pitchFamily="34" charset="0"/>
              </a:rPr>
              <a:t>Ο </a:t>
            </a:r>
            <a:r>
              <a:rPr lang="el-GR" sz="1800" dirty="0" err="1">
                <a:ea typeface="Verdana" panose="020B0604030504040204" pitchFamily="34" charset="0"/>
              </a:rPr>
              <a:t>Jean</a:t>
            </a:r>
            <a:r>
              <a:rPr lang="el-GR" sz="1800" dirty="0">
                <a:ea typeface="Verdana" panose="020B0604030504040204" pitchFamily="34" charset="0"/>
              </a:rPr>
              <a:t>-Martin </a:t>
            </a:r>
            <a:r>
              <a:rPr lang="el-GR" sz="1800" dirty="0" err="1">
                <a:ea typeface="Verdana" panose="020B0604030504040204" pitchFamily="34" charset="0"/>
              </a:rPr>
              <a:t>Charcot</a:t>
            </a:r>
            <a:r>
              <a:rPr lang="el-GR" sz="1800" dirty="0">
                <a:ea typeface="Verdana" panose="020B0604030504040204" pitchFamily="34" charset="0"/>
              </a:rPr>
              <a:t> (1825-1893) εργάστηκε για τη βελτίωση του ορισμού της υστερίας, όπως έκανε για μια σειρά νευρολογικών διαταραχών </a:t>
            </a:r>
            <a:endParaRPr lang="en-GB" sz="1800" dirty="0">
              <a:ea typeface="Verdana" panose="020B0604030504040204" pitchFamily="34" charset="0"/>
            </a:endParaRPr>
          </a:p>
          <a:p>
            <a:pPr fontAlgn="t"/>
            <a:r>
              <a:rPr lang="el-GR" sz="1800" dirty="0">
                <a:ea typeface="Verdana" panose="020B0604030504040204" pitchFamily="34" charset="0"/>
              </a:rPr>
              <a:t>Η ασθένεια δεν άφηνε κανένα φυσικό ίχνος, έτσι χρησιμοποίησε «αντικειμενική» φωτογραφία σε μια προσπάθεια να προσδιορίσει τα διάφορα στάδια της νόσου:</a:t>
            </a:r>
            <a:r>
              <a:rPr lang="en-GB" sz="1800" dirty="0">
                <a:ea typeface="Verdana" panose="020B0604030504040204" pitchFamily="34" charset="0"/>
              </a:rPr>
              <a:t> </a:t>
            </a:r>
            <a:br>
              <a:rPr lang="en-GB" sz="1800" dirty="0">
                <a:ea typeface="Verdana" panose="020B0604030504040204" pitchFamily="34" charset="0"/>
              </a:rPr>
            </a:br>
            <a:r>
              <a:rPr lang="en-GB" sz="1800" dirty="0">
                <a:ea typeface="Verdana" panose="020B0604030504040204" pitchFamily="34" charset="0"/>
              </a:rPr>
              <a:t>1) </a:t>
            </a:r>
            <a:r>
              <a:rPr lang="el-GR" sz="1800" dirty="0" err="1">
                <a:ea typeface="Verdana" panose="020B0604030504040204" pitchFamily="34" charset="0"/>
              </a:rPr>
              <a:t>επιληπτόμορφες</a:t>
            </a:r>
            <a:r>
              <a:rPr lang="el-GR" sz="1800" dirty="0">
                <a:ea typeface="Verdana" panose="020B0604030504040204" pitchFamily="34" charset="0"/>
              </a:rPr>
              <a:t> κρίσεις</a:t>
            </a:r>
            <a:r>
              <a:rPr lang="en-GB" sz="1800" dirty="0">
                <a:ea typeface="Verdana" panose="020B0604030504040204" pitchFamily="34" charset="0"/>
              </a:rPr>
              <a:t/>
            </a:r>
            <a:br>
              <a:rPr lang="en-GB" sz="1800" dirty="0">
                <a:ea typeface="Verdana" panose="020B0604030504040204" pitchFamily="34" charset="0"/>
              </a:rPr>
            </a:br>
            <a:r>
              <a:rPr lang="en-GB" sz="1800" dirty="0">
                <a:ea typeface="Verdana" panose="020B0604030504040204" pitchFamily="34" charset="0"/>
              </a:rPr>
              <a:t>2) </a:t>
            </a:r>
            <a:r>
              <a:rPr lang="el-GR" sz="1800" dirty="0">
                <a:ea typeface="Verdana" panose="020B0604030504040204" pitchFamily="34" charset="0"/>
              </a:rPr>
              <a:t>συσπάσεις και μεγάλες κινήσεις</a:t>
            </a:r>
            <a:r>
              <a:rPr lang="en-GB" sz="1800" dirty="0">
                <a:ea typeface="Verdana" panose="020B0604030504040204" pitchFamily="34" charset="0"/>
              </a:rPr>
              <a:t/>
            </a:r>
            <a:br>
              <a:rPr lang="en-GB" sz="1800" dirty="0">
                <a:ea typeface="Verdana" panose="020B0604030504040204" pitchFamily="34" charset="0"/>
              </a:rPr>
            </a:br>
            <a:r>
              <a:rPr lang="en-GB" sz="1800" dirty="0">
                <a:ea typeface="Verdana" panose="020B0604030504040204" pitchFamily="34" charset="0"/>
              </a:rPr>
              <a:t>3) </a:t>
            </a:r>
            <a:r>
              <a:rPr lang="el-GR" sz="1800" dirty="0">
                <a:ea typeface="Verdana" panose="020B0604030504040204" pitchFamily="34" charset="0"/>
              </a:rPr>
              <a:t>«παθιασμένες συμπεριφορές»</a:t>
            </a:r>
            <a:r>
              <a:rPr lang="en-GB" sz="1800" dirty="0">
                <a:ea typeface="Verdana" panose="020B0604030504040204" pitchFamily="34" charset="0"/>
              </a:rPr>
              <a:t/>
            </a:r>
            <a:br>
              <a:rPr lang="en-GB" sz="1800" dirty="0">
                <a:ea typeface="Verdana" panose="020B0604030504040204" pitchFamily="34" charset="0"/>
              </a:rPr>
            </a:br>
            <a:r>
              <a:rPr lang="en-GB" sz="1800" dirty="0">
                <a:ea typeface="Verdana" panose="020B0604030504040204" pitchFamily="34" charset="0"/>
              </a:rPr>
              <a:t>4) </a:t>
            </a:r>
            <a:r>
              <a:rPr lang="el-GR" sz="1800" dirty="0">
                <a:ea typeface="Verdana" panose="020B0604030504040204" pitchFamily="34" charset="0"/>
              </a:rPr>
              <a:t>τελικό παραλήρημα</a:t>
            </a:r>
            <a:r>
              <a:rPr lang="en-GB" sz="1800" dirty="0">
                <a:ea typeface="Verdana" panose="020B0604030504040204" pitchFamily="34" charset="0"/>
              </a:rPr>
              <a:t> </a:t>
            </a:r>
          </a:p>
          <a:p>
            <a:r>
              <a:rPr lang="el-GR" sz="1800" dirty="0">
                <a:ea typeface="Verdana" panose="020B0604030504040204" pitchFamily="34" charset="0"/>
              </a:rPr>
              <a:t>Πίστευε ότι αυτά τα στάδια μπορούσαν να βγουν στην επιφάνεια με ύπνωση</a:t>
            </a:r>
            <a:endParaRPr lang="en-GB" sz="1800" dirty="0">
              <a:ea typeface="Verdana" panose="020B0604030504040204" pitchFamily="34" charset="0"/>
            </a:endParaRPr>
          </a:p>
          <a:p>
            <a:endParaRPr lang="en-GB" sz="1300" dirty="0"/>
          </a:p>
        </p:txBody>
      </p:sp>
    </p:spTree>
    <p:extLst>
      <p:ext uri="{BB962C8B-B14F-4D97-AF65-F5344CB8AC3E}">
        <p14:creationId xmlns:p14="http://schemas.microsoft.com/office/powerpoint/2010/main" val="1859357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xmlns="" id="{18BFF68F-ECBC-4232-9135-5A1B2F6BC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751" y="1393371"/>
            <a:ext cx="6705532" cy="42381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3D0A547-06A9-447F-95E5-A25E8B2A1576}"/>
              </a:ext>
            </a:extLst>
          </p:cNvPr>
          <p:cNvSpPr txBox="1"/>
          <p:nvPr/>
        </p:nvSpPr>
        <p:spPr>
          <a:xfrm>
            <a:off x="4092236" y="5936342"/>
            <a:ext cx="5619750" cy="338554"/>
          </a:xfrm>
          <a:prstGeom prst="rect">
            <a:avLst/>
          </a:prstGeom>
          <a:noFill/>
        </p:spPr>
        <p:txBody>
          <a:bodyPr wrap="square" rtlCol="0">
            <a:spAutoFit/>
          </a:bodyPr>
          <a:lstStyle/>
          <a:p>
            <a:r>
              <a:rPr lang="el-GR" sz="1600" dirty="0">
                <a:latin typeface="+mj-lt"/>
                <a:ea typeface="Verdana" panose="020B0604030504040204" pitchFamily="34" charset="0"/>
              </a:rPr>
              <a:t>Ένα κλινικό μάθημα στη</a:t>
            </a:r>
            <a:r>
              <a:rPr lang="en-GB" sz="1600" dirty="0">
                <a:latin typeface="+mj-lt"/>
                <a:ea typeface="Verdana" panose="020B0604030504040204" pitchFamily="34" charset="0"/>
              </a:rPr>
              <a:t> </a:t>
            </a:r>
            <a:r>
              <a:rPr lang="en-GB" sz="1600" dirty="0" err="1">
                <a:latin typeface="+mj-lt"/>
                <a:ea typeface="Verdana" panose="020B0604030504040204" pitchFamily="34" charset="0"/>
              </a:rPr>
              <a:t>Salpêtrière</a:t>
            </a:r>
            <a:r>
              <a:rPr lang="en-GB" sz="1600" dirty="0">
                <a:latin typeface="+mj-lt"/>
                <a:ea typeface="Verdana" panose="020B0604030504040204" pitchFamily="34" charset="0"/>
              </a:rPr>
              <a:t>, André </a:t>
            </a:r>
            <a:r>
              <a:rPr lang="en-GB" sz="1600" dirty="0" err="1">
                <a:latin typeface="+mj-lt"/>
                <a:ea typeface="Verdana" panose="020B0604030504040204" pitchFamily="34" charset="0"/>
              </a:rPr>
              <a:t>Brouillet</a:t>
            </a:r>
            <a:r>
              <a:rPr lang="en-GB" sz="1600" dirty="0">
                <a:latin typeface="+mj-lt"/>
                <a:ea typeface="Verdana" panose="020B0604030504040204" pitchFamily="34" charset="0"/>
              </a:rPr>
              <a:t> 1887</a:t>
            </a:r>
          </a:p>
        </p:txBody>
      </p:sp>
    </p:spTree>
    <p:extLst>
      <p:ext uri="{BB962C8B-B14F-4D97-AF65-F5344CB8AC3E}">
        <p14:creationId xmlns:p14="http://schemas.microsoft.com/office/powerpoint/2010/main" val="3286741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C1617F-9F15-4F3F-AE0C-248192E29FAB}"/>
              </a:ext>
            </a:extLst>
          </p:cNvPr>
          <p:cNvSpPr>
            <a:spLocks noGrp="1"/>
          </p:cNvSpPr>
          <p:nvPr>
            <p:ph type="title"/>
          </p:nvPr>
        </p:nvSpPr>
        <p:spPr>
          <a:xfrm>
            <a:off x="838200" y="610784"/>
            <a:ext cx="10515600" cy="1325563"/>
          </a:xfrm>
        </p:spPr>
        <p:txBody>
          <a:bodyPr>
            <a:normAutofit/>
          </a:bodyPr>
          <a:lstStyle/>
          <a:p>
            <a:r>
              <a:rPr lang="el-GR" sz="2400" b="1" dirty="0">
                <a:solidFill>
                  <a:schemeClr val="accent2"/>
                </a:solidFill>
                <a:effectLst>
                  <a:outerShdw blurRad="38100" dist="38100" dir="2700000" algn="tl">
                    <a:srgbClr val="000000">
                      <a:alpha val="43137"/>
                    </a:srgbClr>
                  </a:outerShdw>
                </a:effectLst>
                <a:latin typeface="+mn-lt"/>
                <a:ea typeface="+mn-ea"/>
                <a:cs typeface="+mn-cs"/>
              </a:rPr>
              <a:t>Θεραπεία της υστερίας</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4977D820-F12C-4EDD-96F2-2B10AB5836F4}"/>
              </a:ext>
            </a:extLst>
          </p:cNvPr>
          <p:cNvSpPr>
            <a:spLocks noGrp="1"/>
          </p:cNvSpPr>
          <p:nvPr>
            <p:ph idx="1"/>
          </p:nvPr>
        </p:nvSpPr>
        <p:spPr>
          <a:xfrm>
            <a:off x="838200" y="1825625"/>
            <a:ext cx="10515600" cy="1774825"/>
          </a:xfrm>
        </p:spPr>
        <p:txBody>
          <a:bodyPr>
            <a:noAutofit/>
          </a:bodyPr>
          <a:lstStyle/>
          <a:p>
            <a:r>
              <a:rPr lang="el-GR" sz="1800" dirty="0"/>
              <a:t>Μικρή καινοτομία στη θεραπεία τον 19</a:t>
            </a:r>
            <a:r>
              <a:rPr lang="el-GR" sz="1800" baseline="30000" dirty="0"/>
              <a:t>ο</a:t>
            </a:r>
            <a:r>
              <a:rPr lang="el-GR" sz="1800" dirty="0"/>
              <a:t> αιώνα
Η θεραπεία ανάπαυσης είχε αναπτυχθεί από τον </a:t>
            </a:r>
            <a:r>
              <a:rPr lang="el-GR" sz="1800" dirty="0" err="1"/>
              <a:t>Silas</a:t>
            </a:r>
            <a:r>
              <a:rPr lang="el-GR" sz="1800" dirty="0"/>
              <a:t> </a:t>
            </a:r>
            <a:r>
              <a:rPr lang="el-GR" sz="1800" dirty="0" err="1"/>
              <a:t>Weir</a:t>
            </a:r>
            <a:r>
              <a:rPr lang="el-GR" sz="1800" dirty="0"/>
              <a:t> </a:t>
            </a:r>
            <a:r>
              <a:rPr lang="el-GR" sz="1800" dirty="0" err="1"/>
              <a:t>Mitchell</a:t>
            </a:r>
            <a:r>
              <a:rPr lang="el-GR" sz="1800" dirty="0"/>
              <a:t> (1829-1914)
Απομονωμένη, αναγκαστική ανάπαυση στο κρεβάτι για μεγάλα χρονικά διαστήματα, με δίαιτα πλούσια σε λιπαρά και με βάση το γάλα, απαγόρευση για οποιαδήποτε ενασχόληση
Ο Μίτσελ πίστευε ότι αυτό βοηθούσε τους ασθενείς σωματικά και ηθικά.</a:t>
            </a:r>
            <a:endParaRPr lang="en-GB" sz="1800" dirty="0"/>
          </a:p>
        </p:txBody>
      </p:sp>
      <p:pic>
        <p:nvPicPr>
          <p:cNvPr id="10242" name="Picture 2">
            <a:extLst>
              <a:ext uri="{FF2B5EF4-FFF2-40B4-BE49-F238E27FC236}">
                <a16:creationId xmlns:a16="http://schemas.microsoft.com/office/drawing/2014/main" xmlns="" id="{69D45943-19A3-42BE-A005-E2D1D74B1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025" y="3600450"/>
            <a:ext cx="7038975" cy="3086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D2BCFF3-4BFD-4DAA-9721-E9B90889BF8F}"/>
              </a:ext>
            </a:extLst>
          </p:cNvPr>
          <p:cNvSpPr txBox="1"/>
          <p:nvPr/>
        </p:nvSpPr>
        <p:spPr>
          <a:xfrm>
            <a:off x="838200" y="3600450"/>
            <a:ext cx="4495800" cy="2031325"/>
          </a:xfrm>
          <a:prstGeom prst="rect">
            <a:avLst/>
          </a:prstGeom>
          <a:noFill/>
        </p:spPr>
        <p:txBody>
          <a:bodyPr wrap="square" rtlCol="0">
            <a:spAutoFit/>
          </a:bodyPr>
          <a:lstStyle/>
          <a:p>
            <a:pPr marL="285750" indent="-285750">
              <a:buFont typeface="Arial" panose="020B0604020202020204" pitchFamily="34" charset="0"/>
              <a:buChar char="•"/>
            </a:pPr>
            <a:r>
              <a:rPr lang="el-GR" dirty="0"/>
              <a:t>Οι ιστορικοί υποστήριξαν ότι το θέμα ήταν να σπάσει η θέληση των ασθενών
Η θεραπεία ανάπαυσης ήταν απεχθής στη </a:t>
            </a:r>
            <a:r>
              <a:rPr lang="el-GR" dirty="0" err="1"/>
              <a:t>Virigina</a:t>
            </a:r>
            <a:r>
              <a:rPr lang="el-GR" dirty="0"/>
              <a:t> </a:t>
            </a:r>
            <a:r>
              <a:rPr lang="el-GR" dirty="0" err="1"/>
              <a:t>Woolf</a:t>
            </a:r>
            <a:r>
              <a:rPr lang="el-GR" dirty="0"/>
              <a:t> (1882-1941) και ήταν το θέμα της </a:t>
            </a:r>
            <a:r>
              <a:rPr lang="el-GR" dirty="0" err="1"/>
              <a:t>Charlotte</a:t>
            </a:r>
            <a:r>
              <a:rPr lang="el-GR" dirty="0"/>
              <a:t> </a:t>
            </a:r>
            <a:r>
              <a:rPr lang="el-GR" dirty="0" err="1"/>
              <a:t>Perkins</a:t>
            </a:r>
            <a:r>
              <a:rPr lang="el-GR" dirty="0"/>
              <a:t> </a:t>
            </a:r>
            <a:r>
              <a:rPr lang="el-GR" dirty="0" err="1"/>
              <a:t>Gilman</a:t>
            </a:r>
            <a:r>
              <a:rPr lang="el-GR" dirty="0"/>
              <a:t> (1860-1935) στη σύντομη ιστορία «Η κίτρινη ταπετσαρία»</a:t>
            </a:r>
            <a:endParaRPr lang="en-GB" dirty="0"/>
          </a:p>
        </p:txBody>
      </p:sp>
    </p:spTree>
    <p:extLst>
      <p:ext uri="{BB962C8B-B14F-4D97-AF65-F5344CB8AC3E}">
        <p14:creationId xmlns:p14="http://schemas.microsoft.com/office/powerpoint/2010/main" val="4292045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xmlns="" id="{078E8D58-BCA5-4DB5-846C-5F8A6FF9C6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17" b="8211"/>
          <a:stretch/>
        </p:blipFill>
        <p:spPr bwMode="auto">
          <a:xfrm>
            <a:off x="0" y="36208"/>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50A7EF66-F655-4E5D-9FCB-58C9629E256B}"/>
              </a:ext>
            </a:extLst>
          </p:cNvPr>
          <p:cNvSpPr>
            <a:spLocks noGrp="1"/>
          </p:cNvSpPr>
          <p:nvPr>
            <p:ph type="title"/>
          </p:nvPr>
        </p:nvSpPr>
        <p:spPr>
          <a:xfrm>
            <a:off x="791334" y="1600052"/>
            <a:ext cx="4204137" cy="1342754"/>
          </a:xfrm>
        </p:spPr>
        <p:txBody>
          <a:bodyPr>
            <a:normAutofit/>
          </a:bodyPr>
          <a:lstStyle/>
          <a:p>
            <a:pPr algn="ctr"/>
            <a:r>
              <a:rPr lang="el-GR" sz="2400" b="1" dirty="0">
                <a:solidFill>
                  <a:schemeClr val="accent2"/>
                </a:solidFill>
                <a:effectLst>
                  <a:outerShdw blurRad="38100" dist="38100" dir="2700000" algn="tl">
                    <a:srgbClr val="000000">
                      <a:alpha val="43137"/>
                    </a:srgbClr>
                  </a:outerShdw>
                </a:effectLst>
                <a:latin typeface="+mn-lt"/>
                <a:ea typeface="+mn-ea"/>
                <a:cs typeface="+mn-cs"/>
              </a:rPr>
              <a:t>Άλλες θεραπείες</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D13BE463-E6D9-4DB4-B26E-CDAB4E73EBAB}"/>
              </a:ext>
            </a:extLst>
          </p:cNvPr>
          <p:cNvSpPr>
            <a:spLocks noGrp="1"/>
          </p:cNvSpPr>
          <p:nvPr>
            <p:ph idx="1"/>
          </p:nvPr>
        </p:nvSpPr>
        <p:spPr>
          <a:xfrm>
            <a:off x="1424151" y="2736638"/>
            <a:ext cx="4593021" cy="3307071"/>
          </a:xfrm>
        </p:spPr>
        <p:txBody>
          <a:bodyPr anchor="ctr">
            <a:noAutofit/>
          </a:bodyPr>
          <a:lstStyle/>
          <a:p>
            <a:r>
              <a:rPr lang="el-GR" sz="1800" dirty="0">
                <a:ea typeface="Verdana" panose="020B0604030504040204" pitchFamily="34" charset="0"/>
              </a:rPr>
              <a:t>Ορισμένες νέες θεραπείες επιχειρήθηκαν: 
Ο </a:t>
            </a:r>
            <a:r>
              <a:rPr lang="en-GB" sz="1800" dirty="0">
                <a:ea typeface="Verdana" panose="020B0604030504040204" pitchFamily="34" charset="0"/>
              </a:rPr>
              <a:t>Isaac Baker Brown </a:t>
            </a:r>
            <a:r>
              <a:rPr lang="el-GR" sz="1800" dirty="0">
                <a:ea typeface="Verdana" panose="020B0604030504040204" pitchFamily="34" charset="0"/>
              </a:rPr>
              <a:t>(1811-1873) ήταν γνωστό ότι εκτελούσε </a:t>
            </a:r>
            <a:r>
              <a:rPr lang="el-GR" sz="1800" dirty="0" err="1">
                <a:ea typeface="Verdana" panose="020B0604030504040204" pitchFamily="34" charset="0"/>
              </a:rPr>
              <a:t>κλειτοριδεκτομές</a:t>
            </a:r>
            <a:r>
              <a:rPr lang="el-GR" sz="1800" dirty="0">
                <a:ea typeface="Verdana" panose="020B0604030504040204" pitchFamily="34" charset="0"/>
              </a:rPr>
              <a:t> σε υστερικούς ασθενείς στη δεκαετία του 1860
	Αποβλήθηκε από τη Μαιευτική 	Εταιρεία για το έργο του.
	Τονίζει τους στενούς δεσμούς μεταξύ 	υστερίας και υποτιθέμενης 	σεξουαλικής απόκλισης στις 	γυναίκες 
Δονητές δεν είχαν αναπτυχθεί για να θεραπεύουν υστερικές γυναίκες, αλλά η τεχνολογία μερικές φορές διαφημιζόταν ως πανάκεια </a:t>
            </a:r>
            <a:endParaRPr lang="en-GB" sz="1800" dirty="0">
              <a:ea typeface="Verdana" panose="020B0604030504040204" pitchFamily="34" charset="0"/>
            </a:endParaRPr>
          </a:p>
        </p:txBody>
      </p:sp>
      <p:sp>
        <p:nvSpPr>
          <p:cNvPr id="4" name="TextBox 3">
            <a:extLst>
              <a:ext uri="{FF2B5EF4-FFF2-40B4-BE49-F238E27FC236}">
                <a16:creationId xmlns:a16="http://schemas.microsoft.com/office/drawing/2014/main" xmlns="" id="{A2987545-D54D-4B3B-8959-75E8D81A88DD}"/>
              </a:ext>
            </a:extLst>
          </p:cNvPr>
          <p:cNvSpPr txBox="1"/>
          <p:nvPr/>
        </p:nvSpPr>
        <p:spPr>
          <a:xfrm>
            <a:off x="4061062" y="223321"/>
            <a:ext cx="7162800" cy="246221"/>
          </a:xfrm>
          <a:prstGeom prst="rect">
            <a:avLst/>
          </a:prstGeom>
          <a:noFill/>
        </p:spPr>
        <p:txBody>
          <a:bodyPr wrap="square" rtlCol="0">
            <a:spAutoFit/>
          </a:bodyPr>
          <a:lstStyle/>
          <a:p>
            <a:r>
              <a:rPr lang="en-GB" sz="1000" dirty="0">
                <a:ea typeface="Verdana" panose="020B0604030504040204" pitchFamily="34" charset="0"/>
              </a:rPr>
              <a:t>'</a:t>
            </a:r>
            <a:r>
              <a:rPr lang="en-GB" sz="1000" dirty="0" err="1">
                <a:ea typeface="Verdana" panose="020B0604030504040204" pitchFamily="34" charset="0"/>
              </a:rPr>
              <a:t>VeeDee</a:t>
            </a:r>
            <a:r>
              <a:rPr lang="en-GB" sz="1000" dirty="0">
                <a:ea typeface="Verdana" panose="020B0604030504040204" pitchFamily="34" charset="0"/>
              </a:rPr>
              <a:t>' Mechanical vibrator, London, England, 1900-1915. Credit: </a:t>
            </a:r>
            <a:r>
              <a:rPr lang="en-GB" sz="1000" u="sng" dirty="0">
                <a:ea typeface="Verdana" panose="020B0604030504040204" pitchFamily="34" charset="0"/>
                <a:hlinkClick r:id="rId3"/>
              </a:rPr>
              <a:t>Science Museum, London</a:t>
            </a:r>
            <a:r>
              <a:rPr lang="en-GB" sz="1000" dirty="0">
                <a:ea typeface="Verdana" panose="020B0604030504040204" pitchFamily="34" charset="0"/>
              </a:rPr>
              <a:t>. </a:t>
            </a:r>
            <a:r>
              <a:rPr lang="en-GB" sz="1000" u="sng" dirty="0">
                <a:ea typeface="Verdana" panose="020B0604030504040204" pitchFamily="34" charset="0"/>
                <a:hlinkClick r:id="rId4"/>
              </a:rPr>
              <a:t>Attribution 4.0 International (CC </a:t>
            </a:r>
            <a:r>
              <a:rPr lang="en-GB" sz="800" u="sng" dirty="0">
                <a:latin typeface="Verdana" panose="020B0604030504040204" pitchFamily="34" charset="0"/>
                <a:ea typeface="Verdana" panose="020B0604030504040204" pitchFamily="34" charset="0"/>
                <a:hlinkClick r:id="rId4"/>
              </a:rPr>
              <a:t>BY 4.0)</a:t>
            </a:r>
            <a:endParaRPr lang="en-GB"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39638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7138A-A05E-4D31-B453-2440173B2801}"/>
              </a:ext>
            </a:extLst>
          </p:cNvPr>
          <p:cNvSpPr>
            <a:spLocks noGrp="1"/>
          </p:cNvSpPr>
          <p:nvPr>
            <p:ph type="title"/>
          </p:nvPr>
        </p:nvSpPr>
        <p:spPr>
          <a:xfrm>
            <a:off x="797256" y="706319"/>
            <a:ext cx="10515600" cy="1325563"/>
          </a:xfrm>
        </p:spPr>
        <p:txBody>
          <a:bodyPr>
            <a:normAutofit/>
          </a:bodyPr>
          <a:lstStyle/>
          <a:p>
            <a:r>
              <a:rPr lang="el-GR" sz="2400" b="1" dirty="0">
                <a:solidFill>
                  <a:schemeClr val="accent2"/>
                </a:solidFill>
                <a:effectLst>
                  <a:outerShdw blurRad="38100" dist="38100" dir="2700000" algn="tl">
                    <a:srgbClr val="000000">
                      <a:alpha val="43137"/>
                    </a:srgbClr>
                  </a:outerShdw>
                </a:effectLst>
                <a:latin typeface="+mn-lt"/>
                <a:ea typeface="+mn-ea"/>
                <a:cs typeface="+mn-cs"/>
              </a:rPr>
              <a:t>Ψυχανάλυση</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graphicFrame>
        <p:nvGraphicFramePr>
          <p:cNvPr id="5" name="Content Placeholder 2">
            <a:extLst>
              <a:ext uri="{FF2B5EF4-FFF2-40B4-BE49-F238E27FC236}">
                <a16:creationId xmlns:a16="http://schemas.microsoft.com/office/drawing/2014/main" xmlns="" id="{729BD62B-256C-483C-86D1-17CE670C1897}"/>
              </a:ext>
            </a:extLst>
          </p:cNvPr>
          <p:cNvGraphicFramePr>
            <a:graphicFrameLocks noGrp="1"/>
          </p:cNvGraphicFramePr>
          <p:nvPr>
            <p:ph idx="1"/>
            <p:extLst>
              <p:ext uri="{D42A27DB-BD31-4B8C-83A1-F6EECF244321}">
                <p14:modId xmlns:p14="http://schemas.microsoft.com/office/powerpoint/2010/main" val="33593401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4224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381E7E1A-07C2-4887-9CC0-F38775BC51E9}"/>
              </a:ext>
            </a:extLst>
          </p:cNvPr>
          <p:cNvSpPr>
            <a:spLocks noGrp="1"/>
          </p:cNvSpPr>
          <p:nvPr>
            <p:ph type="title"/>
          </p:nvPr>
        </p:nvSpPr>
        <p:spPr>
          <a:xfrm>
            <a:off x="863029" y="1012004"/>
            <a:ext cx="3416158" cy="4795408"/>
          </a:xfrm>
        </p:spPr>
        <p:txBody>
          <a:bodyPr>
            <a:normAutofit/>
          </a:bodyPr>
          <a:lstStyle/>
          <a:p>
            <a:r>
              <a:rPr lang="el-GR" sz="2400" b="1" dirty="0">
                <a:solidFill>
                  <a:schemeClr val="accent2"/>
                </a:solidFill>
                <a:effectLst>
                  <a:outerShdw blurRad="38100" dist="38100" dir="2700000" algn="tl">
                    <a:srgbClr val="000000">
                      <a:alpha val="43137"/>
                    </a:srgbClr>
                  </a:outerShdw>
                </a:effectLst>
                <a:latin typeface="+mn-lt"/>
                <a:ea typeface="+mn-ea"/>
                <a:cs typeface="+mn-cs"/>
              </a:rPr>
              <a:t>Η ψυχανάλυση στον 20</a:t>
            </a:r>
            <a:r>
              <a:rPr lang="el-GR" sz="2400" b="1" baseline="30000" dirty="0">
                <a:solidFill>
                  <a:schemeClr val="accent2"/>
                </a:solidFill>
                <a:effectLst>
                  <a:outerShdw blurRad="38100" dist="38100" dir="2700000" algn="tl">
                    <a:srgbClr val="000000">
                      <a:alpha val="43137"/>
                    </a:srgbClr>
                  </a:outerShdw>
                </a:effectLst>
                <a:latin typeface="+mn-lt"/>
                <a:ea typeface="+mn-ea"/>
                <a:cs typeface="+mn-cs"/>
              </a:rPr>
              <a:t>ο</a:t>
            </a:r>
            <a:r>
              <a:rPr lang="el-GR" sz="2400" b="1" dirty="0">
                <a:solidFill>
                  <a:schemeClr val="accent2"/>
                </a:solidFill>
                <a:effectLst>
                  <a:outerShdw blurRad="38100" dist="38100" dir="2700000" algn="tl">
                    <a:srgbClr val="000000">
                      <a:alpha val="43137"/>
                    </a:srgbClr>
                  </a:outerShdw>
                </a:effectLst>
                <a:latin typeface="+mn-lt"/>
                <a:ea typeface="+mn-ea"/>
                <a:cs typeface="+mn-cs"/>
              </a:rPr>
              <a:t> αιώνα</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graphicFrame>
        <p:nvGraphicFramePr>
          <p:cNvPr id="5" name="Content Placeholder 2">
            <a:extLst>
              <a:ext uri="{FF2B5EF4-FFF2-40B4-BE49-F238E27FC236}">
                <a16:creationId xmlns:a16="http://schemas.microsoft.com/office/drawing/2014/main" xmlns="" id="{3039078E-2250-4FFD-A5FB-E155427E565C}"/>
              </a:ext>
            </a:extLst>
          </p:cNvPr>
          <p:cNvGraphicFramePr>
            <a:graphicFrameLocks noGrp="1"/>
          </p:cNvGraphicFramePr>
          <p:nvPr>
            <p:ph idx="1"/>
            <p:extLst>
              <p:ext uri="{D42A27DB-BD31-4B8C-83A1-F6EECF244321}">
                <p14:modId xmlns:p14="http://schemas.microsoft.com/office/powerpoint/2010/main" val="583042836"/>
              </p:ext>
            </p:extLst>
          </p:nvPr>
        </p:nvGraphicFramePr>
        <p:xfrm>
          <a:off x="5194300" y="593995"/>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5651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2192AB-D3FC-423B-B09E-3BA264BE66EB}"/>
              </a:ext>
            </a:extLst>
          </p:cNvPr>
          <p:cNvSpPr>
            <a:spLocks noGrp="1"/>
          </p:cNvSpPr>
          <p:nvPr>
            <p:ph type="title"/>
          </p:nvPr>
        </p:nvSpPr>
        <p:spPr>
          <a:xfrm>
            <a:off x="655320" y="747262"/>
            <a:ext cx="5120114" cy="1692794"/>
          </a:xfrm>
        </p:spPr>
        <p:txBody>
          <a:bodyPr>
            <a:normAutofit/>
          </a:bodyPr>
          <a:lstStyle/>
          <a:p>
            <a:r>
              <a:rPr lang="el-GR" sz="2400" b="1" dirty="0">
                <a:solidFill>
                  <a:schemeClr val="accent2"/>
                </a:solidFill>
                <a:effectLst>
                  <a:outerShdw blurRad="38100" dist="38100" dir="2700000" algn="tl">
                    <a:srgbClr val="000000">
                      <a:alpha val="43137"/>
                    </a:srgbClr>
                  </a:outerShdw>
                </a:effectLst>
                <a:latin typeface="+mn-lt"/>
                <a:ea typeface="+mn-ea"/>
                <a:cs typeface="+mn-cs"/>
              </a:rPr>
              <a:t>Επισκόπηση μαθήματος</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cxnSp>
        <p:nvCxnSpPr>
          <p:cNvPr id="71" name="Straight Arrow Connector 70">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2CFD54F1-0359-420D-998B-03F1079E170A}"/>
              </a:ext>
            </a:extLst>
          </p:cNvPr>
          <p:cNvSpPr>
            <a:spLocks noGrp="1"/>
          </p:cNvSpPr>
          <p:nvPr>
            <p:ph idx="1"/>
          </p:nvPr>
        </p:nvSpPr>
        <p:spPr>
          <a:xfrm>
            <a:off x="655322" y="2575034"/>
            <a:ext cx="4836664" cy="3462228"/>
          </a:xfrm>
        </p:spPr>
        <p:txBody>
          <a:bodyPr>
            <a:normAutofit lnSpcReduction="10000"/>
          </a:bodyPr>
          <a:lstStyle/>
          <a:p>
            <a:r>
              <a:rPr lang="el-GR" sz="1800" dirty="0">
                <a:ea typeface="Verdana" panose="020B0604030504040204" pitchFamily="34" charset="0"/>
              </a:rPr>
              <a:t>Εξετάζει την ανάπτυξη κοινωνικού και νομικού μηχανισμού που επιτρέπει την αυτόνομη λήψη αποφάσεων σχετικά με την υγειονομική περίθαλψη από άτομα με μειωμένη ικανότητα
Έμφαση ιδιαίτερα στη θεραπεία των ψυχικά ασθενών
Μακροπρόθεσμη αλλαγή από πατερναλιστική προσέγγιση, σε προσπάθειες να δοθεί η δυνατότητα στους ασθενείς να λαμβάνουν τεκμηριωμένες αποφάσεις σχετικά με την ευημερία τους
Έχει αυτό αφήσει τους ασθενείς </a:t>
            </a:r>
            <a:r>
              <a:rPr lang="el-GR" sz="1800" dirty="0" err="1">
                <a:ea typeface="Verdana" panose="020B0604030504040204" pitchFamily="34" charset="0"/>
              </a:rPr>
              <a:t>παραμελημένους</a:t>
            </a:r>
            <a:r>
              <a:rPr lang="el-GR" sz="1800" dirty="0">
                <a:ea typeface="Verdana" panose="020B0604030504040204" pitchFamily="34" charset="0"/>
              </a:rPr>
              <a:t>; </a:t>
            </a:r>
            <a:endParaRPr lang="en-GB" sz="1800" dirty="0">
              <a:ea typeface="Verdana" panose="020B0604030504040204" pitchFamily="34" charset="0"/>
            </a:endParaRPr>
          </a:p>
        </p:txBody>
      </p:sp>
      <p:pic>
        <p:nvPicPr>
          <p:cNvPr id="1026" name="Picture 2" descr="The internal scenes represent exertion, restriction, introspection, aggression, convention, vulnerability, etc.">
            <a:extLst>
              <a:ext uri="{FF2B5EF4-FFF2-40B4-BE49-F238E27FC236}">
                <a16:creationId xmlns:a16="http://schemas.microsoft.com/office/drawing/2014/main" xmlns="" id="{89DE2156-60D6-4137-AC97-C3416C3693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66" r="1" b="9538"/>
          <a:stretch/>
        </p:blipFill>
        <p:spPr bwMode="auto">
          <a:xfrm>
            <a:off x="5491985" y="10"/>
            <a:ext cx="6700014" cy="7278238"/>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A11AB28A-71F0-4735-B8E8-4D399E9CCBC0}"/>
              </a:ext>
            </a:extLst>
          </p:cNvPr>
          <p:cNvSpPr txBox="1"/>
          <p:nvPr/>
        </p:nvSpPr>
        <p:spPr>
          <a:xfrm>
            <a:off x="944603" y="5942567"/>
            <a:ext cx="5120115" cy="338554"/>
          </a:xfrm>
          <a:prstGeom prst="rect">
            <a:avLst/>
          </a:prstGeom>
          <a:noFill/>
        </p:spPr>
        <p:txBody>
          <a:bodyPr wrap="square" rtlCol="0">
            <a:spAutoFit/>
          </a:bodyPr>
          <a:lstStyle/>
          <a:p>
            <a:r>
              <a:rPr lang="en-GB" sz="800" dirty="0">
                <a:latin typeface="Verdana" panose="020B0604030504040204" pitchFamily="34" charset="0"/>
                <a:ea typeface="Verdana" panose="020B0604030504040204" pitchFamily="34" charset="0"/>
              </a:rPr>
              <a:t>A human skull with scenes representing mental activities. Gouache painting by R. Ennis, 1991. Credit: </a:t>
            </a:r>
            <a:r>
              <a:rPr lang="en-GB" sz="800" u="sng" dirty="0" err="1">
                <a:latin typeface="Verdana" panose="020B0604030504040204" pitchFamily="34" charset="0"/>
                <a:ea typeface="Verdana" panose="020B0604030504040204" pitchFamily="34" charset="0"/>
                <a:hlinkClick r:id="rId3"/>
              </a:rPr>
              <a:t>Wellcome</a:t>
            </a:r>
            <a:r>
              <a:rPr lang="en-GB" sz="800" u="sng" dirty="0">
                <a:latin typeface="Verdana" panose="020B0604030504040204" pitchFamily="34" charset="0"/>
                <a:ea typeface="Verdana" panose="020B0604030504040204" pitchFamily="34" charset="0"/>
                <a:hlinkClick r:id="rId3"/>
              </a:rPr>
              <a:t> Collection</a:t>
            </a:r>
            <a:r>
              <a:rPr lang="en-GB" sz="800" dirty="0">
                <a:latin typeface="Verdana" panose="020B0604030504040204" pitchFamily="34" charset="0"/>
                <a:ea typeface="Verdana" panose="020B0604030504040204" pitchFamily="34" charset="0"/>
              </a:rPr>
              <a:t>. </a:t>
            </a:r>
            <a:r>
              <a:rPr lang="en-GB" sz="800" u="sng" dirty="0">
                <a:latin typeface="Verdana" panose="020B0604030504040204" pitchFamily="34" charset="0"/>
                <a:ea typeface="Verdana" panose="020B0604030504040204" pitchFamily="34" charset="0"/>
                <a:hlinkClick r:id="rId4"/>
              </a:rPr>
              <a:t>Attribution 4.0 International (CC BY 4.0)</a:t>
            </a:r>
            <a:endParaRPr lang="en-GB"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8722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C112DE-8B5A-4D25-89B3-69ADFFA88542}"/>
              </a:ext>
            </a:extLst>
          </p:cNvPr>
          <p:cNvSpPr>
            <a:spLocks noGrp="1"/>
          </p:cNvSpPr>
          <p:nvPr>
            <p:ph type="ctrTitle"/>
          </p:nvPr>
        </p:nvSpPr>
        <p:spPr/>
        <p:txBody>
          <a:bodyPr>
            <a:normAutofit/>
          </a:bodyPr>
          <a:lstStyle/>
          <a:p>
            <a:r>
              <a:rPr lang="el-GR" sz="4000" b="1" dirty="0" err="1">
                <a:solidFill>
                  <a:schemeClr val="accent2"/>
                </a:solidFill>
                <a:effectLst>
                  <a:outerShdw blurRad="38100" dist="38100" dir="2700000" algn="tl">
                    <a:srgbClr val="000000">
                      <a:alpha val="43137"/>
                    </a:srgbClr>
                  </a:outerShdw>
                </a:effectLst>
                <a:latin typeface="+mn-lt"/>
                <a:ea typeface="+mn-ea"/>
                <a:cs typeface="+mn-cs"/>
              </a:rPr>
              <a:t>Αποϊδρυματοποίηση</a:t>
            </a:r>
            <a:r>
              <a:rPr lang="el-GR" sz="4000" b="1" dirty="0">
                <a:solidFill>
                  <a:schemeClr val="accent2"/>
                </a:solidFill>
                <a:effectLst>
                  <a:outerShdw blurRad="38100" dist="38100" dir="2700000" algn="tl">
                    <a:srgbClr val="000000">
                      <a:alpha val="43137"/>
                    </a:srgbClr>
                  </a:outerShdw>
                </a:effectLst>
                <a:latin typeface="+mn-lt"/>
                <a:ea typeface="+mn-ea"/>
                <a:cs typeface="+mn-cs"/>
              </a:rPr>
              <a:t> και Φροντίδα στην Κοινότητα</a:t>
            </a:r>
            <a:endParaRPr lang="en-GB" sz="4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ubtitle 2">
            <a:extLst>
              <a:ext uri="{FF2B5EF4-FFF2-40B4-BE49-F238E27FC236}">
                <a16:creationId xmlns:a16="http://schemas.microsoft.com/office/drawing/2014/main" xmlns="" id="{87860A59-12D9-4D18-8BC8-5C6FC655124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553271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B8DB8-1088-4C30-B45D-8C0FCC7BEC23}"/>
              </a:ext>
            </a:extLst>
          </p:cNvPr>
          <p:cNvSpPr>
            <a:spLocks noGrp="1"/>
          </p:cNvSpPr>
          <p:nvPr>
            <p:ph type="title"/>
          </p:nvPr>
        </p:nvSpPr>
        <p:spPr>
          <a:xfrm>
            <a:off x="841248" y="762637"/>
            <a:ext cx="10515600" cy="1325563"/>
          </a:xfrm>
        </p:spPr>
        <p:txBody>
          <a:bodyPr>
            <a:normAutofit/>
          </a:bodyPr>
          <a:lstStyle/>
          <a:p>
            <a:r>
              <a:rPr lang="el-GR" sz="2400" b="1" dirty="0">
                <a:solidFill>
                  <a:schemeClr val="accent2"/>
                </a:solidFill>
                <a:effectLst>
                  <a:outerShdw blurRad="38100" dist="38100" dir="2700000" algn="tl">
                    <a:srgbClr val="000000">
                      <a:alpha val="43137"/>
                    </a:srgbClr>
                  </a:outerShdw>
                </a:effectLst>
                <a:latin typeface="+mn-lt"/>
                <a:ea typeface="+mn-ea"/>
                <a:cs typeface="+mn-cs"/>
              </a:rPr>
              <a:t>Κριτική στη φροντίδα του ασύλου</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pic>
        <p:nvPicPr>
          <p:cNvPr id="13314" name="Picture 2" descr="Image result for one flew over the cuckoo's nest">
            <a:extLst>
              <a:ext uri="{FF2B5EF4-FFF2-40B4-BE49-F238E27FC236}">
                <a16:creationId xmlns:a16="http://schemas.microsoft.com/office/drawing/2014/main" xmlns="" id="{BF853690-C962-437A-B1F7-F9B0469BD6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87" b="-1"/>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D5B7DD41-6456-49BA-8B67-C8F276CED119}"/>
              </a:ext>
            </a:extLst>
          </p:cNvPr>
          <p:cNvSpPr>
            <a:spLocks noGrp="1"/>
          </p:cNvSpPr>
          <p:nvPr>
            <p:ph idx="1"/>
          </p:nvPr>
        </p:nvSpPr>
        <p:spPr>
          <a:xfrm>
            <a:off x="7546848" y="2516777"/>
            <a:ext cx="3803904" cy="3660185"/>
          </a:xfrm>
        </p:spPr>
        <p:txBody>
          <a:bodyPr anchor="ctr">
            <a:noAutofit/>
          </a:bodyPr>
          <a:lstStyle/>
          <a:p>
            <a:r>
              <a:rPr lang="el-GR" sz="2400" dirty="0">
                <a:ea typeface="Verdana" panose="020B0604030504040204" pitchFamily="34" charset="0"/>
              </a:rPr>
              <a:t>Φάνηκε ότι απέτυχε θεραπευτικά</a:t>
            </a:r>
            <a:endParaRPr lang="en-GB" sz="2400" dirty="0">
              <a:ea typeface="Verdana" panose="020B0604030504040204" pitchFamily="34" charset="0"/>
            </a:endParaRPr>
          </a:p>
          <a:p>
            <a:r>
              <a:rPr lang="el-GR" sz="2400" dirty="0">
                <a:ea typeface="Verdana" panose="020B0604030504040204" pitchFamily="34" charset="0"/>
              </a:rPr>
              <a:t>Πολύ χαμηλό ποσοστό θεραπείας των ασθενών</a:t>
            </a:r>
          </a:p>
          <a:p>
            <a:r>
              <a:rPr lang="el-GR" sz="2400" dirty="0">
                <a:ea typeface="Verdana" panose="020B0604030504040204" pitchFamily="34" charset="0"/>
              </a:rPr>
              <a:t>Αμφισβητήσιμη κληρονομιά νέων θεραπευτικών εξελίξεων</a:t>
            </a:r>
            <a:endParaRPr lang="en-GB" sz="2400" dirty="0">
              <a:ea typeface="Verdana" panose="020B0604030504040204" pitchFamily="34" charset="0"/>
            </a:endParaRPr>
          </a:p>
          <a:p>
            <a:pPr lvl="1"/>
            <a:r>
              <a:rPr lang="el-GR" sz="1600" dirty="0">
                <a:ea typeface="Verdana" panose="020B0604030504040204" pitchFamily="34" charset="0"/>
              </a:rPr>
              <a:t>Λοβοτομή</a:t>
            </a:r>
            <a:endParaRPr lang="en-GB" sz="1600" dirty="0">
              <a:ea typeface="Verdana" panose="020B0604030504040204" pitchFamily="34" charset="0"/>
            </a:endParaRPr>
          </a:p>
          <a:p>
            <a:pPr lvl="1"/>
            <a:r>
              <a:rPr lang="el-GR" sz="1600" dirty="0">
                <a:ea typeface="Verdana" panose="020B0604030504040204" pitchFamily="34" charset="0"/>
              </a:rPr>
              <a:t>Ηλεκτρική θεραπεία</a:t>
            </a:r>
            <a:endParaRPr lang="en-GB" sz="1600" dirty="0">
              <a:ea typeface="Verdana" panose="020B0604030504040204" pitchFamily="34" charset="0"/>
            </a:endParaRPr>
          </a:p>
          <a:p>
            <a:r>
              <a:rPr lang="el-GR" sz="2000" dirty="0">
                <a:ea typeface="Verdana" panose="020B0604030504040204" pitchFamily="34" charset="0"/>
              </a:rPr>
              <a:t>Ερωτήματα σχετικά με την ηθική του να φυλακίζονται άνθρωποι για μεγάλο χρονικό διάστημα</a:t>
            </a:r>
            <a:endParaRPr lang="en-GB" sz="2000" dirty="0"/>
          </a:p>
        </p:txBody>
      </p:sp>
    </p:spTree>
    <p:extLst>
      <p:ext uri="{BB962C8B-B14F-4D97-AF65-F5344CB8AC3E}">
        <p14:creationId xmlns:p14="http://schemas.microsoft.com/office/powerpoint/2010/main" val="1996829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Image result for prozac">
            <a:extLst>
              <a:ext uri="{FF2B5EF4-FFF2-40B4-BE49-F238E27FC236}">
                <a16:creationId xmlns:a16="http://schemas.microsoft.com/office/drawing/2014/main" xmlns="" id="{72CEBA20-A89C-4CC7-A1C2-1A258F0DA8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775" r="17114"/>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77EBB24B-2122-4FC5-8A12-F731B79FDBE3}"/>
              </a:ext>
            </a:extLst>
          </p:cNvPr>
          <p:cNvSpPr>
            <a:spLocks noGrp="1"/>
          </p:cNvSpPr>
          <p:nvPr>
            <p:ph type="title"/>
          </p:nvPr>
        </p:nvSpPr>
        <p:spPr>
          <a:xfrm>
            <a:off x="709448" y="1913950"/>
            <a:ext cx="4204137" cy="1342754"/>
          </a:xfrm>
        </p:spPr>
        <p:txBody>
          <a:bodyPr>
            <a:normAutofit/>
          </a:bodyPr>
          <a:lstStyle/>
          <a:p>
            <a:pPr algn="ctr"/>
            <a:r>
              <a:rPr lang="el-GR" sz="2400" b="1" dirty="0">
                <a:solidFill>
                  <a:schemeClr val="accent2"/>
                </a:solidFill>
                <a:effectLst>
                  <a:outerShdw blurRad="38100" dist="38100" dir="2700000" algn="tl">
                    <a:srgbClr val="000000">
                      <a:alpha val="43137"/>
                    </a:srgbClr>
                  </a:outerShdw>
                </a:effectLst>
                <a:latin typeface="+mn-lt"/>
                <a:ea typeface="+mn-ea"/>
                <a:cs typeface="+mn-cs"/>
              </a:rPr>
              <a:t>Αλλαγή στάσης</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cxnSp>
        <p:nvCxnSpPr>
          <p:cNvPr id="73" name="Straight Connector 72">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D16986A0-F3A8-466D-8603-BEE8733C2FA0}"/>
              </a:ext>
            </a:extLst>
          </p:cNvPr>
          <p:cNvSpPr>
            <a:spLocks noGrp="1"/>
          </p:cNvSpPr>
          <p:nvPr>
            <p:ph idx="1"/>
          </p:nvPr>
        </p:nvSpPr>
        <p:spPr>
          <a:xfrm>
            <a:off x="525516" y="3417573"/>
            <a:ext cx="4593021" cy="2619839"/>
          </a:xfrm>
        </p:spPr>
        <p:txBody>
          <a:bodyPr anchor="ctr">
            <a:noAutofit/>
          </a:bodyPr>
          <a:lstStyle/>
          <a:p>
            <a:r>
              <a:rPr lang="el-GR" sz="1800" dirty="0">
                <a:ea typeface="Verdana" panose="020B0604030504040204" pitchFamily="34" charset="0"/>
              </a:rPr>
              <a:t>Απόρριψη ευγονικής
Μαζικός τραυματισμός των στρατιωτών 
Η ψυχική νόσος λαμβάνεται σοβαρά υπόψη
Νέα έρευνα για το πρόβλημα
Φαρμακευτική επανάσταση οδήγησε σε αποτελεσματικά φάρμακα
Νέες θεραπείες όπως η Γνωστική Θεραπεία Συμπεριφοράς </a:t>
            </a:r>
            <a:endParaRPr lang="en-GB" sz="1800" dirty="0">
              <a:ea typeface="Verdana" panose="020B0604030504040204" pitchFamily="34" charset="0"/>
            </a:endParaRPr>
          </a:p>
        </p:txBody>
      </p:sp>
    </p:spTree>
    <p:extLst>
      <p:ext uri="{BB962C8B-B14F-4D97-AF65-F5344CB8AC3E}">
        <p14:creationId xmlns:p14="http://schemas.microsoft.com/office/powerpoint/2010/main" val="439446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449267-F30A-4E2C-AA61-99AE97A7A063}"/>
              </a:ext>
            </a:extLst>
          </p:cNvPr>
          <p:cNvSpPr>
            <a:spLocks noGrp="1"/>
          </p:cNvSpPr>
          <p:nvPr>
            <p:ph type="title"/>
          </p:nvPr>
        </p:nvSpPr>
        <p:spPr/>
        <p:txBody>
          <a:bodyPr/>
          <a:lstStyle/>
          <a:p>
            <a:r>
              <a:rPr lang="el-GR" sz="2400" b="1" dirty="0" err="1">
                <a:solidFill>
                  <a:schemeClr val="accent2"/>
                </a:solidFill>
                <a:effectLst>
                  <a:outerShdw blurRad="38100" dist="38100" dir="2700000" algn="tl">
                    <a:srgbClr val="000000">
                      <a:alpha val="43137"/>
                    </a:srgbClr>
                  </a:outerShdw>
                </a:effectLst>
                <a:latin typeface="+mn-lt"/>
                <a:ea typeface="+mn-ea"/>
                <a:cs typeface="+mn-cs"/>
              </a:rPr>
              <a:t>Αποϊδρυματοποίηση</a:t>
            </a:r>
            <a:r>
              <a:rPr lang="en-GB" dirty="0">
                <a:latin typeface="Verdana" panose="020B0604030504040204" pitchFamily="34" charset="0"/>
                <a:ea typeface="Verdana" panose="020B0604030504040204" pitchFamily="34" charset="0"/>
              </a:rPr>
              <a:t> </a:t>
            </a:r>
          </a:p>
        </p:txBody>
      </p:sp>
      <p:sp>
        <p:nvSpPr>
          <p:cNvPr id="3" name="Content Placeholder 2">
            <a:extLst>
              <a:ext uri="{FF2B5EF4-FFF2-40B4-BE49-F238E27FC236}">
                <a16:creationId xmlns:a16="http://schemas.microsoft.com/office/drawing/2014/main" xmlns="" id="{024EB741-32D9-40E1-90AE-B1A2975538D5}"/>
              </a:ext>
            </a:extLst>
          </p:cNvPr>
          <p:cNvSpPr>
            <a:spLocks noGrp="1"/>
          </p:cNvSpPr>
          <p:nvPr>
            <p:ph idx="1"/>
          </p:nvPr>
        </p:nvSpPr>
        <p:spPr/>
        <p:txBody>
          <a:bodyPr>
            <a:normAutofit/>
          </a:bodyPr>
          <a:lstStyle/>
          <a:p>
            <a:r>
              <a:rPr lang="el-GR" sz="1800" dirty="0">
                <a:ea typeface="Verdana" panose="020B0604030504040204" pitchFamily="34" charset="0"/>
              </a:rPr>
              <a:t>Μετακίνηση από τη φροντίδα στο άσυλο στη «φροντίδα μέσα στην κοινότητα»</a:t>
            </a:r>
            <a:endParaRPr lang="en-GB" sz="1800" dirty="0">
              <a:ea typeface="Verdana" panose="020B0604030504040204" pitchFamily="34" charset="0"/>
            </a:endParaRPr>
          </a:p>
          <a:p>
            <a:r>
              <a:rPr lang="el-GR" sz="1800" dirty="0">
                <a:ea typeface="Verdana" panose="020B0604030504040204" pitchFamily="34" charset="0"/>
              </a:rPr>
              <a:t>Τα άσυλα δέχθηκαν επιθέσεις από την πολιτική δεξιά και την αριστερά</a:t>
            </a:r>
            <a:endParaRPr lang="en-GB" sz="1800" dirty="0">
              <a:ea typeface="Verdana" panose="020B0604030504040204" pitchFamily="34" charset="0"/>
            </a:endParaRPr>
          </a:p>
        </p:txBody>
      </p:sp>
      <p:sp>
        <p:nvSpPr>
          <p:cNvPr id="4" name="TextBox 3">
            <a:extLst>
              <a:ext uri="{FF2B5EF4-FFF2-40B4-BE49-F238E27FC236}">
                <a16:creationId xmlns:a16="http://schemas.microsoft.com/office/drawing/2014/main" xmlns="" id="{922D2C7B-4BE6-4CB3-A816-F69DC2742DC4}"/>
              </a:ext>
            </a:extLst>
          </p:cNvPr>
          <p:cNvSpPr txBox="1"/>
          <p:nvPr/>
        </p:nvSpPr>
        <p:spPr>
          <a:xfrm>
            <a:off x="838200" y="2838450"/>
            <a:ext cx="4829175" cy="3139321"/>
          </a:xfrm>
          <a:prstGeom prst="rect">
            <a:avLst/>
          </a:prstGeom>
          <a:noFill/>
        </p:spPr>
        <p:txBody>
          <a:bodyPr wrap="square" rtlCol="0">
            <a:spAutoFit/>
          </a:bodyPr>
          <a:lstStyle/>
          <a:p>
            <a:r>
              <a:rPr lang="el-GR" dirty="0">
                <a:ea typeface="Verdana" panose="020B0604030504040204" pitchFamily="34" charset="0"/>
              </a:rPr>
              <a:t>Η αριστερά</a:t>
            </a:r>
            <a:endParaRPr lang="en-GB" dirty="0">
              <a:ea typeface="Verdana" panose="020B0604030504040204" pitchFamily="34" charset="0"/>
            </a:endParaRPr>
          </a:p>
          <a:p>
            <a:endParaRPr lang="el-GR" dirty="0">
              <a:ea typeface="Verdana" panose="020B0604030504040204" pitchFamily="34" charset="0"/>
            </a:endParaRPr>
          </a:p>
          <a:p>
            <a:r>
              <a:rPr lang="el-GR" dirty="0">
                <a:ea typeface="Verdana" panose="020B0604030504040204" pitchFamily="34" charset="0"/>
              </a:rPr>
              <a:t>Επιχειρηματολόγησε κατά του ελέγχου που το άσυλο ασκεί επί του ατόμου</a:t>
            </a:r>
          </a:p>
          <a:p>
            <a:r>
              <a:rPr lang="el-GR" dirty="0">
                <a:ea typeface="Verdana" panose="020B0604030504040204" pitchFamily="34" charset="0"/>
              </a:rPr>
              <a:t>
Εργάστηκε για την αντιμετώπιση του στίγματος της ψυχικής ασθένειας-αν και θα μπορούσε να είναι χρόνια, ήταν </a:t>
            </a:r>
            <a:r>
              <a:rPr lang="el-GR" dirty="0" err="1">
                <a:ea typeface="Verdana" panose="020B0604030504040204" pitchFamily="34" charset="0"/>
              </a:rPr>
              <a:t>διαχειρίσιμη</a:t>
            </a:r>
            <a:r>
              <a:rPr lang="el-GR" dirty="0">
                <a:ea typeface="Verdana" panose="020B0604030504040204" pitchFamily="34" charset="0"/>
              </a:rPr>
              <a:t> και άτομα με τέτοια θέματα ήταν σε θέση να συμβάλουν στην κοινωνία
</a:t>
            </a:r>
            <a:endParaRPr lang="en-GB" dirty="0">
              <a:ea typeface="Verdana" panose="020B0604030504040204" pitchFamily="34" charset="0"/>
            </a:endParaRPr>
          </a:p>
        </p:txBody>
      </p:sp>
      <p:sp>
        <p:nvSpPr>
          <p:cNvPr id="5" name="TextBox 4">
            <a:extLst>
              <a:ext uri="{FF2B5EF4-FFF2-40B4-BE49-F238E27FC236}">
                <a16:creationId xmlns:a16="http://schemas.microsoft.com/office/drawing/2014/main" xmlns="" id="{22D148EB-E0E7-4C06-B208-743CB8F45A58}"/>
              </a:ext>
            </a:extLst>
          </p:cNvPr>
          <p:cNvSpPr txBox="1"/>
          <p:nvPr/>
        </p:nvSpPr>
        <p:spPr>
          <a:xfrm>
            <a:off x="5819775" y="2838450"/>
            <a:ext cx="4829175" cy="1200329"/>
          </a:xfrm>
          <a:prstGeom prst="rect">
            <a:avLst/>
          </a:prstGeom>
          <a:noFill/>
        </p:spPr>
        <p:txBody>
          <a:bodyPr wrap="square" rtlCol="0">
            <a:spAutoFit/>
          </a:bodyPr>
          <a:lstStyle/>
          <a:p>
            <a:r>
              <a:rPr lang="el-GR" dirty="0">
                <a:ea typeface="Verdana" panose="020B0604030504040204" pitchFamily="34" charset="0"/>
              </a:rPr>
              <a:t>Η δεξιά</a:t>
            </a:r>
            <a:endParaRPr lang="en-GB" dirty="0">
              <a:ea typeface="Verdana" panose="020B0604030504040204" pitchFamily="34" charset="0"/>
            </a:endParaRPr>
          </a:p>
          <a:p>
            <a:endParaRPr lang="en-GB" dirty="0">
              <a:ea typeface="Verdana" panose="020B0604030504040204" pitchFamily="34" charset="0"/>
            </a:endParaRPr>
          </a:p>
          <a:p>
            <a:r>
              <a:rPr lang="el-GR" dirty="0">
                <a:ea typeface="Verdana" panose="020B0604030504040204" pitchFamily="34" charset="0"/>
              </a:rPr>
              <a:t>Κυρίως ασχολήθηκαν με τα κόστη φιλοξενίας τόσων πολλών ασθενών</a:t>
            </a:r>
            <a:endParaRPr lang="en-GB" dirty="0">
              <a:ea typeface="Verdana" panose="020B0604030504040204" pitchFamily="34" charset="0"/>
            </a:endParaRPr>
          </a:p>
        </p:txBody>
      </p:sp>
    </p:spTree>
    <p:extLst>
      <p:ext uri="{BB962C8B-B14F-4D97-AF65-F5344CB8AC3E}">
        <p14:creationId xmlns:p14="http://schemas.microsoft.com/office/powerpoint/2010/main" val="95477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E6DA2A1-309B-425F-B4EA-74B92443009D}"/>
              </a:ext>
            </a:extLst>
          </p:cNvPr>
          <p:cNvSpPr>
            <a:spLocks noGrp="1"/>
          </p:cNvSpPr>
          <p:nvPr>
            <p:ph type="title"/>
          </p:nvPr>
        </p:nvSpPr>
        <p:spPr>
          <a:xfrm>
            <a:off x="863029" y="1012004"/>
            <a:ext cx="3416158" cy="4795408"/>
          </a:xfrm>
        </p:spPr>
        <p:txBody>
          <a:bodyPr>
            <a:normAutofit/>
          </a:bodyPr>
          <a:lstStyle/>
          <a:p>
            <a:r>
              <a:rPr lang="el-GR" sz="2400" b="1" dirty="0">
                <a:solidFill>
                  <a:schemeClr val="accent2"/>
                </a:solidFill>
                <a:effectLst>
                  <a:outerShdw blurRad="38100" dist="38100" dir="2700000" algn="tl">
                    <a:srgbClr val="000000">
                      <a:alpha val="43137"/>
                    </a:srgbClr>
                  </a:outerShdw>
                </a:effectLst>
                <a:latin typeface="+mn-lt"/>
                <a:ea typeface="+mn-ea"/>
                <a:cs typeface="+mn-cs"/>
              </a:rPr>
              <a:t>Φροντίδα μέσα στην κοινότητα</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graphicFrame>
        <p:nvGraphicFramePr>
          <p:cNvPr id="7" name="Content Placeholder 2">
            <a:extLst>
              <a:ext uri="{FF2B5EF4-FFF2-40B4-BE49-F238E27FC236}">
                <a16:creationId xmlns:a16="http://schemas.microsoft.com/office/drawing/2014/main" xmlns="" id="{62F6EC58-FEBA-48C5-90C8-ED1A55968E4F}"/>
              </a:ext>
            </a:extLst>
          </p:cNvPr>
          <p:cNvGraphicFramePr>
            <a:graphicFrameLocks noGrp="1"/>
          </p:cNvGraphicFramePr>
          <p:nvPr>
            <p:ph idx="1"/>
            <p:extLst>
              <p:ext uri="{D42A27DB-BD31-4B8C-83A1-F6EECF244321}">
                <p14:modId xmlns:p14="http://schemas.microsoft.com/office/powerpoint/2010/main" val="212714164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8164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60B57-C796-4952-BDD2-39F590F67EB1}"/>
              </a:ext>
            </a:extLst>
          </p:cNvPr>
          <p:cNvSpPr>
            <a:spLocks noGrp="1"/>
          </p:cNvSpPr>
          <p:nvPr>
            <p:ph type="title"/>
          </p:nvPr>
        </p:nvSpPr>
        <p:spPr>
          <a:xfrm>
            <a:off x="838200" y="815501"/>
            <a:ext cx="10515600" cy="1325563"/>
          </a:xfrm>
        </p:spPr>
        <p:txBody>
          <a:bodyPr>
            <a:normAutofit/>
          </a:bodyPr>
          <a:lstStyle/>
          <a:p>
            <a:r>
              <a:rPr lang="el-GR" sz="2400" b="1" dirty="0">
                <a:solidFill>
                  <a:schemeClr val="accent2"/>
                </a:solidFill>
                <a:effectLst>
                  <a:outerShdw blurRad="38100" dist="38100" dir="2700000" algn="tl">
                    <a:srgbClr val="000000">
                      <a:alpha val="43137"/>
                    </a:srgbClr>
                  </a:outerShdw>
                </a:effectLst>
                <a:latin typeface="+mn-lt"/>
                <a:ea typeface="+mn-ea"/>
                <a:cs typeface="+mn-cs"/>
              </a:rPr>
              <a:t>Αποτυχία της </a:t>
            </a:r>
            <a:r>
              <a:rPr lang="el-GR" sz="2400" b="1" dirty="0" err="1">
                <a:solidFill>
                  <a:schemeClr val="accent2"/>
                </a:solidFill>
                <a:effectLst>
                  <a:outerShdw blurRad="38100" dist="38100" dir="2700000" algn="tl">
                    <a:srgbClr val="000000">
                      <a:alpha val="43137"/>
                    </a:srgbClr>
                  </a:outerShdw>
                </a:effectLst>
                <a:latin typeface="+mn-lt"/>
                <a:ea typeface="+mn-ea"/>
                <a:cs typeface="+mn-cs"/>
              </a:rPr>
              <a:t>αποϊδρυματοποίησης</a:t>
            </a:r>
            <a:r>
              <a:rPr lang="el-GR" sz="2400" b="1" dirty="0">
                <a:solidFill>
                  <a:schemeClr val="accent2"/>
                </a:solidFill>
                <a:effectLst>
                  <a:outerShdw blurRad="38100" dist="38100" dir="2700000" algn="tl">
                    <a:srgbClr val="000000">
                      <a:alpha val="43137"/>
                    </a:srgbClr>
                  </a:outerShdw>
                </a:effectLst>
                <a:latin typeface="+mn-lt"/>
                <a:ea typeface="+mn-ea"/>
                <a:cs typeface="+mn-cs"/>
              </a:rPr>
              <a:t>;</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5B77FE23-0612-4CEE-AF97-CFD194877D5B}"/>
              </a:ext>
            </a:extLst>
          </p:cNvPr>
          <p:cNvSpPr>
            <a:spLocks noGrp="1"/>
          </p:cNvSpPr>
          <p:nvPr>
            <p:ph idx="1"/>
          </p:nvPr>
        </p:nvSpPr>
        <p:spPr>
          <a:xfrm>
            <a:off x="838200" y="1825625"/>
            <a:ext cx="7267575" cy="4351338"/>
          </a:xfrm>
        </p:spPr>
        <p:txBody>
          <a:bodyPr>
            <a:normAutofit/>
          </a:bodyPr>
          <a:lstStyle/>
          <a:p>
            <a:endParaRPr lang="el-GR" sz="1800" dirty="0">
              <a:ea typeface="Verdana" panose="020B0604030504040204" pitchFamily="34" charset="0"/>
            </a:endParaRPr>
          </a:p>
          <a:p>
            <a:r>
              <a:rPr lang="el-GR" sz="1800" dirty="0">
                <a:ea typeface="Verdana" panose="020B0604030504040204" pitchFamily="34" charset="0"/>
              </a:rPr>
              <a:t>Η φροντίδα στην κοινότητα άρχισε να αποκλείει το νοσοκομείο εντελώς από τη δεκαετία του 1970 και του 1980. Τη δεκαετία του 1990 καταργήθηκε το παλιό σύστημα ασύλων στους νομούς και ο ρόλος των κοινωνικών υπηρεσιών στη φροντίδα των ψυχικά ασθενών αναπτύχθηκε</a:t>
            </a:r>
            <a:endParaRPr lang="en-GB" sz="1800" dirty="0">
              <a:ea typeface="Verdana" panose="020B0604030504040204" pitchFamily="34" charset="0"/>
            </a:endParaRPr>
          </a:p>
          <a:p>
            <a:r>
              <a:rPr lang="el-GR" sz="1800" dirty="0">
                <a:ea typeface="Verdana" panose="020B0604030504040204" pitchFamily="34" charset="0"/>
              </a:rPr>
              <a:t>Η ιδέα δεν ταιριάζει με την πραγματικότητα;</a:t>
            </a:r>
            <a:r>
              <a:rPr lang="en-GB" sz="1800" dirty="0">
                <a:ea typeface="Verdana" panose="020B0604030504040204" pitchFamily="34" charset="0"/>
              </a:rPr>
              <a:t> </a:t>
            </a:r>
          </a:p>
          <a:p>
            <a:pPr lvl="1"/>
            <a:r>
              <a:rPr lang="el-GR" sz="1600" dirty="0">
                <a:ea typeface="Verdana" panose="020B0604030504040204" pitchFamily="34" charset="0"/>
              </a:rPr>
              <a:t>Δεν υπάρχει αρκετή υποστήριξη</a:t>
            </a:r>
            <a:endParaRPr lang="en-GB" sz="1600" dirty="0">
              <a:ea typeface="Verdana" panose="020B0604030504040204" pitchFamily="34" charset="0"/>
            </a:endParaRPr>
          </a:p>
          <a:p>
            <a:pPr lvl="1"/>
            <a:r>
              <a:rPr lang="el-GR" sz="1600" dirty="0">
                <a:ea typeface="Verdana" panose="020B0604030504040204" pitchFamily="34" charset="0"/>
              </a:rPr>
              <a:t>Περικοπές προϋπολογισμού στα τοπικά συμβούλια</a:t>
            </a:r>
            <a:endParaRPr lang="en-GB" sz="1600" dirty="0">
              <a:ea typeface="Verdana" panose="020B0604030504040204" pitchFamily="34" charset="0"/>
            </a:endParaRPr>
          </a:p>
          <a:p>
            <a:pPr lvl="1"/>
            <a:r>
              <a:rPr lang="el-GR" sz="1600" dirty="0">
                <a:ea typeface="Verdana" panose="020B0604030504040204" pitchFamily="34" charset="0"/>
              </a:rPr>
              <a:t>Υπερβολική εξάρτηση από τον εθελοντισμό</a:t>
            </a:r>
            <a:endParaRPr lang="en-GB" sz="1600" dirty="0">
              <a:ea typeface="Verdana" panose="020B0604030504040204" pitchFamily="34" charset="0"/>
            </a:endParaRPr>
          </a:p>
          <a:p>
            <a:r>
              <a:rPr lang="el-GR" sz="1800" dirty="0">
                <a:ea typeface="Verdana" panose="020B0604030504040204" pitchFamily="34" charset="0"/>
              </a:rPr>
              <a:t>Η μέση παραμονή όσων εισάγονται σήμερα για ψυχιατρική περίθαλψη είναι μόνο δύο εβδομάδες</a:t>
            </a:r>
            <a:endParaRPr lang="en-GB" sz="1800" dirty="0">
              <a:ea typeface="Verdana" panose="020B0604030504040204" pitchFamily="34" charset="0"/>
            </a:endParaRPr>
          </a:p>
        </p:txBody>
      </p:sp>
      <p:pic>
        <p:nvPicPr>
          <p:cNvPr id="15362" name="Picture 2" descr="care in the community cartoon">
            <a:extLst>
              <a:ext uri="{FF2B5EF4-FFF2-40B4-BE49-F238E27FC236}">
                <a16:creationId xmlns:a16="http://schemas.microsoft.com/office/drawing/2014/main" xmlns="" id="{01FBEF86-9907-4D02-8C3C-3E28789DD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700" y="1838463"/>
            <a:ext cx="4178300" cy="501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905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E67D35-594E-42FC-BD89-7BF28859137A}"/>
              </a:ext>
            </a:extLst>
          </p:cNvPr>
          <p:cNvSpPr>
            <a:spLocks noGrp="1"/>
          </p:cNvSpPr>
          <p:nvPr>
            <p:ph type="ctrTitle"/>
          </p:nvPr>
        </p:nvSpPr>
        <p:spPr/>
        <p:txBody>
          <a:bodyPr>
            <a:noAutofit/>
          </a:bodyPr>
          <a:lstStyle/>
          <a:p>
            <a:r>
              <a:rPr lang="el-GR" sz="4000" b="1" dirty="0">
                <a:solidFill>
                  <a:schemeClr val="accent2"/>
                </a:solidFill>
                <a:effectLst>
                  <a:outerShdw blurRad="38100" dist="38100" dir="2700000" algn="tl">
                    <a:srgbClr val="000000">
                      <a:alpha val="43137"/>
                    </a:srgbClr>
                  </a:outerShdw>
                </a:effectLst>
                <a:latin typeface="+mn-lt"/>
                <a:ea typeface="+mn-ea"/>
                <a:cs typeface="+mn-cs"/>
              </a:rPr>
              <a:t>Αυτονομία στη υγειονομική περίθαλψη: Διάρκεια πληρεξουσίου και εντολές μη ανάνηψης</a:t>
            </a:r>
            <a:endParaRPr lang="en-GB" sz="4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ubtitle 2">
            <a:extLst>
              <a:ext uri="{FF2B5EF4-FFF2-40B4-BE49-F238E27FC236}">
                <a16:creationId xmlns:a16="http://schemas.microsoft.com/office/drawing/2014/main" xmlns="" id="{FA722A3C-098C-4F32-8736-F666890DB489}"/>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100160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32" name="Rectangle 9">
            <a:extLst>
              <a:ext uri="{FF2B5EF4-FFF2-40B4-BE49-F238E27FC236}">
                <a16:creationId xmlns:a16="http://schemas.microsoft.com/office/drawing/2014/main" xmlns="" id="{3B0DF90E-6BAD-4E82-8FDF-717C9A3573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3">
            <a:extLst>
              <a:ext uri="{FF2B5EF4-FFF2-40B4-BE49-F238E27FC236}">
                <a16:creationId xmlns:a16="http://schemas.microsoft.com/office/drawing/2014/main" xmlns="" id="{13DCC859-0434-4BB8-B6C5-09C88AE698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11">
            <a:extLst>
              <a:ext uri="{FF2B5EF4-FFF2-40B4-BE49-F238E27FC236}">
                <a16:creationId xmlns:a16="http://schemas.microsoft.com/office/drawing/2014/main" xmlns="" id="{08E7ACFB-B791-4C23-8B17-013FEDC09A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8BB17787-EBC3-41F3-B3BE-70279F8542AA}"/>
              </a:ext>
            </a:extLst>
          </p:cNvPr>
          <p:cNvSpPr>
            <a:spLocks noGrp="1"/>
          </p:cNvSpPr>
          <p:nvPr>
            <p:ph type="title"/>
          </p:nvPr>
        </p:nvSpPr>
        <p:spPr>
          <a:xfrm>
            <a:off x="833002" y="365125"/>
            <a:ext cx="10520702" cy="1325563"/>
          </a:xfrm>
        </p:spPr>
        <p:txBody>
          <a:bodyPr>
            <a:normAutofit/>
          </a:bodyPr>
          <a:lstStyle/>
          <a:p>
            <a:pPr algn="ctr"/>
            <a:r>
              <a:rPr lang="el-GR" sz="2400" b="1" dirty="0">
                <a:solidFill>
                  <a:schemeClr val="accent2"/>
                </a:solidFill>
                <a:effectLst>
                  <a:outerShdw blurRad="38100" dist="38100" dir="2700000" algn="tl">
                    <a:srgbClr val="000000">
                      <a:alpha val="43137"/>
                    </a:srgbClr>
                  </a:outerShdw>
                </a:effectLst>
                <a:latin typeface="+mn-lt"/>
                <a:ea typeface="+mn-ea"/>
                <a:cs typeface="+mn-cs"/>
              </a:rPr>
              <a:t>Αλλαγή των νομικών πλαισίων περίθαλψης</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graphicFrame>
        <p:nvGraphicFramePr>
          <p:cNvPr id="35" name="Content Placeholder 2">
            <a:extLst>
              <a:ext uri="{FF2B5EF4-FFF2-40B4-BE49-F238E27FC236}">
                <a16:creationId xmlns:a16="http://schemas.microsoft.com/office/drawing/2014/main" xmlns="" id="{D38B7335-9CD3-46D9-8BC2-E27D060C6302}"/>
              </a:ext>
            </a:extLst>
          </p:cNvPr>
          <p:cNvGraphicFramePr>
            <a:graphicFrameLocks noGrp="1"/>
          </p:cNvGraphicFramePr>
          <p:nvPr>
            <p:ph idx="1"/>
            <p:extLst>
              <p:ext uri="{D42A27DB-BD31-4B8C-83A1-F6EECF244321}">
                <p14:modId xmlns:p14="http://schemas.microsoft.com/office/powerpoint/2010/main" val="2587090138"/>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725181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0C9777-2B95-4402-A5BA-84068893C65E}"/>
              </a:ext>
            </a:extLst>
          </p:cNvPr>
          <p:cNvSpPr>
            <a:spLocks noGrp="1"/>
          </p:cNvSpPr>
          <p:nvPr>
            <p:ph type="title"/>
          </p:nvPr>
        </p:nvSpPr>
        <p:spPr>
          <a:xfrm>
            <a:off x="838200" y="365125"/>
            <a:ext cx="10515600" cy="1325563"/>
          </a:xfrm>
        </p:spPr>
        <p:txBody>
          <a:bodyPr>
            <a:normAutofit/>
          </a:bodyPr>
          <a:lstStyle/>
          <a:p>
            <a:pPr algn="ctr"/>
            <a:r>
              <a:rPr lang="en-GB" sz="2400" b="1" dirty="0">
                <a:solidFill>
                  <a:schemeClr val="accent2"/>
                </a:solidFill>
                <a:effectLst>
                  <a:outerShdw blurRad="38100" dist="38100" dir="2700000" algn="tl">
                    <a:srgbClr val="000000">
                      <a:alpha val="43137"/>
                    </a:srgbClr>
                  </a:outerShdw>
                </a:effectLst>
                <a:latin typeface="+mn-lt"/>
                <a:ea typeface="+mn-ea"/>
                <a:cs typeface="+mn-cs"/>
              </a:rPr>
              <a:t>LPA </a:t>
            </a:r>
            <a:r>
              <a:rPr lang="el-GR" sz="2400" b="1" dirty="0">
                <a:solidFill>
                  <a:schemeClr val="accent2"/>
                </a:solidFill>
                <a:effectLst>
                  <a:outerShdw blurRad="38100" dist="38100" dir="2700000" algn="tl">
                    <a:srgbClr val="000000">
                      <a:alpha val="43137"/>
                    </a:srgbClr>
                  </a:outerShdw>
                </a:effectLst>
                <a:latin typeface="+mn-lt"/>
                <a:ea typeface="+mn-ea"/>
                <a:cs typeface="+mn-cs"/>
              </a:rPr>
              <a:t>και</a:t>
            </a:r>
            <a:r>
              <a:rPr lang="en-GB" sz="2400" b="1" dirty="0">
                <a:solidFill>
                  <a:schemeClr val="accent2"/>
                </a:solidFill>
                <a:effectLst>
                  <a:outerShdw blurRad="38100" dist="38100" dir="2700000" algn="tl">
                    <a:srgbClr val="000000">
                      <a:alpha val="43137"/>
                    </a:srgbClr>
                  </a:outerShdw>
                </a:effectLst>
                <a:latin typeface="+mn-lt"/>
                <a:ea typeface="+mn-ea"/>
                <a:cs typeface="+mn-cs"/>
              </a:rPr>
              <a:t> DNAR</a:t>
            </a:r>
          </a:p>
        </p:txBody>
      </p:sp>
      <p:graphicFrame>
        <p:nvGraphicFramePr>
          <p:cNvPr id="5" name="Content Placeholder 2">
            <a:extLst>
              <a:ext uri="{FF2B5EF4-FFF2-40B4-BE49-F238E27FC236}">
                <a16:creationId xmlns:a16="http://schemas.microsoft.com/office/drawing/2014/main" xmlns="" id="{44DF6632-569F-4A76-85F1-258A7CC5F58F}"/>
              </a:ext>
            </a:extLst>
          </p:cNvPr>
          <p:cNvGraphicFramePr>
            <a:graphicFrameLocks noGrp="1"/>
          </p:cNvGraphicFramePr>
          <p:nvPr>
            <p:ph idx="1"/>
            <p:extLst>
              <p:ext uri="{D42A27DB-BD31-4B8C-83A1-F6EECF244321}">
                <p14:modId xmlns:p14="http://schemas.microsoft.com/office/powerpoint/2010/main" val="12709245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3965554"/>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3394FEC5-30DB-40CA-9987-AF029E152D77}"/>
              </a:ext>
            </a:extLst>
          </p:cNvPr>
          <p:cNvSpPr>
            <a:spLocks noGrp="1"/>
          </p:cNvSpPr>
          <p:nvPr>
            <p:ph type="title"/>
          </p:nvPr>
        </p:nvSpPr>
        <p:spPr>
          <a:xfrm>
            <a:off x="863029" y="1012004"/>
            <a:ext cx="3416158" cy="4795408"/>
          </a:xfrm>
        </p:spPr>
        <p:txBody>
          <a:bodyPr>
            <a:normAutofit/>
          </a:bodyPr>
          <a:lstStyle/>
          <a:p>
            <a:r>
              <a:rPr lang="el-GR" sz="2800" b="1" dirty="0">
                <a:solidFill>
                  <a:schemeClr val="accent2"/>
                </a:solidFill>
                <a:effectLst>
                  <a:outerShdw blurRad="38100" dist="38100" dir="2700000" algn="tl">
                    <a:srgbClr val="000000">
                      <a:alpha val="43137"/>
                    </a:srgbClr>
                  </a:outerShdw>
                </a:effectLst>
                <a:latin typeface="+mn-lt"/>
                <a:ea typeface="+mn-ea"/>
                <a:cs typeface="+mn-cs"/>
              </a:rPr>
              <a:t>Πέντε αρχές για τις εκ των προτέρων οδηγίες</a:t>
            </a:r>
            <a:endParaRPr lang="en-GB" sz="2800" b="1" dirty="0">
              <a:solidFill>
                <a:schemeClr val="accent2"/>
              </a:solidFill>
              <a:effectLst>
                <a:outerShdw blurRad="38100" dist="38100" dir="2700000" algn="tl">
                  <a:srgbClr val="000000">
                    <a:alpha val="43137"/>
                  </a:srgbClr>
                </a:outerShdw>
              </a:effectLst>
              <a:latin typeface="+mn-lt"/>
              <a:ea typeface="+mn-ea"/>
              <a:cs typeface="+mn-cs"/>
            </a:endParaRPr>
          </a:p>
        </p:txBody>
      </p:sp>
      <p:graphicFrame>
        <p:nvGraphicFramePr>
          <p:cNvPr id="13" name="Content Placeholder 2">
            <a:extLst>
              <a:ext uri="{FF2B5EF4-FFF2-40B4-BE49-F238E27FC236}">
                <a16:creationId xmlns:a16="http://schemas.microsoft.com/office/drawing/2014/main" xmlns="" id="{7AA90650-404E-42D9-9983-7A519916C37D}"/>
              </a:ext>
            </a:extLst>
          </p:cNvPr>
          <p:cNvGraphicFramePr>
            <a:graphicFrameLocks noGrp="1"/>
          </p:cNvGraphicFramePr>
          <p:nvPr>
            <p:ph idx="1"/>
            <p:extLst>
              <p:ext uri="{D42A27DB-BD31-4B8C-83A1-F6EECF244321}">
                <p14:modId xmlns:p14="http://schemas.microsoft.com/office/powerpoint/2010/main" val="386335510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3540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72B9262-DF15-46A4-B9C1-0B5DCA816417}"/>
              </a:ext>
            </a:extLst>
          </p:cNvPr>
          <p:cNvSpPr>
            <a:spLocks noGrp="1"/>
          </p:cNvSpPr>
          <p:nvPr>
            <p:ph idx="1"/>
          </p:nvPr>
        </p:nvSpPr>
        <p:spPr>
          <a:xfrm>
            <a:off x="6096000" y="1690688"/>
            <a:ext cx="4667250" cy="2022475"/>
          </a:xfrm>
        </p:spPr>
        <p:txBody>
          <a:bodyPr>
            <a:normAutofit/>
          </a:bodyPr>
          <a:lstStyle/>
          <a:p>
            <a:pPr marL="0" indent="0">
              <a:buNone/>
            </a:pPr>
            <a:r>
              <a:rPr lang="el-GR" sz="2000" dirty="0"/>
              <a:t>Μέρος</a:t>
            </a:r>
            <a:r>
              <a:rPr lang="en-GB" sz="2000" dirty="0"/>
              <a:t> II: </a:t>
            </a:r>
            <a:r>
              <a:rPr lang="el-GR" sz="2000" dirty="0"/>
              <a:t>Υστερία: Ένα μέσο ελέγχου;</a:t>
            </a:r>
            <a:endParaRPr lang="en-GB" sz="2000" dirty="0"/>
          </a:p>
        </p:txBody>
      </p:sp>
      <p:sp>
        <p:nvSpPr>
          <p:cNvPr id="10" name="Content Placeholder 2">
            <a:extLst>
              <a:ext uri="{FF2B5EF4-FFF2-40B4-BE49-F238E27FC236}">
                <a16:creationId xmlns:a16="http://schemas.microsoft.com/office/drawing/2014/main" xmlns="" id="{5AB9C7E7-63C2-41C8-872A-A5B5B5B0CA0E}"/>
              </a:ext>
            </a:extLst>
          </p:cNvPr>
          <p:cNvSpPr txBox="1">
            <a:spLocks/>
          </p:cNvSpPr>
          <p:nvPr/>
        </p:nvSpPr>
        <p:spPr>
          <a:xfrm>
            <a:off x="695325" y="1690688"/>
            <a:ext cx="4667250" cy="2022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2000" dirty="0"/>
              <a:t>Μέρος</a:t>
            </a:r>
            <a:r>
              <a:rPr lang="en-GB" sz="2000" dirty="0"/>
              <a:t> I: </a:t>
            </a:r>
            <a:r>
              <a:rPr lang="el-GR" sz="2000" dirty="0"/>
              <a:t>Μέσα στο Άσυλο: Πατερναλιστικές προσεγγίσεις στον ψυχικά ασθενή</a:t>
            </a:r>
            <a:endParaRPr lang="en-GB" sz="2000" dirty="0"/>
          </a:p>
        </p:txBody>
      </p:sp>
      <p:sp>
        <p:nvSpPr>
          <p:cNvPr id="11" name="Content Placeholder 2">
            <a:extLst>
              <a:ext uri="{FF2B5EF4-FFF2-40B4-BE49-F238E27FC236}">
                <a16:creationId xmlns:a16="http://schemas.microsoft.com/office/drawing/2014/main" xmlns="" id="{624A1157-FAE3-491D-9537-C85039F81136}"/>
              </a:ext>
            </a:extLst>
          </p:cNvPr>
          <p:cNvSpPr txBox="1">
            <a:spLocks/>
          </p:cNvSpPr>
          <p:nvPr/>
        </p:nvSpPr>
        <p:spPr>
          <a:xfrm>
            <a:off x="552452" y="3600450"/>
            <a:ext cx="4667250" cy="2022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2000" dirty="0"/>
              <a:t>Μέρος</a:t>
            </a:r>
            <a:r>
              <a:rPr lang="en-GB" sz="2000" dirty="0"/>
              <a:t> III: </a:t>
            </a:r>
            <a:r>
              <a:rPr lang="el-GR" sz="2000" dirty="0" err="1"/>
              <a:t>Αποϊδρυματοποίηση</a:t>
            </a:r>
            <a:r>
              <a:rPr lang="el-GR" sz="2000" dirty="0"/>
              <a:t> και φροντίδα μέσα στην Κοινότητα</a:t>
            </a:r>
            <a:endParaRPr lang="en-GB" sz="2000" dirty="0"/>
          </a:p>
        </p:txBody>
      </p:sp>
      <p:sp>
        <p:nvSpPr>
          <p:cNvPr id="12" name="Content Placeholder 2">
            <a:extLst>
              <a:ext uri="{FF2B5EF4-FFF2-40B4-BE49-F238E27FC236}">
                <a16:creationId xmlns:a16="http://schemas.microsoft.com/office/drawing/2014/main" xmlns="" id="{9426C7DE-A38C-4A38-B229-3F83F39B0808}"/>
              </a:ext>
            </a:extLst>
          </p:cNvPr>
          <p:cNvSpPr txBox="1">
            <a:spLocks/>
          </p:cNvSpPr>
          <p:nvPr/>
        </p:nvSpPr>
        <p:spPr>
          <a:xfrm>
            <a:off x="6019800" y="3429000"/>
            <a:ext cx="4667250" cy="2022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2000" dirty="0"/>
              <a:t>Μέρος</a:t>
            </a:r>
            <a:r>
              <a:rPr lang="en-GB" sz="2000" dirty="0"/>
              <a:t> IV: </a:t>
            </a:r>
            <a:r>
              <a:rPr lang="el-GR" sz="2000" dirty="0"/>
              <a:t>Αυτονομία στην υγειονομική περίθαλψη: Διάρκεια του πληρεξουσίου και εντολές για μη ανάνηψη</a:t>
            </a:r>
            <a:endParaRPr lang="en-GB" sz="2000" dirty="0"/>
          </a:p>
        </p:txBody>
      </p:sp>
    </p:spTree>
    <p:extLst>
      <p:ext uri="{BB962C8B-B14F-4D97-AF65-F5344CB8AC3E}">
        <p14:creationId xmlns:p14="http://schemas.microsoft.com/office/powerpoint/2010/main" val="868823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BD17659-8B0E-475C-987F-7B07FAD76B1D}"/>
              </a:ext>
            </a:extLst>
          </p:cNvPr>
          <p:cNvSpPr>
            <a:spLocks noGrp="1"/>
          </p:cNvSpPr>
          <p:nvPr>
            <p:ph type="title"/>
          </p:nvPr>
        </p:nvSpPr>
        <p:spPr>
          <a:xfrm>
            <a:off x="863029" y="1012004"/>
            <a:ext cx="3416158" cy="4795408"/>
          </a:xfrm>
        </p:spPr>
        <p:txBody>
          <a:bodyPr>
            <a:normAutofit/>
          </a:bodyPr>
          <a:lstStyle/>
          <a:p>
            <a:r>
              <a:rPr lang="el-GR" sz="2800" b="1" dirty="0">
                <a:solidFill>
                  <a:schemeClr val="accent2"/>
                </a:solidFill>
                <a:effectLst>
                  <a:outerShdw blurRad="38100" dist="38100" dir="2700000" algn="tl">
                    <a:srgbClr val="000000">
                      <a:alpha val="43137"/>
                    </a:srgbClr>
                  </a:outerShdw>
                </a:effectLst>
                <a:latin typeface="+mn-lt"/>
                <a:ea typeface="+mn-ea"/>
                <a:cs typeface="+mn-cs"/>
              </a:rPr>
              <a:t>Ζητήματα</a:t>
            </a:r>
            <a:endParaRPr lang="en-GB" sz="2800" b="1" dirty="0">
              <a:solidFill>
                <a:schemeClr val="accent2"/>
              </a:solidFill>
              <a:effectLst>
                <a:outerShdw blurRad="38100" dist="38100" dir="2700000" algn="tl">
                  <a:srgbClr val="000000">
                    <a:alpha val="43137"/>
                  </a:srgbClr>
                </a:outerShdw>
              </a:effectLst>
              <a:latin typeface="+mn-lt"/>
              <a:ea typeface="+mn-ea"/>
              <a:cs typeface="+mn-cs"/>
            </a:endParaRPr>
          </a:p>
        </p:txBody>
      </p:sp>
      <p:graphicFrame>
        <p:nvGraphicFramePr>
          <p:cNvPr id="7" name="Content Placeholder 2">
            <a:extLst>
              <a:ext uri="{FF2B5EF4-FFF2-40B4-BE49-F238E27FC236}">
                <a16:creationId xmlns:a16="http://schemas.microsoft.com/office/drawing/2014/main" xmlns="" id="{3713CA86-286B-4CFF-864A-206170B50A3A}"/>
              </a:ext>
            </a:extLst>
          </p:cNvPr>
          <p:cNvGraphicFramePr>
            <a:graphicFrameLocks noGrp="1"/>
          </p:cNvGraphicFramePr>
          <p:nvPr>
            <p:ph idx="1"/>
            <p:extLst>
              <p:ext uri="{D42A27DB-BD31-4B8C-83A1-F6EECF244321}">
                <p14:modId xmlns:p14="http://schemas.microsoft.com/office/powerpoint/2010/main" val="247312618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853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BFB5FD3-8761-42D7-8428-C92CB96E4F72}"/>
              </a:ext>
            </a:extLst>
          </p:cNvPr>
          <p:cNvSpPr>
            <a:spLocks noGrp="1"/>
          </p:cNvSpPr>
          <p:nvPr>
            <p:ph type="title"/>
          </p:nvPr>
        </p:nvSpPr>
        <p:spPr>
          <a:xfrm>
            <a:off x="838200" y="963877"/>
            <a:ext cx="3494362" cy="4930246"/>
          </a:xfrm>
        </p:spPr>
        <p:txBody>
          <a:bodyPr>
            <a:normAutofit/>
          </a:bodyPr>
          <a:lstStyle/>
          <a:p>
            <a:pPr algn="r"/>
            <a:r>
              <a:rPr lang="el-GR" sz="2800" b="1" dirty="0">
                <a:solidFill>
                  <a:schemeClr val="accent2"/>
                </a:solidFill>
                <a:effectLst>
                  <a:outerShdw blurRad="38100" dist="38100" dir="2700000" algn="tl">
                    <a:srgbClr val="000000">
                      <a:alpha val="43137"/>
                    </a:srgbClr>
                  </a:outerShdw>
                </a:effectLst>
                <a:latin typeface="+mn-lt"/>
                <a:ea typeface="+mn-ea"/>
                <a:cs typeface="+mn-cs"/>
              </a:rPr>
              <a:t>Συμπέρασμα</a:t>
            </a:r>
            <a:endParaRPr lang="en-GB" sz="2800" b="1" dirty="0">
              <a:solidFill>
                <a:schemeClr val="accent2"/>
              </a:solidFill>
              <a:effectLst>
                <a:outerShdw blurRad="38100" dist="38100" dir="2700000" algn="tl">
                  <a:srgbClr val="000000">
                    <a:alpha val="43137"/>
                  </a:srgbClr>
                </a:outerShdw>
              </a:effectLst>
              <a:latin typeface="+mn-lt"/>
              <a:ea typeface="+mn-ea"/>
              <a:cs typeface="+mn-cs"/>
            </a:endParaRP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6853FF8C-0B57-4612-BF89-14BC4696CC59}"/>
              </a:ext>
            </a:extLst>
          </p:cNvPr>
          <p:cNvSpPr>
            <a:spLocks noGrp="1"/>
          </p:cNvSpPr>
          <p:nvPr>
            <p:ph idx="1"/>
          </p:nvPr>
        </p:nvSpPr>
        <p:spPr>
          <a:xfrm>
            <a:off x="4976031" y="963877"/>
            <a:ext cx="6377769" cy="4930246"/>
          </a:xfrm>
        </p:spPr>
        <p:txBody>
          <a:bodyPr anchor="ctr">
            <a:normAutofit/>
          </a:bodyPr>
          <a:lstStyle/>
          <a:p>
            <a:r>
              <a:rPr lang="el-GR" sz="2000" dirty="0">
                <a:ea typeface="Verdana" panose="020B0604030504040204" pitchFamily="34" charset="0"/>
              </a:rPr>
              <a:t>Μακροπρόθεσμη κοινωνική και νομική κίνηση προς την προσωπική αυτονομία και τη φροντίδα μέσα στην κοινότητα για τα άτομα με μικρότερη ικανότητα λήψης αποφάσεων (όχι μόνο ψυχικά ασθενείς)
Σημαντικές αλλαγές στον τρόπο με τον οποίο οι ψυχικά ασθενείς αντιμετωπίζονταν, στεγάζονταν και κατανοούνταν από την κοινωνία
Τα τρέχοντα ζητήματα στη φροντίδα μέσα στην κοινότητα και οι εκ των προτέρων οδηγίες αμφισβητούν την απλή έννοια της προόδου στην απομάκρυνση από πατερναλιστικές προσεγγίσεις
Πρέπει να διασφαλιστεί η αποφυγή της «κοινοτικής </a:t>
            </a:r>
            <a:r>
              <a:rPr lang="el-GR" sz="2000">
                <a:ea typeface="Verdana" panose="020B0604030504040204" pitchFamily="34" charset="0"/>
              </a:rPr>
              <a:t>παραμέλησης»</a:t>
            </a:r>
            <a:endParaRPr lang="en-GB" sz="2000" dirty="0">
              <a:ea typeface="Verdana" panose="020B0604030504040204" pitchFamily="34" charset="0"/>
            </a:endParaRPr>
          </a:p>
        </p:txBody>
      </p:sp>
    </p:spTree>
    <p:extLst>
      <p:ext uri="{BB962C8B-B14F-4D97-AF65-F5344CB8AC3E}">
        <p14:creationId xmlns:p14="http://schemas.microsoft.com/office/powerpoint/2010/main" val="3366214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xmlns="" id="{B547373F-AF2E-4907-B442-9F902B387F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32146CA-8365-4FD5-B105-480F7363B949}"/>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l-GR" sz="3200" dirty="0">
                <a:solidFill>
                  <a:schemeClr val="bg1"/>
                </a:solidFill>
                <a:latin typeface="Verdana" panose="020B0604030504040204" pitchFamily="34" charset="0"/>
                <a:ea typeface="Verdana" panose="020B0604030504040204" pitchFamily="34" charset="0"/>
              </a:rPr>
              <a:t>Σημείωση σχετικά με την ορολογία</a:t>
            </a:r>
            <a:endParaRPr lang="en-US" sz="3200" dirty="0">
              <a:solidFill>
                <a:schemeClr val="bg1"/>
              </a:solidFill>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xmlns="" id="{E4700673-7C1E-455D-914E-246AD5239218}"/>
              </a:ext>
            </a:extLst>
          </p:cNvPr>
          <p:cNvSpPr txBox="1"/>
          <p:nvPr/>
        </p:nvSpPr>
        <p:spPr>
          <a:xfrm>
            <a:off x="4627418" y="794327"/>
            <a:ext cx="7047346" cy="4801314"/>
          </a:xfrm>
          <a:prstGeom prst="rect">
            <a:avLst/>
          </a:prstGeom>
          <a:noFill/>
        </p:spPr>
        <p:txBody>
          <a:bodyPr wrap="square" rtlCol="0">
            <a:spAutoFit/>
          </a:bodyPr>
          <a:lstStyle/>
          <a:p>
            <a:r>
              <a:rPr lang="el-GR" dirty="0">
                <a:ea typeface="Verdana" panose="020B0604030504040204" pitchFamily="34" charset="0"/>
              </a:rPr>
              <a:t>Σε αυτό το μάθημα, αρκετοί όροι θα εμφανιστούν, οι οποίοι δε θεωρούνται πλέον κατάλληλοι για χρήση στην άσκηση της ιατρικής</a:t>
            </a:r>
          </a:p>
          <a:p>
            <a:endParaRPr lang="en-GB" dirty="0">
              <a:ea typeface="Verdana" panose="020B0604030504040204" pitchFamily="34" charset="0"/>
            </a:endParaRPr>
          </a:p>
          <a:p>
            <a:r>
              <a:rPr lang="el-GR" dirty="0">
                <a:ea typeface="Verdana" panose="020B0604030504040204" pitchFamily="34" charset="0"/>
              </a:rPr>
              <a:t>Αυτοί οι όροι χρησιμοποιούνται με φειδώ σε αυτό το μάθημα, ώστε να παραμείνουμε πιστοί στο ιστορικό του περιεχόμενο</a:t>
            </a:r>
            <a:r>
              <a:rPr lang="en-GB" dirty="0">
                <a:ea typeface="Verdana" panose="020B0604030504040204" pitchFamily="34" charset="0"/>
              </a:rPr>
              <a:t>.</a:t>
            </a:r>
          </a:p>
          <a:p>
            <a:endParaRPr lang="en-GB" dirty="0">
              <a:ea typeface="Verdana" panose="020B0604030504040204" pitchFamily="34" charset="0"/>
            </a:endParaRPr>
          </a:p>
          <a:p>
            <a:r>
              <a:rPr lang="el-GR" dirty="0">
                <a:ea typeface="Verdana" panose="020B0604030504040204" pitchFamily="34" charset="0"/>
              </a:rPr>
              <a:t>Με τον τρόπο αυτό, όχι μόνο θα τονιστεί η εξέλιξη των ιδεών και των πρακτικών σχετικά με την ψυχική νόσο, αλλά και η αλλαγή στον τρόπο με τον οποίο συζητάμε αυτές τις ιδέες και πρακτικές.</a:t>
            </a:r>
            <a:endParaRPr lang="en-GB" dirty="0">
              <a:ea typeface="Verdana" panose="020B0604030504040204" pitchFamily="34" charset="0"/>
            </a:endParaRPr>
          </a:p>
          <a:p>
            <a:endParaRPr lang="en-GB" dirty="0">
              <a:ea typeface="Verdana" panose="020B0604030504040204" pitchFamily="34" charset="0"/>
            </a:endParaRPr>
          </a:p>
          <a:p>
            <a:r>
              <a:rPr lang="el-GR" dirty="0">
                <a:ea typeface="Verdana" panose="020B0604030504040204" pitchFamily="34" charset="0"/>
              </a:rPr>
              <a:t>Η σύγχρονη θεραπευτική των ψυχικά ασθενών και οι όροι που χρησιμοποιούνται στη συζήτησή της επικεντρώνεται στην ευαισθησία, την κατανόηση και το σεβασμό της αξιοπρέπειας των ασθενών</a:t>
            </a:r>
            <a:r>
              <a:rPr lang="en-GB" dirty="0">
                <a:ea typeface="Verdana" panose="020B0604030504040204" pitchFamily="34" charset="0"/>
              </a:rPr>
              <a:t>. </a:t>
            </a:r>
          </a:p>
          <a:p>
            <a:endParaRPr lang="en-GB" dirty="0">
              <a:ea typeface="Verdana" panose="020B0604030504040204" pitchFamily="34" charset="0"/>
            </a:endParaRPr>
          </a:p>
          <a:p>
            <a:r>
              <a:rPr lang="el-GR" dirty="0">
                <a:ea typeface="Verdana" panose="020B0604030504040204" pitchFamily="34" charset="0"/>
              </a:rPr>
              <a:t>Η κατανόηση αυτής της εξέλιξης παρέχει σημαντική προοπτική για τους λόγους για τους οποίους συγκεκριμένοι όροι δε χρησιμοποιούνται πλέον και θεωρούνται απαράδεκτοι στην σύγχρονη ιατρική</a:t>
            </a:r>
            <a:r>
              <a:rPr lang="en-GB" dirty="0">
                <a:ea typeface="Verdana" panose="020B0604030504040204" pitchFamily="34" charset="0"/>
              </a:rPr>
              <a:t>. </a:t>
            </a:r>
          </a:p>
        </p:txBody>
      </p:sp>
    </p:spTree>
    <p:extLst>
      <p:ext uri="{BB962C8B-B14F-4D97-AF65-F5344CB8AC3E}">
        <p14:creationId xmlns:p14="http://schemas.microsoft.com/office/powerpoint/2010/main" val="131422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890D96-ACDC-453E-9AFC-163CFE2EFF46}"/>
              </a:ext>
            </a:extLst>
          </p:cNvPr>
          <p:cNvSpPr>
            <a:spLocks noGrp="1"/>
          </p:cNvSpPr>
          <p:nvPr>
            <p:ph type="ctrTitle"/>
          </p:nvPr>
        </p:nvSpPr>
        <p:spPr/>
        <p:txBody>
          <a:bodyPr>
            <a:noAutofit/>
          </a:bodyPr>
          <a:lstStyle/>
          <a:p>
            <a:r>
              <a:rPr lang="el-GR" sz="4000" b="1" dirty="0">
                <a:solidFill>
                  <a:schemeClr val="accent2"/>
                </a:solidFill>
                <a:effectLst>
                  <a:outerShdw blurRad="38100" dist="38100" dir="2700000" algn="tl">
                    <a:srgbClr val="000000">
                      <a:alpha val="43137"/>
                    </a:srgbClr>
                  </a:outerShdw>
                </a:effectLst>
                <a:latin typeface="+mn-lt"/>
                <a:ea typeface="+mn-ea"/>
                <a:cs typeface="+mn-cs"/>
              </a:rPr>
              <a:t>Μέσα στο Άσυλο: Πατερναλιστικές προσεγγίσεις στη θεραπεία του ψυχικά ασθενή</a:t>
            </a:r>
            <a:endParaRPr lang="en-GB" sz="4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ubtitle 2">
            <a:extLst>
              <a:ext uri="{FF2B5EF4-FFF2-40B4-BE49-F238E27FC236}">
                <a16:creationId xmlns:a16="http://schemas.microsoft.com/office/drawing/2014/main" xmlns="" id="{B78079E8-4AEA-433E-BB49-6F0D8BD6182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302446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WILLIS, Thomas {1621-1675}&#10;T. Willis, Opera Omnia.Editio nova emendatio / et&#10;tractatu de peste auctior ...Genevae : Apud&#10;Samuelem de Tournes, 1695.&#10;Figura 1a: Anatomy of the Brain">
            <a:extLst>
              <a:ext uri="{FF2B5EF4-FFF2-40B4-BE49-F238E27FC236}">
                <a16:creationId xmlns:a16="http://schemas.microsoft.com/office/drawing/2014/main" xmlns="" id="{1948F5CB-BE30-481E-B67E-23EDE98BDF47}"/>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0532" r="2" b="180"/>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136">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E8B64667-0790-4466-A7D1-DDBB09D63342}"/>
              </a:ext>
            </a:extLst>
          </p:cNvPr>
          <p:cNvSpPr>
            <a:spLocks noGrp="1"/>
          </p:cNvSpPr>
          <p:nvPr>
            <p:ph type="title"/>
          </p:nvPr>
        </p:nvSpPr>
        <p:spPr>
          <a:xfrm>
            <a:off x="804997" y="798445"/>
            <a:ext cx="5418003" cy="1311664"/>
          </a:xfrm>
        </p:spPr>
        <p:txBody>
          <a:bodyPr>
            <a:normAutofit/>
          </a:bodyPr>
          <a:lstStyle/>
          <a:p>
            <a:r>
              <a:rPr lang="el-GR" sz="2400" b="1" dirty="0">
                <a:solidFill>
                  <a:schemeClr val="accent2"/>
                </a:solidFill>
                <a:effectLst>
                  <a:outerShdw blurRad="38100" dist="38100" dir="2700000" algn="tl">
                    <a:srgbClr val="000000">
                      <a:alpha val="43137"/>
                    </a:srgbClr>
                  </a:outerShdw>
                </a:effectLst>
                <a:latin typeface="+mn-lt"/>
                <a:ea typeface="+mn-ea"/>
                <a:cs typeface="+mn-cs"/>
              </a:rPr>
              <a:t>Φιλοσοφία του νου κατά το Διαφωτισμό</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776CB902-B276-46A1-A960-43FFF5274756}"/>
              </a:ext>
            </a:extLst>
          </p:cNvPr>
          <p:cNvSpPr>
            <a:spLocks noGrp="1"/>
          </p:cNvSpPr>
          <p:nvPr>
            <p:ph idx="1"/>
          </p:nvPr>
        </p:nvSpPr>
        <p:spPr>
          <a:xfrm>
            <a:off x="804997" y="2272143"/>
            <a:ext cx="4706803" cy="3788830"/>
          </a:xfrm>
        </p:spPr>
        <p:txBody>
          <a:bodyPr anchor="ctr">
            <a:normAutofit/>
          </a:bodyPr>
          <a:lstStyle/>
          <a:p>
            <a:r>
              <a:rPr lang="el-GR" sz="1800" dirty="0">
                <a:solidFill>
                  <a:srgbClr val="000000"/>
                </a:solidFill>
                <a:ea typeface="Verdana" panose="020B0604030504040204" pitchFamily="34" charset="0"/>
              </a:rPr>
              <a:t>Ο </a:t>
            </a:r>
            <a:r>
              <a:rPr lang="el-GR" sz="1800" dirty="0" err="1">
                <a:solidFill>
                  <a:srgbClr val="000000"/>
                </a:solidFill>
                <a:ea typeface="Verdana" panose="020B0604030504040204" pitchFamily="34" charset="0"/>
              </a:rPr>
              <a:t>René</a:t>
            </a:r>
            <a:r>
              <a:rPr lang="el-GR" sz="1800" dirty="0">
                <a:solidFill>
                  <a:srgbClr val="000000"/>
                </a:solidFill>
                <a:ea typeface="Verdana" panose="020B0604030504040204" pitchFamily="34" charset="0"/>
              </a:rPr>
              <a:t> </a:t>
            </a:r>
            <a:r>
              <a:rPr lang="el-GR" sz="1800" dirty="0" err="1">
                <a:solidFill>
                  <a:srgbClr val="000000"/>
                </a:solidFill>
                <a:ea typeface="Verdana" panose="020B0604030504040204" pitchFamily="34" charset="0"/>
              </a:rPr>
              <a:t>Descartes</a:t>
            </a:r>
            <a:r>
              <a:rPr lang="el-GR" sz="1800" dirty="0">
                <a:solidFill>
                  <a:srgbClr val="000000"/>
                </a:solidFill>
                <a:ea typeface="Verdana" panose="020B0604030504040204" pitchFamily="34" charset="0"/>
              </a:rPr>
              <a:t> (1596-1650) υποστήριξε ότι το μυαλό και το σώμα ήταν ξεχωριστές οντότητες-πώς συνδέονταν; 
Ο </a:t>
            </a:r>
            <a:r>
              <a:rPr lang="en-GB" sz="1800" dirty="0">
                <a:solidFill>
                  <a:srgbClr val="000000"/>
                </a:solidFill>
                <a:ea typeface="Verdana" panose="020B0604030504040204" pitchFamily="34" charset="0"/>
              </a:rPr>
              <a:t>Thomas Willis </a:t>
            </a:r>
            <a:r>
              <a:rPr lang="el-GR" sz="1800" dirty="0">
                <a:solidFill>
                  <a:srgbClr val="000000"/>
                </a:solidFill>
                <a:ea typeface="Verdana" panose="020B0604030504040204" pitchFamily="34" charset="0"/>
              </a:rPr>
              <a:t>(1621-1675) διερεύνησε πώς η ψυχή ενεργούσε στο σώμα, με χρήση ανατομών
Ο </a:t>
            </a:r>
            <a:r>
              <a:rPr lang="el-GR" sz="1800" dirty="0" err="1">
                <a:solidFill>
                  <a:srgbClr val="000000"/>
                </a:solidFill>
                <a:ea typeface="Verdana" panose="020B0604030504040204" pitchFamily="34" charset="0"/>
              </a:rPr>
              <a:t>John</a:t>
            </a:r>
            <a:r>
              <a:rPr lang="el-GR" sz="1800" dirty="0">
                <a:solidFill>
                  <a:srgbClr val="000000"/>
                </a:solidFill>
                <a:ea typeface="Verdana" panose="020B0604030504040204" pitchFamily="34" charset="0"/>
              </a:rPr>
              <a:t> </a:t>
            </a:r>
            <a:r>
              <a:rPr lang="el-GR" sz="1800" dirty="0" err="1">
                <a:solidFill>
                  <a:srgbClr val="000000"/>
                </a:solidFill>
                <a:ea typeface="Verdana" panose="020B0604030504040204" pitchFamily="34" charset="0"/>
              </a:rPr>
              <a:t>Locke</a:t>
            </a:r>
            <a:r>
              <a:rPr lang="el-GR" sz="1800" dirty="0">
                <a:solidFill>
                  <a:srgbClr val="000000"/>
                </a:solidFill>
                <a:ea typeface="Verdana" panose="020B0604030504040204" pitchFamily="34" charset="0"/>
              </a:rPr>
              <a:t> (1632-1704) υποστήριξε ότι το μυαλό ήταν </a:t>
            </a:r>
            <a:r>
              <a:rPr lang="en-US" sz="1800" dirty="0">
                <a:solidFill>
                  <a:srgbClr val="000000"/>
                </a:solidFill>
                <a:ea typeface="Verdana" panose="020B0604030504040204" pitchFamily="34" charset="0"/>
              </a:rPr>
              <a:t>tabula rasa </a:t>
            </a:r>
            <a:r>
              <a:rPr lang="el-GR" sz="1800" dirty="0">
                <a:solidFill>
                  <a:srgbClr val="000000"/>
                </a:solidFill>
                <a:ea typeface="Verdana" panose="020B0604030504040204" pitchFamily="34" charset="0"/>
              </a:rPr>
              <a:t>κατά τη γέννηση-μια κενή πλάκα στην οποία μένουν αποτυπώματα μέσω αισθητικών και μαθησιακών εμπειριών </a:t>
            </a:r>
            <a:endParaRPr lang="en-GB" sz="1800" dirty="0">
              <a:solidFill>
                <a:srgbClr val="000000"/>
              </a:solidFill>
              <a:ea typeface="Verdana" panose="020B0604030504040204" pitchFamily="34" charset="0"/>
            </a:endParaRPr>
          </a:p>
        </p:txBody>
      </p:sp>
      <p:sp>
        <p:nvSpPr>
          <p:cNvPr id="13" name="TextBox 12">
            <a:extLst>
              <a:ext uri="{FF2B5EF4-FFF2-40B4-BE49-F238E27FC236}">
                <a16:creationId xmlns:a16="http://schemas.microsoft.com/office/drawing/2014/main" xmlns="" id="{3D3E12B6-9A20-49DD-8196-E1170F28C311}"/>
              </a:ext>
            </a:extLst>
          </p:cNvPr>
          <p:cNvSpPr txBox="1"/>
          <p:nvPr/>
        </p:nvSpPr>
        <p:spPr>
          <a:xfrm>
            <a:off x="5915024" y="6611769"/>
            <a:ext cx="6394152" cy="215444"/>
          </a:xfrm>
          <a:prstGeom prst="rect">
            <a:avLst/>
          </a:prstGeom>
          <a:noFill/>
        </p:spPr>
        <p:txBody>
          <a:bodyPr wrap="square" rtlCol="0">
            <a:spAutoFit/>
          </a:bodyPr>
          <a:lstStyle/>
          <a:p>
            <a:r>
              <a:rPr lang="en-GB" sz="800" dirty="0">
                <a:latin typeface="Verdana" panose="020B0604030504040204" pitchFamily="34" charset="0"/>
                <a:ea typeface="Verdana" panose="020B0604030504040204" pitchFamily="34" charset="0"/>
              </a:rPr>
              <a:t>T. Willis, Opera Omnia. Credit: </a:t>
            </a:r>
            <a:r>
              <a:rPr lang="en-GB" sz="800" u="sng" dirty="0" err="1">
                <a:latin typeface="Verdana" panose="020B0604030504040204" pitchFamily="34" charset="0"/>
                <a:ea typeface="Verdana" panose="020B0604030504040204" pitchFamily="34" charset="0"/>
                <a:hlinkClick r:id="rId4"/>
              </a:rPr>
              <a:t>Wellcome</a:t>
            </a:r>
            <a:r>
              <a:rPr lang="en-GB" sz="800" u="sng" dirty="0">
                <a:latin typeface="Verdana" panose="020B0604030504040204" pitchFamily="34" charset="0"/>
                <a:ea typeface="Verdana" panose="020B0604030504040204" pitchFamily="34" charset="0"/>
                <a:hlinkClick r:id="rId4"/>
              </a:rPr>
              <a:t> Collection</a:t>
            </a:r>
            <a:r>
              <a:rPr lang="en-GB" sz="800" dirty="0">
                <a:latin typeface="Verdana" panose="020B0604030504040204" pitchFamily="34" charset="0"/>
                <a:ea typeface="Verdana" panose="020B0604030504040204" pitchFamily="34" charset="0"/>
              </a:rPr>
              <a:t>. </a:t>
            </a:r>
            <a:r>
              <a:rPr lang="en-GB" sz="800" u="sng" dirty="0">
                <a:latin typeface="Verdana" panose="020B0604030504040204" pitchFamily="34" charset="0"/>
                <a:ea typeface="Verdana" panose="020B0604030504040204" pitchFamily="34" charset="0"/>
                <a:hlinkClick r:id="rId5"/>
              </a:rPr>
              <a:t>Attribution 4.0 International (CC BY 4.0)</a:t>
            </a:r>
            <a:endParaRPr lang="en-GB" sz="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47649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8C75D3-04E0-4A7C-8582-3B9623A696E1}"/>
              </a:ext>
            </a:extLst>
          </p:cNvPr>
          <p:cNvSpPr>
            <a:spLocks noGrp="1"/>
          </p:cNvSpPr>
          <p:nvPr>
            <p:ph type="title"/>
          </p:nvPr>
        </p:nvSpPr>
        <p:spPr>
          <a:xfrm>
            <a:off x="648929" y="629266"/>
            <a:ext cx="6586491" cy="1676603"/>
          </a:xfrm>
        </p:spPr>
        <p:txBody>
          <a:bodyPr>
            <a:normAutofit/>
          </a:bodyPr>
          <a:lstStyle/>
          <a:p>
            <a:r>
              <a:rPr lang="el-GR" sz="2400" b="1" dirty="0">
                <a:solidFill>
                  <a:schemeClr val="accent2"/>
                </a:solidFill>
                <a:effectLst>
                  <a:outerShdw blurRad="38100" dist="38100" dir="2700000" algn="tl">
                    <a:srgbClr val="000000">
                      <a:alpha val="43137"/>
                    </a:srgbClr>
                  </a:outerShdw>
                </a:effectLst>
                <a:latin typeface="+mn-lt"/>
                <a:ea typeface="+mn-ea"/>
                <a:cs typeface="+mn-cs"/>
              </a:rPr>
              <a:t>Η ψυχική νόσος κατά το 18</a:t>
            </a:r>
            <a:r>
              <a:rPr lang="el-GR" sz="2400" b="1" baseline="30000" dirty="0">
                <a:solidFill>
                  <a:schemeClr val="accent2"/>
                </a:solidFill>
                <a:effectLst>
                  <a:outerShdw blurRad="38100" dist="38100" dir="2700000" algn="tl">
                    <a:srgbClr val="000000">
                      <a:alpha val="43137"/>
                    </a:srgbClr>
                  </a:outerShdw>
                </a:effectLst>
                <a:latin typeface="+mn-lt"/>
                <a:ea typeface="+mn-ea"/>
                <a:cs typeface="+mn-cs"/>
              </a:rPr>
              <a:t>ο</a:t>
            </a:r>
            <a:r>
              <a:rPr lang="el-GR" sz="2400" b="1" dirty="0">
                <a:solidFill>
                  <a:schemeClr val="accent2"/>
                </a:solidFill>
                <a:effectLst>
                  <a:outerShdw blurRad="38100" dist="38100" dir="2700000" algn="tl">
                    <a:srgbClr val="000000">
                      <a:alpha val="43137"/>
                    </a:srgbClr>
                  </a:outerShdw>
                </a:effectLst>
                <a:latin typeface="+mn-lt"/>
                <a:ea typeface="+mn-ea"/>
                <a:cs typeface="+mn-cs"/>
              </a:rPr>
              <a:t> αιώνα</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4EEF8C8F-1D1A-4A46-A123-406E858E2DAE}"/>
              </a:ext>
            </a:extLst>
          </p:cNvPr>
          <p:cNvSpPr>
            <a:spLocks noGrp="1"/>
          </p:cNvSpPr>
          <p:nvPr>
            <p:ph idx="1"/>
          </p:nvPr>
        </p:nvSpPr>
        <p:spPr>
          <a:xfrm>
            <a:off x="648930" y="2438400"/>
            <a:ext cx="6586489" cy="3785419"/>
          </a:xfrm>
        </p:spPr>
        <p:txBody>
          <a:bodyPr>
            <a:normAutofit/>
          </a:bodyPr>
          <a:lstStyle/>
          <a:p>
            <a:r>
              <a:rPr lang="el-GR" sz="1800" dirty="0">
                <a:ea typeface="Verdana" panose="020B0604030504040204" pitchFamily="34" charset="0"/>
              </a:rPr>
              <a:t>Ο </a:t>
            </a:r>
            <a:r>
              <a:rPr lang="el-GR" sz="1800" dirty="0" err="1">
                <a:ea typeface="Verdana" panose="020B0604030504040204" pitchFamily="34" charset="0"/>
              </a:rPr>
              <a:t>William</a:t>
            </a:r>
            <a:r>
              <a:rPr lang="el-GR" sz="1800" dirty="0">
                <a:ea typeface="Verdana" panose="020B0604030504040204" pitchFamily="34" charset="0"/>
              </a:rPr>
              <a:t> </a:t>
            </a:r>
            <a:r>
              <a:rPr lang="el-GR" sz="1800" dirty="0" err="1">
                <a:ea typeface="Verdana" panose="020B0604030504040204" pitchFamily="34" charset="0"/>
              </a:rPr>
              <a:t>Cullen</a:t>
            </a:r>
            <a:r>
              <a:rPr lang="el-GR" sz="1800" dirty="0">
                <a:ea typeface="Verdana" panose="020B0604030504040204" pitchFamily="34" charset="0"/>
              </a:rPr>
              <a:t> (1710-1790) χρησιμοποίησε ένα πλαίσιο σχετικά με το νου από τον </a:t>
            </a:r>
            <a:r>
              <a:rPr lang="en-US" sz="1800" dirty="0">
                <a:ea typeface="Verdana" panose="020B0604030504040204" pitchFamily="34" charset="0"/>
              </a:rPr>
              <a:t>Lock</a:t>
            </a:r>
            <a:r>
              <a:rPr lang="el-GR" sz="1800" dirty="0">
                <a:ea typeface="Verdana" panose="020B0604030504040204" pitchFamily="34" charset="0"/>
              </a:rPr>
              <a:t>, προκειμένου να εξηγήσει την τρέλα
Μερικοί τύποι τρέλας ανευρίσκονταν ανατομικά στα νεύρα.
Αλλά άλλοι οφείλονταν στην ασυνήθιστη ή παράλογη συσχέτιση «ιδεών» στο μυαλό. Η τρέλα ήταν, έτσι, συχνά μια ψυχολογική κατάσταση που απαιτούσε τη θεραπεία της ψυχής
Τα ιστορικά παράφρονων ασθενών άρχισαν να καταγράφονται προκειμένου να βελτιωθεί η διάγνωση και η θεραπεία, ακριβώς όπως συμβαίνει στην κανονική ιατρική </a:t>
            </a:r>
            <a:endParaRPr lang="en-GB" sz="1800" dirty="0">
              <a:ea typeface="Verdana" panose="020B0604030504040204" pitchFamily="34" charset="0"/>
            </a:endParaRPr>
          </a:p>
        </p:txBody>
      </p:sp>
      <p:pic>
        <p:nvPicPr>
          <p:cNvPr id="3074" name="Picture 2" descr="William Cullen. Mezzotint by V. Green, 1772, after W. Cochran.">
            <a:extLst>
              <a:ext uri="{FF2B5EF4-FFF2-40B4-BE49-F238E27FC236}">
                <a16:creationId xmlns:a16="http://schemas.microsoft.com/office/drawing/2014/main" xmlns="" id="{CA30A4DC-E11B-4DEF-9CC5-2B302823D6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73"/>
          <a:stretch/>
        </p:blipFill>
        <p:spPr bwMode="auto">
          <a:xfrm>
            <a:off x="7556408" y="10"/>
            <a:ext cx="463559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55AA2CB3-D9BD-4D74-8792-5C91F763281D}"/>
              </a:ext>
            </a:extLst>
          </p:cNvPr>
          <p:cNvSpPr txBox="1"/>
          <p:nvPr/>
        </p:nvSpPr>
        <p:spPr>
          <a:xfrm>
            <a:off x="7125521" y="1"/>
            <a:ext cx="430887" cy="6858000"/>
          </a:xfrm>
          <a:prstGeom prst="rect">
            <a:avLst/>
          </a:prstGeom>
          <a:noFill/>
        </p:spPr>
        <p:txBody>
          <a:bodyPr vert="eaVert" wrap="square" rtlCol="0">
            <a:spAutoFit/>
          </a:bodyPr>
          <a:lstStyle/>
          <a:p>
            <a:r>
              <a:rPr lang="en-GB" sz="800" dirty="0">
                <a:latin typeface="Verdana" panose="020B0604030504040204" pitchFamily="34" charset="0"/>
                <a:ea typeface="Verdana" panose="020B0604030504040204" pitchFamily="34" charset="0"/>
              </a:rPr>
              <a:t>William Cullen. Mezzotint by V. Green, 1772, after W. Cochran. Credit: </a:t>
            </a:r>
            <a:r>
              <a:rPr lang="en-GB" sz="800" u="sng" dirty="0" err="1">
                <a:latin typeface="Verdana" panose="020B0604030504040204" pitchFamily="34" charset="0"/>
                <a:ea typeface="Verdana" panose="020B0604030504040204" pitchFamily="34" charset="0"/>
                <a:hlinkClick r:id="rId3"/>
              </a:rPr>
              <a:t>Wellcome</a:t>
            </a:r>
            <a:r>
              <a:rPr lang="en-GB" sz="800" u="sng" dirty="0">
                <a:latin typeface="Verdana" panose="020B0604030504040204" pitchFamily="34" charset="0"/>
                <a:ea typeface="Verdana" panose="020B0604030504040204" pitchFamily="34" charset="0"/>
                <a:hlinkClick r:id="rId3"/>
              </a:rPr>
              <a:t> Collection</a:t>
            </a:r>
            <a:r>
              <a:rPr lang="en-GB" sz="800" dirty="0">
                <a:latin typeface="Verdana" panose="020B0604030504040204" pitchFamily="34" charset="0"/>
                <a:ea typeface="Verdana" panose="020B0604030504040204" pitchFamily="34" charset="0"/>
              </a:rPr>
              <a:t>. </a:t>
            </a:r>
            <a:r>
              <a:rPr lang="en-GB" sz="800" u="sng" dirty="0">
                <a:latin typeface="Verdana" panose="020B0604030504040204" pitchFamily="34" charset="0"/>
                <a:ea typeface="Verdana" panose="020B0604030504040204" pitchFamily="34" charset="0"/>
                <a:hlinkClick r:id="rId4"/>
              </a:rPr>
              <a:t>Attribution 4.0 International (CC BY 4.0)</a:t>
            </a:r>
            <a:endParaRPr lang="en-GB"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17037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F20117-5A6A-4A3F-9011-7D3868BADF1A}"/>
              </a:ext>
            </a:extLst>
          </p:cNvPr>
          <p:cNvSpPr>
            <a:spLocks noGrp="1"/>
          </p:cNvSpPr>
          <p:nvPr>
            <p:ph type="title"/>
          </p:nvPr>
        </p:nvSpPr>
        <p:spPr>
          <a:xfrm>
            <a:off x="648929" y="629266"/>
            <a:ext cx="3651467" cy="1676603"/>
          </a:xfrm>
        </p:spPr>
        <p:txBody>
          <a:bodyPr>
            <a:normAutofit/>
          </a:bodyPr>
          <a:lstStyle/>
          <a:p>
            <a:r>
              <a:rPr lang="el-GR" sz="2400" b="1" dirty="0">
                <a:solidFill>
                  <a:schemeClr val="accent2"/>
                </a:solidFill>
                <a:effectLst>
                  <a:outerShdw blurRad="38100" dist="38100" dir="2700000" algn="tl">
                    <a:srgbClr val="000000">
                      <a:alpha val="43137"/>
                    </a:srgbClr>
                  </a:outerShdw>
                </a:effectLst>
                <a:latin typeface="+mn-lt"/>
                <a:ea typeface="+mn-ea"/>
                <a:cs typeface="+mn-cs"/>
              </a:rPr>
              <a:t>Άσυλα</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a16="http://schemas.microsoft.com/office/drawing/2014/main" xmlns="" id="{B3E2B231-56EC-4BD6-BF5E-F7ECBE0990CF}"/>
              </a:ext>
            </a:extLst>
          </p:cNvPr>
          <p:cNvSpPr>
            <a:spLocks noGrp="1"/>
          </p:cNvSpPr>
          <p:nvPr>
            <p:ph idx="1"/>
          </p:nvPr>
        </p:nvSpPr>
        <p:spPr>
          <a:xfrm>
            <a:off x="648931" y="2438400"/>
            <a:ext cx="3651466" cy="3785419"/>
          </a:xfrm>
        </p:spPr>
        <p:txBody>
          <a:bodyPr>
            <a:normAutofit/>
          </a:bodyPr>
          <a:lstStyle/>
          <a:p>
            <a:r>
              <a:rPr lang="el-GR" sz="1800" dirty="0">
                <a:ea typeface="Verdana" panose="020B0604030504040204" pitchFamily="34" charset="0"/>
              </a:rPr>
              <a:t>Ιδιωτικά άσυλα για «τρελούς» και «παράφρονες» είχαν μακρά ιστορία
Οι θεραπείες ήταν συχνά αμελητέες και σκληρές 
Το σύνολο των εκτυπώσεων του </a:t>
            </a:r>
            <a:r>
              <a:rPr lang="en-US" sz="1800" dirty="0">
                <a:ea typeface="Verdana" panose="020B0604030504040204" pitchFamily="34" charset="0"/>
              </a:rPr>
              <a:t>W</a:t>
            </a:r>
            <a:r>
              <a:rPr lang="el-GR" sz="1800" dirty="0" err="1">
                <a:ea typeface="Verdana" panose="020B0604030504040204" pitchFamily="34" charset="0"/>
              </a:rPr>
              <a:t>illiam</a:t>
            </a:r>
            <a:r>
              <a:rPr lang="el-GR" sz="1800" dirty="0">
                <a:ea typeface="Verdana" panose="020B0604030504040204" pitchFamily="34" charset="0"/>
              </a:rPr>
              <a:t> </a:t>
            </a:r>
            <a:r>
              <a:rPr lang="el-GR" sz="1800" dirty="0" err="1">
                <a:ea typeface="Verdana" panose="020B0604030504040204" pitchFamily="34" charset="0"/>
              </a:rPr>
              <a:t>Hogarth</a:t>
            </a:r>
            <a:r>
              <a:rPr lang="el-GR" sz="1800" dirty="0">
                <a:ea typeface="Verdana" panose="020B0604030504040204" pitchFamily="34" charset="0"/>
              </a:rPr>
              <a:t>, με τίτλο </a:t>
            </a:r>
            <a:r>
              <a:rPr lang="en-GB" sz="1800" i="1" dirty="0">
                <a:ea typeface="Verdana" panose="020B0604030504040204" pitchFamily="34" charset="0"/>
              </a:rPr>
              <a:t>A Rake’s Progress, </a:t>
            </a:r>
            <a:r>
              <a:rPr lang="el-GR" sz="1800" dirty="0">
                <a:ea typeface="Verdana" panose="020B0604030504040204" pitchFamily="34" charset="0"/>
              </a:rPr>
              <a:t>τελείωνε στο διαβόητο άσυλο «</a:t>
            </a:r>
            <a:r>
              <a:rPr lang="el-GR" sz="1800" dirty="0" err="1">
                <a:ea typeface="Verdana" panose="020B0604030504040204" pitchFamily="34" charset="0"/>
              </a:rPr>
              <a:t>Bedlam</a:t>
            </a:r>
            <a:r>
              <a:rPr lang="el-GR" sz="1800" dirty="0">
                <a:ea typeface="Verdana" panose="020B0604030504040204" pitchFamily="34" charset="0"/>
              </a:rPr>
              <a:t>», όπου οι επισκέπτες μπορούσαν να πληρώσουν για να δουν τον τρελό</a:t>
            </a:r>
            <a:endParaRPr lang="en-GB" sz="1800" dirty="0">
              <a:ea typeface="Verdana" panose="020B0604030504040204" pitchFamily="34" charset="0"/>
            </a:endParaRPr>
          </a:p>
        </p:txBody>
      </p:sp>
      <p:pic>
        <p:nvPicPr>
          <p:cNvPr id="4098" name="Picture 2" descr="Scene at Bedlam from The Rake's Progress by Hogarth.">
            <a:extLst>
              <a:ext uri="{FF2B5EF4-FFF2-40B4-BE49-F238E27FC236}">
                <a16:creationId xmlns:a16="http://schemas.microsoft.com/office/drawing/2014/main" xmlns="" id="{B73ACE54-C47A-4C8D-B90D-91806540D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6050" y="0"/>
            <a:ext cx="7795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79D31BD5-8831-4DFB-9F8C-047829A5D027}"/>
              </a:ext>
            </a:extLst>
          </p:cNvPr>
          <p:cNvSpPr txBox="1"/>
          <p:nvPr/>
        </p:nvSpPr>
        <p:spPr>
          <a:xfrm>
            <a:off x="744583" y="6356350"/>
            <a:ext cx="3651467" cy="338554"/>
          </a:xfrm>
          <a:prstGeom prst="rect">
            <a:avLst/>
          </a:prstGeom>
          <a:noFill/>
        </p:spPr>
        <p:txBody>
          <a:bodyPr wrap="square" rtlCol="0">
            <a:spAutoFit/>
          </a:bodyPr>
          <a:lstStyle/>
          <a:p>
            <a:r>
              <a:rPr lang="en-GB" sz="800" dirty="0">
                <a:latin typeface="Verdana" panose="020B0604030504040204" pitchFamily="34" charset="0"/>
                <a:ea typeface="Verdana" panose="020B0604030504040204" pitchFamily="34" charset="0"/>
              </a:rPr>
              <a:t>Hogarth's The Rake's Progress; scene at Bedlam. Credit: </a:t>
            </a:r>
            <a:r>
              <a:rPr lang="en-GB" sz="800" u="sng" dirty="0" err="1">
                <a:latin typeface="Verdana" panose="020B0604030504040204" pitchFamily="34" charset="0"/>
                <a:ea typeface="Verdana" panose="020B0604030504040204" pitchFamily="34" charset="0"/>
                <a:hlinkClick r:id="rId3"/>
              </a:rPr>
              <a:t>Wellcome</a:t>
            </a:r>
            <a:r>
              <a:rPr lang="en-GB" sz="800" u="sng" dirty="0">
                <a:latin typeface="Verdana" panose="020B0604030504040204" pitchFamily="34" charset="0"/>
                <a:ea typeface="Verdana" panose="020B0604030504040204" pitchFamily="34" charset="0"/>
                <a:hlinkClick r:id="rId3"/>
              </a:rPr>
              <a:t> Collection</a:t>
            </a:r>
            <a:r>
              <a:rPr lang="en-GB" sz="800" dirty="0">
                <a:latin typeface="Verdana" panose="020B0604030504040204" pitchFamily="34" charset="0"/>
                <a:ea typeface="Verdana" panose="020B0604030504040204" pitchFamily="34" charset="0"/>
              </a:rPr>
              <a:t>. </a:t>
            </a:r>
            <a:r>
              <a:rPr lang="en-GB" sz="800" u="sng" dirty="0">
                <a:latin typeface="Verdana" panose="020B0604030504040204" pitchFamily="34" charset="0"/>
                <a:ea typeface="Verdana" panose="020B0604030504040204" pitchFamily="34" charset="0"/>
                <a:hlinkClick r:id="rId4"/>
              </a:rPr>
              <a:t>Attribution 4.0 International (CC BY 4.0)</a:t>
            </a:r>
            <a:endParaRPr lang="en-GB"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52499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quot;Original building of The Retreat, York. Instituted 1792&quot;.">
            <a:extLst>
              <a:ext uri="{FF2B5EF4-FFF2-40B4-BE49-F238E27FC236}">
                <a16:creationId xmlns:a16="http://schemas.microsoft.com/office/drawing/2014/main" xmlns="" id="{1E352119-A961-4111-8B53-ABECFD6FF4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989355F0-B465-48FD-8A58-18F2D9273EEC}"/>
              </a:ext>
            </a:extLst>
          </p:cNvPr>
          <p:cNvSpPr>
            <a:spLocks noGrp="1"/>
          </p:cNvSpPr>
          <p:nvPr>
            <p:ph type="title"/>
          </p:nvPr>
        </p:nvSpPr>
        <p:spPr>
          <a:xfrm>
            <a:off x="779692" y="1243669"/>
            <a:ext cx="4204137" cy="1342754"/>
          </a:xfrm>
        </p:spPr>
        <p:txBody>
          <a:bodyPr>
            <a:normAutofit/>
          </a:bodyPr>
          <a:lstStyle/>
          <a:p>
            <a:pPr algn="ctr"/>
            <a:r>
              <a:rPr lang="el-GR" sz="2400" b="1" dirty="0">
                <a:solidFill>
                  <a:schemeClr val="accent2"/>
                </a:solidFill>
                <a:effectLst>
                  <a:outerShdw blurRad="38100" dist="38100" dir="2700000" algn="tl">
                    <a:srgbClr val="000000">
                      <a:alpha val="43137"/>
                    </a:srgbClr>
                  </a:outerShdw>
                </a:effectLst>
                <a:latin typeface="+mn-lt"/>
                <a:ea typeface="+mn-ea"/>
                <a:cs typeface="+mn-cs"/>
              </a:rPr>
              <a:t>«Ηθική θεραπεία»</a:t>
            </a:r>
            <a:endParaRPr lang="en-GB" sz="2400" b="1" dirty="0">
              <a:solidFill>
                <a:schemeClr val="accent2"/>
              </a:solidFill>
              <a:effectLst>
                <a:outerShdw blurRad="38100" dist="38100" dir="2700000" algn="tl">
                  <a:srgbClr val="000000">
                    <a:alpha val="43137"/>
                  </a:srgbClr>
                </a:outerShdw>
              </a:effectLst>
              <a:latin typeface="+mn-lt"/>
              <a:ea typeface="+mn-ea"/>
              <a:cs typeface="+mn-cs"/>
            </a:endParaRPr>
          </a:p>
        </p:txBody>
      </p:sp>
      <p:cxnSp>
        <p:nvCxnSpPr>
          <p:cNvPr id="73" name="Straight Connector 72">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38105E4B-5D98-4766-A6F6-7BA26AB40400}"/>
              </a:ext>
            </a:extLst>
          </p:cNvPr>
          <p:cNvSpPr>
            <a:spLocks noGrp="1"/>
          </p:cNvSpPr>
          <p:nvPr>
            <p:ph idx="1"/>
          </p:nvPr>
        </p:nvSpPr>
        <p:spPr>
          <a:xfrm>
            <a:off x="571006" y="2994492"/>
            <a:ext cx="4875159" cy="2619839"/>
          </a:xfrm>
        </p:spPr>
        <p:txBody>
          <a:bodyPr anchor="ctr">
            <a:noAutofit/>
          </a:bodyPr>
          <a:lstStyle/>
          <a:p>
            <a:r>
              <a:rPr lang="el-GR" sz="1800" dirty="0">
                <a:ea typeface="Verdana" panose="020B0604030504040204" pitchFamily="34" charset="0"/>
              </a:rPr>
              <a:t>Από τα τέλη του 18ου αιώνα, δοκιμάστηκαν διαφορετικοί τρόποι θεραπείας της παραφροσύνης (αν και δεν ήταν εντελώς νέοι)
Η «ηθική θεραπεία» επικεντρώθηκε στην ανθρώπινη μεταχείριση των κρατουμένων, αποφεύγοντας τα δεσμά και ενθαρρύνοντας «υγιεινές» συνήθειες
Διατηρούνταν οι ασθενείς υπό στενή παρακολούθηση ανά πάσα στιγμή
Το </a:t>
            </a:r>
            <a:r>
              <a:rPr lang="el-GR" sz="1800" dirty="0" err="1">
                <a:ea typeface="Verdana" panose="020B0604030504040204" pitchFamily="34" charset="0"/>
              </a:rPr>
              <a:t>York</a:t>
            </a:r>
            <a:r>
              <a:rPr lang="el-GR" sz="1800" dirty="0">
                <a:ea typeface="Verdana" panose="020B0604030504040204" pitchFamily="34" charset="0"/>
              </a:rPr>
              <a:t> </a:t>
            </a:r>
            <a:r>
              <a:rPr lang="el-GR" sz="1800" dirty="0" err="1">
                <a:ea typeface="Verdana" panose="020B0604030504040204" pitchFamily="34" charset="0"/>
              </a:rPr>
              <a:t>Retreat</a:t>
            </a:r>
            <a:r>
              <a:rPr lang="el-GR" sz="1800" dirty="0">
                <a:ea typeface="Verdana" panose="020B0604030504040204" pitchFamily="34" charset="0"/>
              </a:rPr>
              <a:t>, που άνοιξε το 1796 από τον </a:t>
            </a:r>
            <a:r>
              <a:rPr lang="el-GR" sz="1800" dirty="0" err="1">
                <a:ea typeface="Verdana" panose="020B0604030504040204" pitchFamily="34" charset="0"/>
              </a:rPr>
              <a:t>Κουακέρο</a:t>
            </a:r>
            <a:r>
              <a:rPr lang="el-GR" sz="1800" dirty="0">
                <a:ea typeface="Verdana" panose="020B0604030504040204" pitchFamily="34" charset="0"/>
              </a:rPr>
              <a:t> επιχειρηματία </a:t>
            </a:r>
            <a:r>
              <a:rPr lang="el-GR" sz="1800" dirty="0" err="1">
                <a:ea typeface="Verdana" panose="020B0604030504040204" pitchFamily="34" charset="0"/>
              </a:rPr>
              <a:t>William</a:t>
            </a:r>
            <a:r>
              <a:rPr lang="el-GR" sz="1800" dirty="0">
                <a:ea typeface="Verdana" panose="020B0604030504040204" pitchFamily="34" charset="0"/>
              </a:rPr>
              <a:t> </a:t>
            </a:r>
            <a:r>
              <a:rPr lang="el-GR" sz="1800" dirty="0" err="1">
                <a:ea typeface="Verdana" panose="020B0604030504040204" pitchFamily="34" charset="0"/>
              </a:rPr>
              <a:t>Tuke</a:t>
            </a:r>
            <a:r>
              <a:rPr lang="el-GR" sz="1800" dirty="0">
                <a:ea typeface="Verdana" panose="020B0604030504040204" pitchFamily="34" charset="0"/>
              </a:rPr>
              <a:t> (1732-1822) ήταν ένα από τα πρώτα άσυλα ειδικά κατασκευασμένα για την πρακτική αυτή
</a:t>
            </a:r>
            <a:endParaRPr lang="en-GB" sz="1800" dirty="0">
              <a:ea typeface="Verdana" panose="020B0604030504040204" pitchFamily="34" charset="0"/>
            </a:endParaRPr>
          </a:p>
        </p:txBody>
      </p:sp>
      <p:sp>
        <p:nvSpPr>
          <p:cNvPr id="4" name="TextBox 3">
            <a:extLst>
              <a:ext uri="{FF2B5EF4-FFF2-40B4-BE49-F238E27FC236}">
                <a16:creationId xmlns:a16="http://schemas.microsoft.com/office/drawing/2014/main" xmlns="" id="{8F68356D-68E2-4C70-8FEC-32896B944C77}"/>
              </a:ext>
            </a:extLst>
          </p:cNvPr>
          <p:cNvSpPr txBox="1"/>
          <p:nvPr/>
        </p:nvSpPr>
        <p:spPr>
          <a:xfrm>
            <a:off x="7439025" y="6642556"/>
            <a:ext cx="4752975" cy="215444"/>
          </a:xfrm>
          <a:prstGeom prst="rect">
            <a:avLst/>
          </a:prstGeom>
          <a:noFill/>
        </p:spPr>
        <p:txBody>
          <a:bodyPr wrap="square" rtlCol="0">
            <a:spAutoFit/>
          </a:bodyPr>
          <a:lstStyle/>
          <a:p>
            <a:r>
              <a:rPr lang="en-GB" sz="800" dirty="0">
                <a:latin typeface="Verdana" panose="020B0604030504040204" pitchFamily="34" charset="0"/>
                <a:ea typeface="Verdana" panose="020B0604030504040204" pitchFamily="34" charset="0"/>
              </a:rPr>
              <a:t>The Retreat, York. Credit: </a:t>
            </a:r>
            <a:r>
              <a:rPr lang="en-GB" sz="800" u="sng" dirty="0" err="1">
                <a:latin typeface="Verdana" panose="020B0604030504040204" pitchFamily="34" charset="0"/>
                <a:ea typeface="Verdana" panose="020B0604030504040204" pitchFamily="34" charset="0"/>
                <a:hlinkClick r:id="rId3"/>
              </a:rPr>
              <a:t>Wellcome</a:t>
            </a:r>
            <a:r>
              <a:rPr lang="en-GB" sz="800" u="sng" dirty="0">
                <a:latin typeface="Verdana" panose="020B0604030504040204" pitchFamily="34" charset="0"/>
                <a:ea typeface="Verdana" panose="020B0604030504040204" pitchFamily="34" charset="0"/>
                <a:hlinkClick r:id="rId3"/>
              </a:rPr>
              <a:t> Collection</a:t>
            </a:r>
            <a:r>
              <a:rPr lang="en-GB" sz="800" dirty="0">
                <a:latin typeface="Verdana" panose="020B0604030504040204" pitchFamily="34" charset="0"/>
                <a:ea typeface="Verdana" panose="020B0604030504040204" pitchFamily="34" charset="0"/>
              </a:rPr>
              <a:t>. </a:t>
            </a:r>
            <a:r>
              <a:rPr lang="en-GB" sz="800" u="sng" dirty="0">
                <a:latin typeface="Verdana" panose="020B0604030504040204" pitchFamily="34" charset="0"/>
                <a:ea typeface="Verdana" panose="020B0604030504040204" pitchFamily="34" charset="0"/>
                <a:hlinkClick r:id="rId4"/>
              </a:rPr>
              <a:t>Attribution 4.0 International (CC BY 4.0)</a:t>
            </a:r>
            <a:endParaRPr lang="en-GB"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85162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EB663603BE65479B1A7C74DCE70B4F" ma:contentTypeVersion="10" ma:contentTypeDescription="Create a new document." ma:contentTypeScope="" ma:versionID="1a02b980d413a3d3dc3123daaf602a58">
  <xsd:schema xmlns:xsd="http://www.w3.org/2001/XMLSchema" xmlns:xs="http://www.w3.org/2001/XMLSchema" xmlns:p="http://schemas.microsoft.com/office/2006/metadata/properties" xmlns:ns3="ce3f8243-1edc-4f0d-9489-4eef79b3ea8a" targetNamespace="http://schemas.microsoft.com/office/2006/metadata/properties" ma:root="true" ma:fieldsID="525df39c282b01b90f4e62cd132f8687" ns3:_="">
    <xsd:import namespace="ce3f8243-1edc-4f0d-9489-4eef79b3ea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3f8243-1edc-4f0d-9489-4eef79b3ea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701280-A600-420F-B167-FACC9F2B4C69}">
  <ds:schemaRefs>
    <ds:schemaRef ds:uri="http://schemas.microsoft.com/office/infopath/2007/PartnerControls"/>
    <ds:schemaRef ds:uri="http://purl.org/dc/elements/1.1/"/>
    <ds:schemaRef ds:uri="http://schemas.microsoft.com/office/2006/documentManagement/types"/>
    <ds:schemaRef ds:uri="ce3f8243-1edc-4f0d-9489-4eef79b3ea8a"/>
    <ds:schemaRef ds:uri="http://purl.org/dc/terms/"/>
    <ds:schemaRef ds:uri="http://www.w3.org/XML/1998/namespace"/>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79812EBA-CBDD-49B5-90E8-AEE08A6D11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3f8243-1edc-4f0d-9489-4eef79b3ea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E096CD-8A6E-4069-99C1-8D71DD2B43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126</TotalTime>
  <Words>1502</Words>
  <Application>Microsoft Office PowerPoint</Application>
  <PresentationFormat>Custom</PresentationFormat>
  <Paragraphs>136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        </vt:lpstr>
      <vt:lpstr>Επισκόπηση μαθήματος</vt:lpstr>
      <vt:lpstr>PowerPoint Presentation</vt:lpstr>
      <vt:lpstr>Σημείωση σχετικά με την ορολογία</vt:lpstr>
      <vt:lpstr>Μέσα στο Άσυλο: Πατερναλιστικές προσεγγίσεις στη θεραπεία του ψυχικά ασθενή</vt:lpstr>
      <vt:lpstr>Φιλοσοφία του νου κατά το Διαφωτισμό</vt:lpstr>
      <vt:lpstr>Η ψυχική νόσος κατά το 18ο αιώνα</vt:lpstr>
      <vt:lpstr>Άσυλα</vt:lpstr>
      <vt:lpstr>«Ηθική θεραπεία»</vt:lpstr>
      <vt:lpstr>Θεραπευτική αισιοδοξία</vt:lpstr>
      <vt:lpstr>Ανάπτυξη των ασύλων</vt:lpstr>
      <vt:lpstr>Υστερία: ένα μέσο ελέγχου;</vt:lpstr>
      <vt:lpstr>Υστερία</vt:lpstr>
      <vt:lpstr>Ορίζοντας την υστερία το 19ο αιώνα</vt:lpstr>
      <vt:lpstr>PowerPoint Presentation</vt:lpstr>
      <vt:lpstr>Θεραπεία της υστερίας</vt:lpstr>
      <vt:lpstr>Άλλες θεραπείες</vt:lpstr>
      <vt:lpstr>Ψυχανάλυση</vt:lpstr>
      <vt:lpstr>Η ψυχανάλυση στον 20ο αιώνα</vt:lpstr>
      <vt:lpstr>Αποϊδρυματοποίηση και Φροντίδα στην Κοινότητα</vt:lpstr>
      <vt:lpstr>Κριτική στη φροντίδα του ασύλου</vt:lpstr>
      <vt:lpstr>Αλλαγή στάσης</vt:lpstr>
      <vt:lpstr>Αποϊδρυματοποίηση </vt:lpstr>
      <vt:lpstr>Φροντίδα μέσα στην κοινότητα</vt:lpstr>
      <vt:lpstr>Αποτυχία της αποϊδρυματοποίησης;</vt:lpstr>
      <vt:lpstr>Αυτονομία στη υγειονομική περίθαλψη: Διάρκεια πληρεξουσίου και εντολές μη ανάνηψης</vt:lpstr>
      <vt:lpstr>Αλλαγή των νομικών πλαισίων περίθαλψης</vt:lpstr>
      <vt:lpstr>LPA και DNAR</vt:lpstr>
      <vt:lpstr>Πέντε αρχές για τις εκ των προτέρων οδηγίες</vt:lpstr>
      <vt:lpstr>Ζητήματα</vt:lpstr>
      <vt:lpstr>Συμπέρασμα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Asylum to Care in the Community; From Paternalism to Autonomous Decision Making</dc:title>
  <dc:creator>Richard Bellis</dc:creator>
  <cp:lastModifiedBy>Andrea Nozzoli</cp:lastModifiedBy>
  <cp:revision>24</cp:revision>
  <cp:lastPrinted>2020-12-02T11:05:46Z</cp:lastPrinted>
  <dcterms:created xsi:type="dcterms:W3CDTF">2020-02-27T13:01:19Z</dcterms:created>
  <dcterms:modified xsi:type="dcterms:W3CDTF">2021-06-18T10:28:17Z</dcterms:modified>
</cp:coreProperties>
</file>