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58" r:id="rId6"/>
    <p:sldId id="257" r:id="rId7"/>
    <p:sldId id="259" r:id="rId8"/>
    <p:sldId id="260" r:id="rId9"/>
    <p:sldId id="261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73A7AC-BA68-47CF-A023-6B8ADDAA0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37EE81-309E-42E8-9939-B6FE99A9C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CA47A-CBC8-46E4-AA02-80C61461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C7B9E-95E3-4B63-A56C-D5BFF1A8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2BF4CF-5D6B-4F40-9C36-B4D899B7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5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161BC-5205-47E8-8793-23C83D49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499423-0B0F-4B82-8170-3FA4DB537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929051-399E-4059-83A9-82F04E07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8DFFDB-4144-4B4A-BFBE-BF6F280D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7D5CEB-7398-4633-98B0-82734C5B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6D72FD8-7766-4900-B3B5-FE516B40D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21BBE3-EA3A-45D0-9AC5-1C60F1C15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002535-2975-4ADC-8DFE-C4BD1AAA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CB45D2-EF6B-43F8-9B54-6F498C69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2843BB-63B3-44B3-90A5-3238AA08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F342D-9347-4521-A33A-870E8C12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810A7-F664-4369-8648-77F1BA0D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1AB625-4E23-44FD-9A59-F9891AA7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12C8BA-FE4B-4298-8933-7E12AFE4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B17603-F8DA-4F1A-95CA-8D5058B5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4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1197D-EE45-4D1C-90BC-221C2536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BDBDB3-14FE-4C28-8D91-2EFB0C7F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BB13AF-C6BA-4BA2-A783-A9EA5B40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5EC82-AFF4-4937-914D-589D3127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E911F4-08A2-4E12-AE53-8B4F7276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2F1D37-AD54-4E1F-88E2-F27DB07B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7B382-1D4A-4213-A662-795EB459B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DBD901-0400-42D7-9363-67D696920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454BD9-D430-4234-A343-A9F9F38D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32A13D-5730-43E0-BAD5-3F5DF86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38D16-F541-4DA7-AF33-4ED130CC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0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46BC0-E60E-412C-A65B-4A0B4E44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AD6DCF-F9CD-40C9-8101-848F2518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34BC96-C693-4E07-8001-A27836E2D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A98A1E-7F5F-4F2D-8C2B-1F796320A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A108FF-364E-4EDA-87EC-3A4F49A32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78FAEBD-1015-416F-947A-30360DF0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246E4A9-D7DE-4E9B-8E99-F272031F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DAB3F20-0FDC-4891-8FD9-B3112843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004FF-4AC0-41C5-B1F9-6B98469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5684AF-4B3C-41BA-A924-30DE7B24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03E83C6-32A0-4F3A-9E48-E483AFB9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050201-E4C1-44C2-B165-87C00AFA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56D176D-5E8B-4F81-B2C9-3D6ACBB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4B47EB-534F-40DC-8E91-585789CC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643D28-0759-43E2-9428-468A9B89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3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4CF38-77C6-4AAB-AE93-DEAB987E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CADBBE-D958-4156-B300-DC41D26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B05C85-B104-4C72-9A97-3BE339C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04892B-B97A-42E0-9AA4-6FEF598A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AF8DAC-B848-4F15-88F1-55A627EC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EDC39F-AA79-462D-9468-00187F82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5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705512-9A0F-44DC-A1F5-79421D3E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FCA8A03-DC30-4BFC-812F-1E5DB044E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537101-FA75-4F4F-B10E-BF3611644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EF6E56-876A-4730-AC8E-CB23D8B6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14CB1-E688-4D2F-B74B-5A77A2C5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5E595F-696E-4F1B-A724-7301C88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596BA5D-4B5A-47FE-BE76-EACC3C15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301D27-4594-4261-9449-BEDC0B1B6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5F931A-F9FC-4A5C-B3BE-1087E280B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DFB6-9406-4929-90FC-EF93659D86C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AD8D64-7211-4F69-95CA-9E53F65E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8BFE22-94F0-4E43-ABD8-3CCCD966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5EA3-CA42-4656-826A-0CCBE0C894E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="" xmlns:a16="http://schemas.microsoft.com/office/drawing/2014/main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0" y="6414247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6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11" name="Picture 10" descr="Licenza Creative Commons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0941" y="5054608"/>
            <a:ext cx="8534400" cy="685800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/>
              <a:t>University of Bristol, United Kingdom</a:t>
            </a:r>
            <a:endParaRPr lang="ro-RO" sz="64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ro-RO" dirty="0"/>
              <a:t> </a:t>
            </a:r>
            <a:endParaRPr lang="it-IT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33750" y="134561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9 – 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Medicine, 1600–1900</a:t>
            </a:r>
          </a:p>
        </p:txBody>
      </p:sp>
      <p:pic>
        <p:nvPicPr>
          <p:cNvPr id="10" name="Picture 4" descr="https://daily.jstor.org/wp-content/uploads/2017/03/Lister_spraying_phenol_1050x700.jpg">
            <a:extLst>
              <a:ext uri="{FF2B5EF4-FFF2-40B4-BE49-F238E27FC236}">
                <a16:creationId xmlns="" xmlns:a16="http://schemas.microsoft.com/office/drawing/2014/main" id="{E81B4901-EB2D-4B14-970F-3C876AED6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0275"/>
          <a:stretch/>
        </p:blipFill>
        <p:spPr bwMode="auto">
          <a:xfrm>
            <a:off x="3660877" y="2240579"/>
            <a:ext cx="5228807" cy="2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9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5" name="Rectangle 90">
            <a:extLst>
              <a:ext uri="{FF2B5EF4-FFF2-40B4-BE49-F238E27FC236}">
                <a16:creationId xmlns="" xmlns:a16="http://schemas.microsoft.com/office/drawing/2014/main" id="{7D5D2E51-A652-4FCB-ADE3-8974F2723C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96" name="Freeform: Shape 92">
            <a:extLst>
              <a:ext uri="{FF2B5EF4-FFF2-40B4-BE49-F238E27FC236}">
                <a16:creationId xmlns="" xmlns:a16="http://schemas.microsoft.com/office/drawing/2014/main" id="{08E18253-076D-4D89-968E-FCD8887E2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97" name="Freeform: Shape 94">
            <a:extLst>
              <a:ext uri="{FF2B5EF4-FFF2-40B4-BE49-F238E27FC236}">
                <a16:creationId xmlns="" xmlns:a16="http://schemas.microsoft.com/office/drawing/2014/main" id="{F6EBCC24-DE3B-4BAD-9624-83E1C2D66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2BED5-EA9A-4038-A731-4EAC28DA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Rimedi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efficaci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7198" name="Rectangle 96">
            <a:extLst>
              <a:ext uri="{FF2B5EF4-FFF2-40B4-BE49-F238E27FC236}">
                <a16:creationId xmlns="" xmlns:a16="http://schemas.microsoft.com/office/drawing/2014/main" id="{8C07AF1D-AB44-447B-BC2F-DBECCC06C0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9" name="Rectangle 98">
            <a:extLst>
              <a:ext uri="{FF2B5EF4-FFF2-40B4-BE49-F238E27FC236}">
                <a16:creationId xmlns="" xmlns:a16="http://schemas.microsoft.com/office/drawing/2014/main" id="{6FCD70E2-BD62-41E4-975D-E58B07928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5A6B84-42B3-4EE4-A93D-A15A9811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Nel XIX </a:t>
            </a:r>
            <a:r>
              <a:rPr lang="en-GB" sz="1800" dirty="0" err="1">
                <a:ea typeface="Verdana" panose="020B0604030504040204" pitchFamily="34" charset="0"/>
              </a:rPr>
              <a:t>secolo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state </a:t>
            </a:r>
            <a:r>
              <a:rPr lang="en-GB" sz="1800" dirty="0" err="1">
                <a:ea typeface="Verdana" panose="020B0604030504040204" pitchFamily="34" charset="0"/>
              </a:rPr>
              <a:t>sviluppate</a:t>
            </a:r>
            <a:r>
              <a:rPr lang="en-GB" sz="1800" dirty="0">
                <a:ea typeface="Verdana" panose="020B0604030504040204" pitchFamily="34" charset="0"/>
              </a:rPr>
              <a:t> diverse </a:t>
            </a:r>
            <a:r>
              <a:rPr lang="en-GB" sz="1800" dirty="0" err="1">
                <a:ea typeface="Verdana" panose="020B0604030504040204" pitchFamily="34" charset="0"/>
              </a:rPr>
              <a:t>terapie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efficaci</a:t>
            </a:r>
            <a:r>
              <a:rPr lang="en-GB" sz="1800" dirty="0">
                <a:ea typeface="Verdana" panose="020B0604030504040204" pitchFamily="34" charset="0"/>
              </a:rPr>
              <a:t>, e </a:t>
            </a:r>
            <a:r>
              <a:rPr lang="en-GB" sz="1800" dirty="0" err="1">
                <a:ea typeface="Verdana" panose="020B0604030504040204" pitchFamily="34" charset="0"/>
              </a:rPr>
              <a:t>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sviluppata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nuova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comprensione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diffusione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: la </a:t>
            </a:r>
            <a:r>
              <a:rPr lang="en-GB" sz="1800" dirty="0" err="1">
                <a:ea typeface="Verdana" panose="020B0604030504040204" pitchFamily="34" charset="0"/>
              </a:rPr>
              <a:t>teoria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germi</a:t>
            </a:r>
            <a:r>
              <a:rPr lang="en-GB" sz="1800" dirty="0">
                <a:ea typeface="Verdana" panose="020B0604030504040204" pitchFamily="34" charset="0"/>
              </a:rPr>
              <a:t>. 
In </a:t>
            </a:r>
            <a:r>
              <a:rPr lang="en-GB" sz="1800" dirty="0" err="1">
                <a:ea typeface="Verdana" panose="020B0604030504040204" pitchFamily="34" charset="0"/>
              </a:rPr>
              <a:t>chirurgia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l'anestesia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l'antisepsi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sviluppati</a:t>
            </a:r>
            <a:r>
              <a:rPr lang="en-GB" sz="1800" dirty="0">
                <a:ea typeface="Verdana" panose="020B0604030504040204" pitchFamily="34" charset="0"/>
              </a:rPr>
              <a:t> da figure come William T. G. Morton (1819-1868), James Young Simpson (1811-1870), e Joseph Lister (1819-1912)
Lo </a:t>
            </a:r>
            <a:r>
              <a:rPr lang="en-GB" sz="1800" dirty="0" err="1">
                <a:ea typeface="Verdana" panose="020B0604030504040204" pitchFamily="34" charset="0"/>
              </a:rPr>
              <a:t>sviluppo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batteriologia</a:t>
            </a:r>
            <a:r>
              <a:rPr lang="en-GB" sz="1800" dirty="0">
                <a:ea typeface="Verdana" panose="020B0604030504040204" pitchFamily="34" charset="0"/>
              </a:rPr>
              <a:t> fu </a:t>
            </a:r>
            <a:r>
              <a:rPr lang="en-GB" sz="1800" dirty="0" err="1">
                <a:ea typeface="Verdana" panose="020B0604030504040204" pitchFamily="34" charset="0"/>
              </a:rPr>
              <a:t>introdotto</a:t>
            </a:r>
            <a:r>
              <a:rPr lang="en-GB" sz="1800" dirty="0">
                <a:ea typeface="Verdana" panose="020B0604030504040204" pitchFamily="34" charset="0"/>
              </a:rPr>
              <a:t> da Louis Pasteur (1822-1895) e Robert Koch (1843-1910). </a:t>
            </a:r>
          </a:p>
        </p:txBody>
      </p:sp>
      <p:pic>
        <p:nvPicPr>
          <p:cNvPr id="7170" name="Picture 2" descr="https://pocketdentistry.com/wp-content/uploads/285/B978032305680900014X_gr5.jpg">
            <a:extLst>
              <a:ext uri="{FF2B5EF4-FFF2-40B4-BE49-F238E27FC236}">
                <a16:creationId xmlns="" xmlns:a16="http://schemas.microsoft.com/office/drawing/2014/main" id="{39F8B709-7EFD-43E8-B258-B6F77AED8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5" r="-3" b="16908"/>
          <a:stretch/>
        </p:blipFill>
        <p:spPr bwMode="auto">
          <a:xfrm>
            <a:off x="9052478" y="1278964"/>
            <a:ext cx="2889389" cy="10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aily.jstor.org/wp-content/uploads/2017/03/Lister_spraying_phenol_1050x700.jpg">
            <a:extLst>
              <a:ext uri="{FF2B5EF4-FFF2-40B4-BE49-F238E27FC236}">
                <a16:creationId xmlns="" xmlns:a16="http://schemas.microsoft.com/office/drawing/2014/main" id="{E81B4901-EB2D-4B14-970F-3C876AED6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0275"/>
          <a:stretch/>
        </p:blipFill>
        <p:spPr bwMode="auto">
          <a:xfrm>
            <a:off x="6565392" y="3391110"/>
            <a:ext cx="5228807" cy="2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haciendapublishing.com/sites/default/files/Robert%20Koch%201.jpg">
            <a:extLst>
              <a:ext uri="{FF2B5EF4-FFF2-40B4-BE49-F238E27FC236}">
                <a16:creationId xmlns="" xmlns:a16="http://schemas.microsoft.com/office/drawing/2014/main" id="{AACE060F-4617-430E-B70C-766866DB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94" y="446688"/>
            <a:ext cx="1968452" cy="22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9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16CFB-1715-4D0B-A5B0-80940FE4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5" y="106829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scomparsa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persona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malata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 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7EBA19-FC48-4D22-B51C-9F613AB9D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="" xmlns:a16="http://schemas.microsoft.com/office/drawing/2014/main" id="{3EAF38DC-B069-4F74-89ED-92C7579C3D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 doctor inspecting a flask of urine - Oudendijck, Evert ...">
            <a:extLst>
              <a:ext uri="{FF2B5EF4-FFF2-40B4-BE49-F238E27FC236}">
                <a16:creationId xmlns="" xmlns:a16="http://schemas.microsoft.com/office/drawing/2014/main" id="{428248AB-BD67-4E9C-BB12-FD121112B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3814"/>
          <a:stretch/>
        </p:blipFill>
        <p:spPr bwMode="auto">
          <a:xfrm>
            <a:off x="4883023" y="10"/>
            <a:ext cx="7308978" cy="6857990"/>
          </a:xfrm>
          <a:custGeom>
            <a:avLst/>
            <a:gdLst>
              <a:gd name="connsiteX0" fmla="*/ 0 w 7308978"/>
              <a:gd name="connsiteY0" fmla="*/ 0 h 6858000"/>
              <a:gd name="connsiteX1" fmla="*/ 7308978 w 7308978"/>
              <a:gd name="connsiteY1" fmla="*/ 0 h 6858000"/>
              <a:gd name="connsiteX2" fmla="*/ 7308978 w 7308978"/>
              <a:gd name="connsiteY2" fmla="*/ 6858000 h 6858000"/>
              <a:gd name="connsiteX3" fmla="*/ 0 w 7308978"/>
              <a:gd name="connsiteY3" fmla="*/ 6858000 h 6858000"/>
              <a:gd name="connsiteX4" fmla="*/ 62983 w 7308978"/>
              <a:gd name="connsiteY4" fmla="*/ 6788730 h 6858000"/>
              <a:gd name="connsiteX5" fmla="*/ 1212978 w 7308978"/>
              <a:gd name="connsiteY5" fmla="*/ 3429000 h 6858000"/>
              <a:gd name="connsiteX6" fmla="*/ 62983 w 7308978"/>
              <a:gd name="connsiteY6" fmla="*/ 69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="" xmlns:a16="http://schemas.microsoft.com/office/drawing/2014/main" id="{83549E37-C86B-4401-90BD-D8BF83859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="" xmlns:a16="http://schemas.microsoft.com/office/drawing/2014/main" id="{8A17784E-76D8-4521-A77D-0D2EBB9230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65BC5-4437-410F-8E1B-C70A871C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173761"/>
          </a:xfrm>
        </p:spPr>
        <p:txBody>
          <a:bodyPr anchor="b">
            <a:no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Trattamento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"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mercato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medico"
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7A0CBFF4-EA32-4FE2-BA6B-8F3A6E6ED1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FC8D5885-2804-4D3C-BE31-902E4D32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775590-6145-407F-B5C6-286D4058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Prima del XIX </a:t>
            </a:r>
            <a:r>
              <a:rPr lang="en-GB" sz="1800" dirty="0" err="1">
                <a:ea typeface="Verdana" panose="020B0604030504040204" pitchFamily="34" charset="0"/>
              </a:rPr>
              <a:t>secolo</a:t>
            </a:r>
            <a:r>
              <a:rPr lang="en-GB" sz="1800" dirty="0">
                <a:ea typeface="Verdana" panose="020B0604030504040204" pitchFamily="34" charset="0"/>
              </a:rPr>
              <a:t>, il </a:t>
            </a:r>
            <a:r>
              <a:rPr lang="en-GB" sz="1800" dirty="0" err="1">
                <a:ea typeface="Verdana" panose="020B0604030504040204" pitchFamily="34" charset="0"/>
              </a:rPr>
              <a:t>malato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aveva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autonomia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nella</a:t>
            </a:r>
            <a:r>
              <a:rPr lang="en-GB" sz="1800" dirty="0">
                <a:ea typeface="Verdana" panose="020B0604030504040204" pitchFamily="34" charset="0"/>
              </a:rPr>
              <a:t> propria </a:t>
            </a:r>
            <a:r>
              <a:rPr lang="en-GB" sz="1800" dirty="0" err="1">
                <a:ea typeface="Verdana" panose="020B0604030504040204" pitchFamily="34" charset="0"/>
              </a:rPr>
              <a:t>cura</a:t>
            </a:r>
            <a:r>
              <a:rPr lang="en-GB" sz="1800" dirty="0">
                <a:ea typeface="Verdana" panose="020B0604030504040204" pitchFamily="34" charset="0"/>
              </a:rPr>
              <a:t> - la </a:t>
            </a:r>
            <a:r>
              <a:rPr lang="en-GB" sz="1800" dirty="0" err="1">
                <a:ea typeface="Verdana" panose="020B0604030504040204" pitchFamily="34" charset="0"/>
              </a:rPr>
              <a:t>medicina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ortodossa</a:t>
            </a:r>
            <a:r>
              <a:rPr lang="en-GB" sz="1800" dirty="0">
                <a:ea typeface="Verdana" panose="020B0604030504040204" pitchFamily="34" charset="0"/>
              </a:rPr>
              <a:t> era solo </a:t>
            </a:r>
            <a:r>
              <a:rPr lang="en-GB" sz="1800" dirty="0" err="1">
                <a:ea typeface="Verdana" panose="020B0604030504040204" pitchFamily="34" charset="0"/>
              </a:rPr>
              <a:t>un'opzione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</a:t>
            </a:r>
            <a:r>
              <a:rPr lang="en-GB" sz="1800" dirty="0">
                <a:ea typeface="Verdana" panose="020B0604030504040204" pitchFamily="34" charset="0"/>
              </a:rPr>
              <a:t> le </a:t>
            </a:r>
            <a:r>
              <a:rPr lang="en-GB" sz="1800" dirty="0" err="1">
                <a:ea typeface="Verdana" panose="020B0604030504040204" pitchFamily="34" charset="0"/>
              </a:rPr>
              <a:t>molte</a:t>
            </a:r>
            <a:r>
              <a:rPr lang="en-GB" sz="1800" dirty="0">
                <a:ea typeface="Verdana" panose="020B0604030504040204" pitchFamily="34" charset="0"/>
              </a:rPr>
              <a:t>
I medici </a:t>
            </a:r>
            <a:r>
              <a:rPr lang="en-GB" sz="1800" dirty="0" err="1">
                <a:ea typeface="Verdana" panose="020B0604030504040204" pitchFamily="34" charset="0"/>
              </a:rPr>
              <a:t>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preoccupavano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costituzione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individuale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paziente</a:t>
            </a:r>
            <a:r>
              <a:rPr lang="en-GB" sz="1800" dirty="0">
                <a:ea typeface="Verdana" panose="020B0604030504040204" pitchFamily="34" charset="0"/>
              </a:rPr>
              <a:t>: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loro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sintomi</a:t>
            </a:r>
            <a:r>
              <a:rPr lang="en-GB" sz="1800" dirty="0">
                <a:ea typeface="Verdana" panose="020B0604030504040204" pitchFamily="34" charset="0"/>
              </a:rPr>
              <a:t>, la </a:t>
            </a:r>
            <a:r>
              <a:rPr lang="en-GB" sz="1800" dirty="0" err="1">
                <a:ea typeface="Verdana" panose="020B0604030504040204" pitchFamily="34" charset="0"/>
              </a:rPr>
              <a:t>loro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dieta</a:t>
            </a:r>
            <a:r>
              <a:rPr lang="en-GB" sz="1800" dirty="0">
                <a:ea typeface="Verdana" panose="020B0604030504040204" pitchFamily="34" charset="0"/>
              </a:rPr>
              <a:t>, il </a:t>
            </a:r>
            <a:r>
              <a:rPr lang="en-GB" sz="1800" dirty="0" err="1">
                <a:ea typeface="Verdana" panose="020B0604030504040204" pitchFamily="34" charset="0"/>
              </a:rPr>
              <a:t>loro</a:t>
            </a:r>
            <a:r>
              <a:rPr lang="en-GB" sz="1800" dirty="0">
                <a:ea typeface="Verdana" panose="020B0604030504040204" pitchFamily="34" charset="0"/>
              </a:rPr>
              <a:t> stile di vita e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loro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recenti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eventi</a:t>
            </a:r>
            <a:r>
              <a:rPr lang="en-GB" sz="1800" dirty="0">
                <a:ea typeface="Verdana" panose="020B0604030504040204" pitchFamily="34" charset="0"/>
              </a:rPr>
              <a:t> di vita </a:t>
            </a:r>
            <a:r>
              <a:rPr lang="en-GB" sz="1800" dirty="0" err="1">
                <a:ea typeface="Verdana" panose="020B0604030504040204" pitchFamily="34" charset="0"/>
              </a:rPr>
              <a:t>insieme</a:t>
            </a:r>
            <a:r>
              <a:rPr lang="en-GB" sz="1800" dirty="0">
                <a:ea typeface="Verdana" panose="020B0604030504040204" pitchFamily="34" charset="0"/>
              </a:rPr>
              <a:t> al </a:t>
            </a:r>
            <a:r>
              <a:rPr lang="en-GB" sz="1800" dirty="0" err="1">
                <a:ea typeface="Verdana" panose="020B0604030504040204" pitchFamily="34" charset="0"/>
              </a:rPr>
              <a:t>luogo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stagione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erano</a:t>
            </a:r>
            <a:r>
              <a:rPr lang="en-GB" sz="1800" dirty="0">
                <a:ea typeface="Verdana" panose="020B0604030504040204" pitchFamily="34" charset="0"/>
              </a:rPr>
              <a:t> tutti </a:t>
            </a:r>
            <a:r>
              <a:rPr lang="en-GB" sz="1800" dirty="0" err="1">
                <a:ea typeface="Verdana" panose="020B0604030504040204" pitchFamily="34" charset="0"/>
              </a:rPr>
              <a:t>fonte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preoccupazione</a:t>
            </a:r>
            <a:r>
              <a:rPr lang="en-GB" sz="1800" dirty="0">
                <a:ea typeface="Verdana" panose="020B0604030504040204" pitchFamily="34" charset="0"/>
              </a:rPr>
              <a:t>. 
Le cure </a:t>
            </a:r>
            <a:r>
              <a:rPr lang="en-GB" sz="1800" dirty="0" err="1">
                <a:ea typeface="Verdana" panose="020B0604030504040204" pitchFamily="34" charset="0"/>
              </a:rPr>
              <a:t>erano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individuali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tipicamente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basate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dieta</a:t>
            </a:r>
            <a:r>
              <a:rPr lang="en-GB" sz="1800" dirty="0">
                <a:ea typeface="Verdana" panose="020B0604030504040204" pitchFamily="34" charset="0"/>
              </a:rPr>
              <a:t> e regime e a basso </a:t>
            </a:r>
            <a:r>
              <a:rPr lang="en-GB" sz="1800" dirty="0" err="1">
                <a:ea typeface="Verdana" panose="020B0604030504040204" pitchFamily="34" charset="0"/>
              </a:rPr>
              <a:t>rischio</a:t>
            </a:r>
            <a:r>
              <a:rPr lang="en-GB" sz="1800" dirty="0"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51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36">
            <a:extLst>
              <a:ext uri="{FF2B5EF4-FFF2-40B4-BE49-F238E27FC236}">
                <a16:creationId xmlns="" xmlns:a16="http://schemas.microsoft.com/office/drawing/2014/main" id="{179F7551-E956-43CB-8F36-268A5DA443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="" xmlns:a16="http://schemas.microsoft.com/office/drawing/2014/main" id="{CFFF0275-505B-46E2-954C-0F9BBCC069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3805"/>
            <a:ext cx="7765937" cy="5696020"/>
          </a:xfrm>
          <a:custGeom>
            <a:avLst/>
            <a:gdLst>
              <a:gd name="connsiteX0" fmla="*/ 0 w 7765937"/>
              <a:gd name="connsiteY0" fmla="*/ 0 h 5696020"/>
              <a:gd name="connsiteX1" fmla="*/ 7765937 w 7765937"/>
              <a:gd name="connsiteY1" fmla="*/ 0 h 5696020"/>
              <a:gd name="connsiteX2" fmla="*/ 5002657 w 7765937"/>
              <a:gd name="connsiteY2" fmla="*/ 5696020 h 5696020"/>
              <a:gd name="connsiteX3" fmla="*/ 0 w 7765937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5937" h="5696020">
                <a:moveTo>
                  <a:pt x="0" y="0"/>
                </a:moveTo>
                <a:lnTo>
                  <a:pt x="7765937" y="0"/>
                </a:lnTo>
                <a:lnTo>
                  <a:pt x="5002657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5277B6-8872-45D6-96DB-8F802BF8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111496" cy="1097280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Invenzione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stetoscopio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3B910D-7D0F-48D6-B8DF-EABB1585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331720"/>
            <a:ext cx="4880957" cy="3547872"/>
          </a:xfrm>
        </p:spPr>
        <p:txBody>
          <a:bodyPr anchor="t">
            <a:normAutofit/>
          </a:bodyPr>
          <a:lstStyle/>
          <a:p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Alla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fine del XVIII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secolo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, medici come Matthew Baillie (1761-1823) e Xavier Bichat (1771-1802)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stavano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localizzando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la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malattia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anatomicamente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. 
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Volendo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"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vedere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" le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lesioni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interne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dei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suoi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pazienti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, Rene Laennec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inventò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lo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stetoscopio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per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esaminare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pazienti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mediando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l'auscultazione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Questo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basava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sugli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sviluppi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delle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percussioni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come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tecnica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diagnostica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(di Leopold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Auenbrugger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(1722-1809)) e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sull'immediata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auscultation (di Jean-Nicholas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Corvisart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(1755-1821)).
Il focus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dei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professionisti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ora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era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sulle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lesioni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 del </a:t>
            </a:r>
            <a:r>
              <a:rPr lang="en-GB" sz="1600" dirty="0" err="1">
                <a:solidFill>
                  <a:schemeClr val="bg1"/>
                </a:solidFill>
                <a:ea typeface="Verdana" panose="020B0604030504040204" pitchFamily="34" charset="0"/>
              </a:rPr>
              <a:t>paziente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</a:rPr>
              <a:t>.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9220" name="Picture 4" descr="MEDICAL AND SURGICAL ANTIQUES ARCHIVE, P. 29">
            <a:extLst>
              <a:ext uri="{FF2B5EF4-FFF2-40B4-BE49-F238E27FC236}">
                <a16:creationId xmlns="" xmlns:a16="http://schemas.microsoft.com/office/drawing/2014/main" id="{2FBAE989-147D-48DF-83CE-8A6E95EB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4980" y="2596627"/>
            <a:ext cx="4097547" cy="23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3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18FD74D4-C0F3-4E5B-9628-885593F0B5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31940-7350-4ACD-91FE-C9AF66A8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pazienti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come "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cose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"
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64FA8EC-281F-4A47-AF2E-9F85F2AABC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04542E-809E-4C4B-8B53-2C18407F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J. Marion Sims (1813-1883) </a:t>
            </a:r>
            <a:r>
              <a:rPr lang="en-GB" sz="1800" dirty="0" err="1">
                <a:ea typeface="Verdana" panose="020B0604030504040204" pitchFamily="34" charset="0"/>
              </a:rPr>
              <a:t>sviluppò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tecnica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chirurgica</a:t>
            </a:r>
            <a:r>
              <a:rPr lang="en-GB" sz="1800" dirty="0">
                <a:ea typeface="Verdana" panose="020B0604030504040204" pitchFamily="34" charset="0"/>
              </a:rPr>
              <a:t> per curare la </a:t>
            </a:r>
            <a:r>
              <a:rPr lang="en-GB" sz="1800" dirty="0" err="1">
                <a:ea typeface="Verdana" panose="020B0604030504040204" pitchFamily="34" charset="0"/>
              </a:rPr>
              <a:t>fistola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vesicovaginale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conducendo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esperimenti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sette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schiavizzate</a:t>
            </a:r>
            <a:r>
              <a:rPr lang="en-GB" sz="1800" dirty="0">
                <a:ea typeface="Verdana" panose="020B0604030504040204" pitchFamily="34" charset="0"/>
              </a:rPr>
              <a:t> in America </a:t>
            </a:r>
            <a:r>
              <a:rPr lang="en-GB" sz="1800" dirty="0" err="1">
                <a:ea typeface="Verdana" panose="020B0604030504040204" pitchFamily="34" charset="0"/>
              </a:rPr>
              <a:t>anteguerra</a:t>
            </a:r>
            <a:r>
              <a:rPr lang="en-GB" sz="1800" dirty="0">
                <a:ea typeface="Verdana" panose="020B0604030504040204" pitchFamily="34" charset="0"/>
              </a:rPr>
              <a:t>. 
Le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schiavizzate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state </a:t>
            </a:r>
            <a:r>
              <a:rPr lang="en-GB" sz="1800" dirty="0" err="1">
                <a:ea typeface="Verdana" panose="020B0604030504040204" pitchFamily="34" charset="0"/>
              </a:rPr>
              <a:t>sottoposte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più</a:t>
            </a:r>
            <a:r>
              <a:rPr lang="en-GB" sz="1800" dirty="0">
                <a:ea typeface="Verdana" panose="020B0604030504040204" pitchFamily="34" charset="0"/>
              </a:rPr>
              <a:t> volte ad un </a:t>
            </a:r>
            <a:r>
              <a:rPr lang="en-GB" sz="1800" dirty="0" err="1">
                <a:ea typeface="Verdana" panose="020B0604030504040204" pitchFamily="34" charset="0"/>
              </a:rPr>
              <a:t>intervento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chirurgico</a:t>
            </a:r>
            <a:r>
              <a:rPr lang="en-GB" sz="1800" dirty="0">
                <a:ea typeface="Verdana" panose="020B0604030504040204" pitchFamily="34" charset="0"/>
              </a:rPr>
              <a:t>: una donna, </a:t>
            </a:r>
            <a:r>
              <a:rPr lang="en-GB" sz="1800" dirty="0" err="1">
                <a:ea typeface="Verdana" panose="020B0604030504040204" pitchFamily="34" charset="0"/>
              </a:rPr>
              <a:t>Anarcha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operata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tredici</a:t>
            </a:r>
            <a:r>
              <a:rPr lang="en-GB" sz="1800" dirty="0">
                <a:ea typeface="Verdana" panose="020B0604030504040204" pitchFamily="34" charset="0"/>
              </a:rPr>
              <a:t> volte. </a:t>
            </a:r>
            <a:r>
              <a:rPr lang="en-GB" sz="1800" dirty="0" err="1">
                <a:ea typeface="Verdana" panose="020B0604030504040204" pitchFamily="34" charset="0"/>
              </a:rPr>
              <a:t>Dovette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cooperare</a:t>
            </a:r>
            <a:r>
              <a:rPr lang="en-GB" sz="1800" dirty="0">
                <a:ea typeface="Verdana" panose="020B0604030504040204" pitchFamily="34" charset="0"/>
              </a:rPr>
              <a:t> – </a:t>
            </a:r>
            <a:r>
              <a:rPr lang="en-GB" sz="1800" dirty="0" err="1">
                <a:ea typeface="Verdana" panose="020B0604030504040204" pitchFamily="34" charset="0"/>
              </a:rPr>
              <a:t>anche</a:t>
            </a:r>
            <a:r>
              <a:rPr lang="en-GB" sz="1800" dirty="0">
                <a:ea typeface="Verdana" panose="020B0604030504040204" pitchFamily="34" charset="0"/>
              </a:rPr>
              <a:t> se </a:t>
            </a:r>
            <a:r>
              <a:rPr lang="en-GB" sz="1800" dirty="0" err="1">
                <a:ea typeface="Verdana" panose="020B0604030504040204" pitchFamily="34" charset="0"/>
              </a:rPr>
              <a:t>potevano</a:t>
            </a:r>
            <a:r>
              <a:rPr lang="en-GB" sz="1800" dirty="0">
                <a:ea typeface="Verdana" panose="020B0604030504040204" pitchFamily="34" charset="0"/>
              </a:rPr>
              <a:t>  non </a:t>
            </a:r>
            <a:r>
              <a:rPr lang="en-GB" sz="1800" dirty="0" err="1">
                <a:ea typeface="Verdana" panose="020B0604030504040204" pitchFamily="34" charset="0"/>
              </a:rPr>
              <a:t>acconsentire</a:t>
            </a:r>
            <a:r>
              <a:rPr lang="en-GB" sz="1800" dirty="0">
                <a:ea typeface="Verdana" panose="020B0604030504040204" pitchFamily="34" charset="0"/>
              </a:rPr>
              <a:t> – con Sims, </a:t>
            </a:r>
            <a:r>
              <a:rPr lang="en-GB" sz="1800" dirty="0" err="1">
                <a:ea typeface="Verdana" panose="020B0604030504040204" pitchFamily="34" charset="0"/>
              </a:rPr>
              <a:t>sia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sottoporsi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all'intervento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chirurgico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sia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lavorando</a:t>
            </a:r>
            <a:r>
              <a:rPr lang="en-GB" sz="1800" dirty="0">
                <a:ea typeface="Verdana" panose="020B0604030504040204" pitchFamily="34" charset="0"/>
              </a:rPr>
              <a:t> come </a:t>
            </a:r>
            <a:r>
              <a:rPr lang="en-GB" sz="1800" dirty="0" err="1">
                <a:ea typeface="Verdana" panose="020B0604030504040204" pitchFamily="34" charset="0"/>
              </a:rPr>
              <a:t>assistenti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altri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10242" name="Picture 2" descr="NYC monuments commission decides to move one statue and ...">
            <a:extLst>
              <a:ext uri="{FF2B5EF4-FFF2-40B4-BE49-F238E27FC236}">
                <a16:creationId xmlns="" xmlns:a16="http://schemas.microsoft.com/office/drawing/2014/main" id="{4C292576-AC09-4EF1-826A-0ACF3ACC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16484" b="2"/>
          <a:stretch/>
        </p:blipFill>
        <p:spPr bwMode="auto">
          <a:xfrm>
            <a:off x="6552330" y="891540"/>
            <a:ext cx="5639670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3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CC5A9-2FD8-4433-B099-60F8B96E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59" y="713452"/>
            <a:ext cx="10515600" cy="2852737"/>
          </a:xfrm>
        </p:spPr>
        <p:txBody>
          <a:bodyPr/>
          <a:lstStyle/>
          <a:p>
            <a:pPr algn="ctr"/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Professionalizzazione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6E40FF-F95B-41BB-8811-01CCC383C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9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ABDF3-DA82-4CB9-87FB-6E3732AB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4" y="76091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Professionalizzazione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specializzazione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22DBF-B7C3-4C95-AEDF-2F9EE62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933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>
                <a:ea typeface="Verdana" panose="020B0604030504040204" pitchFamily="34" charset="0"/>
              </a:rPr>
              <a:t>Nel XIX </a:t>
            </a:r>
            <a:r>
              <a:rPr lang="en-GB" sz="2000" dirty="0" err="1">
                <a:ea typeface="Verdana" panose="020B0604030504040204" pitchFamily="34" charset="0"/>
              </a:rPr>
              <a:t>secolo</a:t>
            </a:r>
            <a:r>
              <a:rPr lang="en-GB" sz="2000" dirty="0">
                <a:ea typeface="Verdana" panose="020B0604030504040204" pitchFamily="34" charset="0"/>
              </a:rPr>
              <a:t> la </a:t>
            </a:r>
            <a:r>
              <a:rPr lang="en-GB" sz="2000" dirty="0" err="1">
                <a:ea typeface="Verdana" panose="020B0604030504040204" pitchFamily="34" charset="0"/>
              </a:rPr>
              <a:t>professione</a:t>
            </a:r>
            <a:r>
              <a:rPr lang="en-GB" sz="2000" dirty="0">
                <a:ea typeface="Verdana" panose="020B0604030504040204" pitchFamily="34" charset="0"/>
              </a:rPr>
              <a:t> medica </a:t>
            </a:r>
            <a:r>
              <a:rPr lang="en-GB" sz="2000" dirty="0" err="1">
                <a:ea typeface="Verdana" panose="020B0604030504040204" pitchFamily="34" charset="0"/>
              </a:rPr>
              <a:t>si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centralizzava</a:t>
            </a:r>
            <a:r>
              <a:rPr lang="en-GB" sz="2000" dirty="0">
                <a:ea typeface="Verdana" panose="020B0604030504040204" pitchFamily="34" charset="0"/>
              </a:rPr>
              <a:t> sempre </a:t>
            </a:r>
            <a:r>
              <a:rPr lang="en-GB" sz="2000" dirty="0" err="1">
                <a:ea typeface="Verdana" panose="020B0604030504040204" pitchFamily="34" charset="0"/>
              </a:rPr>
              <a:t>più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creando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nuovi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organi</a:t>
            </a:r>
            <a:r>
              <a:rPr lang="en-GB" sz="2000" dirty="0">
                <a:ea typeface="Verdana" panose="020B0604030504040204" pitchFamily="34" charset="0"/>
              </a:rPr>
              <a:t> di </a:t>
            </a:r>
            <a:r>
              <a:rPr lang="en-GB" sz="2000" dirty="0" err="1">
                <a:ea typeface="Verdana" panose="020B0604030504040204" pitchFamily="34" charset="0"/>
              </a:rPr>
              <a:t>governo</a:t>
            </a:r>
            <a:r>
              <a:rPr lang="en-GB" sz="2000" dirty="0">
                <a:ea typeface="Verdana" panose="020B0604030504040204" pitchFamily="34" charset="0"/>
              </a:rPr>
              <a:t> e di </a:t>
            </a:r>
            <a:r>
              <a:rPr lang="en-GB" sz="2000" dirty="0" err="1">
                <a:ea typeface="Verdana" panose="020B0604030504040204" pitchFamily="34" charset="0"/>
              </a:rPr>
              <a:t>regolamentazione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sostenuti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dallo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Stato</a:t>
            </a:r>
            <a:r>
              <a:rPr lang="en-GB" sz="2000" dirty="0">
                <a:ea typeface="Verdana" panose="020B0604030504040204" pitchFamily="34" charset="0"/>
              </a:rPr>
              <a:t>. 
</a:t>
            </a:r>
            <a:r>
              <a:rPr lang="en-GB" sz="2000" dirty="0" err="1">
                <a:ea typeface="Verdana" panose="020B0604030504040204" pitchFamily="34" charset="0"/>
              </a:rPr>
              <a:t>Ciò</a:t>
            </a:r>
            <a:r>
              <a:rPr lang="en-GB" sz="2000" dirty="0">
                <a:ea typeface="Verdana" panose="020B0604030504040204" pitchFamily="34" charset="0"/>
              </a:rPr>
              <a:t> ha </a:t>
            </a:r>
            <a:r>
              <a:rPr lang="en-GB" sz="2000" dirty="0" err="1">
                <a:ea typeface="Verdana" panose="020B0604030504040204" pitchFamily="34" charset="0"/>
              </a:rPr>
              <a:t>portato</a:t>
            </a:r>
            <a:r>
              <a:rPr lang="en-GB" sz="2000" dirty="0">
                <a:ea typeface="Verdana" panose="020B0604030504040204" pitchFamily="34" charset="0"/>
              </a:rPr>
              <a:t> ad una </a:t>
            </a:r>
            <a:r>
              <a:rPr lang="en-GB" sz="2000" dirty="0" err="1">
                <a:ea typeface="Verdana" panose="020B0604030504040204" pitchFamily="34" charset="0"/>
              </a:rPr>
              <a:t>maggiore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specializzazione</a:t>
            </a:r>
            <a:r>
              <a:rPr lang="en-GB" sz="2000" dirty="0">
                <a:ea typeface="Verdana" panose="020B0604030504040204" pitchFamily="34" charset="0"/>
              </a:rPr>
              <a:t> in </a:t>
            </a:r>
            <a:r>
              <a:rPr lang="en-GB" sz="2000" dirty="0" err="1">
                <a:ea typeface="Verdana" panose="020B0604030504040204" pitchFamily="34" charset="0"/>
              </a:rPr>
              <a:t>medicina</a:t>
            </a:r>
            <a:r>
              <a:rPr lang="en-GB" sz="2000" dirty="0">
                <a:ea typeface="Verdana" panose="020B0604030504040204" pitchFamily="34" charset="0"/>
              </a:rPr>
              <a:t>, e </a:t>
            </a:r>
            <a:r>
              <a:rPr lang="en-GB" sz="2000" dirty="0" err="1">
                <a:ea typeface="Verdana" panose="020B0604030504040204" pitchFamily="34" charset="0"/>
              </a:rPr>
              <a:t>nuovi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campi</a:t>
            </a:r>
            <a:r>
              <a:rPr lang="en-GB" sz="2000" dirty="0">
                <a:ea typeface="Verdana" panose="020B0604030504040204" pitchFamily="34" charset="0"/>
              </a:rPr>
              <a:t> come </a:t>
            </a:r>
            <a:r>
              <a:rPr lang="en-GB" sz="2000" dirty="0" err="1">
                <a:ea typeface="Verdana" panose="020B0604030504040204" pitchFamily="34" charset="0"/>
              </a:rPr>
              <a:t>oftalmologia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dermatologia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venereologia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che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hanno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guadagnato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cliniche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specializzate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ospedali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riviste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specializzate</a:t>
            </a:r>
            <a:r>
              <a:rPr lang="en-GB" sz="2000" dirty="0">
                <a:ea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004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D3A9E89-033E-4C4A-8C41-416DABFFD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86293361-111E-427D-8E5B-256944AC8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3381B8-A564-4D5F-9BFC-A8E95721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380" y="687479"/>
            <a:ext cx="3873824" cy="1574874"/>
          </a:xfrm>
        </p:spPr>
        <p:txBody>
          <a:bodyPr anchor="b"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Professionalizzazione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dell'assistenza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infermieristica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A1B0023-AE02-498E-AF35-E0BDC77BE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="" xmlns:a16="http://schemas.microsoft.com/office/drawing/2014/main" id="{53806E12-E3AF-415B-912E-A7ADF55A3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="" xmlns:a16="http://schemas.microsoft.com/office/drawing/2014/main" id="{E02F9BA6-17B4-4B27-8634-3BC8F0303B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="" xmlns:a16="http://schemas.microsoft.com/office/drawing/2014/main" id="{1CD143C8-7B6A-44C8-927F-C9B326BA9A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="" xmlns:a16="http://schemas.microsoft.com/office/drawing/2014/main" id="{6570BF11-63B3-4602-BC94-B4D33A143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="" xmlns:a16="http://schemas.microsoft.com/office/drawing/2014/main" id="{B6BE628C-83A8-447C-BAC5-0CB57FA519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="" xmlns:a16="http://schemas.microsoft.com/office/drawing/2014/main" id="{A346C3AA-609E-4D9F-BF07-765787C542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="" xmlns:a16="http://schemas.microsoft.com/office/drawing/2014/main" id="{F0BEFC87-1D0B-46DC-9D30-633EE50A15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="" xmlns:a16="http://schemas.microsoft.com/office/drawing/2014/main" id="{7FD17961-08F4-41EC-BB9A-BC315C7B0C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="" xmlns:a16="http://schemas.microsoft.com/office/drawing/2014/main" id="{A500E89C-B48B-41FA-96AD-3FE3E79414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="" xmlns:a16="http://schemas.microsoft.com/office/drawing/2014/main" id="{8CE9C8A0-F795-41E7-B5D8-18CFDEA969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="" xmlns:a16="http://schemas.microsoft.com/office/drawing/2014/main" id="{A381868D-890F-42D1-BD24-08C193D5F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="" xmlns:a16="http://schemas.microsoft.com/office/drawing/2014/main" id="{4B3382AF-FEB9-4C5F-8912-73BD1E5BC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="" xmlns:a16="http://schemas.microsoft.com/office/drawing/2014/main" id="{62ABBA1B-CBE6-4257-8585-AA9CDDCD84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="" xmlns:a16="http://schemas.microsoft.com/office/drawing/2014/main" id="{E5D2E8A9-D318-4570-B2FA-74D1B6129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="" xmlns:a16="http://schemas.microsoft.com/office/drawing/2014/main" id="{7A0E57FA-277E-440E-B625-F3F16E16D6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="" xmlns:a16="http://schemas.microsoft.com/office/drawing/2014/main" id="{E1137B2F-FDA3-4E48-BE8D-E8DB2A70D4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="" xmlns:a16="http://schemas.microsoft.com/office/drawing/2014/main" id="{4921F1AE-73F0-4FB5-AB7C-91C9FFEFE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="" xmlns:a16="http://schemas.microsoft.com/office/drawing/2014/main" id="{1AA81F72-1A06-4D2B-8442-CCBC037F2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="" xmlns:a16="http://schemas.microsoft.com/office/drawing/2014/main" id="{3602415E-3837-4177-BBEA-2FE8254709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="" xmlns:a16="http://schemas.microsoft.com/office/drawing/2014/main" id="{3AA77A58-1216-40CD-B3E9-A85199DF76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Mary Seacole was made a saint and Florence Nightingake was ...">
            <a:extLst>
              <a:ext uri="{FF2B5EF4-FFF2-40B4-BE49-F238E27FC236}">
                <a16:creationId xmlns="" xmlns:a16="http://schemas.microsoft.com/office/drawing/2014/main" id="{11141AC1-F23B-498D-8C5F-6CB091995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"/>
          <a:stretch/>
        </p:blipFill>
        <p:spPr bwMode="auto">
          <a:xfrm>
            <a:off x="374246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lorence Nightingale - Wikipedia bahasa Indonesia ...">
            <a:extLst>
              <a:ext uri="{FF2B5EF4-FFF2-40B4-BE49-F238E27FC236}">
                <a16:creationId xmlns="" xmlns:a16="http://schemas.microsoft.com/office/drawing/2014/main" id="{9D47259E-AA7E-4D45-8243-21749AAB3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3"/>
          <a:stretch/>
        </p:blipFill>
        <p:spPr bwMode="auto">
          <a:xfrm>
            <a:off x="422839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86154A-6558-4D8A-86F9-02A744F0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549" y="2753554"/>
            <a:ext cx="4297923" cy="3337248"/>
          </a:xfrm>
        </p:spPr>
        <p:txBody>
          <a:bodyPr anchor="ctr"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La </a:t>
            </a:r>
            <a:r>
              <a:rPr lang="en-GB" sz="1800" dirty="0" err="1">
                <a:ea typeface="Verdana" panose="020B0604030504040204" pitchFamily="34" charset="0"/>
              </a:rPr>
              <a:t>crescita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numero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ospedali</a:t>
            </a:r>
            <a:r>
              <a:rPr lang="en-GB" sz="1800" dirty="0">
                <a:ea typeface="Verdana" panose="020B0604030504040204" pitchFamily="34" charset="0"/>
              </a:rPr>
              <a:t> ha </a:t>
            </a:r>
            <a:r>
              <a:rPr lang="en-GB" sz="1800" dirty="0" err="1">
                <a:ea typeface="Verdana" panose="020B0604030504040204" pitchFamily="34" charset="0"/>
              </a:rPr>
              <a:t>alimentato</a:t>
            </a:r>
            <a:r>
              <a:rPr lang="en-GB" sz="1800" dirty="0">
                <a:ea typeface="Verdana" panose="020B0604030504040204" pitchFamily="34" charset="0"/>
              </a:rPr>
              <a:t> la </a:t>
            </a:r>
            <a:r>
              <a:rPr lang="en-GB" sz="1800" dirty="0" err="1">
                <a:ea typeface="Verdana" panose="020B0604030504040204" pitchFamily="34" charset="0"/>
              </a:rPr>
              <a:t>domanda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infermieri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  <a:r>
              <a:rPr lang="en-GB" sz="1800" dirty="0" err="1">
                <a:ea typeface="Verdana" panose="020B0604030504040204" pitchFamily="34" charset="0"/>
              </a:rPr>
              <a:t>Ordini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religiosi</a:t>
            </a:r>
            <a:r>
              <a:rPr lang="en-GB" sz="1800" dirty="0">
                <a:ea typeface="Verdana" panose="020B0604030504040204" pitchFamily="34" charset="0"/>
              </a:rPr>
              <a:t> come le </a:t>
            </a:r>
            <a:r>
              <a:rPr lang="en-GB" sz="1800" dirty="0" err="1">
                <a:ea typeface="Verdana" panose="020B0604030504040204" pitchFamily="34" charset="0"/>
              </a:rPr>
              <a:t>Suore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Misericordia in </a:t>
            </a:r>
            <a:r>
              <a:rPr lang="en-GB" sz="1800" dirty="0" err="1">
                <a:ea typeface="Verdana" panose="020B0604030504040204" pitchFamily="34" charset="0"/>
              </a:rPr>
              <a:t>Irlanda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l'Istituto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Diaconess</a:t>
            </a:r>
            <a:r>
              <a:rPr lang="en-GB" sz="1800" dirty="0">
                <a:ea typeface="Verdana" panose="020B0604030504040204" pitchFamily="34" charset="0"/>
              </a:rPr>
              <a:t> in Germania </a:t>
            </a:r>
            <a:r>
              <a:rPr lang="en-GB" sz="1800" dirty="0" err="1">
                <a:ea typeface="Verdana" panose="020B0604030504040204" pitchFamily="34" charset="0"/>
              </a:rPr>
              <a:t>assunsero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formarono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migliaia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. 
Nella </a:t>
            </a:r>
            <a:r>
              <a:rPr lang="en-GB" sz="1800" dirty="0" err="1">
                <a:ea typeface="Verdana" panose="020B0604030504040204" pitchFamily="34" charset="0"/>
              </a:rPr>
              <a:t>guerra</a:t>
            </a:r>
            <a:r>
              <a:rPr lang="en-GB" sz="1800" dirty="0">
                <a:ea typeface="Verdana" panose="020B0604030504040204" pitchFamily="34" charset="0"/>
              </a:rPr>
              <a:t> di Crimea, Mary Seacole (1805-1881) e Florence Nightingale (1820-1910) </a:t>
            </a:r>
            <a:r>
              <a:rPr lang="en-GB" sz="1800" dirty="0" err="1">
                <a:ea typeface="Verdana" panose="020B0604030504040204" pitchFamily="34" charset="0"/>
              </a:rPr>
              <a:t>trattarono</a:t>
            </a:r>
            <a:r>
              <a:rPr lang="en-GB" sz="1800" dirty="0">
                <a:ea typeface="Verdana" panose="020B0604030504040204" pitchFamily="34" charset="0"/>
              </a:rPr>
              <a:t> le </a:t>
            </a:r>
            <a:r>
              <a:rPr lang="en-GB" sz="1800" dirty="0" err="1">
                <a:ea typeface="Verdana" panose="020B0604030504040204" pitchFamily="34" charset="0"/>
              </a:rPr>
              <a:t>truppe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divennero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famose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promuovendo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l'assistenza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infermieristica</a:t>
            </a:r>
            <a:r>
              <a:rPr lang="en-GB" sz="1800" dirty="0">
                <a:ea typeface="Verdana" panose="020B0604030504040204" pitchFamily="34" charset="0"/>
              </a:rPr>
              <a:t> come </a:t>
            </a:r>
            <a:r>
              <a:rPr lang="en-GB" sz="1800" dirty="0" err="1">
                <a:ea typeface="Verdana" panose="020B0604030504040204" pitchFamily="34" charset="0"/>
              </a:rPr>
              <a:t>professione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onorevole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78907291-9D6D-4740-81DB-441477BCA2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8D8C7E-6CE1-4380-997F-EF2656AF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591343"/>
            <a:ext cx="5589382" cy="1135737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Donne 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medicina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D3F676-2D4D-4398-A70F-8956DC6A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477085" cy="4393982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Le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hanno</a:t>
            </a:r>
            <a:r>
              <a:rPr lang="en-GB" sz="1800" dirty="0">
                <a:ea typeface="Verdana" panose="020B0604030504040204" pitchFamily="34" charset="0"/>
              </a:rPr>
              <a:t> sempre </a:t>
            </a:r>
            <a:r>
              <a:rPr lang="en-GB" sz="1800" dirty="0" err="1">
                <a:ea typeface="Verdana" panose="020B0604030504040204" pitchFamily="34" charset="0"/>
              </a:rPr>
              <a:t>avuto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ruoli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importanti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settore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sanitario</a:t>
            </a:r>
            <a:r>
              <a:rPr lang="en-GB" sz="1800" dirty="0">
                <a:ea typeface="Verdana" panose="020B0604030504040204" pitchFamily="34" charset="0"/>
              </a:rPr>
              <a:t> – </a:t>
            </a:r>
            <a:r>
              <a:rPr lang="en-GB" sz="1800" dirty="0" err="1">
                <a:ea typeface="Verdana" panose="020B0604030504040204" pitchFamily="34" charset="0"/>
              </a:rPr>
              <a:t>ostetricia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erboristeria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cura</a:t>
            </a:r>
            <a:r>
              <a:rPr lang="en-GB" sz="1800" dirty="0">
                <a:ea typeface="Verdana" panose="020B0604030504040204" pitchFamily="34" charset="0"/>
              </a:rPr>
              <a:t> in casa
</a:t>
            </a:r>
            <a:r>
              <a:rPr lang="en-GB" sz="1800" dirty="0" err="1">
                <a:ea typeface="Verdana" panose="020B0604030504040204" pitchFamily="34" charset="0"/>
              </a:rPr>
              <a:t>Ciò</a:t>
            </a:r>
            <a:r>
              <a:rPr lang="en-GB" sz="1800" dirty="0">
                <a:ea typeface="Verdana" panose="020B0604030504040204" pitchFamily="34" charset="0"/>
              </a:rPr>
              <a:t> è </a:t>
            </a:r>
            <a:r>
              <a:rPr lang="en-GB" sz="1800" dirty="0" err="1">
                <a:ea typeface="Verdana" panose="020B0604030504040204" pitchFamily="34" charset="0"/>
              </a:rPr>
              <a:t>stato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compromesso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professionalizzazione</a:t>
            </a:r>
            <a:r>
              <a:rPr lang="en-GB" sz="1800" dirty="0">
                <a:ea typeface="Verdana" panose="020B0604030504040204" pitchFamily="34" charset="0"/>
              </a:rPr>
              <a:t>, in </a:t>
            </a:r>
            <a:r>
              <a:rPr lang="en-GB" sz="1800" dirty="0" err="1">
                <a:ea typeface="Verdana" panose="020B0604030504040204" pitchFamily="34" charset="0"/>
              </a:rPr>
              <a:t>quanto</a:t>
            </a:r>
            <a:r>
              <a:rPr lang="en-GB" sz="1800" dirty="0">
                <a:ea typeface="Verdana" panose="020B0604030504040204" pitchFamily="34" charset="0"/>
              </a:rPr>
              <a:t> le élite </a:t>
            </a:r>
            <a:r>
              <a:rPr lang="en-GB" sz="1800" dirty="0" err="1">
                <a:ea typeface="Verdana" panose="020B0604030504040204" pitchFamily="34" charset="0"/>
              </a:rPr>
              <a:t>mediche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hanno</a:t>
            </a:r>
            <a:r>
              <a:rPr lang="en-GB" sz="1800" dirty="0">
                <a:ea typeface="Verdana" panose="020B0604030504040204" pitchFamily="34" charset="0"/>
              </a:rPr>
              <a:t> ridotto la </a:t>
            </a:r>
            <a:r>
              <a:rPr lang="en-GB" sz="1800" dirty="0" err="1">
                <a:ea typeface="Verdana" panose="020B0604030504040204" pitchFamily="34" charset="0"/>
              </a:rPr>
              <a:t>portata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professionisti</a:t>
            </a:r>
            <a:r>
              <a:rPr lang="en-GB" sz="1800" dirty="0">
                <a:ea typeface="Verdana" panose="020B0604030504040204" pitchFamily="34" charset="0"/>
              </a:rPr>
              <a:t> non </a:t>
            </a:r>
            <a:r>
              <a:rPr lang="en-GB" sz="1800" dirty="0" err="1">
                <a:ea typeface="Verdana" panose="020B0604030504040204" pitchFamily="34" charset="0"/>
              </a:rPr>
              <a:t>ortodossi</a:t>
            </a:r>
            <a:r>
              <a:rPr lang="en-GB" sz="1800" dirty="0">
                <a:ea typeface="Verdana" panose="020B0604030504040204" pitchFamily="34" charset="0"/>
              </a:rPr>
              <a:t> a </a:t>
            </a:r>
            <a:r>
              <a:rPr lang="en-GB" sz="1800" dirty="0" err="1">
                <a:ea typeface="Verdana" panose="020B0604030504040204" pitchFamily="34" charset="0"/>
              </a:rPr>
              <a:t>praticare</a:t>
            </a:r>
            <a:r>
              <a:rPr lang="en-GB" sz="1800" dirty="0">
                <a:ea typeface="Verdana" panose="020B0604030504040204" pitchFamily="34" charset="0"/>
              </a:rPr>
              <a:t> 
Le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state </a:t>
            </a:r>
            <a:r>
              <a:rPr lang="en-GB" sz="1800" dirty="0" err="1">
                <a:ea typeface="Verdana" panose="020B0604030504040204" pitchFamily="34" charset="0"/>
              </a:rPr>
              <a:t>forzate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medicina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ortodossa</a:t>
            </a:r>
            <a:r>
              <a:rPr lang="en-GB" sz="1800" dirty="0">
                <a:ea typeface="Verdana" panose="020B0604030504040204" pitchFamily="34" charset="0"/>
              </a:rPr>
              <a:t>: Elizabeth Blackwell (1821-1910) fu la prima </a:t>
            </a:r>
            <a:r>
              <a:rPr lang="en-GB" sz="1800" dirty="0" err="1">
                <a:ea typeface="Verdana" panose="020B0604030504040204" pitchFamily="34" charset="0"/>
              </a:rPr>
              <a:t>dottoressa</a:t>
            </a:r>
            <a:r>
              <a:rPr lang="en-GB" sz="1800" dirty="0">
                <a:ea typeface="Verdana" panose="020B0604030504040204" pitchFamily="34" charset="0"/>
              </a:rPr>
              <a:t> a </a:t>
            </a:r>
            <a:r>
              <a:rPr lang="en-GB" sz="1800" dirty="0" err="1">
                <a:ea typeface="Verdana" panose="020B0604030504040204" pitchFamily="34" charset="0"/>
              </a:rPr>
              <a:t>laurearsi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1849; Elizabeth Garrett (1836-1917) la prima a </a:t>
            </a:r>
            <a:r>
              <a:rPr lang="en-GB" sz="1800" dirty="0" err="1">
                <a:ea typeface="Verdana" panose="020B0604030504040204" pitchFamily="34" charset="0"/>
              </a:rPr>
              <a:t>farlo</a:t>
            </a:r>
            <a:r>
              <a:rPr lang="en-GB" sz="1800" dirty="0">
                <a:ea typeface="Verdana" panose="020B0604030504040204" pitchFamily="34" charset="0"/>
              </a:rPr>
              <a:t> in Gran </a:t>
            </a:r>
            <a:r>
              <a:rPr lang="en-GB" sz="1800" dirty="0" err="1">
                <a:ea typeface="Verdana" panose="020B0604030504040204" pitchFamily="34" charset="0"/>
              </a:rPr>
              <a:t>Bretagna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sfruttando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scappatoie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legali</a:t>
            </a:r>
            <a:r>
              <a:rPr lang="en-GB" sz="1800" dirty="0">
                <a:ea typeface="Verdana" panose="020B0604030504040204" pitchFamily="34" charset="0"/>
              </a:rPr>
              <a:t>. 
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="" xmlns:a16="http://schemas.microsoft.com/office/drawing/2014/main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Isosceles Triangle 78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This Week In Medical History – Happy Birthday Dr ...">
            <a:extLst>
              <a:ext uri="{FF2B5EF4-FFF2-40B4-BE49-F238E27FC236}">
                <a16:creationId xmlns="" xmlns:a16="http://schemas.microsoft.com/office/drawing/2014/main" id="{1A3CD40C-AD9C-4A25-A71E-C3834AE46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b="751"/>
          <a:stretch/>
        </p:blipFill>
        <p:spPr bwMode="auto">
          <a:xfrm>
            <a:off x="6423104" y="591343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oneering Elizabeth Garrett Anderson and sister Dame ...">
            <a:extLst>
              <a:ext uri="{FF2B5EF4-FFF2-40B4-BE49-F238E27FC236}">
                <a16:creationId xmlns="" xmlns:a16="http://schemas.microsoft.com/office/drawing/2014/main" id="{F261CFD2-F901-4525-B6F2-5F0C7F3F5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4001" b="2"/>
          <a:stretch/>
        </p:blipFill>
        <p:spPr bwMode="auto">
          <a:xfrm>
            <a:off x="7830971" y="2793455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7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DC58C-8D44-40B7-B396-3994E5B1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5911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Misure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salute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pubblica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declino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malattie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infettive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538FCC-C60D-42F6-BDB7-3B1476E8B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5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41803-7A6B-4D93-9920-E964F9E4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6" y="5971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Cosa è 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storia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medicina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 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9ADF75-8AC6-45E3-B5D4-47BB89DCC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>
                <a:ea typeface="Verdana" panose="020B0604030504040204" pitchFamily="34" charset="0"/>
              </a:rPr>
              <a:t>È</a:t>
            </a:r>
            <a:r>
              <a:rPr lang="en-GB" sz="2000" dirty="0">
                <a:ea typeface="Verdana" panose="020B0604030504040204" pitchFamily="34" charset="0"/>
              </a:rPr>
              <a:t> una </a:t>
            </a:r>
            <a:r>
              <a:rPr lang="en-GB" sz="2000" dirty="0" err="1">
                <a:ea typeface="Verdana" panose="020B0604030504040204" pitchFamily="34" charset="0"/>
              </a:rPr>
              <a:t>storia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professione</a:t>
            </a:r>
            <a:r>
              <a:rPr lang="en-GB" sz="2000" dirty="0">
                <a:ea typeface="Verdana" panose="020B0604030504040204" pitchFamily="34" charset="0"/>
              </a:rPr>
              <a:t>? Di </a:t>
            </a:r>
            <a:r>
              <a:rPr lang="en-GB" sz="2000" dirty="0" err="1">
                <a:ea typeface="Verdana" panose="020B0604030504040204" pitchFamily="34" charset="0"/>
              </a:rPr>
              <a:t>sviluppi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pratica</a:t>
            </a:r>
            <a:r>
              <a:rPr lang="en-GB" sz="2000" dirty="0">
                <a:ea typeface="Verdana" panose="020B0604030504040204" pitchFamily="34" charset="0"/>
              </a:rPr>
              <a:t> medica? Della lotta </a:t>
            </a:r>
            <a:r>
              <a:rPr lang="en-GB" sz="2000" dirty="0" err="1">
                <a:ea typeface="Verdana" panose="020B0604030504040204" pitchFamily="34" charset="0"/>
              </a:rPr>
              <a:t>contro</a:t>
            </a:r>
            <a:r>
              <a:rPr lang="en-GB" sz="2000" dirty="0">
                <a:ea typeface="Verdana" panose="020B0604030504040204" pitchFamily="34" charset="0"/>
              </a:rPr>
              <a:t> le </a:t>
            </a:r>
            <a:r>
              <a:rPr lang="en-GB" sz="2000" dirty="0" err="1">
                <a:ea typeface="Verdana" panose="020B0604030504040204" pitchFamily="34" charset="0"/>
              </a:rPr>
              <a:t>malattie</a:t>
            </a:r>
            <a:r>
              <a:rPr lang="en-GB" sz="2000" dirty="0">
                <a:ea typeface="Verdana" panose="020B0604030504040204" pitchFamily="34" charset="0"/>
              </a:rPr>
              <a:t>? Di medici e </a:t>
            </a:r>
            <a:r>
              <a:rPr lang="en-GB" sz="2000" dirty="0" err="1">
                <a:ea typeface="Verdana" panose="020B0604030504040204" pitchFamily="34" charset="0"/>
              </a:rPr>
              <a:t>chirurghi</a:t>
            </a:r>
            <a:r>
              <a:rPr lang="en-GB" sz="2000" dirty="0">
                <a:ea typeface="Verdana" panose="020B0604030504040204" pitchFamily="34" charset="0"/>
              </a:rPr>
              <a:t>? Dei </a:t>
            </a:r>
            <a:r>
              <a:rPr lang="en-GB" sz="2000" dirty="0" err="1">
                <a:ea typeface="Verdana" panose="020B0604030504040204" pitchFamily="34" charset="0"/>
              </a:rPr>
              <a:t>pazienti</a:t>
            </a:r>
            <a:r>
              <a:rPr lang="en-GB" sz="2000" dirty="0">
                <a:ea typeface="Verdana" panose="020B0604030504040204" pitchFamily="34" charset="0"/>
              </a:rPr>
              <a:t>?</a:t>
            </a:r>
          </a:p>
          <a:p>
            <a:pPr lvl="1"/>
            <a:r>
              <a:rPr lang="en-GB" sz="1800" dirty="0">
                <a:ea typeface="Verdana" panose="020B0604030504040204" pitchFamily="34" charset="0"/>
              </a:rPr>
              <a:t>Un </a:t>
            </a:r>
            <a:r>
              <a:rPr lang="en-GB" sz="1800" dirty="0" err="1">
                <a:ea typeface="Verdana" panose="020B0604030504040204" pitchFamily="34" charset="0"/>
              </a:rPr>
              <a:t>sacco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prospettive</a:t>
            </a:r>
            <a:r>
              <a:rPr lang="en-GB" sz="1800" dirty="0">
                <a:ea typeface="Verdana" panose="020B0604030504040204" pitchFamily="34" charset="0"/>
              </a:rPr>
              <a:t> diverse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storia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medicina</a:t>
            </a:r>
            <a:r>
              <a:rPr lang="en-GB" sz="1800" dirty="0">
                <a:ea typeface="Verdana" panose="020B0604030504040204" pitchFamily="34" charset="0"/>
              </a:rPr>
              <a:t>
Tempi e </a:t>
            </a:r>
            <a:r>
              <a:rPr lang="en-GB" sz="1800" dirty="0" err="1">
                <a:ea typeface="Verdana" panose="020B0604030504040204" pitchFamily="34" charset="0"/>
              </a:rPr>
              <a:t>luoghi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diversi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</a:p>
          <a:p>
            <a:pPr lvl="1"/>
            <a:endParaRPr lang="en-GB" sz="1800" dirty="0"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en-GB" sz="2000" dirty="0">
              <a:ea typeface="Verdana" panose="020B0604030504040204" pitchFamily="34" charset="0"/>
            </a:endParaRPr>
          </a:p>
          <a:p>
            <a:r>
              <a:rPr lang="en-GB" sz="2000" dirty="0">
                <a:ea typeface="Verdana" panose="020B0604030504040204" pitchFamily="34" charset="0"/>
              </a:rPr>
              <a:t>Questa </a:t>
            </a:r>
            <a:r>
              <a:rPr lang="en-GB" sz="2000" dirty="0" err="1">
                <a:ea typeface="Verdana" panose="020B0604030504040204" pitchFamily="34" charset="0"/>
              </a:rPr>
              <a:t>lettura</a:t>
            </a:r>
            <a:r>
              <a:rPr lang="en-GB" sz="2000" dirty="0">
                <a:ea typeface="Verdana" panose="020B0604030504040204" pitchFamily="34" charset="0"/>
              </a:rPr>
              <a:t> non </a:t>
            </a:r>
            <a:r>
              <a:rPr lang="en-GB" sz="2000" dirty="0" err="1">
                <a:ea typeface="Verdana" panose="020B0604030504040204" pitchFamily="34" charset="0"/>
              </a:rPr>
              <a:t>fornisce</a:t>
            </a:r>
            <a:r>
              <a:rPr lang="en-GB" sz="2000" dirty="0">
                <a:ea typeface="Verdana" panose="020B0604030504040204" pitchFamily="34" charset="0"/>
              </a:rPr>
              <a:t> una </a:t>
            </a:r>
            <a:r>
              <a:rPr lang="en-GB" sz="2000" dirty="0" err="1">
                <a:ea typeface="Verdana" panose="020B0604030504040204" pitchFamily="34" charset="0"/>
              </a:rPr>
              <a:t>storia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completa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medicina</a:t>
            </a:r>
            <a:r>
              <a:rPr lang="en-GB" sz="2000" dirty="0">
                <a:ea typeface="Verdana" panose="020B0604030504040204" pitchFamily="34" charset="0"/>
              </a:rPr>
              <a:t>, ma una </a:t>
            </a:r>
            <a:r>
              <a:rPr lang="en-GB" sz="2000" dirty="0" err="1">
                <a:ea typeface="Verdana" panose="020B0604030504040204" pitchFamily="34" charset="0"/>
              </a:rPr>
              <a:t>panoramica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principali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sviluppi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medicina</a:t>
            </a:r>
            <a:r>
              <a:rPr lang="en-GB" sz="2000" dirty="0">
                <a:ea typeface="Verdana" panose="020B0604030504040204" pitchFamily="34" charset="0"/>
              </a:rPr>
              <a:t> occidentale </a:t>
            </a:r>
            <a:r>
              <a:rPr lang="en-GB" sz="2000" dirty="0" err="1">
                <a:ea typeface="Verdana" panose="020B0604030504040204" pitchFamily="34" charset="0"/>
              </a:rPr>
              <a:t>che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provengono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dalla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ricerca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storica</a:t>
            </a:r>
            <a:r>
              <a:rPr lang="en-GB" sz="2000" dirty="0">
                <a:ea typeface="Verdana" panose="020B0604030504040204" pitchFamily="34" charset="0"/>
              </a:rPr>
              <a:t>. </a:t>
            </a:r>
            <a:endParaRPr lang="en-GB" sz="3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2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1D4EB5-6D18-4D82-AFF4-7E5B7B8C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Vita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urbana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patologica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="" xmlns:a16="http://schemas.microsoft.com/office/drawing/2014/main" id="{B6C29DB0-17E9-42FF-986E-0B7F493F4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="" xmlns:a16="http://schemas.microsoft.com/office/drawing/2014/main" id="{115AD956-A5B6-4760-B8B2-11E2DF6B02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https://upload.wikimedia.org/wikipedia/commons/c/cf/Match_factory_worker_with_phossy_jaw.jpg">
            <a:extLst>
              <a:ext uri="{FF2B5EF4-FFF2-40B4-BE49-F238E27FC236}">
                <a16:creationId xmlns="" xmlns:a16="http://schemas.microsoft.com/office/drawing/2014/main" id="{7EBEC1EC-3574-4817-AA1D-17FE86BE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173" y="1456064"/>
            <a:ext cx="3267942" cy="39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FF531D-07C4-48F6-98E2-7D640A53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433910"/>
            <a:ext cx="5383652" cy="3926691"/>
          </a:xfrm>
        </p:spPr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L'industrializzazione</a:t>
            </a:r>
            <a:r>
              <a:rPr lang="en-GB" sz="1800" dirty="0">
                <a:ea typeface="Verdana" panose="020B0604030504040204" pitchFamily="34" charset="0"/>
              </a:rPr>
              <a:t> e la </a:t>
            </a:r>
            <a:r>
              <a:rPr lang="en-GB" sz="1800" dirty="0" err="1">
                <a:ea typeface="Verdana" panose="020B0604030504040204" pitchFamily="34" charset="0"/>
              </a:rPr>
              <a:t>rapida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crescita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demografica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XIX </a:t>
            </a:r>
            <a:r>
              <a:rPr lang="en-GB" sz="1800" dirty="0" err="1">
                <a:ea typeface="Verdana" panose="020B0604030504040204" pitchFamily="34" charset="0"/>
              </a:rPr>
              <a:t>secolo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hanno</a:t>
            </a:r>
            <a:r>
              <a:rPr lang="en-GB" sz="1800" dirty="0">
                <a:ea typeface="Verdana" panose="020B0604030504040204" pitchFamily="34" charset="0"/>
              </a:rPr>
              <a:t> visto la </a:t>
            </a:r>
            <a:r>
              <a:rPr lang="en-GB" sz="1800" dirty="0" err="1">
                <a:ea typeface="Verdana" panose="020B0604030504040204" pitchFamily="34" charset="0"/>
              </a:rPr>
              <a:t>maggior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parte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abitanti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nazioni</a:t>
            </a:r>
            <a:r>
              <a:rPr lang="en-GB" sz="1800" dirty="0">
                <a:ea typeface="Verdana" panose="020B0604030504040204" pitchFamily="34" charset="0"/>
              </a:rPr>
              <a:t> vivere </a:t>
            </a:r>
            <a:r>
              <a:rPr lang="en-GB" sz="1800" dirty="0" err="1">
                <a:ea typeface="Verdana" panose="020B0604030504040204" pitchFamily="34" charset="0"/>
              </a:rPr>
              <a:t>nelle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città</a:t>
            </a:r>
            <a:r>
              <a:rPr lang="en-GB" sz="1800" dirty="0">
                <a:ea typeface="Verdana" panose="020B0604030504040204" pitchFamily="34" charset="0"/>
              </a:rPr>
              <a:t> per la prima volta
</a:t>
            </a:r>
            <a:r>
              <a:rPr lang="en-GB" sz="1800" dirty="0" err="1">
                <a:ea typeface="Verdana" panose="020B0604030504040204" pitchFamily="34" charset="0"/>
              </a:rPr>
              <a:t>Condizioni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orribili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n-GB" sz="1800" dirty="0" err="1">
                <a:ea typeface="Verdana" panose="020B0604030504040204" pitchFamily="34" charset="0"/>
              </a:rPr>
              <a:t>Alloggi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poveri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Mancanza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servizi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igienico-sanitari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Povertà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malnutrizione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Adulterazione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cibo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Occupazioni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pericolose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infettiva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dilagante</a:t>
            </a:r>
            <a:r>
              <a:rPr lang="en-GB" sz="1800" dirty="0">
                <a:ea typeface="Verdana" panose="020B0604030504040204" pitchFamily="34" charset="0"/>
              </a:rPr>
              <a:t>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051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5F3C6-A044-4243-85D1-CE6F07B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23686"/>
            <a:ext cx="5120114" cy="1692794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Misure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sanitarie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locali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1: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Ignatz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Semmelweis
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5D3425-300D-43B4-ABBF-39A942DDD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Inventato</a:t>
            </a:r>
            <a:r>
              <a:rPr lang="en-GB" sz="1800" dirty="0">
                <a:ea typeface="Verdana" panose="020B0604030504040204" pitchFamily="34" charset="0"/>
              </a:rPr>
              <a:t> il </a:t>
            </a:r>
            <a:r>
              <a:rPr lang="en-GB" sz="1800" dirty="0" err="1">
                <a:ea typeface="Verdana" panose="020B0604030504040204" pitchFamily="34" charset="0"/>
              </a:rPr>
              <a:t>lavaggio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mani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medici come </a:t>
            </a:r>
            <a:r>
              <a:rPr lang="en-GB" sz="1800" dirty="0" err="1">
                <a:ea typeface="Verdana" panose="020B0604030504040204" pitchFamily="34" charset="0"/>
              </a:rPr>
              <a:t>prevenzione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contro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l'infezione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Analizzato</a:t>
            </a:r>
            <a:r>
              <a:rPr lang="en-GB" sz="1800" dirty="0">
                <a:ea typeface="Verdana" panose="020B0604030504040204" pitchFamily="34" charset="0"/>
              </a:rPr>
              <a:t> il </a:t>
            </a:r>
            <a:r>
              <a:rPr lang="en-GB" sz="1800" dirty="0" err="1">
                <a:ea typeface="Verdana" panose="020B0604030504040204" pitchFamily="34" charset="0"/>
              </a:rPr>
              <a:t>problema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statisticamente</a:t>
            </a:r>
            <a:r>
              <a:rPr lang="en-GB" sz="1800" dirty="0">
                <a:ea typeface="Verdana" panose="020B0604030504040204" pitchFamily="34" charset="0"/>
              </a:rPr>
              <a:t>: la </a:t>
            </a:r>
            <a:r>
              <a:rPr lang="en-GB" sz="1800" dirty="0" err="1">
                <a:ea typeface="Verdana" panose="020B0604030504040204" pitchFamily="34" charset="0"/>
              </a:rPr>
              <a:t>febbre</a:t>
            </a:r>
            <a:r>
              <a:rPr lang="en-GB" sz="1800" dirty="0">
                <a:ea typeface="Verdana" panose="020B0604030504040204" pitchFamily="34" charset="0"/>
              </a:rPr>
              <a:t> infantile ha </a:t>
            </a:r>
            <a:r>
              <a:rPr lang="en-GB" sz="1800" dirty="0" err="1">
                <a:ea typeface="Verdana" panose="020B0604030504040204" pitchFamily="34" charset="0"/>
              </a:rPr>
              <a:t>colpito</a:t>
            </a:r>
            <a:r>
              <a:rPr lang="en-GB" sz="1800" dirty="0">
                <a:ea typeface="Verdana" panose="020B0604030504040204" pitchFamily="34" charset="0"/>
              </a:rPr>
              <a:t> il 29% </a:t>
            </a:r>
            <a:r>
              <a:rPr lang="en-GB" sz="1800" dirty="0" err="1">
                <a:ea typeface="Verdana" panose="020B0604030504040204" pitchFamily="34" charset="0"/>
              </a:rPr>
              <a:t>delle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trattate</a:t>
            </a:r>
            <a:r>
              <a:rPr lang="en-GB" sz="1800" dirty="0">
                <a:ea typeface="Verdana" panose="020B0604030504040204" pitchFamily="34" charset="0"/>
              </a:rPr>
              <a:t> da </a:t>
            </a:r>
            <a:r>
              <a:rPr lang="en-GB" sz="1800" dirty="0" err="1">
                <a:ea typeface="Verdana" panose="020B0604030504040204" pitchFamily="34" charset="0"/>
              </a:rPr>
              <a:t>studenti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medicina</a:t>
            </a:r>
            <a:r>
              <a:rPr lang="en-GB" sz="1800" dirty="0">
                <a:ea typeface="Verdana" panose="020B0604030504040204" pitchFamily="34" charset="0"/>
              </a:rPr>
              <a:t> rispetto al 3% </a:t>
            </a:r>
            <a:r>
              <a:rPr lang="en-GB" sz="1800" dirty="0" err="1">
                <a:ea typeface="Verdana" panose="020B0604030504040204" pitchFamily="34" charset="0"/>
              </a:rPr>
              <a:t>degli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studenti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ostetricia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Identificato</a:t>
            </a:r>
            <a:r>
              <a:rPr lang="en-GB" sz="1800" dirty="0">
                <a:ea typeface="Verdana" panose="020B0604030504040204" pitchFamily="34" charset="0"/>
              </a:rPr>
              <a:t> il </a:t>
            </a:r>
            <a:r>
              <a:rPr lang="en-GB" sz="1800" dirty="0" err="1">
                <a:ea typeface="Verdana" panose="020B0604030504040204" pitchFamily="34" charset="0"/>
              </a:rPr>
              <a:t>problema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studenti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medicina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arrivano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direttamente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sala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autopsia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consegnare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bambini
</a:t>
            </a:r>
            <a:r>
              <a:rPr lang="en-GB" sz="1800" dirty="0" err="1">
                <a:ea typeface="Verdana" panose="020B0604030504040204" pitchFamily="34" charset="0"/>
              </a:rPr>
              <a:t>Tuttavia</a:t>
            </a:r>
            <a:r>
              <a:rPr lang="en-GB" sz="1800" dirty="0">
                <a:ea typeface="Verdana" panose="020B0604030504040204" pitchFamily="34" charset="0"/>
              </a:rPr>
              <a:t> non prese </a:t>
            </a:r>
            <a:r>
              <a:rPr lang="en-GB" sz="1800" dirty="0" err="1">
                <a:ea typeface="Verdana" panose="020B0604030504040204" pitchFamily="34" charset="0"/>
              </a:rPr>
              <a:t>piede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immediatamente</a:t>
            </a:r>
            <a:endParaRPr lang="en-GB" sz="1800" dirty="0"/>
          </a:p>
        </p:txBody>
      </p:sp>
      <p:pic>
        <p:nvPicPr>
          <p:cNvPr id="2050" name="Picture 2" descr="Ignaz Semmelweis - Wikipedia">
            <a:extLst>
              <a:ext uri="{FF2B5EF4-FFF2-40B4-BE49-F238E27FC236}">
                <a16:creationId xmlns="" xmlns:a16="http://schemas.microsoft.com/office/drawing/2014/main" id="{583DD2F9-9161-466B-BF81-36BE42BBE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r="-1" b="1718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7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penGov Voices: How Datasembly plans to make open data ...">
            <a:extLst>
              <a:ext uri="{FF2B5EF4-FFF2-40B4-BE49-F238E27FC236}">
                <a16:creationId xmlns="" xmlns:a16="http://schemas.microsoft.com/office/drawing/2014/main" id="{FA84FC98-DF78-4049-BCA9-54823F2A4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r="9740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36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FA078-4180-4435-AD5A-054576DE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1317060"/>
            <a:ext cx="4803636" cy="1311664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Misure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per la salute locale 2: </a:t>
            </a:r>
            <a:b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John Snow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8E5C43-D09D-4EDB-BEC9-C61AAA0C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John Snow ha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registrato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mappato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con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cura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un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focolaio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di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colera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a Soho,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Londra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
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Sospettando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che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la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malattia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fosse 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carico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dell'acqua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, ha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localizzato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una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pompa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dell'acqua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in Broad Street come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centro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dell'epidemia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fece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togliere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la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maniglia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–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casi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presto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diminuirono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
Snow ha poi sostenuto I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miglioramenti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sanitari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come un modo per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combattere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le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malattie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9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E6BEB482-6CE7-4D6C-AC19-BDA464730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3">
            <a:extLst>
              <a:ext uri="{FF2B5EF4-FFF2-40B4-BE49-F238E27FC236}">
                <a16:creationId xmlns="" xmlns:a16="http://schemas.microsoft.com/office/drawing/2014/main" id="{AB948C00-58B8-4380-A1A8-49F7136B1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2CC3FC-19E1-4C38-AE6A-72E3AAF2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513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Intervento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governo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E7D03F-39A0-499F-8E43-751B6A95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6112" cy="4351338"/>
          </a:xfrm>
        </p:spPr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L'analisi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statistica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importante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anche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nell'informare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tentativi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governativi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migliorare</a:t>
            </a:r>
            <a:r>
              <a:rPr lang="en-GB" sz="1800" dirty="0">
                <a:ea typeface="Verdana" panose="020B0604030504040204" pitchFamily="34" charset="0"/>
              </a:rPr>
              <a:t> la salute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popolazione</a:t>
            </a:r>
            <a:r>
              <a:rPr lang="en-GB" sz="1800" dirty="0">
                <a:ea typeface="Verdana" panose="020B0604030504040204" pitchFamily="34" charset="0"/>
              </a:rPr>
              <a:t>
La </a:t>
            </a:r>
            <a:r>
              <a:rPr lang="en-GB" sz="1800" dirty="0" err="1">
                <a:ea typeface="Verdana" panose="020B0604030504040204" pitchFamily="34" charset="0"/>
              </a:rPr>
              <a:t>relazione</a:t>
            </a:r>
            <a:r>
              <a:rPr lang="en-GB" sz="1800" dirty="0">
                <a:ea typeface="Verdana" panose="020B0604030504040204" pitchFamily="34" charset="0"/>
              </a:rPr>
              <a:t> di Edwin Chadwick ha </a:t>
            </a:r>
            <a:r>
              <a:rPr lang="en-GB" sz="1800" dirty="0" err="1">
                <a:ea typeface="Verdana" panose="020B0604030504040204" pitchFamily="34" charset="0"/>
              </a:rPr>
              <a:t>fornito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panoramica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salute di </a:t>
            </a:r>
            <a:r>
              <a:rPr lang="en-GB" sz="1800" dirty="0" err="1">
                <a:ea typeface="Verdana" panose="020B0604030504040204" pitchFamily="34" charset="0"/>
              </a:rPr>
              <a:t>tutta</a:t>
            </a:r>
            <a:r>
              <a:rPr lang="en-GB" sz="1800" dirty="0">
                <a:ea typeface="Verdana" panose="020B0604030504040204" pitchFamily="34" charset="0"/>
              </a:rPr>
              <a:t> la Gran </a:t>
            </a:r>
            <a:r>
              <a:rPr lang="en-GB" sz="1800" dirty="0" err="1">
                <a:ea typeface="Verdana" panose="020B0604030504040204" pitchFamily="34" charset="0"/>
              </a:rPr>
              <a:t>Bretagna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n-GB" sz="1800" dirty="0" err="1">
                <a:ea typeface="Verdana" panose="020B0604030504040204" pitchFamily="34" charset="0"/>
              </a:rPr>
              <a:t>Numero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atti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passati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consentire</a:t>
            </a:r>
            <a:r>
              <a:rPr lang="en-GB" sz="1800" dirty="0">
                <a:ea typeface="Verdana" panose="020B0604030504040204" pitchFamily="34" charset="0"/>
              </a:rPr>
              <a:t> ai </a:t>
            </a:r>
            <a:r>
              <a:rPr lang="en-GB" sz="1800" dirty="0" err="1">
                <a:ea typeface="Verdana" panose="020B0604030504040204" pitchFamily="34" charset="0"/>
              </a:rPr>
              <a:t>nuovi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organismi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sostenere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gli</a:t>
            </a:r>
            <a:r>
              <a:rPr lang="en-GB" sz="1800" dirty="0">
                <a:ea typeface="Verdana" panose="020B0604030504040204" pitchFamily="34" charset="0"/>
              </a:rPr>
              <a:t> standard </a:t>
            </a:r>
            <a:r>
              <a:rPr lang="en-GB" sz="1800" dirty="0" err="1">
                <a:ea typeface="Verdana" panose="020B0604030504040204" pitchFamily="34" charset="0"/>
              </a:rPr>
              <a:t>sanitari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località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n-GB" sz="1800" dirty="0" err="1">
                <a:ea typeface="Verdana" panose="020B0604030504040204" pitchFamily="34" charset="0"/>
              </a:rPr>
              <a:t>Atton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locali</a:t>
            </a:r>
            <a:r>
              <a:rPr lang="en-GB" sz="1800" dirty="0">
                <a:ea typeface="Verdana" panose="020B0604030504040204" pitchFamily="34" charset="0"/>
              </a:rPr>
              <a:t> (1858)
</a:t>
            </a:r>
            <a:r>
              <a:rPr lang="en-GB" sz="1800" dirty="0" err="1">
                <a:ea typeface="Verdana" panose="020B0604030504040204" pitchFamily="34" charset="0"/>
              </a:rPr>
              <a:t>Legge</a:t>
            </a:r>
            <a:r>
              <a:rPr lang="en-GB" sz="1800" dirty="0">
                <a:ea typeface="Verdana" panose="020B0604030504040204" pitchFamily="34" charset="0"/>
              </a:rPr>
              <a:t> sanitaria (1866)</a:t>
            </a:r>
          </a:p>
          <a:p>
            <a:endParaRPr lang="en-GB" sz="2400" dirty="0"/>
          </a:p>
        </p:txBody>
      </p:sp>
      <p:sp>
        <p:nvSpPr>
          <p:cNvPr id="75" name="Rounded Rectangle 24">
            <a:extLst>
              <a:ext uri="{FF2B5EF4-FFF2-40B4-BE49-F238E27FC236}">
                <a16:creationId xmlns="" xmlns:a16="http://schemas.microsoft.com/office/drawing/2014/main" id="{AE6D64A5-8B93-4019-9FDC-75D3D7B87C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le:Chadwick, Report...on...sanitary conditions ...">
            <a:extLst>
              <a:ext uri="{FF2B5EF4-FFF2-40B4-BE49-F238E27FC236}">
                <a16:creationId xmlns="" xmlns:a16="http://schemas.microsoft.com/office/drawing/2014/main" id="{2FACCF2D-501D-479A-B57B-FF4FD2A0B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35"/>
          <a:stretch/>
        </p:blipFill>
        <p:spPr bwMode="auto">
          <a:xfrm>
            <a:off x="8507487" y="1258529"/>
            <a:ext cx="2735071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4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41E89-24D0-465C-9707-E6AB3C6C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546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Il declino delle malattie infettive
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6B3548-386A-4E32-88F5-BEA4022B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3075" cy="4351338"/>
          </a:xfrm>
        </p:spPr>
        <p:txBody>
          <a:bodyPr>
            <a:normAutofit/>
          </a:bodyPr>
          <a:lstStyle/>
          <a:p>
            <a:r>
              <a:rPr lang="it-IT" sz="1800" dirty="0"/>
              <a:t>Gli storici concordano sul fatto che i tassi di infezione sono diminuiti e la popolazione è aumentata, ma non sono d'accordo sulle ragioni di ciò.</a:t>
            </a:r>
          </a:p>
          <a:p>
            <a:r>
              <a:rPr lang="en-GB" sz="1800" dirty="0">
                <a:ea typeface="Verdana" panose="020B0604030504040204" pitchFamily="34" charset="0"/>
              </a:rPr>
              <a:t>Thomas McKeown </a:t>
            </a:r>
            <a:r>
              <a:rPr lang="en-GB" sz="1800" dirty="0" err="1">
                <a:ea typeface="Verdana" panose="020B0604030504040204" pitchFamily="34" charset="0"/>
              </a:rPr>
              <a:t>soostenne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il </a:t>
            </a:r>
            <a:r>
              <a:rPr lang="en-GB" sz="1800" dirty="0" err="1">
                <a:ea typeface="Verdana" panose="020B0604030504040204" pitchFamily="34" charset="0"/>
              </a:rPr>
              <a:t>miglioramento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condizioni</a:t>
            </a:r>
            <a:r>
              <a:rPr lang="en-GB" sz="1800" dirty="0">
                <a:ea typeface="Verdana" panose="020B0604030504040204" pitchFamily="34" charset="0"/>
              </a:rPr>
              <a:t> di vita ne fu il </a:t>
            </a:r>
            <a:r>
              <a:rPr lang="en-GB" sz="1800" dirty="0" err="1">
                <a:ea typeface="Verdana" panose="020B0604030504040204" pitchFamily="34" charset="0"/>
              </a:rPr>
              <a:t>motivo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principale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it-IT" sz="1800" dirty="0">
                <a:ea typeface="Verdana" panose="020B0604030504040204" pitchFamily="34" charset="0"/>
              </a:rPr>
              <a:t>Simon </a:t>
            </a:r>
            <a:r>
              <a:rPr lang="it-IT" sz="1800" dirty="0" err="1">
                <a:ea typeface="Verdana" panose="020B0604030504040204" pitchFamily="34" charset="0"/>
              </a:rPr>
              <a:t>Szreter</a:t>
            </a:r>
            <a:r>
              <a:rPr lang="it-IT" sz="1800" dirty="0">
                <a:ea typeface="Verdana" panose="020B0604030504040204" pitchFamily="34" charset="0"/>
              </a:rPr>
              <a:t> sottolineò l'importanza dell'agire umano e delle misure di salute pubblica nella lotta contro le malattie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Sumit</a:t>
            </a:r>
            <a:r>
              <a:rPr lang="en-GB" sz="1800" dirty="0">
                <a:ea typeface="Verdana" panose="020B0604030504040204" pitchFamily="34" charset="0"/>
              </a:rPr>
              <a:t> Guha </a:t>
            </a:r>
            <a:r>
              <a:rPr lang="en-GB" sz="1800" dirty="0" err="1">
                <a:ea typeface="Verdana" panose="020B0604030504040204" pitchFamily="34" charset="0"/>
              </a:rPr>
              <a:t>suggerì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le </a:t>
            </a:r>
            <a:r>
              <a:rPr lang="en-GB" sz="1800" dirty="0" err="1">
                <a:ea typeface="Verdana" panose="020B0604030504040204" pitchFamily="34" charset="0"/>
              </a:rPr>
              <a:t>malattie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stesse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possono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diventare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letali</a:t>
            </a:r>
            <a:r>
              <a:rPr lang="en-GB" sz="1800" dirty="0">
                <a:ea typeface="Verdana" panose="020B0604030504040204" pitchFamily="34" charset="0"/>
              </a:rPr>
              <a:t> in </a:t>
            </a:r>
            <a:r>
              <a:rPr lang="en-GB" sz="1800" dirty="0" err="1">
                <a:ea typeface="Verdana" panose="020B0604030504040204" pitchFamily="34" charset="0"/>
              </a:rPr>
              <a:t>questo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periodo</a:t>
            </a:r>
            <a:r>
              <a:rPr lang="en-GB" sz="1800" dirty="0">
                <a:ea typeface="Verdana" panose="020B0604030504040204" pitchFamily="34" charset="0"/>
              </a:rPr>
              <a:t> 
Difficile </a:t>
            </a:r>
            <a:r>
              <a:rPr lang="en-GB" sz="1800" dirty="0" err="1">
                <a:ea typeface="Verdana" panose="020B0604030504040204" pitchFamily="34" charset="0"/>
              </a:rPr>
              <a:t>attribuire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fattori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causali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concreti</a:t>
            </a:r>
            <a:r>
              <a:rPr lang="en-GB" sz="1800" dirty="0">
                <a:ea typeface="Verdana" panose="020B0604030504040204" pitchFamily="34" charset="0"/>
              </a:rPr>
              <a:t> alle </a:t>
            </a:r>
            <a:r>
              <a:rPr lang="en-GB" sz="1800" dirty="0" err="1">
                <a:ea typeface="Verdana" panose="020B0604030504040204" pitchFamily="34" charset="0"/>
              </a:rPr>
              <a:t>tendenze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statistiche</a:t>
            </a:r>
            <a:r>
              <a:rPr lang="en-GB" sz="1800" dirty="0">
                <a:ea typeface="Verdana" panose="020B0604030504040204" pitchFamily="34" charset="0"/>
              </a:rPr>
              <a:t> a </a:t>
            </a:r>
            <a:r>
              <a:rPr lang="en-GB" sz="1800" dirty="0" err="1">
                <a:ea typeface="Verdana" panose="020B0604030504040204" pitchFamily="34" charset="0"/>
              </a:rPr>
              <a:t>lungo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termine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salute </a:t>
            </a:r>
          </a:p>
        </p:txBody>
      </p:sp>
      <p:pic>
        <p:nvPicPr>
          <p:cNvPr id="4" name="Picture 4" descr="MethodLogical: Artificial Epidemics">
            <a:extLst>
              <a:ext uri="{FF2B5EF4-FFF2-40B4-BE49-F238E27FC236}">
                <a16:creationId xmlns="" xmlns:a16="http://schemas.microsoft.com/office/drawing/2014/main" id="{CF7BB92C-48BD-47EA-91D8-DBD50DDA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15356"/>
            <a:ext cx="4962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0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A8FD5B-86F1-41E7-93AC-C7C45421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Resistenza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alle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misure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salute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pubblica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347C56-D6ED-4C17-B17F-1039A899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47081"/>
            <a:ext cx="6586489" cy="3785419"/>
          </a:xfrm>
        </p:spPr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Molte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misure</a:t>
            </a:r>
            <a:r>
              <a:rPr lang="en-GB" sz="1800" dirty="0">
                <a:ea typeface="Verdana" panose="020B0604030504040204" pitchFamily="34" charset="0"/>
              </a:rPr>
              <a:t> di salute </a:t>
            </a:r>
            <a:r>
              <a:rPr lang="en-GB" sz="1800" dirty="0" err="1">
                <a:ea typeface="Verdana" panose="020B0604030504040204" pitchFamily="34" charset="0"/>
              </a:rPr>
              <a:t>pubblica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state </a:t>
            </a:r>
            <a:r>
              <a:rPr lang="en-GB" sz="1800" dirty="0" err="1">
                <a:ea typeface="Verdana" panose="020B0604030504040204" pitchFamily="34" charset="0"/>
              </a:rPr>
              <a:t>attivamente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opposte</a:t>
            </a:r>
            <a:r>
              <a:rPr lang="en-GB" sz="1800" dirty="0">
                <a:ea typeface="Verdana" panose="020B0604030504040204" pitchFamily="34" charset="0"/>
              </a:rPr>
              <a:t> a causa </a:t>
            </a:r>
            <a:r>
              <a:rPr lang="en-GB" sz="1800" dirty="0" err="1">
                <a:ea typeface="Verdana" panose="020B0604030504040204" pitchFamily="34" charset="0"/>
              </a:rPr>
              <a:t>dell'estensione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potere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statale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sulla</a:t>
            </a:r>
            <a:r>
              <a:rPr lang="en-GB" sz="1800" dirty="0">
                <a:ea typeface="Verdana" panose="020B0604030504040204" pitchFamily="34" charset="0"/>
              </a:rPr>
              <a:t> vita </a:t>
            </a:r>
            <a:r>
              <a:rPr lang="en-GB" sz="1800" dirty="0" err="1">
                <a:ea typeface="Verdana" panose="020B0604030504040204" pitchFamily="34" charset="0"/>
              </a:rPr>
              <a:t>delle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persone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Legge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malattie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contagiose</a:t>
            </a:r>
            <a:r>
              <a:rPr lang="en-GB" sz="1800" dirty="0">
                <a:ea typeface="Verdana" panose="020B0604030504040204" pitchFamily="34" charset="0"/>
              </a:rPr>
              <a:t> (1864) </a:t>
            </a:r>
          </a:p>
          <a:p>
            <a:pPr lvl="1"/>
            <a:r>
              <a:rPr lang="en-GB" sz="1800" dirty="0" err="1">
                <a:ea typeface="Verdana" panose="020B0604030504040204" pitchFamily="34" charset="0"/>
              </a:rPr>
              <a:t>Destinata</a:t>
            </a:r>
            <a:r>
              <a:rPr lang="en-GB" sz="1800" dirty="0">
                <a:ea typeface="Verdana" panose="020B0604030504040204" pitchFamily="34" charset="0"/>
              </a:rPr>
              <a:t> a </a:t>
            </a:r>
            <a:r>
              <a:rPr lang="en-GB" sz="1800" dirty="0" err="1">
                <a:ea typeface="Verdana" panose="020B0604030504040204" pitchFamily="34" charset="0"/>
              </a:rPr>
              <a:t>ridurre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casi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 venerea </a:t>
            </a:r>
            <a:r>
              <a:rPr lang="en-GB" sz="1800" dirty="0" err="1">
                <a:ea typeface="Verdana" panose="020B0604030504040204" pitchFamily="34" charset="0"/>
              </a:rPr>
              <a:t>nell'esercito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nella</a:t>
            </a:r>
            <a:r>
              <a:rPr lang="en-GB" sz="1800" dirty="0">
                <a:ea typeface="Verdana" panose="020B0604030504040204" pitchFamily="34" charset="0"/>
              </a:rPr>
              <a:t> marina
Donne prese di </a:t>
            </a:r>
            <a:r>
              <a:rPr lang="en-GB" sz="1800" dirty="0" err="1">
                <a:ea typeface="Verdana" panose="020B0604030504040204" pitchFamily="34" charset="0"/>
              </a:rPr>
              <a:t>mira</a:t>
            </a:r>
            <a:r>
              <a:rPr lang="en-GB" sz="1800" dirty="0">
                <a:ea typeface="Verdana" panose="020B0604030504040204" pitchFamily="34" charset="0"/>
              </a:rPr>
              <a:t> e considerate prostitute</a:t>
            </a:r>
          </a:p>
          <a:p>
            <a:pPr lvl="1"/>
            <a:r>
              <a:rPr lang="it-IT" sz="1800" dirty="0"/>
              <a:t>Autorizzate le autorità locali a esaminare con la forza le donne per malattie veneree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it-IT" sz="1800" dirty="0">
                <a:ea typeface="Verdana" panose="020B0604030504040204" pitchFamily="34" charset="0"/>
              </a:rPr>
              <a:t>Se si venisse a conoscenza di essere affetti da malattie veneree, si verrebbe subito ricoverati in un ospedale speciale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n-GB" sz="1800" dirty="0">
                <a:ea typeface="Verdana" panose="020B0604030504040204" pitchFamily="34" charset="0"/>
              </a:rPr>
              <a:t>Campagna di </a:t>
            </a:r>
            <a:r>
              <a:rPr lang="en-GB" sz="1800" dirty="0" err="1">
                <a:ea typeface="Verdana" panose="020B0604030504040204" pitchFamily="34" charset="0"/>
              </a:rPr>
              <a:t>successo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contro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l'atto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guidato</a:t>
            </a:r>
            <a:r>
              <a:rPr lang="en-GB" sz="1800" dirty="0">
                <a:ea typeface="Verdana" panose="020B0604030504040204" pitchFamily="34" charset="0"/>
              </a:rPr>
              <a:t> da Josephine Butler </a:t>
            </a:r>
          </a:p>
        </p:txBody>
      </p:sp>
      <p:pic>
        <p:nvPicPr>
          <p:cNvPr id="6146" name="Picture 2" descr="The Contagious Disease Acts (1864, 1866, and 1869 ...">
            <a:extLst>
              <a:ext uri="{FF2B5EF4-FFF2-40B4-BE49-F238E27FC236}">
                <a16:creationId xmlns="" xmlns:a16="http://schemas.microsoft.com/office/drawing/2014/main" id="{E0D9AAB3-C69E-44C3-8467-8AA6F5313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/>
          <a:stretch/>
        </p:blipFill>
        <p:spPr bwMode="auto">
          <a:xfrm>
            <a:off x="7556409" y="640082"/>
            <a:ext cx="3995928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4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E0E93-6228-4194-80F8-DF3886DF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Campagne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contro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pratiche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mediche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BBFB2C-3E0F-4B65-B62F-E041151C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Il </a:t>
            </a:r>
            <a:r>
              <a:rPr lang="en-GB" sz="1800" dirty="0" err="1">
                <a:ea typeface="Verdana" panose="020B0604030504040204" pitchFamily="34" charset="0"/>
              </a:rPr>
              <a:t>movimento</a:t>
            </a:r>
            <a:r>
              <a:rPr lang="en-GB" sz="1800" dirty="0">
                <a:ea typeface="Verdana" panose="020B0604030504040204" pitchFamily="34" charset="0"/>
              </a:rPr>
              <a:t> anti-</a:t>
            </a:r>
            <a:r>
              <a:rPr lang="en-GB" sz="1800" dirty="0" err="1">
                <a:ea typeface="Verdana" panose="020B0604030504040204" pitchFamily="34" charset="0"/>
              </a:rPr>
              <a:t>vivisezione</a:t>
            </a:r>
            <a:r>
              <a:rPr lang="en-GB" sz="1800" dirty="0">
                <a:ea typeface="Verdana" panose="020B0604030504040204" pitchFamily="34" charset="0"/>
              </a:rPr>
              <a:t> in Gran </a:t>
            </a:r>
            <a:r>
              <a:rPr lang="en-GB" sz="1800" dirty="0" err="1">
                <a:ea typeface="Verdana" panose="020B0604030504040204" pitchFamily="34" charset="0"/>
              </a:rPr>
              <a:t>Bretagna</a:t>
            </a:r>
            <a:r>
              <a:rPr lang="en-GB" sz="1800" dirty="0">
                <a:ea typeface="Verdana" panose="020B0604030504040204" pitchFamily="34" charset="0"/>
              </a:rPr>
              <a:t> fu </a:t>
            </a:r>
            <a:r>
              <a:rPr lang="en-GB" sz="1800" dirty="0" err="1">
                <a:ea typeface="Verdana" panose="020B0604030504040204" pitchFamily="34" charset="0"/>
              </a:rPr>
              <a:t>guidato</a:t>
            </a:r>
            <a:r>
              <a:rPr lang="en-GB" sz="1800" dirty="0">
                <a:ea typeface="Verdana" panose="020B0604030504040204" pitchFamily="34" charset="0"/>
              </a:rPr>
              <a:t> da Frances Power-Cobbe, </a:t>
            </a:r>
            <a:r>
              <a:rPr lang="en-GB" sz="1800" dirty="0" err="1">
                <a:ea typeface="Verdana" panose="020B0604030504040204" pitchFamily="34" charset="0"/>
              </a:rPr>
              <a:t>fondatore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Associazione</a:t>
            </a:r>
            <a:r>
              <a:rPr lang="en-GB" sz="1800" dirty="0">
                <a:ea typeface="Verdana" panose="020B0604030504040204" pitchFamily="34" charset="0"/>
              </a:rPr>
              <a:t> Nazionale Anti-</a:t>
            </a:r>
            <a:r>
              <a:rPr lang="en-GB" sz="1800" dirty="0" err="1">
                <a:ea typeface="Verdana" panose="020B0604030504040204" pitchFamily="34" charset="0"/>
              </a:rPr>
              <a:t>vivisezione</a:t>
            </a:r>
            <a:r>
              <a:rPr lang="en-GB" sz="1800" dirty="0">
                <a:ea typeface="Verdana" panose="020B0604030504040204" pitchFamily="34" charset="0"/>
              </a:rPr>
              <a:t> 
</a:t>
            </a:r>
            <a:r>
              <a:rPr lang="en-GB" sz="1800" dirty="0" err="1">
                <a:ea typeface="Verdana" panose="020B0604030504040204" pitchFamily="34" charset="0"/>
              </a:rPr>
              <a:t>Voleva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fermare</a:t>
            </a:r>
            <a:r>
              <a:rPr lang="en-GB" sz="1800" dirty="0">
                <a:ea typeface="Verdana" panose="020B0604030504040204" pitchFamily="34" charset="0"/>
              </a:rPr>
              <a:t> le </a:t>
            </a:r>
            <a:r>
              <a:rPr lang="en-GB" sz="1800" dirty="0" err="1">
                <a:ea typeface="Verdana" panose="020B0604030504040204" pitchFamily="34" charset="0"/>
              </a:rPr>
              <a:t>sofferenze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inutili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animali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Movimento</a:t>
            </a:r>
            <a:r>
              <a:rPr lang="en-GB" sz="1800" dirty="0">
                <a:ea typeface="Verdana" panose="020B0604030504040204" pitchFamily="34" charset="0"/>
              </a:rPr>
              <a:t> anti-</a:t>
            </a:r>
            <a:r>
              <a:rPr lang="en-GB" sz="1800" dirty="0" err="1">
                <a:ea typeface="Verdana" panose="020B0604030504040204" pitchFamily="34" charset="0"/>
              </a:rPr>
              <a:t>vaccinazione</a:t>
            </a:r>
            <a:endParaRPr lang="en-GB" sz="1800" dirty="0">
              <a:ea typeface="Verdana" panose="020B0604030504040204" pitchFamily="34" charset="0"/>
            </a:endParaRPr>
          </a:p>
          <a:p>
            <a:pPr lvl="1"/>
            <a:r>
              <a:rPr lang="en-GB" sz="1800" dirty="0">
                <a:ea typeface="Verdana" panose="020B0604030504040204" pitchFamily="34" charset="0"/>
              </a:rPr>
              <a:t>Le </a:t>
            </a:r>
            <a:r>
              <a:rPr lang="en-GB" sz="1800" dirty="0" err="1">
                <a:ea typeface="Verdana" panose="020B0604030504040204" pitchFamily="34" charset="0"/>
              </a:rPr>
              <a:t>autorità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mediche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guardate</a:t>
            </a:r>
            <a:r>
              <a:rPr lang="en-GB" sz="1800" dirty="0">
                <a:ea typeface="Verdana" panose="020B0604030504040204" pitchFamily="34" charset="0"/>
              </a:rPr>
              <a:t> con </a:t>
            </a:r>
            <a:r>
              <a:rPr lang="en-GB" sz="1800" dirty="0" err="1">
                <a:ea typeface="Verdana" panose="020B0604030504040204" pitchFamily="34" charset="0"/>
              </a:rPr>
              <a:t>sospetto</a:t>
            </a:r>
            <a:r>
              <a:rPr lang="en-GB" sz="1800" dirty="0">
                <a:ea typeface="Verdana" panose="020B0604030504040204" pitchFamily="34" charset="0"/>
              </a:rPr>
              <a:t> 
</a:t>
            </a:r>
            <a:r>
              <a:rPr lang="en-GB" sz="1800" dirty="0" err="1">
                <a:ea typeface="Verdana" panose="020B0604030504040204" pitchFamily="34" charset="0"/>
              </a:rPr>
              <a:t>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atti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governativi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hanno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tolto</a:t>
            </a:r>
            <a:r>
              <a:rPr lang="en-GB" sz="1800" dirty="0">
                <a:ea typeface="Verdana" panose="020B0604030504040204" pitchFamily="34" charset="0"/>
              </a:rPr>
              <a:t> la </a:t>
            </a:r>
            <a:r>
              <a:rPr lang="en-GB" sz="1800" dirty="0" err="1">
                <a:ea typeface="Verdana" panose="020B0604030504040204" pitchFamily="34" charset="0"/>
              </a:rPr>
              <a:t>scelta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individui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7170" name="Picture 2" descr="Anti-vivisection movement">
            <a:extLst>
              <a:ext uri="{FF2B5EF4-FFF2-40B4-BE49-F238E27FC236}">
                <a16:creationId xmlns="" xmlns:a16="http://schemas.microsoft.com/office/drawing/2014/main" id="{8E4FE69C-B67E-4B3C-A02E-2735B848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-3" b="746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75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6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A6D1BA-5368-4FB2-9573-C731D901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7" y="67902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FA568F-421B-482B-808F-1472BD67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a typeface="Verdana" panose="020B0604030504040204" pitchFamily="34" charset="0"/>
              </a:rPr>
              <a:t>La </a:t>
            </a:r>
            <a:r>
              <a:rPr lang="en-GB" sz="2000" dirty="0" err="1">
                <a:ea typeface="Verdana" panose="020B0604030504040204" pitchFamily="34" charset="0"/>
              </a:rPr>
              <a:t>pratica</a:t>
            </a:r>
            <a:r>
              <a:rPr lang="en-GB" sz="2000" dirty="0">
                <a:ea typeface="Verdana" panose="020B0604030504040204" pitchFamily="34" charset="0"/>
              </a:rPr>
              <a:t> medica è cambiata in modo </a:t>
            </a:r>
            <a:r>
              <a:rPr lang="en-GB" sz="2000" dirty="0" err="1">
                <a:ea typeface="Verdana" panose="020B0604030504040204" pitchFamily="34" charset="0"/>
              </a:rPr>
              <a:t>significativo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nel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periodo</a:t>
            </a:r>
            <a:r>
              <a:rPr lang="en-GB" sz="2000" dirty="0">
                <a:ea typeface="Verdana" panose="020B0604030504040204" pitchFamily="34" charset="0"/>
              </a:rPr>
              <a:t> dal 1600 al 1900:</a:t>
            </a:r>
          </a:p>
          <a:p>
            <a:pPr lvl="1"/>
            <a:r>
              <a:rPr lang="en-GB" sz="1800" dirty="0" err="1">
                <a:ea typeface="Verdana" panose="020B0604030504040204" pitchFamily="34" charset="0"/>
              </a:rPr>
              <a:t>Nuove</a:t>
            </a:r>
            <a:r>
              <a:rPr lang="en-GB" sz="1800" dirty="0">
                <a:ea typeface="Verdana" panose="020B0604030504040204" pitchFamily="34" charset="0"/>
              </a:rPr>
              <a:t> idee </a:t>
            </a:r>
            <a:r>
              <a:rPr lang="en-GB" sz="1800" dirty="0" err="1">
                <a:ea typeface="Verdana" panose="020B0604030504040204" pitchFamily="34" charset="0"/>
              </a:rPr>
              <a:t>sulle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malattie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nuove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scoperte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Cambiamento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rapporto</a:t>
            </a:r>
            <a:r>
              <a:rPr lang="en-GB" sz="1800" dirty="0">
                <a:ea typeface="Verdana" panose="020B0604030504040204" pitchFamily="34" charset="0"/>
              </a:rPr>
              <a:t> medico-</a:t>
            </a:r>
            <a:r>
              <a:rPr lang="en-GB" sz="1800" dirty="0" err="1">
                <a:ea typeface="Verdana" panose="020B0604030504040204" pitchFamily="34" charset="0"/>
              </a:rPr>
              <a:t>paziente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Professionalizzazione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specializzazione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professione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Analisi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statistiche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salute, </a:t>
            </a:r>
            <a:r>
              <a:rPr lang="en-GB" sz="1800" dirty="0" err="1">
                <a:ea typeface="Verdana" panose="020B0604030504040204" pitchFamily="34" charset="0"/>
              </a:rPr>
              <a:t>aumento</a:t>
            </a:r>
            <a:r>
              <a:rPr lang="en-GB" sz="180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potere</a:t>
            </a:r>
            <a:r>
              <a:rPr lang="en-GB" sz="1800" dirty="0">
                <a:ea typeface="Verdana" panose="020B0604030504040204" pitchFamily="34" charset="0"/>
              </a:rPr>
              <a:t> medico e </a:t>
            </a:r>
            <a:r>
              <a:rPr lang="en-GB" sz="1800" dirty="0" err="1">
                <a:ea typeface="Verdana" panose="020B0604030504040204" pitchFamily="34" charset="0"/>
              </a:rPr>
              <a:t>dell'intervento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governativo</a:t>
            </a:r>
            <a:endParaRPr lang="en-GB" sz="18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BE92D4-1E71-4649-84DE-69F469FF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93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Obiettivi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E6797D-98E8-47F2-AA35-361CF588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ea typeface="Verdana" panose="020B0604030504040204" pitchFamily="34" charset="0"/>
              </a:rPr>
              <a:t>Per </a:t>
            </a:r>
            <a:r>
              <a:rPr lang="en-GB" sz="2000" dirty="0" err="1">
                <a:ea typeface="Verdana" panose="020B0604030504040204" pitchFamily="34" charset="0"/>
              </a:rPr>
              <a:t>fornire</a:t>
            </a:r>
            <a:r>
              <a:rPr lang="en-GB" sz="2000" dirty="0">
                <a:ea typeface="Verdana" panose="020B0604030504040204" pitchFamily="34" charset="0"/>
              </a:rPr>
              <a:t> una </a:t>
            </a:r>
            <a:r>
              <a:rPr lang="en-GB" sz="2000" dirty="0" err="1">
                <a:ea typeface="Verdana" panose="020B0604030504040204" pitchFamily="34" charset="0"/>
              </a:rPr>
              <a:t>panoramica</a:t>
            </a:r>
            <a:r>
              <a:rPr lang="en-GB" sz="2000" dirty="0">
                <a:ea typeface="Verdana" panose="020B0604030504040204" pitchFamily="34" charset="0"/>
              </a:rPr>
              <a:t> di </a:t>
            </a:r>
            <a:r>
              <a:rPr lang="en-GB" sz="2000" dirty="0" err="1">
                <a:ea typeface="Verdana" panose="020B0604030504040204" pitchFamily="34" charset="0"/>
              </a:rPr>
              <a:t>alcuni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principali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cambiamenti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medicina</a:t>
            </a:r>
            <a:r>
              <a:rPr lang="en-GB" sz="2000" dirty="0">
                <a:ea typeface="Verdana" panose="020B0604030504040204" pitchFamily="34" charset="0"/>
              </a:rPr>
              <a:t> occidentale dal 1600 al 1900.
</a:t>
            </a:r>
            <a:r>
              <a:rPr lang="en-GB" sz="2000" dirty="0" err="1">
                <a:ea typeface="Verdana" panose="020B0604030504040204" pitchFamily="34" charset="0"/>
              </a:rPr>
              <a:t>Incoraggiare</a:t>
            </a:r>
            <a:r>
              <a:rPr lang="en-GB" sz="2000" dirty="0">
                <a:ea typeface="Verdana" panose="020B0604030504040204" pitchFamily="34" charset="0"/>
              </a:rPr>
              <a:t> la </a:t>
            </a:r>
            <a:r>
              <a:rPr lang="en-GB" sz="2000" dirty="0" err="1">
                <a:ea typeface="Verdana" panose="020B0604030504040204" pitchFamily="34" charset="0"/>
              </a:rPr>
              <a:t>riflessione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sulle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proprie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ipotesi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sulla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teoria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pratica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circostanza</a:t>
            </a:r>
            <a:r>
              <a:rPr lang="en-GB" sz="2000" dirty="0">
                <a:ea typeface="Verdana" panose="020B0604030504040204" pitchFamily="34" charset="0"/>
              </a:rPr>
              <a:t>. 
Per </a:t>
            </a:r>
            <a:r>
              <a:rPr lang="en-GB" sz="2000" dirty="0" err="1">
                <a:ea typeface="Verdana" panose="020B0604030504040204" pitchFamily="34" charset="0"/>
              </a:rPr>
              <a:t>problematizzare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gli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aspetti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medicina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della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pratica</a:t>
            </a:r>
            <a:r>
              <a:rPr lang="en-GB" sz="2000" dirty="0">
                <a:ea typeface="Verdana" panose="020B0604030504040204" pitchFamily="34" charset="0"/>
              </a:rPr>
              <a:t> medica – la </a:t>
            </a:r>
            <a:r>
              <a:rPr lang="en-GB" sz="2000" dirty="0" err="1">
                <a:ea typeface="Verdana" panose="020B0604030504040204" pitchFamily="34" charset="0"/>
              </a:rPr>
              <a:t>storia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è</a:t>
            </a:r>
            <a:r>
              <a:rPr lang="en-GB" sz="2000" dirty="0">
                <a:ea typeface="Verdana" panose="020B0604030504040204" pitchFamily="34" charset="0"/>
              </a:rPr>
              <a:t> una </a:t>
            </a:r>
            <a:r>
              <a:rPr lang="en-GB" sz="2000" dirty="0" err="1">
                <a:ea typeface="Verdana" panose="020B0604030504040204" pitchFamily="34" charset="0"/>
              </a:rPr>
              <a:t>risorsa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che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può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contribuire</a:t>
            </a:r>
            <a:r>
              <a:rPr lang="en-GB" sz="2000" dirty="0">
                <a:ea typeface="Verdana" panose="020B0604030504040204" pitchFamily="34" charset="0"/>
              </a:rPr>
              <a:t> a </a:t>
            </a:r>
            <a:r>
              <a:rPr lang="en-GB" sz="2000" dirty="0" err="1">
                <a:ea typeface="Verdana" panose="020B0604030504040204" pitchFamily="34" charset="0"/>
              </a:rPr>
              <a:t>migliorare</a:t>
            </a:r>
            <a:r>
              <a:rPr lang="en-GB" sz="2000" dirty="0">
                <a:ea typeface="Verdana" panose="020B0604030504040204" pitchFamily="34" charset="0"/>
              </a:rPr>
              <a:t> la </a:t>
            </a:r>
            <a:r>
              <a:rPr lang="en-GB" sz="2000" dirty="0" err="1">
                <a:ea typeface="Verdana" panose="020B0604030504040204" pitchFamily="34" charset="0"/>
              </a:rPr>
              <a:t>conoscenza</a:t>
            </a:r>
            <a:r>
              <a:rPr lang="en-GB" sz="2000" dirty="0">
                <a:ea typeface="Verdana" panose="020B0604030504040204" pitchFamily="34" charset="0"/>
              </a:rPr>
              <a:t> e la </a:t>
            </a:r>
            <a:r>
              <a:rPr lang="en-GB" sz="2000" dirty="0" err="1">
                <a:ea typeface="Verdana" panose="020B0604030504040204" pitchFamily="34" charset="0"/>
              </a:rPr>
              <a:t>pratica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moderna</a:t>
            </a:r>
            <a:r>
              <a:rPr lang="en-GB" sz="2000" dirty="0">
                <a:ea typeface="Verdana" panose="020B060403050404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64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0BDF0-F33E-4126-AD44-10CDCB7C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41" y="78169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Dagli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umori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ai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germi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5F44A1-A7EB-46E4-BC5B-5D97006F8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="" xmlns:a16="http://schemas.microsoft.com/office/drawing/2014/main" id="{F94AA2BD-2E3F-4B1D-8127-5744B8115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F354E-FCF9-477F-B434-3DF0E522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 quattro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umori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
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BD02261-2DC8-4AA8-9E16-7751AE892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3D752CF2-2291-40B5-B462-C17B174C1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DF3BCD-47A5-4BDF-8F02-818E31359841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umori</a:t>
            </a:r>
            <a:r>
              <a:rPr lang="en-US" dirty="0"/>
              <a:t> </a:t>
            </a:r>
            <a:r>
              <a:rPr lang="en-US" dirty="0" err="1"/>
              <a:t>ipotizzava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il </a:t>
            </a:r>
            <a:r>
              <a:rPr lang="en-US" dirty="0" err="1"/>
              <a:t>corpo</a:t>
            </a:r>
            <a:r>
              <a:rPr lang="en-US" dirty="0"/>
              <a:t> </a:t>
            </a:r>
            <a:r>
              <a:rPr lang="en-US" dirty="0" err="1"/>
              <a:t>sano</a:t>
            </a:r>
            <a:r>
              <a:rPr lang="en-US" dirty="0"/>
              <a:t> fosse un </a:t>
            </a:r>
            <a:r>
              <a:rPr lang="en-US" dirty="0" err="1"/>
              <a:t>corpo</a:t>
            </a:r>
            <a:r>
              <a:rPr lang="en-US" dirty="0"/>
              <a:t> in </a:t>
            </a:r>
            <a:r>
              <a:rPr lang="en-US" dirty="0" err="1"/>
              <a:t>equilibrio</a:t>
            </a:r>
            <a:r>
              <a:rPr lang="en-US" dirty="0"/>
              <a:t>
La </a:t>
            </a:r>
            <a:r>
              <a:rPr lang="en-US" dirty="0" err="1"/>
              <a:t>malattia</a:t>
            </a:r>
            <a:r>
              <a:rPr lang="en-US" dirty="0"/>
              <a:t> era </a:t>
            </a:r>
            <a:r>
              <a:rPr lang="en-US" dirty="0" err="1"/>
              <a:t>causata</a:t>
            </a:r>
            <a:r>
              <a:rPr lang="en-US" dirty="0"/>
              <a:t> </a:t>
            </a:r>
            <a:r>
              <a:rPr lang="en-US" dirty="0" err="1"/>
              <a:t>dagli</a:t>
            </a:r>
            <a:r>
              <a:rPr lang="en-US" dirty="0"/>
              <a:t> </a:t>
            </a:r>
            <a:r>
              <a:rPr lang="en-US" dirty="0" err="1"/>
              <a:t>umori</a:t>
            </a:r>
            <a:r>
              <a:rPr lang="en-US" dirty="0"/>
              <a:t> – bile </a:t>
            </a:r>
            <a:r>
              <a:rPr lang="en-US" dirty="0" err="1"/>
              <a:t>nera</a:t>
            </a:r>
            <a:r>
              <a:rPr lang="en-US" dirty="0"/>
              <a:t>, bile </a:t>
            </a:r>
            <a:r>
              <a:rPr lang="en-US" dirty="0" err="1"/>
              <a:t>gialla</a:t>
            </a:r>
            <a:r>
              <a:rPr lang="en-US" dirty="0"/>
              <a:t>, </a:t>
            </a:r>
            <a:r>
              <a:rPr lang="en-US" dirty="0" err="1"/>
              <a:t>sangue</a:t>
            </a:r>
            <a:r>
              <a:rPr lang="en-US" dirty="0"/>
              <a:t> e </a:t>
            </a:r>
            <a:r>
              <a:rPr lang="en-US" dirty="0" err="1"/>
              <a:t>catarro</a:t>
            </a:r>
            <a:r>
              <a:rPr lang="en-US" dirty="0"/>
              <a:t> – </a:t>
            </a:r>
            <a:r>
              <a:rPr lang="en-US" dirty="0" err="1"/>
              <a:t>sbilanciati</a:t>
            </a:r>
            <a:r>
              <a:rPr lang="en-US" dirty="0"/>
              <a:t>.
Il </a:t>
            </a:r>
            <a:r>
              <a:rPr lang="en-US" dirty="0" err="1"/>
              <a:t>compito</a:t>
            </a:r>
            <a:r>
              <a:rPr lang="en-US" dirty="0"/>
              <a:t> del medico era </a:t>
            </a:r>
            <a:r>
              <a:rPr lang="en-US" dirty="0" err="1"/>
              <a:t>quello</a:t>
            </a:r>
            <a:r>
              <a:rPr lang="en-US" dirty="0"/>
              <a:t> di </a:t>
            </a:r>
            <a:r>
              <a:rPr lang="en-US" dirty="0" err="1"/>
              <a:t>ristabilire</a:t>
            </a:r>
            <a:r>
              <a:rPr lang="en-US" dirty="0"/>
              <a:t> </a:t>
            </a:r>
            <a:r>
              <a:rPr lang="en-US" dirty="0" err="1"/>
              <a:t>l'equilibrio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costituzione</a:t>
            </a:r>
            <a:r>
              <a:rPr lang="en-US" dirty="0"/>
              <a:t> del </a:t>
            </a:r>
            <a:r>
              <a:rPr lang="en-US" dirty="0" err="1"/>
              <a:t>paziente</a:t>
            </a:r>
            <a:r>
              <a:rPr lang="en-US" dirty="0"/>
              <a:t>
</a:t>
            </a:r>
            <a:r>
              <a:rPr lang="en-US" dirty="0" err="1"/>
              <a:t>Somiglianze</a:t>
            </a:r>
            <a:r>
              <a:rPr lang="en-US" dirty="0"/>
              <a:t> con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tradizioni</a:t>
            </a:r>
            <a:r>
              <a:rPr lang="en-US" dirty="0"/>
              <a:t> </a:t>
            </a:r>
            <a:r>
              <a:rPr lang="en-US" dirty="0" err="1"/>
              <a:t>mediche</a:t>
            </a:r>
            <a:r>
              <a:rPr lang="en-US" dirty="0"/>
              <a:t> come la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ayurvedica</a:t>
            </a:r>
            <a:r>
              <a:rPr lang="en-US" dirty="0"/>
              <a:t> (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avuto</a:t>
            </a:r>
            <a:r>
              <a:rPr lang="en-US" dirty="0"/>
              <a:t> </a:t>
            </a:r>
            <a:r>
              <a:rPr lang="en-US" dirty="0" err="1"/>
              <a:t>origine</a:t>
            </a:r>
            <a:r>
              <a:rPr lang="en-US" dirty="0"/>
              <a:t> in India) e la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cinese</a:t>
            </a:r>
            <a:r>
              <a:rPr lang="en-US" dirty="0"/>
              <a:t>. 
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2.bp.blogspot.com/-Nl5ayF-7Kw4/VNbuuXAEtwI/AAAAAAAAeDY/E2YCBYj8xkw/s1600/humors.gif">
            <a:extLst>
              <a:ext uri="{FF2B5EF4-FFF2-40B4-BE49-F238E27FC236}">
                <a16:creationId xmlns="" xmlns:a16="http://schemas.microsoft.com/office/drawing/2014/main" id="{E1833CB5-CE52-4017-A33D-CFDB16AE4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9"/>
          <a:stretch/>
        </p:blipFill>
        <p:spPr bwMode="auto">
          <a:xfrm>
            <a:off x="5308052" y="10"/>
            <a:ext cx="6883948" cy="6857990"/>
          </a:xfrm>
          <a:custGeom>
            <a:avLst/>
            <a:gdLst>
              <a:gd name="connsiteX0" fmla="*/ 365648 w 6883948"/>
              <a:gd name="connsiteY0" fmla="*/ 0 h 6858000"/>
              <a:gd name="connsiteX1" fmla="*/ 6883948 w 6883948"/>
              <a:gd name="connsiteY1" fmla="*/ 0 h 6858000"/>
              <a:gd name="connsiteX2" fmla="*/ 6883948 w 6883948"/>
              <a:gd name="connsiteY2" fmla="*/ 6858000 h 6858000"/>
              <a:gd name="connsiteX3" fmla="*/ 365648 w 6883948"/>
              <a:gd name="connsiteY3" fmla="*/ 6858000 h 6858000"/>
              <a:gd name="connsiteX4" fmla="*/ 360213 w 6883948"/>
              <a:gd name="connsiteY4" fmla="*/ 6835050 h 6858000"/>
              <a:gd name="connsiteX5" fmla="*/ 0 w 6883948"/>
              <a:gd name="connsiteY5" fmla="*/ 3429001 h 6858000"/>
              <a:gd name="connsiteX6" fmla="*/ 360213 w 68839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0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E85DF-CC82-4819-B3C8-15ABEFC5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Potenza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esplicativa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DA5299-A58D-4C22-AF2F-B4C5A431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>
                <a:ea typeface="Verdana" panose="020B0604030504040204" pitchFamily="34" charset="0"/>
              </a:rPr>
              <a:t>La </a:t>
            </a:r>
            <a:r>
              <a:rPr lang="en-GB" sz="2000" dirty="0" err="1">
                <a:ea typeface="Verdana" panose="020B0604030504040204" pitchFamily="34" charset="0"/>
              </a:rPr>
              <a:t>teoria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degli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umori</a:t>
            </a:r>
            <a:r>
              <a:rPr lang="en-GB" sz="2000" dirty="0">
                <a:ea typeface="Verdana" panose="020B0604030504040204" pitchFamily="34" charset="0"/>
              </a:rPr>
              <a:t> è </a:t>
            </a:r>
            <a:r>
              <a:rPr lang="en-GB" sz="2000" dirty="0" err="1">
                <a:ea typeface="Verdana" panose="020B0604030504040204" pitchFamily="34" charset="0"/>
              </a:rPr>
              <a:t>stata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sviluppata</a:t>
            </a:r>
            <a:r>
              <a:rPr lang="en-GB" sz="2000" dirty="0">
                <a:ea typeface="Verdana" panose="020B0604030504040204" pitchFamily="34" charset="0"/>
              </a:rPr>
              <a:t> fin </a:t>
            </a:r>
            <a:r>
              <a:rPr lang="en-GB" sz="2000" dirty="0" err="1">
                <a:ea typeface="Verdana" panose="020B0604030504040204" pitchFamily="34" charset="0"/>
              </a:rPr>
              <a:t>dai</a:t>
            </a:r>
            <a:r>
              <a:rPr lang="en-GB" sz="2000" dirty="0">
                <a:ea typeface="Verdana" panose="020B0604030504040204" pitchFamily="34" charset="0"/>
              </a:rPr>
              <a:t> tempi </a:t>
            </a:r>
            <a:r>
              <a:rPr lang="en-GB" sz="2000" dirty="0" err="1">
                <a:ea typeface="Verdana" panose="020B0604030504040204" pitchFamily="34" charset="0"/>
              </a:rPr>
              <a:t>antichi</a:t>
            </a:r>
            <a:r>
              <a:rPr lang="en-GB" sz="2000" dirty="0">
                <a:ea typeface="Verdana" panose="020B0604030504040204" pitchFamily="34" charset="0"/>
              </a:rPr>
              <a:t>, ma </a:t>
            </a:r>
            <a:r>
              <a:rPr lang="en-GB" sz="2000" dirty="0" err="1">
                <a:ea typeface="Verdana" panose="020B0604030504040204" pitchFamily="34" charset="0"/>
              </a:rPr>
              <a:t>soprattutto</a:t>
            </a:r>
            <a:r>
              <a:rPr lang="en-GB" sz="2000" dirty="0">
                <a:ea typeface="Verdana" panose="020B0604030504040204" pitchFamily="34" charset="0"/>
              </a:rPr>
              <a:t> dal medico </a:t>
            </a:r>
            <a:r>
              <a:rPr lang="en-GB" sz="2000" dirty="0" err="1">
                <a:ea typeface="Verdana" panose="020B0604030504040204" pitchFamily="34" charset="0"/>
              </a:rPr>
              <a:t>romano</a:t>
            </a:r>
            <a:r>
              <a:rPr lang="en-GB" sz="2000" dirty="0">
                <a:ea typeface="Verdana" panose="020B0604030504040204" pitchFamily="34" charset="0"/>
              </a:rPr>
              <a:t> del </a:t>
            </a:r>
            <a:r>
              <a:rPr lang="en-GB" sz="2000" dirty="0" err="1">
                <a:ea typeface="Verdana" panose="020B0604030504040204" pitchFamily="34" charset="0"/>
              </a:rPr>
              <a:t>terzo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secolo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Galeno</a:t>
            </a:r>
            <a:r>
              <a:rPr lang="en-GB" sz="2000" dirty="0">
                <a:ea typeface="Verdana" panose="020B0604030504040204" pitchFamily="34" charset="0"/>
              </a:rPr>
              <a:t>, il cui </a:t>
            </a:r>
            <a:r>
              <a:rPr lang="en-GB" sz="2000" dirty="0" err="1">
                <a:ea typeface="Verdana" panose="020B0604030504040204" pitchFamily="34" charset="0"/>
              </a:rPr>
              <a:t>sistema</a:t>
            </a:r>
            <a:r>
              <a:rPr lang="en-GB" sz="2000" dirty="0">
                <a:ea typeface="Verdana" panose="020B0604030504040204" pitchFamily="34" charset="0"/>
              </a:rPr>
              <a:t> medico è </a:t>
            </a:r>
            <a:r>
              <a:rPr lang="en-GB" sz="2000" dirty="0" err="1">
                <a:ea typeface="Verdana" panose="020B0604030504040204" pitchFamily="34" charset="0"/>
              </a:rPr>
              <a:t>stato</a:t>
            </a:r>
            <a:r>
              <a:rPr lang="en-GB" sz="2000" dirty="0">
                <a:ea typeface="Verdana" panose="020B0604030504040204" pitchFamily="34" charset="0"/>
              </a:rPr>
              <a:t> la base </a:t>
            </a:r>
            <a:r>
              <a:rPr lang="en-GB" sz="2000" dirty="0" err="1">
                <a:ea typeface="Verdana" panose="020B0604030504040204" pitchFamily="34" charset="0"/>
              </a:rPr>
              <a:t>della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medicina</a:t>
            </a:r>
            <a:r>
              <a:rPr lang="en-GB" sz="2000" dirty="0">
                <a:ea typeface="Verdana" panose="020B0604030504040204" pitchFamily="34" charset="0"/>
              </a:rPr>
              <a:t> occidentale </a:t>
            </a:r>
            <a:r>
              <a:rPr lang="en-GB" sz="2000" dirty="0" err="1">
                <a:ea typeface="Verdana" panose="020B0604030504040204" pitchFamily="34" charset="0"/>
              </a:rPr>
              <a:t>fino</a:t>
            </a:r>
            <a:r>
              <a:rPr lang="en-GB" sz="2000" dirty="0">
                <a:ea typeface="Verdana" panose="020B0604030504040204" pitchFamily="34" charset="0"/>
              </a:rPr>
              <a:t> al XIX </a:t>
            </a:r>
            <a:r>
              <a:rPr lang="en-GB" sz="2000" dirty="0" err="1">
                <a:ea typeface="Verdana" panose="020B0604030504040204" pitchFamily="34" charset="0"/>
              </a:rPr>
              <a:t>secolo</a:t>
            </a:r>
            <a:r>
              <a:rPr lang="en-GB" sz="2000" dirty="0">
                <a:ea typeface="Verdana" panose="020B0604030504040204" pitchFamily="34" charset="0"/>
              </a:rPr>
              <a:t>.
Uno </a:t>
            </a:r>
            <a:r>
              <a:rPr lang="en-GB" sz="2000" dirty="0" err="1">
                <a:ea typeface="Verdana" panose="020B0604030504040204" pitchFamily="34" charset="0"/>
              </a:rPr>
              <a:t>dei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principali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vantaggi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teoria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degli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umori</a:t>
            </a:r>
            <a:r>
              <a:rPr lang="en-GB" sz="2000" dirty="0">
                <a:ea typeface="Verdana" panose="020B0604030504040204" pitchFamily="34" charset="0"/>
              </a:rPr>
              <a:t> è </a:t>
            </a:r>
            <a:r>
              <a:rPr lang="en-GB" sz="2000" dirty="0" err="1">
                <a:ea typeface="Verdana" panose="020B0604030504040204" pitchFamily="34" charset="0"/>
              </a:rPr>
              <a:t>stato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che</a:t>
            </a:r>
            <a:r>
              <a:rPr lang="en-GB" sz="2000" dirty="0">
                <a:ea typeface="Verdana" panose="020B0604030504040204" pitchFamily="34" charset="0"/>
              </a:rPr>
              <a:t> ha </a:t>
            </a:r>
            <a:r>
              <a:rPr lang="en-GB" sz="2000" dirty="0" err="1">
                <a:ea typeface="Verdana" panose="020B0604030504040204" pitchFamily="34" charset="0"/>
              </a:rPr>
              <a:t>dato</a:t>
            </a:r>
            <a:r>
              <a:rPr lang="en-GB" sz="2000" dirty="0">
                <a:ea typeface="Verdana" panose="020B0604030504040204" pitchFamily="34" charset="0"/>
              </a:rPr>
              <a:t> una </a:t>
            </a:r>
            <a:r>
              <a:rPr lang="en-GB" sz="2000" dirty="0" err="1">
                <a:ea typeface="Verdana" panose="020B0604030504040204" pitchFamily="34" charset="0"/>
              </a:rPr>
              <a:t>risposta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completa</a:t>
            </a:r>
            <a:r>
              <a:rPr lang="en-GB" sz="2000" dirty="0">
                <a:ea typeface="Verdana" panose="020B0604030504040204" pitchFamily="34" charset="0"/>
              </a:rPr>
              <a:t> a </a:t>
            </a:r>
            <a:r>
              <a:rPr lang="en-GB" sz="2000" dirty="0" err="1">
                <a:ea typeface="Verdana" panose="020B0604030504040204" pitchFamily="34" charset="0"/>
              </a:rPr>
              <a:t>ciò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che</a:t>
            </a:r>
            <a:r>
              <a:rPr lang="en-GB" sz="2000" dirty="0">
                <a:ea typeface="Verdana" panose="020B0604030504040204" pitchFamily="34" charset="0"/>
              </a:rPr>
              <a:t> non </a:t>
            </a:r>
            <a:r>
              <a:rPr lang="en-GB" sz="2000" dirty="0" err="1">
                <a:ea typeface="Verdana" panose="020B0604030504040204" pitchFamily="34" charset="0"/>
              </a:rPr>
              <a:t>andava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pazienti</a:t>
            </a:r>
            <a:r>
              <a:rPr lang="en-GB" sz="2000" dirty="0">
                <a:ea typeface="Verdana" panose="020B0604030504040204" pitchFamily="34" charset="0"/>
              </a:rPr>
              <a:t> e come </a:t>
            </a:r>
            <a:r>
              <a:rPr lang="en-GB" sz="2000" dirty="0" err="1">
                <a:ea typeface="Verdana" panose="020B0604030504040204" pitchFamily="34" charset="0"/>
              </a:rPr>
              <a:t>trattarli</a:t>
            </a:r>
            <a:r>
              <a:rPr lang="en-GB" sz="2000" dirty="0">
                <a:ea typeface="Verdana" panose="020B0604030504040204" pitchFamily="34" charset="0"/>
              </a:rPr>
              <a:t>.</a:t>
            </a:r>
          </a:p>
          <a:p>
            <a:pPr lvl="1"/>
            <a:r>
              <a:rPr lang="en-GB" sz="1600" dirty="0">
                <a:ea typeface="Verdana" panose="020B0604030504040204" pitchFamily="34" charset="0"/>
              </a:rPr>
              <a:t>Un </a:t>
            </a:r>
            <a:r>
              <a:rPr lang="en-GB" sz="1600" dirty="0" err="1">
                <a:ea typeface="Verdana" panose="020B0604030504040204" pitchFamily="34" charset="0"/>
              </a:rPr>
              <a:t>paziente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presentato</a:t>
            </a:r>
            <a:r>
              <a:rPr lang="en-GB" sz="1600" dirty="0">
                <a:ea typeface="Verdana" panose="020B0604030504040204" pitchFamily="34" charset="0"/>
              </a:rPr>
              <a:t> con </a:t>
            </a:r>
            <a:r>
              <a:rPr lang="en-GB" sz="1600" dirty="0" err="1">
                <a:ea typeface="Verdana" panose="020B0604030504040204" pitchFamily="34" charset="0"/>
              </a:rPr>
              <a:t>vampate</a:t>
            </a:r>
            <a:r>
              <a:rPr lang="en-GB" sz="1600" dirty="0">
                <a:ea typeface="Verdana" panose="020B0604030504040204" pitchFamily="34" charset="0"/>
              </a:rPr>
              <a:t> di </a:t>
            </a:r>
            <a:r>
              <a:rPr lang="en-GB" sz="1600" dirty="0" err="1">
                <a:ea typeface="Verdana" panose="020B0604030504040204" pitchFamily="34" charset="0"/>
              </a:rPr>
              <a:t>calore</a:t>
            </a:r>
            <a:r>
              <a:rPr lang="en-GB" sz="1600" dirty="0">
                <a:ea typeface="Verdana" panose="020B0604030504040204" pitchFamily="34" charset="0"/>
              </a:rPr>
              <a:t> e la </a:t>
            </a:r>
            <a:r>
              <a:rPr lang="en-GB" sz="1600" dirty="0" err="1">
                <a:ea typeface="Verdana" panose="020B0604030504040204" pitchFamily="34" charset="0"/>
              </a:rPr>
              <a:t>pelle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arrossata</a:t>
            </a:r>
            <a:r>
              <a:rPr lang="en-GB" sz="1600" dirty="0">
                <a:ea typeface="Verdana" panose="020B0604030504040204" pitchFamily="34" charset="0"/>
              </a:rPr>
              <a:t> era </a:t>
            </a:r>
            <a:r>
              <a:rPr lang="en-GB" sz="1600" dirty="0" err="1">
                <a:ea typeface="Verdana" panose="020B0604030504040204" pitchFamily="34" charset="0"/>
              </a:rPr>
              <a:t>chiaramente</a:t>
            </a:r>
            <a:r>
              <a:rPr lang="en-GB" sz="1600" dirty="0">
                <a:ea typeface="Verdana" panose="020B0604030504040204" pitchFamily="34" charset="0"/>
              </a:rPr>
              <a:t> affetto da un </a:t>
            </a:r>
            <a:r>
              <a:rPr lang="en-GB" sz="1600" dirty="0" err="1">
                <a:ea typeface="Verdana" panose="020B0604030504040204" pitchFamily="34" charset="0"/>
              </a:rPr>
              <a:t>eccesso</a:t>
            </a:r>
            <a:r>
              <a:rPr lang="en-GB" sz="1600" dirty="0">
                <a:ea typeface="Verdana" panose="020B0604030504040204" pitchFamily="34" charset="0"/>
              </a:rPr>
              <a:t> di </a:t>
            </a:r>
            <a:r>
              <a:rPr lang="en-GB" sz="1600" dirty="0" err="1">
                <a:ea typeface="Verdana" panose="020B0604030504040204" pitchFamily="34" charset="0"/>
              </a:rPr>
              <a:t>sangue</a:t>
            </a:r>
            <a:r>
              <a:rPr lang="en-GB" sz="1600" dirty="0">
                <a:ea typeface="Verdana" panose="020B0604030504040204" pitchFamily="34" charset="0"/>
              </a:rPr>
              <a:t>, </a:t>
            </a:r>
            <a:r>
              <a:rPr lang="en-GB" sz="1600" dirty="0" err="1">
                <a:ea typeface="Verdana" panose="020B0604030504040204" pitchFamily="34" charset="0"/>
              </a:rPr>
              <a:t>quindi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doveva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essere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dissanguato</a:t>
            </a:r>
            <a:r>
              <a:rPr lang="en-GB" sz="1600" dirty="0"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2050" name="Picture 2" descr="http://www.sciencephoto.com/image/300923/large/N8000035-18th_century_print_of_a_doctor_bleeding_a_patient-SPL.jpg">
            <a:extLst>
              <a:ext uri="{FF2B5EF4-FFF2-40B4-BE49-F238E27FC236}">
                <a16:creationId xmlns="" xmlns:a16="http://schemas.microsoft.com/office/drawing/2014/main" id="{70CB4E79-240C-4C1D-9209-035722D99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0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5916E6-7AD6-4552-A618-9D396980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8" y="624433"/>
            <a:ext cx="6383694" cy="1325563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Sfide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anatomiche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alla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teoria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degli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umori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18E57C-546A-43CA-AF15-096C3BF08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825625"/>
            <a:ext cx="5002763" cy="4351338"/>
          </a:xfrm>
        </p:spPr>
        <p:txBody>
          <a:bodyPr>
            <a:normAutofit/>
          </a:bodyPr>
          <a:lstStyle/>
          <a:p>
            <a:r>
              <a:rPr lang="en-GB" sz="2000" dirty="0">
                <a:ea typeface="Verdana" panose="020B0604030504040204" pitchFamily="34" charset="0"/>
              </a:rPr>
              <a:t>A </a:t>
            </a:r>
            <a:r>
              <a:rPr lang="en-GB" sz="2000" dirty="0" err="1">
                <a:ea typeface="Verdana" panose="020B0604030504040204" pitchFamily="34" charset="0"/>
              </a:rPr>
              <a:t>partire</a:t>
            </a:r>
            <a:r>
              <a:rPr lang="en-GB" sz="2000" dirty="0">
                <a:ea typeface="Verdana" panose="020B0604030504040204" pitchFamily="34" charset="0"/>
              </a:rPr>
              <a:t> dal XVI </a:t>
            </a:r>
            <a:r>
              <a:rPr lang="en-GB" sz="2000" dirty="0" err="1">
                <a:ea typeface="Verdana" panose="020B0604030504040204" pitchFamily="34" charset="0"/>
              </a:rPr>
              <a:t>secolo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l'indagine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anatomica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minava</a:t>
            </a:r>
            <a:r>
              <a:rPr lang="en-GB" sz="2000" dirty="0">
                <a:ea typeface="Verdana" panose="020B0604030504040204" pitchFamily="34" charset="0"/>
              </a:rPr>
              <a:t> la base </a:t>
            </a:r>
            <a:r>
              <a:rPr lang="en-GB" sz="2000" dirty="0" err="1">
                <a:ea typeface="Verdana" panose="020B0604030504040204" pitchFamily="34" charset="0"/>
              </a:rPr>
              <a:t>della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teoria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degli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umori</a:t>
            </a:r>
            <a:r>
              <a:rPr lang="en-GB" sz="2000" dirty="0">
                <a:ea typeface="Verdana" panose="020B0604030504040204" pitchFamily="34" charset="0"/>
              </a:rPr>
              <a:t>. 
Andreas </a:t>
            </a:r>
            <a:r>
              <a:rPr lang="en-GB" sz="2000" dirty="0" err="1">
                <a:ea typeface="Verdana" panose="020B0604030504040204" pitchFamily="34" charset="0"/>
              </a:rPr>
              <a:t>Vesalio</a:t>
            </a:r>
            <a:r>
              <a:rPr lang="en-GB" sz="2000" dirty="0">
                <a:ea typeface="Verdana" panose="020B0604030504040204" pitchFamily="34" charset="0"/>
              </a:rPr>
              <a:t> (1514-1564) </a:t>
            </a:r>
            <a:r>
              <a:rPr lang="en-GB" sz="2000" dirty="0" err="1">
                <a:ea typeface="Verdana" panose="020B0604030504040204" pitchFamily="34" charset="0"/>
              </a:rPr>
              <a:t>dimostrò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che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Galeno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aveva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lavorato</a:t>
            </a:r>
            <a:r>
              <a:rPr lang="en-GB" sz="2000" dirty="0">
                <a:ea typeface="Verdana" panose="020B0604030504040204" pitchFamily="34" charset="0"/>
              </a:rPr>
              <a:t> solo con </a:t>
            </a:r>
            <a:r>
              <a:rPr lang="en-GB" sz="2000" dirty="0" err="1">
                <a:ea typeface="Verdana" panose="020B0604030504040204" pitchFamily="34" charset="0"/>
              </a:rPr>
              <a:t>gli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animali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minando</a:t>
            </a:r>
            <a:r>
              <a:rPr lang="en-GB" sz="2000" dirty="0">
                <a:ea typeface="Verdana" panose="020B0604030504040204" pitchFamily="34" charset="0"/>
              </a:rPr>
              <a:t> le sue </a:t>
            </a:r>
            <a:r>
              <a:rPr lang="en-GB" sz="2000" dirty="0" err="1">
                <a:ea typeface="Verdana" panose="020B0604030504040204" pitchFamily="34" charset="0"/>
              </a:rPr>
              <a:t>teorie</a:t>
            </a:r>
            <a:r>
              <a:rPr lang="en-GB" sz="2000" dirty="0">
                <a:ea typeface="Verdana" panose="020B0604030504040204" pitchFamily="34" charset="0"/>
              </a:rPr>
              <a:t>.
William Harvey (1578-1657) </a:t>
            </a:r>
            <a:r>
              <a:rPr lang="en-GB" sz="2000" dirty="0" err="1">
                <a:ea typeface="Verdana" panose="020B0604030504040204" pitchFamily="34" charset="0"/>
              </a:rPr>
              <a:t>scoprì</a:t>
            </a:r>
            <a:r>
              <a:rPr lang="en-GB" sz="2000" dirty="0">
                <a:ea typeface="Verdana" panose="020B0604030504040204" pitchFamily="34" charset="0"/>
              </a:rPr>
              <a:t> la </a:t>
            </a:r>
            <a:r>
              <a:rPr lang="en-GB" sz="2000" dirty="0" err="1">
                <a:ea typeface="Verdana" panose="020B0604030504040204" pitchFamily="34" charset="0"/>
              </a:rPr>
              <a:t>circolazione</a:t>
            </a:r>
            <a:r>
              <a:rPr lang="en-GB" sz="2000" dirty="0">
                <a:ea typeface="Verdana" panose="020B0604030504040204" pitchFamily="34" charset="0"/>
              </a:rPr>
              <a:t> del </a:t>
            </a:r>
            <a:r>
              <a:rPr lang="en-GB" sz="2000" dirty="0" err="1">
                <a:ea typeface="Verdana" panose="020B0604030504040204" pitchFamily="34" charset="0"/>
              </a:rPr>
              <a:t>sangue</a:t>
            </a:r>
            <a:endParaRPr lang="en-GB" sz="2000" dirty="0">
              <a:ea typeface="Verdana" panose="020B0604030504040204" pitchFamily="34" charset="0"/>
            </a:endParaRPr>
          </a:p>
        </p:txBody>
      </p:sp>
      <p:pic>
        <p:nvPicPr>
          <p:cNvPr id="4" name="Picture 6" descr="https://www.princeton.edu/~his291/Jpegs/Harvey.JPG">
            <a:extLst>
              <a:ext uri="{FF2B5EF4-FFF2-40B4-BE49-F238E27FC236}">
                <a16:creationId xmlns="" xmlns:a16="http://schemas.microsoft.com/office/drawing/2014/main" id="{702B2EF5-E46C-4908-BD4B-CFBA0837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25" y="0"/>
            <a:ext cx="464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exhibits.hsl.virginia.edu/hist-images/antiqua/vesalius.jpg">
            <a:extLst>
              <a:ext uri="{FF2B5EF4-FFF2-40B4-BE49-F238E27FC236}">
                <a16:creationId xmlns="" xmlns:a16="http://schemas.microsoft.com/office/drawing/2014/main" id="{ADF1082F-D20F-4FDB-81B9-93F90485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56" y="1825625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c/c3/William_Harvey_(_1578-1657).jpg">
            <a:extLst>
              <a:ext uri="{FF2B5EF4-FFF2-40B4-BE49-F238E27FC236}">
                <a16:creationId xmlns="" xmlns:a16="http://schemas.microsoft.com/office/drawing/2014/main" id="{7283BEA9-9562-4795-9AF2-40B6B4560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 bwMode="auto">
          <a:xfrm>
            <a:off x="5988214" y="4324423"/>
            <a:ext cx="1416058" cy="21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9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D2B878-2AF9-49DE-81B5-76C0BD8E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15251"/>
            <a:ext cx="5120114" cy="169279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‘Grande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scienza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'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XVIII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secolo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preparazioni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anatomiche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62D9CA-26A2-4F49-837E-078F145D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1482061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Lo </a:t>
            </a:r>
            <a:r>
              <a:rPr lang="en-GB" sz="1800" dirty="0" err="1">
                <a:ea typeface="Verdana" panose="020B0604030504040204" pitchFamily="34" charset="0"/>
              </a:rPr>
              <a:t>sviluppo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tecniche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conservazione</a:t>
            </a:r>
            <a:r>
              <a:rPr lang="en-GB" sz="1800" dirty="0">
                <a:ea typeface="Verdana" panose="020B0604030504040204" pitchFamily="34" charset="0"/>
              </a:rPr>
              <a:t> da </a:t>
            </a:r>
            <a:r>
              <a:rPr lang="en-GB" sz="1800" dirty="0" err="1">
                <a:ea typeface="Verdana" panose="020B0604030504040204" pitchFamily="34" charset="0"/>
              </a:rPr>
              <a:t>parte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professionisti</a:t>
            </a:r>
            <a:r>
              <a:rPr lang="en-GB" sz="1800" dirty="0">
                <a:ea typeface="Verdana" panose="020B0604030504040204" pitchFamily="34" charset="0"/>
              </a:rPr>
              <a:t> come Frederick </a:t>
            </a:r>
            <a:r>
              <a:rPr lang="en-GB" sz="1800" dirty="0" err="1">
                <a:ea typeface="Verdana" panose="020B0604030504040204" pitchFamily="34" charset="0"/>
              </a:rPr>
              <a:t>Ruysch</a:t>
            </a:r>
            <a:r>
              <a:rPr lang="en-GB" sz="1800" dirty="0">
                <a:ea typeface="Verdana" panose="020B0604030504040204" pitchFamily="34" charset="0"/>
              </a:rPr>
              <a:t> (1638-1731) ha </a:t>
            </a:r>
            <a:r>
              <a:rPr lang="en-GB" sz="1800" dirty="0" err="1">
                <a:ea typeface="Verdana" panose="020B0604030504040204" pitchFamily="34" charset="0"/>
              </a:rPr>
              <a:t>permesso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confrontare</a:t>
            </a:r>
            <a:r>
              <a:rPr lang="en-GB" sz="1800" dirty="0">
                <a:ea typeface="Verdana" panose="020B0604030504040204" pitchFamily="34" charset="0"/>
              </a:rPr>
              <a:t> le parti del </a:t>
            </a:r>
            <a:r>
              <a:rPr lang="en-GB" sz="1800" dirty="0" err="1">
                <a:ea typeface="Verdana" panose="020B0604030504040204" pitchFamily="34" charset="0"/>
              </a:rPr>
              <a:t>corpo</a:t>
            </a:r>
            <a:r>
              <a:rPr lang="en-GB" sz="1800" dirty="0">
                <a:ea typeface="Verdana" panose="020B0604030504040204" pitchFamily="34" charset="0"/>
              </a:rPr>
              <a:t> sane o malate</a:t>
            </a:r>
          </a:p>
        </p:txBody>
      </p:sp>
      <p:pic>
        <p:nvPicPr>
          <p:cNvPr id="4098" name="Picture 2" descr="https://www.nlm.nih.gov/exhibition/dreamanatomy/images/1200-dpi/I-C-1-03.jpg">
            <a:extLst>
              <a:ext uri="{FF2B5EF4-FFF2-40B4-BE49-F238E27FC236}">
                <a16:creationId xmlns="" xmlns:a16="http://schemas.microsoft.com/office/drawing/2014/main" id="{85FADAC5-29A1-4D93-A08D-743E06880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r="-2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9F0FE1-8181-4B66-909B-CBDAFDDD6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b="10824"/>
          <a:stretch/>
        </p:blipFill>
        <p:spPr>
          <a:xfrm>
            <a:off x="0" y="4057103"/>
            <a:ext cx="3424336" cy="2800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192C64-A519-4BE0-BDCA-57288C811D41}"/>
              </a:ext>
            </a:extLst>
          </p:cNvPr>
          <p:cNvSpPr txBox="1"/>
          <p:nvPr/>
        </p:nvSpPr>
        <p:spPr>
          <a:xfrm>
            <a:off x="3424335" y="4681321"/>
            <a:ext cx="3678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ea typeface="Verdana" panose="020B0604030504040204" pitchFamily="34" charset="0"/>
              </a:rPr>
              <a:t>Enormi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collezioni</a:t>
            </a:r>
            <a:r>
              <a:rPr lang="en-GB" dirty="0">
                <a:ea typeface="Verdana" panose="020B0604030504040204" pitchFamily="34" charset="0"/>
              </a:rPr>
              <a:t> di </a:t>
            </a:r>
            <a:r>
              <a:rPr lang="en-GB" dirty="0" err="1">
                <a:ea typeface="Verdana" panose="020B0604030504040204" pitchFamily="34" charset="0"/>
              </a:rPr>
              <a:t>preparati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costruiti</a:t>
            </a:r>
            <a:r>
              <a:rPr lang="en-GB" dirty="0">
                <a:ea typeface="Verdana" panose="020B0604030504040204" pitchFamily="34" charset="0"/>
              </a:rPr>
              <a:t> da </a:t>
            </a:r>
            <a:r>
              <a:rPr lang="en-GB" dirty="0" err="1">
                <a:ea typeface="Verdana" panose="020B0604030504040204" pitchFamily="34" charset="0"/>
              </a:rPr>
              <a:t>professionisti</a:t>
            </a:r>
            <a:r>
              <a:rPr lang="en-GB" dirty="0">
                <a:ea typeface="Verdana" panose="020B0604030504040204" pitchFamily="34" charset="0"/>
              </a:rPr>
              <a:t> come William Hunter (1718-1783).
</a:t>
            </a:r>
            <a:r>
              <a:rPr lang="en-GB" dirty="0" err="1">
                <a:ea typeface="Verdana" panose="020B0604030504040204" pitchFamily="34" charset="0"/>
              </a:rPr>
              <a:t>Iniezioni</a:t>
            </a:r>
            <a:r>
              <a:rPr lang="en-GB" dirty="0">
                <a:ea typeface="Verdana" panose="020B0604030504040204" pitchFamily="34" charset="0"/>
              </a:rPr>
              <a:t> di </a:t>
            </a:r>
            <a:r>
              <a:rPr lang="en-GB" dirty="0" err="1">
                <a:ea typeface="Verdana" panose="020B0604030504040204" pitchFamily="34" charset="0"/>
              </a:rPr>
              <a:t>sostanze</a:t>
            </a:r>
            <a:r>
              <a:rPr lang="en-GB" dirty="0">
                <a:ea typeface="Verdana" panose="020B0604030504040204" pitchFamily="34" charset="0"/>
              </a:rPr>
              <a:t> come la </a:t>
            </a:r>
            <a:r>
              <a:rPr lang="en-GB" dirty="0" err="1">
                <a:ea typeface="Verdana" panose="020B0604030504040204" pitchFamily="34" charset="0"/>
              </a:rPr>
              <a:t>cera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hanno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contribuito</a:t>
            </a:r>
            <a:r>
              <a:rPr lang="en-GB" dirty="0">
                <a:ea typeface="Verdana" panose="020B0604030504040204" pitchFamily="34" charset="0"/>
              </a:rPr>
              <a:t> a </a:t>
            </a:r>
            <a:r>
              <a:rPr lang="en-GB" dirty="0" err="1">
                <a:ea typeface="Verdana" panose="020B0604030504040204" pitchFamily="34" charset="0"/>
              </a:rPr>
              <a:t>tracciare</a:t>
            </a:r>
            <a:r>
              <a:rPr lang="en-GB" dirty="0">
                <a:ea typeface="Verdana" panose="020B0604030504040204" pitchFamily="34" charset="0"/>
              </a:rPr>
              <a:t> il </a:t>
            </a:r>
            <a:r>
              <a:rPr lang="en-GB" dirty="0" err="1">
                <a:ea typeface="Verdana" panose="020B0604030504040204" pitchFamily="34" charset="0"/>
              </a:rPr>
              <a:t>corso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dei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vasi</a:t>
            </a:r>
            <a:r>
              <a:rPr lang="en-GB" dirty="0">
                <a:ea typeface="Verdana" panose="020B0604030504040204" pitchFamily="34" charset="0"/>
              </a:rPr>
              <a:t> del </a:t>
            </a:r>
            <a:r>
              <a:rPr lang="en-GB" dirty="0" err="1">
                <a:ea typeface="Verdana" panose="020B0604030504040204" pitchFamily="34" charset="0"/>
              </a:rPr>
              <a:t>corpo</a:t>
            </a:r>
            <a:r>
              <a:rPr lang="en-GB" dirty="0">
                <a:ea typeface="Verdana" panose="020B060403050404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81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30798E-0C4A-4E83-B574-43308F78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279847" cy="1135737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Nuove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teorie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ed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esperimenti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terapeutici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4B37E0-DBF9-4073-A7F7-50D7C4E2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Herman </a:t>
            </a:r>
            <a:r>
              <a:rPr lang="en-GB" sz="1800" dirty="0" err="1">
                <a:ea typeface="Verdana" panose="020B0604030504040204" pitchFamily="34" charset="0"/>
              </a:rPr>
              <a:t>Boerhaave</a:t>
            </a:r>
            <a:r>
              <a:rPr lang="en-GB" sz="1800" dirty="0">
                <a:ea typeface="Verdana" panose="020B0604030504040204" pitchFamily="34" charset="0"/>
              </a:rPr>
              <a:t> (1668-1738) </a:t>
            </a:r>
            <a:r>
              <a:rPr lang="en-GB" sz="1800" dirty="0" err="1">
                <a:ea typeface="Verdana" panose="020B0604030504040204" pitchFamily="34" charset="0"/>
              </a:rPr>
              <a:t>produsse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famosa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popolare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sintesi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teoria</a:t>
            </a:r>
            <a:r>
              <a:rPr lang="en-GB" sz="1800" dirty="0">
                <a:ea typeface="Verdana" panose="020B0604030504040204" pitchFamily="34" charset="0"/>
              </a:rPr>
              <a:t> medica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descriveva</a:t>
            </a:r>
            <a:r>
              <a:rPr lang="en-GB" sz="1800" dirty="0">
                <a:ea typeface="Verdana" panose="020B0604030504040204" pitchFamily="34" charset="0"/>
              </a:rPr>
              <a:t> le </a:t>
            </a:r>
            <a:r>
              <a:rPr lang="en-GB" sz="1800" dirty="0" err="1">
                <a:ea typeface="Verdana" panose="020B0604030504040204" pitchFamily="34" charset="0"/>
              </a:rPr>
              <a:t>funzioni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corpo</a:t>
            </a:r>
            <a:r>
              <a:rPr lang="en-GB" sz="1800" dirty="0">
                <a:ea typeface="Verdana" panose="020B0604030504040204" pitchFamily="34" charset="0"/>
              </a:rPr>
              <a:t> in termini di "solidi" e "</a:t>
            </a:r>
            <a:r>
              <a:rPr lang="en-GB" sz="1800" dirty="0" err="1">
                <a:ea typeface="Verdana" panose="020B0604030504040204" pitchFamily="34" charset="0"/>
              </a:rPr>
              <a:t>fluidi</a:t>
            </a:r>
            <a:r>
              <a:rPr lang="en-GB" sz="1800" dirty="0">
                <a:ea typeface="Verdana" panose="020B0604030504040204" pitchFamily="34" charset="0"/>
              </a:rPr>
              <a:t>"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interagiscono</a:t>
            </a:r>
            <a:r>
              <a:rPr lang="en-GB" sz="1800" dirty="0">
                <a:ea typeface="Verdana" panose="020B0604030504040204" pitchFamily="34" charset="0"/>
              </a:rPr>
              <a:t> in termini di </a:t>
            </a:r>
            <a:r>
              <a:rPr lang="en-GB" sz="1800" dirty="0" err="1">
                <a:ea typeface="Verdana" panose="020B0604030504040204" pitchFamily="34" charset="0"/>
              </a:rPr>
              <a:t>idraulica</a:t>
            </a:r>
            <a:r>
              <a:rPr lang="en-GB" sz="1800" dirty="0">
                <a:ea typeface="Verdana" panose="020B0604030504040204" pitchFamily="34" charset="0"/>
              </a:rPr>
              <a:t>.</a:t>
            </a:r>
          </a:p>
          <a:p>
            <a:r>
              <a:rPr lang="en-GB" sz="1800" dirty="0" err="1">
                <a:ea typeface="Verdana" panose="020B0604030504040204" pitchFamily="34" charset="0"/>
              </a:rPr>
              <a:t>Esperimenti</a:t>
            </a:r>
            <a:r>
              <a:rPr lang="en-GB" sz="1800" dirty="0">
                <a:ea typeface="Verdana" panose="020B0604030504040204" pitchFamily="34" charset="0"/>
              </a:rPr>
              <a:t> in </a:t>
            </a:r>
            <a:r>
              <a:rPr lang="en-GB" sz="1800" dirty="0" err="1">
                <a:ea typeface="Verdana" panose="020B0604030504040204" pitchFamily="34" charset="0"/>
              </a:rPr>
              <a:t>terapie</a:t>
            </a:r>
            <a:r>
              <a:rPr lang="en-GB" sz="1800" dirty="0">
                <a:ea typeface="Verdana" panose="020B0604030504040204" pitchFamily="34" charset="0"/>
              </a:rPr>
              <a:t> con </a:t>
            </a:r>
            <a:r>
              <a:rPr lang="en-GB" sz="1800" dirty="0" err="1">
                <a:ea typeface="Verdana" panose="020B0604030504040204" pitchFamily="34" charset="0"/>
              </a:rPr>
              <a:t>nuove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piante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dall'estero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nuovi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fenomeni</a:t>
            </a:r>
            <a:r>
              <a:rPr lang="en-GB" sz="1800" dirty="0">
                <a:ea typeface="Verdana" panose="020B0604030504040204" pitchFamily="34" charset="0"/>
              </a:rPr>
              <a:t> come </a:t>
            </a:r>
            <a:r>
              <a:rPr lang="en-GB" sz="1800" dirty="0" err="1">
                <a:ea typeface="Verdana" panose="020B0604030504040204" pitchFamily="34" charset="0"/>
              </a:rPr>
              <a:t>l'elettricità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nuovi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metodi</a:t>
            </a:r>
            <a:r>
              <a:rPr lang="en-GB" sz="1800" dirty="0">
                <a:ea typeface="Verdana" panose="020B0604030504040204" pitchFamily="34" charset="0"/>
              </a:rPr>
              <a:t> di test come le </a:t>
            </a:r>
            <a:r>
              <a:rPr lang="en-GB" sz="1800" dirty="0" err="1">
                <a:ea typeface="Verdana" panose="020B0604030504040204" pitchFamily="34" charset="0"/>
              </a:rPr>
              <a:t>sperimentazioni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cliniche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Royal Navy </a:t>
            </a:r>
            <a:r>
              <a:rPr lang="en-GB" sz="1800" dirty="0" err="1">
                <a:ea typeface="Verdana" panose="020B0604030504040204" pitchFamily="34" charset="0"/>
              </a:rPr>
              <a:t>hanno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condotto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tentativo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trovare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prevenzione</a:t>
            </a:r>
            <a:r>
              <a:rPr lang="en-GB" sz="1800" dirty="0">
                <a:ea typeface="Verdana" panose="020B0604030504040204" pitchFamily="34" charset="0"/>
              </a:rPr>
              <a:t> per lo </a:t>
            </a:r>
            <a:r>
              <a:rPr lang="en-GB" sz="1800" dirty="0" err="1">
                <a:ea typeface="Verdana" panose="020B0604030504040204" pitchFamily="34" charset="0"/>
              </a:rPr>
              <a:t>scorbuto</a:t>
            </a:r>
            <a:r>
              <a:rPr lang="en-GB" sz="1800" dirty="0">
                <a:ea typeface="Verdana" panose="020B0604030504040204" pitchFamily="34" charset="0"/>
              </a:rPr>
              <a:t>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="" xmlns:a16="http://schemas.microsoft.com/office/drawing/2014/main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Isosceles Triangle 78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upload.wikimedia.org/wikipedia/commons/3/3e/Herman-Boerhaave-L_B.jpg">
            <a:extLst>
              <a:ext uri="{FF2B5EF4-FFF2-40B4-BE49-F238E27FC236}">
                <a16:creationId xmlns="" xmlns:a16="http://schemas.microsoft.com/office/drawing/2014/main" id="{EFBE0D7C-0DDF-4ED1-8494-8C902496B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0747"/>
          <a:stretch/>
        </p:blipFill>
        <p:spPr bwMode="auto">
          <a:xfrm>
            <a:off x="7583310" y="2793455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open.edu/openlearn/ocw/pluginfile.php/1276193/mod_oucontent/oucontent/65149/643eaa8e/775070b8/s111_topic_11_pt2_f01.eps.jpg">
            <a:extLst>
              <a:ext uri="{FF2B5EF4-FFF2-40B4-BE49-F238E27FC236}">
                <a16:creationId xmlns="" xmlns:a16="http://schemas.microsoft.com/office/drawing/2014/main" id="{8EA870DC-FA21-4EC1-871B-7223F6CA3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10871" b="-3"/>
          <a:stretch/>
        </p:blipFill>
        <p:spPr bwMode="auto">
          <a:xfrm>
            <a:off x="6257810" y="439729"/>
            <a:ext cx="3473201" cy="3473202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0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B663603BE65479B1A7C74DCE70B4F" ma:contentTypeVersion="10" ma:contentTypeDescription="Create a new document." ma:contentTypeScope="" ma:versionID="1a02b980d413a3d3dc3123daaf602a58">
  <xsd:schema xmlns:xsd="http://www.w3.org/2001/XMLSchema" xmlns:xs="http://www.w3.org/2001/XMLSchema" xmlns:p="http://schemas.microsoft.com/office/2006/metadata/properties" xmlns:ns3="ce3f8243-1edc-4f0d-9489-4eef79b3ea8a" targetNamespace="http://schemas.microsoft.com/office/2006/metadata/properties" ma:root="true" ma:fieldsID="525df39c282b01b90f4e62cd132f8687" ns3:_="">
    <xsd:import namespace="ce3f8243-1edc-4f0d-9489-4eef79b3e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f8243-1edc-4f0d-9489-4eef79b3e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2F7DB-8E97-46BB-8B43-95D4551A33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C88CCC-DB9E-4C5A-AD2D-D9CB171A5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f8243-1edc-4f0d-9489-4eef79b3e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69354-123C-41EA-8206-368F9180F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714</Words>
  <Application>Microsoft Office PowerPoint</Application>
  <PresentationFormat>Custom</PresentationFormat>
  <Paragraphs>79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     </vt:lpstr>
      <vt:lpstr>Cosa è la storia della medicina? 
</vt:lpstr>
      <vt:lpstr>Obiettivi della lezione
</vt:lpstr>
      <vt:lpstr>Dagli umori ai germi
</vt:lpstr>
      <vt:lpstr>I quattro umori 
</vt:lpstr>
      <vt:lpstr>Potenza esplicativa
</vt:lpstr>
      <vt:lpstr>Sfide anatomiche alla teoria degli umori
</vt:lpstr>
      <vt:lpstr>‘Grande scienza' nel XVIII secolo: preparazioni anatomiche</vt:lpstr>
      <vt:lpstr>Nuove teorie ed esperimenti terapeutici
</vt:lpstr>
      <vt:lpstr>Rimedi efficaci
</vt:lpstr>
      <vt:lpstr>La scomparsa della persona malata? 
</vt:lpstr>
      <vt:lpstr>Trattamento nel "mercato medico"
</vt:lpstr>
      <vt:lpstr>Invenzione dello stetoscopio
</vt:lpstr>
      <vt:lpstr>I pazienti come "cose"
</vt:lpstr>
      <vt:lpstr>Professionalizzazione </vt:lpstr>
      <vt:lpstr>Professionalizzazione e specializzazione 
</vt:lpstr>
      <vt:lpstr>Professionalizzazione dell'assistenza infermieristica
</vt:lpstr>
      <vt:lpstr>Donne e medicina</vt:lpstr>
      <vt:lpstr>Misure di salute pubblica e declino delle malattie infettive
</vt:lpstr>
      <vt:lpstr>Vita urbana patologica
</vt:lpstr>
      <vt:lpstr>Misure sanitarie locali 1: Ignatz Semmelweis
</vt:lpstr>
      <vt:lpstr>Misure per la salute locale 2:  John Snow
</vt:lpstr>
      <vt:lpstr>Intervento del governo
</vt:lpstr>
      <vt:lpstr>Il declino delle malattie infettive
</vt:lpstr>
      <vt:lpstr>Resistenza alle misure di salute pubblica 
</vt:lpstr>
      <vt:lpstr>Campagne contro le pratiche mediche</vt:lpstr>
      <vt:lpstr>Conclusione
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Medicine, 1600–1900</dc:title>
  <dc:creator>Richard Bellis</dc:creator>
  <cp:lastModifiedBy>Andrea Nozzoli</cp:lastModifiedBy>
  <cp:revision>29</cp:revision>
  <dcterms:created xsi:type="dcterms:W3CDTF">2020-01-30T17:10:50Z</dcterms:created>
  <dcterms:modified xsi:type="dcterms:W3CDTF">2021-06-18T11:02:24Z</dcterms:modified>
</cp:coreProperties>
</file>