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32"/>
  </p:handoutMasterIdLst>
  <p:sldIdLst>
    <p:sldId id="284" r:id="rId5"/>
    <p:sldId id="258" r:id="rId6"/>
    <p:sldId id="257" r:id="rId7"/>
    <p:sldId id="259" r:id="rId8"/>
    <p:sldId id="260" r:id="rId9"/>
    <p:sldId id="261" r:id="rId10"/>
    <p:sldId id="263" r:id="rId11"/>
    <p:sldId id="266" r:id="rId12"/>
    <p:sldId id="264" r:id="rId13"/>
    <p:sldId id="265" r:id="rId14"/>
    <p:sldId id="267" r:id="rId15"/>
    <p:sldId id="268" r:id="rId16"/>
    <p:sldId id="269" r:id="rId17"/>
    <p:sldId id="270" r:id="rId18"/>
    <p:sldId id="273" r:id="rId19"/>
    <p:sldId id="271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6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-2814" y="-8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1569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73A7AC-BA68-47CF-A023-6B8ADDAA0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537EE81-309E-42E8-9939-B6FE99A9C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6CA47A-CBC8-46E4-AA02-80C614616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FB6-9406-4929-90FC-EF93659D86C0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CC7B9E-95E3-4B63-A56C-D5BFF1A89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2BF4CF-5D6B-4F40-9C36-B4D899B7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5EA3-CA42-4656-826A-0CCBE0C89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75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161BC-5205-47E8-8793-23C83D49A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1499423-0B0F-4B82-8170-3FA4DB537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929051-399E-4059-83A9-82F04E078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FB6-9406-4929-90FC-EF93659D86C0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8DFFDB-4144-4B4A-BFBE-BF6F280D6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7D5CEB-7398-4633-98B0-82734C5B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5EA3-CA42-4656-826A-0CCBE0C89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29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6D72FD8-7766-4900-B3B5-FE516B40DB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21BBE3-EA3A-45D0-9AC5-1C60F1C15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002535-2975-4ADC-8DFE-C4BD1AAA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FB6-9406-4929-90FC-EF93659D86C0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CB45D2-EF6B-43F8-9B54-6F498C69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2843BB-63B3-44B3-90A5-3238AA087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5EA3-CA42-4656-826A-0CCBE0C89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08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8F342D-9347-4521-A33A-870E8C125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9810A7-F664-4369-8648-77F1BA0DE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1AB625-4E23-44FD-9A59-F9891AA70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FB6-9406-4929-90FC-EF93659D86C0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12C8BA-FE4B-4298-8933-7E12AFE4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B17603-F8DA-4F1A-95CA-8D5058B5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5EA3-CA42-4656-826A-0CCBE0C89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94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1197D-EE45-4D1C-90BC-221C25360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BDBDB3-14FE-4C28-8D91-2EFB0C7F5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BB13AF-C6BA-4BA2-A783-A9EA5B403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FB6-9406-4929-90FC-EF93659D86C0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55EC82-AFF4-4937-914D-589D3127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E911F4-08A2-4E12-AE53-8B4F7276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5EA3-CA42-4656-826A-0CCBE0C89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91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2F1D37-AD54-4E1F-88E2-F27DB07B4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C7B382-1D4A-4213-A662-795EB459B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DBD901-0400-42D7-9363-67D696920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454BD9-D430-4234-A343-A9F9F38DA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FB6-9406-4929-90FC-EF93659D86C0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32A13D-5730-43E0-BAD5-3F5DF868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38D16-F541-4DA7-AF33-4ED130CC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5EA3-CA42-4656-826A-0CCBE0C89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40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46BC0-E60E-412C-A65B-4A0B4E444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AD6DCF-F9CD-40C9-8101-848F2518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834BC96-C693-4E07-8001-A27836E2D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A98A1E-7F5F-4F2D-8C2B-1F796320A6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AA108FF-364E-4EDA-87EC-3A4F49A32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78FAEBD-1015-416F-947A-30360DF06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FB6-9406-4929-90FC-EF93659D86C0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246E4A9-D7DE-4E9B-8E99-F272031F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DAB3F20-0FDC-4891-8FD9-B3112843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5EA3-CA42-4656-826A-0CCBE0C89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7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004FF-4AC0-41C5-B1F9-6B9846944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D5684AF-4B3C-41BA-A924-30DE7B24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FB6-9406-4929-90FC-EF93659D86C0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03E83C6-32A0-4F3A-9E48-E483AFB98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E050201-E4C1-44C2-B165-87C00AFA6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5EA3-CA42-4656-826A-0CCBE0C89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93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56D176D-5E8B-4F81-B2C9-3D6ACBB9C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FB6-9406-4929-90FC-EF93659D86C0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4B47EB-534F-40DC-8E91-585789CCE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F643D28-0759-43E2-9428-468A9B899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5EA3-CA42-4656-826A-0CCBE0C89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83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84CF38-77C6-4AAB-AE93-DEAB987E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CADBBE-D958-4156-B300-DC41D2689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B05C85-B104-4C72-9A97-3BE339CBC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04892B-B97A-42E0-9AA4-6FEF598A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FB6-9406-4929-90FC-EF93659D86C0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AF8DAC-B848-4F15-88F1-55A627EC4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EDC39F-AA79-462D-9468-00187F82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5EA3-CA42-4656-826A-0CCBE0C89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854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705512-9A0F-44DC-A1F5-79421D3E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FCA8A03-DC30-4BFC-812F-1E5DB044EC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2537101-FA75-4F4F-B10E-BF3611644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EF6E56-876A-4730-AC8E-CB23D8B6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FB6-9406-4929-90FC-EF93659D86C0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14CB1-E688-4D2F-B74B-5A77A2C5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5E595F-696E-4F1B-A724-7301C888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5EA3-CA42-4656-826A-0CCBE0C89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20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creativecommons.org/licenses/by-nc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596BA5D-4B5A-47FE-BE76-EACC3C15B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301D27-4594-4261-9449-BEDC0B1B6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5F931A-F9FC-4A5C-B3BE-1087E280B1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DDFB6-9406-4929-90FC-EF93659D86C0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AD8D64-7211-4F69-95CA-9E53F65ED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8BFE22-94F0-4E43-ABD8-3CCCD966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F5EA3-CA42-4656-826A-0CCBE0C894E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58" cy="9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xmlns="" id="{8B6A8ECA-B75A-451B-A2C5-40BEE89E90B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170024" y="0"/>
            <a:ext cx="1021976" cy="952454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8"/>
          <a:stretch/>
        </p:blipFill>
        <p:spPr bwMode="auto">
          <a:xfrm>
            <a:off x="95536" y="6318711"/>
            <a:ext cx="3402106" cy="443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xmlns="" id="{3DAAC168-ED9D-461E-9448-6949F35F33E3}"/>
              </a:ext>
            </a:extLst>
          </p:cNvPr>
          <p:cNvSpPr txBox="1">
            <a:spLocks/>
          </p:cNvSpPr>
          <p:nvPr userDrawn="1"/>
        </p:nvSpPr>
        <p:spPr>
          <a:xfrm>
            <a:off x="8323729" y="6409468"/>
            <a:ext cx="2451699" cy="32136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t-IT"/>
            </a:defPPr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900" dirty="0" smtClean="0"/>
          </a:p>
          <a:p>
            <a:r>
              <a:rPr lang="en-GB" sz="900" dirty="0" smtClean="0"/>
              <a:t>This work is licensed under a </a:t>
            </a:r>
            <a:r>
              <a:rPr lang="en-GB" sz="900" u="sng" dirty="0" smtClean="0">
                <a:hlinkClick r:id="rId16"/>
              </a:rPr>
              <a:t>Creative Commons Attribution - Non-commercial 4.0 International</a:t>
            </a:r>
            <a:r>
              <a:rPr lang="en-GB" sz="900" dirty="0" smtClean="0"/>
              <a:t>   </a:t>
            </a:r>
          </a:p>
          <a:p>
            <a:endParaRPr lang="en-GB" sz="900" dirty="0"/>
          </a:p>
        </p:txBody>
      </p:sp>
      <p:pic>
        <p:nvPicPr>
          <p:cNvPr id="11" name="Picture 10" descr="Licenza Creative Commons"/>
          <p:cNvPicPr/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428" y="6361950"/>
            <a:ext cx="1057244" cy="368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8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4648200"/>
            <a:ext cx="10363200" cy="1855680"/>
          </a:xfrm>
        </p:spPr>
        <p:txBody>
          <a:bodyPr>
            <a:normAutofit fontScale="90000"/>
          </a:bodyPr>
          <a:lstStyle/>
          <a:p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8081" y="4896962"/>
            <a:ext cx="8534400" cy="685800"/>
          </a:xfrm>
        </p:spPr>
        <p:txBody>
          <a:bodyPr>
            <a:normAutofit fontScale="25000" lnSpcReduction="20000"/>
          </a:bodyPr>
          <a:lstStyle/>
          <a:p>
            <a:r>
              <a:rPr lang="en-GB" sz="7500" b="1" dirty="0"/>
              <a:t>University of Bristol, United Kingdom</a:t>
            </a:r>
            <a:endParaRPr lang="ro-RO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ro-RO" dirty="0"/>
              <a:t> </a:t>
            </a:r>
            <a:endParaRPr lang="it-IT" dirty="0"/>
          </a:p>
          <a:p>
            <a:endParaRPr lang="ro-RO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80653" y="3982066"/>
            <a:ext cx="73892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580653" y="1087443"/>
            <a:ext cx="7201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Ενότητα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 – </a:t>
            </a:r>
            <a:r>
              <a:rPr lang="el-G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Ιστορία της Ιατρικής, 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1600–1900</a:t>
            </a:r>
          </a:p>
        </p:txBody>
      </p:sp>
      <p:pic>
        <p:nvPicPr>
          <p:cNvPr id="10" name="Picture 4" descr="https://daily.jstor.org/wp-content/uploads/2017/03/Lister_spraying_phenol_1050x700.jpg">
            <a:extLst>
              <a:ext uri="{FF2B5EF4-FFF2-40B4-BE49-F238E27FC236}">
                <a16:creationId xmlns:a16="http://schemas.microsoft.com/office/drawing/2014/main" xmlns="" id="{E81B4901-EB2D-4B14-970F-3C876AED6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1" b="10275"/>
          <a:stretch/>
        </p:blipFill>
        <p:spPr bwMode="auto">
          <a:xfrm>
            <a:off x="3660877" y="2080925"/>
            <a:ext cx="5228807" cy="229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797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95" name="Rectangle 90">
            <a:extLst>
              <a:ext uri="{FF2B5EF4-FFF2-40B4-BE49-F238E27FC236}">
                <a16:creationId xmlns:a16="http://schemas.microsoft.com/office/drawing/2014/main" xmlns="" id="{7D5D2E51-A652-4FCB-ADE3-8974F2723C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96" name="Freeform: Shape 92">
            <a:extLst>
              <a:ext uri="{FF2B5EF4-FFF2-40B4-BE49-F238E27FC236}">
                <a16:creationId xmlns:a16="http://schemas.microsoft.com/office/drawing/2014/main" xmlns="" id="{08E18253-076D-4D89-968E-FCD8887E2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197" name="Freeform: Shape 94">
            <a:extLst>
              <a:ext uri="{FF2B5EF4-FFF2-40B4-BE49-F238E27FC236}">
                <a16:creationId xmlns:a16="http://schemas.microsoft.com/office/drawing/2014/main" xmlns="" id="{F6EBCC24-DE3B-4BAD-9624-83E1C2D665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22BED5-EA9A-4038-A731-4EAC28DA3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859536"/>
            <a:ext cx="4837176" cy="1243584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Αποτελεσματικά μέτρα</a:t>
            </a:r>
            <a:endParaRPr lang="en-GB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198" name="Rectangle 96">
            <a:extLst>
              <a:ext uri="{FF2B5EF4-FFF2-40B4-BE49-F238E27FC236}">
                <a16:creationId xmlns:a16="http://schemas.microsoft.com/office/drawing/2014/main" xmlns="" id="{8C07AF1D-AB44-447B-BC2F-DBECCC06C0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99" name="Rectangle 98">
            <a:extLst>
              <a:ext uri="{FF2B5EF4-FFF2-40B4-BE49-F238E27FC236}">
                <a16:creationId xmlns:a16="http://schemas.microsoft.com/office/drawing/2014/main" xmlns="" id="{6FCD70E2-BD62-41E4-975D-E58B07928F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5A6B84-42B3-4EE4-A93D-A15A98118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4600"/>
            <a:ext cx="4837176" cy="3666744"/>
          </a:xfrm>
        </p:spPr>
        <p:txBody>
          <a:bodyPr>
            <a:normAutofit/>
          </a:bodyPr>
          <a:lstStyle/>
          <a:p>
            <a:r>
              <a:rPr lang="el-GR" sz="1800" dirty="0">
                <a:ea typeface="Verdana" panose="020B0604030504040204" pitchFamily="34" charset="0"/>
              </a:rPr>
              <a:t>Κατά το 19</a:t>
            </a:r>
            <a:r>
              <a:rPr lang="el-GR" sz="1800" baseline="30000" dirty="0">
                <a:ea typeface="Verdana" panose="020B0604030504040204" pitchFamily="34" charset="0"/>
              </a:rPr>
              <a:t>ο</a:t>
            </a:r>
            <a:r>
              <a:rPr lang="el-GR" sz="1800" dirty="0">
                <a:ea typeface="Verdana" panose="020B0604030504040204" pitchFamily="34" charset="0"/>
              </a:rPr>
              <a:t> αιώνα, αναπτύχθηκαν αρκετά θεραπευτικά μέσα και μία νέα κατανόηση για την εξάπλωση των νόσων: η θεωρία των μικροβίων</a:t>
            </a:r>
            <a:r>
              <a:rPr lang="en-GB" sz="1800" dirty="0">
                <a:ea typeface="Verdana" panose="020B0604030504040204" pitchFamily="34" charset="0"/>
              </a:rPr>
              <a:t>. </a:t>
            </a:r>
          </a:p>
          <a:p>
            <a:r>
              <a:rPr lang="el-GR" sz="1800" dirty="0">
                <a:ea typeface="Verdana" panose="020B0604030504040204" pitchFamily="34" charset="0"/>
              </a:rPr>
              <a:t>Στη χειρουργική, αναπτύχθηκαν η αναισθησία και η αντισηψία από προσωπικότητες όπως τον </a:t>
            </a:r>
            <a:r>
              <a:rPr lang="en-GB" sz="1800" dirty="0">
                <a:ea typeface="Verdana" panose="020B0604030504040204" pitchFamily="34" charset="0"/>
              </a:rPr>
              <a:t>William T. G. Morton (1819-1868), </a:t>
            </a:r>
            <a:r>
              <a:rPr lang="el-GR" sz="1800" dirty="0">
                <a:ea typeface="Verdana" panose="020B0604030504040204" pitchFamily="34" charset="0"/>
              </a:rPr>
              <a:t>τον </a:t>
            </a:r>
            <a:r>
              <a:rPr lang="en-GB" sz="1800" dirty="0">
                <a:ea typeface="Verdana" panose="020B0604030504040204" pitchFamily="34" charset="0"/>
              </a:rPr>
              <a:t>James Young Simpson (1811-1870), </a:t>
            </a:r>
            <a:r>
              <a:rPr lang="el-GR" sz="1800" dirty="0">
                <a:ea typeface="Verdana" panose="020B0604030504040204" pitchFamily="34" charset="0"/>
              </a:rPr>
              <a:t>και τον</a:t>
            </a:r>
            <a:r>
              <a:rPr lang="en-GB" sz="1800" dirty="0">
                <a:ea typeface="Verdana" panose="020B0604030504040204" pitchFamily="34" charset="0"/>
              </a:rPr>
              <a:t> Joseph Lister (1819-1912)</a:t>
            </a:r>
          </a:p>
          <a:p>
            <a:r>
              <a:rPr lang="el-GR" sz="1800" dirty="0">
                <a:ea typeface="Verdana" panose="020B0604030504040204" pitchFamily="34" charset="0"/>
              </a:rPr>
              <a:t>Η ανάπτυξη της βακτηριολογίας χαρακτηρίστηκε από τους πρωτοστάτες </a:t>
            </a:r>
            <a:r>
              <a:rPr lang="en-GB" sz="1800" dirty="0">
                <a:ea typeface="Verdana" panose="020B0604030504040204" pitchFamily="34" charset="0"/>
              </a:rPr>
              <a:t>Louis Pasteur (1822-1895) </a:t>
            </a:r>
            <a:r>
              <a:rPr lang="el-GR" sz="1800" dirty="0">
                <a:ea typeface="Verdana" panose="020B0604030504040204" pitchFamily="34" charset="0"/>
              </a:rPr>
              <a:t>και </a:t>
            </a:r>
            <a:r>
              <a:rPr lang="en-GB" sz="1800" dirty="0">
                <a:ea typeface="Verdana" panose="020B0604030504040204" pitchFamily="34" charset="0"/>
              </a:rPr>
              <a:t>Robert Koch (1843-1910). </a:t>
            </a:r>
          </a:p>
        </p:txBody>
      </p:sp>
      <p:pic>
        <p:nvPicPr>
          <p:cNvPr id="7170" name="Picture 2" descr="https://pocketdentistry.com/wp-content/uploads/285/B978032305680900014X_gr5.jpg">
            <a:extLst>
              <a:ext uri="{FF2B5EF4-FFF2-40B4-BE49-F238E27FC236}">
                <a16:creationId xmlns:a16="http://schemas.microsoft.com/office/drawing/2014/main" xmlns="" id="{39F8B709-7EFD-43E8-B258-B6F77AED8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5" r="-3" b="16908"/>
          <a:stretch/>
        </p:blipFill>
        <p:spPr bwMode="auto">
          <a:xfrm>
            <a:off x="9052478" y="1278964"/>
            <a:ext cx="2889389" cy="105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daily.jstor.org/wp-content/uploads/2017/03/Lister_spraying_phenol_1050x700.jpg">
            <a:extLst>
              <a:ext uri="{FF2B5EF4-FFF2-40B4-BE49-F238E27FC236}">
                <a16:creationId xmlns:a16="http://schemas.microsoft.com/office/drawing/2014/main" xmlns="" id="{E81B4901-EB2D-4B14-970F-3C876AED6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1" b="10275"/>
          <a:stretch/>
        </p:blipFill>
        <p:spPr bwMode="auto">
          <a:xfrm>
            <a:off x="6565392" y="3391110"/>
            <a:ext cx="5228807" cy="229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haciendapublishing.com/sites/default/files/Robert%20Koch%201.jpg">
            <a:extLst>
              <a:ext uri="{FF2B5EF4-FFF2-40B4-BE49-F238E27FC236}">
                <a16:creationId xmlns:a16="http://schemas.microsoft.com/office/drawing/2014/main" xmlns="" id="{AACE060F-4617-430E-B70C-766866DBE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894" y="446688"/>
            <a:ext cx="1968452" cy="229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93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16CFB-1715-4D0B-A5B0-80940FE4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145" y="1068293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Η εξαφάνιση του άρρωστου ανθρώπου;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7EBA19-FC48-4D22-B51C-9F613AB9D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63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6" name="Rectangle 70">
            <a:extLst>
              <a:ext uri="{FF2B5EF4-FFF2-40B4-BE49-F238E27FC236}">
                <a16:creationId xmlns:a16="http://schemas.microsoft.com/office/drawing/2014/main" xmlns="" id="{3EAF38DC-B069-4F74-89ED-92C7579C3D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A doctor inspecting a flask of urine - Oudendijck, Evert ...">
            <a:extLst>
              <a:ext uri="{FF2B5EF4-FFF2-40B4-BE49-F238E27FC236}">
                <a16:creationId xmlns:a16="http://schemas.microsoft.com/office/drawing/2014/main" xmlns="" id="{428248AB-BD67-4E9C-BB12-FD121112B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3" r="13814"/>
          <a:stretch/>
        </p:blipFill>
        <p:spPr bwMode="auto">
          <a:xfrm>
            <a:off x="4883023" y="10"/>
            <a:ext cx="7308978" cy="6857990"/>
          </a:xfrm>
          <a:custGeom>
            <a:avLst/>
            <a:gdLst>
              <a:gd name="connsiteX0" fmla="*/ 0 w 7308978"/>
              <a:gd name="connsiteY0" fmla="*/ 0 h 6858000"/>
              <a:gd name="connsiteX1" fmla="*/ 7308978 w 7308978"/>
              <a:gd name="connsiteY1" fmla="*/ 0 h 6858000"/>
              <a:gd name="connsiteX2" fmla="*/ 7308978 w 7308978"/>
              <a:gd name="connsiteY2" fmla="*/ 6858000 h 6858000"/>
              <a:gd name="connsiteX3" fmla="*/ 0 w 7308978"/>
              <a:gd name="connsiteY3" fmla="*/ 6858000 h 6858000"/>
              <a:gd name="connsiteX4" fmla="*/ 62983 w 7308978"/>
              <a:gd name="connsiteY4" fmla="*/ 6788730 h 6858000"/>
              <a:gd name="connsiteX5" fmla="*/ 1212978 w 7308978"/>
              <a:gd name="connsiteY5" fmla="*/ 3429000 h 6858000"/>
              <a:gd name="connsiteX6" fmla="*/ 62983 w 7308978"/>
              <a:gd name="connsiteY6" fmla="*/ 692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xmlns="" id="{83549E37-C86B-4401-90BD-D8BF83859F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xmlns="" id="{8A17784E-76D8-4521-A77D-0D2EBB9230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C65BC5-4437-410F-8E1B-C70A871C1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173761"/>
          </a:xfrm>
        </p:spPr>
        <p:txBody>
          <a:bodyPr anchor="b">
            <a:noAutofit/>
          </a:bodyPr>
          <a:lstStyle/>
          <a:p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Θεραπεία στην «ιατρική αγορά»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7A0CBFF4-EA32-4FE2-BA6B-8F3A6E6ED1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253806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FC8D5885-2804-4D3C-BE31-902E4D32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7769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775590-6145-407F-B5C6-286D40584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r>
              <a:rPr lang="el-GR" sz="1800" dirty="0">
                <a:ea typeface="Verdana" panose="020B0604030504040204" pitchFamily="34" charset="0"/>
              </a:rPr>
              <a:t>Πριν από το 19</a:t>
            </a:r>
            <a:r>
              <a:rPr lang="el-GR" sz="1800" baseline="30000" dirty="0">
                <a:ea typeface="Verdana" panose="020B0604030504040204" pitchFamily="34" charset="0"/>
              </a:rPr>
              <a:t>ο</a:t>
            </a:r>
            <a:r>
              <a:rPr lang="el-GR" sz="1800" dirty="0">
                <a:ea typeface="Verdana" panose="020B0604030504040204" pitchFamily="34" charset="0"/>
              </a:rPr>
              <a:t> αιώνα, ο ασθενής είχε αυτονομία στη φροντίδα του – η ορθόδοξη ιατρική ήταν απλά μία από τις πολλές επιλογές</a:t>
            </a:r>
            <a:endParaRPr lang="en-GB" sz="1800" dirty="0">
              <a:ea typeface="Verdana" panose="020B0604030504040204" pitchFamily="34" charset="0"/>
            </a:endParaRPr>
          </a:p>
          <a:p>
            <a:r>
              <a:rPr lang="el-GR" sz="1800" dirty="0">
                <a:ea typeface="Verdana" panose="020B0604030504040204" pitchFamily="34" charset="0"/>
              </a:rPr>
              <a:t>Οι ιατροί ασχολούνταν με την ατομική κατάσταση του ασθενή – τα συμπτώματά του, η δίαιτά του, ο τρόπος ζωής του και τα πρόσφατα γεγονότα της ζωής του, παράλληλα με την τοποθεσία και την εποχή, όλα λαμβάνονταν υπόψη</a:t>
            </a:r>
            <a:r>
              <a:rPr lang="en-GB" sz="1800" dirty="0">
                <a:ea typeface="Verdana" panose="020B0604030504040204" pitchFamily="34" charset="0"/>
              </a:rPr>
              <a:t>. </a:t>
            </a:r>
          </a:p>
          <a:p>
            <a:r>
              <a:rPr lang="el-GR" sz="1800" dirty="0">
                <a:ea typeface="Verdana" panose="020B0604030504040204" pitchFamily="34" charset="0"/>
              </a:rPr>
              <a:t>Οι θεραπείες ήταν ατομικές και συνήθως βασίζονταν στη δίαιτα και τη διατροφή και ήταν χαμηλού ρίσκου</a:t>
            </a:r>
            <a:r>
              <a:rPr lang="en-GB" sz="1800" dirty="0"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8510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136">
            <a:extLst>
              <a:ext uri="{FF2B5EF4-FFF2-40B4-BE49-F238E27FC236}">
                <a16:creationId xmlns:a16="http://schemas.microsoft.com/office/drawing/2014/main" xmlns="" id="{179F7551-E956-43CB-8F36-268A5DA443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xmlns="" id="{CFFF0275-505B-46E2-954C-0F9BBCC069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23805"/>
            <a:ext cx="7765937" cy="5696020"/>
          </a:xfrm>
          <a:custGeom>
            <a:avLst/>
            <a:gdLst>
              <a:gd name="connsiteX0" fmla="*/ 0 w 7765937"/>
              <a:gd name="connsiteY0" fmla="*/ 0 h 5696020"/>
              <a:gd name="connsiteX1" fmla="*/ 7765937 w 7765937"/>
              <a:gd name="connsiteY1" fmla="*/ 0 h 5696020"/>
              <a:gd name="connsiteX2" fmla="*/ 5002657 w 7765937"/>
              <a:gd name="connsiteY2" fmla="*/ 5696020 h 5696020"/>
              <a:gd name="connsiteX3" fmla="*/ 0 w 7765937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5937" h="5696020">
                <a:moveTo>
                  <a:pt x="0" y="0"/>
                </a:moveTo>
                <a:lnTo>
                  <a:pt x="7765937" y="0"/>
                </a:lnTo>
                <a:lnTo>
                  <a:pt x="5002657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5277B6-8872-45D6-96DB-8F802BF8A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5111496" cy="1097280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Ανακάλυψη του στηθοσκοπίου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3B910D-7D0F-48D6-B8DF-EABB1585A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331720"/>
            <a:ext cx="4880957" cy="3547872"/>
          </a:xfrm>
        </p:spPr>
        <p:txBody>
          <a:bodyPr anchor="t">
            <a:normAutofit/>
          </a:bodyPr>
          <a:lstStyle/>
          <a:p>
            <a:r>
              <a:rPr lang="el-GR" sz="1600" dirty="0">
                <a:solidFill>
                  <a:schemeClr val="bg1"/>
                </a:solidFill>
                <a:ea typeface="Verdana" panose="020B0604030504040204" pitchFamily="34" charset="0"/>
              </a:rPr>
              <a:t>Μέχρι τα τέλη του 18</a:t>
            </a:r>
            <a:r>
              <a:rPr lang="el-GR" sz="1600" baseline="30000" dirty="0">
                <a:solidFill>
                  <a:schemeClr val="bg1"/>
                </a:solidFill>
                <a:ea typeface="Verdana" panose="020B0604030504040204" pitchFamily="34" charset="0"/>
              </a:rPr>
              <a:t>ου</a:t>
            </a:r>
            <a:r>
              <a:rPr lang="el-GR" sz="1600" dirty="0">
                <a:solidFill>
                  <a:schemeClr val="bg1"/>
                </a:solidFill>
                <a:ea typeface="Verdana" panose="020B0604030504040204" pitchFamily="34" charset="0"/>
              </a:rPr>
              <a:t> αιώνα, όσοι ασκούσαν την ιατρική όπως ο 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Matthew Baillie (1761-1823) </a:t>
            </a:r>
            <a:r>
              <a:rPr lang="el-GR" sz="1600" dirty="0">
                <a:solidFill>
                  <a:schemeClr val="bg1"/>
                </a:solidFill>
                <a:ea typeface="Verdana" panose="020B0604030504040204" pitchFamily="34" charset="0"/>
              </a:rPr>
              <a:t>και ο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Xavier Bichat (1771-1802) </a:t>
            </a:r>
            <a:r>
              <a:rPr lang="el-GR" sz="1600" dirty="0">
                <a:solidFill>
                  <a:schemeClr val="bg1"/>
                </a:solidFill>
                <a:ea typeface="Verdana" panose="020B0604030504040204" pitchFamily="34" charset="0"/>
              </a:rPr>
              <a:t>εντόπιζαν τη νόσο ανατομικά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. </a:t>
            </a:r>
          </a:p>
          <a:p>
            <a:r>
              <a:rPr lang="el-GR" sz="1600" dirty="0">
                <a:solidFill>
                  <a:schemeClr val="bg1"/>
                </a:solidFill>
                <a:ea typeface="Verdana" panose="020B0604030504040204" pitchFamily="34" charset="0"/>
              </a:rPr>
              <a:t>Θέλοντας να «δει» τις εσωτερικές βλάβες των ασθενών, ο 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Rene Laennec </a:t>
            </a:r>
            <a:r>
              <a:rPr lang="el-GR" sz="1600" dirty="0">
                <a:solidFill>
                  <a:schemeClr val="bg1"/>
                </a:solidFill>
                <a:ea typeface="Verdana" panose="020B0604030504040204" pitchFamily="34" charset="0"/>
              </a:rPr>
              <a:t>ανακάλυψε το στηθοσκόπιο για να εξετάζει του ασθενείς με έμμεση ακρόαση. Αυτή η ανακάλυψη βασίστηκε στην επίκρουση ως διαγνωστική τεχνική 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(</a:t>
            </a:r>
            <a:r>
              <a:rPr lang="el-GR" sz="1600" dirty="0">
                <a:solidFill>
                  <a:schemeClr val="bg1"/>
                </a:solidFill>
                <a:ea typeface="Verdana" panose="020B0604030504040204" pitchFamily="34" charset="0"/>
              </a:rPr>
              <a:t>από τον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Leopold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Auenbrugger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(1722-1809)) </a:t>
            </a:r>
            <a:r>
              <a:rPr lang="el-GR" sz="1600" dirty="0">
                <a:solidFill>
                  <a:schemeClr val="bg1"/>
                </a:solidFill>
                <a:ea typeface="Verdana" panose="020B0604030504040204" pitchFamily="34" charset="0"/>
              </a:rPr>
              <a:t>και την άμεση ακρόαση 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(</a:t>
            </a:r>
            <a:r>
              <a:rPr lang="el-GR" sz="1600" dirty="0">
                <a:solidFill>
                  <a:schemeClr val="bg1"/>
                </a:solidFill>
                <a:ea typeface="Verdana" panose="020B0604030504040204" pitchFamily="34" charset="0"/>
              </a:rPr>
              <a:t>από τον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Jean-Nicholas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Corvisart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(1755-1821)).</a:t>
            </a:r>
          </a:p>
          <a:p>
            <a:r>
              <a:rPr lang="el-GR" sz="1600" dirty="0">
                <a:solidFill>
                  <a:schemeClr val="bg1"/>
                </a:solidFill>
                <a:ea typeface="Verdana" panose="020B0604030504040204" pitchFamily="34" charset="0"/>
              </a:rPr>
              <a:t>Εστίαση των ιατρών τώρα στις βλάβες του ασθενή</a:t>
            </a:r>
            <a:r>
              <a:rPr lang="en-GB" sz="16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9220" name="Picture 4" descr="MEDICAL AND SURGICAL ANTIQUES ARCHIVE, P. 29">
            <a:extLst>
              <a:ext uri="{FF2B5EF4-FFF2-40B4-BE49-F238E27FC236}">
                <a16:creationId xmlns:a16="http://schemas.microsoft.com/office/drawing/2014/main" xmlns="" id="{2FBAE989-147D-48DF-83CE-8A6E95EBF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4980" y="2596627"/>
            <a:ext cx="4097547" cy="232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337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18FD74D4-C0F3-4E5B-9628-885593F0B5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31940-7350-4ACD-91FE-C9AF66A8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891539"/>
            <a:ext cx="4898135" cy="1346693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Ασθενείς ως «αντικείμενα»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E64FA8EC-281F-4A47-AF2E-9F85F2AABC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04542E-809E-4C4B-8B53-2C18407FB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4" y="2399100"/>
            <a:ext cx="4878978" cy="3645084"/>
          </a:xfrm>
        </p:spPr>
        <p:txBody>
          <a:bodyPr>
            <a:normAutofit/>
          </a:bodyPr>
          <a:lstStyle/>
          <a:p>
            <a:r>
              <a:rPr lang="el-GR" sz="1800" dirty="0">
                <a:ea typeface="Verdana" panose="020B0604030504040204" pitchFamily="34" charset="0"/>
              </a:rPr>
              <a:t>Ο </a:t>
            </a:r>
            <a:r>
              <a:rPr lang="en-GB" sz="1800" dirty="0">
                <a:ea typeface="Verdana" panose="020B0604030504040204" pitchFamily="34" charset="0"/>
              </a:rPr>
              <a:t>J. Marion Sims (1813-1883) </a:t>
            </a:r>
            <a:r>
              <a:rPr lang="el-GR" sz="1800" dirty="0">
                <a:ea typeface="Verdana" panose="020B0604030504040204" pitchFamily="34" charset="0"/>
              </a:rPr>
              <a:t>ανέπτυξε μια χειρουργική τεχνική για τη θεραπεία του </a:t>
            </a:r>
            <a:r>
              <a:rPr lang="el-GR" sz="1800" dirty="0" err="1">
                <a:ea typeface="Verdana" panose="020B0604030504040204" pitchFamily="34" charset="0"/>
              </a:rPr>
              <a:t>κυστεοκολπικού</a:t>
            </a:r>
            <a:r>
              <a:rPr lang="el-GR" sz="1800" dirty="0">
                <a:ea typeface="Verdana" panose="020B0604030504040204" pitchFamily="34" charset="0"/>
              </a:rPr>
              <a:t> συριγγίου κάνοντας πειράματα σε 7 υποδουλωμένες γυναίκες στην προπολεμική Αμερική</a:t>
            </a:r>
            <a:r>
              <a:rPr lang="en-GB" sz="1800" dirty="0">
                <a:ea typeface="Verdana" panose="020B0604030504040204" pitchFamily="34" charset="0"/>
              </a:rPr>
              <a:t>. </a:t>
            </a:r>
          </a:p>
          <a:p>
            <a:r>
              <a:rPr lang="el-GR" sz="1800" dirty="0">
                <a:ea typeface="Verdana" panose="020B0604030504040204" pitchFamily="34" charset="0"/>
              </a:rPr>
              <a:t>Οι υποδουλωμένες γυναίκες υποβλήθηκαν σε  πολλές χειρουργικές επεμβάσεις – μία γυναίκα, η </a:t>
            </a:r>
            <a:r>
              <a:rPr lang="en-US" sz="1800" dirty="0" err="1">
                <a:ea typeface="Verdana" panose="020B0604030504040204" pitchFamily="34" charset="0"/>
              </a:rPr>
              <a:t>Anarcha</a:t>
            </a:r>
            <a:r>
              <a:rPr lang="el-GR" sz="1800" dirty="0">
                <a:ea typeface="Verdana" panose="020B0604030504040204" pitchFamily="34" charset="0"/>
              </a:rPr>
              <a:t>, χειρουργήθηκε δεκατρείς φορές – με τον </a:t>
            </a:r>
            <a:r>
              <a:rPr lang="en-US" sz="1800" dirty="0">
                <a:ea typeface="Verdana" panose="020B0604030504040204" pitchFamily="34" charset="0"/>
              </a:rPr>
              <a:t>Sims</a:t>
            </a:r>
            <a:r>
              <a:rPr lang="el-GR" sz="1800" dirty="0">
                <a:ea typeface="Verdana" panose="020B0604030504040204" pitchFamily="34" charset="0"/>
              </a:rPr>
              <a:t> τόσο να χειρουργεί όσο και να βοηθάει σε επεμβάσεις άλλων.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10242" name="Picture 2" descr="NYC monuments commission decides to move one statue and ...">
            <a:extLst>
              <a:ext uri="{FF2B5EF4-FFF2-40B4-BE49-F238E27FC236}">
                <a16:creationId xmlns:a16="http://schemas.microsoft.com/office/drawing/2014/main" xmlns="" id="{4C292576-AC09-4EF1-826A-0ACF3ACC8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" r="16484" b="2"/>
          <a:stretch/>
        </p:blipFill>
        <p:spPr bwMode="auto">
          <a:xfrm>
            <a:off x="6552330" y="891540"/>
            <a:ext cx="5639670" cy="5071110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930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DCC5A9-2FD8-4433-B099-60F8B96E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59" y="713452"/>
            <a:ext cx="10515600" cy="2852737"/>
          </a:xfrm>
        </p:spPr>
        <p:txBody>
          <a:bodyPr/>
          <a:lstStyle/>
          <a:p>
            <a:pPr algn="ctr"/>
            <a:r>
              <a:rPr lang="el-GR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Επαγγελματοποίηση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6E40FF-F95B-41BB-8811-01CCC383C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393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9ABDF3-DA82-4CB9-87FB-6E3732ABA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04" y="760910"/>
            <a:ext cx="10515600" cy="1325563"/>
          </a:xfrm>
        </p:spPr>
        <p:txBody>
          <a:bodyPr>
            <a:normAutofit/>
          </a:bodyPr>
          <a:lstStyle/>
          <a:p>
            <a:r>
              <a:rPr lang="el-GR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Επαγγελματοποίηση</a:t>
            </a:r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και εξειδίκευση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422DBF-B7C3-4C95-AEDF-2F9EE629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4933"/>
            <a:ext cx="10515600" cy="4351338"/>
          </a:xfrm>
        </p:spPr>
        <p:txBody>
          <a:bodyPr>
            <a:normAutofit/>
          </a:bodyPr>
          <a:lstStyle/>
          <a:p>
            <a:r>
              <a:rPr lang="el-GR" sz="2000" dirty="0">
                <a:ea typeface="Verdana" panose="020B0604030504040204" pitchFamily="34" charset="0"/>
              </a:rPr>
              <a:t>Κατά τον 19</a:t>
            </a:r>
            <a:r>
              <a:rPr lang="el-GR" sz="2000" baseline="30000" dirty="0">
                <a:ea typeface="Verdana" panose="020B0604030504040204" pitchFamily="34" charset="0"/>
              </a:rPr>
              <a:t>ο</a:t>
            </a:r>
            <a:r>
              <a:rPr lang="el-GR" sz="2000" dirty="0">
                <a:ea typeface="Verdana" panose="020B0604030504040204" pitchFamily="34" charset="0"/>
              </a:rPr>
              <a:t> αιώνα, το ιατρικό επάγγελμα ολοένα και συγκεντρωνόταν, δημιουργώντας νέους διοικητικούς και ρυθμιστικούς φορείς που υποστηρίζονταν από το κράτος</a:t>
            </a:r>
            <a:r>
              <a:rPr lang="en-GB" sz="2000" dirty="0">
                <a:ea typeface="Verdana" panose="020B0604030504040204" pitchFamily="34" charset="0"/>
              </a:rPr>
              <a:t>. </a:t>
            </a:r>
          </a:p>
          <a:p>
            <a:r>
              <a:rPr lang="el-GR" sz="2000" dirty="0">
                <a:ea typeface="Verdana" panose="020B0604030504040204" pitchFamily="34" charset="0"/>
              </a:rPr>
              <a:t>Αυτό οδήγησε στην εξειδίκευση στην ιατρική και σε νέα πεδία όπως τη οφθαλμολογία, τη δερματολογία και τη </a:t>
            </a:r>
            <a:r>
              <a:rPr lang="el-GR" sz="2000" dirty="0" err="1">
                <a:ea typeface="Verdana" panose="020B0604030504040204" pitchFamily="34" charset="0"/>
              </a:rPr>
              <a:t>αφροδισιολογία</a:t>
            </a:r>
            <a:r>
              <a:rPr lang="el-GR" sz="2000" dirty="0">
                <a:ea typeface="Verdana" panose="020B0604030504040204" pitchFamily="34" charset="0"/>
              </a:rPr>
              <a:t>, τα οποία απέκτησαν εξειδικευμένες κλινικές, νοσοκομεία και περιοδικά. </a:t>
            </a:r>
            <a:endParaRPr lang="en-GB" sz="2000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043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D3A9E89-033E-4C4A-8C41-416DABFFD3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6293361-111E-427D-8E5B-256944AC83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3381B8-A564-4D5F-9BFC-A8E95721C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380" y="687479"/>
            <a:ext cx="3873824" cy="1574874"/>
          </a:xfrm>
        </p:spPr>
        <p:txBody>
          <a:bodyPr anchor="b">
            <a:normAutofit/>
          </a:bodyPr>
          <a:lstStyle/>
          <a:p>
            <a:r>
              <a:rPr lang="el-GR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Επαγγελματοποίηση</a:t>
            </a:r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της νοσηλευτικής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AA1B0023-AE02-498E-AF35-E0BDC77BE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439912" y="73152"/>
            <a:ext cx="1178966" cy="232963"/>
            <a:chOff x="7763256" y="73152"/>
            <a:chExt cx="1178966" cy="232963"/>
          </a:xfrm>
        </p:grpSpPr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xmlns="" id="{53806E12-E3AF-415B-912E-A7ADF55A30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xmlns="" id="{E02F9BA6-17B4-4B27-8634-3BC8F0303B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xmlns="" id="{1CD143C8-7B6A-44C8-927F-C9B326BA9A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xmlns="" id="{6570BF11-63B3-4602-BC94-B4D33A143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xmlns="" id="{B6BE628C-83A8-447C-BAC5-0CB57FA519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xmlns="" id="{A346C3AA-609E-4D9F-BF07-765787C542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xmlns="" id="{F0BEFC87-1D0B-46DC-9D30-633EE50A15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xmlns="" id="{7FD17961-08F4-41EC-BB9A-BC315C7B0C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xmlns="" id="{A500E89C-B48B-41FA-96AD-3FE3E79414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xmlns="" id="{8CE9C8A0-F795-41E7-B5D8-18CFDEA969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xmlns="" id="{A381868D-890F-42D1-BD24-08C193D5FF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xmlns="" id="{4B3382AF-FEB9-4C5F-8912-73BD1E5BC0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xmlns="" id="{62ABBA1B-CBE6-4257-8585-AA9CDDCD84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xmlns="" id="{E5D2E8A9-D318-4570-B2FA-74D1B6129A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xmlns="" id="{7A0E57FA-277E-440E-B625-F3F16E16D6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xmlns="" id="{E1137B2F-FDA3-4E48-BE8D-E8DB2A70D4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xmlns="" id="{4921F1AE-73F0-4FB5-AB7C-91C9FFEFE2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xmlns="" id="{1AA81F72-1A06-4D2B-8442-CCBC037F2C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xmlns="" id="{3602415E-3837-4177-BBEA-2FE8254709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xmlns="" id="{3AA77A58-1216-40CD-B3E9-A85199DF76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266" name="Picture 2" descr="Mary Seacole was made a saint and Florence Nightingake was ...">
            <a:extLst>
              <a:ext uri="{FF2B5EF4-FFF2-40B4-BE49-F238E27FC236}">
                <a16:creationId xmlns:a16="http://schemas.microsoft.com/office/drawing/2014/main" xmlns="" id="{11141AC1-F23B-498D-8C5F-6CB091995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6"/>
          <a:stretch/>
        </p:blipFill>
        <p:spPr bwMode="auto">
          <a:xfrm>
            <a:off x="374246" y="531074"/>
            <a:ext cx="3566160" cy="55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lorence Nightingale - Wikipedia bahasa Indonesia ...">
            <a:extLst>
              <a:ext uri="{FF2B5EF4-FFF2-40B4-BE49-F238E27FC236}">
                <a16:creationId xmlns:a16="http://schemas.microsoft.com/office/drawing/2014/main" xmlns="" id="{9D47259E-AA7E-4D45-8243-21749AAB3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03"/>
          <a:stretch/>
        </p:blipFill>
        <p:spPr bwMode="auto">
          <a:xfrm>
            <a:off x="4228390" y="531074"/>
            <a:ext cx="3566160" cy="55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86154A-6558-4D8A-86F9-02A744F0D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549" y="2753554"/>
            <a:ext cx="4297923" cy="3337248"/>
          </a:xfrm>
        </p:spPr>
        <p:txBody>
          <a:bodyPr anchor="ctr">
            <a:normAutofit lnSpcReduction="10000"/>
          </a:bodyPr>
          <a:lstStyle/>
          <a:p>
            <a:r>
              <a:rPr lang="el-GR" sz="1800" dirty="0">
                <a:ea typeface="Verdana" panose="020B0604030504040204" pitchFamily="34" charset="0"/>
              </a:rPr>
              <a:t>Α αύξηση του αριθμού των νοσοκομείων τροφοδότησε τη ζήτηση για νοσηλευτές. Θρησκευτικές τάξεις, όπως οι Αδελφές του Ελέους στην Ιρλανδία και το Ινστιτούτο Διακόνισσα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l-GR" sz="1800" dirty="0">
                <a:ea typeface="Verdana" panose="020B0604030504040204" pitchFamily="34" charset="0"/>
              </a:rPr>
              <a:t>στη Γερμανία προσέλαβαν και εκπαίδευσαν χιλιάδες γυναικών</a:t>
            </a:r>
            <a:r>
              <a:rPr lang="en-GB" sz="1800" dirty="0">
                <a:ea typeface="Verdana" panose="020B0604030504040204" pitchFamily="34" charset="0"/>
              </a:rPr>
              <a:t>. </a:t>
            </a:r>
          </a:p>
          <a:p>
            <a:r>
              <a:rPr lang="el-GR" sz="1800" dirty="0">
                <a:ea typeface="Verdana" panose="020B0604030504040204" pitchFamily="34" charset="0"/>
              </a:rPr>
              <a:t>Στον πόλεμο της Κριμαίας, η </a:t>
            </a:r>
            <a:r>
              <a:rPr lang="en-GB" sz="1800" dirty="0">
                <a:ea typeface="Verdana" panose="020B0604030504040204" pitchFamily="34" charset="0"/>
              </a:rPr>
              <a:t>Mary Seacole (1805-1881) </a:t>
            </a:r>
            <a:r>
              <a:rPr lang="el-GR" sz="1800" dirty="0">
                <a:ea typeface="Verdana" panose="020B0604030504040204" pitchFamily="34" charset="0"/>
              </a:rPr>
              <a:t>και η </a:t>
            </a:r>
            <a:r>
              <a:rPr lang="en-GB" sz="1800" dirty="0">
                <a:ea typeface="Verdana" panose="020B0604030504040204" pitchFamily="34" charset="0"/>
              </a:rPr>
              <a:t>Florence Nightingale (1820-1910) </a:t>
            </a:r>
            <a:r>
              <a:rPr lang="el-GR" sz="1800" dirty="0">
                <a:ea typeface="Verdana" panose="020B0604030504040204" pitchFamily="34" charset="0"/>
              </a:rPr>
              <a:t>φρόντισαν στρατεύματα και έγιναν διάσημες, προωθώντας τη νοσηλευτική ως ένα έντιμο επάγγελμα</a:t>
            </a:r>
            <a:r>
              <a:rPr lang="en-GB" sz="1800" dirty="0">
                <a:ea typeface="Verdana" panose="020B0604030504040204" pitchFamily="34" charset="0"/>
              </a:rPr>
              <a:t>.  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8907291-9D6D-4740-81DB-441477BCA2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48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8D8C7E-6CE1-4380-997F-EF2656AFC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05" y="591343"/>
            <a:ext cx="5589382" cy="1135737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Γυναίκες και ιατρική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D3F676-2D4D-4398-A70F-8956DC6AB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5477085" cy="3606237"/>
          </a:xfrm>
        </p:spPr>
        <p:txBody>
          <a:bodyPr>
            <a:normAutofit/>
          </a:bodyPr>
          <a:lstStyle/>
          <a:p>
            <a:r>
              <a:rPr lang="el-GR" sz="1800" dirty="0">
                <a:ea typeface="Verdana" panose="020B0604030504040204" pitchFamily="34" charset="0"/>
              </a:rPr>
              <a:t>Οι γυναίκες πάντα είχαν σημαντικούς ρόλους στην υγειονομική περίθαλψη – μαιευτική, βοτανολογία και φροντίδα στο σπίτι</a:t>
            </a:r>
          </a:p>
          <a:p>
            <a:r>
              <a:rPr lang="el-GR" sz="1800" dirty="0">
                <a:ea typeface="Verdana" panose="020B0604030504040204" pitchFamily="34" charset="0"/>
              </a:rPr>
              <a:t>Αυτό υπονομεύτηκε από την </a:t>
            </a:r>
            <a:r>
              <a:rPr lang="el-GR" sz="1800" dirty="0" err="1">
                <a:ea typeface="Verdana" panose="020B0604030504040204" pitchFamily="34" charset="0"/>
              </a:rPr>
              <a:t>επαγγελματοποίηση</a:t>
            </a:r>
            <a:r>
              <a:rPr lang="el-GR" sz="1800" dirty="0">
                <a:ea typeface="Verdana" panose="020B0604030504040204" pitchFamily="34" charset="0"/>
              </a:rPr>
              <a:t> καθώς οι ιατρικές ελίτ περιόρισαν το πεδίο εφαρμογής των ανορθόδοξων επαγγελματιών</a:t>
            </a:r>
            <a:endParaRPr lang="en-GB" sz="1800" dirty="0">
              <a:ea typeface="Verdana" panose="020B0604030504040204" pitchFamily="34" charset="0"/>
            </a:endParaRPr>
          </a:p>
          <a:p>
            <a:r>
              <a:rPr lang="el-GR" sz="1800" dirty="0">
                <a:ea typeface="Verdana" panose="020B0604030504040204" pitchFamily="34" charset="0"/>
              </a:rPr>
              <a:t>Οι γυναίκες αναγκάστηκαν να εισχωρήσουν στην ορθόδοξη ιατρική: η </a:t>
            </a:r>
            <a:r>
              <a:rPr lang="en-GB" sz="1800" dirty="0">
                <a:ea typeface="Verdana" panose="020B0604030504040204" pitchFamily="34" charset="0"/>
              </a:rPr>
              <a:t>Elizabeth Blackwell (1821-1910) </a:t>
            </a:r>
            <a:r>
              <a:rPr lang="el-GR" sz="1800" dirty="0">
                <a:ea typeface="Verdana" panose="020B0604030504040204" pitchFamily="34" charset="0"/>
              </a:rPr>
              <a:t>ήταν η πρώτη γυναίκα ιατρός που αποφοίτησε το </a:t>
            </a:r>
            <a:r>
              <a:rPr lang="en-GB" sz="1800" dirty="0">
                <a:ea typeface="Verdana" panose="020B0604030504040204" pitchFamily="34" charset="0"/>
              </a:rPr>
              <a:t>1849; </a:t>
            </a:r>
            <a:r>
              <a:rPr lang="el-GR" sz="1800" dirty="0">
                <a:ea typeface="Verdana" panose="020B0604030504040204" pitchFamily="34" charset="0"/>
              </a:rPr>
              <a:t>Η </a:t>
            </a:r>
            <a:r>
              <a:rPr lang="en-GB" sz="1800" dirty="0">
                <a:ea typeface="Verdana" panose="020B0604030504040204" pitchFamily="34" charset="0"/>
              </a:rPr>
              <a:t>Elizabeth Garrett (1836-1917) </a:t>
            </a:r>
            <a:r>
              <a:rPr lang="el-GR" sz="1800" dirty="0">
                <a:ea typeface="Verdana" panose="020B0604030504040204" pitchFamily="34" charset="0"/>
              </a:rPr>
              <a:t>ήταν η πρώτη που έκανε το ίδιο στη Βρετανία εκμεταλλευόμενη νομικά παραθυράκια</a:t>
            </a:r>
            <a:r>
              <a:rPr lang="en-GB" sz="1800" dirty="0">
                <a:ea typeface="Verdana" panose="020B0604030504040204" pitchFamily="34" charset="0"/>
              </a:rPr>
              <a:t>. 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xmlns="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This Week In Medical History – Happy Birthday Dr ...">
            <a:extLst>
              <a:ext uri="{FF2B5EF4-FFF2-40B4-BE49-F238E27FC236}">
                <a16:creationId xmlns:a16="http://schemas.microsoft.com/office/drawing/2014/main" xmlns="" id="{1A3CD40C-AD9C-4A25-A71E-C3834AE46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0" b="751"/>
          <a:stretch/>
        </p:blipFill>
        <p:spPr bwMode="auto">
          <a:xfrm>
            <a:off x="6423104" y="591343"/>
            <a:ext cx="3473201" cy="3473202"/>
          </a:xfrm>
          <a:custGeom>
            <a:avLst/>
            <a:gdLst>
              <a:gd name="connsiteX0" fmla="*/ 2145643 w 4291285"/>
              <a:gd name="connsiteY0" fmla="*/ 0 h 4291285"/>
              <a:gd name="connsiteX1" fmla="*/ 4291285 w 4291285"/>
              <a:gd name="connsiteY1" fmla="*/ 2145643 h 4291285"/>
              <a:gd name="connsiteX2" fmla="*/ 2145643 w 4291285"/>
              <a:gd name="connsiteY2" fmla="*/ 4291285 h 4291285"/>
              <a:gd name="connsiteX3" fmla="*/ 0 w 4291285"/>
              <a:gd name="connsiteY3" fmla="*/ 2145643 h 429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ioneering Elizabeth Garrett Anderson and sister Dame ...">
            <a:extLst>
              <a:ext uri="{FF2B5EF4-FFF2-40B4-BE49-F238E27FC236}">
                <a16:creationId xmlns:a16="http://schemas.microsoft.com/office/drawing/2014/main" xmlns="" id="{F261CFD2-F901-4525-B6F2-5F0C7F3F5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0" r="14001" b="2"/>
          <a:stretch/>
        </p:blipFill>
        <p:spPr bwMode="auto">
          <a:xfrm>
            <a:off x="7830971" y="2793455"/>
            <a:ext cx="3473201" cy="3473202"/>
          </a:xfrm>
          <a:custGeom>
            <a:avLst/>
            <a:gdLst>
              <a:gd name="connsiteX0" fmla="*/ 2145643 w 4291285"/>
              <a:gd name="connsiteY0" fmla="*/ 0 h 4291285"/>
              <a:gd name="connsiteX1" fmla="*/ 4291285 w 4291285"/>
              <a:gd name="connsiteY1" fmla="*/ 2145643 h 4291285"/>
              <a:gd name="connsiteX2" fmla="*/ 2145643 w 4291285"/>
              <a:gd name="connsiteY2" fmla="*/ 4291285 h 4291285"/>
              <a:gd name="connsiteX3" fmla="*/ 0 w 4291285"/>
              <a:gd name="connsiteY3" fmla="*/ 2145643 h 429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375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9DC58C-8D44-40B7-B396-3994E5B1E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59112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Μέτρα Δημόσιας Υγείας και η Μείωση των Λοιμωδών Νόσων</a:t>
            </a:r>
            <a:endParaRPr lang="en-GB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538FCC-C60D-42F6-BDB7-3B1476E8BB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35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C41803-7A6B-4D93-9920-E964F9E49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496" y="597137"/>
            <a:ext cx="10515600" cy="1325563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Τι είναι η ιστορία της ιατρικής;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9ADF75-8AC6-45E3-B5D4-47BB89DCC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>
                <a:ea typeface="Verdana" panose="020B0604030504040204" pitchFamily="34" charset="0"/>
              </a:rPr>
              <a:t>Πρόκειται για ιστορία του επαγγέλματος; Των εξελίξεων στην ιατρική πρακτική; Του αγώνα κατά της νόσου; Των ιατρών και των χειρουργών; Των ασθενών;</a:t>
            </a:r>
            <a:endParaRPr lang="en-GB" sz="2000" dirty="0">
              <a:ea typeface="Verdana" panose="020B0604030504040204" pitchFamily="34" charset="0"/>
            </a:endParaRPr>
          </a:p>
          <a:p>
            <a:pPr lvl="1"/>
            <a:r>
              <a:rPr lang="el-GR" sz="1800" dirty="0">
                <a:ea typeface="Verdana" panose="020B0604030504040204" pitchFamily="34" charset="0"/>
              </a:rPr>
              <a:t>Πολλές και διαφορετικές οπτικές γωνίες της ιστορίας της ιατρικής</a:t>
            </a:r>
            <a:endParaRPr lang="en-GB" sz="1800" dirty="0">
              <a:ea typeface="Verdana" panose="020B0604030504040204" pitchFamily="34" charset="0"/>
            </a:endParaRPr>
          </a:p>
          <a:p>
            <a:pPr lvl="1"/>
            <a:r>
              <a:rPr lang="el-GR" sz="1800" dirty="0">
                <a:ea typeface="Verdana" panose="020B0604030504040204" pitchFamily="34" charset="0"/>
              </a:rPr>
              <a:t>Διαφορετικοί χρόνοι και τόποι</a:t>
            </a:r>
            <a:endParaRPr lang="en-GB" sz="1800" dirty="0">
              <a:ea typeface="Verdana" panose="020B0604030504040204" pitchFamily="34" charset="0"/>
            </a:endParaRPr>
          </a:p>
          <a:p>
            <a:endParaRPr lang="en-GB" sz="2000" dirty="0">
              <a:ea typeface="Verdana" panose="020B0604030504040204" pitchFamily="34" charset="0"/>
            </a:endParaRPr>
          </a:p>
          <a:p>
            <a:r>
              <a:rPr lang="el-GR" sz="2000" dirty="0">
                <a:ea typeface="Verdana" panose="020B0604030504040204" pitchFamily="34" charset="0"/>
              </a:rPr>
              <a:t>Το συγκεκριμένο μάθημα δεν παρέχει μία κατανοητή ιστορία της ιατρικής αλλά μία επισκόπηση των βασικών εξελίξεων στη δυτική ιατρική, η οποία δημιουργήθηκε από ιστορική έρευνα</a:t>
            </a:r>
            <a:r>
              <a:rPr lang="en-GB" sz="2000" dirty="0">
                <a:ea typeface="Verdana" panose="020B0604030504040204" pitchFamily="34" charset="0"/>
              </a:rPr>
              <a:t>. </a:t>
            </a:r>
            <a:endParaRPr lang="en-GB" sz="3200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226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1D4EB5-6D18-4D82-AFF4-7E5B7B8C0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498" y="908344"/>
            <a:ext cx="5244301" cy="1538130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Παθολογική αστική ζωή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1" name="Freeform 6">
            <a:extLst>
              <a:ext uri="{FF2B5EF4-FFF2-40B4-BE49-F238E27FC236}">
                <a16:creationId xmlns:a16="http://schemas.microsoft.com/office/drawing/2014/main" xmlns="" id="{B6C29DB0-17E9-42FF-986E-0B7F493F4D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xmlns="" id="{115AD956-A5B6-4760-B8B2-11E2DF6B02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26" name="Picture 2" descr="https://upload.wikimedia.org/wikipedia/commons/c/cf/Match_factory_worker_with_phossy_jaw.jpg">
            <a:extLst>
              <a:ext uri="{FF2B5EF4-FFF2-40B4-BE49-F238E27FC236}">
                <a16:creationId xmlns:a16="http://schemas.microsoft.com/office/drawing/2014/main" xmlns="" id="{7EBEC1EC-3574-4817-AA1D-17FE86BEE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0173" y="1456064"/>
            <a:ext cx="3267942" cy="393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FF531D-07C4-48F6-98E2-7D640A532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158" y="2433910"/>
            <a:ext cx="5383652" cy="3926691"/>
          </a:xfrm>
        </p:spPr>
        <p:txBody>
          <a:bodyPr>
            <a:normAutofit/>
          </a:bodyPr>
          <a:lstStyle/>
          <a:p>
            <a:r>
              <a:rPr lang="el-GR" sz="1800" dirty="0">
                <a:ea typeface="Verdana" panose="020B0604030504040204" pitchFamily="34" charset="0"/>
              </a:rPr>
              <a:t>Η εκβιομηχάνιση και η ταχεία αύξηση του πληθυσμού τον 19ο αιώνα αντιμετώπισαν την πλειονότητα των κατοίκων των εθνών που ζουν σε πόλεις για πρώτη φορά.
Απαίσιοι όροι</a:t>
            </a:r>
            <a:endParaRPr lang="en-GB" sz="1800" dirty="0">
              <a:ea typeface="Verdana" panose="020B0604030504040204" pitchFamily="34" charset="0"/>
            </a:endParaRPr>
          </a:p>
          <a:p>
            <a:pPr lvl="1"/>
            <a:r>
              <a:rPr lang="el-GR" sz="1800" dirty="0">
                <a:ea typeface="Verdana" panose="020B0604030504040204" pitchFamily="34" charset="0"/>
              </a:rPr>
              <a:t>Κακή στέγαση</a:t>
            </a:r>
            <a:endParaRPr lang="en-GB" sz="1800" dirty="0">
              <a:ea typeface="Verdana" panose="020B0604030504040204" pitchFamily="34" charset="0"/>
            </a:endParaRPr>
          </a:p>
          <a:p>
            <a:pPr lvl="1"/>
            <a:r>
              <a:rPr lang="el-GR" sz="1800" dirty="0">
                <a:ea typeface="Verdana" panose="020B0604030504040204" pitchFamily="34" charset="0"/>
              </a:rPr>
              <a:t>Έλλειψη αποχέτευσης</a:t>
            </a:r>
            <a:endParaRPr lang="en-GB" sz="1800" dirty="0">
              <a:ea typeface="Verdana" panose="020B0604030504040204" pitchFamily="34" charset="0"/>
            </a:endParaRPr>
          </a:p>
          <a:p>
            <a:pPr lvl="1"/>
            <a:r>
              <a:rPr lang="el-GR" sz="1800" dirty="0">
                <a:ea typeface="Verdana" panose="020B0604030504040204" pitchFamily="34" charset="0"/>
              </a:rPr>
              <a:t>Φτώχεια και υποσιτισμός</a:t>
            </a:r>
            <a:endParaRPr lang="en-GB" sz="1800" dirty="0">
              <a:ea typeface="Verdana" panose="020B0604030504040204" pitchFamily="34" charset="0"/>
            </a:endParaRPr>
          </a:p>
          <a:p>
            <a:pPr lvl="1"/>
            <a:r>
              <a:rPr lang="el-GR" sz="1800" dirty="0">
                <a:ea typeface="Verdana" panose="020B0604030504040204" pitchFamily="34" charset="0"/>
              </a:rPr>
              <a:t>Νόθευση των τροφίμων</a:t>
            </a:r>
            <a:endParaRPr lang="en-GB" sz="1800" dirty="0">
              <a:ea typeface="Verdana" panose="020B0604030504040204" pitchFamily="34" charset="0"/>
            </a:endParaRPr>
          </a:p>
          <a:p>
            <a:pPr lvl="1"/>
            <a:r>
              <a:rPr lang="el-GR" sz="1800" dirty="0">
                <a:ea typeface="Verdana" panose="020B0604030504040204" pitchFamily="34" charset="0"/>
              </a:rPr>
              <a:t>Επικίνδυνες εργασίες</a:t>
            </a:r>
            <a:endParaRPr lang="en-GB" sz="1800" dirty="0">
              <a:ea typeface="Verdana" panose="020B0604030504040204" pitchFamily="34" charset="0"/>
            </a:endParaRPr>
          </a:p>
          <a:p>
            <a:pPr lvl="1"/>
            <a:r>
              <a:rPr lang="el-GR" sz="1800" dirty="0">
                <a:ea typeface="Verdana" panose="020B0604030504040204" pitchFamily="34" charset="0"/>
              </a:rPr>
              <a:t>Μολυσματικές ασθένειες ανεξέλεγκτες!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70515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5F3C6-A044-4243-85D1-CE6F07BA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623686"/>
            <a:ext cx="5120114" cy="1692794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Τοπικά μέτρα υγείας 1: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Ignatz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Semmelweis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5D3425-300D-43B4-ABBF-39A942DDD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l-GR" sz="1800" dirty="0">
                <a:ea typeface="Verdana" panose="020B0604030504040204" pitchFamily="34" charset="0"/>
              </a:rPr>
              <a:t>Εφάρμοσε το πλύσιμο τον χεριών για τους ιατρούς ως προληπτικό μέτρο κατά των λοιμώξεων</a:t>
            </a:r>
            <a:endParaRPr lang="en-GB" sz="1800" dirty="0">
              <a:ea typeface="Verdana" panose="020B0604030504040204" pitchFamily="34" charset="0"/>
            </a:endParaRPr>
          </a:p>
          <a:p>
            <a:r>
              <a:rPr lang="el-GR" sz="1800" dirty="0">
                <a:ea typeface="Verdana" panose="020B0604030504040204" pitchFamily="34" charset="0"/>
              </a:rPr>
              <a:t>Ανέλυσε το πρόβλημα στατιστικά – ο επιλόχειος πυρετός έπληττε το 29% των γυναικών που επισκέπτονταν οι φοιτητές ιατρικής, σε σύγκριση με το 3% των γυναικών που επισκέπτονταν φοιτητές μαιευτικής.</a:t>
            </a:r>
            <a:endParaRPr lang="en-GB" sz="1800" dirty="0">
              <a:ea typeface="Verdana" panose="020B0604030504040204" pitchFamily="34" charset="0"/>
            </a:endParaRPr>
          </a:p>
          <a:p>
            <a:r>
              <a:rPr lang="el-GR" sz="1800" dirty="0">
                <a:ea typeface="Verdana" panose="020B0604030504040204" pitchFamily="34" charset="0"/>
              </a:rPr>
              <a:t>Αναγνώρισε το πρόβλημα στην προσέλευση των φοιτητών ιατρικής στους τοκετούς, αμέσως μετά την εκτέλεση νεκροτομών</a:t>
            </a:r>
            <a:endParaRPr lang="en-GB" sz="1800" dirty="0">
              <a:ea typeface="Verdana" panose="020B0604030504040204" pitchFamily="34" charset="0"/>
            </a:endParaRPr>
          </a:p>
          <a:p>
            <a:r>
              <a:rPr lang="el-GR" sz="1800" dirty="0"/>
              <a:t>Δεν το αντιλήφθηκε αμέσως ωστόσο</a:t>
            </a:r>
            <a:endParaRPr lang="en-GB" sz="1800" dirty="0"/>
          </a:p>
        </p:txBody>
      </p:sp>
      <p:pic>
        <p:nvPicPr>
          <p:cNvPr id="2050" name="Picture 2" descr="Ignaz Semmelweis - Wikipedia">
            <a:extLst>
              <a:ext uri="{FF2B5EF4-FFF2-40B4-BE49-F238E27FC236}">
                <a16:creationId xmlns:a16="http://schemas.microsoft.com/office/drawing/2014/main" xmlns="" id="{583DD2F9-9161-466B-BF81-36BE42BBE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" r="-1" b="1718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672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OpenGov Voices: How Datasembly plans to make open data ...">
            <a:extLst>
              <a:ext uri="{FF2B5EF4-FFF2-40B4-BE49-F238E27FC236}">
                <a16:creationId xmlns:a16="http://schemas.microsoft.com/office/drawing/2014/main" xmlns="" id="{FA84FC98-DF78-4049-BCA9-54823F2A46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9" r="9740" b="-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136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4FA078-4180-4435-AD5A-054576DE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1317060"/>
            <a:ext cx="4803636" cy="1311664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Τοπικά Μέτρα Υγείας 2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b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John Snow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8E5C43-D09D-4EDB-BEC9-C61AAA0C6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l-GR" sz="1800" dirty="0">
                <a:solidFill>
                  <a:srgbClr val="000000"/>
                </a:solidFill>
                <a:ea typeface="Verdana" panose="020B0604030504040204" pitchFamily="34" charset="0"/>
              </a:rPr>
              <a:t>Ο 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John Snow </a:t>
            </a:r>
            <a:r>
              <a:rPr lang="el-GR" sz="1800" dirty="0">
                <a:solidFill>
                  <a:srgbClr val="000000"/>
                </a:solidFill>
                <a:ea typeface="Verdana" panose="020B0604030504040204" pitchFamily="34" charset="0"/>
              </a:rPr>
              <a:t>προσεχτικά κατέγραψε και τοπογράφησε την επιδημία χολέρας στην περιοχή 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Soho</a:t>
            </a:r>
            <a:r>
              <a:rPr lang="el-GR" sz="1800" dirty="0">
                <a:solidFill>
                  <a:srgbClr val="000000"/>
                </a:solidFill>
                <a:ea typeface="Verdana" panose="020B0604030504040204" pitchFamily="34" charset="0"/>
              </a:rPr>
              <a:t> του Λονδίνου</a:t>
            </a:r>
            <a:endParaRPr lang="en-GB" sz="1800" dirty="0">
              <a:solidFill>
                <a:srgbClr val="000000"/>
              </a:solidFill>
              <a:ea typeface="Verdana" panose="020B0604030504040204" pitchFamily="34" charset="0"/>
            </a:endParaRPr>
          </a:p>
          <a:p>
            <a:r>
              <a:rPr lang="el-GR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Υποψιαζόμενος</a:t>
            </a:r>
            <a:r>
              <a:rPr lang="el-GR" sz="1800" dirty="0">
                <a:solidFill>
                  <a:srgbClr val="000000"/>
                </a:solidFill>
                <a:ea typeface="Verdana" panose="020B0604030504040204" pitchFamily="34" charset="0"/>
              </a:rPr>
              <a:t> ότι η νόσος μεταφέρεται διά του νερού, εγκατέστησε μία αντλία νερού στη 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Broad Street</a:t>
            </a:r>
            <a:r>
              <a:rPr lang="el-GR" sz="1800" dirty="0">
                <a:solidFill>
                  <a:srgbClr val="000000"/>
                </a:solidFill>
                <a:ea typeface="Verdana" panose="020B0604030504040204" pitchFamily="34" charset="0"/>
              </a:rPr>
              <a:t>, το οποίο ήταν το κέντρο της επιδημίας, από την οποία αφαίρεσε το χερούλι – τα περιστατικά αμέσως μειώθηκαν</a:t>
            </a:r>
            <a:endParaRPr lang="en-GB" sz="1800" dirty="0">
              <a:solidFill>
                <a:srgbClr val="000000"/>
              </a:solidFill>
              <a:ea typeface="Verdana" panose="020B0604030504040204" pitchFamily="34" charset="0"/>
            </a:endParaRPr>
          </a:p>
          <a:p>
            <a:r>
              <a:rPr lang="el-GR" sz="1800" dirty="0">
                <a:solidFill>
                  <a:srgbClr val="000000"/>
                </a:solidFill>
                <a:ea typeface="Verdana" panose="020B0604030504040204" pitchFamily="34" charset="0"/>
              </a:rPr>
              <a:t>Ο 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Snow </a:t>
            </a:r>
            <a:r>
              <a:rPr lang="el-GR" sz="1800" dirty="0">
                <a:solidFill>
                  <a:srgbClr val="000000"/>
                </a:solidFill>
                <a:ea typeface="Verdana" panose="020B0604030504040204" pitchFamily="34" charset="0"/>
              </a:rPr>
              <a:t>στη συνέχεια υποστήριξε την ανάγκη για υγειονομικές βελτιώσεις ως μεθόδου καταπολέμησης της νόσου</a:t>
            </a:r>
            <a:endParaRPr lang="en-GB" sz="1800" dirty="0">
              <a:solidFill>
                <a:srgbClr val="000000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798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E6BEB482-6CE7-4D6C-AC19-BDA464730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33">
            <a:extLst>
              <a:ext uri="{FF2B5EF4-FFF2-40B4-BE49-F238E27FC236}">
                <a16:creationId xmlns:a16="http://schemas.microsoft.com/office/drawing/2014/main" xmlns="" id="{AB948C00-58B8-4380-A1A8-49F7136B1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662512" cy="6858000"/>
          </a:xfrm>
          <a:custGeom>
            <a:avLst/>
            <a:gdLst>
              <a:gd name="connsiteX0" fmla="*/ 0 w 7662512"/>
              <a:gd name="connsiteY0" fmla="*/ 0 h 6858000"/>
              <a:gd name="connsiteX1" fmla="*/ 1175396 w 7662512"/>
              <a:gd name="connsiteY1" fmla="*/ 0 h 6858000"/>
              <a:gd name="connsiteX2" fmla="*/ 3025507 w 7662512"/>
              <a:gd name="connsiteY2" fmla="*/ 0 h 6858000"/>
              <a:gd name="connsiteX3" fmla="*/ 7662512 w 7662512"/>
              <a:gd name="connsiteY3" fmla="*/ 0 h 6858000"/>
              <a:gd name="connsiteX4" fmla="*/ 7662512 w 7662512"/>
              <a:gd name="connsiteY4" fmla="*/ 1900238 h 6858000"/>
              <a:gd name="connsiteX5" fmla="*/ 7292096 w 7662512"/>
              <a:gd name="connsiteY5" fmla="*/ 2178050 h 6858000"/>
              <a:gd name="connsiteX6" fmla="*/ 7287862 w 7662512"/>
              <a:gd name="connsiteY6" fmla="*/ 2184400 h 6858000"/>
              <a:gd name="connsiteX7" fmla="*/ 7281512 w 7662512"/>
              <a:gd name="connsiteY7" fmla="*/ 2193925 h 6858000"/>
              <a:gd name="connsiteX8" fmla="*/ 7275162 w 7662512"/>
              <a:gd name="connsiteY8" fmla="*/ 2201863 h 6858000"/>
              <a:gd name="connsiteX9" fmla="*/ 7275162 w 7662512"/>
              <a:gd name="connsiteY9" fmla="*/ 2211388 h 6858000"/>
              <a:gd name="connsiteX10" fmla="*/ 7275162 w 7662512"/>
              <a:gd name="connsiteY10" fmla="*/ 2220913 h 6858000"/>
              <a:gd name="connsiteX11" fmla="*/ 7281512 w 7662512"/>
              <a:gd name="connsiteY11" fmla="*/ 2228850 h 6858000"/>
              <a:gd name="connsiteX12" fmla="*/ 7287862 w 7662512"/>
              <a:gd name="connsiteY12" fmla="*/ 2238375 h 6858000"/>
              <a:gd name="connsiteX13" fmla="*/ 7292096 w 7662512"/>
              <a:gd name="connsiteY13" fmla="*/ 2244725 h 6858000"/>
              <a:gd name="connsiteX14" fmla="*/ 7662512 w 7662512"/>
              <a:gd name="connsiteY14" fmla="*/ 2522538 h 6858000"/>
              <a:gd name="connsiteX15" fmla="*/ 7662512 w 7662512"/>
              <a:gd name="connsiteY15" fmla="*/ 6858000 h 6858000"/>
              <a:gd name="connsiteX16" fmla="*/ 3025507 w 7662512"/>
              <a:gd name="connsiteY16" fmla="*/ 6858000 h 6858000"/>
              <a:gd name="connsiteX17" fmla="*/ 1175396 w 7662512"/>
              <a:gd name="connsiteY17" fmla="*/ 6858000 h 6858000"/>
              <a:gd name="connsiteX18" fmla="*/ 0 w 7662512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62512" h="6858000">
                <a:moveTo>
                  <a:pt x="0" y="0"/>
                </a:moveTo>
                <a:lnTo>
                  <a:pt x="1175396" y="0"/>
                </a:lnTo>
                <a:lnTo>
                  <a:pt x="3025507" y="0"/>
                </a:lnTo>
                <a:lnTo>
                  <a:pt x="7662512" y="0"/>
                </a:lnTo>
                <a:lnTo>
                  <a:pt x="7662512" y="1900238"/>
                </a:lnTo>
                <a:lnTo>
                  <a:pt x="7292096" y="2178050"/>
                </a:lnTo>
                <a:lnTo>
                  <a:pt x="7287862" y="2184400"/>
                </a:lnTo>
                <a:lnTo>
                  <a:pt x="7281512" y="2193925"/>
                </a:lnTo>
                <a:lnTo>
                  <a:pt x="7275162" y="2201863"/>
                </a:lnTo>
                <a:lnTo>
                  <a:pt x="7275162" y="2211388"/>
                </a:lnTo>
                <a:lnTo>
                  <a:pt x="7275162" y="2220913"/>
                </a:lnTo>
                <a:lnTo>
                  <a:pt x="7281512" y="2228850"/>
                </a:lnTo>
                <a:lnTo>
                  <a:pt x="7287862" y="2238375"/>
                </a:lnTo>
                <a:lnTo>
                  <a:pt x="7292096" y="2244725"/>
                </a:lnTo>
                <a:lnTo>
                  <a:pt x="7662512" y="2522538"/>
                </a:lnTo>
                <a:lnTo>
                  <a:pt x="7662512" y="6858000"/>
                </a:lnTo>
                <a:lnTo>
                  <a:pt x="3025507" y="6858000"/>
                </a:lnTo>
                <a:lnTo>
                  <a:pt x="117539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2CC3FC-19E1-4C38-AE6A-72E3AAF22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15130" cy="1325563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Κυβερνητική παρέμβαση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E7D03F-39A0-499F-8E43-751B6A95F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86112" cy="4351338"/>
          </a:xfrm>
        </p:spPr>
        <p:txBody>
          <a:bodyPr>
            <a:normAutofit/>
          </a:bodyPr>
          <a:lstStyle/>
          <a:p>
            <a:r>
              <a:rPr lang="el-GR" sz="1800" dirty="0">
                <a:ea typeface="Verdana" panose="020B0604030504040204" pitchFamily="34" charset="0"/>
              </a:rPr>
              <a:t>Η στατιστική ανάλυση ήταν επίσης σημαντική για την ενημέρωση των κυβερνητικών προσπαθειών για βελτίωση της υγείας του πληθυσμού</a:t>
            </a:r>
            <a:endParaRPr lang="en-GB" sz="1800" dirty="0">
              <a:ea typeface="Verdana" panose="020B0604030504040204" pitchFamily="34" charset="0"/>
            </a:endParaRPr>
          </a:p>
          <a:p>
            <a:r>
              <a:rPr lang="el-GR" sz="1800" dirty="0">
                <a:ea typeface="Verdana" panose="020B0604030504040204" pitchFamily="34" charset="0"/>
              </a:rPr>
              <a:t>Η αναφορά του </a:t>
            </a:r>
            <a:r>
              <a:rPr lang="en-GB" sz="1800" dirty="0">
                <a:ea typeface="Verdana" panose="020B0604030504040204" pitchFamily="34" charset="0"/>
              </a:rPr>
              <a:t>Edwin Chadwick</a:t>
            </a:r>
            <a:r>
              <a:rPr lang="el-GR" sz="1800" dirty="0">
                <a:ea typeface="Verdana" panose="020B0604030504040204" pitchFamily="34" charset="0"/>
              </a:rPr>
              <a:t> έδωσε μία συνολική εικόνα για την υγεία του συνόλου της Βρετανίας</a:t>
            </a:r>
            <a:endParaRPr lang="en-GB" sz="1800" dirty="0">
              <a:ea typeface="Verdana" panose="020B0604030504040204" pitchFamily="34" charset="0"/>
            </a:endParaRPr>
          </a:p>
          <a:p>
            <a:r>
              <a:rPr lang="el-GR" sz="1800" dirty="0">
                <a:ea typeface="Verdana" panose="020B0604030504040204" pitchFamily="34" charset="0"/>
              </a:rPr>
              <a:t>Ένας αριθμός νόμων εγκρίθηκε για την ενδυνάμωση των νέων φορέων τήρησης υγειονομικών προτύπων στις κατά τόπους περιοχές</a:t>
            </a:r>
            <a:endParaRPr lang="en-GB" sz="1800" dirty="0">
              <a:ea typeface="Verdana" panose="020B0604030504040204" pitchFamily="34" charset="0"/>
            </a:endParaRPr>
          </a:p>
          <a:p>
            <a:pPr lvl="1"/>
            <a:r>
              <a:rPr lang="en-GB" sz="1800" dirty="0">
                <a:ea typeface="Verdana" panose="020B0604030504040204" pitchFamily="34" charset="0"/>
              </a:rPr>
              <a:t>Local Government A</a:t>
            </a:r>
            <a:r>
              <a:rPr lang="en-US" sz="1800" dirty="0">
                <a:ea typeface="Verdana" panose="020B0604030504040204" pitchFamily="34" charset="0"/>
              </a:rPr>
              <a:t>c</a:t>
            </a:r>
            <a:r>
              <a:rPr lang="en-GB" sz="1800" dirty="0">
                <a:ea typeface="Verdana" panose="020B0604030504040204" pitchFamily="34" charset="0"/>
              </a:rPr>
              <a:t>t (1858)</a:t>
            </a:r>
          </a:p>
          <a:p>
            <a:pPr lvl="1"/>
            <a:r>
              <a:rPr lang="en-GB" sz="1800" dirty="0">
                <a:ea typeface="Verdana" panose="020B0604030504040204" pitchFamily="34" charset="0"/>
              </a:rPr>
              <a:t>Sanitary Act (1866)</a:t>
            </a:r>
          </a:p>
          <a:p>
            <a:endParaRPr lang="en-GB" sz="2400" dirty="0"/>
          </a:p>
        </p:txBody>
      </p:sp>
      <p:sp>
        <p:nvSpPr>
          <p:cNvPr id="75" name="Rounded Rectangle 24">
            <a:extLst>
              <a:ext uri="{FF2B5EF4-FFF2-40B4-BE49-F238E27FC236}">
                <a16:creationId xmlns:a16="http://schemas.microsoft.com/office/drawing/2014/main" xmlns="" id="{AE6D64A5-8B93-4019-9FDC-75D3D7B87C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93746" y="958640"/>
            <a:ext cx="3354790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File:Chadwick, Report...on...sanitary conditions ...">
            <a:extLst>
              <a:ext uri="{FF2B5EF4-FFF2-40B4-BE49-F238E27FC236}">
                <a16:creationId xmlns:a16="http://schemas.microsoft.com/office/drawing/2014/main" xmlns="" id="{2FACCF2D-501D-479A-B57B-FF4FD2A0B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35"/>
          <a:stretch/>
        </p:blipFill>
        <p:spPr bwMode="auto">
          <a:xfrm>
            <a:off x="8507487" y="1258529"/>
            <a:ext cx="2735071" cy="43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942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F41E89-24D0-465C-9707-E6AB3C6C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546"/>
            <a:ext cx="10515600" cy="1325563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Η μείωση των λοιμωδών νοσημάτων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6B3548-386A-4E32-88F5-BEA4022BE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3075" cy="4351338"/>
          </a:xfrm>
        </p:spPr>
        <p:txBody>
          <a:bodyPr>
            <a:normAutofit/>
          </a:bodyPr>
          <a:lstStyle/>
          <a:p>
            <a:r>
              <a:rPr lang="el-GR" sz="1800" dirty="0">
                <a:ea typeface="Verdana" panose="020B0604030504040204" pitchFamily="34" charset="0"/>
              </a:rPr>
              <a:t>Οι ιστορικοί συμφωνούν ότι οι ρυθμοί μόλυνσης έπεσαν και ο πληθυσμός αυξήθηκε αλλά διαφωνούν για τους λόγους</a:t>
            </a:r>
            <a:endParaRPr lang="en-GB" sz="1800" dirty="0">
              <a:ea typeface="Verdana" panose="020B0604030504040204" pitchFamily="34" charset="0"/>
            </a:endParaRPr>
          </a:p>
          <a:p>
            <a:r>
              <a:rPr lang="el-GR" sz="1800" dirty="0">
                <a:ea typeface="Verdana" panose="020B0604030504040204" pitchFamily="34" charset="0"/>
              </a:rPr>
              <a:t>Ο </a:t>
            </a:r>
            <a:r>
              <a:rPr lang="en-GB" sz="1800" dirty="0">
                <a:ea typeface="Verdana" panose="020B0604030504040204" pitchFamily="34" charset="0"/>
              </a:rPr>
              <a:t>Thomas McKeown </a:t>
            </a:r>
            <a:r>
              <a:rPr lang="el-GR" sz="1800" dirty="0">
                <a:ea typeface="Verdana" panose="020B0604030504040204" pitchFamily="34" charset="0"/>
              </a:rPr>
              <a:t>υποστήριξε ότι ο βασικός λόγος ήταν η βελτίωση των συνθηκών διαβίωσης</a:t>
            </a:r>
            <a:endParaRPr lang="en-GB" sz="1800" dirty="0">
              <a:ea typeface="Verdana" panose="020B0604030504040204" pitchFamily="34" charset="0"/>
            </a:endParaRPr>
          </a:p>
          <a:p>
            <a:r>
              <a:rPr lang="el-GR" sz="1800" dirty="0">
                <a:ea typeface="Verdana" panose="020B0604030504040204" pitchFamily="34" charset="0"/>
              </a:rPr>
              <a:t>Ο </a:t>
            </a:r>
            <a:r>
              <a:rPr lang="en-GB" sz="1800" dirty="0">
                <a:ea typeface="Verdana" panose="020B0604030504040204" pitchFamily="34" charset="0"/>
              </a:rPr>
              <a:t>Simon </a:t>
            </a:r>
            <a:r>
              <a:rPr lang="en-GB" sz="1800" dirty="0" err="1">
                <a:ea typeface="Verdana" panose="020B0604030504040204" pitchFamily="34" charset="0"/>
              </a:rPr>
              <a:t>Szreter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l-GR" sz="1800" dirty="0">
                <a:ea typeface="Verdana" panose="020B0604030504040204" pitchFamily="34" charset="0"/>
              </a:rPr>
              <a:t>έδωσε έμφαση στη σημασία των μέτρων για την ανθρώπινη  αυτενέργεια και τη δημόσια υγεία στον αγώνα κατά της νόσου</a:t>
            </a:r>
            <a:endParaRPr lang="en-GB" sz="1800" dirty="0">
              <a:ea typeface="Verdana" panose="020B0604030504040204" pitchFamily="34" charset="0"/>
            </a:endParaRPr>
          </a:p>
          <a:p>
            <a:r>
              <a:rPr lang="el-GR" sz="1800" dirty="0">
                <a:ea typeface="Verdana" panose="020B0604030504040204" pitchFamily="34" charset="0"/>
              </a:rPr>
              <a:t>Ο </a:t>
            </a:r>
            <a:r>
              <a:rPr lang="en-GB" sz="1800" dirty="0" err="1">
                <a:ea typeface="Verdana" panose="020B0604030504040204" pitchFamily="34" charset="0"/>
              </a:rPr>
              <a:t>Sumit</a:t>
            </a:r>
            <a:r>
              <a:rPr lang="en-GB" sz="1800" dirty="0">
                <a:ea typeface="Verdana" panose="020B0604030504040204" pitchFamily="34" charset="0"/>
              </a:rPr>
              <a:t> Guha </a:t>
            </a:r>
            <a:r>
              <a:rPr lang="el-GR" sz="1800" dirty="0">
                <a:ea typeface="Verdana" panose="020B0604030504040204" pitchFamily="34" charset="0"/>
              </a:rPr>
              <a:t>υποστήριξε ότι οι ίδιες οι νόσοι μπορεί να έγιναν λιγότερο θανατηφόρες εκείνη την περίοδο</a:t>
            </a:r>
            <a:endParaRPr lang="en-GB" sz="1800" dirty="0">
              <a:ea typeface="Verdana" panose="020B0604030504040204" pitchFamily="34" charset="0"/>
            </a:endParaRPr>
          </a:p>
          <a:p>
            <a:r>
              <a:rPr lang="el-GR" sz="1800" dirty="0">
                <a:ea typeface="Verdana" panose="020B0604030504040204" pitchFamily="34" charset="0"/>
              </a:rPr>
              <a:t>Δύσκολα αποδιδόμενοι συγκεκριμένοι αιτιολογικοί παράγοντες στις μακροπρόθεσμες στατιστικές τάσεις στην υγεία</a:t>
            </a:r>
            <a:endParaRPr lang="en-GB" sz="1800" dirty="0">
              <a:ea typeface="Verdana" panose="020B0604030504040204" pitchFamily="34" charset="0"/>
            </a:endParaRPr>
          </a:p>
        </p:txBody>
      </p:sp>
      <p:pic>
        <p:nvPicPr>
          <p:cNvPr id="4" name="Picture 4" descr="MethodLogical: Artificial Epidemics">
            <a:extLst>
              <a:ext uri="{FF2B5EF4-FFF2-40B4-BE49-F238E27FC236}">
                <a16:creationId xmlns:a16="http://schemas.microsoft.com/office/drawing/2014/main" xmlns="" id="{CF7BB92C-48BD-47EA-91D8-DBD50DDA4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2215356"/>
            <a:ext cx="496252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303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A8FD5B-86F1-41E7-93AC-C7C45421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Αντίσταση στα μέτρα δημόσιας υγείας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347C56-D6ED-4C17-B17F-1039A8996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947081"/>
            <a:ext cx="6586489" cy="3785419"/>
          </a:xfrm>
        </p:spPr>
        <p:txBody>
          <a:bodyPr>
            <a:normAutofit fontScale="92500" lnSpcReduction="10000"/>
          </a:bodyPr>
          <a:lstStyle/>
          <a:p>
            <a:r>
              <a:rPr lang="el-GR" sz="1800" dirty="0">
                <a:ea typeface="Verdana" panose="020B0604030504040204" pitchFamily="34" charset="0"/>
              </a:rPr>
              <a:t>Πολλά μέτρα δημόσιας υγείας γνώρισαν ενεργή αντίδραση λόγω της επέκτασης της κρατικής εξουσίας στις ζωές των ανθρώπων </a:t>
            </a:r>
            <a:r>
              <a:rPr lang="en-GB" sz="1800" dirty="0">
                <a:ea typeface="Verdana" panose="020B0604030504040204" pitchFamily="34" charset="0"/>
              </a:rPr>
              <a:t>Many public health measures were actively opposed due to the extension of state power over people’s lives</a:t>
            </a:r>
          </a:p>
          <a:p>
            <a:r>
              <a:rPr lang="el-GR" sz="1800" dirty="0">
                <a:ea typeface="Verdana" panose="020B0604030504040204" pitchFamily="34" charset="0"/>
              </a:rPr>
              <a:t>Νόμος για την Λοιμώδεις Νόσους</a:t>
            </a:r>
            <a:r>
              <a:rPr lang="en-GB" sz="1800" dirty="0">
                <a:ea typeface="Verdana" panose="020B0604030504040204" pitchFamily="34" charset="0"/>
              </a:rPr>
              <a:t> (1864) </a:t>
            </a:r>
          </a:p>
          <a:p>
            <a:pPr lvl="1"/>
            <a:r>
              <a:rPr lang="el-GR" sz="1800" dirty="0">
                <a:ea typeface="Verdana" panose="020B0604030504040204" pitchFamily="34" charset="0"/>
              </a:rPr>
              <a:t>Στόχευε στη μείωση περιπτώσεων αφροδισίων νοσημάτων στο στρατό και το ναυτικό</a:t>
            </a:r>
            <a:endParaRPr lang="en-GB" sz="1800" dirty="0">
              <a:ea typeface="Verdana" panose="020B0604030504040204" pitchFamily="34" charset="0"/>
            </a:endParaRPr>
          </a:p>
          <a:p>
            <a:pPr lvl="1"/>
            <a:r>
              <a:rPr lang="el-GR" sz="1800" dirty="0" err="1">
                <a:ea typeface="Verdana" panose="020B0604030504040204" pitchFamily="34" charset="0"/>
              </a:rPr>
              <a:t>Στοχοποιούσε</a:t>
            </a:r>
            <a:r>
              <a:rPr lang="el-GR" sz="1800" dirty="0">
                <a:ea typeface="Verdana" panose="020B0604030504040204" pitchFamily="34" charset="0"/>
              </a:rPr>
              <a:t> τις γυναίκες που θεωρούνταν πόρνες</a:t>
            </a:r>
            <a:endParaRPr lang="en-GB" sz="1800" dirty="0">
              <a:ea typeface="Verdana" panose="020B0604030504040204" pitchFamily="34" charset="0"/>
            </a:endParaRPr>
          </a:p>
          <a:p>
            <a:pPr lvl="1"/>
            <a:r>
              <a:rPr lang="el-GR" sz="1800" dirty="0">
                <a:ea typeface="Verdana" panose="020B0604030504040204" pitchFamily="34" charset="0"/>
              </a:rPr>
              <a:t>Έδινε τη δύναμη στις τοπικές αρχές να εξετάζουν βιαίως γυναίκες για αφροδίσια νοσήματα</a:t>
            </a:r>
            <a:endParaRPr lang="en-GB" sz="1800" dirty="0">
              <a:ea typeface="Verdana" panose="020B0604030504040204" pitchFamily="34" charset="0"/>
            </a:endParaRPr>
          </a:p>
          <a:p>
            <a:pPr lvl="1"/>
            <a:r>
              <a:rPr lang="el-GR" sz="1800" dirty="0">
                <a:ea typeface="Verdana" panose="020B0604030504040204" pitchFamily="34" charset="0"/>
              </a:rPr>
              <a:t>Εάν διαπιστωνόταν ότι είχαν αφροδίσια νοσήματα, τις έβαζαν σε ειδικό νοσοκομείο</a:t>
            </a:r>
            <a:endParaRPr lang="en-GB" sz="1800" dirty="0">
              <a:ea typeface="Verdana" panose="020B0604030504040204" pitchFamily="34" charset="0"/>
            </a:endParaRPr>
          </a:p>
          <a:p>
            <a:r>
              <a:rPr lang="el-GR" sz="1800" dirty="0">
                <a:ea typeface="Verdana" panose="020B0604030504040204" pitchFamily="34" charset="0"/>
              </a:rPr>
              <a:t>Επιτυχημένη εκστρατεία κατά του νόμου με επικεφαλής τη</a:t>
            </a:r>
            <a:r>
              <a:rPr lang="en-GB" sz="1800" dirty="0">
                <a:ea typeface="Verdana" panose="020B0604030504040204" pitchFamily="34" charset="0"/>
              </a:rPr>
              <a:t> Josephine Butler </a:t>
            </a:r>
          </a:p>
        </p:txBody>
      </p:sp>
      <p:pic>
        <p:nvPicPr>
          <p:cNvPr id="6146" name="Picture 2" descr="The Contagious Disease Acts (1864, 1866, and 1869 ...">
            <a:extLst>
              <a:ext uri="{FF2B5EF4-FFF2-40B4-BE49-F238E27FC236}">
                <a16:creationId xmlns:a16="http://schemas.microsoft.com/office/drawing/2014/main" xmlns="" id="{E0D9AAB3-C69E-44C3-8467-8AA6F5313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/>
          <a:stretch/>
        </p:blipFill>
        <p:spPr bwMode="auto">
          <a:xfrm>
            <a:off x="7556409" y="640082"/>
            <a:ext cx="3995928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046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5E0E93-6228-4194-80F8-DF3886DF6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Εκστρατείες κατά την άσκησης της ιατρικής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BBFB2C-3E0F-4B65-B62F-E041151C6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l-GR" sz="1800" dirty="0">
                <a:ea typeface="Verdana" panose="020B0604030504040204" pitchFamily="34" charset="0"/>
              </a:rPr>
              <a:t>Κίνημα κατά της ανατομής ζώων στη Βρετανία, με επικεφαλής τη </a:t>
            </a:r>
            <a:r>
              <a:rPr lang="en-GB" sz="1800" dirty="0">
                <a:ea typeface="Verdana" panose="020B0604030504040204" pitchFamily="34" charset="0"/>
              </a:rPr>
              <a:t>Frances Power-Cobbe, </a:t>
            </a:r>
            <a:r>
              <a:rPr lang="el-GR" sz="1800" dirty="0">
                <a:ea typeface="Verdana" panose="020B0604030504040204" pitchFamily="34" charset="0"/>
              </a:rPr>
              <a:t>η οποία ίδρυσε την Εθνική Εταιρία κατά της ανατομής ζώων</a:t>
            </a:r>
            <a:endParaRPr lang="en-GB" sz="1800" dirty="0">
              <a:ea typeface="Verdana" panose="020B0604030504040204" pitchFamily="34" charset="0"/>
            </a:endParaRPr>
          </a:p>
          <a:p>
            <a:pPr lvl="1"/>
            <a:r>
              <a:rPr lang="el-GR" sz="1800" dirty="0">
                <a:ea typeface="Verdana" panose="020B0604030504040204" pitchFamily="34" charset="0"/>
              </a:rPr>
              <a:t>Ήθελε να σταματήσει τον άσκοπο βασανισμό των ζώων</a:t>
            </a:r>
            <a:endParaRPr lang="en-GB" sz="1800" dirty="0">
              <a:ea typeface="Verdana" panose="020B0604030504040204" pitchFamily="34" charset="0"/>
            </a:endParaRPr>
          </a:p>
          <a:p>
            <a:r>
              <a:rPr lang="el-GR" sz="1800" dirty="0" err="1">
                <a:ea typeface="Verdana" panose="020B0604030504040204" pitchFamily="34" charset="0"/>
              </a:rPr>
              <a:t>Αντι</a:t>
            </a:r>
            <a:r>
              <a:rPr lang="el-GR" sz="1800" dirty="0">
                <a:ea typeface="Verdana" panose="020B0604030504040204" pitchFamily="34" charset="0"/>
              </a:rPr>
              <a:t>-εμβολιαστικό κίνημα</a:t>
            </a:r>
            <a:endParaRPr lang="en-GB" sz="1800" dirty="0">
              <a:ea typeface="Verdana" panose="020B0604030504040204" pitchFamily="34" charset="0"/>
            </a:endParaRPr>
          </a:p>
          <a:p>
            <a:pPr lvl="1"/>
            <a:r>
              <a:rPr lang="el-GR" sz="1800" dirty="0">
                <a:ea typeface="Verdana" panose="020B0604030504040204" pitchFamily="34" charset="0"/>
              </a:rPr>
              <a:t>Οι ιατρικές αρχές αντιμετωπίζονταν με καχυποψία</a:t>
            </a:r>
            <a:endParaRPr lang="en-GB" sz="1800" dirty="0">
              <a:ea typeface="Verdana" panose="020B0604030504040204" pitchFamily="34" charset="0"/>
            </a:endParaRPr>
          </a:p>
          <a:p>
            <a:pPr lvl="1"/>
            <a:r>
              <a:rPr lang="el-GR" sz="1800" dirty="0">
                <a:ea typeface="Verdana" panose="020B0604030504040204" pitchFamily="34" charset="0"/>
              </a:rPr>
              <a:t>Οι κυβερνητικοί νόμοι αφαίρεσαν το δικαίωμα της επιλογής από τους ανθρώπους</a:t>
            </a:r>
            <a:endParaRPr lang="en-GB" sz="1800" dirty="0">
              <a:ea typeface="Verdana" panose="020B0604030504040204" pitchFamily="34" charset="0"/>
            </a:endParaRPr>
          </a:p>
        </p:txBody>
      </p:sp>
      <p:pic>
        <p:nvPicPr>
          <p:cNvPr id="7170" name="Picture 2" descr="Anti-vivisection movement">
            <a:extLst>
              <a:ext uri="{FF2B5EF4-FFF2-40B4-BE49-F238E27FC236}">
                <a16:creationId xmlns:a16="http://schemas.microsoft.com/office/drawing/2014/main" xmlns="" id="{8E4FE69C-B67E-4B3C-A02E-2735B848A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" r="-3" b="7463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75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969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A6D1BA-5368-4FB2-9573-C731D9018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57" y="679024"/>
            <a:ext cx="10515600" cy="1325563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Συμπέρασμα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FA568F-421B-482B-808F-1472BD67A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>
                <a:ea typeface="Verdana" panose="020B0604030504040204" pitchFamily="34" charset="0"/>
              </a:rPr>
              <a:t>Η άσκηση της ιατρικής άλλαξε σημαντικά κατά την περίοδο από το 1600 έως το 1900:</a:t>
            </a:r>
            <a:endParaRPr lang="en-GB" sz="2000" dirty="0">
              <a:ea typeface="Verdana" panose="020B0604030504040204" pitchFamily="34" charset="0"/>
            </a:endParaRPr>
          </a:p>
          <a:p>
            <a:pPr lvl="1"/>
            <a:r>
              <a:rPr lang="el-GR" sz="1800" dirty="0">
                <a:ea typeface="Verdana" panose="020B0604030504040204" pitchFamily="34" charset="0"/>
              </a:rPr>
              <a:t>Νέες απόψεις για τη νόσο και </a:t>
            </a:r>
            <a:r>
              <a:rPr lang="el-GR" sz="1800">
                <a:ea typeface="Verdana" panose="020B0604030504040204" pitchFamily="34" charset="0"/>
              </a:rPr>
              <a:t>νέες ανακαλύψεις</a:t>
            </a:r>
            <a:endParaRPr lang="en-GB" sz="1800" dirty="0">
              <a:ea typeface="Verdana" panose="020B0604030504040204" pitchFamily="34" charset="0"/>
            </a:endParaRPr>
          </a:p>
          <a:p>
            <a:pPr lvl="1"/>
            <a:r>
              <a:rPr lang="el-GR" sz="1800" dirty="0">
                <a:ea typeface="Verdana" panose="020B0604030504040204" pitchFamily="34" charset="0"/>
              </a:rPr>
              <a:t>Μεταβαλλόμενη σχέση ιατρού και ασθενή</a:t>
            </a:r>
            <a:endParaRPr lang="en-GB" sz="1800" dirty="0">
              <a:ea typeface="Verdana" panose="020B0604030504040204" pitchFamily="34" charset="0"/>
            </a:endParaRPr>
          </a:p>
          <a:p>
            <a:pPr lvl="1"/>
            <a:r>
              <a:rPr lang="el-GR" sz="1800" dirty="0" err="1">
                <a:ea typeface="Verdana" panose="020B0604030504040204" pitchFamily="34" charset="0"/>
              </a:rPr>
              <a:t>Επαγγελματοποίηση</a:t>
            </a:r>
            <a:r>
              <a:rPr lang="el-GR" sz="1800" dirty="0">
                <a:ea typeface="Verdana" panose="020B0604030504040204" pitchFamily="34" charset="0"/>
              </a:rPr>
              <a:t> και εξειδίκευση στο επάγγελμα</a:t>
            </a:r>
            <a:endParaRPr lang="en-GB" sz="1800" dirty="0">
              <a:ea typeface="Verdana" panose="020B0604030504040204" pitchFamily="34" charset="0"/>
            </a:endParaRPr>
          </a:p>
          <a:p>
            <a:pPr lvl="1"/>
            <a:r>
              <a:rPr lang="el-GR" sz="1800" dirty="0">
                <a:ea typeface="Verdana" panose="020B0604030504040204" pitchFamily="34" charset="0"/>
              </a:rPr>
              <a:t>Στατιστικές αναλύσεις για την υγεία που αύξησαν την ιατρική δύναμη και την κυβερνητική παρέμβαση</a:t>
            </a:r>
            <a:endParaRPr lang="en-GB" sz="1800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8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BE92D4-1E71-4649-84DE-69F469FF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193"/>
            <a:ext cx="10515600" cy="1325563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Στόχοι του μαθήματος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E6797D-98E8-47F2-AA35-361CF588F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>
                <a:ea typeface="Verdana" panose="020B0604030504040204" pitchFamily="34" charset="0"/>
              </a:rPr>
              <a:t>Να παράσχει μία επισκόπηση των βασικών αλλαγών στη δυτική ιατρική από το 1600 ως το 1900</a:t>
            </a:r>
            <a:r>
              <a:rPr lang="en-GB" sz="2000" dirty="0">
                <a:ea typeface="Verdana" panose="020B0604030504040204" pitchFamily="34" charset="0"/>
              </a:rPr>
              <a:t>.</a:t>
            </a:r>
          </a:p>
          <a:p>
            <a:r>
              <a:rPr lang="el-GR" sz="2000" dirty="0">
                <a:ea typeface="Verdana" panose="020B0604030504040204" pitchFamily="34" charset="0"/>
              </a:rPr>
              <a:t>Να ενθαρρύνει τον προβληματισμό στις υποθέσεις κάποιου σχετικά με την ιατρική θεωρία, την πρακτική και την περίσταση</a:t>
            </a:r>
            <a:r>
              <a:rPr lang="en-GB" sz="2000" dirty="0">
                <a:ea typeface="Verdana" panose="020B0604030504040204" pitchFamily="34" charset="0"/>
              </a:rPr>
              <a:t>. </a:t>
            </a:r>
          </a:p>
          <a:p>
            <a:r>
              <a:rPr lang="el-GR" sz="2000" dirty="0">
                <a:ea typeface="Verdana" panose="020B0604030504040204" pitchFamily="34" charset="0"/>
              </a:rPr>
              <a:t>Να προβληματίσει σχετικά με πτυχές της ιατρικής και της ιατρικής πρακτικής – η ιστορία είναι μία πηγή που μπορεί να βοηθήσει στη βελτίωση της σύγχρονης γνώσης και πρακτικής</a:t>
            </a:r>
            <a:r>
              <a:rPr lang="en-GB" sz="2000" dirty="0">
                <a:ea typeface="Verdana" panose="020B0604030504040204" pitchFamily="34" charset="0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648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0BDF0-F33E-4126-AD44-10CDCB7C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441" y="781690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Από τους Χυμούς στα μικρόβια</a:t>
            </a:r>
            <a:endParaRPr lang="en-GB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5F44A1-A7EB-46E4-BC5B-5D97006F8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778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xmlns="" id="{F94AA2BD-2E3F-4B1D-8127-5744B8115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3F354E-FCF9-477F-B434-3DF0E5224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Οι τέσσερις χυμοί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4BD02261-2DC8-4AA8-9E16-7751AE892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3D752CF2-2291-40B5-B462-C17B174C1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DF3BCD-47A5-4BDF-8F02-818E31359841}"/>
              </a:ext>
            </a:extLst>
          </p:cNvPr>
          <p:cNvSpPr txBox="1"/>
          <p:nvPr/>
        </p:nvSpPr>
        <p:spPr>
          <a:xfrm>
            <a:off x="411479" y="2688336"/>
            <a:ext cx="4498848" cy="35844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/>
              <a:t>Η θεωρία των χυμών υποστήριζε ότι το υγιές σώμα ήταν ένα σώμα σε ισορροπία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/>
              <a:t>Η νόσος προκαλούνταν από τους χυμούς – μαύρη χολή, κίτρινη χολή, αίμα και φλέγμα – τα οποία βρίσκονταν σε δυσαναλογία</a:t>
            </a:r>
            <a:r>
              <a:rPr lang="en-US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/>
              <a:t>Η δουλειά του ιατρού ήταν η αποκατάσταση της ισορροπίας στην κράση του ασθενή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/>
              <a:t>Ομοιότητες με άλλες ιατρικές παραδόσεις όπως με την ιατρική </a:t>
            </a:r>
            <a:r>
              <a:rPr lang="en-US" dirty="0" err="1"/>
              <a:t>Ayurva</a:t>
            </a:r>
            <a:r>
              <a:rPr lang="en-US" dirty="0"/>
              <a:t> (</a:t>
            </a:r>
            <a:r>
              <a:rPr lang="el-GR" dirty="0"/>
              <a:t>η οποία αναπτύχθηκε στην Ινδία) και την Κινέζικη ιατρική</a:t>
            </a:r>
            <a:r>
              <a:rPr lang="en-US" dirty="0"/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http://2.bp.blogspot.com/-Nl5ayF-7Kw4/VNbuuXAEtwI/AAAAAAAAeDY/E2YCBYj8xkw/s1600/humors.gif">
            <a:extLst>
              <a:ext uri="{FF2B5EF4-FFF2-40B4-BE49-F238E27FC236}">
                <a16:creationId xmlns:a16="http://schemas.microsoft.com/office/drawing/2014/main" xmlns="" id="{E1833CB5-CE52-4017-A33D-CFDB16AE44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79"/>
          <a:stretch/>
        </p:blipFill>
        <p:spPr bwMode="auto">
          <a:xfrm>
            <a:off x="5308052" y="10"/>
            <a:ext cx="6883948" cy="6857990"/>
          </a:xfrm>
          <a:custGeom>
            <a:avLst/>
            <a:gdLst>
              <a:gd name="connsiteX0" fmla="*/ 365648 w 6883948"/>
              <a:gd name="connsiteY0" fmla="*/ 0 h 6858000"/>
              <a:gd name="connsiteX1" fmla="*/ 6883948 w 6883948"/>
              <a:gd name="connsiteY1" fmla="*/ 0 h 6858000"/>
              <a:gd name="connsiteX2" fmla="*/ 6883948 w 6883948"/>
              <a:gd name="connsiteY2" fmla="*/ 6858000 h 6858000"/>
              <a:gd name="connsiteX3" fmla="*/ 365648 w 6883948"/>
              <a:gd name="connsiteY3" fmla="*/ 6858000 h 6858000"/>
              <a:gd name="connsiteX4" fmla="*/ 360213 w 6883948"/>
              <a:gd name="connsiteY4" fmla="*/ 6835050 h 6858000"/>
              <a:gd name="connsiteX5" fmla="*/ 0 w 6883948"/>
              <a:gd name="connsiteY5" fmla="*/ 3429001 h 6858000"/>
              <a:gd name="connsiteX6" fmla="*/ 360213 w 6883948"/>
              <a:gd name="connsiteY6" fmla="*/ 229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20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4E85DF-CC82-4819-B3C8-15ABEFC57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l-G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Επεξηγηματική δύναμη</a:t>
            </a:r>
            <a:endParaRPr lang="en-GB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DA5299-A58D-4C22-AF2F-B4C5A4315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l-GR" sz="2000" dirty="0">
                <a:ea typeface="Verdana" panose="020B0604030504040204" pitchFamily="34" charset="0"/>
              </a:rPr>
              <a:t>Η θεωρία των χυμών αναπτύχθηκε από την αρχαιότητα, αλλά ιδιαίτερα από τον Ρωμαίο ιατρό Γαληνό, του 3</a:t>
            </a:r>
            <a:r>
              <a:rPr lang="el-GR" sz="2000" baseline="30000" dirty="0">
                <a:ea typeface="Verdana" panose="020B0604030504040204" pitchFamily="34" charset="0"/>
              </a:rPr>
              <a:t>ου</a:t>
            </a:r>
            <a:r>
              <a:rPr lang="el-GR" sz="2000" dirty="0">
                <a:ea typeface="Verdana" panose="020B0604030504040204" pitchFamily="34" charset="0"/>
              </a:rPr>
              <a:t> αι. μ.Χ., του οποίου το ιατρικό σύστημα αποτέλεσε τη βάση της δυτικής ιατρικής μέχρι το 19</a:t>
            </a:r>
            <a:r>
              <a:rPr lang="el-GR" sz="2000" baseline="30000" dirty="0">
                <a:ea typeface="Verdana" panose="020B0604030504040204" pitchFamily="34" charset="0"/>
              </a:rPr>
              <a:t>ο</a:t>
            </a:r>
            <a:r>
              <a:rPr lang="el-GR" sz="2000" dirty="0">
                <a:ea typeface="Verdana" panose="020B0604030504040204" pitchFamily="34" charset="0"/>
              </a:rPr>
              <a:t> αιώνα.</a:t>
            </a:r>
            <a:endParaRPr lang="en-GB" sz="2000" dirty="0">
              <a:ea typeface="Verdana" panose="020B0604030504040204" pitchFamily="34" charset="0"/>
            </a:endParaRPr>
          </a:p>
          <a:p>
            <a:r>
              <a:rPr lang="el-GR" sz="2000" dirty="0">
                <a:ea typeface="Verdana" panose="020B0604030504040204" pitchFamily="34" charset="0"/>
              </a:rPr>
              <a:t>Ένα βασικό πλεονέκτημα της θεωρίας των χυμών ήταν ότι έδινε μία κατανοητή απάντηση στο τι πήγαινε στραβά με τους ασθενείς και πώς μπορούν να θεραπευτούν.</a:t>
            </a:r>
            <a:endParaRPr lang="en-GB" sz="2000" dirty="0">
              <a:ea typeface="Verdana" panose="020B0604030504040204" pitchFamily="34" charset="0"/>
            </a:endParaRPr>
          </a:p>
          <a:p>
            <a:pPr lvl="1"/>
            <a:r>
              <a:rPr lang="el-GR" sz="1600" dirty="0">
                <a:ea typeface="Verdana" panose="020B0604030504040204" pitchFamily="34" charset="0"/>
              </a:rPr>
              <a:t>Ένας ασθενής εξάψεις και κόκκινο δέρμα υπέφερε ξεκάθαρα από πλεόνασμα αίματος, οπότε έπρεπε να υποστεί αφαιμάξεις</a:t>
            </a:r>
            <a:r>
              <a:rPr lang="en-GB" sz="1600" dirty="0">
                <a:ea typeface="Verdana" panose="020B0604030504040204" pitchFamily="34" charset="0"/>
              </a:rPr>
              <a:t>.  </a:t>
            </a:r>
          </a:p>
        </p:txBody>
      </p:sp>
      <p:pic>
        <p:nvPicPr>
          <p:cNvPr id="2050" name="Picture 2" descr="http://www.sciencephoto.com/image/300923/large/N8000035-18th_century_print_of_a_doctor_bleeding_a_patient-SPL.jpg">
            <a:extLst>
              <a:ext uri="{FF2B5EF4-FFF2-40B4-BE49-F238E27FC236}">
                <a16:creationId xmlns:a16="http://schemas.microsoft.com/office/drawing/2014/main" xmlns="" id="{70CB4E79-240C-4C1D-9209-035722D99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40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5916E6-7AD6-4552-A618-9D396980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18" y="624433"/>
            <a:ext cx="6383694" cy="1325563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Ανατομικές προκλήσεις στους χυμούς</a:t>
            </a:r>
            <a:endParaRPr lang="en-GB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18E57C-546A-43CA-AF15-096C3BF08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609" y="1825625"/>
            <a:ext cx="5002763" cy="4351338"/>
          </a:xfrm>
        </p:spPr>
        <p:txBody>
          <a:bodyPr>
            <a:normAutofit/>
          </a:bodyPr>
          <a:lstStyle/>
          <a:p>
            <a:r>
              <a:rPr lang="el-GR" sz="2000" dirty="0">
                <a:ea typeface="Verdana" panose="020B0604030504040204" pitchFamily="34" charset="0"/>
              </a:rPr>
              <a:t>Από το 16</a:t>
            </a:r>
            <a:r>
              <a:rPr lang="el-GR" sz="2000" baseline="30000" dirty="0">
                <a:ea typeface="Verdana" panose="020B0604030504040204" pitchFamily="34" charset="0"/>
              </a:rPr>
              <a:t>ο</a:t>
            </a:r>
            <a:r>
              <a:rPr lang="el-GR" sz="2000" dirty="0">
                <a:ea typeface="Verdana" panose="020B0604030504040204" pitchFamily="34" charset="0"/>
              </a:rPr>
              <a:t> αιώνα, η ανατομική έρευνα υποσκέλισε τη θεωρητική βάση της </a:t>
            </a:r>
            <a:r>
              <a:rPr lang="el-GR" sz="2000" dirty="0" err="1">
                <a:ea typeface="Verdana" panose="020B0604030504040204" pitchFamily="34" charset="0"/>
              </a:rPr>
              <a:t>χυμοπαθολογίας</a:t>
            </a:r>
            <a:r>
              <a:rPr lang="en-GB" sz="2000" dirty="0">
                <a:ea typeface="Verdana" panose="020B0604030504040204" pitchFamily="34" charset="0"/>
              </a:rPr>
              <a:t>. </a:t>
            </a:r>
          </a:p>
          <a:p>
            <a:r>
              <a:rPr lang="el-GR" sz="2000" dirty="0">
                <a:ea typeface="Verdana" panose="020B0604030504040204" pitchFamily="34" charset="0"/>
              </a:rPr>
              <a:t>Ο </a:t>
            </a:r>
            <a:r>
              <a:rPr lang="en-GB" sz="2000" dirty="0">
                <a:ea typeface="Verdana" panose="020B0604030504040204" pitchFamily="34" charset="0"/>
              </a:rPr>
              <a:t>Andreas Vesalius (1514-1564) </a:t>
            </a:r>
            <a:r>
              <a:rPr lang="el-GR" sz="2000" dirty="0">
                <a:ea typeface="Verdana" panose="020B0604030504040204" pitchFamily="34" charset="0"/>
              </a:rPr>
              <a:t>έδειξε ότι ο Γαληνός δούλευε μόνο με ζώα, υποσκελίζοντας έτσι τις θεωρίες του</a:t>
            </a:r>
            <a:r>
              <a:rPr lang="en-GB" sz="2000" dirty="0">
                <a:ea typeface="Verdana" panose="020B0604030504040204" pitchFamily="34" charset="0"/>
              </a:rPr>
              <a:t>.</a:t>
            </a:r>
          </a:p>
          <a:p>
            <a:r>
              <a:rPr lang="el-GR" sz="2000" dirty="0">
                <a:ea typeface="Verdana" panose="020B0604030504040204" pitchFamily="34" charset="0"/>
              </a:rPr>
              <a:t>Ο </a:t>
            </a:r>
            <a:r>
              <a:rPr lang="en-GB" sz="2000" dirty="0">
                <a:ea typeface="Verdana" panose="020B0604030504040204" pitchFamily="34" charset="0"/>
              </a:rPr>
              <a:t>William Harvey (1578-1657) </a:t>
            </a:r>
            <a:r>
              <a:rPr lang="el-GR" sz="2000" dirty="0">
                <a:ea typeface="Verdana" panose="020B0604030504040204" pitchFamily="34" charset="0"/>
              </a:rPr>
              <a:t>ανακάλυψε την κυκλοφορία του αίματος</a:t>
            </a:r>
            <a:endParaRPr lang="en-GB" sz="2000" dirty="0">
              <a:ea typeface="Verdana" panose="020B0604030504040204" pitchFamily="34" charset="0"/>
            </a:endParaRPr>
          </a:p>
        </p:txBody>
      </p:sp>
      <p:pic>
        <p:nvPicPr>
          <p:cNvPr id="4" name="Picture 6" descr="https://www.princeton.edu/~his291/Jpegs/Harvey.JPG">
            <a:extLst>
              <a:ext uri="{FF2B5EF4-FFF2-40B4-BE49-F238E27FC236}">
                <a16:creationId xmlns:a16="http://schemas.microsoft.com/office/drawing/2014/main" xmlns="" id="{702B2EF5-E46C-4908-BD4B-CFBA08374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525" y="0"/>
            <a:ext cx="4641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exhibits.hsl.virginia.edu/hist-images/antiqua/vesalius.jpg">
            <a:extLst>
              <a:ext uri="{FF2B5EF4-FFF2-40B4-BE49-F238E27FC236}">
                <a16:creationId xmlns:a16="http://schemas.microsoft.com/office/drawing/2014/main" xmlns="" id="{ADF1082F-D20F-4FDB-81B9-93F904850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156" y="1825625"/>
            <a:ext cx="14001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commons/c/c3/William_Harvey_(_1578-1657).jpg">
            <a:extLst>
              <a:ext uri="{FF2B5EF4-FFF2-40B4-BE49-F238E27FC236}">
                <a16:creationId xmlns:a16="http://schemas.microsoft.com/office/drawing/2014/main" xmlns="" id="{7283BEA9-9562-4795-9AF2-40B6B4560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6"/>
          <a:stretch/>
        </p:blipFill>
        <p:spPr bwMode="auto">
          <a:xfrm>
            <a:off x="5988214" y="4324423"/>
            <a:ext cx="1416058" cy="214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893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D2B878-2AF9-49DE-81B5-76C0BD8E5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515251"/>
            <a:ext cx="5120114" cy="1692794"/>
          </a:xfrm>
        </p:spPr>
        <p:txBody>
          <a:bodyPr>
            <a:noAutofit/>
          </a:bodyPr>
          <a:lstStyle/>
          <a:p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«Μεγάλη επιστήμη» κατά τον 18</a:t>
            </a:r>
            <a:r>
              <a:rPr lang="el-GR" sz="2400" b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ο</a:t>
            </a:r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αιώνα: ανατομικά παρασκευάσματα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62D9CA-26A2-4F49-837E-078F145DC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1482061"/>
          </a:xfrm>
        </p:spPr>
        <p:txBody>
          <a:bodyPr>
            <a:normAutofit/>
          </a:bodyPr>
          <a:lstStyle/>
          <a:p>
            <a:r>
              <a:rPr lang="el-GR" sz="1800" dirty="0">
                <a:ea typeface="Verdana" panose="020B0604030504040204" pitchFamily="34" charset="0"/>
              </a:rPr>
              <a:t>Η ανάπτυξη των τεχνικών συντήρησης από πρακτικούς όπως τον </a:t>
            </a:r>
            <a:r>
              <a:rPr lang="en-GB" sz="1800" dirty="0">
                <a:ea typeface="Verdana" panose="020B0604030504040204" pitchFamily="34" charset="0"/>
              </a:rPr>
              <a:t>Frederick </a:t>
            </a:r>
            <a:r>
              <a:rPr lang="en-GB" sz="1800" dirty="0" err="1">
                <a:ea typeface="Verdana" panose="020B0604030504040204" pitchFamily="34" charset="0"/>
              </a:rPr>
              <a:t>Ruysch</a:t>
            </a:r>
            <a:r>
              <a:rPr lang="en-GB" sz="1800" dirty="0">
                <a:ea typeface="Verdana" panose="020B0604030504040204" pitchFamily="34" charset="0"/>
              </a:rPr>
              <a:t> (1638-1731) </a:t>
            </a:r>
            <a:r>
              <a:rPr lang="el-GR" sz="1800" dirty="0">
                <a:ea typeface="Verdana" panose="020B0604030504040204" pitchFamily="34" charset="0"/>
              </a:rPr>
              <a:t>επέτρεψε τη σύγκριση και αντιπαράθεση μερών του σώματος σε κατάσταση υγείας και νόσου</a:t>
            </a:r>
            <a:endParaRPr lang="en-GB" sz="1800" dirty="0">
              <a:ea typeface="Verdana" panose="020B0604030504040204" pitchFamily="34" charset="0"/>
            </a:endParaRPr>
          </a:p>
        </p:txBody>
      </p:sp>
      <p:pic>
        <p:nvPicPr>
          <p:cNvPr id="4098" name="Picture 2" descr="https://www.nlm.nih.gov/exhibition/dreamanatomy/images/1200-dpi/I-C-1-03.jpg">
            <a:extLst>
              <a:ext uri="{FF2B5EF4-FFF2-40B4-BE49-F238E27FC236}">
                <a16:creationId xmlns:a16="http://schemas.microsoft.com/office/drawing/2014/main" xmlns="" id="{85FADAC5-29A1-4D93-A08D-743E06880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" r="-2" b="-2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99F0FE1-8181-4B66-909B-CBDAFDDD6D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1" b="10824"/>
          <a:stretch/>
        </p:blipFill>
        <p:spPr>
          <a:xfrm>
            <a:off x="0" y="4057103"/>
            <a:ext cx="3424336" cy="28008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F192C64-A519-4BE0-BDCA-57288C811D41}"/>
              </a:ext>
            </a:extLst>
          </p:cNvPr>
          <p:cNvSpPr txBox="1"/>
          <p:nvPr/>
        </p:nvSpPr>
        <p:spPr>
          <a:xfrm>
            <a:off x="3424336" y="4315648"/>
            <a:ext cx="39935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ea typeface="Verdana" panose="020B0604030504040204" pitchFamily="34" charset="0"/>
              </a:rPr>
              <a:t>Τεράστιες συλλογές παρασκευασμάτων δημιουργήθηκαν από πρακτικούς όπως τον </a:t>
            </a:r>
            <a:r>
              <a:rPr lang="en-GB" dirty="0">
                <a:ea typeface="Verdana" panose="020B0604030504040204" pitchFamily="34" charset="0"/>
              </a:rPr>
              <a:t>William Hunter (1718-1783).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ea typeface="Verdana" panose="020B0604030504040204" pitchFamily="34" charset="0"/>
              </a:rPr>
              <a:t>Ενέσεις με ουσίες όπως το κερί βοήθησαν να παρακολουθηθεί η πορεία των αγγείων του σώματος</a:t>
            </a:r>
            <a:endParaRPr lang="en-GB" dirty="0">
              <a:ea typeface="Verdan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811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30798E-0C4A-4E83-B574-43308F78A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279847" cy="1135737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Νέες θεωρίες και θεραπευτικοί πειραματισμοί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4B37E0-DBF9-4073-A7F7-50D7C4E2F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4970877" cy="4393982"/>
          </a:xfrm>
        </p:spPr>
        <p:txBody>
          <a:bodyPr>
            <a:normAutofit/>
          </a:bodyPr>
          <a:lstStyle/>
          <a:p>
            <a:r>
              <a:rPr lang="el-GR" sz="1800" dirty="0">
                <a:ea typeface="Verdana" panose="020B0604030504040204" pitchFamily="34" charset="0"/>
              </a:rPr>
              <a:t>Ο </a:t>
            </a:r>
            <a:r>
              <a:rPr lang="en-GB" sz="1800" dirty="0">
                <a:ea typeface="Verdana" panose="020B0604030504040204" pitchFamily="34" charset="0"/>
              </a:rPr>
              <a:t>Herman </a:t>
            </a:r>
            <a:r>
              <a:rPr lang="en-GB" sz="1800" dirty="0" err="1">
                <a:ea typeface="Verdana" panose="020B0604030504040204" pitchFamily="34" charset="0"/>
              </a:rPr>
              <a:t>Boerhaave</a:t>
            </a:r>
            <a:r>
              <a:rPr lang="en-GB" sz="1800" dirty="0">
                <a:ea typeface="Verdana" panose="020B0604030504040204" pitchFamily="34" charset="0"/>
              </a:rPr>
              <a:t> (1668-1738) </a:t>
            </a:r>
            <a:r>
              <a:rPr lang="el-GR" sz="1800" dirty="0">
                <a:ea typeface="Verdana" panose="020B0604030504040204" pitchFamily="34" charset="0"/>
              </a:rPr>
              <a:t>δημιούργησε μία γνωστή και δημοφιλή σύνθεση της ιατρικής θεωρίας, η οποία περιέγραφε τις λειτουργίες του σώματος με όρους όπως «στέρεα» και «υγρά», που </a:t>
            </a:r>
            <a:r>
              <a:rPr lang="el-GR" sz="1800" dirty="0" err="1">
                <a:ea typeface="Verdana" panose="020B0604030504040204" pitchFamily="34" charset="0"/>
              </a:rPr>
              <a:t>αλληλεπιδρούν</a:t>
            </a:r>
            <a:r>
              <a:rPr lang="el-GR" sz="1800" dirty="0">
                <a:ea typeface="Verdana" panose="020B0604030504040204" pitchFamily="34" charset="0"/>
              </a:rPr>
              <a:t> από την άποψη της υδραυλικής</a:t>
            </a:r>
            <a:r>
              <a:rPr lang="en-GB" sz="1800" dirty="0">
                <a:ea typeface="Verdana" panose="020B0604030504040204" pitchFamily="34" charset="0"/>
              </a:rPr>
              <a:t>.</a:t>
            </a:r>
          </a:p>
          <a:p>
            <a:endParaRPr lang="en-GB" sz="1800" dirty="0">
              <a:ea typeface="Verdana" panose="020B0604030504040204" pitchFamily="34" charset="0"/>
            </a:endParaRPr>
          </a:p>
          <a:p>
            <a:r>
              <a:rPr lang="el-GR" sz="1800" dirty="0">
                <a:ea typeface="Verdana" panose="020B0604030504040204" pitchFamily="34" charset="0"/>
              </a:rPr>
              <a:t>Πειραματισμοί στη θεραπευτική με νέα φυτά από το εξωτερικό και νέες μεθόδους ελέγχου, όπως τις κλινικές δοκιμές του Βασιλικού Ναυτικού, σε μια προσπάθεια να βρεθεί ένα μέσο πρόληψης του σκορβούτου</a:t>
            </a:r>
            <a:r>
              <a:rPr lang="en-GB" sz="1800" dirty="0">
                <a:ea typeface="Verdana" panose="020B0604030504040204" pitchFamily="34" charset="0"/>
              </a:rPr>
              <a:t>. 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xmlns="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s://upload.wikimedia.org/wikipedia/commons/3/3e/Herman-Boerhaave-L_B.jpg">
            <a:extLst>
              <a:ext uri="{FF2B5EF4-FFF2-40B4-BE49-F238E27FC236}">
                <a16:creationId xmlns:a16="http://schemas.microsoft.com/office/drawing/2014/main" xmlns="" id="{EFBE0D7C-0DDF-4ED1-8494-8C902496B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20747"/>
          <a:stretch/>
        </p:blipFill>
        <p:spPr bwMode="auto">
          <a:xfrm>
            <a:off x="7583310" y="2793455"/>
            <a:ext cx="3473201" cy="3473202"/>
          </a:xfrm>
          <a:custGeom>
            <a:avLst/>
            <a:gdLst>
              <a:gd name="connsiteX0" fmla="*/ 2145643 w 4291285"/>
              <a:gd name="connsiteY0" fmla="*/ 0 h 4291285"/>
              <a:gd name="connsiteX1" fmla="*/ 4291285 w 4291285"/>
              <a:gd name="connsiteY1" fmla="*/ 2145643 h 4291285"/>
              <a:gd name="connsiteX2" fmla="*/ 2145643 w 4291285"/>
              <a:gd name="connsiteY2" fmla="*/ 4291285 h 4291285"/>
              <a:gd name="connsiteX3" fmla="*/ 0 w 4291285"/>
              <a:gd name="connsiteY3" fmla="*/ 2145643 h 429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open.edu/openlearn/ocw/pluginfile.php/1276193/mod_oucontent/oucontent/65149/643eaa8e/775070b8/s111_topic_11_pt2_f01.eps.jpg">
            <a:extLst>
              <a:ext uri="{FF2B5EF4-FFF2-40B4-BE49-F238E27FC236}">
                <a16:creationId xmlns:a16="http://schemas.microsoft.com/office/drawing/2014/main" xmlns="" id="{8EA870DC-FA21-4EC1-871B-7223F6CA3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7" r="10871" b="-3"/>
          <a:stretch/>
        </p:blipFill>
        <p:spPr bwMode="auto">
          <a:xfrm>
            <a:off x="6257810" y="439729"/>
            <a:ext cx="3473201" cy="3473202"/>
          </a:xfrm>
          <a:custGeom>
            <a:avLst/>
            <a:gdLst>
              <a:gd name="connsiteX0" fmla="*/ 2145643 w 4291285"/>
              <a:gd name="connsiteY0" fmla="*/ 0 h 4291285"/>
              <a:gd name="connsiteX1" fmla="*/ 4291285 w 4291285"/>
              <a:gd name="connsiteY1" fmla="*/ 2145643 h 4291285"/>
              <a:gd name="connsiteX2" fmla="*/ 2145643 w 4291285"/>
              <a:gd name="connsiteY2" fmla="*/ 4291285 h 4291285"/>
              <a:gd name="connsiteX3" fmla="*/ 0 w 4291285"/>
              <a:gd name="connsiteY3" fmla="*/ 2145643 h 429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209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EB663603BE65479B1A7C74DCE70B4F" ma:contentTypeVersion="10" ma:contentTypeDescription="Create a new document." ma:contentTypeScope="" ma:versionID="1a02b980d413a3d3dc3123daaf602a58">
  <xsd:schema xmlns:xsd="http://www.w3.org/2001/XMLSchema" xmlns:xs="http://www.w3.org/2001/XMLSchema" xmlns:p="http://schemas.microsoft.com/office/2006/metadata/properties" xmlns:ns3="ce3f8243-1edc-4f0d-9489-4eef79b3ea8a" targetNamespace="http://schemas.microsoft.com/office/2006/metadata/properties" ma:root="true" ma:fieldsID="525df39c282b01b90f4e62cd132f8687" ns3:_="">
    <xsd:import namespace="ce3f8243-1edc-4f0d-9489-4eef79b3ea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3f8243-1edc-4f0d-9489-4eef79b3ea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569354-123C-41EA-8206-368F9180FE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92F7DB-8E97-46BB-8B43-95D4551A3323}">
  <ds:schemaRefs>
    <ds:schemaRef ds:uri="http://purl.org/dc/dcmitype/"/>
    <ds:schemaRef ds:uri="http://purl.org/dc/terms/"/>
    <ds:schemaRef ds:uri="http://schemas.microsoft.com/office/2006/metadata/properties"/>
    <ds:schemaRef ds:uri="ce3f8243-1edc-4f0d-9489-4eef79b3ea8a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EC88CCC-DB9E-4C5A-AD2D-D9CB171A5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3f8243-1edc-4f0d-9489-4eef79b3ea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1604</Words>
  <Application>Microsoft Office PowerPoint</Application>
  <PresentationFormat>Custom</PresentationFormat>
  <Paragraphs>125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        </vt:lpstr>
      <vt:lpstr>Τι είναι η ιστορία της ιατρικής; </vt:lpstr>
      <vt:lpstr>Στόχοι του μαθήματος</vt:lpstr>
      <vt:lpstr>Από τους Χυμούς στα μικρόβια</vt:lpstr>
      <vt:lpstr>Οι τέσσερις χυμοί</vt:lpstr>
      <vt:lpstr>Επεξηγηματική δύναμη</vt:lpstr>
      <vt:lpstr>Ανατομικές προκλήσεις στους χυμούς</vt:lpstr>
      <vt:lpstr>«Μεγάλη επιστήμη» κατά τον 18ο αιώνα: ανατομικά παρασκευάσματα</vt:lpstr>
      <vt:lpstr>Νέες θεωρίες και θεραπευτικοί πειραματισμοί</vt:lpstr>
      <vt:lpstr>Αποτελεσματικά μέτρα</vt:lpstr>
      <vt:lpstr>Η εξαφάνιση του άρρωστου ανθρώπου; </vt:lpstr>
      <vt:lpstr>Θεραπεία στην «ιατρική αγορά»</vt:lpstr>
      <vt:lpstr>Ανακάλυψη του στηθοσκοπίου</vt:lpstr>
      <vt:lpstr>Ασθενείς ως «αντικείμενα»</vt:lpstr>
      <vt:lpstr>Επαγγελματοποίηση </vt:lpstr>
      <vt:lpstr>Επαγγελματοποίηση και εξειδίκευση</vt:lpstr>
      <vt:lpstr>Επαγγελματοποίηση της νοσηλευτικής</vt:lpstr>
      <vt:lpstr>Γυναίκες και ιατρική</vt:lpstr>
      <vt:lpstr>Μέτρα Δημόσιας Υγείας και η Μείωση των Λοιμωδών Νόσων</vt:lpstr>
      <vt:lpstr>Παθολογική αστική ζωή</vt:lpstr>
      <vt:lpstr>Τοπικά μέτρα υγείας 1: Ignatz Semmelweis</vt:lpstr>
      <vt:lpstr>Τοπικά Μέτρα Υγείας 2:  John Snow</vt:lpstr>
      <vt:lpstr>Κυβερνητική παρέμβαση</vt:lpstr>
      <vt:lpstr>Η μείωση των λοιμωδών νοσημάτων</vt:lpstr>
      <vt:lpstr>Αντίσταση στα μέτρα δημόσιας υγείας</vt:lpstr>
      <vt:lpstr>Εκστρατείες κατά την άσκησης της ιατρικής</vt:lpstr>
      <vt:lpstr>Συμπέρασμα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Medicine, 1600–1900</dc:title>
  <dc:creator>Richard Bellis</dc:creator>
  <cp:lastModifiedBy>Andrea Nozzoli</cp:lastModifiedBy>
  <cp:revision>29</cp:revision>
  <cp:lastPrinted>2020-12-02T09:29:16Z</cp:lastPrinted>
  <dcterms:created xsi:type="dcterms:W3CDTF">2020-01-30T17:10:50Z</dcterms:created>
  <dcterms:modified xsi:type="dcterms:W3CDTF">2021-06-18T10:26:43Z</dcterms:modified>
</cp:coreProperties>
</file>