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11" r:id="rId2"/>
    <p:sldId id="300" r:id="rId3"/>
    <p:sldId id="301" r:id="rId4"/>
    <p:sldId id="302" r:id="rId5"/>
    <p:sldId id="304" r:id="rId6"/>
    <p:sldId id="305" r:id="rId7"/>
    <p:sldId id="257" r:id="rId8"/>
    <p:sldId id="258" r:id="rId9"/>
    <p:sldId id="259" r:id="rId10"/>
    <p:sldId id="260" r:id="rId11"/>
    <p:sldId id="261" r:id="rId12"/>
    <p:sldId id="263" r:id="rId13"/>
    <p:sldId id="264" r:id="rId14"/>
    <p:sldId id="265" r:id="rId15"/>
    <p:sldId id="266" r:id="rId16"/>
    <p:sldId id="262" r:id="rId17"/>
    <p:sldId id="267" r:id="rId18"/>
    <p:sldId id="306" r:id="rId19"/>
    <p:sldId id="307" r:id="rId20"/>
    <p:sldId id="308" r:id="rId21"/>
    <p:sldId id="309" r:id="rId22"/>
    <p:sldId id="268" r:id="rId23"/>
    <p:sldId id="269" r:id="rId24"/>
    <p:sldId id="270" r:id="rId25"/>
    <p:sldId id="303" r:id="rId26"/>
    <p:sldId id="272" r:id="rId27"/>
    <p:sldId id="273" r:id="rId28"/>
    <p:sldId id="274" r:id="rId29"/>
    <p:sldId id="275" r:id="rId30"/>
    <p:sldId id="310" r:id="rId31"/>
    <p:sldId id="284" r:id="rId32"/>
    <p:sldId id="283" r:id="rId33"/>
    <p:sldId id="285" r:id="rId34"/>
    <p:sldId id="299"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83" d="100"/>
          <a:sy n="83" d="100"/>
        </p:scale>
        <p:origin x="-138" y="4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DA578-00C7-48B6-8804-E9AFF8D05D5C}" type="datetimeFigureOut">
              <a:rPr lang="it-IT" smtClean="0"/>
              <a:pPr/>
              <a:t>18/06/2021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F816B-B60B-4630-B512-C6B41553E27A}" type="slidenum">
              <a:rPr lang="it-IT" smtClean="0"/>
              <a:pPr/>
              <a:t>‹#›</a:t>
            </a:fld>
            <a:endParaRPr lang="it-IT"/>
          </a:p>
        </p:txBody>
      </p:sp>
    </p:spTree>
    <p:extLst>
      <p:ext uri="{BB962C8B-B14F-4D97-AF65-F5344CB8AC3E}">
        <p14:creationId xmlns:p14="http://schemas.microsoft.com/office/powerpoint/2010/main" val="352367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5FF816B-B60B-4630-B512-C6B41553E27A}" type="slidenum">
              <a:rPr lang="it-IT" smtClean="0"/>
              <a:pPr/>
              <a:t>3</a:t>
            </a:fld>
            <a:endParaRPr lang="it-IT"/>
          </a:p>
        </p:txBody>
      </p:sp>
    </p:spTree>
    <p:extLst>
      <p:ext uri="{BB962C8B-B14F-4D97-AF65-F5344CB8AC3E}">
        <p14:creationId xmlns:p14="http://schemas.microsoft.com/office/powerpoint/2010/main" val="2221807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353CB6B-2BBC-4D4C-B81A-E40426A47249}" type="slidenum">
              <a:rPr lang="it-IT" smtClean="0"/>
              <a:pPr/>
              <a:t>34</a:t>
            </a:fld>
            <a:endParaRPr lang="it-IT"/>
          </a:p>
        </p:txBody>
      </p:sp>
    </p:spTree>
    <p:extLst>
      <p:ext uri="{BB962C8B-B14F-4D97-AF65-F5344CB8AC3E}">
        <p14:creationId xmlns:p14="http://schemas.microsoft.com/office/powerpoint/2010/main" val="426006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88DB1D7-0190-45DA-B9B7-543290913760}" type="datetime1">
              <a:rPr lang="it-IT" smtClean="0"/>
              <a:pPr/>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3010508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E1E8F37-D137-47D3-BA8D-961173727534}" type="datetime1">
              <a:rPr lang="it-IT" smtClean="0"/>
              <a:pPr/>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80834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05BD186-82EE-45F7-A422-E438DEFDD093}" type="datetime1">
              <a:rPr lang="it-IT" smtClean="0"/>
              <a:pPr/>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165837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4E116D3-E4F0-4EDE-8148-7A2BB8A0A2B6}" type="datetime1">
              <a:rPr lang="it-IT" smtClean="0"/>
              <a:pPr/>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286888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6F5F091-7B7E-4C96-85F3-4AC17880E0E8}" type="datetime1">
              <a:rPr lang="it-IT" smtClean="0"/>
              <a:pPr/>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106958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E080075-8513-4865-880B-4321D1F8912A}" type="datetime1">
              <a:rPr lang="it-IT" smtClean="0"/>
              <a:pPr/>
              <a:t>18/06/2021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175411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B83AE38-0DDF-4A37-977F-2EC385A837B4}" type="datetime1">
              <a:rPr lang="it-IT" smtClean="0"/>
              <a:pPr/>
              <a:t>18/06/2021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40603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6C84A2E-E2C1-4135-96E1-554705B1967C}" type="datetime1">
              <a:rPr lang="it-IT" smtClean="0"/>
              <a:pPr/>
              <a:t>18/06/2021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68832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B73625B-2CF6-4803-A7ED-D7FEB0C0CC61}" type="datetime1">
              <a:rPr lang="it-IT" smtClean="0"/>
              <a:pPr/>
              <a:t>18/06/2021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2002953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DB43A23-9588-4DD5-BC85-153B1363AF64}" type="datetime1">
              <a:rPr lang="it-IT" smtClean="0"/>
              <a:pPr/>
              <a:t>18/06/2021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1766859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3C2F5D9-2338-4F38-B697-8595F3AA9ABE}" type="datetime1">
              <a:rPr lang="it-IT" smtClean="0"/>
              <a:pPr/>
              <a:t>18/06/2021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1489797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creativecommons.org/licenses/by-nc/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3EEF8-9169-48CD-AC3E-BB7FAD87EB02}" type="datetime1">
              <a:rPr lang="it-IT" smtClean="0"/>
              <a:pPr/>
              <a:t>18/06/2021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0D379-14C5-47F9-AB26-775D76B5B3EA}" type="slidenum">
              <a:rPr lang="it-IT" smtClean="0"/>
              <a:pPr/>
              <a:t>‹#›</a:t>
            </a:fld>
            <a:endParaRPr lang="it-IT"/>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510458" cy="95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5">
            <a:extLst>
              <a:ext uri="{FF2B5EF4-FFF2-40B4-BE49-F238E27FC236}">
                <a16:creationId xmlns:a16="http://schemas.microsoft.com/office/drawing/2014/main" xmlns="" id="{8B6A8ECA-B75A-451B-A2C5-40BEE89E90B8}"/>
              </a:ext>
            </a:extLst>
          </p:cNvPr>
          <p:cNvPicPr>
            <a:picLocks noChangeAspect="1"/>
          </p:cNvPicPr>
          <p:nvPr userDrawn="1"/>
        </p:nvPicPr>
        <p:blipFill>
          <a:blip r:embed="rId14"/>
          <a:stretch>
            <a:fillRect/>
          </a:stretch>
        </p:blipFill>
        <p:spPr>
          <a:xfrm>
            <a:off x="11170024" y="0"/>
            <a:ext cx="1021976" cy="952454"/>
          </a:xfrm>
          <a:prstGeom prst="rect">
            <a:avLst/>
          </a:prstGeom>
        </p:spPr>
      </p:pic>
      <p:pic>
        <p:nvPicPr>
          <p:cNvPr id="9" name="Picture 8"/>
          <p:cNvPicPr/>
          <p:nvPr userDrawn="1"/>
        </p:nvPicPr>
        <p:blipFill rotWithShape="1">
          <a:blip r:embed="rId15" cstate="print">
            <a:extLst>
              <a:ext uri="{28A0092B-C50C-407E-A947-70E740481C1C}">
                <a14:useLocalDpi xmlns:a14="http://schemas.microsoft.com/office/drawing/2010/main" val="0"/>
              </a:ext>
            </a:extLst>
          </a:blip>
          <a:srcRect t="12638"/>
          <a:stretch/>
        </p:blipFill>
        <p:spPr bwMode="auto">
          <a:xfrm>
            <a:off x="114300" y="6311377"/>
            <a:ext cx="3402106" cy="443753"/>
          </a:xfrm>
          <a:prstGeom prst="rect">
            <a:avLst/>
          </a:prstGeom>
          <a:noFill/>
          <a:ln>
            <a:noFill/>
          </a:ln>
          <a:extLst>
            <a:ext uri="{53640926-AAD7-44D8-BBD7-CCE9431645EC}">
              <a14:shadowObscured xmlns:a14="http://schemas.microsoft.com/office/drawing/2010/main"/>
            </a:ext>
          </a:extLst>
        </p:spPr>
      </p:pic>
      <p:sp>
        <p:nvSpPr>
          <p:cNvPr id="10" name="Marcador de número de diapositiva 5">
            <a:extLst>
              <a:ext uri="{FF2B5EF4-FFF2-40B4-BE49-F238E27FC236}">
                <a16:creationId xmlns:a16="http://schemas.microsoft.com/office/drawing/2014/main" xmlns="" id="{3DAAC168-ED9D-461E-9448-6949F35F33E3}"/>
              </a:ext>
            </a:extLst>
          </p:cNvPr>
          <p:cNvSpPr txBox="1">
            <a:spLocks/>
          </p:cNvSpPr>
          <p:nvPr userDrawn="1"/>
        </p:nvSpPr>
        <p:spPr>
          <a:xfrm>
            <a:off x="8323729" y="6409468"/>
            <a:ext cx="2451699" cy="321362"/>
          </a:xfrm>
          <a:prstGeom prst="rect">
            <a:avLst/>
          </a:prstGeom>
        </p:spPr>
        <p:txBody>
          <a:bodyPr vert="horz" lIns="68580" tIns="34290" rIns="68580" bIns="34290" rtlCol="0" anchor="ctr"/>
          <a:lstStyle>
            <a:defPPr>
              <a:defRPr lang="it-IT"/>
            </a:defPPr>
            <a:lvl1pPr marL="0" marR="0" indent="0" algn="r" defTabSz="685800" rtl="0" eaLnBrk="1" fontAlgn="auto" latinLnBrk="0" hangingPunct="1">
              <a:lnSpc>
                <a:spcPct val="100000"/>
              </a:lnSpc>
              <a:spcBef>
                <a:spcPts val="0"/>
              </a:spcBef>
              <a:spcAft>
                <a:spcPts val="0"/>
              </a:spcAft>
              <a:buClrTx/>
              <a:buSzTx/>
              <a:buFontTx/>
              <a:buNone/>
              <a:tabLst/>
              <a:defRPr lang="en-US" sz="8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dirty="0" smtClean="0"/>
          </a:p>
          <a:p>
            <a:r>
              <a:rPr lang="en-GB" sz="900" dirty="0" smtClean="0"/>
              <a:t>This work is licensed under a </a:t>
            </a:r>
            <a:r>
              <a:rPr lang="en-GB" sz="900" u="sng" dirty="0" smtClean="0">
                <a:hlinkClick r:id="rId16"/>
              </a:rPr>
              <a:t>Creative Commons Attribution - Non-commercial 4.0 International</a:t>
            </a:r>
            <a:r>
              <a:rPr lang="en-GB" sz="900" dirty="0" smtClean="0"/>
              <a:t>   </a:t>
            </a:r>
          </a:p>
          <a:p>
            <a:endParaRPr lang="en-GB" sz="900" dirty="0"/>
          </a:p>
        </p:txBody>
      </p:sp>
      <p:pic>
        <p:nvPicPr>
          <p:cNvPr id="11" name="Picture 10" descr="Licenza Creative Commons"/>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75428" y="6361950"/>
            <a:ext cx="1057244" cy="368880"/>
          </a:xfrm>
          <a:prstGeom prst="rect">
            <a:avLst/>
          </a:prstGeom>
          <a:noFill/>
          <a:ln>
            <a:noFill/>
          </a:ln>
        </p:spPr>
      </p:pic>
    </p:spTree>
    <p:extLst>
      <p:ext uri="{BB962C8B-B14F-4D97-AF65-F5344CB8AC3E}">
        <p14:creationId xmlns:p14="http://schemas.microsoft.com/office/powerpoint/2010/main" val="3009146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800" y="4648200"/>
            <a:ext cx="10363200" cy="1855680"/>
          </a:xfrm>
        </p:spPr>
        <p:txBody>
          <a:bodyPr>
            <a:normAutofit fontScale="90000"/>
          </a:bodyPr>
          <a:lstStyle/>
          <a:p>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smtClean="0">
                <a:solidFill>
                  <a:schemeClr val="accent6">
                    <a:lumMod val="75000"/>
                  </a:schemeClr>
                </a:solidFill>
                <a:effectLst>
                  <a:outerShdw blurRad="38100" dist="38100" dir="2700000" algn="tl">
                    <a:srgbClr val="000000">
                      <a:alpha val="43137"/>
                    </a:srgbClr>
                  </a:outerShdw>
                </a:effectLst>
              </a:rPr>
              <a:t/>
            </a:r>
            <a:br>
              <a:rPr lang="en-US" sz="2900" b="1" dirty="0" smtClean="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smtClean="0">
                <a:solidFill>
                  <a:schemeClr val="accent6">
                    <a:lumMod val="75000"/>
                  </a:schemeClr>
                </a:solidFill>
                <a:effectLst>
                  <a:outerShdw blurRad="38100" dist="38100" dir="2700000" algn="tl">
                    <a:srgbClr val="000000">
                      <a:alpha val="43137"/>
                    </a:srgbClr>
                  </a:outerShdw>
                </a:effectLst>
              </a:rPr>
              <a:t/>
            </a:r>
            <a:br>
              <a:rPr lang="en-US" sz="2900" b="1" dirty="0" smtClean="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endParaRPr lang="en-US" sz="4800" b="1" dirty="0">
              <a:solidFill>
                <a:schemeClr val="accent6">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5300266"/>
            <a:ext cx="12192000" cy="685800"/>
          </a:xfrm>
        </p:spPr>
        <p:txBody>
          <a:bodyPr>
            <a:normAutofit fontScale="25000" lnSpcReduction="20000"/>
          </a:bodyPr>
          <a:lstStyle/>
          <a:p>
            <a:r>
              <a:rPr lang="ro-MO" sz="7500" b="1" dirty="0" smtClean="0"/>
              <a:t>Universitatea </a:t>
            </a:r>
            <a:r>
              <a:rPr lang="en-GB" sz="7500" b="1" dirty="0" smtClean="0"/>
              <a:t>Sapienza Rom</a:t>
            </a:r>
            <a:r>
              <a:rPr lang="ro-MO" sz="7500" b="1" dirty="0" smtClean="0"/>
              <a:t>a</a:t>
            </a:r>
            <a:r>
              <a:rPr lang="en-GB" sz="7500" b="1" dirty="0" smtClean="0"/>
              <a:t>, Ital</a:t>
            </a:r>
            <a:r>
              <a:rPr lang="ro-MO" sz="7500" b="1" dirty="0" smtClean="0"/>
              <a:t>ia</a:t>
            </a:r>
            <a:endParaRPr lang="ro-RO" b="1" dirty="0">
              <a:solidFill>
                <a:schemeClr val="tx1"/>
              </a:solidFill>
            </a:endParaRPr>
          </a:p>
          <a:p>
            <a:endParaRPr lang="en-US" b="1" dirty="0">
              <a:solidFill>
                <a:schemeClr val="tx1"/>
              </a:solidFill>
            </a:endParaRPr>
          </a:p>
          <a:p>
            <a:r>
              <a:rPr lang="ro-RO" dirty="0"/>
              <a:t> </a:t>
            </a:r>
            <a:endParaRPr lang="it-IT" dirty="0"/>
          </a:p>
          <a:p>
            <a:endParaRPr lang="ro-RO" dirty="0"/>
          </a:p>
          <a:p>
            <a:endParaRPr lang="en-US" dirty="0"/>
          </a:p>
        </p:txBody>
      </p:sp>
      <p:sp>
        <p:nvSpPr>
          <p:cNvPr id="4" name="Rectangle 3"/>
          <p:cNvSpPr/>
          <p:nvPr/>
        </p:nvSpPr>
        <p:spPr>
          <a:xfrm>
            <a:off x="2580653" y="3982066"/>
            <a:ext cx="7389256" cy="3139321"/>
          </a:xfrm>
          <a:prstGeom prst="rect">
            <a:avLst/>
          </a:prstGeom>
        </p:spPr>
        <p:txBody>
          <a:bodyPr wrap="square">
            <a:spAutoFit/>
          </a:bodyPr>
          <a:lstStyle/>
          <a:p>
            <a:pPr algn="ctr"/>
            <a:endParaRPr lang="en-US" b="1" dirty="0" smtClean="0">
              <a:solidFill>
                <a:schemeClr val="accent2"/>
              </a:solidFill>
              <a:effectLst>
                <a:outerShdw blurRad="38100" dist="38100" dir="2700000" algn="tl">
                  <a:srgbClr val="000000">
                    <a:alpha val="43137"/>
                  </a:srgbClr>
                </a:outerShdw>
              </a:effectLst>
            </a:endParaRPr>
          </a:p>
          <a:p>
            <a:pPr algn="ctr"/>
            <a:endParaRPr lang="en-US"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smtClean="0">
              <a:solidFill>
                <a:schemeClr val="accent2"/>
              </a:solidFill>
              <a:effectLst>
                <a:outerShdw blurRad="38100" dist="38100" dir="2700000" algn="tl">
                  <a:srgbClr val="000000">
                    <a:alpha val="43137"/>
                  </a:srgbClr>
                </a:outerShdw>
              </a:effectLst>
            </a:endParaRPr>
          </a:p>
          <a:p>
            <a:pPr algn="ctr"/>
            <a:endParaRPr lang="en-GB" sz="2000" b="1" dirty="0" smtClean="0">
              <a:solidFill>
                <a:schemeClr val="accent2"/>
              </a:solidFill>
              <a:effectLst>
                <a:outerShdw blurRad="38100" dist="38100" dir="2700000" algn="tl">
                  <a:srgbClr val="000000">
                    <a:alpha val="43137"/>
                  </a:srgbClr>
                </a:outerShdw>
              </a:effectLst>
            </a:endParaRPr>
          </a:p>
          <a:p>
            <a:pPr algn="ctr"/>
            <a:r>
              <a:rPr lang="en-US" sz="3200" b="1" dirty="0" smtClean="0">
                <a:solidFill>
                  <a:schemeClr val="accent6">
                    <a:lumMod val="75000"/>
                  </a:schemeClr>
                </a:solidFill>
                <a:effectLst>
                  <a:outerShdw blurRad="38100" dist="38100" dir="2700000" algn="tl">
                    <a:srgbClr val="000000">
                      <a:alpha val="43137"/>
                    </a:srgbClr>
                  </a:outerShdw>
                </a:effectLst>
              </a:rPr>
              <a:t/>
            </a:r>
            <a:br>
              <a:rPr lang="en-US" sz="3200" b="1" dirty="0" smtClean="0">
                <a:solidFill>
                  <a:schemeClr val="accent6">
                    <a:lumMod val="75000"/>
                  </a:schemeClr>
                </a:solidFill>
                <a:effectLst>
                  <a:outerShdw blurRad="38100" dist="38100" dir="2700000" algn="tl">
                    <a:srgbClr val="000000">
                      <a:alpha val="43137"/>
                    </a:srgbClr>
                  </a:outerShdw>
                </a:effectLst>
              </a:rPr>
            </a:br>
            <a:r>
              <a:rPr lang="en-US" sz="3200" b="1" dirty="0" smtClean="0">
                <a:solidFill>
                  <a:schemeClr val="accent6">
                    <a:lumMod val="75000"/>
                  </a:schemeClr>
                </a:solidFill>
                <a:effectLst>
                  <a:outerShdw blurRad="38100" dist="38100" dir="2700000" algn="tl">
                    <a:srgbClr val="000000">
                      <a:alpha val="43137"/>
                    </a:srgbClr>
                  </a:outerShdw>
                </a:effectLst>
              </a:rPr>
              <a:t/>
            </a:r>
            <a:br>
              <a:rPr lang="en-US" sz="3200" b="1" dirty="0" smtClean="0">
                <a:solidFill>
                  <a:schemeClr val="accent6">
                    <a:lumMod val="75000"/>
                  </a:schemeClr>
                </a:solidFill>
                <a:effectLst>
                  <a:outerShdw blurRad="38100" dist="38100" dir="2700000" algn="tl">
                    <a:srgbClr val="000000">
                      <a:alpha val="43137"/>
                    </a:srgbClr>
                  </a:outerShdw>
                </a:effectLst>
              </a:rPr>
            </a:br>
            <a:endParaRPr lang="en-GB" dirty="0"/>
          </a:p>
        </p:txBody>
      </p:sp>
      <p:sp>
        <p:nvSpPr>
          <p:cNvPr id="5" name="Rectangle 4"/>
          <p:cNvSpPr/>
          <p:nvPr/>
        </p:nvSpPr>
        <p:spPr>
          <a:xfrm>
            <a:off x="3227281" y="1133163"/>
            <a:ext cx="6096000" cy="400110"/>
          </a:xfrm>
          <a:prstGeom prst="rect">
            <a:avLst/>
          </a:prstGeom>
        </p:spPr>
        <p:txBody>
          <a:bodyPr>
            <a:spAutoFit/>
          </a:bodyPr>
          <a:lstStyle/>
          <a:p>
            <a:pPr algn="ctr"/>
            <a:r>
              <a:rPr lang="ro-MO" sz="2000" b="1" dirty="0" smtClean="0">
                <a:solidFill>
                  <a:schemeClr val="accent2"/>
                </a:solidFill>
                <a:effectLst>
                  <a:outerShdw blurRad="38100" dist="38100" dir="2700000" algn="tl">
                    <a:srgbClr val="000000">
                      <a:alpha val="43137"/>
                    </a:srgbClr>
                  </a:outerShdw>
                </a:effectLst>
              </a:rPr>
              <a:t>Capitolul</a:t>
            </a:r>
            <a:r>
              <a:rPr lang="en-US" sz="2000" b="1" dirty="0" smtClean="0">
                <a:solidFill>
                  <a:schemeClr val="accent2"/>
                </a:solidFill>
                <a:effectLst>
                  <a:outerShdw blurRad="38100" dist="38100" dir="2700000" algn="tl">
                    <a:srgbClr val="000000">
                      <a:alpha val="43137"/>
                    </a:srgbClr>
                  </a:outerShdw>
                </a:effectLst>
              </a:rPr>
              <a:t> </a:t>
            </a:r>
            <a:r>
              <a:rPr lang="en-US" sz="2000" b="1" dirty="0">
                <a:solidFill>
                  <a:schemeClr val="accent2"/>
                </a:solidFill>
                <a:effectLst>
                  <a:outerShdw blurRad="38100" dist="38100" dir="2700000" algn="tl">
                    <a:srgbClr val="000000">
                      <a:alpha val="43137"/>
                    </a:srgbClr>
                  </a:outerShdw>
                </a:effectLst>
              </a:rPr>
              <a:t>8</a:t>
            </a:r>
            <a:r>
              <a:rPr lang="en-US" sz="2000" b="1" dirty="0" smtClean="0">
                <a:solidFill>
                  <a:schemeClr val="accent2"/>
                </a:solidFill>
                <a:effectLst>
                  <a:outerShdw blurRad="38100" dist="38100" dir="2700000" algn="tl">
                    <a:srgbClr val="000000">
                      <a:alpha val="43137"/>
                    </a:srgbClr>
                  </a:outerShdw>
                </a:effectLst>
              </a:rPr>
              <a:t> </a:t>
            </a:r>
            <a:r>
              <a:rPr lang="en-US" sz="2000" b="1" dirty="0">
                <a:solidFill>
                  <a:schemeClr val="accent2"/>
                </a:solidFill>
                <a:effectLst>
                  <a:outerShdw blurRad="38100" dist="38100" dir="2700000" algn="tl">
                    <a:srgbClr val="000000">
                      <a:alpha val="43137"/>
                    </a:srgbClr>
                  </a:outerShdw>
                </a:effectLst>
              </a:rPr>
              <a:t>– </a:t>
            </a:r>
            <a:r>
              <a:rPr lang="en-GB" sz="2000" b="1" dirty="0" err="1" smtClean="0">
                <a:solidFill>
                  <a:schemeClr val="accent2"/>
                </a:solidFill>
                <a:effectLst>
                  <a:outerShdw blurRad="38100" dist="38100" dir="2700000" algn="tl">
                    <a:srgbClr val="000000">
                      <a:alpha val="43137"/>
                    </a:srgbClr>
                  </a:outerShdw>
                </a:effectLst>
              </a:rPr>
              <a:t>Alch</a:t>
            </a:r>
            <a:r>
              <a:rPr lang="ro-MO" sz="2000" b="1" dirty="0" smtClean="0">
                <a:solidFill>
                  <a:schemeClr val="accent2"/>
                </a:solidFill>
                <a:effectLst>
                  <a:outerShdw blurRad="38100" dist="38100" dir="2700000" algn="tl">
                    <a:srgbClr val="000000">
                      <a:alpha val="43137"/>
                    </a:srgbClr>
                  </a:outerShdw>
                </a:effectLst>
              </a:rPr>
              <a:t>imie și Chimie în timpul renașterii </a:t>
            </a:r>
            <a:endParaRPr lang="en-GB" sz="2000" b="1" dirty="0">
              <a:solidFill>
                <a:schemeClr val="accent2"/>
              </a:solidFill>
              <a:effectLst>
                <a:outerShdw blurRad="38100" dist="38100" dir="2700000" algn="tl">
                  <a:srgbClr val="000000">
                    <a:alpha val="43137"/>
                  </a:srgbClr>
                </a:outerShdw>
              </a:effectLst>
            </a:endParaRPr>
          </a:p>
        </p:txBody>
      </p:sp>
      <p:pic>
        <p:nvPicPr>
          <p:cNvPr id="10" name="Picture 4" descr="https://daily.jstor.org/wp-content/uploads/2017/03/Lister_spraying_phenol_1050x700.jpg">
            <a:extLst>
              <a:ext uri="{FF2B5EF4-FFF2-40B4-BE49-F238E27FC236}">
                <a16:creationId xmlns="" xmlns:a16="http://schemas.microsoft.com/office/drawing/2014/main" id="{E81B4901-EB2D-4B14-970F-3C876AED67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911" b="10275"/>
          <a:stretch/>
        </p:blipFill>
        <p:spPr bwMode="auto">
          <a:xfrm>
            <a:off x="3062793" y="2080924"/>
            <a:ext cx="6424976" cy="2822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005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5495" y="585511"/>
            <a:ext cx="10515600" cy="1325563"/>
          </a:xfrm>
        </p:spPr>
        <p:txBody>
          <a:bodyPr>
            <a:normAutofit/>
          </a:bodyPr>
          <a:lstStyle/>
          <a:p>
            <a:pPr algn="ctr"/>
            <a:r>
              <a:rPr lang="it-IT" sz="2400" b="1" dirty="0" smtClean="0">
                <a:solidFill>
                  <a:schemeClr val="accent2"/>
                </a:solidFill>
                <a:effectLst>
                  <a:outerShdw blurRad="38100" dist="38100" dir="2700000" algn="tl">
                    <a:srgbClr val="000000">
                      <a:alpha val="43137"/>
                    </a:srgbClr>
                  </a:outerShdw>
                </a:effectLst>
                <a:latin typeface="+mn-lt"/>
                <a:ea typeface="+mn-ea"/>
                <a:cs typeface="+mn-cs"/>
              </a:rPr>
              <a:t>Alch</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i</a:t>
            </a:r>
            <a:r>
              <a:rPr lang="it-IT" sz="2400" b="1" dirty="0" smtClean="0">
                <a:solidFill>
                  <a:schemeClr val="accent2"/>
                </a:solidFill>
                <a:effectLst>
                  <a:outerShdw blurRad="38100" dist="38100" dir="2700000" algn="tl">
                    <a:srgbClr val="000000">
                      <a:alpha val="43137"/>
                    </a:srgbClr>
                  </a:outerShdw>
                </a:effectLst>
                <a:latin typeface="+mn-lt"/>
                <a:ea typeface="+mn-ea"/>
                <a:cs typeface="+mn-cs"/>
              </a:rPr>
              <a:t>m</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ia</a:t>
            </a:r>
            <a:r>
              <a:rPr lang="it-IT" sz="2400" b="1" dirty="0" smtClean="0">
                <a:solidFill>
                  <a:schemeClr val="accent2"/>
                </a:solidFill>
                <a:effectLst>
                  <a:outerShdw blurRad="38100" dist="38100" dir="2700000" algn="tl">
                    <a:srgbClr val="000000">
                      <a:alpha val="43137"/>
                    </a:srgbClr>
                  </a:outerShdw>
                </a:effectLst>
                <a:latin typeface="+mn-lt"/>
                <a:ea typeface="+mn-ea"/>
                <a:cs typeface="+mn-cs"/>
              </a:rPr>
              <a:t> </a:t>
            </a:r>
            <a:r>
              <a:rPr lang="it-IT" sz="2400" b="1" dirty="0">
                <a:solidFill>
                  <a:schemeClr val="accent2"/>
                </a:solidFill>
                <a:effectLst>
                  <a:outerShdw blurRad="38100" dist="38100" dir="2700000" algn="tl">
                    <a:srgbClr val="000000">
                      <a:alpha val="43137"/>
                    </a:srgbClr>
                  </a:outerShdw>
                </a:effectLst>
                <a:latin typeface="+mn-lt"/>
                <a:ea typeface="+mn-ea"/>
                <a:cs typeface="+mn-cs"/>
              </a:rPr>
              <a:t>&amp; </a:t>
            </a:r>
            <a:r>
              <a:rPr lang="it-IT" sz="2400" b="1" dirty="0" smtClean="0">
                <a:solidFill>
                  <a:schemeClr val="accent2"/>
                </a:solidFill>
                <a:effectLst>
                  <a:outerShdw blurRad="38100" dist="38100" dir="2700000" algn="tl">
                    <a:srgbClr val="000000">
                      <a:alpha val="43137"/>
                    </a:srgbClr>
                  </a:outerShdw>
                </a:effectLst>
                <a:latin typeface="+mn-lt"/>
                <a:ea typeface="+mn-ea"/>
                <a:cs typeface="+mn-cs"/>
              </a:rPr>
              <a:t>Ch</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imia</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10905" y="1815540"/>
            <a:ext cx="10515600" cy="4757208"/>
          </a:xfrm>
        </p:spPr>
        <p:txBody>
          <a:bodyPr>
            <a:normAutofit/>
          </a:bodyPr>
          <a:lstStyle/>
          <a:p>
            <a:pPr marL="0" indent="0" algn="just">
              <a:buNone/>
            </a:pPr>
            <a:r>
              <a:rPr lang="vi-VN" sz="1800" dirty="0">
                <a:latin typeface="Calibri" panose="020F0502020204030204" pitchFamily="34" charset="0"/>
                <a:cs typeface="Calibri" panose="020F0502020204030204" pitchFamily="34" charset="0"/>
              </a:rPr>
              <a:t>Recent, studiul și interpretarea anumitor grupuri de descoperiri arheologice din contexte fără o legătură a priori clară fie cu metalurgia, fie cu chimia au necesitat o analiză atât a textelor metalurgice, cât și a activităților </a:t>
            </a:r>
            <a:r>
              <a:rPr lang="vi-VN" sz="1800" dirty="0" smtClean="0">
                <a:latin typeface="Calibri" panose="020F0502020204030204" pitchFamily="34" charset="0"/>
                <a:cs typeface="Calibri" panose="020F0502020204030204" pitchFamily="34" charset="0"/>
              </a:rPr>
              <a:t>al</a:t>
            </a:r>
            <a:r>
              <a:rPr lang="ro-MO" sz="1800" dirty="0" smtClean="0">
                <a:latin typeface="Calibri" panose="020F0502020204030204" pitchFamily="34" charset="0"/>
                <a:cs typeface="Calibri" panose="020F0502020204030204" pitchFamily="34" charset="0"/>
              </a:rPr>
              <a:t>chimiei</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 </a:t>
            </a:r>
            <a:r>
              <a:rPr lang="vi-VN" sz="1800" dirty="0" smtClean="0">
                <a:latin typeface="Calibri" panose="020F0502020204030204" pitchFamily="34" charset="0"/>
                <a:cs typeface="Calibri" panose="020F0502020204030204" pitchFamily="34" charset="0"/>
              </a:rPr>
              <a:t>chimie</a:t>
            </a:r>
            <a:r>
              <a:rPr lang="ro-MO" sz="1800" dirty="0" smtClean="0">
                <a:latin typeface="Calibri" panose="020F0502020204030204" pitchFamily="34" charset="0"/>
                <a:cs typeface="Calibri" panose="020F0502020204030204" pitchFamily="34" charset="0"/>
              </a:rPr>
              <a:t>i</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indicând astfel necesitatea unor abordări mai cuprinzătoare.</a:t>
            </a:r>
          </a:p>
          <a:p>
            <a:pPr marL="0" indent="0" algn="just">
              <a:buNone/>
            </a:pPr>
            <a:r>
              <a:rPr lang="vi-VN" sz="1800" dirty="0">
                <a:latin typeface="Calibri" panose="020F0502020204030204" pitchFamily="34" charset="0"/>
                <a:cs typeface="Calibri" panose="020F0502020204030204" pitchFamily="34" charset="0"/>
              </a:rPr>
              <a:t>Practica testării focului ca instrument analitic este la fel de relevantă pentru chimie, pentru metalurgia extractivă și pentru controlul calității în producția de monede; chiar și reciclarea la scară mică și rafinarea bijuteriilor utilizează aceleași </a:t>
            </a:r>
            <a:r>
              <a:rPr lang="vi-VN" sz="1800" dirty="0" smtClean="0">
                <a:latin typeface="Calibri" panose="020F0502020204030204" pitchFamily="34" charset="0"/>
                <a:cs typeface="Calibri" panose="020F0502020204030204" pitchFamily="34" charset="0"/>
              </a:rPr>
              <a:t>operațiuni</a:t>
            </a:r>
            <a:r>
              <a:rPr lang="ro-MO" sz="1800" dirty="0" smtClean="0">
                <a:latin typeface="Calibri" panose="020F0502020204030204" pitchFamily="34" charset="0"/>
                <a:cs typeface="Calibri" panose="020F0502020204030204" pitchFamily="34" charset="0"/>
              </a:rPr>
              <a:t>.</a:t>
            </a:r>
            <a:endParaRPr lang="vi-VN" sz="1800" dirty="0">
              <a:latin typeface="Calibri" panose="020F0502020204030204" pitchFamily="34" charset="0"/>
              <a:cs typeface="Calibri" panose="020F0502020204030204" pitchFamily="34" charset="0"/>
            </a:endParaRPr>
          </a:p>
          <a:p>
            <a:pPr marL="0" indent="0" algn="just">
              <a:buNone/>
            </a:pPr>
            <a:r>
              <a:rPr lang="vi-VN" sz="1800" dirty="0">
                <a:latin typeface="Calibri" panose="020F0502020204030204" pitchFamily="34" charset="0"/>
                <a:cs typeface="Calibri" panose="020F0502020204030204" pitchFamily="34" charset="0"/>
              </a:rPr>
              <a:t>Dovezile arheologice pot fi indicative ale </a:t>
            </a:r>
            <a:r>
              <a:rPr lang="ro-MO" sz="1800" dirty="0" smtClean="0">
                <a:latin typeface="Calibri" panose="020F0502020204030204" pitchFamily="34" charset="0"/>
                <a:cs typeface="Calibri" panose="020F0502020204030204" pitchFamily="34" charset="0"/>
              </a:rPr>
              <a:t>lucrului cu</a:t>
            </a:r>
            <a:r>
              <a:rPr lang="vi-VN" sz="1800" dirty="0" smtClean="0">
                <a:latin typeface="Calibri" panose="020F0502020204030204" pitchFamily="34" charset="0"/>
                <a:cs typeface="Calibri" panose="020F0502020204030204" pitchFamily="34" charset="0"/>
              </a:rPr>
              <a:t> focul, </a:t>
            </a:r>
            <a:r>
              <a:rPr lang="vi-VN" sz="1800" dirty="0">
                <a:latin typeface="Calibri" panose="020F0502020204030204" pitchFamily="34" charset="0"/>
                <a:cs typeface="Calibri" panose="020F0502020204030204" pitchFamily="34" charset="0"/>
              </a:rPr>
              <a:t>dar nu permit în sine identificarea contextului tehnologic imediat în care au fost efectuate aceste analize.</a:t>
            </a:r>
            <a:endParaRPr lang="it-IT" sz="1800" dirty="0">
              <a:latin typeface="Calibri" panose="020F0502020204030204" pitchFamily="34" charset="0"/>
              <a:cs typeface="Calibri" panose="020F0502020204030204" pitchFamily="34"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10</a:t>
            </a:fld>
            <a:endParaRPr lang="it-IT"/>
          </a:p>
        </p:txBody>
      </p:sp>
    </p:spTree>
    <p:extLst>
      <p:ext uri="{BB962C8B-B14F-4D97-AF65-F5344CB8AC3E}">
        <p14:creationId xmlns:p14="http://schemas.microsoft.com/office/powerpoint/2010/main" val="2828008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1848" y="583489"/>
            <a:ext cx="10515600" cy="1325563"/>
          </a:xfrm>
        </p:spPr>
        <p:txBody>
          <a:bodyPr>
            <a:normAutofit/>
          </a:bodyPr>
          <a:lstStyle/>
          <a:p>
            <a:pPr algn="ctr"/>
            <a:r>
              <a:rPr lang="it-IT" sz="2400" b="1" dirty="0" smtClean="0">
                <a:solidFill>
                  <a:schemeClr val="accent2"/>
                </a:solidFill>
                <a:effectLst>
                  <a:outerShdw blurRad="38100" dist="38100" dir="2700000" algn="tl">
                    <a:srgbClr val="000000">
                      <a:alpha val="43137"/>
                    </a:srgbClr>
                  </a:outerShdw>
                </a:effectLst>
                <a:latin typeface="+mn-lt"/>
                <a:ea typeface="+mn-ea"/>
                <a:cs typeface="+mn-cs"/>
              </a:rPr>
              <a:t>Alch</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imia</a:t>
            </a:r>
            <a:r>
              <a:rPr lang="it-IT" sz="2400" b="1" dirty="0" smtClean="0">
                <a:solidFill>
                  <a:schemeClr val="accent2"/>
                </a:solidFill>
                <a:effectLst>
                  <a:outerShdw blurRad="38100" dist="38100" dir="2700000" algn="tl">
                    <a:srgbClr val="000000">
                      <a:alpha val="43137"/>
                    </a:srgbClr>
                  </a:outerShdw>
                </a:effectLst>
                <a:latin typeface="+mn-lt"/>
                <a:ea typeface="+mn-ea"/>
                <a:cs typeface="+mn-cs"/>
              </a:rPr>
              <a:t> </a:t>
            </a:r>
            <a:r>
              <a:rPr lang="it-IT" sz="2400" b="1" dirty="0">
                <a:solidFill>
                  <a:schemeClr val="accent2"/>
                </a:solidFill>
                <a:effectLst>
                  <a:outerShdw blurRad="38100" dist="38100" dir="2700000" algn="tl">
                    <a:srgbClr val="000000">
                      <a:alpha val="43137"/>
                    </a:srgbClr>
                  </a:outerShdw>
                </a:effectLst>
                <a:latin typeface="+mn-lt"/>
                <a:ea typeface="+mn-ea"/>
                <a:cs typeface="+mn-cs"/>
              </a:rPr>
              <a:t>&amp; </a:t>
            </a:r>
            <a:r>
              <a:rPr lang="it-IT" sz="2400" b="1" dirty="0" smtClean="0">
                <a:solidFill>
                  <a:schemeClr val="accent2"/>
                </a:solidFill>
                <a:effectLst>
                  <a:outerShdw blurRad="38100" dist="38100" dir="2700000" algn="tl">
                    <a:srgbClr val="000000">
                      <a:alpha val="43137"/>
                    </a:srgbClr>
                  </a:outerShdw>
                </a:effectLst>
                <a:latin typeface="+mn-lt"/>
                <a:ea typeface="+mn-ea"/>
                <a:cs typeface="+mn-cs"/>
              </a:rPr>
              <a:t>Ch</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imia</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97467" y="1690688"/>
            <a:ext cx="10515600" cy="4351338"/>
          </a:xfrm>
        </p:spPr>
        <p:txBody>
          <a:bodyPr>
            <a:noAutofit/>
          </a:bodyPr>
          <a:lstStyle/>
          <a:p>
            <a:pPr marL="0" indent="0" algn="just">
              <a:buNone/>
            </a:pPr>
            <a:r>
              <a:rPr lang="vi-VN" sz="1800" dirty="0">
                <a:latin typeface="Calibri" panose="020F0502020204030204" pitchFamily="34" charset="0"/>
                <a:cs typeface="Calibri" panose="020F0502020204030204" pitchFamily="34" charset="0"/>
              </a:rPr>
              <a:t>Se va pune accent pe două idei cheie:</a:t>
            </a:r>
          </a:p>
          <a:p>
            <a:pPr marL="0" indent="0" algn="just">
              <a:buNone/>
            </a:pPr>
            <a:r>
              <a:rPr lang="vi-VN" sz="1800" dirty="0">
                <a:latin typeface="Calibri" panose="020F0502020204030204" pitchFamily="34" charset="0"/>
                <a:cs typeface="Calibri" panose="020F0502020204030204" pitchFamily="34" charset="0"/>
              </a:rPr>
              <a:t>     a) În Renaștere, alchimia și chimia nu erau domenii distincte, iar acest câmp inclusiv nu transmitea conotațiile religioase, psihologice sau magice atașate adesea căutării transmutației metalice</a:t>
            </a:r>
          </a:p>
          <a:p>
            <a:pPr marL="0" indent="0" algn="just">
              <a:buNone/>
            </a:pPr>
            <a:r>
              <a:rPr lang="vi-VN" sz="1800" dirty="0">
                <a:latin typeface="Calibri" panose="020F0502020204030204" pitchFamily="34" charset="0"/>
                <a:cs typeface="Calibri" panose="020F0502020204030204" pitchFamily="34" charset="0"/>
              </a:rPr>
              <a:t>     b) Testele </a:t>
            </a:r>
            <a:r>
              <a:rPr lang="ro-MO" sz="1800" dirty="0" smtClean="0">
                <a:latin typeface="Calibri" panose="020F0502020204030204" pitchFamily="34" charset="0"/>
                <a:cs typeface="Calibri" panose="020F0502020204030204" pitchFamily="34" charset="0"/>
              </a:rPr>
              <a:t>făcute cu foc </a:t>
            </a:r>
            <a:r>
              <a:rPr lang="vi-VN" sz="1800" dirty="0" smtClean="0">
                <a:latin typeface="Calibri" panose="020F0502020204030204" pitchFamily="34" charset="0"/>
                <a:cs typeface="Calibri" panose="020F0502020204030204" pitchFamily="34" charset="0"/>
              </a:rPr>
              <a:t>au </a:t>
            </a:r>
            <a:r>
              <a:rPr lang="vi-VN" sz="1800" dirty="0">
                <a:latin typeface="Calibri" panose="020F0502020204030204" pitchFamily="34" charset="0"/>
                <a:cs typeface="Calibri" panose="020F0502020204030204" pitchFamily="34" charset="0"/>
              </a:rPr>
              <a:t>fost al / chimice la fel ca operațiunile metalurgice și, în ceea ce privește testele, este adesea imposibil - și inadecvat - separarea unei sfere de activitate (alchimie / chimie) de cealaltă (metalurgie), având în vedere </a:t>
            </a:r>
            <a:r>
              <a:rPr lang="ro-MO" sz="1800" dirty="0" smtClean="0">
                <a:latin typeface="Calibri" panose="020F0502020204030204" pitchFamily="34" charset="0"/>
                <a:cs typeface="Calibri" panose="020F0502020204030204" pitchFamily="34" charset="0"/>
              </a:rPr>
              <a:t>caracterul </a:t>
            </a:r>
            <a:r>
              <a:rPr lang="vi-VN" sz="1800" dirty="0" smtClean="0">
                <a:latin typeface="Calibri" panose="020F0502020204030204" pitchFamily="34" charset="0"/>
                <a:cs typeface="Calibri" panose="020F0502020204030204" pitchFamily="34" charset="0"/>
              </a:rPr>
              <a:t>puternic </a:t>
            </a:r>
            <a:r>
              <a:rPr lang="ro-MO" sz="1800" dirty="0" smtClean="0">
                <a:latin typeface="Calibri" panose="020F0502020204030204" pitchFamily="34" charset="0"/>
                <a:cs typeface="Calibri" panose="020F0502020204030204" pitchFamily="34" charset="0"/>
              </a:rPr>
              <a:t>combinat.</a:t>
            </a:r>
            <a:endParaRPr lang="it-IT" sz="1800" dirty="0">
              <a:latin typeface="Calibri" panose="020F0502020204030204" pitchFamily="34" charset="0"/>
              <a:cs typeface="Calibri" panose="020F0502020204030204" pitchFamily="34"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11</a:t>
            </a:fld>
            <a:endParaRPr lang="it-IT"/>
          </a:p>
        </p:txBody>
      </p:sp>
    </p:spTree>
    <p:extLst>
      <p:ext uri="{BB962C8B-B14F-4D97-AF65-F5344CB8AC3E}">
        <p14:creationId xmlns:p14="http://schemas.microsoft.com/office/powerpoint/2010/main" val="137456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3609" y="624432"/>
            <a:ext cx="10515600" cy="1325563"/>
          </a:xfrm>
        </p:spPr>
        <p:txBody>
          <a:bodyPr>
            <a:normAutofit/>
          </a:bodyPr>
          <a:lstStyle/>
          <a:p>
            <a:r>
              <a:rPr lang="it-IT" sz="2400" b="1" dirty="0" smtClean="0">
                <a:solidFill>
                  <a:schemeClr val="accent2"/>
                </a:solidFill>
                <a:effectLst>
                  <a:outerShdw blurRad="38100" dist="38100" dir="2700000" algn="tl">
                    <a:srgbClr val="000000">
                      <a:alpha val="43137"/>
                    </a:srgbClr>
                  </a:outerShdw>
                </a:effectLst>
                <a:latin typeface="+mn-lt"/>
                <a:ea typeface="+mn-ea"/>
                <a:cs typeface="+mn-cs"/>
              </a:rPr>
              <a:t>Alch</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imia </a:t>
            </a:r>
            <a:r>
              <a:rPr lang="it-IT" sz="2400" b="1" dirty="0" smtClean="0">
                <a:solidFill>
                  <a:schemeClr val="accent2"/>
                </a:solidFill>
                <a:effectLst>
                  <a:outerShdw blurRad="38100" dist="38100" dir="2700000" algn="tl">
                    <a:srgbClr val="000000">
                      <a:alpha val="43137"/>
                    </a:srgbClr>
                  </a:outerShdw>
                </a:effectLst>
                <a:latin typeface="+mn-lt"/>
                <a:ea typeface="+mn-ea"/>
                <a:cs typeface="+mn-cs"/>
              </a:rPr>
              <a:t>&amp; Ch</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imia</a:t>
            </a:r>
            <a:r>
              <a:rPr lang="en-US" sz="2400" b="1" dirty="0" smtClean="0">
                <a:solidFill>
                  <a:schemeClr val="accent2"/>
                </a:solidFill>
                <a:effectLst>
                  <a:outerShdw blurRad="38100" dist="38100" dir="2700000" algn="tl">
                    <a:srgbClr val="000000">
                      <a:alpha val="43137"/>
                    </a:srgbClr>
                  </a:outerShdw>
                </a:effectLst>
                <a:latin typeface="+mn-lt"/>
                <a:ea typeface="+mn-ea"/>
                <a:cs typeface="+mn-cs"/>
              </a:rPr>
              <a:t>?</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 Probleme de t</a:t>
            </a:r>
            <a:r>
              <a:rPr lang="en-US" sz="2400" b="1" dirty="0" smtClean="0">
                <a:solidFill>
                  <a:schemeClr val="accent2"/>
                </a:solidFill>
                <a:effectLst>
                  <a:outerShdw blurRad="38100" dist="38100" dir="2700000" algn="tl">
                    <a:srgbClr val="000000">
                      <a:alpha val="43137"/>
                    </a:srgbClr>
                  </a:outerShdw>
                </a:effectLst>
                <a:latin typeface="+mn-lt"/>
                <a:ea typeface="+mn-ea"/>
                <a:cs typeface="+mn-cs"/>
              </a:rPr>
              <a:t>e</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rminologie</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38200" y="1622449"/>
            <a:ext cx="10515600" cy="4351338"/>
          </a:xfrm>
        </p:spPr>
        <p:txBody>
          <a:bodyPr>
            <a:normAutofit/>
          </a:bodyPr>
          <a:lstStyle/>
          <a:p>
            <a:pPr marL="0" indent="0" algn="just">
              <a:buNone/>
            </a:pPr>
            <a:r>
              <a:rPr lang="vi-VN" sz="1800" dirty="0">
                <a:latin typeface="Calibri" panose="020F0502020204030204" pitchFamily="34" charset="0"/>
                <a:cs typeface="Calibri" panose="020F0502020204030204" pitchFamily="34" charset="0"/>
              </a:rPr>
              <a:t>În limbajul actual, „alchimia” sugerează imediat ideea </a:t>
            </a:r>
            <a:r>
              <a:rPr lang="vi-VN" sz="1800" dirty="0" smtClean="0">
                <a:latin typeface="Calibri" panose="020F0502020204030204" pitchFamily="34" charset="0"/>
                <a:cs typeface="Calibri" panose="020F0502020204030204" pitchFamily="34" charset="0"/>
              </a:rPr>
              <a:t>trans</a:t>
            </a:r>
            <a:r>
              <a:rPr lang="ro-MO" sz="1800" dirty="0" smtClean="0">
                <a:latin typeface="Calibri" panose="020F0502020204030204" pitchFamily="34" charset="0"/>
                <a:cs typeface="Calibri" panose="020F0502020204030204" pitchFamily="34" charset="0"/>
              </a:rPr>
              <a:t>mutării</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metalelor și a fabricării aurului - adesea cu multe alte conotații, așa cum este discutat mai </a:t>
            </a:r>
            <a:r>
              <a:rPr lang="vi-VN" sz="1800" dirty="0" smtClean="0">
                <a:latin typeface="Calibri" panose="020F0502020204030204" pitchFamily="34" charset="0"/>
                <a:cs typeface="Calibri" panose="020F0502020204030204" pitchFamily="34" charset="0"/>
              </a:rPr>
              <a:t>jos</a:t>
            </a:r>
            <a:r>
              <a:rPr lang="ro-MO" sz="1800" dirty="0">
                <a:latin typeface="Calibri" panose="020F0502020204030204" pitchFamily="34" charset="0"/>
                <a:cs typeface="Calibri" panose="020F0502020204030204" pitchFamily="34" charset="0"/>
              </a:rPr>
              <a:t>.</a:t>
            </a:r>
            <a:endParaRPr lang="vi-VN" sz="1800" dirty="0">
              <a:latin typeface="Calibri" panose="020F0502020204030204" pitchFamily="34" charset="0"/>
              <a:cs typeface="Calibri" panose="020F0502020204030204" pitchFamily="34" charset="0"/>
            </a:endParaRPr>
          </a:p>
          <a:p>
            <a:pPr marL="0" indent="0" algn="just">
              <a:buNone/>
            </a:pPr>
            <a:r>
              <a:rPr lang="vi-VN" sz="1800" dirty="0">
                <a:latin typeface="Calibri" panose="020F0502020204030204" pitchFamily="34" charset="0"/>
                <a:cs typeface="Calibri" panose="020F0502020204030204" pitchFamily="34" charset="0"/>
              </a:rPr>
              <a:t>„Chimia” este, la rândul ei, rezervată disciplinei mai „riguroase” care se referă la compoziția </a:t>
            </a:r>
            <a:r>
              <a:rPr lang="vi-VN" sz="1800" dirty="0" smtClean="0">
                <a:latin typeface="Calibri" panose="020F0502020204030204" pitchFamily="34" charset="0"/>
                <a:cs typeface="Calibri" panose="020F0502020204030204" pitchFamily="34" charset="0"/>
              </a:rPr>
              <a:t>obiectelor</a:t>
            </a:r>
            <a:r>
              <a:rPr lang="ro-MO" sz="1800" dirty="0" smtClean="0">
                <a:latin typeface="Calibri" panose="020F0502020204030204" pitchFamily="34" charset="0"/>
                <a:cs typeface="Calibri" panose="020F0502020204030204" pitchFamily="34" charset="0"/>
              </a:rPr>
              <a:t>.</a:t>
            </a:r>
            <a:endParaRPr lang="it-IT" sz="1800" dirty="0">
              <a:latin typeface="Calibri" panose="020F0502020204030204" pitchFamily="34" charset="0"/>
              <a:cs typeface="Calibri" panose="020F0502020204030204" pitchFamily="34"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12</a:t>
            </a:fld>
            <a:endParaRPr lang="it-IT"/>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126" y="3036627"/>
            <a:ext cx="8734566" cy="2947916"/>
          </a:xfrm>
          <a:prstGeom prst="rect">
            <a:avLst/>
          </a:prstGeom>
        </p:spPr>
      </p:pic>
    </p:spTree>
    <p:extLst>
      <p:ext uri="{BB962C8B-B14F-4D97-AF65-F5344CB8AC3E}">
        <p14:creationId xmlns:p14="http://schemas.microsoft.com/office/powerpoint/2010/main" val="385715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7257" y="1129400"/>
            <a:ext cx="10515600" cy="1325563"/>
          </a:xfrm>
        </p:spPr>
        <p:txBody>
          <a:bodyPr>
            <a:normAutofit/>
          </a:bodyPr>
          <a:lstStyle/>
          <a:p>
            <a:r>
              <a:rPr lang="en-US" sz="2400" b="1" dirty="0" err="1" smtClean="0">
                <a:solidFill>
                  <a:schemeClr val="accent2"/>
                </a:solidFill>
                <a:effectLst>
                  <a:outerShdw blurRad="38100" dist="38100" dir="2700000" algn="tl">
                    <a:srgbClr val="000000">
                      <a:alpha val="43137"/>
                    </a:srgbClr>
                  </a:outerShdw>
                </a:effectLst>
                <a:latin typeface="+mn-lt"/>
                <a:ea typeface="+mn-ea"/>
                <a:cs typeface="+mn-cs"/>
              </a:rPr>
              <a:t>Alch</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imie sau chimie</a:t>
            </a:r>
            <a:r>
              <a:rPr lang="en-US" sz="2400" b="1" dirty="0" smtClean="0">
                <a:solidFill>
                  <a:schemeClr val="accent2"/>
                </a:solidFill>
                <a:effectLst>
                  <a:outerShdw blurRad="38100" dist="38100" dir="2700000" algn="tl">
                    <a:srgbClr val="000000">
                      <a:alpha val="43137"/>
                    </a:srgbClr>
                  </a:outerShdw>
                </a:effectLst>
                <a:latin typeface="+mn-lt"/>
                <a:ea typeface="+mn-ea"/>
                <a:cs typeface="+mn-cs"/>
              </a:rPr>
              <a:t>? </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Probleme de terminologie</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688075" y="2576252"/>
            <a:ext cx="10515600" cy="2841910"/>
          </a:xfrm>
        </p:spPr>
        <p:txBody>
          <a:bodyPr>
            <a:normAutofit/>
          </a:bodyPr>
          <a:lstStyle/>
          <a:p>
            <a:pPr marL="0" indent="0" algn="just">
              <a:buNone/>
            </a:pPr>
            <a:r>
              <a:rPr lang="vi-VN" sz="1800" dirty="0">
                <a:latin typeface="Calibri" panose="020F0502020204030204" pitchFamily="34" charset="0"/>
                <a:cs typeface="Calibri" panose="020F0502020204030204" pitchFamily="34" charset="0"/>
              </a:rPr>
              <a:t>Cele două cuvinte erau sinonime; când s-a făcut o distincție, acest lucru </a:t>
            </a:r>
            <a:r>
              <a:rPr lang="ro-MO" sz="1800" dirty="0" smtClean="0">
                <a:latin typeface="Calibri" panose="020F0502020204030204" pitchFamily="34" charset="0"/>
                <a:cs typeface="Calibri" panose="020F0502020204030204" pitchFamily="34" charset="0"/>
              </a:rPr>
              <a:t>a fost</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specific unui autor individual și se baza pe motive diferite de cele utilizate în epoca </a:t>
            </a:r>
            <a:r>
              <a:rPr lang="vi-VN" sz="1800" dirty="0" smtClean="0">
                <a:latin typeface="Calibri" panose="020F0502020204030204" pitchFamily="34" charset="0"/>
                <a:cs typeface="Calibri" panose="020F0502020204030204" pitchFamily="34" charset="0"/>
              </a:rPr>
              <a:t>modernă</a:t>
            </a:r>
            <a:r>
              <a:rPr lang="ro-MO" sz="1800" dirty="0" smtClean="0">
                <a:latin typeface="Calibri" panose="020F0502020204030204" pitchFamily="34" charset="0"/>
                <a:cs typeface="Calibri" panose="020F0502020204030204" pitchFamily="34" charset="0"/>
              </a:rPr>
              <a:t>.</a:t>
            </a:r>
            <a:endParaRPr lang="vi-VN" sz="1800" dirty="0">
              <a:latin typeface="Calibri" panose="020F0502020204030204" pitchFamily="34" charset="0"/>
              <a:cs typeface="Calibri" panose="020F0502020204030204" pitchFamily="34" charset="0"/>
            </a:endParaRPr>
          </a:p>
          <a:p>
            <a:pPr marL="0" indent="0" algn="just">
              <a:buNone/>
            </a:pPr>
            <a:r>
              <a:rPr lang="vi-VN" sz="1800" dirty="0">
                <a:latin typeface="Calibri" panose="020F0502020204030204" pitchFamily="34" charset="0"/>
                <a:cs typeface="Calibri" panose="020F0502020204030204" pitchFamily="34" charset="0"/>
              </a:rPr>
              <a:t>Unul dintre cele mai cunoscute exemple în acest sens este volumul lui Andreas Libavius ​​din 1597, care, chiar dacă este intitulat </a:t>
            </a:r>
            <a:r>
              <a:rPr lang="vi-VN" sz="1800" dirty="0" smtClean="0">
                <a:latin typeface="Calibri" panose="020F0502020204030204" pitchFamily="34" charset="0"/>
                <a:cs typeface="Calibri" panose="020F0502020204030204" pitchFamily="34" charset="0"/>
              </a:rPr>
              <a:t>Alch</a:t>
            </a:r>
            <a:r>
              <a:rPr lang="ro-MO" sz="1800" dirty="0" smtClean="0">
                <a:latin typeface="Calibri" panose="020F0502020204030204" pitchFamily="34" charset="0"/>
                <a:cs typeface="Calibri" panose="020F0502020204030204" pitchFamily="34" charset="0"/>
              </a:rPr>
              <a:t>i</a:t>
            </a:r>
            <a:r>
              <a:rPr lang="vi-VN" sz="1800" dirty="0" smtClean="0">
                <a:latin typeface="Calibri" panose="020F0502020204030204" pitchFamily="34" charset="0"/>
                <a:cs typeface="Calibri" panose="020F0502020204030204" pitchFamily="34" charset="0"/>
              </a:rPr>
              <a:t>mia</a:t>
            </a:r>
            <a:r>
              <a:rPr lang="vi-VN" sz="1800" dirty="0">
                <a:latin typeface="Calibri" panose="020F0502020204030204" pitchFamily="34" charset="0"/>
                <a:cs typeface="Calibri" panose="020F0502020204030204" pitchFamily="34" charset="0"/>
              </a:rPr>
              <a:t>, este astăzi recunoscut pe scară largă ca primul manual modern de chimie și nici măcar nu abordează transmutarea metalelor.</a:t>
            </a:r>
            <a:endParaRPr lang="it-IT" sz="1800" dirty="0">
              <a:latin typeface="Calibri" panose="020F0502020204030204" pitchFamily="34" charset="0"/>
              <a:cs typeface="Calibri" panose="020F0502020204030204" pitchFamily="34"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13</a:t>
            </a:fld>
            <a:endParaRPr lang="it-IT"/>
          </a:p>
        </p:txBody>
      </p:sp>
    </p:spTree>
    <p:extLst>
      <p:ext uri="{BB962C8B-B14F-4D97-AF65-F5344CB8AC3E}">
        <p14:creationId xmlns:p14="http://schemas.microsoft.com/office/powerpoint/2010/main" val="3534819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0904" y="965626"/>
            <a:ext cx="10515600" cy="1325563"/>
          </a:xfrm>
        </p:spPr>
        <p:txBody>
          <a:bodyPr>
            <a:normAutofit/>
          </a:bodyPr>
          <a:lstStyle/>
          <a:p>
            <a:r>
              <a:rPr lang="en-US" sz="2400" b="1" dirty="0" err="1" smtClean="0">
                <a:solidFill>
                  <a:schemeClr val="accent2"/>
                </a:solidFill>
                <a:effectLst>
                  <a:outerShdw blurRad="38100" dist="38100" dir="2700000" algn="tl">
                    <a:srgbClr val="000000">
                      <a:alpha val="43137"/>
                    </a:srgbClr>
                  </a:outerShdw>
                </a:effectLst>
                <a:latin typeface="+mn-lt"/>
                <a:ea typeface="+mn-ea"/>
                <a:cs typeface="+mn-cs"/>
              </a:rPr>
              <a:t>Alch</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imie sau chimie</a:t>
            </a:r>
            <a:r>
              <a:rPr lang="en-US" sz="2400" b="1" dirty="0" smtClean="0">
                <a:solidFill>
                  <a:schemeClr val="accent2"/>
                </a:solidFill>
                <a:effectLst>
                  <a:outerShdw blurRad="38100" dist="38100" dir="2700000" algn="tl">
                    <a:srgbClr val="000000">
                      <a:alpha val="43137"/>
                    </a:srgbClr>
                  </a:outerShdw>
                </a:effectLst>
                <a:latin typeface="+mn-lt"/>
                <a:ea typeface="+mn-ea"/>
                <a:cs typeface="+mn-cs"/>
              </a:rPr>
              <a:t>? </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Probleme de terminologie</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38200" y="2139524"/>
            <a:ext cx="10515600" cy="3224047"/>
          </a:xfrm>
        </p:spPr>
        <p:txBody>
          <a:bodyPr>
            <a:normAutofit/>
          </a:bodyPr>
          <a:lstStyle/>
          <a:p>
            <a:pPr marL="0" indent="0" algn="just">
              <a:buNone/>
            </a:pPr>
            <a:r>
              <a:rPr lang="vi-VN" sz="1800" dirty="0">
                <a:latin typeface="Calibri" panose="020F0502020204030204" pitchFamily="34" charset="0"/>
                <a:cs typeface="Calibri" panose="020F0502020204030204" pitchFamily="34" charset="0"/>
              </a:rPr>
              <a:t>Biringuccio (1540) vorbește despre arte </a:t>
            </a:r>
            <a:r>
              <a:rPr lang="vi-VN" sz="1800" dirty="0" smtClean="0">
                <a:latin typeface="Calibri" panose="020F0502020204030204" pitchFamily="34" charset="0"/>
                <a:cs typeface="Calibri" panose="020F0502020204030204" pitchFamily="34" charset="0"/>
              </a:rPr>
              <a:t>alchimi</a:t>
            </a:r>
            <a:r>
              <a:rPr lang="ro-MO" sz="1800" dirty="0" smtClean="0">
                <a:latin typeface="Calibri" panose="020F0502020204030204" pitchFamily="34" charset="0"/>
                <a:cs typeface="Calibri" panose="020F0502020204030204" pitchFamily="34" charset="0"/>
              </a:rPr>
              <a:t>ei</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când discută despre piatra filosofală (Cartea I), dar și când descrie sublimarea și distilarea (Cartea IX</a:t>
            </a:r>
            <a:r>
              <a:rPr lang="vi-VN" sz="1800" dirty="0" smtClean="0">
                <a:latin typeface="Calibri" panose="020F0502020204030204" pitchFamily="34" charset="0"/>
                <a:cs typeface="Calibri" panose="020F0502020204030204" pitchFamily="34" charset="0"/>
              </a:rPr>
              <a:t>)</a:t>
            </a:r>
            <a:r>
              <a:rPr lang="ro-MO" sz="1800" dirty="0" smtClean="0">
                <a:latin typeface="Calibri" panose="020F0502020204030204" pitchFamily="34" charset="0"/>
                <a:cs typeface="Calibri" panose="020F0502020204030204" pitchFamily="34" charset="0"/>
              </a:rPr>
              <a:t>.</a:t>
            </a:r>
            <a:endParaRPr lang="vi-VN" sz="1800" dirty="0">
              <a:latin typeface="Calibri" panose="020F0502020204030204" pitchFamily="34" charset="0"/>
              <a:cs typeface="Calibri" panose="020F0502020204030204" pitchFamily="34" charset="0"/>
            </a:endParaRPr>
          </a:p>
          <a:p>
            <a:pPr marL="0" indent="0" algn="just">
              <a:buNone/>
            </a:pPr>
            <a:r>
              <a:rPr lang="vi-VN" sz="1800" dirty="0">
                <a:latin typeface="Calibri" panose="020F0502020204030204" pitchFamily="34" charset="0"/>
                <a:cs typeface="Calibri" panose="020F0502020204030204" pitchFamily="34" charset="0"/>
              </a:rPr>
              <a:t>Agricola (1556), în schimb, folosește termenul chymistas / chymistae, atât atunci când discută </a:t>
            </a:r>
            <a:r>
              <a:rPr lang="ro-MO" sz="1800" dirty="0" smtClean="0">
                <a:latin typeface="Calibri" panose="020F0502020204030204" pitchFamily="34" charset="0"/>
                <a:cs typeface="Calibri" panose="020F0502020204030204" pitchFamily="34" charset="0"/>
              </a:rPr>
              <a:t>de </a:t>
            </a:r>
            <a:r>
              <a:rPr lang="vi-VN" sz="1800" dirty="0" smtClean="0">
                <a:latin typeface="Calibri" panose="020F0502020204030204" pitchFamily="34" charset="0"/>
                <a:cs typeface="Calibri" panose="020F0502020204030204" pitchFamily="34" charset="0"/>
              </a:rPr>
              <a:t>alchimiști </a:t>
            </a:r>
            <a:r>
              <a:rPr lang="vi-VN" sz="1800" dirty="0">
                <a:latin typeface="Calibri" panose="020F0502020204030204" pitchFamily="34" charset="0"/>
                <a:cs typeface="Calibri" panose="020F0502020204030204" pitchFamily="34" charset="0"/>
              </a:rPr>
              <a:t>„răi” care înșeală oamenii, așa cum face el în prefața sa, cât și cei „buni” care au dezvoltat metode de analiză timpurie, așa cum se menționează în cartea sa </a:t>
            </a:r>
            <a:r>
              <a:rPr lang="ro-MO" sz="1800" dirty="0" smtClean="0">
                <a:latin typeface="Calibri" panose="020F0502020204030204" pitchFamily="34" charset="0"/>
                <a:cs typeface="Calibri" panose="020F0502020204030204" pitchFamily="34" charset="0"/>
              </a:rPr>
              <a:t>a </a:t>
            </a:r>
            <a:r>
              <a:rPr lang="vi-VN" sz="1800" dirty="0" smtClean="0">
                <a:latin typeface="Calibri" panose="020F0502020204030204" pitchFamily="34" charset="0"/>
                <a:cs typeface="Calibri" panose="020F0502020204030204" pitchFamily="34" charset="0"/>
              </a:rPr>
              <a:t>VII</a:t>
            </a:r>
            <a:r>
              <a:rPr lang="ro-MO" sz="1800" dirty="0" smtClean="0">
                <a:latin typeface="Calibri" panose="020F0502020204030204" pitchFamily="34" charset="0"/>
                <a:cs typeface="Calibri" panose="020F0502020204030204" pitchFamily="34" charset="0"/>
              </a:rPr>
              <a:t>-a</a:t>
            </a:r>
            <a:r>
              <a:rPr lang="vi-VN" sz="1800" dirty="0" smtClean="0">
                <a:latin typeface="Calibri" panose="020F0502020204030204" pitchFamily="34" charset="0"/>
                <a:cs typeface="Calibri" panose="020F0502020204030204" pitchFamily="34" charset="0"/>
              </a:rPr>
              <a:t> </a:t>
            </a:r>
            <a:r>
              <a:rPr lang="ro-MO" sz="1800" dirty="0" smtClean="0">
                <a:latin typeface="Calibri" panose="020F0502020204030204" pitchFamily="34" charset="0"/>
                <a:cs typeface="Calibri" panose="020F0502020204030204" pitchFamily="34" charset="0"/>
              </a:rPr>
              <a:t>numită</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De Re </a:t>
            </a:r>
            <a:r>
              <a:rPr lang="vi-VN" sz="1800" dirty="0" smtClean="0">
                <a:latin typeface="Calibri" panose="020F0502020204030204" pitchFamily="34" charset="0"/>
                <a:cs typeface="Calibri" panose="020F0502020204030204" pitchFamily="34" charset="0"/>
              </a:rPr>
              <a:t>Metallica</a:t>
            </a:r>
            <a:r>
              <a:rPr lang="ro-MO" sz="1800" dirty="0" smtClean="0">
                <a:latin typeface="Calibri" panose="020F0502020204030204" pitchFamily="34" charset="0"/>
                <a:cs typeface="Calibri" panose="020F0502020204030204" pitchFamily="34" charset="0"/>
              </a:rPr>
              <a:t>.</a:t>
            </a:r>
            <a:endParaRPr lang="it-IT" sz="1800" dirty="0">
              <a:latin typeface="Calibri" panose="020F0502020204030204" pitchFamily="34" charset="0"/>
              <a:cs typeface="Calibri" panose="020F0502020204030204" pitchFamily="34"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14</a:t>
            </a:fld>
            <a:endParaRPr lang="it-IT"/>
          </a:p>
        </p:txBody>
      </p:sp>
    </p:spTree>
    <p:extLst>
      <p:ext uri="{BB962C8B-B14F-4D97-AF65-F5344CB8AC3E}">
        <p14:creationId xmlns:p14="http://schemas.microsoft.com/office/powerpoint/2010/main" val="3262544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8006" y="911036"/>
            <a:ext cx="11846257" cy="1325563"/>
          </a:xfrm>
        </p:spPr>
        <p:txBody>
          <a:bodyPr>
            <a:normAutofit/>
          </a:bodyPr>
          <a:lstStyle/>
          <a:p>
            <a:r>
              <a:rPr lang="ro-MO" sz="2400" b="1" dirty="0" smtClean="0">
                <a:solidFill>
                  <a:schemeClr val="accent2"/>
                </a:solidFill>
                <a:effectLst>
                  <a:outerShdw blurRad="38100" dist="38100" dir="2700000" algn="tl">
                    <a:srgbClr val="000000">
                      <a:alpha val="43137"/>
                    </a:srgbClr>
                  </a:outerShdw>
                </a:effectLst>
                <a:latin typeface="+mn-lt"/>
                <a:ea typeface="+mn-ea"/>
                <a:cs typeface="+mn-cs"/>
              </a:rPr>
              <a:t>Care este originea acestei confuzii istoriografice? </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10905" y="1934808"/>
            <a:ext cx="10515600" cy="4351338"/>
          </a:xfrm>
        </p:spPr>
        <p:txBody>
          <a:bodyPr>
            <a:normAutofit/>
          </a:bodyPr>
          <a:lstStyle/>
          <a:p>
            <a:pPr marL="0" indent="0" algn="just">
              <a:buNone/>
            </a:pPr>
            <a:r>
              <a:rPr lang="vi-VN" sz="1800" dirty="0">
                <a:latin typeface="Calibri" panose="020F0502020204030204" pitchFamily="34" charset="0"/>
                <a:cs typeface="Calibri" panose="020F0502020204030204" pitchFamily="34" charset="0"/>
              </a:rPr>
              <a:t>Aparent, o interpretare greșită a etimologiei:</a:t>
            </a:r>
          </a:p>
          <a:p>
            <a:pPr marL="0" indent="0" algn="just">
              <a:buNone/>
            </a:pPr>
            <a:r>
              <a:rPr lang="vi-VN" sz="1800" dirty="0">
                <a:latin typeface="Calibri" panose="020F0502020204030204" pitchFamily="34" charset="0"/>
                <a:cs typeface="Calibri" panose="020F0502020204030204" pitchFamily="34" charset="0"/>
              </a:rPr>
              <a:t>prefixul al- de </a:t>
            </a:r>
            <a:r>
              <a:rPr lang="vi-VN" sz="1800" dirty="0" smtClean="0">
                <a:latin typeface="Calibri" panose="020F0502020204030204" pitchFamily="34" charset="0"/>
                <a:cs typeface="Calibri" panose="020F0502020204030204" pitchFamily="34" charset="0"/>
              </a:rPr>
              <a:t>alch</a:t>
            </a:r>
            <a:r>
              <a:rPr lang="ro-MO" sz="1800" dirty="0" smtClean="0">
                <a:latin typeface="Calibri" panose="020F0502020204030204" pitchFamily="34" charset="0"/>
                <a:cs typeface="Calibri" panose="020F0502020204030204" pitchFamily="34" charset="0"/>
              </a:rPr>
              <a:t>i</a:t>
            </a:r>
            <a:r>
              <a:rPr lang="vi-VN" sz="1800" dirty="0" smtClean="0">
                <a:latin typeface="Calibri" panose="020F0502020204030204" pitchFamily="34" charset="0"/>
                <a:cs typeface="Calibri" panose="020F0502020204030204" pitchFamily="34" charset="0"/>
              </a:rPr>
              <a:t>mi</a:t>
            </a:r>
            <a:r>
              <a:rPr lang="ro-MO" sz="1800" dirty="0" smtClean="0">
                <a:latin typeface="Calibri" panose="020F0502020204030204" pitchFamily="34" charset="0"/>
                <a:cs typeface="Calibri" panose="020F0502020204030204" pitchFamily="34" charset="0"/>
              </a:rPr>
              <a:t>e</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nu este altceva decât articolul arab definit adăugat </a:t>
            </a:r>
            <a:r>
              <a:rPr lang="vi-VN" sz="1800" dirty="0" smtClean="0">
                <a:latin typeface="Calibri" panose="020F0502020204030204" pitchFamily="34" charset="0"/>
                <a:cs typeface="Calibri" panose="020F0502020204030204" pitchFamily="34" charset="0"/>
              </a:rPr>
              <a:t>grec</a:t>
            </a:r>
            <a:r>
              <a:rPr lang="ro-MO" sz="1800" dirty="0" smtClean="0">
                <a:latin typeface="Calibri" panose="020F0502020204030204" pitchFamily="34" charset="0"/>
                <a:cs typeface="Calibri" panose="020F0502020204030204" pitchFamily="34" charset="0"/>
              </a:rPr>
              <a:t>escului</a:t>
            </a:r>
            <a:r>
              <a:rPr lang="vi-VN" sz="1800" dirty="0" smtClean="0">
                <a:latin typeface="Calibri" panose="020F0502020204030204" pitchFamily="34" charset="0"/>
                <a:cs typeface="Calibri" panose="020F0502020204030204" pitchFamily="34" charset="0"/>
              </a:rPr>
              <a:t> </a:t>
            </a:r>
            <a:r>
              <a:rPr lang="vi-VN" sz="1800" i="1" dirty="0">
                <a:latin typeface="Calibri" panose="020F0502020204030204" pitchFamily="34" charset="0"/>
                <a:cs typeface="Calibri" panose="020F0502020204030204" pitchFamily="34" charset="0"/>
              </a:rPr>
              <a:t>chēmeia</a:t>
            </a:r>
            <a:r>
              <a:rPr lang="vi-VN" sz="1800" dirty="0">
                <a:latin typeface="Calibri" panose="020F0502020204030204" pitchFamily="34" charset="0"/>
                <a:cs typeface="Calibri" panose="020F0502020204030204" pitchFamily="34" charset="0"/>
              </a:rPr>
              <a:t> sau </a:t>
            </a:r>
            <a:r>
              <a:rPr lang="vi-VN" sz="1800" i="1" dirty="0">
                <a:latin typeface="Calibri" panose="020F0502020204030204" pitchFamily="34" charset="0"/>
                <a:cs typeface="Calibri" panose="020F0502020204030204" pitchFamily="34" charset="0"/>
              </a:rPr>
              <a:t>chymeia</a:t>
            </a:r>
            <a:r>
              <a:rPr lang="vi-VN" sz="1800" dirty="0">
                <a:latin typeface="Calibri" panose="020F0502020204030204" pitchFamily="34" charset="0"/>
                <a:cs typeface="Calibri" panose="020F0502020204030204" pitchFamily="34" charset="0"/>
              </a:rPr>
              <a:t>, derivat probabil din </a:t>
            </a:r>
            <a:r>
              <a:rPr lang="vi-VN" sz="1800" i="1" dirty="0">
                <a:latin typeface="Calibri" panose="020F0502020204030204" pitchFamily="34" charset="0"/>
                <a:cs typeface="Calibri" panose="020F0502020204030204" pitchFamily="34" charset="0"/>
              </a:rPr>
              <a:t>cheein</a:t>
            </a:r>
            <a:r>
              <a:rPr lang="vi-VN" sz="1800" dirty="0">
                <a:latin typeface="Calibri" panose="020F0502020204030204" pitchFamily="34" charset="0"/>
                <a:cs typeface="Calibri" panose="020F0502020204030204" pitchFamily="34" charset="0"/>
              </a:rPr>
              <a:t>, cuvântul folosit pentru topire. Acest lucru a fost interpretat greșit în secolul al XVII-lea ca implicând o excelență </a:t>
            </a:r>
            <a:r>
              <a:rPr lang="vi-VN" sz="1800" dirty="0" smtClean="0">
                <a:latin typeface="Calibri" panose="020F0502020204030204" pitchFamily="34" charset="0"/>
                <a:cs typeface="Calibri" panose="020F0502020204030204" pitchFamily="34" charset="0"/>
              </a:rPr>
              <a:t>specială</a:t>
            </a:r>
            <a:r>
              <a:rPr lang="ro-MO" sz="1800" dirty="0" smtClean="0">
                <a:latin typeface="Calibri" panose="020F0502020204030204" pitchFamily="34" charset="0"/>
                <a:cs typeface="Calibri" panose="020F0502020204030204" pitchFamily="34" charset="0"/>
              </a:rPr>
              <a:t>.</a:t>
            </a:r>
            <a:endParaRPr lang="vi-VN" sz="1800" dirty="0">
              <a:latin typeface="Calibri" panose="020F0502020204030204" pitchFamily="34" charset="0"/>
              <a:cs typeface="Calibri" panose="020F0502020204030204" pitchFamily="34" charset="0"/>
            </a:endParaRPr>
          </a:p>
          <a:p>
            <a:pPr marL="0" indent="0" algn="just">
              <a:buNone/>
            </a:pPr>
            <a:endParaRPr lang="vi-VN" sz="1800" dirty="0">
              <a:latin typeface="Calibri" panose="020F0502020204030204" pitchFamily="34" charset="0"/>
              <a:cs typeface="Calibri" panose="020F0502020204030204" pitchFamily="34" charset="0"/>
            </a:endParaRPr>
          </a:p>
          <a:p>
            <a:pPr marL="0" indent="0" algn="just">
              <a:buNone/>
            </a:pPr>
            <a:r>
              <a:rPr lang="vi-VN" sz="1800" dirty="0">
                <a:latin typeface="Calibri" panose="020F0502020204030204" pitchFamily="34" charset="0"/>
                <a:cs typeface="Calibri" panose="020F0502020204030204" pitchFamily="34" charset="0"/>
              </a:rPr>
              <a:t>Ulterior, termenul de alchimie a fost rezervat progresiv pentru ceea ce a fost considerat latura magnifică a disciplinei, adică efortul de a face aur.</a:t>
            </a:r>
            <a:endParaRPr lang="it-IT" sz="1800" dirty="0">
              <a:latin typeface="Calibri" panose="020F0502020204030204" pitchFamily="34" charset="0"/>
              <a:cs typeface="Calibri" panose="020F0502020204030204" pitchFamily="34"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15</a:t>
            </a:fld>
            <a:endParaRPr lang="it-IT"/>
          </a:p>
        </p:txBody>
      </p:sp>
    </p:spTree>
    <p:extLst>
      <p:ext uri="{BB962C8B-B14F-4D97-AF65-F5344CB8AC3E}">
        <p14:creationId xmlns:p14="http://schemas.microsoft.com/office/powerpoint/2010/main" val="760397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pPr marL="0" indent="0" algn="just">
              <a:buNone/>
            </a:pPr>
            <a:r>
              <a:rPr lang="vi-VN" sz="1800" dirty="0">
                <a:latin typeface="Calibri" panose="020F0502020204030204" pitchFamily="34" charset="0"/>
                <a:cs typeface="Calibri" panose="020F0502020204030204" pitchFamily="34" charset="0"/>
              </a:rPr>
              <a:t>Astfel, „chimia” a devenit ocupația respectabilă și au fost stabilite bazele greșelii istoriografice </a:t>
            </a:r>
            <a:r>
              <a:rPr lang="vi-VN" sz="1800" dirty="0" smtClean="0">
                <a:latin typeface="Calibri" panose="020F0502020204030204" pitchFamily="34" charset="0"/>
                <a:cs typeface="Calibri" panose="020F0502020204030204" pitchFamily="34" charset="0"/>
              </a:rPr>
              <a:t>moderne</a:t>
            </a:r>
            <a:r>
              <a:rPr lang="ro-MO" sz="1800" dirty="0" smtClean="0">
                <a:latin typeface="Calibri" panose="020F0502020204030204" pitchFamily="34" charset="0"/>
                <a:cs typeface="Calibri" panose="020F0502020204030204" pitchFamily="34" charset="0"/>
              </a:rPr>
              <a:t>.</a:t>
            </a:r>
            <a:endParaRPr lang="vi-VN" sz="1800" dirty="0">
              <a:latin typeface="Calibri" panose="020F0502020204030204" pitchFamily="34" charset="0"/>
              <a:cs typeface="Calibri" panose="020F0502020204030204" pitchFamily="34" charset="0"/>
            </a:endParaRPr>
          </a:p>
          <a:p>
            <a:pPr marL="0" indent="0" algn="just">
              <a:buNone/>
            </a:pPr>
            <a:r>
              <a:rPr lang="vi-VN" sz="1800" dirty="0">
                <a:latin typeface="Calibri" panose="020F0502020204030204" pitchFamily="34" charset="0"/>
                <a:cs typeface="Calibri" panose="020F0502020204030204" pitchFamily="34" charset="0"/>
              </a:rPr>
              <a:t>Identitatea alchimiei și chimiei renascentiste a fost evidențiată de mai mulți istorici ai </a:t>
            </a:r>
            <a:r>
              <a:rPr lang="vi-VN" sz="1800" dirty="0" smtClean="0">
                <a:latin typeface="Calibri" panose="020F0502020204030204" pitchFamily="34" charset="0"/>
                <a:cs typeface="Calibri" panose="020F0502020204030204" pitchFamily="34" charset="0"/>
              </a:rPr>
              <a:t>științei</a:t>
            </a:r>
            <a:r>
              <a:rPr lang="ro-MO" sz="1800" dirty="0" smtClean="0">
                <a:latin typeface="Calibri" panose="020F0502020204030204" pitchFamily="34" charset="0"/>
                <a:cs typeface="Calibri" panose="020F0502020204030204" pitchFamily="34" charset="0"/>
              </a:rPr>
              <a:t>.</a:t>
            </a:r>
            <a:endParaRPr lang="vi-VN" sz="1800" dirty="0">
              <a:latin typeface="Calibri" panose="020F0502020204030204" pitchFamily="34" charset="0"/>
              <a:cs typeface="Calibri" panose="020F0502020204030204" pitchFamily="34" charset="0"/>
            </a:endParaRPr>
          </a:p>
          <a:p>
            <a:pPr marL="0" indent="0" algn="just">
              <a:buNone/>
            </a:pPr>
            <a:r>
              <a:rPr lang="vi-VN" sz="1800" dirty="0">
                <a:latin typeface="Calibri" panose="020F0502020204030204" pitchFamily="34" charset="0"/>
                <a:cs typeface="Calibri" panose="020F0502020204030204" pitchFamily="34" charset="0"/>
              </a:rPr>
              <a:t>Unii cercetători recunosc caracterul alchimiei ca fiind o știință „primitivă” sau „</a:t>
            </a:r>
            <a:r>
              <a:rPr lang="vi-VN" sz="1800" dirty="0" smtClean="0">
                <a:latin typeface="Calibri" panose="020F0502020204030204" pitchFamily="34" charset="0"/>
                <a:cs typeface="Calibri" panose="020F0502020204030204" pitchFamily="34" charset="0"/>
              </a:rPr>
              <a:t>pseudo</a:t>
            </a:r>
            <a:r>
              <a:rPr lang="ro-MO" sz="1800" dirty="0" smtClean="0">
                <a:latin typeface="Calibri" panose="020F0502020204030204" pitchFamily="34" charset="0"/>
                <a:cs typeface="Calibri" panose="020F0502020204030204" pitchFamily="34" charset="0"/>
              </a:rPr>
              <a:t>știință</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care, în </a:t>
            </a:r>
            <a:r>
              <a:rPr lang="vi-VN" sz="1800" dirty="0" smtClean="0">
                <a:latin typeface="Calibri" panose="020F0502020204030204" pitchFamily="34" charset="0"/>
                <a:cs typeface="Calibri" panose="020F0502020204030204" pitchFamily="34" charset="0"/>
              </a:rPr>
              <a:t>ciuda obscurit</a:t>
            </a:r>
            <a:r>
              <a:rPr lang="ro-MO" sz="1800" dirty="0" smtClean="0">
                <a:latin typeface="Calibri" panose="020F0502020204030204" pitchFamily="34" charset="0"/>
                <a:cs typeface="Calibri" panose="020F0502020204030204" pitchFamily="34" charset="0"/>
              </a:rPr>
              <a:t>ății</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și </a:t>
            </a:r>
            <a:r>
              <a:rPr lang="vi-VN" sz="1800" dirty="0" smtClean="0">
                <a:latin typeface="Calibri" panose="020F0502020204030204" pitchFamily="34" charset="0"/>
                <a:cs typeface="Calibri" panose="020F0502020204030204" pitchFamily="34" charset="0"/>
              </a:rPr>
              <a:t>abstractiz</a:t>
            </a:r>
            <a:r>
              <a:rPr lang="ro-MO" sz="1800" dirty="0" smtClean="0">
                <a:latin typeface="Calibri" panose="020F0502020204030204" pitchFamily="34" charset="0"/>
                <a:cs typeface="Calibri" panose="020F0502020204030204" pitchFamily="34" charset="0"/>
              </a:rPr>
              <a:t>ării</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a contribuit într-o oarecare măsură la dezvoltarea chimiei </a:t>
            </a:r>
            <a:r>
              <a:rPr lang="vi-VN" sz="1800" dirty="0" smtClean="0">
                <a:latin typeface="Calibri" panose="020F0502020204030204" pitchFamily="34" charset="0"/>
                <a:cs typeface="Calibri" panose="020F0502020204030204" pitchFamily="34" charset="0"/>
              </a:rPr>
              <a:t>moderne</a:t>
            </a:r>
            <a:r>
              <a:rPr lang="ro-MO" sz="1800" dirty="0" smtClean="0">
                <a:latin typeface="Calibri" panose="020F0502020204030204" pitchFamily="34" charset="0"/>
                <a:cs typeface="Calibri" panose="020F0502020204030204" pitchFamily="34" charset="0"/>
              </a:rPr>
              <a:t>.</a:t>
            </a:r>
            <a:endParaRPr lang="vi-VN" sz="1800" dirty="0">
              <a:latin typeface="Calibri" panose="020F0502020204030204" pitchFamily="34" charset="0"/>
              <a:cs typeface="Calibri" panose="020F0502020204030204" pitchFamily="34" charset="0"/>
            </a:endParaRPr>
          </a:p>
          <a:p>
            <a:pPr marL="0" indent="0" algn="just">
              <a:buNone/>
            </a:pPr>
            <a:r>
              <a:rPr lang="vi-VN" sz="1800" dirty="0">
                <a:latin typeface="Calibri" panose="020F0502020204030204" pitchFamily="34" charset="0"/>
                <a:cs typeface="Calibri" panose="020F0502020204030204" pitchFamily="34" charset="0"/>
              </a:rPr>
              <a:t>Alții diminuează latura practică a alchimiei și subliniază legăturile acesteia cu magia, astrologia, religia sau psihologia, contrastând-o cu </a:t>
            </a:r>
            <a:r>
              <a:rPr lang="ro-MO" sz="1800" dirty="0" smtClean="0">
                <a:latin typeface="Calibri" panose="020F0502020204030204" pitchFamily="34" charset="0"/>
                <a:cs typeface="Calibri" panose="020F0502020204030204" pitchFamily="34" charset="0"/>
              </a:rPr>
              <a:t>partea de </a:t>
            </a:r>
            <a:r>
              <a:rPr lang="vi-VN" sz="1800" dirty="0" smtClean="0">
                <a:latin typeface="Calibri" panose="020F0502020204030204" pitchFamily="34" charset="0"/>
                <a:cs typeface="Calibri" panose="020F0502020204030204" pitchFamily="34" charset="0"/>
              </a:rPr>
              <a:t>chimi</a:t>
            </a:r>
            <a:r>
              <a:rPr lang="ro-MO" sz="1800" dirty="0" smtClean="0">
                <a:latin typeface="Calibri" panose="020F0502020204030204" pitchFamily="34" charset="0"/>
                <a:cs typeface="Calibri" panose="020F0502020204030204" pitchFamily="34" charset="0"/>
              </a:rPr>
              <a:t>e</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contemporană, care este văzută ca rădăcina științei moderne.</a:t>
            </a:r>
            <a:endParaRPr lang="it-IT" sz="1800" dirty="0">
              <a:latin typeface="Calibri" panose="020F0502020204030204" pitchFamily="34" charset="0"/>
              <a:cs typeface="Calibri" panose="020F0502020204030204" pitchFamily="34"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16</a:t>
            </a:fld>
            <a:endParaRPr lang="it-IT"/>
          </a:p>
        </p:txBody>
      </p:sp>
    </p:spTree>
    <p:extLst>
      <p:ext uri="{BB962C8B-B14F-4D97-AF65-F5344CB8AC3E}">
        <p14:creationId xmlns:p14="http://schemas.microsoft.com/office/powerpoint/2010/main" val="2785832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marL="0" indent="0">
              <a:buNone/>
            </a:pPr>
            <a:r>
              <a:rPr lang="vi-VN" sz="1800" dirty="0">
                <a:latin typeface="Calibri" panose="020F0502020204030204" pitchFamily="34" charset="0"/>
                <a:cs typeface="Calibri" panose="020F0502020204030204" pitchFamily="34" charset="0"/>
              </a:rPr>
              <a:t>Indiferent de concluziile lor, toate aceste studii suferă de un accent puternic părtinitor</a:t>
            </a:r>
          </a:p>
          <a:p>
            <a:pPr marL="0" indent="0">
              <a:buNone/>
            </a:pPr>
            <a:r>
              <a:rPr lang="vi-VN" sz="1800" dirty="0">
                <a:latin typeface="Calibri" panose="020F0502020204030204" pitchFamily="34" charset="0"/>
                <a:cs typeface="Calibri" panose="020F0502020204030204" pitchFamily="34" charset="0"/>
              </a:rPr>
              <a:t>De fapt, din moment ce „alchimie” și „chimie” nu existau în Renaștere ca discipline atât de diferite, diferențierea lor provizorie este anacronică și confuză. „Dacă se definește alchimia ca un efort necantitativ, vitalist sau vag„ non-științific ”și apoi se diferențiază materialele sursă în alchimie și chimie folosind aceste criterii, descoperirile vor reconfirma bineînțeles definiția și tot ceea ce o însoțește” (Newman și Principe 1998, 36)</a:t>
            </a:r>
          </a:p>
          <a:p>
            <a:pPr marL="0" indent="0">
              <a:buNone/>
            </a:pPr>
            <a:r>
              <a:rPr lang="vi-VN" sz="1800" dirty="0">
                <a:latin typeface="Calibri" panose="020F0502020204030204" pitchFamily="34" charset="0"/>
                <a:cs typeface="Calibri" panose="020F0502020204030204" pitchFamily="34" charset="0"/>
              </a:rPr>
              <a:t>Această distincție este stabilită a priori și se bazează pe concepții moderne, acești parametri fiind complet străini de </a:t>
            </a:r>
            <a:r>
              <a:rPr lang="vi-VN" sz="1800" dirty="0" smtClean="0">
                <a:latin typeface="Calibri" panose="020F0502020204030204" pitchFamily="34" charset="0"/>
                <a:cs typeface="Calibri" panose="020F0502020204030204" pitchFamily="34" charset="0"/>
              </a:rPr>
              <a:t>chimi</a:t>
            </a:r>
            <a:r>
              <a:rPr lang="ro-MO" sz="1800" dirty="0" smtClean="0">
                <a:latin typeface="Calibri" panose="020F0502020204030204" pitchFamily="34" charset="0"/>
                <a:cs typeface="Calibri" panose="020F0502020204030204" pitchFamily="34" charset="0"/>
              </a:rPr>
              <a:t>ș</a:t>
            </a:r>
            <a:r>
              <a:rPr lang="vi-VN" sz="1800" dirty="0" smtClean="0">
                <a:latin typeface="Calibri" panose="020F0502020204030204" pitchFamily="34" charset="0"/>
                <a:cs typeface="Calibri" panose="020F0502020204030204" pitchFamily="34" charset="0"/>
              </a:rPr>
              <a:t>tii </a:t>
            </a:r>
            <a:r>
              <a:rPr lang="vi-VN" sz="1800" dirty="0">
                <a:latin typeface="Calibri" panose="020F0502020204030204" pitchFamily="34" charset="0"/>
                <a:cs typeface="Calibri" panose="020F0502020204030204" pitchFamily="34" charset="0"/>
              </a:rPr>
              <a:t>din secolul al XVI-lea și, prin urmare, nu sunt </a:t>
            </a:r>
            <a:r>
              <a:rPr lang="vi-VN" sz="1800" dirty="0" smtClean="0">
                <a:latin typeface="Calibri" panose="020F0502020204030204" pitchFamily="34" charset="0"/>
                <a:cs typeface="Calibri" panose="020F0502020204030204" pitchFamily="34" charset="0"/>
              </a:rPr>
              <a:t>valabil</a:t>
            </a:r>
            <a:r>
              <a:rPr lang="ro-MO" sz="1800" dirty="0" smtClean="0">
                <a:latin typeface="Calibri" panose="020F0502020204030204" pitchFamily="34" charset="0"/>
                <a:cs typeface="Calibri" panose="020F0502020204030204" pitchFamily="34" charset="0"/>
              </a:rPr>
              <a:t>e</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ca punct de vedere teoretic pentru un studiu științific.</a:t>
            </a:r>
            <a:endParaRPr lang="it-IT" sz="1800" dirty="0">
              <a:latin typeface="Calibri" panose="020F0502020204030204" pitchFamily="34" charset="0"/>
              <a:cs typeface="Calibri" panose="020F0502020204030204" pitchFamily="34"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17</a:t>
            </a:fld>
            <a:endParaRPr lang="it-IT"/>
          </a:p>
        </p:txBody>
      </p:sp>
    </p:spTree>
    <p:extLst>
      <p:ext uri="{BB962C8B-B14F-4D97-AF65-F5344CB8AC3E}">
        <p14:creationId xmlns:p14="http://schemas.microsoft.com/office/powerpoint/2010/main" val="548799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332921" y="4819505"/>
            <a:ext cx="11445362" cy="1089529"/>
          </a:xfrm>
          <a:prstGeom prst="rect">
            <a:avLst/>
          </a:prstGeom>
        </p:spPr>
        <p:txBody>
          <a:bodyPr wrap="square">
            <a:spAutoFit/>
          </a:bodyPr>
          <a:lstStyle/>
          <a:p>
            <a:pPr algn="just" fontAlgn="base">
              <a:lnSpc>
                <a:spcPct val="90000"/>
              </a:lnSpc>
              <a:spcBef>
                <a:spcPct val="0"/>
              </a:spcBef>
            </a:pPr>
            <a:r>
              <a:rPr lang="ro-MO" dirty="0" smtClean="0">
                <a:latin typeface="Calibri" panose="020F0502020204030204" pitchFamily="34" charset="0"/>
                <a:cs typeface="Calibri" panose="020F0502020204030204" pitchFamily="34" charset="0"/>
              </a:rPr>
              <a:t>Începând cu </a:t>
            </a:r>
            <a:r>
              <a:rPr lang="vi-VN" dirty="0" smtClean="0">
                <a:latin typeface="Calibri" panose="020F0502020204030204" pitchFamily="34" charset="0"/>
                <a:cs typeface="Calibri" panose="020F0502020204030204" pitchFamily="34" charset="0"/>
              </a:rPr>
              <a:t>Renaștere</a:t>
            </a:r>
            <a:r>
              <a:rPr lang="ro-MO" dirty="0" smtClean="0">
                <a:latin typeface="Calibri" panose="020F0502020204030204" pitchFamily="34" charset="0"/>
                <a:cs typeface="Calibri" panose="020F0502020204030204" pitchFamily="34" charset="0"/>
              </a:rPr>
              <a:t>a</a:t>
            </a:r>
            <a:r>
              <a:rPr lang="vi-VN" dirty="0" smtClean="0">
                <a:latin typeface="Calibri" panose="020F0502020204030204" pitchFamily="34" charset="0"/>
                <a:cs typeface="Calibri" panose="020F0502020204030204" pitchFamily="34" charset="0"/>
              </a:rPr>
              <a:t>, </a:t>
            </a:r>
            <a:r>
              <a:rPr lang="ro-MO" dirty="0" smtClean="0">
                <a:latin typeface="Calibri" panose="020F0502020204030204" pitchFamily="34" charset="0"/>
                <a:cs typeface="Calibri" panose="020F0502020204030204" pitchFamily="34" charset="0"/>
              </a:rPr>
              <a:t>odată</a:t>
            </a:r>
            <a:r>
              <a:rPr lang="vi-VN" dirty="0" smtClean="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cu dezvoltarea unei importanțe tot mai mari </a:t>
            </a:r>
            <a:r>
              <a:rPr lang="ro-MO" dirty="0">
                <a:latin typeface="Calibri" panose="020F0502020204030204" pitchFamily="34" charset="0"/>
                <a:cs typeface="Calibri" panose="020F0502020204030204" pitchFamily="34" charset="0"/>
              </a:rPr>
              <a:t>a</a:t>
            </a:r>
            <a:r>
              <a:rPr lang="vi-VN" dirty="0" smtClean="0">
                <a:latin typeface="Calibri" panose="020F0502020204030204" pitchFamily="34" charset="0"/>
                <a:cs typeface="Calibri" panose="020F0502020204030204" pitchFamily="34" charset="0"/>
              </a:rPr>
              <a:t> alchimie</a:t>
            </a:r>
            <a:r>
              <a:rPr lang="ro-MO" dirty="0" smtClean="0">
                <a:latin typeface="Calibri" panose="020F0502020204030204" pitchFamily="34" charset="0"/>
                <a:cs typeface="Calibri" panose="020F0502020204030204" pitchFamily="34" charset="0"/>
              </a:rPr>
              <a:t>i</a:t>
            </a:r>
            <a:r>
              <a:rPr lang="vi-VN" dirty="0" smtClean="0">
                <a:latin typeface="Calibri" panose="020F0502020204030204" pitchFamily="34" charset="0"/>
                <a:cs typeface="Calibri" panose="020F0502020204030204" pitchFamily="34" charset="0"/>
              </a:rPr>
              <a:t>, </a:t>
            </a:r>
            <a:r>
              <a:rPr lang="ro-MO" dirty="0" smtClean="0">
                <a:latin typeface="Calibri" panose="020F0502020204030204" pitchFamily="34" charset="0"/>
                <a:cs typeface="Calibri" panose="020F0502020204030204" pitchFamily="34" charset="0"/>
              </a:rPr>
              <a:t>aceasta </a:t>
            </a:r>
            <a:r>
              <a:rPr lang="vi-VN" dirty="0" smtClean="0">
                <a:latin typeface="Calibri" panose="020F0502020204030204" pitchFamily="34" charset="0"/>
                <a:cs typeface="Calibri" panose="020F0502020204030204" pitchFamily="34" charset="0"/>
              </a:rPr>
              <a:t>a </a:t>
            </a:r>
            <a:r>
              <a:rPr lang="vi-VN" dirty="0">
                <a:latin typeface="Calibri" panose="020F0502020204030204" pitchFamily="34" charset="0"/>
                <a:cs typeface="Calibri" panose="020F0502020204030204" pitchFamily="34" charset="0"/>
              </a:rPr>
              <a:t>început să capete un accent comercial și practic: metalurgie, ceramică, sticlă și vopsea. Cei mai importanți exponenți în Renașterea Iatrochimiei și chimiei tehnice sunt: ​​A. Libau, R. Glauber, JB Van Helmont, O. Taheniya, Paracelsus. Biringuccio B, G. Agricola și Bernard </a:t>
            </a:r>
            <a:r>
              <a:rPr lang="vi-VN" dirty="0" smtClean="0">
                <a:latin typeface="Calibri" panose="020F0502020204030204" pitchFamily="34" charset="0"/>
                <a:cs typeface="Calibri" panose="020F0502020204030204" pitchFamily="34" charset="0"/>
              </a:rPr>
              <a:t>Palissy</a:t>
            </a:r>
            <a:r>
              <a:rPr lang="ro-MO"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4" name="CasellaDiTesto 3"/>
          <p:cNvSpPr txBox="1"/>
          <p:nvPr/>
        </p:nvSpPr>
        <p:spPr>
          <a:xfrm>
            <a:off x="782595" y="1261865"/>
            <a:ext cx="10995688" cy="461665"/>
          </a:xfrm>
          <a:prstGeom prst="rect">
            <a:avLst/>
          </a:prstGeom>
          <a:noFill/>
        </p:spPr>
        <p:txBody>
          <a:bodyPr wrap="square" rtlCol="0">
            <a:spAutoFit/>
          </a:bodyPr>
          <a:lstStyle/>
          <a:p>
            <a:r>
              <a:rPr lang="it-IT" sz="2400" b="1" dirty="0" smtClean="0">
                <a:solidFill>
                  <a:schemeClr val="accent2"/>
                </a:solidFill>
                <a:effectLst>
                  <a:outerShdw blurRad="38100" dist="38100" dir="2700000" algn="tl">
                    <a:srgbClr val="000000">
                      <a:alpha val="43137"/>
                    </a:srgbClr>
                  </a:outerShdw>
                </a:effectLst>
              </a:rPr>
              <a:t>CH</a:t>
            </a:r>
            <a:r>
              <a:rPr lang="ro-MO" sz="2400" b="1" dirty="0" smtClean="0">
                <a:solidFill>
                  <a:schemeClr val="accent2"/>
                </a:solidFill>
                <a:effectLst>
                  <a:outerShdw blurRad="38100" dist="38100" dir="2700000" algn="tl">
                    <a:srgbClr val="000000">
                      <a:alpha val="43137"/>
                    </a:srgbClr>
                  </a:outerShdw>
                </a:effectLst>
              </a:rPr>
              <a:t>IMIA ȘI </a:t>
            </a:r>
            <a:r>
              <a:rPr lang="it-IT" sz="2400" b="1" dirty="0" smtClean="0">
                <a:solidFill>
                  <a:schemeClr val="accent2"/>
                </a:solidFill>
                <a:effectLst>
                  <a:outerShdw blurRad="38100" dist="38100" dir="2700000" algn="tl">
                    <a:srgbClr val="000000">
                      <a:alpha val="43137"/>
                    </a:srgbClr>
                  </a:outerShdw>
                </a:effectLst>
              </a:rPr>
              <a:t>IATROCH</a:t>
            </a:r>
            <a:r>
              <a:rPr lang="ro-MO" sz="2400" b="1" dirty="0" smtClean="0">
                <a:solidFill>
                  <a:schemeClr val="accent2"/>
                </a:solidFill>
                <a:effectLst>
                  <a:outerShdw blurRad="38100" dist="38100" dir="2700000" algn="tl">
                    <a:srgbClr val="000000">
                      <a:alpha val="43137"/>
                    </a:srgbClr>
                  </a:outerShdw>
                </a:effectLst>
              </a:rPr>
              <a:t>IMIA</a:t>
            </a:r>
            <a:endParaRPr lang="it-IT" sz="2400" b="1" dirty="0">
              <a:solidFill>
                <a:schemeClr val="accent2"/>
              </a:solidFill>
              <a:effectLst>
                <a:outerShdw blurRad="38100" dist="38100" dir="2700000" algn="tl">
                  <a:srgbClr val="000000">
                    <a:alpha val="43137"/>
                  </a:srgbClr>
                </a:outerShdw>
              </a:effectLst>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6954" y="2055313"/>
            <a:ext cx="2388073" cy="2701110"/>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8511" y="1910894"/>
            <a:ext cx="2935805" cy="2845529"/>
          </a:xfrm>
          <a:prstGeom prst="rect">
            <a:avLst/>
          </a:prstGeom>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442" y="1978238"/>
            <a:ext cx="2789396" cy="2778185"/>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pPr/>
              <a:t>18</a:t>
            </a:fld>
            <a:endParaRPr lang="it-IT"/>
          </a:p>
        </p:txBody>
      </p:sp>
    </p:spTree>
    <p:extLst>
      <p:ext uri="{BB962C8B-B14F-4D97-AF65-F5344CB8AC3E}">
        <p14:creationId xmlns:p14="http://schemas.microsoft.com/office/powerpoint/2010/main" val="3181161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557758" y="1708034"/>
            <a:ext cx="11445362" cy="2585323"/>
          </a:xfrm>
          <a:prstGeom prst="rect">
            <a:avLst/>
          </a:prstGeom>
        </p:spPr>
        <p:txBody>
          <a:bodyPr wrap="square">
            <a:spAutoFit/>
          </a:bodyPr>
          <a:lstStyle/>
          <a:p>
            <a:pPr algn="just" fontAlgn="base">
              <a:lnSpc>
                <a:spcPct val="90000"/>
              </a:lnSpc>
              <a:spcBef>
                <a:spcPct val="0"/>
              </a:spcBef>
            </a:pPr>
            <a:r>
              <a:rPr lang="vi-VN" dirty="0">
                <a:latin typeface="Calibri" panose="020F0502020204030204" pitchFamily="34" charset="0"/>
                <a:cs typeface="Calibri" panose="020F0502020204030204" pitchFamily="34" charset="0"/>
              </a:rPr>
              <a:t>Iatrochimia - secțiunea științei chimice, care a luat naștere în secolele XVI și </a:t>
            </a:r>
            <a:r>
              <a:rPr lang="vi-VN" dirty="0" smtClean="0">
                <a:latin typeface="Calibri" panose="020F0502020204030204" pitchFamily="34" charset="0"/>
                <a:cs typeface="Calibri" panose="020F0502020204030204" pitchFamily="34" charset="0"/>
              </a:rPr>
              <a:t>XVII</a:t>
            </a:r>
            <a:r>
              <a:rPr lang="ro-MO" dirty="0" smtClean="0">
                <a:latin typeface="Calibri" panose="020F0502020204030204" pitchFamily="34" charset="0"/>
                <a:cs typeface="Calibri" panose="020F0502020204030204" pitchFamily="34" charset="0"/>
              </a:rPr>
              <a:t>.</a:t>
            </a:r>
            <a:endParaRPr lang="vi-VN" dirty="0">
              <a:latin typeface="Calibri" panose="020F0502020204030204" pitchFamily="34" charset="0"/>
              <a:cs typeface="Calibri" panose="020F0502020204030204" pitchFamily="34" charset="0"/>
            </a:endParaRPr>
          </a:p>
          <a:p>
            <a:pPr algn="just" fontAlgn="base">
              <a:lnSpc>
                <a:spcPct val="90000"/>
              </a:lnSpc>
              <a:spcBef>
                <a:spcPct val="0"/>
              </a:spcBef>
            </a:pPr>
            <a:endParaRPr lang="vi-VN" dirty="0">
              <a:latin typeface="Calibri" panose="020F0502020204030204" pitchFamily="34" charset="0"/>
              <a:cs typeface="Calibri" panose="020F0502020204030204" pitchFamily="34" charset="0"/>
            </a:endParaRPr>
          </a:p>
          <a:p>
            <a:pPr algn="just" fontAlgn="base">
              <a:lnSpc>
                <a:spcPct val="90000"/>
              </a:lnSpc>
              <a:spcBef>
                <a:spcPct val="0"/>
              </a:spcBef>
            </a:pPr>
            <a:r>
              <a:rPr lang="vi-VN" dirty="0">
                <a:latin typeface="Calibri" panose="020F0502020204030204" pitchFamily="34" charset="0"/>
                <a:cs typeface="Calibri" panose="020F0502020204030204" pitchFamily="34" charset="0"/>
              </a:rPr>
              <a:t>Cuvântul „Iatro” era cuvântul </a:t>
            </a:r>
            <a:r>
              <a:rPr lang="vi-VN" dirty="0" smtClean="0">
                <a:latin typeface="Calibri" panose="020F0502020204030204" pitchFamily="34" charset="0"/>
                <a:cs typeface="Calibri" panose="020F0502020204030204" pitchFamily="34" charset="0"/>
              </a:rPr>
              <a:t>grecesc</a:t>
            </a:r>
            <a:r>
              <a:rPr lang="ro-MO" dirty="0" smtClean="0">
                <a:latin typeface="Calibri" panose="020F0502020204030204" pitchFamily="34" charset="0"/>
                <a:cs typeface="Calibri" panose="020F0502020204030204" pitchFamily="34" charset="0"/>
              </a:rPr>
              <a:t> pentru</a:t>
            </a:r>
            <a:r>
              <a:rPr lang="vi-VN" dirty="0" smtClean="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„doctor” sau „medicament</a:t>
            </a:r>
            <a:r>
              <a:rPr lang="vi-VN" dirty="0" smtClean="0">
                <a:latin typeface="Calibri" panose="020F0502020204030204" pitchFamily="34" charset="0"/>
                <a:cs typeface="Calibri" panose="020F0502020204030204" pitchFamily="34" charset="0"/>
              </a:rPr>
              <a:t>“</a:t>
            </a:r>
            <a:r>
              <a:rPr lang="ro-MO" dirty="0" smtClean="0">
                <a:latin typeface="Calibri" panose="020F0502020204030204" pitchFamily="34" charset="0"/>
                <a:cs typeface="Calibri" panose="020F0502020204030204" pitchFamily="34" charset="0"/>
              </a:rPr>
              <a:t>.</a:t>
            </a:r>
            <a:endParaRPr lang="vi-VN" dirty="0">
              <a:latin typeface="Calibri" panose="020F0502020204030204" pitchFamily="34" charset="0"/>
              <a:cs typeface="Calibri" panose="020F0502020204030204" pitchFamily="34" charset="0"/>
            </a:endParaRPr>
          </a:p>
          <a:p>
            <a:pPr algn="just" fontAlgn="base">
              <a:lnSpc>
                <a:spcPct val="90000"/>
              </a:lnSpc>
              <a:spcBef>
                <a:spcPct val="0"/>
              </a:spcBef>
            </a:pPr>
            <a:endParaRPr lang="vi-VN" dirty="0">
              <a:latin typeface="Calibri" panose="020F0502020204030204" pitchFamily="34" charset="0"/>
              <a:cs typeface="Calibri" panose="020F0502020204030204" pitchFamily="34" charset="0"/>
            </a:endParaRPr>
          </a:p>
          <a:p>
            <a:pPr algn="just" fontAlgn="base">
              <a:lnSpc>
                <a:spcPct val="90000"/>
              </a:lnSpc>
              <a:spcBef>
                <a:spcPct val="0"/>
              </a:spcBef>
            </a:pPr>
            <a:r>
              <a:rPr lang="vi-VN" dirty="0">
                <a:latin typeface="Calibri" panose="020F0502020204030204" pitchFamily="34" charset="0"/>
                <a:cs typeface="Calibri" panose="020F0502020204030204" pitchFamily="34" charset="0"/>
              </a:rPr>
              <a:t>Scopul principal al chimiei la momentul respectiv </a:t>
            </a:r>
            <a:r>
              <a:rPr lang="vi-VN" dirty="0" smtClean="0">
                <a:latin typeface="Calibri" panose="020F0502020204030204" pitchFamily="34" charset="0"/>
                <a:cs typeface="Calibri" panose="020F0502020204030204" pitchFamily="34" charset="0"/>
              </a:rPr>
              <a:t>e</a:t>
            </a:r>
            <a:r>
              <a:rPr lang="ro-MO" dirty="0" smtClean="0">
                <a:latin typeface="Calibri" panose="020F0502020204030204" pitchFamily="34" charset="0"/>
                <a:cs typeface="Calibri" panose="020F0502020204030204" pitchFamily="34" charset="0"/>
              </a:rPr>
              <a:t>ra</a:t>
            </a:r>
            <a:r>
              <a:rPr lang="vi-VN" dirty="0" smtClean="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prepararea </a:t>
            </a:r>
            <a:r>
              <a:rPr lang="vi-VN" dirty="0" smtClean="0">
                <a:latin typeface="Calibri" panose="020F0502020204030204" pitchFamily="34" charset="0"/>
                <a:cs typeface="Calibri" panose="020F0502020204030204" pitchFamily="34" charset="0"/>
              </a:rPr>
              <a:t>medicamentelor</a:t>
            </a:r>
            <a:r>
              <a:rPr lang="ro-MO" dirty="0" smtClean="0">
                <a:latin typeface="Calibri" panose="020F0502020204030204" pitchFamily="34" charset="0"/>
                <a:cs typeface="Calibri" panose="020F0502020204030204" pitchFamily="34" charset="0"/>
              </a:rPr>
              <a:t>.</a:t>
            </a:r>
            <a:endParaRPr lang="vi-VN" dirty="0">
              <a:latin typeface="Calibri" panose="020F0502020204030204" pitchFamily="34" charset="0"/>
              <a:cs typeface="Calibri" panose="020F0502020204030204" pitchFamily="34" charset="0"/>
            </a:endParaRPr>
          </a:p>
          <a:p>
            <a:pPr algn="just" fontAlgn="base">
              <a:lnSpc>
                <a:spcPct val="90000"/>
              </a:lnSpc>
              <a:spcBef>
                <a:spcPct val="0"/>
              </a:spcBef>
            </a:pPr>
            <a:endParaRPr lang="vi-VN" dirty="0">
              <a:latin typeface="Calibri" panose="020F0502020204030204" pitchFamily="34" charset="0"/>
              <a:cs typeface="Calibri" panose="020F0502020204030204" pitchFamily="34" charset="0"/>
            </a:endParaRPr>
          </a:p>
          <a:p>
            <a:pPr algn="just" fontAlgn="base">
              <a:lnSpc>
                <a:spcPct val="90000"/>
              </a:lnSpc>
              <a:spcBef>
                <a:spcPct val="0"/>
              </a:spcBef>
            </a:pPr>
            <a:r>
              <a:rPr lang="vi-VN" dirty="0" smtClean="0">
                <a:latin typeface="Calibri" panose="020F0502020204030204" pitchFamily="34" charset="0"/>
                <a:cs typeface="Calibri" panose="020F0502020204030204" pitchFamily="34" charset="0"/>
              </a:rPr>
              <a:t>Chimi</a:t>
            </a:r>
            <a:r>
              <a:rPr lang="ro-MO" dirty="0" smtClean="0">
                <a:latin typeface="Calibri" panose="020F0502020204030204" pitchFamily="34" charset="0"/>
                <a:cs typeface="Calibri" panose="020F0502020204030204" pitchFamily="34" charset="0"/>
              </a:rPr>
              <a:t>ș</a:t>
            </a:r>
            <a:r>
              <a:rPr lang="vi-VN" dirty="0" smtClean="0">
                <a:latin typeface="Calibri" panose="020F0502020204030204" pitchFamily="34" charset="0"/>
                <a:cs typeface="Calibri" panose="020F0502020204030204" pitchFamily="34" charset="0"/>
              </a:rPr>
              <a:t>tii </a:t>
            </a:r>
            <a:r>
              <a:rPr lang="vi-VN" dirty="0">
                <a:latin typeface="Calibri" panose="020F0502020204030204" pitchFamily="34" charset="0"/>
                <a:cs typeface="Calibri" panose="020F0502020204030204" pitchFamily="34" charset="0"/>
              </a:rPr>
              <a:t>iatrochimiei au încercat să pună </a:t>
            </a:r>
            <a:r>
              <a:rPr lang="ro-MO" dirty="0" smtClean="0">
                <a:latin typeface="Calibri" panose="020F0502020204030204" pitchFamily="34" charset="0"/>
                <a:cs typeface="Calibri" panose="020F0502020204030204" pitchFamily="34" charset="0"/>
              </a:rPr>
              <a:t>cunoștințele de chimie </a:t>
            </a:r>
            <a:r>
              <a:rPr lang="vi-VN" dirty="0" smtClean="0">
                <a:latin typeface="Calibri" panose="020F0502020204030204" pitchFamily="34" charset="0"/>
                <a:cs typeface="Calibri" panose="020F0502020204030204" pitchFamily="34" charset="0"/>
              </a:rPr>
              <a:t>în </a:t>
            </a:r>
            <a:r>
              <a:rPr lang="vi-VN" dirty="0">
                <a:latin typeface="Calibri" panose="020F0502020204030204" pitchFamily="34" charset="0"/>
                <a:cs typeface="Calibri" panose="020F0502020204030204" pitchFamily="34" charset="0"/>
              </a:rPr>
              <a:t>serviciul </a:t>
            </a:r>
            <a:r>
              <a:rPr lang="vi-VN" dirty="0" smtClean="0">
                <a:latin typeface="Calibri" panose="020F0502020204030204" pitchFamily="34" charset="0"/>
                <a:cs typeface="Calibri" panose="020F0502020204030204" pitchFamily="34" charset="0"/>
              </a:rPr>
              <a:t>medicinei</a:t>
            </a:r>
            <a:r>
              <a:rPr lang="ro-MO" dirty="0" smtClean="0">
                <a:latin typeface="Calibri" panose="020F0502020204030204" pitchFamily="34" charset="0"/>
                <a:cs typeface="Calibri" panose="020F0502020204030204" pitchFamily="34" charset="0"/>
              </a:rPr>
              <a:t>.</a:t>
            </a:r>
          </a:p>
          <a:p>
            <a:pPr algn="just" fontAlgn="base">
              <a:lnSpc>
                <a:spcPct val="90000"/>
              </a:lnSpc>
              <a:spcBef>
                <a:spcPct val="0"/>
              </a:spcBef>
            </a:pPr>
            <a:endParaRPr lang="ro-MO" dirty="0">
              <a:latin typeface="Calibri" panose="020F0502020204030204" pitchFamily="34" charset="0"/>
              <a:cs typeface="Calibri" panose="020F0502020204030204" pitchFamily="34" charset="0"/>
            </a:endParaRPr>
          </a:p>
          <a:p>
            <a:pPr algn="just" fontAlgn="base">
              <a:lnSpc>
                <a:spcPct val="90000"/>
              </a:lnSpc>
              <a:spcBef>
                <a:spcPct val="0"/>
              </a:spcBef>
            </a:pPr>
            <a:r>
              <a:rPr lang="vi-VN" dirty="0" smtClean="0">
                <a:latin typeface="Calibri" panose="020F0502020204030204" pitchFamily="34" charset="0"/>
                <a:cs typeface="Calibri" panose="020F0502020204030204" pitchFamily="34" charset="0"/>
              </a:rPr>
              <a:t>Reprezentanții </a:t>
            </a:r>
            <a:r>
              <a:rPr lang="vi-VN" dirty="0">
                <a:latin typeface="Calibri" panose="020F0502020204030204" pitchFamily="34" charset="0"/>
                <a:cs typeface="Calibri" panose="020F0502020204030204" pitchFamily="34" charset="0"/>
              </a:rPr>
              <a:t>iatrochimiei au luat în considerare procesele care au loc în organism, cum ar fi fenomenele chimice ale bolii ca rezultat al echilibrului chimic </a:t>
            </a:r>
            <a:r>
              <a:rPr lang="vi-VN" dirty="0" smtClean="0">
                <a:latin typeface="Calibri" panose="020F0502020204030204" pitchFamily="34" charset="0"/>
                <a:cs typeface="Calibri" panose="020F0502020204030204" pitchFamily="34" charset="0"/>
              </a:rPr>
              <a:t>afectat </a:t>
            </a:r>
            <a:r>
              <a:rPr lang="vi-VN" dirty="0">
                <a:latin typeface="Calibri" panose="020F0502020204030204" pitchFamily="34" charset="0"/>
                <a:cs typeface="Calibri" panose="020F0502020204030204" pitchFamily="34" charset="0"/>
              </a:rPr>
              <a:t>și au stabilit </a:t>
            </a:r>
            <a:r>
              <a:rPr lang="vi-VN" dirty="0" smtClean="0">
                <a:latin typeface="Calibri" panose="020F0502020204030204" pitchFamily="34" charset="0"/>
                <a:cs typeface="Calibri" panose="020F0502020204030204" pitchFamily="34" charset="0"/>
              </a:rPr>
              <a:t>substanțe </a:t>
            </a:r>
            <a:r>
              <a:rPr lang="vi-VN" dirty="0">
                <a:latin typeface="Calibri" panose="020F0502020204030204" pitchFamily="34" charset="0"/>
                <a:cs typeface="Calibri" panose="020F0502020204030204" pitchFamily="34" charset="0"/>
              </a:rPr>
              <a:t>chimice care să le trateze.</a:t>
            </a:r>
            <a:endParaRPr lang="en-US" dirty="0">
              <a:latin typeface="Calibri" panose="020F0502020204030204" pitchFamily="34" charset="0"/>
              <a:cs typeface="Calibri" panose="020F0502020204030204" pitchFamily="34" charset="0"/>
            </a:endParaRPr>
          </a:p>
        </p:txBody>
      </p:sp>
      <p:sp>
        <p:nvSpPr>
          <p:cNvPr id="4" name="CasellaDiTesto 3"/>
          <p:cNvSpPr txBox="1"/>
          <p:nvPr/>
        </p:nvSpPr>
        <p:spPr>
          <a:xfrm>
            <a:off x="782595" y="1238992"/>
            <a:ext cx="10995688" cy="461665"/>
          </a:xfrm>
          <a:prstGeom prst="rect">
            <a:avLst/>
          </a:prstGeom>
          <a:noFill/>
        </p:spPr>
        <p:txBody>
          <a:bodyPr wrap="square" rtlCol="0">
            <a:spAutoFit/>
          </a:bodyPr>
          <a:lstStyle/>
          <a:p>
            <a:pPr algn="ctr"/>
            <a:r>
              <a:rPr lang="it-IT" sz="2400" b="1" dirty="0" smtClean="0">
                <a:solidFill>
                  <a:schemeClr val="accent2"/>
                </a:solidFill>
                <a:effectLst>
                  <a:outerShdw blurRad="38100" dist="38100" dir="2700000" algn="tl">
                    <a:srgbClr val="000000">
                      <a:alpha val="43137"/>
                    </a:srgbClr>
                  </a:outerShdw>
                </a:effectLst>
              </a:rPr>
              <a:t>IATROCH</a:t>
            </a:r>
            <a:r>
              <a:rPr lang="ro-MO" sz="2400" b="1" dirty="0" smtClean="0">
                <a:solidFill>
                  <a:schemeClr val="accent2"/>
                </a:solidFill>
                <a:effectLst>
                  <a:outerShdw blurRad="38100" dist="38100" dir="2700000" algn="tl">
                    <a:srgbClr val="000000">
                      <a:alpha val="43137"/>
                    </a:srgbClr>
                  </a:outerShdw>
                </a:effectLst>
              </a:rPr>
              <a:t>IMIA</a:t>
            </a:r>
            <a:endParaRPr lang="it-IT" sz="2400" b="1" dirty="0">
              <a:solidFill>
                <a:schemeClr val="accent2"/>
              </a:solidFill>
              <a:effectLst>
                <a:outerShdw blurRad="38100" dist="38100" dir="2700000" algn="tl">
                  <a:srgbClr val="000000">
                    <a:alpha val="43137"/>
                  </a:srgbClr>
                </a:outerShdw>
              </a:effectLst>
            </a:endParaRPr>
          </a:p>
        </p:txBody>
      </p:sp>
      <p:sp>
        <p:nvSpPr>
          <p:cNvPr id="3" name="Segnaposto numero diapositiva 2"/>
          <p:cNvSpPr>
            <a:spLocks noGrp="1"/>
          </p:cNvSpPr>
          <p:nvPr>
            <p:ph type="sldNum" sz="quarter" idx="12"/>
          </p:nvPr>
        </p:nvSpPr>
        <p:spPr/>
        <p:txBody>
          <a:bodyPr/>
          <a:lstStyle/>
          <a:p>
            <a:fld id="{AFC0D379-14C5-47F9-AB26-775D76B5B3EA}" type="slidenum">
              <a:rPr lang="it-IT" smtClean="0"/>
              <a:pPr/>
              <a:t>19</a:t>
            </a:fld>
            <a:endParaRPr lang="it-IT"/>
          </a:p>
        </p:txBody>
      </p:sp>
    </p:spTree>
    <p:extLst>
      <p:ext uri="{BB962C8B-B14F-4D97-AF65-F5344CB8AC3E}">
        <p14:creationId xmlns:p14="http://schemas.microsoft.com/office/powerpoint/2010/main" val="303720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293980" y="1106507"/>
            <a:ext cx="7471719" cy="1609344"/>
          </a:xfrm>
        </p:spPr>
        <p:txBody>
          <a:bodyPr>
            <a:noAutofit/>
          </a:bodyPr>
          <a:lstStyle/>
          <a:p>
            <a:pPr fontAlgn="base"/>
            <a:r>
              <a:rPr lang="ro-MO" sz="2400" b="1" dirty="0" smtClean="0">
                <a:solidFill>
                  <a:schemeClr val="accent2"/>
                </a:solidFill>
                <a:effectLst>
                  <a:outerShdw blurRad="38100" dist="38100" dir="2700000" algn="tl">
                    <a:srgbClr val="000000">
                      <a:alpha val="43137"/>
                    </a:srgbClr>
                  </a:outerShdw>
                </a:effectLst>
                <a:latin typeface="+mn-lt"/>
                <a:ea typeface="+mn-ea"/>
                <a:cs typeface="+mn-cs"/>
              </a:rPr>
              <a:t>Rădăcinile chimiei și alchimiei</a:t>
            </a:r>
            <a:endParaRPr lang="it-IT" sz="2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1008221" y="4261530"/>
            <a:ext cx="9939180" cy="1588127"/>
          </a:xfrm>
          <a:prstGeom prst="rect">
            <a:avLst/>
          </a:prstGeom>
        </p:spPr>
        <p:txBody>
          <a:bodyPr wrap="square">
            <a:spAutoFit/>
          </a:bodyPr>
          <a:lstStyle/>
          <a:p>
            <a:pPr fontAlgn="base">
              <a:lnSpc>
                <a:spcPct val="90000"/>
              </a:lnSpc>
              <a:spcBef>
                <a:spcPct val="0"/>
              </a:spcBef>
            </a:pPr>
            <a:r>
              <a:rPr lang="vi-VN" cap="all" dirty="0">
                <a:solidFill>
                  <a:prstClr val="black"/>
                </a:solidFill>
                <a:cs typeface="Times New Roman" panose="02020603050405020304" pitchFamily="18" charset="0"/>
              </a:rPr>
              <a:t>Puține discipline științifice au definit complexitatea Renașterii la fel de mult ca alchimia, un domeniu în care filosofia, știința, ocultismul și teologia s-au unit. Alchimia, o autentică </a:t>
            </a:r>
            <a:r>
              <a:rPr lang="vi-VN" cap="all" dirty="0" smtClean="0">
                <a:solidFill>
                  <a:prstClr val="black"/>
                </a:solidFill>
                <a:cs typeface="Times New Roman" panose="02020603050405020304" pitchFamily="18" charset="0"/>
              </a:rPr>
              <a:t>protoștiință, </a:t>
            </a:r>
            <a:r>
              <a:rPr lang="vi-VN" cap="all" dirty="0">
                <a:solidFill>
                  <a:prstClr val="black"/>
                </a:solidFill>
                <a:cs typeface="Times New Roman" panose="02020603050405020304" pitchFamily="18" charset="0"/>
              </a:rPr>
              <a:t>a prezentat transformarea de la dogma teoretică la metodele bazate pe observație și practică care s-au dezvoltat treptat în această perioadă a istoriei științei</a:t>
            </a:r>
            <a:endParaRPr lang="it-IT" cap="all" dirty="0">
              <a:solidFill>
                <a:prstClr val="black"/>
              </a:solidFill>
              <a:cs typeface="Times New Roman" panose="02020603050405020304" pitchFamily="18"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2518" y="123568"/>
            <a:ext cx="5621638" cy="3575222"/>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pPr/>
              <a:t>2</a:t>
            </a:fld>
            <a:endParaRPr lang="it-IT"/>
          </a:p>
        </p:txBody>
      </p:sp>
    </p:spTree>
    <p:extLst>
      <p:ext uri="{BB962C8B-B14F-4D97-AF65-F5344CB8AC3E}">
        <p14:creationId xmlns:p14="http://schemas.microsoft.com/office/powerpoint/2010/main" val="1788727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332921" y="3352799"/>
            <a:ext cx="11445362" cy="2585323"/>
          </a:xfrm>
          <a:prstGeom prst="rect">
            <a:avLst/>
          </a:prstGeom>
        </p:spPr>
        <p:txBody>
          <a:bodyPr wrap="square">
            <a:spAutoFit/>
          </a:bodyPr>
          <a:lstStyle/>
          <a:p>
            <a:pPr algn="just" fontAlgn="base">
              <a:lnSpc>
                <a:spcPct val="90000"/>
              </a:lnSpc>
              <a:spcBef>
                <a:spcPct val="0"/>
              </a:spcBef>
            </a:pPr>
            <a:r>
              <a:rPr lang="vi-VN" dirty="0">
                <a:latin typeface="Calibri" panose="020F0502020204030204" pitchFamily="34" charset="0"/>
                <a:cs typeface="Calibri" panose="020F0502020204030204" pitchFamily="34" charset="0"/>
              </a:rPr>
              <a:t>Cel mai puternic susținător vocal al iatrochimiei a fost Theopharastus von Honhenheim, cunoscut și sub numele de Paracelsus (Einsiedeln, 14 noiembrie 1493 - Salzburgh, 24 septembrie 1541)</a:t>
            </a:r>
          </a:p>
          <a:p>
            <a:pPr algn="just" fontAlgn="base">
              <a:lnSpc>
                <a:spcPct val="90000"/>
              </a:lnSpc>
              <a:spcBef>
                <a:spcPct val="0"/>
              </a:spcBef>
            </a:pPr>
            <a:endParaRPr lang="vi-VN" dirty="0">
              <a:latin typeface="Calibri" panose="020F0502020204030204" pitchFamily="34" charset="0"/>
              <a:cs typeface="Calibri" panose="020F0502020204030204" pitchFamily="34" charset="0"/>
            </a:endParaRPr>
          </a:p>
          <a:p>
            <a:pPr algn="just" fontAlgn="base">
              <a:lnSpc>
                <a:spcPct val="90000"/>
              </a:lnSpc>
              <a:spcBef>
                <a:spcPct val="0"/>
              </a:spcBef>
            </a:pPr>
            <a:r>
              <a:rPr lang="vi-VN" dirty="0">
                <a:latin typeface="Calibri" panose="020F0502020204030204" pitchFamily="34" charset="0"/>
                <a:cs typeface="Calibri" panose="020F0502020204030204" pitchFamily="34" charset="0"/>
              </a:rPr>
              <a:t>Cuvântul «Paracelsus» înseamnă «Celsus superior</a:t>
            </a:r>
            <a:r>
              <a:rPr lang="vi-VN" dirty="0" smtClean="0">
                <a:latin typeface="Calibri" panose="020F0502020204030204" pitchFamily="34" charset="0"/>
                <a:cs typeface="Calibri" panose="020F0502020204030204" pitchFamily="34" charset="0"/>
              </a:rPr>
              <a:t>»</a:t>
            </a:r>
            <a:r>
              <a:rPr lang="ro-MO" dirty="0" smtClean="0">
                <a:latin typeface="Calibri" panose="020F0502020204030204" pitchFamily="34" charset="0"/>
                <a:cs typeface="Calibri" panose="020F0502020204030204" pitchFamily="34" charset="0"/>
              </a:rPr>
              <a:t>.</a:t>
            </a:r>
            <a:r>
              <a:rPr lang="vi-VN" dirty="0" smtClean="0">
                <a:latin typeface="Calibri" panose="020F0502020204030204" pitchFamily="34" charset="0"/>
                <a:cs typeface="Calibri" panose="020F0502020204030204" pitchFamily="34" charset="0"/>
              </a:rPr>
              <a:t> </a:t>
            </a:r>
            <a:r>
              <a:rPr lang="ro-MO" dirty="0" smtClean="0">
                <a:latin typeface="Calibri" panose="020F0502020204030204" pitchFamily="34" charset="0"/>
                <a:cs typeface="Calibri" panose="020F0502020204030204" pitchFamily="34" charset="0"/>
              </a:rPr>
              <a:t>Acesta a fost un celebru</a:t>
            </a:r>
            <a:r>
              <a:rPr lang="vi-VN" dirty="0" smtClean="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alchimist și medic </a:t>
            </a:r>
            <a:r>
              <a:rPr lang="ro-MO" dirty="0" smtClean="0">
                <a:latin typeface="Calibri" panose="020F0502020204030204" pitchFamily="34" charset="0"/>
                <a:cs typeface="Calibri" panose="020F0502020204030204" pitchFamily="34" charset="0"/>
              </a:rPr>
              <a:t>de origine </a:t>
            </a:r>
            <a:r>
              <a:rPr lang="vi-VN" dirty="0" smtClean="0">
                <a:latin typeface="Calibri" panose="020F0502020204030204" pitchFamily="34" charset="0"/>
                <a:cs typeface="Calibri" panose="020F0502020204030204" pitchFamily="34" charset="0"/>
              </a:rPr>
              <a:t>elvețian</a:t>
            </a:r>
            <a:r>
              <a:rPr lang="ro-MO" dirty="0" smtClean="0">
                <a:latin typeface="Calibri" panose="020F0502020204030204" pitchFamily="34" charset="0"/>
                <a:cs typeface="Calibri" panose="020F0502020204030204" pitchFamily="34" charset="0"/>
              </a:rPr>
              <a:t>o</a:t>
            </a:r>
            <a:r>
              <a:rPr lang="vi-VN" dirty="0" smtClean="0">
                <a:latin typeface="Calibri" panose="020F0502020204030204" pitchFamily="34" charset="0"/>
                <a:cs typeface="Calibri" panose="020F0502020204030204" pitchFamily="34" charset="0"/>
              </a:rPr>
              <a:t>-german</a:t>
            </a:r>
            <a:r>
              <a:rPr lang="vi-VN" dirty="0">
                <a:latin typeface="Calibri" panose="020F0502020204030204" pitchFamily="34" charset="0"/>
                <a:cs typeface="Calibri" panose="020F0502020204030204" pitchFamily="34" charset="0"/>
              </a:rPr>
              <a:t>, unul dintre fondatorii iatrochimiei. A fondat disciplina toxicologiei</a:t>
            </a:r>
          </a:p>
          <a:p>
            <a:pPr algn="just" fontAlgn="base">
              <a:lnSpc>
                <a:spcPct val="90000"/>
              </a:lnSpc>
              <a:spcBef>
                <a:spcPct val="0"/>
              </a:spcBef>
            </a:pPr>
            <a:endParaRPr lang="vi-VN" dirty="0">
              <a:latin typeface="Calibri" panose="020F0502020204030204" pitchFamily="34" charset="0"/>
              <a:cs typeface="Calibri" panose="020F0502020204030204" pitchFamily="34" charset="0"/>
            </a:endParaRPr>
          </a:p>
          <a:p>
            <a:pPr algn="just" fontAlgn="base">
              <a:lnSpc>
                <a:spcPct val="90000"/>
              </a:lnSpc>
              <a:spcBef>
                <a:spcPct val="0"/>
              </a:spcBef>
            </a:pPr>
            <a:r>
              <a:rPr lang="vi-VN" dirty="0" smtClean="0">
                <a:latin typeface="Calibri" panose="020F0502020204030204" pitchFamily="34" charset="0"/>
                <a:cs typeface="Calibri" panose="020F0502020204030204" pitchFamily="34" charset="0"/>
              </a:rPr>
              <a:t>Paracelsus</a:t>
            </a:r>
            <a:r>
              <a:rPr lang="ro-MO" dirty="0" smtClean="0">
                <a:latin typeface="Calibri" panose="020F0502020204030204" pitchFamily="34" charset="0"/>
                <a:cs typeface="Calibri" panose="020F0502020204030204" pitchFamily="34" charset="0"/>
              </a:rPr>
              <a:t>,</a:t>
            </a:r>
            <a:r>
              <a:rPr lang="vi-VN" dirty="0" smtClean="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ca </a:t>
            </a:r>
            <a:r>
              <a:rPr lang="vi-VN" dirty="0" smtClean="0">
                <a:latin typeface="Calibri" panose="020F0502020204030204" pitchFamily="34" charset="0"/>
                <a:cs typeface="Calibri" panose="020F0502020204030204" pitchFamily="34" charset="0"/>
              </a:rPr>
              <a:t>Avicenna</a:t>
            </a:r>
            <a:r>
              <a:rPr lang="ro-MO" dirty="0" smtClean="0">
                <a:latin typeface="Calibri" panose="020F0502020204030204" pitchFamily="34" charset="0"/>
                <a:cs typeface="Calibri" panose="020F0502020204030204" pitchFamily="34" charset="0"/>
              </a:rPr>
              <a:t>,</a:t>
            </a:r>
            <a:r>
              <a:rPr lang="vi-VN" dirty="0" smtClean="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credea că scopul principal al alchimiei nu este căutarea unor modalități de a obține aur </a:t>
            </a:r>
            <a:r>
              <a:rPr lang="ro-MO" dirty="0" smtClean="0">
                <a:latin typeface="Calibri" panose="020F0502020204030204" pitchFamily="34" charset="0"/>
                <a:cs typeface="Calibri" panose="020F0502020204030204" pitchFamily="34" charset="0"/>
              </a:rPr>
              <a:t>c</a:t>
            </a:r>
            <a:r>
              <a:rPr lang="vi-VN" dirty="0" smtClean="0">
                <a:latin typeface="Calibri" panose="020F0502020204030204" pitchFamily="34" charset="0"/>
                <a:cs typeface="Calibri" panose="020F0502020204030204" pitchFamily="34" charset="0"/>
              </a:rPr>
              <a:t>i </a:t>
            </a:r>
            <a:r>
              <a:rPr lang="vi-VN" dirty="0">
                <a:latin typeface="Calibri" panose="020F0502020204030204" pitchFamily="34" charset="0"/>
                <a:cs typeface="Calibri" panose="020F0502020204030204" pitchFamily="34" charset="0"/>
              </a:rPr>
              <a:t>producerea de medicamente. El a împrumutat din tradiția alchimică învățând că există trei părți de bază ale materiei </a:t>
            </a:r>
            <a:r>
              <a:rPr lang="ro-MO" dirty="0" smtClean="0">
                <a:latin typeface="Calibri" panose="020F0502020204030204" pitchFamily="34" charset="0"/>
                <a:cs typeface="Calibri" panose="020F0502020204030204" pitchFamily="34" charset="0"/>
              </a:rPr>
              <a:t>determinate de </a:t>
            </a:r>
            <a:r>
              <a:rPr lang="vi-VN" dirty="0" smtClean="0">
                <a:latin typeface="Calibri" panose="020F0502020204030204" pitchFamily="34" charset="0"/>
                <a:cs typeface="Calibri" panose="020F0502020204030204" pitchFamily="34" charset="0"/>
              </a:rPr>
              <a:t>mercur</a:t>
            </a:r>
            <a:r>
              <a:rPr lang="vi-VN" dirty="0">
                <a:latin typeface="Calibri" panose="020F0502020204030204" pitchFamily="34" charset="0"/>
                <a:cs typeface="Calibri" panose="020F0502020204030204" pitchFamily="34" charset="0"/>
              </a:rPr>
              <a:t>, sulf, sare. </a:t>
            </a:r>
            <a:r>
              <a:rPr lang="ro-MO" dirty="0" smtClean="0">
                <a:latin typeface="Calibri" panose="020F0502020204030204" pitchFamily="34" charset="0"/>
                <a:cs typeface="Calibri" panose="020F0502020204030204" pitchFamily="34" charset="0"/>
              </a:rPr>
              <a:t>P</a:t>
            </a:r>
            <a:r>
              <a:rPr lang="vi-VN" dirty="0" smtClean="0">
                <a:latin typeface="Calibri" panose="020F0502020204030204" pitchFamily="34" charset="0"/>
                <a:cs typeface="Calibri" panose="020F0502020204030204" pitchFamily="34" charset="0"/>
              </a:rPr>
              <a:t>entru </a:t>
            </a:r>
            <a:r>
              <a:rPr lang="vi-VN" dirty="0">
                <a:latin typeface="Calibri" panose="020F0502020204030204" pitchFamily="34" charset="0"/>
                <a:cs typeface="Calibri" panose="020F0502020204030204" pitchFamily="34" charset="0"/>
              </a:rPr>
              <a:t>a determina cauzele bolilor, Paracelsus a susținut că febra și ciuma apar în </a:t>
            </a:r>
            <a:r>
              <a:rPr lang="vi-VN" dirty="0" smtClean="0">
                <a:latin typeface="Calibri" panose="020F0502020204030204" pitchFamily="34" charset="0"/>
                <a:cs typeface="Calibri" panose="020F0502020204030204" pitchFamily="34" charset="0"/>
              </a:rPr>
              <a:t>corp</a:t>
            </a:r>
            <a:r>
              <a:rPr lang="ro-MO" dirty="0" smtClean="0">
                <a:latin typeface="Calibri" panose="020F0502020204030204" pitchFamily="34" charset="0"/>
                <a:cs typeface="Calibri" panose="020F0502020204030204" pitchFamily="34" charset="0"/>
              </a:rPr>
              <a:t> din cauza excesului</a:t>
            </a:r>
            <a:r>
              <a:rPr lang="vi-VN" dirty="0" smtClean="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de </a:t>
            </a:r>
            <a:r>
              <a:rPr lang="vi-VN" dirty="0" smtClean="0">
                <a:latin typeface="Calibri" panose="020F0502020204030204" pitchFamily="34" charset="0"/>
                <a:cs typeface="Calibri" panose="020F0502020204030204" pitchFamily="34" charset="0"/>
              </a:rPr>
              <a:t>sulf</a:t>
            </a:r>
            <a:r>
              <a:rPr lang="ro-MO" dirty="0" smtClean="0">
                <a:latin typeface="Calibri" panose="020F0502020204030204" pitchFamily="34" charset="0"/>
                <a:cs typeface="Calibri" panose="020F0502020204030204" pitchFamily="34" charset="0"/>
              </a:rPr>
              <a:t>,</a:t>
            </a:r>
            <a:r>
              <a:rPr lang="vi-VN" dirty="0" smtClean="0">
                <a:latin typeface="Calibri" panose="020F0502020204030204" pitchFamily="34" charset="0"/>
                <a:cs typeface="Calibri" panose="020F0502020204030204" pitchFamily="34" charset="0"/>
              </a:rPr>
              <a:t> paralizia</a:t>
            </a:r>
            <a:r>
              <a:rPr lang="ro-MO" dirty="0" smtClean="0">
                <a:latin typeface="Calibri" panose="020F0502020204030204" pitchFamily="34" charset="0"/>
                <a:cs typeface="Calibri" panose="020F0502020204030204" pitchFamily="34" charset="0"/>
              </a:rPr>
              <a:t> datorită</a:t>
            </a:r>
            <a:r>
              <a:rPr lang="vi-VN" dirty="0" smtClean="0">
                <a:latin typeface="Calibri" panose="020F0502020204030204" pitchFamily="34" charset="0"/>
                <a:cs typeface="Calibri" panose="020F0502020204030204" pitchFamily="34" charset="0"/>
              </a:rPr>
              <a:t> exces</a:t>
            </a:r>
            <a:r>
              <a:rPr lang="ro-MO" dirty="0" smtClean="0">
                <a:latin typeface="Calibri" panose="020F0502020204030204" pitchFamily="34" charset="0"/>
                <a:cs typeface="Calibri" panose="020F0502020204030204" pitchFamily="34" charset="0"/>
              </a:rPr>
              <a:t>ului de </a:t>
            </a:r>
            <a:r>
              <a:rPr lang="vi-VN" dirty="0" smtClean="0">
                <a:latin typeface="Calibri" panose="020F0502020204030204" pitchFamily="34" charset="0"/>
                <a:cs typeface="Calibri" panose="020F0502020204030204" pitchFamily="34" charset="0"/>
              </a:rPr>
              <a:t>mercur </a:t>
            </a:r>
            <a:r>
              <a:rPr lang="vi-VN" dirty="0">
                <a:latin typeface="Calibri" panose="020F0502020204030204" pitchFamily="34" charset="0"/>
                <a:cs typeface="Calibri" panose="020F0502020204030204" pitchFamily="34" charset="0"/>
              </a:rPr>
              <a:t>etc.</a:t>
            </a:r>
            <a:endParaRPr lang="en-US" dirty="0">
              <a:latin typeface="Calibri" panose="020F0502020204030204" pitchFamily="34" charset="0"/>
              <a:cs typeface="Calibri" panose="020F0502020204030204" pitchFamily="34" charset="0"/>
            </a:endParaRPr>
          </a:p>
        </p:txBody>
      </p:sp>
      <p:sp>
        <p:nvSpPr>
          <p:cNvPr id="4" name="CasellaDiTesto 3"/>
          <p:cNvSpPr txBox="1"/>
          <p:nvPr/>
        </p:nvSpPr>
        <p:spPr>
          <a:xfrm>
            <a:off x="782595" y="1512614"/>
            <a:ext cx="10995688" cy="461665"/>
          </a:xfrm>
          <a:prstGeom prst="rect">
            <a:avLst/>
          </a:prstGeom>
          <a:noFill/>
        </p:spPr>
        <p:txBody>
          <a:bodyPr wrap="square" rtlCol="0">
            <a:spAutoFit/>
          </a:bodyPr>
          <a:lstStyle/>
          <a:p>
            <a:r>
              <a:rPr lang="it-IT" sz="2400" b="1" dirty="0" smtClean="0">
                <a:solidFill>
                  <a:schemeClr val="accent2"/>
                </a:solidFill>
                <a:effectLst>
                  <a:outerShdw blurRad="38100" dist="38100" dir="2700000" algn="tl">
                    <a:srgbClr val="000000">
                      <a:alpha val="43137"/>
                    </a:srgbClr>
                  </a:outerShdw>
                </a:effectLst>
              </a:rPr>
              <a:t>IATROCH</a:t>
            </a:r>
            <a:r>
              <a:rPr lang="ro-MO" sz="2400" b="1" dirty="0" smtClean="0">
                <a:solidFill>
                  <a:schemeClr val="accent2"/>
                </a:solidFill>
                <a:effectLst>
                  <a:outerShdw blurRad="38100" dist="38100" dir="2700000" algn="tl">
                    <a:srgbClr val="000000">
                      <a:alpha val="43137"/>
                    </a:srgbClr>
                  </a:outerShdw>
                </a:effectLst>
              </a:rPr>
              <a:t>IMIA</a:t>
            </a:r>
            <a:endParaRPr lang="it-IT" sz="2400" b="1" dirty="0">
              <a:solidFill>
                <a:schemeClr val="accent2"/>
              </a:solidFill>
              <a:effectLst>
                <a:outerShdw blurRad="38100" dist="38100" dir="2700000" algn="tl">
                  <a:srgbClr val="000000">
                    <a:alpha val="43137"/>
                  </a:srgbClr>
                </a:outerShdw>
              </a:effectLst>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881" y="1036247"/>
            <a:ext cx="4301134" cy="2060672"/>
          </a:xfrm>
          <a:prstGeom prst="rect">
            <a:avLst/>
          </a:prstGeom>
        </p:spPr>
      </p:pic>
      <p:sp>
        <p:nvSpPr>
          <p:cNvPr id="5" name="Segnaposto numero diapositiva 4"/>
          <p:cNvSpPr>
            <a:spLocks noGrp="1"/>
          </p:cNvSpPr>
          <p:nvPr>
            <p:ph type="sldNum" sz="quarter" idx="12"/>
          </p:nvPr>
        </p:nvSpPr>
        <p:spPr/>
        <p:txBody>
          <a:bodyPr/>
          <a:lstStyle/>
          <a:p>
            <a:fld id="{AFC0D379-14C5-47F9-AB26-775D76B5B3EA}" type="slidenum">
              <a:rPr lang="it-IT" smtClean="0"/>
              <a:pPr/>
              <a:t>20</a:t>
            </a:fld>
            <a:endParaRPr lang="it-IT"/>
          </a:p>
        </p:txBody>
      </p:sp>
    </p:spTree>
    <p:extLst>
      <p:ext uri="{BB962C8B-B14F-4D97-AF65-F5344CB8AC3E}">
        <p14:creationId xmlns:p14="http://schemas.microsoft.com/office/powerpoint/2010/main" val="1860348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906162" y="1163952"/>
            <a:ext cx="10495006" cy="1588127"/>
          </a:xfrm>
          <a:prstGeom prst="rect">
            <a:avLst/>
          </a:prstGeom>
        </p:spPr>
        <p:txBody>
          <a:bodyPr wrap="square">
            <a:spAutoFit/>
          </a:bodyPr>
          <a:lstStyle/>
          <a:p>
            <a:pPr algn="just" fontAlgn="base">
              <a:lnSpc>
                <a:spcPct val="90000"/>
              </a:lnSpc>
              <a:spcBef>
                <a:spcPct val="0"/>
              </a:spcBef>
            </a:pPr>
            <a:r>
              <a:rPr lang="en-US" sz="3600" i="1" dirty="0" smtClean="0">
                <a:solidFill>
                  <a:srgbClr val="383939"/>
                </a:solidFill>
                <a:cs typeface="Times New Roman" panose="02020603050405020304" pitchFamily="18" charset="0"/>
              </a:rPr>
              <a:t>"</a:t>
            </a:r>
            <a:r>
              <a:rPr lang="vi-VN" sz="3600" i="1" dirty="0">
                <a:solidFill>
                  <a:srgbClr val="383939"/>
                </a:solidFill>
                <a:cs typeface="Times New Roman" panose="02020603050405020304" pitchFamily="18" charset="0"/>
              </a:rPr>
              <a:t> Toate lucrurile sunt otravă și nimic nu este fără otravă; numai doza permite ca ceva să nu fie otrăvitor. </a:t>
            </a:r>
            <a:r>
              <a:rPr lang="en-US" sz="3600" i="1" dirty="0" smtClean="0">
                <a:solidFill>
                  <a:srgbClr val="383939"/>
                </a:solidFill>
                <a:cs typeface="Times New Roman" panose="02020603050405020304" pitchFamily="18" charset="0"/>
              </a:rPr>
              <a:t>"</a:t>
            </a:r>
            <a:endParaRPr lang="en-US" sz="3600" i="1" dirty="0">
              <a:solidFill>
                <a:srgbClr val="383939"/>
              </a:solidFill>
              <a:cs typeface="Times New Roman" panose="02020603050405020304" pitchFamily="18" charset="0"/>
            </a:endParaRPr>
          </a:p>
        </p:txBody>
      </p:sp>
      <p:sp>
        <p:nvSpPr>
          <p:cNvPr id="5" name="CasellaDiTesto 4"/>
          <p:cNvSpPr txBox="1"/>
          <p:nvPr/>
        </p:nvSpPr>
        <p:spPr>
          <a:xfrm>
            <a:off x="749643" y="5628105"/>
            <a:ext cx="10808044" cy="590931"/>
          </a:xfrm>
          <a:prstGeom prst="rect">
            <a:avLst/>
          </a:prstGeom>
          <a:noFill/>
        </p:spPr>
        <p:txBody>
          <a:bodyPr wrap="square" rtlCol="0">
            <a:spAutoFit/>
          </a:bodyPr>
          <a:lstStyle/>
          <a:p>
            <a:pPr lvl="0" algn="just" fontAlgn="base">
              <a:lnSpc>
                <a:spcPct val="90000"/>
              </a:lnSpc>
              <a:spcBef>
                <a:spcPct val="0"/>
              </a:spcBef>
            </a:pPr>
            <a:r>
              <a:rPr lang="vi-VN" dirty="0">
                <a:cs typeface="Times New Roman" panose="02020603050405020304" pitchFamily="18" charset="0"/>
              </a:rPr>
              <a:t>Adică, substanțele considerate toxice sunt inofensive în doze mici și, dimpotrivă, o substanță obișnuită inofensivă poate fi mortală dacă este </a:t>
            </a:r>
            <a:r>
              <a:rPr lang="vi-VN" dirty="0" smtClean="0">
                <a:cs typeface="Times New Roman" panose="02020603050405020304" pitchFamily="18" charset="0"/>
              </a:rPr>
              <a:t>supra-consumată</a:t>
            </a:r>
            <a:r>
              <a:rPr lang="ro-MO" dirty="0" smtClean="0">
                <a:cs typeface="Times New Roman" panose="02020603050405020304" pitchFamily="18" charset="0"/>
              </a:rPr>
              <a:t>.</a:t>
            </a:r>
            <a:endParaRPr lang="en-US" dirty="0">
              <a:cs typeface="Times New Roman" panose="02020603050405020304" pitchFamily="18" charset="0"/>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705" y="2710249"/>
            <a:ext cx="9220200" cy="2804726"/>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pPr/>
              <a:t>21</a:t>
            </a:fld>
            <a:endParaRPr lang="it-IT"/>
          </a:p>
        </p:txBody>
      </p:sp>
    </p:spTree>
    <p:extLst>
      <p:ext uri="{BB962C8B-B14F-4D97-AF65-F5344CB8AC3E}">
        <p14:creationId xmlns:p14="http://schemas.microsoft.com/office/powerpoint/2010/main" val="2243788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4553" y="1197638"/>
            <a:ext cx="5876499" cy="1325563"/>
          </a:xfrm>
        </p:spPr>
        <p:txBody>
          <a:bodyPr>
            <a:normAutofit/>
          </a:bodyPr>
          <a:lstStyle/>
          <a:p>
            <a:r>
              <a:rPr lang="it-IT" sz="2400" b="1" dirty="0" err="1">
                <a:solidFill>
                  <a:schemeClr val="accent2"/>
                </a:solidFill>
                <a:effectLst>
                  <a:outerShdw blurRad="38100" dist="38100" dir="2700000" algn="tl">
                    <a:srgbClr val="000000">
                      <a:alpha val="43137"/>
                    </a:srgbClr>
                  </a:outerShdw>
                </a:effectLst>
                <a:latin typeface="+mn-lt"/>
                <a:ea typeface="+mn-ea"/>
                <a:cs typeface="+mn-cs"/>
              </a:rPr>
              <a:t>Paracelsus</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24552" y="3258640"/>
            <a:ext cx="10515600" cy="3360524"/>
          </a:xfrm>
        </p:spPr>
        <p:txBody>
          <a:bodyPr>
            <a:normAutofit/>
          </a:bodyPr>
          <a:lstStyle/>
          <a:p>
            <a:pPr marL="0" indent="0" algn="just">
              <a:buNone/>
            </a:pPr>
            <a:r>
              <a:rPr lang="vi-VN" sz="1800" dirty="0">
                <a:latin typeface="Calibri" panose="020F0502020204030204" pitchFamily="34" charset="0"/>
                <a:cs typeface="Calibri" panose="020F0502020204030204" pitchFamily="34" charset="0"/>
              </a:rPr>
              <a:t>Paracelsus acorda o mare importanță observării atente a pacientului și era foarte capabil să se identifice cu afecțiunile </a:t>
            </a:r>
            <a:r>
              <a:rPr lang="vi-VN" sz="1800" dirty="0" smtClean="0">
                <a:latin typeface="Calibri" panose="020F0502020204030204" pitchFamily="34" charset="0"/>
                <a:cs typeface="Calibri" panose="020F0502020204030204" pitchFamily="34" charset="0"/>
              </a:rPr>
              <a:t>sale</a:t>
            </a:r>
            <a:r>
              <a:rPr lang="ro-MO" sz="1800" dirty="0" smtClean="0">
                <a:latin typeface="Calibri" panose="020F0502020204030204" pitchFamily="34" charset="0"/>
                <a:cs typeface="Calibri" panose="020F0502020204030204" pitchFamily="34" charset="0"/>
              </a:rPr>
              <a:t>.</a:t>
            </a:r>
            <a:endParaRPr lang="vi-VN" sz="1800" dirty="0">
              <a:latin typeface="Calibri" panose="020F0502020204030204" pitchFamily="34" charset="0"/>
              <a:cs typeface="Calibri" panose="020F0502020204030204" pitchFamily="34" charset="0"/>
            </a:endParaRPr>
          </a:p>
          <a:p>
            <a:pPr marL="0" indent="0" algn="just">
              <a:buNone/>
            </a:pPr>
            <a:endParaRPr lang="vi-VN" sz="1800" dirty="0">
              <a:latin typeface="Calibri" panose="020F0502020204030204" pitchFamily="34" charset="0"/>
              <a:cs typeface="Calibri" panose="020F0502020204030204" pitchFamily="34" charset="0"/>
            </a:endParaRPr>
          </a:p>
          <a:p>
            <a:pPr marL="0" indent="0" algn="just">
              <a:buNone/>
            </a:pPr>
            <a:r>
              <a:rPr lang="vi-VN" sz="1800" dirty="0">
                <a:latin typeface="Calibri" panose="020F0502020204030204" pitchFamily="34" charset="0"/>
                <a:cs typeface="Calibri" panose="020F0502020204030204" pitchFamily="34" charset="0"/>
              </a:rPr>
              <a:t>Anatomia lui Paracelsus, de fapt, nu se bazează pe disecție ca cea a lui Vesalius, ci pe exterioritate, pe capacitatea medicului de a reconecta semnele de pe corp la agentul intern care cauzează boala. Prin urmare, se poate spune că pune bazele </a:t>
            </a:r>
            <a:r>
              <a:rPr lang="vi-VN" sz="1800" dirty="0" smtClean="0">
                <a:latin typeface="Calibri" panose="020F0502020204030204" pitchFamily="34" charset="0"/>
                <a:cs typeface="Calibri" panose="020F0502020204030204" pitchFamily="34" charset="0"/>
              </a:rPr>
              <a:t>semiotic</a:t>
            </a:r>
            <a:r>
              <a:rPr lang="ro-MO" sz="1800" dirty="0" smtClean="0">
                <a:latin typeface="Calibri" panose="020F0502020204030204" pitchFamily="34" charset="0"/>
                <a:cs typeface="Calibri" panose="020F0502020204030204" pitchFamily="34" charset="0"/>
              </a:rPr>
              <a:t>ii.</a:t>
            </a:r>
            <a:endParaRPr lang="it-IT" sz="1800" dirty="0">
              <a:latin typeface="Calibri" panose="020F0502020204030204" pitchFamily="34" charset="0"/>
              <a:cs typeface="Calibri" panose="020F0502020204030204" pitchFamily="34"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22</a:t>
            </a:fld>
            <a:endParaRPr lang="it-IT"/>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3504" y="600501"/>
            <a:ext cx="1923979" cy="2415654"/>
          </a:xfrm>
          <a:prstGeom prst="rect">
            <a:avLst/>
          </a:prstGeom>
        </p:spPr>
      </p:pic>
    </p:spTree>
    <p:extLst>
      <p:ext uri="{BB962C8B-B14F-4D97-AF65-F5344CB8AC3E}">
        <p14:creationId xmlns:p14="http://schemas.microsoft.com/office/powerpoint/2010/main" val="2192458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4553" y="883740"/>
            <a:ext cx="10515600" cy="1325563"/>
          </a:xfrm>
        </p:spPr>
        <p:txBody>
          <a:bodyPr>
            <a:normAutofit/>
          </a:bodyPr>
          <a:lstStyle/>
          <a:p>
            <a:r>
              <a:rPr lang="it-IT" sz="2400" b="1" dirty="0" err="1">
                <a:solidFill>
                  <a:schemeClr val="accent2"/>
                </a:solidFill>
                <a:effectLst>
                  <a:outerShdw blurRad="38100" dist="38100" dir="2700000" algn="tl">
                    <a:srgbClr val="000000">
                      <a:alpha val="43137"/>
                    </a:srgbClr>
                  </a:outerShdw>
                </a:effectLst>
                <a:latin typeface="+mn-lt"/>
                <a:ea typeface="+mn-ea"/>
                <a:cs typeface="+mn-cs"/>
              </a:rPr>
              <a:t>Paracelsus</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38200" y="2016693"/>
            <a:ext cx="10515600" cy="4351338"/>
          </a:xfrm>
        </p:spPr>
        <p:txBody>
          <a:bodyPr>
            <a:normAutofit/>
          </a:bodyPr>
          <a:lstStyle/>
          <a:p>
            <a:pPr marL="0" indent="0" algn="just">
              <a:buNone/>
            </a:pPr>
            <a:r>
              <a:rPr lang="vi-VN" sz="1800" dirty="0">
                <a:latin typeface="Calibri" panose="020F0502020204030204" pitchFamily="34" charset="0"/>
                <a:cs typeface="Calibri" panose="020F0502020204030204" pitchFamily="34" charset="0"/>
              </a:rPr>
              <a:t>În scrierile sale, descriind părțile anatomice, el inserează simultan interpretările sale, nu distinge ceea ce vede de ceea ce gândește. El enumeră cele cinci principii posibile ale bolilor: ens </a:t>
            </a:r>
            <a:r>
              <a:rPr lang="vi-VN" sz="1800" dirty="0" smtClean="0">
                <a:latin typeface="Calibri" panose="020F0502020204030204" pitchFamily="34" charset="0"/>
                <a:cs typeface="Calibri" panose="020F0502020204030204" pitchFamily="34" charset="0"/>
              </a:rPr>
              <a:t>astral, </a:t>
            </a:r>
            <a:r>
              <a:rPr lang="vi-VN" sz="1800" dirty="0">
                <a:latin typeface="Calibri" panose="020F0502020204030204" pitchFamily="34" charset="0"/>
                <a:cs typeface="Calibri" panose="020F0502020204030204" pitchFamily="34" charset="0"/>
              </a:rPr>
              <a:t>ens </a:t>
            </a:r>
            <a:r>
              <a:rPr lang="vi-VN" sz="1800" dirty="0" smtClean="0">
                <a:latin typeface="Calibri" panose="020F0502020204030204" pitchFamily="34" charset="0"/>
                <a:cs typeface="Calibri" panose="020F0502020204030204" pitchFamily="34" charset="0"/>
              </a:rPr>
              <a:t>venal, </a:t>
            </a:r>
            <a:r>
              <a:rPr lang="vi-VN" sz="1800" dirty="0">
                <a:latin typeface="Calibri" panose="020F0502020204030204" pitchFamily="34" charset="0"/>
                <a:cs typeface="Calibri" panose="020F0502020204030204" pitchFamily="34" charset="0"/>
              </a:rPr>
              <a:t>ens </a:t>
            </a:r>
            <a:r>
              <a:rPr lang="vi-VN" sz="1800" dirty="0" smtClean="0">
                <a:latin typeface="Calibri" panose="020F0502020204030204" pitchFamily="34" charset="0"/>
                <a:cs typeface="Calibri" panose="020F0502020204030204" pitchFamily="34" charset="0"/>
              </a:rPr>
              <a:t>natural, </a:t>
            </a:r>
            <a:r>
              <a:rPr lang="vi-VN" sz="1800" dirty="0">
                <a:latin typeface="Calibri" panose="020F0502020204030204" pitchFamily="34" charset="0"/>
                <a:cs typeface="Calibri" panose="020F0502020204030204" pitchFamily="34" charset="0"/>
              </a:rPr>
              <a:t>ens </a:t>
            </a:r>
            <a:r>
              <a:rPr lang="vi-VN" sz="1800" dirty="0" smtClean="0">
                <a:latin typeface="Calibri" panose="020F0502020204030204" pitchFamily="34" charset="0"/>
                <a:cs typeface="Calibri" panose="020F0502020204030204" pitchFamily="34" charset="0"/>
              </a:rPr>
              <a:t>spiritual </a:t>
            </a:r>
            <a:r>
              <a:rPr lang="vi-VN" sz="1800" dirty="0">
                <a:latin typeface="Calibri" panose="020F0502020204030204" pitchFamily="34" charset="0"/>
                <a:cs typeface="Calibri" panose="020F0502020204030204" pitchFamily="34" charset="0"/>
              </a:rPr>
              <a:t>și ens dei. Pentru a înțelege cauza bolii, un bun medic trebuie să se bazeze pe toate cele cinci </a:t>
            </a:r>
            <a:r>
              <a:rPr lang="vi-VN" sz="1800" dirty="0" smtClean="0">
                <a:latin typeface="Calibri" panose="020F0502020204030204" pitchFamily="34" charset="0"/>
                <a:cs typeface="Calibri" panose="020F0502020204030204" pitchFamily="34" charset="0"/>
              </a:rPr>
              <a:t>corpuri</a:t>
            </a:r>
            <a:r>
              <a:rPr lang="ro-MO" sz="1800" dirty="0" smtClean="0">
                <a:latin typeface="Calibri" panose="020F0502020204030204" pitchFamily="34" charset="0"/>
                <a:cs typeface="Calibri" panose="020F0502020204030204" pitchFamily="34" charset="0"/>
              </a:rPr>
              <a:t>.</a:t>
            </a:r>
            <a:endParaRPr lang="vi-VN" sz="1800" dirty="0">
              <a:latin typeface="Calibri" panose="020F0502020204030204" pitchFamily="34" charset="0"/>
              <a:cs typeface="Calibri" panose="020F0502020204030204" pitchFamily="34" charset="0"/>
            </a:endParaRPr>
          </a:p>
          <a:p>
            <a:pPr marL="0" indent="0" algn="just">
              <a:buNone/>
            </a:pPr>
            <a:r>
              <a:rPr lang="vi-VN" sz="1800" dirty="0">
                <a:latin typeface="Calibri" panose="020F0502020204030204" pitchFamily="34" charset="0"/>
                <a:cs typeface="Calibri" panose="020F0502020204030204" pitchFamily="34" charset="0"/>
              </a:rPr>
              <a:t>Importanța sa în domeniul farmacologic se datorează faptului că el a fost primul care a recomandat utilizarea mineralelor și a substanțelor chimice pentru tratamentul bolilor umane, spre deosebire de doctrinele anterioare în care se limita la utilizarea plantelor și a extractelor din </a:t>
            </a:r>
            <a:r>
              <a:rPr lang="vi-VN" sz="1800" dirty="0" smtClean="0">
                <a:latin typeface="Calibri" panose="020F0502020204030204" pitchFamily="34" charset="0"/>
                <a:cs typeface="Calibri" panose="020F0502020204030204" pitchFamily="34" charset="0"/>
              </a:rPr>
              <a:t>plante</a:t>
            </a:r>
            <a:r>
              <a:rPr lang="ro-MO" sz="1800" dirty="0" smtClean="0">
                <a:latin typeface="Calibri" panose="020F0502020204030204" pitchFamily="34" charset="0"/>
                <a:cs typeface="Calibri" panose="020F0502020204030204" pitchFamily="34" charset="0"/>
              </a:rPr>
              <a:t>.</a:t>
            </a:r>
            <a:endParaRPr lang="it-IT" sz="1800" dirty="0">
              <a:latin typeface="Calibri" panose="020F0502020204030204" pitchFamily="34" charset="0"/>
              <a:cs typeface="Calibri" panose="020F0502020204030204" pitchFamily="34"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23</a:t>
            </a:fld>
            <a:endParaRPr lang="it-IT"/>
          </a:p>
        </p:txBody>
      </p:sp>
    </p:spTree>
    <p:extLst>
      <p:ext uri="{BB962C8B-B14F-4D97-AF65-F5344CB8AC3E}">
        <p14:creationId xmlns:p14="http://schemas.microsoft.com/office/powerpoint/2010/main" val="2842878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6313" y="747262"/>
            <a:ext cx="10515600" cy="1325563"/>
          </a:xfrm>
        </p:spPr>
        <p:txBody>
          <a:bodyPr>
            <a:normAutofit/>
          </a:bodyPr>
          <a:lstStyle/>
          <a:p>
            <a:r>
              <a:rPr lang="it-IT" sz="2400" b="1" dirty="0" err="1">
                <a:solidFill>
                  <a:schemeClr val="accent2"/>
                </a:solidFill>
                <a:effectLst>
                  <a:outerShdw blurRad="38100" dist="38100" dir="2700000" algn="tl">
                    <a:srgbClr val="000000">
                      <a:alpha val="43137"/>
                    </a:srgbClr>
                  </a:outerShdw>
                </a:effectLst>
                <a:latin typeface="+mn-lt"/>
                <a:ea typeface="+mn-ea"/>
                <a:cs typeface="+mn-cs"/>
              </a:rPr>
              <a:t>Paracelsus</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24552" y="1934807"/>
            <a:ext cx="5289645" cy="4351338"/>
          </a:xfrm>
        </p:spPr>
        <p:txBody>
          <a:bodyPr>
            <a:normAutofit/>
          </a:bodyPr>
          <a:lstStyle/>
          <a:p>
            <a:pPr marL="0" indent="0" algn="just">
              <a:buNone/>
            </a:pPr>
            <a:r>
              <a:rPr lang="vi-VN" sz="1800" dirty="0">
                <a:latin typeface="Calibri" panose="020F0502020204030204" pitchFamily="34" charset="0"/>
                <a:cs typeface="Calibri" panose="020F0502020204030204" pitchFamily="34" charset="0"/>
              </a:rPr>
              <a:t>Una dintre marile contribuții ale lui Paracelsus a fost sublinierea rolului chimiei în </a:t>
            </a:r>
            <a:r>
              <a:rPr lang="vi-VN" sz="1800" dirty="0" smtClean="0">
                <a:latin typeface="Calibri" panose="020F0502020204030204" pitchFamily="34" charset="0"/>
                <a:cs typeface="Calibri" panose="020F0502020204030204" pitchFamily="34" charset="0"/>
              </a:rPr>
              <a:t>medicină</a:t>
            </a:r>
            <a:r>
              <a:rPr lang="ro-MO" sz="1800" dirty="0" smtClean="0">
                <a:latin typeface="Calibri" panose="020F0502020204030204" pitchFamily="34" charset="0"/>
                <a:cs typeface="Calibri" panose="020F0502020204030204" pitchFamily="34" charset="0"/>
              </a:rPr>
              <a:t>.</a:t>
            </a:r>
            <a:endParaRPr lang="vi-VN" sz="1800" dirty="0">
              <a:latin typeface="Calibri" panose="020F0502020204030204" pitchFamily="34" charset="0"/>
              <a:cs typeface="Calibri" panose="020F0502020204030204" pitchFamily="34" charset="0"/>
            </a:endParaRPr>
          </a:p>
          <a:p>
            <a:pPr marL="0" indent="0" algn="just">
              <a:buNone/>
            </a:pPr>
            <a:r>
              <a:rPr lang="vi-VN" sz="1800" dirty="0">
                <a:latin typeface="Calibri" panose="020F0502020204030204" pitchFamily="34" charset="0"/>
                <a:cs typeface="Calibri" panose="020F0502020204030204" pitchFamily="34" charset="0"/>
              </a:rPr>
              <a:t>În timpul Renașterii, un puternic interes pentru </a:t>
            </a:r>
            <a:r>
              <a:rPr lang="vi-VN" sz="1800" dirty="0" smtClean="0">
                <a:latin typeface="Calibri" panose="020F0502020204030204" pitchFamily="34" charset="0"/>
                <a:cs typeface="Calibri" panose="020F0502020204030204" pitchFamily="34" charset="0"/>
              </a:rPr>
              <a:t>potențialele</a:t>
            </a:r>
            <a:r>
              <a:rPr lang="ro-MO" sz="1800" dirty="0" smtClean="0">
                <a:latin typeface="Calibri" panose="020F0502020204030204" pitchFamily="34" charset="0"/>
                <a:cs typeface="Calibri" panose="020F0502020204030204" pitchFamily="34" charset="0"/>
              </a:rPr>
              <a:t> utilizări</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terapeutice ale chimiei a fost în plină desfășurare sub conducerea unor bărbați precum Hieronymus Brunschwig și Conrad </a:t>
            </a:r>
            <a:r>
              <a:rPr lang="vi-VN" sz="1800" dirty="0" smtClean="0">
                <a:latin typeface="Calibri" panose="020F0502020204030204" pitchFamily="34" charset="0"/>
                <a:cs typeface="Calibri" panose="020F0502020204030204" pitchFamily="34" charset="0"/>
              </a:rPr>
              <a:t>Gesner</a:t>
            </a:r>
            <a:r>
              <a:rPr lang="ro-MO" sz="1800" dirty="0" smtClean="0">
                <a:latin typeface="Calibri" panose="020F0502020204030204" pitchFamily="34" charset="0"/>
                <a:cs typeface="Calibri" panose="020F0502020204030204" pitchFamily="34" charset="0"/>
              </a:rPr>
              <a:t>.</a:t>
            </a:r>
            <a:endParaRPr lang="it-IT" sz="1800" dirty="0">
              <a:latin typeface="Calibri" panose="020F0502020204030204" pitchFamily="34" charset="0"/>
              <a:cs typeface="Calibri" panose="020F0502020204030204" pitchFamily="34"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24</a:t>
            </a:fld>
            <a:endParaRPr lang="it-IT"/>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6586" y="1050879"/>
            <a:ext cx="3534770" cy="4774940"/>
          </a:xfrm>
          <a:prstGeom prst="rect">
            <a:avLst/>
          </a:prstGeom>
        </p:spPr>
      </p:pic>
    </p:spTree>
    <p:extLst>
      <p:ext uri="{BB962C8B-B14F-4D97-AF65-F5344CB8AC3E}">
        <p14:creationId xmlns:p14="http://schemas.microsoft.com/office/powerpoint/2010/main" val="1110552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1479613" y="1075520"/>
            <a:ext cx="8625017" cy="424732"/>
          </a:xfrm>
          <a:prstGeom prst="rect">
            <a:avLst/>
          </a:prstGeom>
        </p:spPr>
        <p:txBody>
          <a:bodyPr wrap="square">
            <a:spAutoFit/>
          </a:bodyPr>
          <a:lstStyle/>
          <a:p>
            <a:pPr algn="ctr" fontAlgn="base">
              <a:lnSpc>
                <a:spcPct val="90000"/>
              </a:lnSpc>
              <a:spcBef>
                <a:spcPct val="0"/>
              </a:spcBef>
            </a:pPr>
            <a:r>
              <a:rPr lang="ro-MO" sz="2400" b="1" dirty="0" smtClean="0">
                <a:solidFill>
                  <a:schemeClr val="accent2"/>
                </a:solidFill>
                <a:effectLst>
                  <a:outerShdw blurRad="38100" dist="38100" dir="2700000" algn="tl">
                    <a:srgbClr val="000000">
                      <a:alpha val="43137"/>
                    </a:srgbClr>
                  </a:outerShdw>
                </a:effectLst>
              </a:rPr>
              <a:t>Omul și Creatorul</a:t>
            </a:r>
            <a:endParaRPr lang="en-US" sz="2400" b="1" dirty="0">
              <a:solidFill>
                <a:schemeClr val="accent2"/>
              </a:solidFill>
              <a:effectLst>
                <a:outerShdw blurRad="38100" dist="38100" dir="2700000" algn="tl">
                  <a:srgbClr val="000000">
                    <a:alpha val="43137"/>
                  </a:srgbClr>
                </a:outerShdw>
              </a:effectLst>
            </a:endParaRPr>
          </a:p>
        </p:txBody>
      </p:sp>
      <p:sp>
        <p:nvSpPr>
          <p:cNvPr id="5" name="CasellaDiTesto 4"/>
          <p:cNvSpPr txBox="1"/>
          <p:nvPr/>
        </p:nvSpPr>
        <p:spPr>
          <a:xfrm>
            <a:off x="545756" y="1811121"/>
            <a:ext cx="10808044" cy="2585323"/>
          </a:xfrm>
          <a:prstGeom prst="rect">
            <a:avLst/>
          </a:prstGeom>
          <a:noFill/>
        </p:spPr>
        <p:txBody>
          <a:bodyPr wrap="square" rtlCol="0">
            <a:spAutoFit/>
          </a:bodyPr>
          <a:lstStyle/>
          <a:p>
            <a:pPr algn="just" fontAlgn="base">
              <a:lnSpc>
                <a:spcPct val="90000"/>
              </a:lnSpc>
              <a:spcBef>
                <a:spcPct val="0"/>
              </a:spcBef>
            </a:pPr>
            <a:r>
              <a:rPr lang="vi-VN" dirty="0">
                <a:solidFill>
                  <a:prstClr val="black"/>
                </a:solidFill>
                <a:latin typeface="Calibri" panose="020F0502020204030204" pitchFamily="34" charset="0"/>
                <a:cs typeface="Calibri" panose="020F0502020204030204" pitchFamily="34" charset="0"/>
              </a:rPr>
              <a:t>Conform lui Paracelsus, un om - este un microcosmos care reflectă toate elementele macrocosmosului, legătura dintre cele două lumi este puterea lui "M" (începe </a:t>
            </a:r>
            <a:r>
              <a:rPr lang="vi-VN" dirty="0" smtClean="0">
                <a:solidFill>
                  <a:prstClr val="black"/>
                </a:solidFill>
                <a:latin typeface="Calibri" panose="020F0502020204030204" pitchFamily="34" charset="0"/>
                <a:cs typeface="Calibri" panose="020F0502020204030204" pitchFamily="34" charset="0"/>
              </a:rPr>
              <a:t>cu liter</a:t>
            </a:r>
            <a:r>
              <a:rPr lang="ro-MO" dirty="0" smtClean="0">
                <a:solidFill>
                  <a:prstClr val="black"/>
                </a:solidFill>
                <a:latin typeface="Calibri" panose="020F0502020204030204" pitchFamily="34" charset="0"/>
                <a:cs typeface="Calibri" panose="020F0502020204030204" pitchFamily="34" charset="0"/>
              </a:rPr>
              <a:t>a</a:t>
            </a:r>
            <a:r>
              <a:rPr lang="vi-VN" dirty="0" smtClean="0">
                <a:solidFill>
                  <a:prstClr val="black"/>
                </a:solidFill>
                <a:latin typeface="Calibri" panose="020F0502020204030204" pitchFamily="34" charset="0"/>
                <a:cs typeface="Calibri" panose="020F0502020204030204" pitchFamily="34" charset="0"/>
              </a:rPr>
              <a:t> </a:t>
            </a:r>
            <a:r>
              <a:rPr lang="ro-MO" dirty="0" smtClean="0">
                <a:solidFill>
                  <a:prstClr val="black"/>
                </a:solidFill>
                <a:latin typeface="Calibri" panose="020F0502020204030204" pitchFamily="34" charset="0"/>
                <a:cs typeface="Calibri" panose="020F0502020204030204" pitchFamily="34" charset="0"/>
              </a:rPr>
              <a:t>denumită </a:t>
            </a:r>
            <a:r>
              <a:rPr lang="vi-VN" dirty="0" smtClean="0">
                <a:solidFill>
                  <a:prstClr val="black"/>
                </a:solidFill>
                <a:latin typeface="Calibri" panose="020F0502020204030204" pitchFamily="34" charset="0"/>
                <a:cs typeface="Calibri" panose="020F0502020204030204" pitchFamily="34" charset="0"/>
              </a:rPr>
              <a:t>Mercur)</a:t>
            </a:r>
            <a:r>
              <a:rPr lang="ro-MO" dirty="0" smtClean="0">
                <a:solidFill>
                  <a:prstClr val="black"/>
                </a:solidFill>
                <a:latin typeface="Calibri" panose="020F0502020204030204" pitchFamily="34" charset="0"/>
                <a:cs typeface="Calibri" panose="020F0502020204030204" pitchFamily="34" charset="0"/>
              </a:rPr>
              <a:t>.</a:t>
            </a:r>
            <a:endParaRPr lang="vi-VN" dirty="0">
              <a:solidFill>
                <a:prstClr val="black"/>
              </a:solidFill>
              <a:latin typeface="Calibri" panose="020F0502020204030204" pitchFamily="34" charset="0"/>
              <a:cs typeface="Calibri" panose="020F0502020204030204" pitchFamily="34" charset="0"/>
            </a:endParaRPr>
          </a:p>
          <a:p>
            <a:pPr algn="just" fontAlgn="base">
              <a:lnSpc>
                <a:spcPct val="90000"/>
              </a:lnSpc>
              <a:spcBef>
                <a:spcPct val="0"/>
              </a:spcBef>
            </a:pPr>
            <a:endParaRPr lang="vi-VN" dirty="0">
              <a:solidFill>
                <a:prstClr val="black"/>
              </a:solidFill>
              <a:latin typeface="Calibri" panose="020F0502020204030204" pitchFamily="34" charset="0"/>
              <a:cs typeface="Calibri" panose="020F0502020204030204" pitchFamily="34" charset="0"/>
            </a:endParaRPr>
          </a:p>
          <a:p>
            <a:pPr algn="just" fontAlgn="base">
              <a:lnSpc>
                <a:spcPct val="90000"/>
              </a:lnSpc>
              <a:spcBef>
                <a:spcPct val="0"/>
              </a:spcBef>
            </a:pPr>
            <a:r>
              <a:rPr lang="vi-VN" dirty="0">
                <a:solidFill>
                  <a:prstClr val="black"/>
                </a:solidFill>
                <a:latin typeface="Calibri" panose="020F0502020204030204" pitchFamily="34" charset="0"/>
                <a:cs typeface="Calibri" panose="020F0502020204030204" pitchFamily="34" charset="0"/>
              </a:rPr>
              <a:t>Potrivit lui Paracelsus, un om (care este și chintesența, sau </a:t>
            </a:r>
            <a:r>
              <a:rPr lang="vi-VN" dirty="0" smtClean="0">
                <a:solidFill>
                  <a:prstClr val="black"/>
                </a:solidFill>
                <a:latin typeface="Calibri" panose="020F0502020204030204" pitchFamily="34" charset="0"/>
                <a:cs typeface="Calibri" panose="020F0502020204030204" pitchFamily="34" charset="0"/>
              </a:rPr>
              <a:t>a cincea</a:t>
            </a:r>
            <a:r>
              <a:rPr lang="vi-VN" dirty="0">
                <a:solidFill>
                  <a:prstClr val="black"/>
                </a:solidFill>
                <a:latin typeface="Calibri" panose="020F0502020204030204" pitchFamily="34" charset="0"/>
                <a:cs typeface="Calibri" panose="020F0502020204030204" pitchFamily="34" charset="0"/>
              </a:rPr>
              <a:t>, adevărata esență a lumii) este făcut de Dumnezeu din „desenul” întregii lumi și poartă imaginea Creatorului. Nu este interzis pentru un om </a:t>
            </a:r>
            <a:r>
              <a:rPr lang="ro-MO" dirty="0" smtClean="0">
                <a:solidFill>
                  <a:prstClr val="black"/>
                </a:solidFill>
                <a:latin typeface="Calibri" panose="020F0502020204030204" pitchFamily="34" charset="0"/>
                <a:cs typeface="Calibri" panose="020F0502020204030204" pitchFamily="34" charset="0"/>
              </a:rPr>
              <a:t>să posede</a:t>
            </a:r>
            <a:r>
              <a:rPr lang="vi-VN" dirty="0" smtClean="0">
                <a:solidFill>
                  <a:prstClr val="black"/>
                </a:solidFill>
                <a:latin typeface="Calibri" panose="020F0502020204030204" pitchFamily="34" charset="0"/>
                <a:cs typeface="Calibri" panose="020F0502020204030204" pitchFamily="34" charset="0"/>
              </a:rPr>
              <a:t> </a:t>
            </a:r>
            <a:r>
              <a:rPr lang="vi-VN" dirty="0">
                <a:solidFill>
                  <a:prstClr val="black"/>
                </a:solidFill>
                <a:latin typeface="Calibri" panose="020F0502020204030204" pitchFamily="34" charset="0"/>
                <a:cs typeface="Calibri" panose="020F0502020204030204" pitchFamily="34" charset="0"/>
              </a:rPr>
              <a:t>cunoștințe, el este capabil și, potrivit lui Paracelsus, chiar </a:t>
            </a:r>
            <a:r>
              <a:rPr lang="ro-MO" dirty="0" smtClean="0">
                <a:solidFill>
                  <a:prstClr val="black"/>
                </a:solidFill>
                <a:latin typeface="Calibri" panose="020F0502020204030204" pitchFamily="34" charset="0"/>
                <a:cs typeface="Calibri" panose="020F0502020204030204" pitchFamily="34" charset="0"/>
              </a:rPr>
              <a:t>are</a:t>
            </a:r>
            <a:r>
              <a:rPr lang="vi-VN" dirty="0" smtClean="0">
                <a:solidFill>
                  <a:prstClr val="black"/>
                </a:solidFill>
                <a:latin typeface="Calibri" panose="020F0502020204030204" pitchFamily="34" charset="0"/>
                <a:cs typeface="Calibri" panose="020F0502020204030204" pitchFamily="34" charset="0"/>
              </a:rPr>
              <a:t> </a:t>
            </a:r>
            <a:r>
              <a:rPr lang="vi-VN" dirty="0">
                <a:solidFill>
                  <a:prstClr val="black"/>
                </a:solidFill>
                <a:latin typeface="Calibri" panose="020F0502020204030204" pitchFamily="34" charset="0"/>
                <a:cs typeface="Calibri" panose="020F0502020204030204" pitchFamily="34" charset="0"/>
              </a:rPr>
              <a:t>datoria de a investiga toate entitățile disponibile nu numai în natură, ci și dincolo de </a:t>
            </a:r>
            <a:r>
              <a:rPr lang="vi-VN" dirty="0" smtClean="0">
                <a:solidFill>
                  <a:prstClr val="black"/>
                </a:solidFill>
                <a:latin typeface="Calibri" panose="020F0502020204030204" pitchFamily="34" charset="0"/>
                <a:cs typeface="Calibri" panose="020F0502020204030204" pitchFamily="34" charset="0"/>
              </a:rPr>
              <a:t>aceasta</a:t>
            </a:r>
            <a:r>
              <a:rPr lang="ro-MO" dirty="0" smtClean="0">
                <a:solidFill>
                  <a:prstClr val="black"/>
                </a:solidFill>
                <a:latin typeface="Calibri" panose="020F0502020204030204" pitchFamily="34" charset="0"/>
                <a:cs typeface="Calibri" panose="020F0502020204030204" pitchFamily="34" charset="0"/>
              </a:rPr>
              <a:t>.</a:t>
            </a:r>
            <a:endParaRPr lang="vi-VN" dirty="0">
              <a:solidFill>
                <a:prstClr val="black"/>
              </a:solidFill>
              <a:latin typeface="Calibri" panose="020F0502020204030204" pitchFamily="34" charset="0"/>
              <a:cs typeface="Calibri" panose="020F0502020204030204" pitchFamily="34" charset="0"/>
            </a:endParaRPr>
          </a:p>
          <a:p>
            <a:pPr algn="just" fontAlgn="base">
              <a:lnSpc>
                <a:spcPct val="90000"/>
              </a:lnSpc>
              <a:spcBef>
                <a:spcPct val="0"/>
              </a:spcBef>
            </a:pPr>
            <a:endParaRPr lang="vi-VN" dirty="0">
              <a:solidFill>
                <a:prstClr val="black"/>
              </a:solidFill>
              <a:latin typeface="Calibri" panose="020F0502020204030204" pitchFamily="34" charset="0"/>
              <a:cs typeface="Calibri" panose="020F0502020204030204" pitchFamily="34" charset="0"/>
            </a:endParaRPr>
          </a:p>
          <a:p>
            <a:pPr algn="just" fontAlgn="base">
              <a:lnSpc>
                <a:spcPct val="90000"/>
              </a:lnSpc>
              <a:spcBef>
                <a:spcPct val="0"/>
              </a:spcBef>
            </a:pPr>
            <a:r>
              <a:rPr lang="vi-VN" dirty="0">
                <a:solidFill>
                  <a:prstClr val="black"/>
                </a:solidFill>
                <a:latin typeface="Calibri" panose="020F0502020204030204" pitchFamily="34" charset="0"/>
                <a:cs typeface="Calibri" panose="020F0502020204030204" pitchFamily="34" charset="0"/>
              </a:rPr>
              <a:t>Paracelsus lasă câteva lucrări alchimice, inclusiv „Psaltirea chimică, sau regulile filosofice ale Pietrei Înțelepților”, „Azotul sau lemnul și firele vieții” etc. Se crede că el a </a:t>
            </a:r>
            <a:r>
              <a:rPr lang="vi-VN" dirty="0" smtClean="0">
                <a:solidFill>
                  <a:prstClr val="black"/>
                </a:solidFill>
                <a:latin typeface="Calibri" panose="020F0502020204030204" pitchFamily="34" charset="0"/>
                <a:cs typeface="Calibri" panose="020F0502020204030204" pitchFamily="34" charset="0"/>
              </a:rPr>
              <a:t>d</a:t>
            </a:r>
            <a:r>
              <a:rPr lang="ro-MO" dirty="0" smtClean="0">
                <a:solidFill>
                  <a:prstClr val="black"/>
                </a:solidFill>
                <a:latin typeface="Calibri" panose="020F0502020204030204" pitchFamily="34" charset="0"/>
                <a:cs typeface="Calibri" panose="020F0502020204030204" pitchFamily="34" charset="0"/>
              </a:rPr>
              <a:t>enumit met</a:t>
            </a:r>
            <a:r>
              <a:rPr lang="vi-VN" dirty="0" smtClean="0">
                <a:solidFill>
                  <a:prstClr val="black"/>
                </a:solidFill>
                <a:latin typeface="Calibri" panose="020F0502020204030204" pitchFamily="34" charset="0"/>
                <a:cs typeface="Calibri" panose="020F0502020204030204" pitchFamily="34" charset="0"/>
              </a:rPr>
              <a:t>al</a:t>
            </a:r>
            <a:r>
              <a:rPr lang="ro-MO" dirty="0" smtClean="0">
                <a:solidFill>
                  <a:prstClr val="black"/>
                </a:solidFill>
                <a:latin typeface="Calibri" panose="020F0502020204030204" pitchFamily="34" charset="0"/>
                <a:cs typeface="Calibri" panose="020F0502020204030204" pitchFamily="34" charset="0"/>
              </a:rPr>
              <a:t>ul zinc </a:t>
            </a:r>
            <a:r>
              <a:rPr lang="vi-VN" dirty="0" smtClean="0">
                <a:solidFill>
                  <a:prstClr val="black"/>
                </a:solidFill>
                <a:latin typeface="Calibri" panose="020F0502020204030204" pitchFamily="34" charset="0"/>
                <a:cs typeface="Calibri" panose="020F0502020204030204" pitchFamily="34" charset="0"/>
              </a:rPr>
              <a:t>(Zn)</a:t>
            </a:r>
            <a:r>
              <a:rPr lang="ro-MO" dirty="0" smtClean="0">
                <a:solidFill>
                  <a:prstClr val="black"/>
                </a:solidFill>
                <a:latin typeface="Calibri" panose="020F0502020204030204" pitchFamily="34" charset="0"/>
                <a:cs typeface="Calibri" panose="020F0502020204030204" pitchFamily="34" charset="0"/>
              </a:rPr>
              <a:t>.</a:t>
            </a:r>
            <a:endParaRPr lang="en-US" dirty="0">
              <a:solidFill>
                <a:prstClr val="black"/>
              </a:solidFill>
              <a:latin typeface="Calibri" panose="020F0502020204030204" pitchFamily="34" charset="0"/>
              <a:cs typeface="Calibri" panose="020F0502020204030204" pitchFamily="34"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solidFill>
                  <a:prstClr val="black">
                    <a:tint val="75000"/>
                  </a:prstClr>
                </a:solidFill>
              </a:rPr>
              <a:pPr/>
              <a:t>25</a:t>
            </a:fld>
            <a:endParaRPr lang="it-IT">
              <a:solidFill>
                <a:prstClr val="black">
                  <a:tint val="75000"/>
                </a:prstClr>
              </a:solidFill>
            </a:endParaRPr>
          </a:p>
        </p:txBody>
      </p:sp>
    </p:spTree>
    <p:extLst>
      <p:ext uri="{BB962C8B-B14F-4D97-AF65-F5344CB8AC3E}">
        <p14:creationId xmlns:p14="http://schemas.microsoft.com/office/powerpoint/2010/main" val="2675575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9143" y="692671"/>
            <a:ext cx="10515600" cy="1325563"/>
          </a:xfrm>
        </p:spPr>
        <p:txBody>
          <a:bodyPr>
            <a:normAutofit/>
          </a:bodyPr>
          <a:lstStyle/>
          <a:p>
            <a:r>
              <a:rPr lang="ro-MO" sz="2400" b="1" dirty="0" smtClean="0">
                <a:solidFill>
                  <a:schemeClr val="accent2"/>
                </a:solidFill>
                <a:effectLst>
                  <a:outerShdw blurRad="38100" dist="38100" dir="2700000" algn="tl">
                    <a:srgbClr val="000000">
                      <a:alpha val="43137"/>
                    </a:srgbClr>
                  </a:outerShdw>
                </a:effectLst>
                <a:latin typeface="+mn-lt"/>
                <a:ea typeface="+mn-ea"/>
                <a:cs typeface="+mn-cs"/>
              </a:rPr>
              <a:t>Farmacologia din perioada de dinaintea lui Paracelsus</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p:txBody>
          <a:bodyPr>
            <a:normAutofit/>
          </a:bodyPr>
          <a:lstStyle/>
          <a:p>
            <a:pPr marL="0" indent="0" algn="just">
              <a:buNone/>
            </a:pPr>
            <a:r>
              <a:rPr lang="vi-VN" sz="1800" dirty="0">
                <a:latin typeface="Calibri" panose="020F0502020204030204" pitchFamily="34" charset="0"/>
                <a:cs typeface="Calibri" panose="020F0502020204030204" pitchFamily="34" charset="0"/>
              </a:rPr>
              <a:t>Tradiția alchimică nativă fusese puternică. În secolul al XV-lea, George Ripley, Thoms Norton și Robert Grene au scris alegoriile ezoterice obișnuite </a:t>
            </a:r>
            <a:r>
              <a:rPr lang="ro-MO" sz="1800" dirty="0" smtClean="0">
                <a:latin typeface="Calibri" panose="020F0502020204030204" pitchFamily="34" charset="0"/>
                <a:cs typeface="Calibri" panose="020F0502020204030204" pitchFamily="34" charset="0"/>
              </a:rPr>
              <a:t>despre</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piatra </a:t>
            </a:r>
            <a:r>
              <a:rPr lang="vi-VN" sz="1800" dirty="0" smtClean="0">
                <a:latin typeface="Calibri" panose="020F0502020204030204" pitchFamily="34" charset="0"/>
                <a:cs typeface="Calibri" panose="020F0502020204030204" pitchFamily="34" charset="0"/>
              </a:rPr>
              <a:t>filosofală</a:t>
            </a:r>
            <a:r>
              <a:rPr lang="ro-MO" sz="1800" dirty="0" smtClean="0">
                <a:latin typeface="Calibri" panose="020F0502020204030204" pitchFamily="34" charset="0"/>
                <a:cs typeface="Calibri" panose="020F0502020204030204" pitchFamily="34" charset="0"/>
              </a:rPr>
              <a:t>.</a:t>
            </a:r>
            <a:endParaRPr lang="vi-VN" sz="1800" dirty="0">
              <a:latin typeface="Calibri" panose="020F0502020204030204" pitchFamily="34" charset="0"/>
              <a:cs typeface="Calibri" panose="020F0502020204030204" pitchFamily="34" charset="0"/>
            </a:endParaRPr>
          </a:p>
          <a:p>
            <a:pPr marL="0" indent="0" algn="just">
              <a:buNone/>
            </a:pPr>
            <a:r>
              <a:rPr lang="vi-VN" sz="1800" dirty="0">
                <a:latin typeface="Calibri" panose="020F0502020204030204" pitchFamily="34" charset="0"/>
                <a:cs typeface="Calibri" panose="020F0502020204030204" pitchFamily="34" charset="0"/>
              </a:rPr>
              <a:t>În secolul al XVI-lea, Edward Cradock și John Dastin au păstrat </a:t>
            </a:r>
            <a:r>
              <a:rPr lang="ro-MO" sz="1800" dirty="0" smtClean="0">
                <a:latin typeface="Calibri" panose="020F0502020204030204" pitchFamily="34" charset="0"/>
                <a:cs typeface="Calibri" panose="020F0502020204030204" pitchFamily="34" charset="0"/>
              </a:rPr>
              <a:t>secretele</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John Dee s-a autointitulat experimentator în </a:t>
            </a:r>
            <a:r>
              <a:rPr lang="ro-MO" sz="1800" dirty="0" smtClean="0">
                <a:latin typeface="Calibri" panose="020F0502020204030204" pitchFamily="34" charset="0"/>
                <a:cs typeface="Calibri" panose="020F0502020204030204" pitchFamily="34" charset="0"/>
              </a:rPr>
              <a:t>științele </a:t>
            </a:r>
            <a:r>
              <a:rPr lang="vi-VN" sz="1800" dirty="0" smtClean="0">
                <a:latin typeface="Calibri" panose="020F0502020204030204" pitchFamily="34" charset="0"/>
                <a:cs typeface="Calibri" panose="020F0502020204030204" pitchFamily="34" charset="0"/>
              </a:rPr>
              <a:t>ocult</a:t>
            </a:r>
            <a:r>
              <a:rPr lang="ro-MO" sz="1800" dirty="0" smtClean="0">
                <a:latin typeface="Calibri" panose="020F0502020204030204" pitchFamily="34" charset="0"/>
                <a:cs typeface="Calibri" panose="020F0502020204030204" pitchFamily="34" charset="0"/>
              </a:rPr>
              <a:t>e.</a:t>
            </a:r>
            <a:endParaRPr lang="vi-VN" sz="1800" dirty="0">
              <a:latin typeface="Calibri" panose="020F0502020204030204" pitchFamily="34" charset="0"/>
              <a:cs typeface="Calibri" panose="020F0502020204030204" pitchFamily="34" charset="0"/>
            </a:endParaRPr>
          </a:p>
          <a:p>
            <a:pPr marL="0" indent="0" algn="just">
              <a:buNone/>
            </a:pPr>
            <a:r>
              <a:rPr lang="vi-VN" sz="1800" dirty="0">
                <a:latin typeface="Calibri" panose="020F0502020204030204" pitchFamily="34" charset="0"/>
                <a:cs typeface="Calibri" panose="020F0502020204030204" pitchFamily="34" charset="0"/>
              </a:rPr>
              <a:t>Valoarea lor pentru medicină a fost pur și simplu cea indirectă a </a:t>
            </a:r>
            <a:r>
              <a:rPr lang="ro-MO" sz="1800" dirty="0" smtClean="0">
                <a:latin typeface="Calibri" panose="020F0502020204030204" pitchFamily="34" charset="0"/>
                <a:cs typeface="Calibri" panose="020F0502020204030204" pitchFamily="34" charset="0"/>
              </a:rPr>
              <a:t>diseminării</a:t>
            </a:r>
            <a:r>
              <a:rPr lang="vi-VN" sz="1800" dirty="0" smtClean="0">
                <a:latin typeface="Calibri" panose="020F0502020204030204" pitchFamily="34" charset="0"/>
                <a:cs typeface="Calibri" panose="020F0502020204030204" pitchFamily="34" charset="0"/>
              </a:rPr>
              <a:t> potenți</a:t>
            </a:r>
            <a:r>
              <a:rPr lang="ro-MO" sz="1800" dirty="0" smtClean="0">
                <a:latin typeface="Calibri" panose="020F0502020204030204" pitchFamily="34" charset="0"/>
                <a:cs typeface="Calibri" panose="020F0502020204030204" pitchFamily="34" charset="0"/>
              </a:rPr>
              <a:t>alului utilizării</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chimiei și a familiarizării cititorilor cu diferite tipuri de </a:t>
            </a:r>
            <a:r>
              <a:rPr lang="vi-VN" sz="1800" dirty="0" smtClean="0">
                <a:latin typeface="Calibri" panose="020F0502020204030204" pitchFamily="34" charset="0"/>
                <a:cs typeface="Calibri" panose="020F0502020204030204" pitchFamily="34" charset="0"/>
              </a:rPr>
              <a:t>aparate</a:t>
            </a:r>
            <a:r>
              <a:rPr lang="ro-MO" sz="1800" dirty="0" smtClean="0">
                <a:latin typeface="Calibri" panose="020F0502020204030204" pitchFamily="34" charset="0"/>
                <a:cs typeface="Calibri" panose="020F0502020204030204" pitchFamily="34" charset="0"/>
              </a:rPr>
              <a:t>.</a:t>
            </a:r>
            <a:endParaRPr lang="it-IT" sz="1800" dirty="0">
              <a:latin typeface="Calibri" panose="020F0502020204030204" pitchFamily="34" charset="0"/>
              <a:cs typeface="Calibri" panose="020F0502020204030204" pitchFamily="34"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26</a:t>
            </a:fld>
            <a:endParaRPr lang="it-IT"/>
          </a:p>
        </p:txBody>
      </p:sp>
    </p:spTree>
    <p:extLst>
      <p:ext uri="{BB962C8B-B14F-4D97-AF65-F5344CB8AC3E}">
        <p14:creationId xmlns:p14="http://schemas.microsoft.com/office/powerpoint/2010/main" val="3881770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856445"/>
            <a:ext cx="10515600" cy="1325563"/>
          </a:xfrm>
        </p:spPr>
        <p:txBody>
          <a:bodyPr>
            <a:normAutofit/>
          </a:bodyPr>
          <a:lstStyle/>
          <a:p>
            <a:r>
              <a:rPr lang="it-IT" sz="2400" b="1" dirty="0">
                <a:solidFill>
                  <a:schemeClr val="accent2"/>
                </a:solidFill>
                <a:effectLst>
                  <a:outerShdw blurRad="38100" dist="38100" dir="2700000" algn="tl">
                    <a:srgbClr val="000000">
                      <a:alpha val="43137"/>
                    </a:srgbClr>
                  </a:outerShdw>
                </a:effectLst>
                <a:latin typeface="+mn-lt"/>
                <a:ea typeface="+mn-ea"/>
                <a:cs typeface="+mn-cs"/>
              </a:rPr>
              <a:t>Farmacologia </a:t>
            </a:r>
            <a:r>
              <a:rPr lang="it-IT" sz="2400" b="1" dirty="0" smtClean="0">
                <a:solidFill>
                  <a:schemeClr val="accent2"/>
                </a:solidFill>
                <a:effectLst>
                  <a:outerShdw blurRad="38100" dist="38100" dir="2700000" algn="tl">
                    <a:srgbClr val="000000">
                      <a:alpha val="43137"/>
                    </a:srgbClr>
                  </a:outerShdw>
                </a:effectLst>
                <a:latin typeface="+mn-lt"/>
                <a:ea typeface="+mn-ea"/>
                <a:cs typeface="+mn-cs"/>
              </a:rPr>
              <a:t>post-Paracelsus</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38201" y="2083581"/>
            <a:ext cx="10515600" cy="4351338"/>
          </a:xfrm>
        </p:spPr>
        <p:txBody>
          <a:bodyPr>
            <a:normAutofit/>
          </a:bodyPr>
          <a:lstStyle/>
          <a:p>
            <a:pPr marL="0" indent="0" algn="just">
              <a:buNone/>
            </a:pPr>
            <a:r>
              <a:rPr lang="vi-VN" sz="1800" dirty="0">
                <a:latin typeface="Calibri" panose="020F0502020204030204" pitchFamily="34" charset="0"/>
                <a:cs typeface="Calibri" panose="020F0502020204030204" pitchFamily="34" charset="0"/>
              </a:rPr>
              <a:t>În Anglia, Gesner a fost principalul motor al cauzei medicinei chimice în stadiile </a:t>
            </a:r>
            <a:r>
              <a:rPr lang="vi-VN" sz="1800" dirty="0" smtClean="0">
                <a:latin typeface="Calibri" panose="020F0502020204030204" pitchFamily="34" charset="0"/>
                <a:cs typeface="Calibri" panose="020F0502020204030204" pitchFamily="34" charset="0"/>
              </a:rPr>
              <a:t>incipiente</a:t>
            </a:r>
            <a:r>
              <a:rPr lang="ro-MO" sz="1800" dirty="0" smtClean="0">
                <a:latin typeface="Calibri" panose="020F0502020204030204" pitchFamily="34" charset="0"/>
                <a:cs typeface="Calibri" panose="020F0502020204030204" pitchFamily="34" charset="0"/>
              </a:rPr>
              <a:t>.</a:t>
            </a:r>
            <a:endParaRPr lang="vi-VN" sz="1800" dirty="0">
              <a:latin typeface="Calibri" panose="020F0502020204030204" pitchFamily="34" charset="0"/>
              <a:cs typeface="Calibri" panose="020F0502020204030204" pitchFamily="34" charset="0"/>
            </a:endParaRPr>
          </a:p>
          <a:p>
            <a:pPr marL="0" indent="0" algn="just">
              <a:buNone/>
            </a:pPr>
            <a:r>
              <a:rPr lang="vi-VN" sz="1800" dirty="0">
                <a:latin typeface="Calibri" panose="020F0502020204030204" pitchFamily="34" charset="0"/>
                <a:cs typeface="Calibri" panose="020F0502020204030204" pitchFamily="34" charset="0"/>
              </a:rPr>
              <a:t>Punctul Paracelsus nu pare să fi avut niciun efect asupra medicinei englezești înainte de începutul anilor </a:t>
            </a:r>
            <a:r>
              <a:rPr lang="vi-VN" sz="1800" dirty="0" smtClean="0">
                <a:latin typeface="Calibri" panose="020F0502020204030204" pitchFamily="34" charset="0"/>
                <a:cs typeface="Calibri" panose="020F0502020204030204" pitchFamily="34" charset="0"/>
              </a:rPr>
              <a:t>1570</a:t>
            </a:r>
            <a:r>
              <a:rPr lang="ro-MO" sz="1800" dirty="0" smtClean="0">
                <a:latin typeface="Calibri" panose="020F0502020204030204" pitchFamily="34" charset="0"/>
                <a:cs typeface="Calibri" panose="020F0502020204030204" pitchFamily="34" charset="0"/>
              </a:rPr>
              <a:t>, astfel, au apărut lucrări </a:t>
            </a:r>
            <a:r>
              <a:rPr lang="vi-VN" sz="1800" dirty="0" smtClean="0">
                <a:latin typeface="Calibri" panose="020F0502020204030204" pitchFamily="34" charset="0"/>
                <a:cs typeface="Calibri" panose="020F0502020204030204" pitchFamily="34" charset="0"/>
              </a:rPr>
              <a:t>medicale importante </a:t>
            </a:r>
            <a:r>
              <a:rPr lang="vi-VN" sz="1800" dirty="0">
                <a:latin typeface="Calibri" panose="020F0502020204030204" pitchFamily="34" charset="0"/>
                <a:cs typeface="Calibri" panose="020F0502020204030204" pitchFamily="34" charset="0"/>
              </a:rPr>
              <a:t>de John Caius și Christopher Langton scrise în anii </a:t>
            </a:r>
            <a:r>
              <a:rPr lang="vi-VN" sz="1800" dirty="0" smtClean="0">
                <a:latin typeface="Calibri" panose="020F0502020204030204" pitchFamily="34" charset="0"/>
                <a:cs typeface="Calibri" panose="020F0502020204030204" pitchFamily="34" charset="0"/>
              </a:rPr>
              <a:t>1560</a:t>
            </a:r>
            <a:r>
              <a:rPr lang="ro-MO" sz="1800" dirty="0" smtClean="0">
                <a:latin typeface="Calibri" panose="020F0502020204030204" pitchFamily="34" charset="0"/>
                <a:cs typeface="Calibri" panose="020F0502020204030204" pitchFamily="34" charset="0"/>
              </a:rPr>
              <a:t>.</a:t>
            </a:r>
            <a:endParaRPr lang="it-IT" sz="1800" dirty="0">
              <a:latin typeface="Calibri" panose="020F0502020204030204" pitchFamily="34" charset="0"/>
              <a:cs typeface="Calibri" panose="020F0502020204030204" pitchFamily="34"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27</a:t>
            </a:fld>
            <a:endParaRPr lang="it-IT"/>
          </a:p>
        </p:txBody>
      </p:sp>
    </p:spTree>
    <p:extLst>
      <p:ext uri="{BB962C8B-B14F-4D97-AF65-F5344CB8AC3E}">
        <p14:creationId xmlns:p14="http://schemas.microsoft.com/office/powerpoint/2010/main" val="2884363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1848" y="651728"/>
            <a:ext cx="10515600" cy="1325563"/>
          </a:xfrm>
        </p:spPr>
        <p:txBody>
          <a:bodyPr>
            <a:normAutofit/>
          </a:bodyPr>
          <a:lstStyle/>
          <a:p>
            <a:r>
              <a:rPr lang="ro-MO" sz="2400" b="1" dirty="0">
                <a:solidFill>
                  <a:schemeClr val="accent2"/>
                </a:solidFill>
                <a:effectLst>
                  <a:outerShdw blurRad="38100" dist="38100" dir="2700000" algn="tl">
                    <a:srgbClr val="000000">
                      <a:alpha val="43137"/>
                    </a:srgbClr>
                  </a:outerShdw>
                </a:effectLst>
                <a:latin typeface="+mn-lt"/>
                <a:ea typeface="+mn-ea"/>
                <a:cs typeface="+mn-cs"/>
              </a:rPr>
              <a:t>Farmacologia post-</a:t>
            </a:r>
            <a:r>
              <a:rPr lang="it-IT" sz="2400" b="1" dirty="0">
                <a:solidFill>
                  <a:schemeClr val="accent2"/>
                </a:solidFill>
                <a:effectLst>
                  <a:outerShdw blurRad="38100" dist="38100" dir="2700000" algn="tl">
                    <a:srgbClr val="000000">
                      <a:alpha val="43137"/>
                    </a:srgbClr>
                  </a:outerShdw>
                </a:effectLst>
                <a:latin typeface="+mn-lt"/>
                <a:ea typeface="+mn-ea"/>
                <a:cs typeface="+mn-cs"/>
              </a:rPr>
              <a:t>Paracels</a:t>
            </a:r>
            <a:r>
              <a:rPr lang="ro-MO" sz="2400" b="1" dirty="0">
                <a:solidFill>
                  <a:schemeClr val="accent2"/>
                </a:solidFill>
                <a:effectLst>
                  <a:outerShdw blurRad="38100" dist="38100" dir="2700000" algn="tl">
                    <a:srgbClr val="000000">
                      <a:alpha val="43137"/>
                    </a:srgbClr>
                  </a:outerShdw>
                </a:effectLst>
                <a:latin typeface="+mn-lt"/>
                <a:ea typeface="+mn-ea"/>
                <a:cs typeface="+mn-cs"/>
              </a:rPr>
              <a:t>us</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p:txBody>
          <a:bodyPr>
            <a:normAutofit/>
          </a:bodyPr>
          <a:lstStyle/>
          <a:p>
            <a:pPr marL="0" indent="0" algn="just">
              <a:buNone/>
            </a:pPr>
            <a:r>
              <a:rPr lang="vi-VN" sz="1800" dirty="0">
                <a:latin typeface="Calibri" panose="020F0502020204030204" pitchFamily="34" charset="0"/>
                <a:cs typeface="Calibri" panose="020F0502020204030204" pitchFamily="34" charset="0"/>
              </a:rPr>
              <a:t>Între 1570 și 1580, prima mențiune </a:t>
            </a:r>
            <a:r>
              <a:rPr lang="vi-VN" sz="1800" dirty="0" smtClean="0">
                <a:latin typeface="Calibri" panose="020F0502020204030204" pitchFamily="34" charset="0"/>
                <a:cs typeface="Calibri" panose="020F0502020204030204" pitchFamily="34" charset="0"/>
              </a:rPr>
              <a:t>a </a:t>
            </a:r>
            <a:r>
              <a:rPr lang="vi-VN" sz="1800" dirty="0">
                <a:latin typeface="Calibri" panose="020F0502020204030204" pitchFamily="34" charset="0"/>
                <a:cs typeface="Calibri" panose="020F0502020204030204" pitchFamily="34" charset="0"/>
              </a:rPr>
              <a:t>lui Paracelsus într-o carte de medicină engleză a fost </a:t>
            </a:r>
            <a:r>
              <a:rPr lang="ro-MO" sz="1800" dirty="0" smtClean="0">
                <a:latin typeface="Calibri" panose="020F0502020204030204" pitchFamily="34" charset="0"/>
                <a:cs typeface="Calibri" panose="020F0502020204030204" pitchFamily="34" charset="0"/>
              </a:rPr>
              <a:t>una </a:t>
            </a:r>
            <a:r>
              <a:rPr lang="vi-VN" sz="1800" dirty="0" smtClean="0">
                <a:latin typeface="Calibri" panose="020F0502020204030204" pitchFamily="34" charset="0"/>
                <a:cs typeface="Calibri" panose="020F0502020204030204" pitchFamily="34" charset="0"/>
              </a:rPr>
              <a:t>de </a:t>
            </a:r>
            <a:r>
              <a:rPr lang="vi-VN" sz="1800" dirty="0">
                <a:latin typeface="Calibri" panose="020F0502020204030204" pitchFamily="34" charset="0"/>
                <a:cs typeface="Calibri" panose="020F0502020204030204" pitchFamily="34" charset="0"/>
              </a:rPr>
              <a:t>dispreț de la unul dintre medicii consacrați: John Jones, un om universitar, scriitor al mai multor tratate medicale, a </a:t>
            </a:r>
            <a:r>
              <a:rPr lang="ro-MO" sz="1800" dirty="0" smtClean="0">
                <a:latin typeface="Calibri" panose="020F0502020204030204" pitchFamily="34" charset="0"/>
                <a:cs typeface="Calibri" panose="020F0502020204030204" pitchFamily="34" charset="0"/>
              </a:rPr>
              <a:t>tras un semnal de alarmă</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împotriva practicienilor și a empiricilor ignoranți în </a:t>
            </a:r>
            <a:r>
              <a:rPr lang="vi-VN" sz="1800" dirty="0" smtClean="0">
                <a:latin typeface="Calibri" panose="020F0502020204030204" pitchFamily="34" charset="0"/>
                <a:cs typeface="Calibri" panose="020F0502020204030204" pitchFamily="34" charset="0"/>
              </a:rPr>
              <a:t>medicină</a:t>
            </a:r>
            <a:r>
              <a:rPr lang="ro-MO" sz="1800" dirty="0" smtClean="0">
                <a:latin typeface="Calibri" panose="020F0502020204030204" pitchFamily="34" charset="0"/>
                <a:cs typeface="Calibri" panose="020F0502020204030204" pitchFamily="34" charset="0"/>
              </a:rPr>
              <a:t>.</a:t>
            </a:r>
            <a:endParaRPr lang="vi-VN" sz="1800" dirty="0">
              <a:latin typeface="Calibri" panose="020F0502020204030204" pitchFamily="34" charset="0"/>
              <a:cs typeface="Calibri" panose="020F0502020204030204" pitchFamily="34" charset="0"/>
            </a:endParaRPr>
          </a:p>
          <a:p>
            <a:pPr marL="0" indent="0" algn="just">
              <a:buNone/>
            </a:pPr>
            <a:r>
              <a:rPr lang="vi-VN" sz="1800" dirty="0">
                <a:latin typeface="Calibri" panose="020F0502020204030204" pitchFamily="34" charset="0"/>
                <a:cs typeface="Calibri" panose="020F0502020204030204" pitchFamily="34" charset="0"/>
              </a:rPr>
              <a:t>Teoria eronată a făcut ca paracelsanii să fie „vayn pratisers” în ochii lui John Jones. Această atitudine a primului comentator englez despre paracelsism urma să fie profetică asupra viitorului mișcării din </a:t>
            </a:r>
            <a:r>
              <a:rPr lang="vi-VN" sz="1800" dirty="0" smtClean="0">
                <a:latin typeface="Calibri" panose="020F0502020204030204" pitchFamily="34" charset="0"/>
                <a:cs typeface="Calibri" panose="020F0502020204030204" pitchFamily="34" charset="0"/>
              </a:rPr>
              <a:t>Anglia</a:t>
            </a:r>
            <a:r>
              <a:rPr lang="ro-MO" sz="1800" dirty="0" smtClean="0">
                <a:latin typeface="Calibri" panose="020F0502020204030204" pitchFamily="34" charset="0"/>
                <a:cs typeface="Calibri" panose="020F0502020204030204" pitchFamily="34" charset="0"/>
              </a:rPr>
              <a:t>.</a:t>
            </a:r>
            <a:endParaRPr lang="it-IT" sz="1800" dirty="0">
              <a:latin typeface="Calibri" panose="020F0502020204030204" pitchFamily="34" charset="0"/>
              <a:cs typeface="Calibri" panose="020F0502020204030204" pitchFamily="34"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28</a:t>
            </a:fld>
            <a:endParaRPr lang="it-IT"/>
          </a:p>
        </p:txBody>
      </p:sp>
    </p:spTree>
    <p:extLst>
      <p:ext uri="{BB962C8B-B14F-4D97-AF65-F5344CB8AC3E}">
        <p14:creationId xmlns:p14="http://schemas.microsoft.com/office/powerpoint/2010/main" val="1363805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6438" y="665376"/>
            <a:ext cx="10515600" cy="1325563"/>
          </a:xfrm>
        </p:spPr>
        <p:txBody>
          <a:bodyPr>
            <a:normAutofit/>
          </a:bodyPr>
          <a:lstStyle/>
          <a:p>
            <a:r>
              <a:rPr lang="ro-MO" sz="2400" b="1" dirty="0" smtClean="0">
                <a:solidFill>
                  <a:schemeClr val="accent2"/>
                </a:solidFill>
                <a:effectLst>
                  <a:outerShdw blurRad="38100" dist="38100" dir="2700000" algn="tl">
                    <a:srgbClr val="000000">
                      <a:alpha val="43137"/>
                    </a:srgbClr>
                  </a:outerShdw>
                </a:effectLst>
                <a:latin typeface="+mn-lt"/>
                <a:ea typeface="+mn-ea"/>
                <a:cs typeface="+mn-cs"/>
              </a:rPr>
              <a:t>Farmacologia post-</a:t>
            </a:r>
            <a:r>
              <a:rPr lang="it-IT" sz="2400" b="1" dirty="0" smtClean="0">
                <a:solidFill>
                  <a:schemeClr val="accent2"/>
                </a:solidFill>
                <a:effectLst>
                  <a:outerShdw blurRad="38100" dist="38100" dir="2700000" algn="tl">
                    <a:srgbClr val="000000">
                      <a:alpha val="43137"/>
                    </a:srgbClr>
                  </a:outerShdw>
                </a:effectLst>
                <a:latin typeface="+mn-lt"/>
                <a:ea typeface="+mn-ea"/>
                <a:cs typeface="+mn-cs"/>
              </a:rPr>
              <a:t>Paracels</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us</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92791" y="1897039"/>
            <a:ext cx="10515600" cy="4511936"/>
          </a:xfrm>
        </p:spPr>
        <p:txBody>
          <a:bodyPr>
            <a:normAutofit/>
          </a:bodyPr>
          <a:lstStyle/>
          <a:p>
            <a:pPr marL="0" indent="0" algn="just">
              <a:buNone/>
            </a:pPr>
            <a:r>
              <a:rPr lang="vi-VN" sz="1800" dirty="0" smtClean="0">
                <a:latin typeface="Calibri" panose="020F0502020204030204" pitchFamily="34" charset="0"/>
                <a:cs typeface="Calibri" panose="020F0502020204030204" pitchFamily="34" charset="0"/>
              </a:rPr>
              <a:t>Pentru</a:t>
            </a:r>
            <a:r>
              <a:rPr lang="ro-MO" sz="1800" dirty="0" smtClean="0">
                <a:latin typeface="Calibri" panose="020F0502020204030204" pitchFamily="34" charset="0"/>
                <a:cs typeface="Calibri" panose="020F0502020204030204" pitchFamily="34" charset="0"/>
              </a:rPr>
              <a:t> a descoperi începuturile</a:t>
            </a:r>
            <a:r>
              <a:rPr lang="vi-VN" sz="1800" dirty="0" smtClean="0">
                <a:latin typeface="Calibri" panose="020F0502020204030204" pitchFamily="34" charset="0"/>
                <a:cs typeface="Calibri" panose="020F0502020204030204" pitchFamily="34" charset="0"/>
              </a:rPr>
              <a:t> mișcării</a:t>
            </a:r>
            <a:r>
              <a:rPr lang="ro-MO" sz="1800" dirty="0" smtClean="0">
                <a:latin typeface="Calibri" panose="020F0502020204030204" pitchFamily="34" charset="0"/>
                <a:cs typeface="Calibri" panose="020F0502020204030204" pitchFamily="34" charset="0"/>
              </a:rPr>
              <a:t>,</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trebuie să ne întoarcem la Thomas Hill. De fapt, adevăratul serviciu al lui Hill pentru medicina chimică nu consta atât în ​​propriile sale cărți, cât </a:t>
            </a:r>
            <a:r>
              <a:rPr lang="ro-MO" sz="1800" dirty="0" smtClean="0">
                <a:latin typeface="Calibri" panose="020F0502020204030204" pitchFamily="34" charset="0"/>
                <a:cs typeface="Calibri" panose="020F0502020204030204" pitchFamily="34" charset="0"/>
              </a:rPr>
              <a:t>mai degrabă </a:t>
            </a:r>
            <a:r>
              <a:rPr lang="vi-VN" sz="1800" dirty="0" smtClean="0">
                <a:latin typeface="Calibri" panose="020F0502020204030204" pitchFamily="34" charset="0"/>
                <a:cs typeface="Calibri" panose="020F0502020204030204" pitchFamily="34" charset="0"/>
              </a:rPr>
              <a:t>în </a:t>
            </a:r>
            <a:r>
              <a:rPr lang="vi-VN" sz="1800" dirty="0">
                <a:latin typeface="Calibri" panose="020F0502020204030204" pitchFamily="34" charset="0"/>
                <a:cs typeface="Calibri" panose="020F0502020204030204" pitchFamily="34" charset="0"/>
              </a:rPr>
              <a:t>moștenirea manuscriselor neterminate către doi bărbați, John Hester și George Baker, care se aflau în poziții strategice pentru a răspândi noua doctrină.</a:t>
            </a:r>
          </a:p>
          <a:p>
            <a:pPr marL="0" indent="0" algn="just">
              <a:buNone/>
            </a:pPr>
            <a:r>
              <a:rPr lang="vi-VN" sz="1800" dirty="0" smtClean="0">
                <a:latin typeface="Calibri" panose="020F0502020204030204" pitchFamily="34" charset="0"/>
                <a:cs typeface="Calibri" panose="020F0502020204030204" pitchFamily="34" charset="0"/>
              </a:rPr>
              <a:t>Hester a</a:t>
            </a:r>
            <a:r>
              <a:rPr lang="ro-MO" sz="1800" dirty="0" smtClean="0">
                <a:latin typeface="Calibri" panose="020F0502020204030204" pitchFamily="34" charset="0"/>
                <a:cs typeface="Calibri" panose="020F0502020204030204" pitchFamily="34" charset="0"/>
              </a:rPr>
              <a:t> primit</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traducerea </a:t>
            </a:r>
            <a:r>
              <a:rPr lang="vi-VN" sz="1800" dirty="0" smtClean="0">
                <a:latin typeface="Calibri" panose="020F0502020204030204" pitchFamily="34" charset="0"/>
                <a:cs typeface="Calibri" panose="020F0502020204030204" pitchFamily="34" charset="0"/>
              </a:rPr>
              <a:t>manuscris</a:t>
            </a:r>
            <a:r>
              <a:rPr lang="ro-MO" sz="1800" dirty="0" smtClean="0">
                <a:latin typeface="Calibri" panose="020F0502020204030204" pitchFamily="34" charset="0"/>
                <a:cs typeface="Calibri" panose="020F0502020204030204" pitchFamily="34" charset="0"/>
              </a:rPr>
              <a:t>elor</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lui Fioravanti, care a început seria lungă de </a:t>
            </a:r>
            <a:r>
              <a:rPr lang="vi-VN" sz="1800" dirty="0" smtClean="0">
                <a:latin typeface="Calibri" panose="020F0502020204030204" pitchFamily="34" charset="0"/>
                <a:cs typeface="Calibri" panose="020F0502020204030204" pitchFamily="34" charset="0"/>
              </a:rPr>
              <a:t>publicații</a:t>
            </a:r>
            <a:r>
              <a:rPr lang="ro-MO" sz="1800" dirty="0" smtClean="0">
                <a:latin typeface="Calibri" panose="020F0502020204030204" pitchFamily="34" charset="0"/>
                <a:cs typeface="Calibri" panose="020F0502020204030204" pitchFamily="34" charset="0"/>
              </a:rPr>
              <a:t>,</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mai </a:t>
            </a:r>
            <a:r>
              <a:rPr lang="vi-VN" sz="1800" dirty="0" smtClean="0">
                <a:latin typeface="Calibri" panose="020F0502020204030204" pitchFamily="34" charset="0"/>
                <a:cs typeface="Calibri" panose="020F0502020204030204" pitchFamily="34" charset="0"/>
              </a:rPr>
              <a:t>puternic</a:t>
            </a:r>
            <a:r>
              <a:rPr lang="ro-MO" sz="1800" dirty="0" smtClean="0">
                <a:latin typeface="Calibri" panose="020F0502020204030204" pitchFamily="34" charset="0"/>
                <a:cs typeface="Calibri" panose="020F0502020204030204" pitchFamily="34" charset="0"/>
              </a:rPr>
              <a:t>e</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decât orice altă forță unică pentru a face paracelsismul cunoscut pe scară largă în </a:t>
            </a:r>
            <a:r>
              <a:rPr lang="vi-VN" sz="1800" dirty="0" smtClean="0">
                <a:latin typeface="Calibri" panose="020F0502020204030204" pitchFamily="34" charset="0"/>
                <a:cs typeface="Calibri" panose="020F0502020204030204" pitchFamily="34" charset="0"/>
              </a:rPr>
              <a:t>Anglia</a:t>
            </a:r>
            <a:r>
              <a:rPr lang="ro-MO" sz="1800" dirty="0" smtClean="0">
                <a:latin typeface="Calibri" panose="020F0502020204030204" pitchFamily="34" charset="0"/>
                <a:cs typeface="Calibri" panose="020F0502020204030204" pitchFamily="34" charset="0"/>
              </a:rPr>
              <a:t>.</a:t>
            </a:r>
            <a:endParaRPr lang="vi-VN" sz="1800" dirty="0">
              <a:latin typeface="Calibri" panose="020F0502020204030204" pitchFamily="34" charset="0"/>
              <a:cs typeface="Calibri" panose="020F0502020204030204" pitchFamily="34" charset="0"/>
            </a:endParaRPr>
          </a:p>
          <a:p>
            <a:pPr marL="0" indent="0" algn="just">
              <a:buNone/>
            </a:pPr>
            <a:r>
              <a:rPr lang="vi-VN" sz="1800" dirty="0" smtClean="0">
                <a:latin typeface="Calibri" panose="020F0502020204030204" pitchFamily="34" charset="0"/>
                <a:cs typeface="Calibri" panose="020F0502020204030204" pitchFamily="34" charset="0"/>
              </a:rPr>
              <a:t>Baker </a:t>
            </a:r>
            <a:r>
              <a:rPr lang="vi-VN" sz="1800" dirty="0">
                <a:latin typeface="Calibri" panose="020F0502020204030204" pitchFamily="34" charset="0"/>
                <a:cs typeface="Calibri" panose="020F0502020204030204" pitchFamily="34" charset="0"/>
              </a:rPr>
              <a:t>a </a:t>
            </a:r>
            <a:r>
              <a:rPr lang="ro-MO" sz="1800" dirty="0" smtClean="0">
                <a:latin typeface="Calibri" panose="020F0502020204030204" pitchFamily="34" charset="0"/>
                <a:cs typeface="Calibri" panose="020F0502020204030204" pitchFamily="34" charset="0"/>
              </a:rPr>
              <a:t>primit</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traducerea completă a lui Hill a Euonymus-ului lui Gesner, partea a </a:t>
            </a:r>
            <a:r>
              <a:rPr lang="vi-VN" sz="1800" dirty="0" smtClean="0">
                <a:latin typeface="Calibri" panose="020F0502020204030204" pitchFamily="34" charset="0"/>
                <a:cs typeface="Calibri" panose="020F0502020204030204" pitchFamily="34" charset="0"/>
              </a:rPr>
              <a:t>doua</a:t>
            </a:r>
            <a:r>
              <a:rPr lang="ro-MO" sz="1800" dirty="0" smtClean="0">
                <a:latin typeface="Calibri" panose="020F0502020204030204" pitchFamily="34" charset="0"/>
                <a:cs typeface="Calibri" panose="020F0502020204030204" pitchFamily="34" charset="0"/>
              </a:rPr>
              <a:t>.</a:t>
            </a:r>
            <a:endParaRPr lang="vi-VN" sz="1800" dirty="0">
              <a:latin typeface="Calibri" panose="020F0502020204030204" pitchFamily="34" charset="0"/>
              <a:cs typeface="Calibri" panose="020F0502020204030204" pitchFamily="34" charset="0"/>
            </a:endParaRPr>
          </a:p>
          <a:p>
            <a:pPr marL="0" indent="0" algn="just">
              <a:buNone/>
            </a:pPr>
            <a:r>
              <a:rPr lang="vi-VN" sz="1800" dirty="0">
                <a:latin typeface="Calibri" panose="020F0502020204030204" pitchFamily="34" charset="0"/>
                <a:cs typeface="Calibri" panose="020F0502020204030204" pitchFamily="34" charset="0"/>
              </a:rPr>
              <a:t>Punctul esențial este că, prin Hester și Baker, Hill a adus contribuții cu adevărat vitale la dezvoltarea și acceptarea medicinei chimice în </a:t>
            </a:r>
            <a:r>
              <a:rPr lang="vi-VN" sz="1800" dirty="0" smtClean="0">
                <a:latin typeface="Calibri" panose="020F0502020204030204" pitchFamily="34" charset="0"/>
                <a:cs typeface="Calibri" panose="020F0502020204030204" pitchFamily="34" charset="0"/>
              </a:rPr>
              <a:t>Anglia</a:t>
            </a:r>
            <a:r>
              <a:rPr lang="ro-MO" sz="1800" dirty="0" smtClean="0">
                <a:latin typeface="Calibri" panose="020F0502020204030204" pitchFamily="34" charset="0"/>
                <a:cs typeface="Calibri" panose="020F0502020204030204" pitchFamily="34" charset="0"/>
              </a:rPr>
              <a:t>.</a:t>
            </a:r>
            <a:endParaRPr lang="it-IT" sz="1800" dirty="0" smtClean="0">
              <a:latin typeface="Calibri" panose="020F0502020204030204" pitchFamily="34" charset="0"/>
              <a:cs typeface="Calibri" panose="020F0502020204030204" pitchFamily="34"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29</a:t>
            </a:fld>
            <a:endParaRPr lang="it-IT"/>
          </a:p>
        </p:txBody>
      </p:sp>
    </p:spTree>
    <p:extLst>
      <p:ext uri="{BB962C8B-B14F-4D97-AF65-F5344CB8AC3E}">
        <p14:creationId xmlns:p14="http://schemas.microsoft.com/office/powerpoint/2010/main" val="523000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520279" y="1033791"/>
            <a:ext cx="9116197" cy="873457"/>
          </a:xfrm>
        </p:spPr>
        <p:txBody>
          <a:bodyPr>
            <a:noAutofit/>
          </a:bodyPr>
          <a:lstStyle/>
          <a:p>
            <a:pPr fontAlgn="base"/>
            <a:r>
              <a:rPr lang="ro-MO" sz="2400" b="1" dirty="0" smtClean="0">
                <a:solidFill>
                  <a:schemeClr val="accent2"/>
                </a:solidFill>
                <a:effectLst>
                  <a:outerShdw blurRad="38100" dist="38100" dir="2700000" algn="tl">
                    <a:srgbClr val="000000">
                      <a:alpha val="43137"/>
                    </a:srgbClr>
                  </a:outerShdw>
                </a:effectLst>
                <a:latin typeface="+mn-lt"/>
                <a:ea typeface="+mn-ea"/>
                <a:cs typeface="+mn-cs"/>
              </a:rPr>
              <a:t>Șarmul alchimiei </a:t>
            </a:r>
            <a:endParaRPr lang="it-IT" b="1" dirty="0">
              <a:latin typeface="Times New Roman" panose="02020603050405020304" pitchFamily="18" charset="0"/>
              <a:cs typeface="Times New Roman" panose="02020603050405020304" pitchFamily="18" charset="0"/>
            </a:endParaRPr>
          </a:p>
        </p:txBody>
      </p:sp>
      <p:sp>
        <p:nvSpPr>
          <p:cNvPr id="2" name="Rettangolo 1"/>
          <p:cNvSpPr/>
          <p:nvPr/>
        </p:nvSpPr>
        <p:spPr>
          <a:xfrm>
            <a:off x="495185" y="3795070"/>
            <a:ext cx="11166388" cy="1588127"/>
          </a:xfrm>
          <a:prstGeom prst="rect">
            <a:avLst/>
          </a:prstGeom>
        </p:spPr>
        <p:txBody>
          <a:bodyPr wrap="square">
            <a:spAutoFit/>
          </a:bodyPr>
          <a:lstStyle/>
          <a:p>
            <a:pPr algn="just" fontAlgn="base">
              <a:lnSpc>
                <a:spcPct val="90000"/>
              </a:lnSpc>
              <a:spcBef>
                <a:spcPct val="0"/>
              </a:spcBef>
            </a:pPr>
            <a:r>
              <a:rPr lang="vi-VN" dirty="0">
                <a:latin typeface="Calibri" panose="020F0502020204030204" pitchFamily="34" charset="0"/>
                <a:cs typeface="Calibri" panose="020F0502020204030204" pitchFamily="34" charset="0"/>
              </a:rPr>
              <a:t>Latura misterioasă și ocultă a alchimiei surprinde în continuare imaginația publicului modern, Harry Potter urmărind evaziva piatră filosofală și nume precum John Dee care generează mii de site-uri oculte care studiază simbolismul ezoteric din spatele simbolurilor alchimice.</a:t>
            </a:r>
          </a:p>
          <a:p>
            <a:pPr algn="just" fontAlgn="base">
              <a:lnSpc>
                <a:spcPct val="90000"/>
              </a:lnSpc>
              <a:spcBef>
                <a:spcPct val="0"/>
              </a:spcBef>
            </a:pPr>
            <a:endParaRPr lang="vi-VN" dirty="0">
              <a:latin typeface="Calibri" panose="020F0502020204030204" pitchFamily="34" charset="0"/>
              <a:cs typeface="Calibri" panose="020F0502020204030204" pitchFamily="34" charset="0"/>
            </a:endParaRPr>
          </a:p>
          <a:p>
            <a:pPr algn="just" fontAlgn="base">
              <a:lnSpc>
                <a:spcPct val="90000"/>
              </a:lnSpc>
              <a:spcBef>
                <a:spcPct val="0"/>
              </a:spcBef>
            </a:pPr>
            <a:r>
              <a:rPr lang="vi-VN" dirty="0">
                <a:latin typeface="Calibri" panose="020F0502020204030204" pitchFamily="34" charset="0"/>
                <a:cs typeface="Calibri" panose="020F0502020204030204" pitchFamily="34" charset="0"/>
              </a:rPr>
              <a:t>Majoritatea interpretărilor moderne au o bază în faptele istorice, iar scriitori precum Chaucer, Ben Jonson și Dante au inclus cu bucurie alchimiștii ca șarlatani umbroși și figuri de </a:t>
            </a:r>
            <a:r>
              <a:rPr lang="vi-VN" dirty="0" smtClean="0">
                <a:latin typeface="Calibri" panose="020F0502020204030204" pitchFamily="34" charset="0"/>
                <a:cs typeface="Calibri" panose="020F0502020204030204" pitchFamily="34" charset="0"/>
              </a:rPr>
              <a:t>parodie</a:t>
            </a:r>
            <a:r>
              <a:rPr lang="ro-MO" dirty="0" smtClean="0">
                <a:latin typeface="Calibri" panose="020F0502020204030204" pitchFamily="34" charset="0"/>
                <a:cs typeface="Calibri" panose="020F0502020204030204" pitchFamily="34" charset="0"/>
              </a:rPr>
              <a:t>.</a:t>
            </a:r>
            <a:endParaRPr lang="it-IT" cap="all" dirty="0">
              <a:latin typeface="Calibri" panose="020F0502020204030204" pitchFamily="34" charset="0"/>
              <a:ea typeface="+mj-ea"/>
              <a:cs typeface="Calibri" panose="020F0502020204030204" pitchFamily="34"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737" y="1850643"/>
            <a:ext cx="5833281" cy="1944427"/>
          </a:xfrm>
          <a:prstGeom prst="rect">
            <a:avLst/>
          </a:prstGeom>
        </p:spPr>
      </p:pic>
      <p:sp>
        <p:nvSpPr>
          <p:cNvPr id="4" name="Segnaposto numero diapositiva 3"/>
          <p:cNvSpPr>
            <a:spLocks noGrp="1"/>
          </p:cNvSpPr>
          <p:nvPr>
            <p:ph type="sldNum" sz="quarter" idx="12"/>
          </p:nvPr>
        </p:nvSpPr>
        <p:spPr/>
        <p:txBody>
          <a:bodyPr/>
          <a:lstStyle/>
          <a:p>
            <a:fld id="{AFC0D379-14C5-47F9-AB26-775D76B5B3EA}" type="slidenum">
              <a:rPr lang="it-IT" smtClean="0"/>
              <a:pPr/>
              <a:t>3</a:t>
            </a:fld>
            <a:endParaRPr lang="it-IT"/>
          </a:p>
        </p:txBody>
      </p:sp>
    </p:spTree>
    <p:extLst>
      <p:ext uri="{BB962C8B-B14F-4D97-AF65-F5344CB8AC3E}">
        <p14:creationId xmlns:p14="http://schemas.microsoft.com/office/powerpoint/2010/main" val="63680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255372" y="3835357"/>
            <a:ext cx="11392930" cy="2086725"/>
          </a:xfrm>
          <a:prstGeom prst="rect">
            <a:avLst/>
          </a:prstGeom>
        </p:spPr>
        <p:txBody>
          <a:bodyPr wrap="square">
            <a:spAutoFit/>
          </a:bodyPr>
          <a:lstStyle/>
          <a:p>
            <a:pPr algn="just" fontAlgn="base">
              <a:lnSpc>
                <a:spcPct val="90000"/>
              </a:lnSpc>
              <a:spcBef>
                <a:spcPct val="0"/>
              </a:spcBef>
            </a:pPr>
            <a:r>
              <a:rPr lang="vi-VN" dirty="0">
                <a:cs typeface="Times New Roman" panose="02020603050405020304" pitchFamily="18" charset="0"/>
              </a:rPr>
              <a:t>Matematician și astrolog englez, s-a născut la 13 iulie 1527, la Londra, unde tatăl său era, potrivit lui Wood, un bogat </a:t>
            </a:r>
            <a:r>
              <a:rPr lang="vi-VN" dirty="0" smtClean="0">
                <a:cs typeface="Times New Roman" panose="02020603050405020304" pitchFamily="18" charset="0"/>
              </a:rPr>
              <a:t>viticultor</a:t>
            </a:r>
            <a:r>
              <a:rPr lang="ro-MO" dirty="0" smtClean="0">
                <a:cs typeface="Times New Roman" panose="02020603050405020304" pitchFamily="18" charset="0"/>
              </a:rPr>
              <a:t>.</a:t>
            </a:r>
            <a:endParaRPr lang="vi-VN" dirty="0">
              <a:cs typeface="Times New Roman" panose="02020603050405020304" pitchFamily="18" charset="0"/>
            </a:endParaRPr>
          </a:p>
          <a:p>
            <a:pPr algn="just" fontAlgn="base">
              <a:lnSpc>
                <a:spcPct val="90000"/>
              </a:lnSpc>
              <a:spcBef>
                <a:spcPct val="0"/>
              </a:spcBef>
            </a:pPr>
            <a:endParaRPr lang="vi-VN" dirty="0">
              <a:cs typeface="Times New Roman" panose="02020603050405020304" pitchFamily="18" charset="0"/>
            </a:endParaRPr>
          </a:p>
          <a:p>
            <a:pPr algn="just" fontAlgn="base">
              <a:lnSpc>
                <a:spcPct val="90000"/>
              </a:lnSpc>
              <a:spcBef>
                <a:spcPct val="0"/>
              </a:spcBef>
            </a:pPr>
            <a:r>
              <a:rPr lang="vi-VN" dirty="0">
                <a:cs typeface="Times New Roman" panose="02020603050405020304" pitchFamily="18" charset="0"/>
              </a:rPr>
              <a:t>În 1542 a fost trimis la St John's College, Cambridge. După cinci ani petrecuți în studii matematice și astronomice, a plecat în Olanda, pentru a vizita câțiva eminenți matematicieni continentali</a:t>
            </a:r>
          </a:p>
          <a:p>
            <a:pPr algn="just" fontAlgn="base">
              <a:lnSpc>
                <a:spcPct val="90000"/>
              </a:lnSpc>
              <a:spcBef>
                <a:spcPct val="0"/>
              </a:spcBef>
            </a:pPr>
            <a:endParaRPr lang="vi-VN" dirty="0">
              <a:cs typeface="Times New Roman" panose="02020603050405020304" pitchFamily="18" charset="0"/>
            </a:endParaRPr>
          </a:p>
          <a:p>
            <a:pPr algn="just" fontAlgn="base">
              <a:lnSpc>
                <a:spcPct val="90000"/>
              </a:lnSpc>
              <a:spcBef>
                <a:spcPct val="0"/>
              </a:spcBef>
            </a:pPr>
            <a:r>
              <a:rPr lang="vi-VN" dirty="0">
                <a:cs typeface="Times New Roman" panose="02020603050405020304" pitchFamily="18" charset="0"/>
              </a:rPr>
              <a:t>După ce a rămas în străinătate aproape un an, s-a întors la Cambridge și a fost ales membru al Trinity College, înființat atunci de regele Henric al VIII-lea.</a:t>
            </a:r>
            <a:endParaRPr lang="en-US" dirty="0">
              <a:cs typeface="Times New Roman" panose="02020603050405020304"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4515" y="981133"/>
            <a:ext cx="2982816" cy="246389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183" y="1647756"/>
            <a:ext cx="3591697" cy="1130643"/>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pPr/>
              <a:t>30</a:t>
            </a:fld>
            <a:endParaRPr lang="it-IT"/>
          </a:p>
        </p:txBody>
      </p:sp>
    </p:spTree>
    <p:extLst>
      <p:ext uri="{BB962C8B-B14F-4D97-AF65-F5344CB8AC3E}">
        <p14:creationId xmlns:p14="http://schemas.microsoft.com/office/powerpoint/2010/main" val="632166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541115" y="1178838"/>
            <a:ext cx="11409405" cy="1103870"/>
          </a:xfrm>
        </p:spPr>
        <p:txBody>
          <a:bodyPr>
            <a:noAutofit/>
          </a:bodyPr>
          <a:lstStyle/>
          <a:p>
            <a:pPr fontAlgn="base"/>
            <a:r>
              <a:rPr lang="ro-MO" sz="2400" b="1" dirty="0" smtClean="0">
                <a:solidFill>
                  <a:schemeClr val="accent2"/>
                </a:solidFill>
                <a:effectLst>
                  <a:outerShdw blurRad="38100" dist="38100" dir="2700000" algn="tl">
                    <a:srgbClr val="000000">
                      <a:alpha val="43137"/>
                    </a:srgbClr>
                  </a:outerShdw>
                </a:effectLst>
                <a:latin typeface="+mn-lt"/>
                <a:ea typeface="+mn-ea"/>
                <a:cs typeface="+mn-cs"/>
              </a:rPr>
              <a:t>Alchimia renașterii și metoda științifică</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420129" y="2557140"/>
            <a:ext cx="6318422" cy="2585323"/>
          </a:xfrm>
          <a:prstGeom prst="rect">
            <a:avLst/>
          </a:prstGeom>
        </p:spPr>
        <p:txBody>
          <a:bodyPr wrap="square">
            <a:spAutoFit/>
          </a:bodyPr>
          <a:lstStyle/>
          <a:p>
            <a:pPr algn="just" fontAlgn="base">
              <a:lnSpc>
                <a:spcPct val="90000"/>
              </a:lnSpc>
              <a:spcBef>
                <a:spcPct val="0"/>
              </a:spcBef>
            </a:pPr>
            <a:r>
              <a:rPr lang="vi-VN" dirty="0">
                <a:latin typeface="Calibri" panose="020F0502020204030204" pitchFamily="34" charset="0"/>
                <a:cs typeface="Calibri" panose="020F0502020204030204" pitchFamily="34" charset="0"/>
              </a:rPr>
              <a:t>La fel ca în majoritatea disciplinelor academice, practica alchimiei a fost ajutată de invenția tiparului de către Gutenberg, în 1440, alături de tendința crescută a oamenilor și a ideilor de a migra, permițând </a:t>
            </a:r>
            <a:r>
              <a:rPr lang="vi-VN" dirty="0" smtClean="0">
                <a:latin typeface="Calibri" panose="020F0502020204030204" pitchFamily="34" charset="0"/>
                <a:cs typeface="Calibri" panose="020F0502020204030204" pitchFamily="34" charset="0"/>
              </a:rPr>
              <a:t>cunoaște</a:t>
            </a:r>
            <a:r>
              <a:rPr lang="ro-MO" dirty="0" smtClean="0">
                <a:latin typeface="Calibri" panose="020F0502020204030204" pitchFamily="34" charset="0"/>
                <a:cs typeface="Calibri" panose="020F0502020204030204" pitchFamily="34" charset="0"/>
              </a:rPr>
              <a:t>rii</a:t>
            </a:r>
            <a:r>
              <a:rPr lang="vi-VN" dirty="0" smtClean="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să se răspândească în Europa și dincolo. Arheologii au găsit artefacte alchimice în toată Europa, arătând popularitatea acestei proto-științe, deși potențialul pentru bogățiile oferite de transmutarea metalelor de bază în aur stă probabil în spatele popularității. Cu siguranță, minți grozave precum John Dee (1527-1608) au petrecut mult timp în această căutare, atrăgând adesea patronajul unor sponsori </a:t>
            </a:r>
            <a:r>
              <a:rPr lang="vi-VN" dirty="0" smtClean="0">
                <a:latin typeface="Calibri" panose="020F0502020204030204" pitchFamily="34" charset="0"/>
                <a:cs typeface="Calibri" panose="020F0502020204030204" pitchFamily="34" charset="0"/>
              </a:rPr>
              <a:t>bogați</a:t>
            </a:r>
            <a:r>
              <a:rPr lang="ro-MO" dirty="0" smtClean="0">
                <a:latin typeface="Calibri" panose="020F0502020204030204" pitchFamily="34" charset="0"/>
                <a:cs typeface="Calibri" panose="020F0502020204030204" pitchFamily="34" charset="0"/>
              </a:rPr>
              <a:t>.</a:t>
            </a:r>
            <a:endParaRPr lang="it-IT" cap="all" dirty="0">
              <a:latin typeface="Calibri" panose="020F0502020204030204" pitchFamily="34" charset="0"/>
              <a:ea typeface="+mj-ea"/>
              <a:cs typeface="Calibri" panose="020F0502020204030204" pitchFamily="34"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6302" y="1990081"/>
            <a:ext cx="4744995" cy="4014253"/>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pPr/>
              <a:t>31</a:t>
            </a:fld>
            <a:endParaRPr lang="it-IT"/>
          </a:p>
        </p:txBody>
      </p:sp>
    </p:spTree>
    <p:extLst>
      <p:ext uri="{BB962C8B-B14F-4D97-AF65-F5344CB8AC3E}">
        <p14:creationId xmlns:p14="http://schemas.microsoft.com/office/powerpoint/2010/main" val="3730594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527467" y="1127167"/>
            <a:ext cx="11409405" cy="1103870"/>
          </a:xfrm>
        </p:spPr>
        <p:txBody>
          <a:bodyPr>
            <a:noAutofit/>
          </a:bodyPr>
          <a:lstStyle/>
          <a:p>
            <a:pPr fontAlgn="base"/>
            <a:r>
              <a:rPr lang="ro-MO" sz="2400" b="1" dirty="0" smtClean="0">
                <a:solidFill>
                  <a:schemeClr val="accent2"/>
                </a:solidFill>
                <a:effectLst>
                  <a:outerShdw blurRad="38100" dist="38100" dir="2700000" algn="tl">
                    <a:srgbClr val="000000">
                      <a:alpha val="43137"/>
                    </a:srgbClr>
                  </a:outerShdw>
                </a:effectLst>
                <a:latin typeface="+mn-lt"/>
                <a:ea typeface="+mn-ea"/>
                <a:cs typeface="+mn-cs"/>
              </a:rPr>
              <a:t>Alchimia renașterii și metoda științifică</a:t>
            </a:r>
            <a:r>
              <a:rPr lang="it-IT" sz="2400" b="1" dirty="0">
                <a:solidFill>
                  <a:schemeClr val="accent2"/>
                </a:solidFill>
                <a:effectLst>
                  <a:outerShdw blurRad="38100" dist="38100" dir="2700000" algn="tl">
                    <a:srgbClr val="000000">
                      <a:alpha val="43137"/>
                    </a:srgbClr>
                  </a:outerShdw>
                </a:effectLst>
                <a:latin typeface="+mn-lt"/>
                <a:ea typeface="+mn-ea"/>
                <a:cs typeface="+mn-cs"/>
              </a:rPr>
              <a:t/>
            </a:r>
            <a:br>
              <a:rPr lang="it-IT" sz="2400" b="1" dirty="0">
                <a:solidFill>
                  <a:schemeClr val="accent2"/>
                </a:solidFill>
                <a:effectLst>
                  <a:outerShdw blurRad="38100" dist="38100" dir="2700000" algn="tl">
                    <a:srgbClr val="000000">
                      <a:alpha val="43137"/>
                    </a:srgbClr>
                  </a:outerShdw>
                </a:effectLst>
                <a:latin typeface="+mn-lt"/>
                <a:ea typeface="+mn-ea"/>
                <a:cs typeface="+mn-cs"/>
              </a:rPr>
            </a:b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420129" y="2607923"/>
            <a:ext cx="6318422" cy="2086725"/>
          </a:xfrm>
          <a:prstGeom prst="rect">
            <a:avLst/>
          </a:prstGeom>
        </p:spPr>
        <p:txBody>
          <a:bodyPr wrap="square">
            <a:spAutoFit/>
          </a:bodyPr>
          <a:lstStyle/>
          <a:p>
            <a:pPr algn="just" fontAlgn="base">
              <a:lnSpc>
                <a:spcPct val="90000"/>
              </a:lnSpc>
              <a:spcBef>
                <a:spcPct val="0"/>
              </a:spcBef>
            </a:pPr>
            <a:r>
              <a:rPr lang="vi-VN" dirty="0">
                <a:latin typeface="Calibri" panose="020F0502020204030204" pitchFamily="34" charset="0"/>
                <a:cs typeface="Calibri" panose="020F0502020204030204" pitchFamily="34" charset="0"/>
              </a:rPr>
              <a:t>Mulți alchimiști din timpul Renașterii au efectuat experimente controlate și au folosit </a:t>
            </a:r>
            <a:r>
              <a:rPr lang="vi-VN" dirty="0" smtClean="0">
                <a:latin typeface="Calibri" panose="020F0502020204030204" pitchFamily="34" charset="0"/>
                <a:cs typeface="Calibri" panose="020F0502020204030204" pitchFamily="34" charset="0"/>
              </a:rPr>
              <a:t>încerc</a:t>
            </a:r>
            <a:r>
              <a:rPr lang="ro-MO" dirty="0" smtClean="0">
                <a:latin typeface="Calibri" panose="020F0502020204030204" pitchFamily="34" charset="0"/>
                <a:cs typeface="Calibri" panose="020F0502020204030204" pitchFamily="34" charset="0"/>
              </a:rPr>
              <a:t>are</a:t>
            </a:r>
            <a:r>
              <a:rPr lang="vi-VN" dirty="0" smtClean="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și </a:t>
            </a:r>
            <a:r>
              <a:rPr lang="vi-VN" dirty="0" smtClean="0">
                <a:latin typeface="Calibri" panose="020F0502020204030204" pitchFamily="34" charset="0"/>
                <a:cs typeface="Calibri" panose="020F0502020204030204" pitchFamily="34" charset="0"/>
              </a:rPr>
              <a:t>ero</a:t>
            </a:r>
            <a:r>
              <a:rPr lang="ro-MO" dirty="0" smtClean="0">
                <a:latin typeface="Calibri" panose="020F0502020204030204" pitchFamily="34" charset="0"/>
                <a:cs typeface="Calibri" panose="020F0502020204030204" pitchFamily="34" charset="0"/>
              </a:rPr>
              <a:t>are</a:t>
            </a:r>
            <a:r>
              <a:rPr lang="vi-VN" dirty="0" smtClean="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pentru a descoperi natura substanțelor, studiind modul în care acestea reacționau, interacționau și se schimbau în condiții noi. Alchimiștii nu numai că au pus bazele chimiei, dar au contribuit la latura practică a fizicii, creând gaze, solide și lichide pe care oamenii de știință mai târziu le-ar putea studia, influențând în mod direct marii fizicieni ai Iluminismului, de la sfârșitul secolului al </a:t>
            </a:r>
            <a:r>
              <a:rPr lang="vi-VN" dirty="0" smtClean="0">
                <a:latin typeface="Calibri" panose="020F0502020204030204" pitchFamily="34" charset="0"/>
                <a:cs typeface="Calibri" panose="020F0502020204030204" pitchFamily="34" charset="0"/>
              </a:rPr>
              <a:t>XVII-lea</a:t>
            </a:r>
            <a:r>
              <a:rPr lang="ro-MO" dirty="0" smtClean="0">
                <a:latin typeface="Calibri" panose="020F0502020204030204" pitchFamily="34" charset="0"/>
                <a:cs typeface="Calibri" panose="020F0502020204030204" pitchFamily="34" charset="0"/>
              </a:rPr>
              <a:t>.</a:t>
            </a:r>
            <a:endParaRPr lang="it-IT" cap="all" dirty="0">
              <a:latin typeface="Calibri" panose="020F0502020204030204" pitchFamily="34" charset="0"/>
              <a:ea typeface="+mj-ea"/>
              <a:cs typeface="Calibri" panose="020F0502020204030204" pitchFamily="34"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7578" y="1679102"/>
            <a:ext cx="4069491" cy="3944369"/>
          </a:xfrm>
          <a:prstGeom prst="rect">
            <a:avLst/>
          </a:prstGeom>
        </p:spPr>
      </p:pic>
      <p:sp>
        <p:nvSpPr>
          <p:cNvPr id="4" name="Segnaposto numero diapositiva 3"/>
          <p:cNvSpPr>
            <a:spLocks noGrp="1"/>
          </p:cNvSpPr>
          <p:nvPr>
            <p:ph type="sldNum" sz="quarter" idx="12"/>
          </p:nvPr>
        </p:nvSpPr>
        <p:spPr/>
        <p:txBody>
          <a:bodyPr/>
          <a:lstStyle/>
          <a:p>
            <a:fld id="{AFC0D379-14C5-47F9-AB26-775D76B5B3EA}" type="slidenum">
              <a:rPr lang="it-IT" smtClean="0"/>
              <a:pPr/>
              <a:t>32</a:t>
            </a:fld>
            <a:endParaRPr lang="it-IT"/>
          </a:p>
        </p:txBody>
      </p:sp>
    </p:spTree>
    <p:extLst>
      <p:ext uri="{BB962C8B-B14F-4D97-AF65-F5344CB8AC3E}">
        <p14:creationId xmlns:p14="http://schemas.microsoft.com/office/powerpoint/2010/main" val="358436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675502" y="1619348"/>
            <a:ext cx="11409405" cy="1103870"/>
          </a:xfrm>
        </p:spPr>
        <p:txBody>
          <a:bodyPr>
            <a:noAutofit/>
          </a:bodyPr>
          <a:lstStyle/>
          <a:p>
            <a:pPr fontAlgn="base"/>
            <a:r>
              <a:rPr lang="en-US" sz="2400" b="1" dirty="0" err="1" smtClean="0">
                <a:solidFill>
                  <a:schemeClr val="accent2"/>
                </a:solidFill>
                <a:effectLst>
                  <a:outerShdw blurRad="38100" dist="38100" dir="2700000" algn="tl">
                    <a:srgbClr val="000000">
                      <a:alpha val="43137"/>
                    </a:srgbClr>
                  </a:outerShdw>
                </a:effectLst>
                <a:latin typeface="+mn-lt"/>
                <a:ea typeface="+mn-ea"/>
                <a:cs typeface="+mn-cs"/>
              </a:rPr>
              <a:t>Alchimia</a:t>
            </a:r>
            <a:r>
              <a:rPr lang="en-US" sz="2400" b="1" dirty="0" smtClean="0">
                <a:solidFill>
                  <a:schemeClr val="accent2"/>
                </a:solidFill>
                <a:effectLst>
                  <a:outerShdw blurRad="38100" dist="38100" dir="2700000" algn="tl">
                    <a:srgbClr val="000000">
                      <a:alpha val="43137"/>
                    </a:srgbClr>
                  </a:outerShdw>
                </a:effectLst>
                <a:latin typeface="+mn-lt"/>
                <a:ea typeface="+mn-ea"/>
                <a:cs typeface="+mn-cs"/>
              </a:rPr>
              <a:t> </a:t>
            </a:r>
            <a:r>
              <a:rPr lang="en-US" sz="2400" b="1" dirty="0" err="1" smtClean="0">
                <a:solidFill>
                  <a:schemeClr val="accent2"/>
                </a:solidFill>
                <a:effectLst>
                  <a:outerShdw blurRad="38100" dist="38100" dir="2700000" algn="tl">
                    <a:srgbClr val="000000">
                      <a:alpha val="43137"/>
                    </a:srgbClr>
                  </a:outerShdw>
                </a:effectLst>
                <a:latin typeface="+mn-lt"/>
                <a:ea typeface="+mn-ea"/>
                <a:cs typeface="+mn-cs"/>
              </a:rPr>
              <a:t>rena</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șterii și metoda științifică</a:t>
            </a:r>
            <a:endParaRPr lang="it-IT" b="1" dirty="0">
              <a:latin typeface="Times New Roman" panose="02020603050405020304" pitchFamily="18" charset="0"/>
              <a:cs typeface="Times New Roman" panose="02020603050405020304" pitchFamily="18" charset="0"/>
            </a:endParaRPr>
          </a:p>
        </p:txBody>
      </p:sp>
      <p:sp>
        <p:nvSpPr>
          <p:cNvPr id="2" name="Rettangolo 1"/>
          <p:cNvSpPr/>
          <p:nvPr/>
        </p:nvSpPr>
        <p:spPr>
          <a:xfrm>
            <a:off x="691977" y="4374752"/>
            <a:ext cx="11392930" cy="1588127"/>
          </a:xfrm>
          <a:prstGeom prst="rect">
            <a:avLst/>
          </a:prstGeom>
        </p:spPr>
        <p:txBody>
          <a:bodyPr wrap="square">
            <a:spAutoFit/>
          </a:bodyPr>
          <a:lstStyle/>
          <a:p>
            <a:pPr algn="just" fontAlgn="base">
              <a:lnSpc>
                <a:spcPct val="90000"/>
              </a:lnSpc>
              <a:spcBef>
                <a:spcPct val="0"/>
              </a:spcBef>
            </a:pPr>
            <a:r>
              <a:rPr lang="vi-VN" dirty="0">
                <a:latin typeface="Calibri" panose="020F0502020204030204" pitchFamily="34" charset="0"/>
                <a:cs typeface="Calibri" panose="020F0502020204030204" pitchFamily="34" charset="0"/>
              </a:rPr>
              <a:t>Pentru a adăuga la această trecere către o metodă științifică riguroasă, se pot privi manualele produse la acea vreme. În majoritatea cazurilor, alchimiștii de la sfârșitul secolului al XVI-lea și începutul secolului al XVII-lea au păstrat încă viziunea aristotelică asupra lumii, unde toate metalele erau derivate din mercur și sulf. De exemplu, o carte a unui chimist german, Andreas Libau (c1550-1616) </a:t>
            </a:r>
            <a:r>
              <a:rPr lang="en-US" dirty="0" err="1" smtClean="0">
                <a:latin typeface="Calibri" panose="020F0502020204030204" pitchFamily="34" charset="0"/>
                <a:cs typeface="Calibri" panose="020F0502020204030204" pitchFamily="34" charset="0"/>
              </a:rPr>
              <a:t>este</a:t>
            </a:r>
            <a:r>
              <a:rPr lang="vi-VN" dirty="0" smtClean="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foarte amănunțită și, fără îndoială, a acționat ca un mare ajutor didactic, </a:t>
            </a:r>
            <a:r>
              <a:rPr lang="vi-VN" dirty="0" smtClean="0">
                <a:latin typeface="Calibri" panose="020F0502020204030204" pitchFamily="34" charset="0"/>
                <a:cs typeface="Calibri" panose="020F0502020204030204" pitchFamily="34" charset="0"/>
              </a:rPr>
              <a:t>relatând</a:t>
            </a:r>
            <a:r>
              <a:rPr lang="en-US" dirty="0" smtClean="0">
                <a:latin typeface="Calibri" panose="020F0502020204030204" pitchFamily="34" charset="0"/>
                <a:cs typeface="Calibri" panose="020F0502020204030204" pitchFamily="34" charset="0"/>
              </a:rPr>
              <a:t> o</a:t>
            </a:r>
            <a:r>
              <a:rPr lang="vi-VN" dirty="0" smtClean="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metodologie detaliată, calcule și instrucțiuni pentru prepararea compușilor, dar a promovat și această idee veche, una care </a:t>
            </a:r>
            <a:r>
              <a:rPr lang="vi-VN" dirty="0" smtClean="0">
                <a:latin typeface="Calibri" panose="020F0502020204030204" pitchFamily="34" charset="0"/>
                <a:cs typeface="Calibri" panose="020F0502020204030204" pitchFamily="34" charset="0"/>
              </a:rPr>
              <a:t>a</a:t>
            </a:r>
            <a:r>
              <a:rPr lang="en-US" dirty="0" smtClean="0">
                <a:latin typeface="Calibri" panose="020F0502020204030204" pitchFamily="34" charset="0"/>
                <a:cs typeface="Calibri" panose="020F0502020204030204" pitchFamily="34" charset="0"/>
              </a:rPr>
              <a:t> </a:t>
            </a:r>
            <a:r>
              <a:rPr lang="vi-VN" dirty="0" smtClean="0">
                <a:latin typeface="Calibri" panose="020F0502020204030204" pitchFamily="34" charset="0"/>
                <a:cs typeface="Calibri" panose="020F0502020204030204" pitchFamily="34" charset="0"/>
              </a:rPr>
              <a:t>persista</a:t>
            </a:r>
            <a:r>
              <a:rPr lang="en-US" dirty="0" smtClean="0">
                <a:latin typeface="Calibri" panose="020F0502020204030204" pitchFamily="34" charset="0"/>
                <a:cs typeface="Calibri" panose="020F0502020204030204" pitchFamily="34" charset="0"/>
              </a:rPr>
              <a:t>t</a:t>
            </a:r>
            <a:r>
              <a:rPr lang="vi-VN" dirty="0" smtClean="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până când Boyle (1627-1691) </a:t>
            </a:r>
            <a:r>
              <a:rPr lang="en-US" dirty="0" smtClean="0">
                <a:latin typeface="Calibri" panose="020F0502020204030204" pitchFamily="34" charset="0"/>
                <a:cs typeface="Calibri" panose="020F0502020204030204" pitchFamily="34" charset="0"/>
              </a:rPr>
              <a:t>a </a:t>
            </a:r>
            <a:r>
              <a:rPr lang="en-US" dirty="0" err="1" smtClean="0">
                <a:latin typeface="Calibri" panose="020F0502020204030204" pitchFamily="34" charset="0"/>
                <a:cs typeface="Calibri" panose="020F0502020204030204" pitchFamily="34" charset="0"/>
              </a:rPr>
              <a:t>demolat</a:t>
            </a:r>
            <a:r>
              <a:rPr lang="en-US" dirty="0" smtClean="0">
                <a:latin typeface="Calibri" panose="020F0502020204030204" pitchFamily="34" charset="0"/>
                <a:cs typeface="Calibri" panose="020F0502020204030204" pitchFamily="34" charset="0"/>
              </a:rPr>
              <a:t>-o.</a:t>
            </a:r>
            <a:endParaRPr lang="it-IT" cap="all" dirty="0">
              <a:latin typeface="Calibri" panose="020F0502020204030204" pitchFamily="34" charset="0"/>
              <a:ea typeface="+mj-ea"/>
              <a:cs typeface="Calibri" panose="020F0502020204030204" pitchFamily="34"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3273" y="1428280"/>
            <a:ext cx="3561361" cy="2755404"/>
          </a:xfrm>
          <a:prstGeom prst="rect">
            <a:avLst/>
          </a:prstGeom>
        </p:spPr>
      </p:pic>
      <p:sp>
        <p:nvSpPr>
          <p:cNvPr id="4" name="Segnaposto numero diapositiva 3"/>
          <p:cNvSpPr>
            <a:spLocks noGrp="1"/>
          </p:cNvSpPr>
          <p:nvPr>
            <p:ph type="sldNum" sz="quarter" idx="12"/>
          </p:nvPr>
        </p:nvSpPr>
        <p:spPr/>
        <p:txBody>
          <a:bodyPr/>
          <a:lstStyle/>
          <a:p>
            <a:fld id="{AFC0D379-14C5-47F9-AB26-775D76B5B3EA}" type="slidenum">
              <a:rPr lang="it-IT" smtClean="0"/>
              <a:pPr/>
              <a:t>33</a:t>
            </a:fld>
            <a:endParaRPr lang="it-IT"/>
          </a:p>
        </p:txBody>
      </p:sp>
    </p:spTree>
    <p:extLst>
      <p:ext uri="{BB962C8B-B14F-4D97-AF65-F5344CB8AC3E}">
        <p14:creationId xmlns:p14="http://schemas.microsoft.com/office/powerpoint/2010/main" val="926285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4000" b="1" dirty="0" smtClean="0">
                <a:solidFill>
                  <a:schemeClr val="accent2"/>
                </a:solidFill>
                <a:effectLst>
                  <a:outerShdw blurRad="38100" dist="38100" dir="2700000" algn="tl">
                    <a:srgbClr val="000000">
                      <a:alpha val="43137"/>
                    </a:srgbClr>
                  </a:outerShdw>
                </a:effectLst>
                <a:latin typeface="+mn-lt"/>
                <a:ea typeface="+mn-ea"/>
                <a:cs typeface="+mn-cs"/>
              </a:rPr>
              <a:t>Alchem</a:t>
            </a:r>
            <a:r>
              <a:rPr lang="ro-MO" sz="4000" b="1" dirty="0" smtClean="0">
                <a:solidFill>
                  <a:schemeClr val="accent2"/>
                </a:solidFill>
                <a:effectLst>
                  <a:outerShdw blurRad="38100" dist="38100" dir="2700000" algn="tl">
                    <a:srgbClr val="000000">
                      <a:alpha val="43137"/>
                    </a:srgbClr>
                  </a:outerShdw>
                </a:effectLst>
                <a:latin typeface="+mn-lt"/>
                <a:ea typeface="+mn-ea"/>
                <a:cs typeface="+mn-cs"/>
              </a:rPr>
              <a:t>ie și Chimie în timpul renașterii </a:t>
            </a:r>
            <a:endParaRPr lang="it-IT" sz="4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ottotitolo 2"/>
          <p:cNvSpPr>
            <a:spLocks noGrp="1"/>
          </p:cNvSpPr>
          <p:nvPr>
            <p:ph type="subTitle" idx="1"/>
          </p:nvPr>
        </p:nvSpPr>
        <p:spPr>
          <a:xfrm>
            <a:off x="861301" y="3834183"/>
            <a:ext cx="10766552" cy="2197947"/>
          </a:xfrm>
        </p:spPr>
        <p:txBody>
          <a:bodyPr>
            <a:normAutofit/>
          </a:bodyPr>
          <a:lstStyle/>
          <a:p>
            <a:r>
              <a:rPr lang="it-IT" dirty="0" smtClean="0">
                <a:cs typeface="Times New Roman" panose="02020603050405020304" pitchFamily="18" charset="0"/>
              </a:rPr>
              <a:t>AL</a:t>
            </a:r>
            <a:r>
              <a:rPr lang="ro-MO" dirty="0" smtClean="0">
                <a:cs typeface="Times New Roman" panose="02020603050405020304" pitchFamily="18" charset="0"/>
              </a:rPr>
              <a:t>C</a:t>
            </a:r>
            <a:r>
              <a:rPr lang="it-IT" dirty="0" smtClean="0">
                <a:cs typeface="Times New Roman" panose="02020603050405020304" pitchFamily="18" charset="0"/>
              </a:rPr>
              <a:t>MAEON PROJECT – SAPIENZA UNIVERSITY OF ROME</a:t>
            </a:r>
          </a:p>
          <a:p>
            <a:endParaRPr lang="it-IT" dirty="0">
              <a:cs typeface="Times New Roman" panose="02020603050405020304" pitchFamily="18" charset="0"/>
            </a:endParaRPr>
          </a:p>
          <a:p>
            <a:endParaRPr lang="it-IT" dirty="0"/>
          </a:p>
          <a:p>
            <a:r>
              <a:rPr lang="it-IT" sz="2800" b="1" dirty="0" smtClean="0">
                <a:cs typeface="Times New Roman" panose="02020603050405020304" pitchFamily="18" charset="0"/>
              </a:rPr>
              <a:t>THANKS FOR YOUR ATTENTION!!!</a:t>
            </a:r>
            <a:endParaRPr lang="it-IT" sz="2800" b="1"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4FAB73BC-B049-4115-A692-8D63A059BFB8}" type="slidenum">
              <a:rPr lang="en-US" smtClean="0"/>
              <a:pPr/>
              <a:t>34</a:t>
            </a:fld>
            <a:endParaRPr lang="en-US" dirty="0"/>
          </a:p>
        </p:txBody>
      </p:sp>
    </p:spTree>
    <p:extLst>
      <p:ext uri="{BB962C8B-B14F-4D97-AF65-F5344CB8AC3E}">
        <p14:creationId xmlns:p14="http://schemas.microsoft.com/office/powerpoint/2010/main" val="699877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244162" y="856825"/>
            <a:ext cx="10107826" cy="1103870"/>
          </a:xfrm>
        </p:spPr>
        <p:txBody>
          <a:bodyPr>
            <a:noAutofit/>
          </a:bodyPr>
          <a:lstStyle/>
          <a:p>
            <a:pPr fontAlgn="base"/>
            <a:r>
              <a:rPr lang="ro-MO" sz="2400" b="1" dirty="0" smtClean="0">
                <a:solidFill>
                  <a:schemeClr val="accent2"/>
                </a:solidFill>
                <a:effectLst>
                  <a:outerShdw blurRad="38100" dist="38100" dir="2700000" algn="tl">
                    <a:srgbClr val="000000">
                      <a:alpha val="43137"/>
                    </a:srgbClr>
                  </a:outerShdw>
                </a:effectLst>
                <a:latin typeface="+mn-lt"/>
                <a:ea typeface="+mn-ea"/>
                <a:cs typeface="+mn-cs"/>
              </a:rPr>
              <a:t>Alchimistul renascentist</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436605" y="4232127"/>
            <a:ext cx="11166388" cy="1588127"/>
          </a:xfrm>
          <a:prstGeom prst="rect">
            <a:avLst/>
          </a:prstGeom>
        </p:spPr>
        <p:txBody>
          <a:bodyPr wrap="square">
            <a:spAutoFit/>
          </a:bodyPr>
          <a:lstStyle/>
          <a:p>
            <a:pPr algn="just" fontAlgn="base">
              <a:lnSpc>
                <a:spcPct val="90000"/>
              </a:lnSpc>
              <a:spcBef>
                <a:spcPct val="0"/>
              </a:spcBef>
            </a:pPr>
            <a:r>
              <a:rPr lang="vi-VN" dirty="0">
                <a:latin typeface="Calibri" panose="020F0502020204030204" pitchFamily="34" charset="0"/>
                <a:cs typeface="Calibri" panose="020F0502020204030204" pitchFamily="34" charset="0"/>
              </a:rPr>
              <a:t>Cu toate acestea, această </a:t>
            </a:r>
            <a:r>
              <a:rPr lang="ro-MO" dirty="0" smtClean="0">
                <a:latin typeface="Calibri" panose="020F0502020204030204" pitchFamily="34" charset="0"/>
                <a:cs typeface="Calibri" panose="020F0502020204030204" pitchFamily="34" charset="0"/>
              </a:rPr>
              <a:t>latură</a:t>
            </a:r>
            <a:r>
              <a:rPr lang="vi-VN" dirty="0" smtClean="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comică nu ar trebui să diminueze ideea că alchimiștii Renașterii erau adesea oameni de știință de bună credință, căutând adevărul și aplicând adesea </a:t>
            </a:r>
            <a:r>
              <a:rPr lang="vi-VN" dirty="0" smtClean="0">
                <a:latin typeface="Calibri" panose="020F0502020204030204" pitchFamily="34" charset="0"/>
                <a:cs typeface="Calibri" panose="020F0502020204030204" pitchFamily="34" charset="0"/>
              </a:rPr>
              <a:t>metod</a:t>
            </a:r>
            <a:r>
              <a:rPr lang="ro-MO" dirty="0" smtClean="0">
                <a:latin typeface="Calibri" panose="020F0502020204030204" pitchFamily="34" charset="0"/>
                <a:cs typeface="Calibri" panose="020F0502020204030204" pitchFamily="34" charset="0"/>
              </a:rPr>
              <a:t>e</a:t>
            </a:r>
            <a:r>
              <a:rPr lang="vi-VN" dirty="0" smtClean="0">
                <a:latin typeface="Calibri" panose="020F0502020204030204" pitchFamily="34" charset="0"/>
                <a:cs typeface="Calibri" panose="020F0502020204030204" pitchFamily="34" charset="0"/>
              </a:rPr>
              <a:t> științific</a:t>
            </a:r>
            <a:r>
              <a:rPr lang="ro-MO" dirty="0" smtClean="0">
                <a:latin typeface="Calibri" panose="020F0502020204030204" pitchFamily="34" charset="0"/>
                <a:cs typeface="Calibri" panose="020F0502020204030204" pitchFamily="34" charset="0"/>
              </a:rPr>
              <a:t>e în</a:t>
            </a:r>
            <a:r>
              <a:rPr lang="vi-VN" dirty="0" smtClean="0">
                <a:latin typeface="Calibri" panose="020F0502020204030204" pitchFamily="34" charset="0"/>
                <a:cs typeface="Calibri" panose="020F0502020204030204" pitchFamily="34" charset="0"/>
              </a:rPr>
              <a:t> cercetări</a:t>
            </a:r>
            <a:r>
              <a:rPr lang="ro-MO" dirty="0" smtClean="0">
                <a:latin typeface="Calibri" panose="020F0502020204030204" pitchFamily="34" charset="0"/>
                <a:cs typeface="Calibri" panose="020F0502020204030204" pitchFamily="34" charset="0"/>
              </a:rPr>
              <a:t>le</a:t>
            </a:r>
            <a:r>
              <a:rPr lang="vi-VN" dirty="0" smtClean="0">
                <a:latin typeface="Calibri" panose="020F0502020204030204" pitchFamily="34" charset="0"/>
                <a:cs typeface="Calibri" panose="020F0502020204030204" pitchFamily="34" charset="0"/>
              </a:rPr>
              <a:t> lor</a:t>
            </a:r>
            <a:r>
              <a:rPr lang="ro-MO" dirty="0" smtClean="0">
                <a:latin typeface="Calibri" panose="020F0502020204030204" pitchFamily="34" charset="0"/>
                <a:cs typeface="Calibri" panose="020F0502020204030204" pitchFamily="34" charset="0"/>
              </a:rPr>
              <a:t>.</a:t>
            </a:r>
            <a:endParaRPr lang="vi-VN" dirty="0">
              <a:latin typeface="Calibri" panose="020F0502020204030204" pitchFamily="34" charset="0"/>
              <a:cs typeface="Calibri" panose="020F0502020204030204" pitchFamily="34" charset="0"/>
            </a:endParaRPr>
          </a:p>
          <a:p>
            <a:pPr algn="just" fontAlgn="base">
              <a:lnSpc>
                <a:spcPct val="90000"/>
              </a:lnSpc>
              <a:spcBef>
                <a:spcPct val="0"/>
              </a:spcBef>
            </a:pPr>
            <a:endParaRPr lang="vi-VN" dirty="0">
              <a:latin typeface="Calibri" panose="020F0502020204030204" pitchFamily="34" charset="0"/>
              <a:cs typeface="Calibri" panose="020F0502020204030204" pitchFamily="34" charset="0"/>
            </a:endParaRPr>
          </a:p>
          <a:p>
            <a:pPr algn="just" fontAlgn="base">
              <a:lnSpc>
                <a:spcPct val="90000"/>
              </a:lnSpc>
              <a:spcBef>
                <a:spcPct val="0"/>
              </a:spcBef>
            </a:pPr>
            <a:r>
              <a:rPr lang="vi-VN" dirty="0">
                <a:latin typeface="Calibri" panose="020F0502020204030204" pitchFamily="34" charset="0"/>
                <a:cs typeface="Calibri" panose="020F0502020204030204" pitchFamily="34" charset="0"/>
              </a:rPr>
              <a:t>De fapt, se poate argumenta că, în ceea ce privește dezvoltarea științei, alchimiștii erau cu mult mai </a:t>
            </a:r>
            <a:r>
              <a:rPr lang="vi-VN" dirty="0" smtClean="0">
                <a:latin typeface="Calibri" panose="020F0502020204030204" pitchFamily="34" charset="0"/>
                <a:cs typeface="Calibri" panose="020F0502020204030204" pitchFamily="34" charset="0"/>
              </a:rPr>
              <a:t>înaintea alt</a:t>
            </a:r>
            <a:r>
              <a:rPr lang="ro-MO" dirty="0" smtClean="0">
                <a:latin typeface="Calibri" panose="020F0502020204030204" pitchFamily="34" charset="0"/>
                <a:cs typeface="Calibri" panose="020F0502020204030204" pitchFamily="34" charset="0"/>
              </a:rPr>
              <a:t>or</a:t>
            </a:r>
            <a:r>
              <a:rPr lang="vi-VN" dirty="0" smtClean="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discipline. De exemplu, știința naturii și fizica erau încă în mare parte observaționale și teoretice, în timp ce alchimiștii foloseau deja o metodă care implică raționamente inductive și deductive pentru a ajunge la </a:t>
            </a:r>
            <a:r>
              <a:rPr lang="vi-VN" dirty="0" smtClean="0">
                <a:latin typeface="Calibri" panose="020F0502020204030204" pitchFamily="34" charset="0"/>
                <a:cs typeface="Calibri" panose="020F0502020204030204" pitchFamily="34" charset="0"/>
              </a:rPr>
              <a:t>concluzii</a:t>
            </a:r>
            <a:r>
              <a:rPr lang="ro-MO" dirty="0" smtClean="0">
                <a:latin typeface="Calibri" panose="020F0502020204030204" pitchFamily="34" charset="0"/>
                <a:cs typeface="Calibri" panose="020F0502020204030204" pitchFamily="34" charset="0"/>
              </a:rPr>
              <a:t>.</a:t>
            </a:r>
            <a:endParaRPr lang="it-IT" dirty="0">
              <a:latin typeface="Calibri" panose="020F0502020204030204" pitchFamily="34" charset="0"/>
              <a:cs typeface="Calibri" panose="020F0502020204030204" pitchFamily="34"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6907" y="1578856"/>
            <a:ext cx="5434264" cy="2253042"/>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solidFill>
                  <a:prstClr val="black">
                    <a:tint val="75000"/>
                  </a:prstClr>
                </a:solidFill>
              </a:rPr>
              <a:pPr/>
              <a:t>4</a:t>
            </a:fld>
            <a:endParaRPr lang="it-IT">
              <a:solidFill>
                <a:prstClr val="black">
                  <a:tint val="75000"/>
                </a:prstClr>
              </a:solidFill>
            </a:endParaRPr>
          </a:p>
        </p:txBody>
      </p:sp>
    </p:spTree>
    <p:extLst>
      <p:ext uri="{BB962C8B-B14F-4D97-AF65-F5344CB8AC3E}">
        <p14:creationId xmlns:p14="http://schemas.microsoft.com/office/powerpoint/2010/main" val="1779606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472878" y="1693118"/>
            <a:ext cx="11409405" cy="1103870"/>
          </a:xfrm>
        </p:spPr>
        <p:txBody>
          <a:bodyPr>
            <a:noAutofit/>
          </a:bodyPr>
          <a:lstStyle/>
          <a:p>
            <a:pPr fontAlgn="base"/>
            <a:r>
              <a:rPr lang="ro-MO" sz="2400" b="1" dirty="0" smtClean="0">
                <a:solidFill>
                  <a:schemeClr val="accent2"/>
                </a:solidFill>
                <a:effectLst>
                  <a:outerShdw blurRad="38100" dist="38100" dir="2700000" algn="tl">
                    <a:srgbClr val="000000">
                      <a:alpha val="43137"/>
                    </a:srgbClr>
                  </a:outerShdw>
                </a:effectLst>
                <a:latin typeface="+mn-lt"/>
                <a:ea typeface="+mn-ea"/>
                <a:cs typeface="+mn-cs"/>
              </a:rPr>
              <a:t>Originea alchimiei</a:t>
            </a:r>
            <a:r>
              <a:rPr lang="it-IT" sz="2400" b="1" dirty="0">
                <a:solidFill>
                  <a:schemeClr val="accent2"/>
                </a:solidFill>
                <a:effectLst>
                  <a:outerShdw blurRad="38100" dist="38100" dir="2700000" algn="tl">
                    <a:srgbClr val="000000">
                      <a:alpha val="43137"/>
                    </a:srgbClr>
                  </a:outerShdw>
                </a:effectLst>
                <a:latin typeface="+mn-lt"/>
                <a:ea typeface="+mn-ea"/>
                <a:cs typeface="+mn-cs"/>
              </a:rPr>
              <a:t/>
            </a:r>
            <a:br>
              <a:rPr lang="it-IT" sz="2400" b="1" dirty="0">
                <a:solidFill>
                  <a:schemeClr val="accent2"/>
                </a:solidFill>
                <a:effectLst>
                  <a:outerShdw blurRad="38100" dist="38100" dir="2700000" algn="tl">
                    <a:srgbClr val="000000">
                      <a:alpha val="43137"/>
                    </a:srgbClr>
                  </a:outerShdw>
                </a:effectLst>
                <a:latin typeface="+mn-lt"/>
                <a:ea typeface="+mn-ea"/>
                <a:cs typeface="+mn-cs"/>
              </a:rPr>
            </a:b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140042" y="3543098"/>
            <a:ext cx="11392930" cy="2086725"/>
          </a:xfrm>
          <a:prstGeom prst="rect">
            <a:avLst/>
          </a:prstGeom>
        </p:spPr>
        <p:txBody>
          <a:bodyPr wrap="square">
            <a:spAutoFit/>
          </a:bodyPr>
          <a:lstStyle/>
          <a:p>
            <a:pPr algn="just" fontAlgn="base">
              <a:lnSpc>
                <a:spcPct val="90000"/>
              </a:lnSpc>
              <a:spcBef>
                <a:spcPct val="0"/>
              </a:spcBef>
            </a:pPr>
            <a:r>
              <a:rPr lang="vi-VN" dirty="0">
                <a:solidFill>
                  <a:prstClr val="black"/>
                </a:solidFill>
                <a:latin typeface="Calibri" panose="020F0502020204030204" pitchFamily="34" charset="0"/>
                <a:cs typeface="Calibri" panose="020F0502020204030204" pitchFamily="34" charset="0"/>
              </a:rPr>
              <a:t>Alchimia a fost o disciplină care a luat </a:t>
            </a:r>
            <a:r>
              <a:rPr lang="vi-VN" dirty="0" smtClean="0">
                <a:solidFill>
                  <a:prstClr val="black"/>
                </a:solidFill>
                <a:latin typeface="Calibri" panose="020F0502020204030204" pitchFamily="34" charset="0"/>
                <a:cs typeface="Calibri" panose="020F0502020204030204" pitchFamily="34" charset="0"/>
              </a:rPr>
              <a:t>naștere</a:t>
            </a:r>
            <a:r>
              <a:rPr lang="ro-MO" dirty="0" smtClean="0">
                <a:solidFill>
                  <a:prstClr val="black"/>
                </a:solidFill>
                <a:latin typeface="Calibri" panose="020F0502020204030204" pitchFamily="34" charset="0"/>
                <a:cs typeface="Calibri" panose="020F0502020204030204" pitchFamily="34" charset="0"/>
              </a:rPr>
              <a:t> la</a:t>
            </a:r>
            <a:r>
              <a:rPr lang="vi-VN" dirty="0" smtClean="0">
                <a:solidFill>
                  <a:prstClr val="black"/>
                </a:solidFill>
                <a:latin typeface="Calibri" panose="020F0502020204030204" pitchFamily="34" charset="0"/>
                <a:cs typeface="Calibri" panose="020F0502020204030204" pitchFamily="34" charset="0"/>
              </a:rPr>
              <a:t> greci, </a:t>
            </a:r>
            <a:r>
              <a:rPr lang="vi-VN" dirty="0">
                <a:solidFill>
                  <a:prstClr val="black"/>
                </a:solidFill>
                <a:latin typeface="Calibri" panose="020F0502020204030204" pitchFamily="34" charset="0"/>
                <a:cs typeface="Calibri" panose="020F0502020204030204" pitchFamily="34" charset="0"/>
              </a:rPr>
              <a:t>deși chinezii și egiptenii au fost, de asemenea, esențiali în dezvoltarea bazelor </a:t>
            </a:r>
            <a:r>
              <a:rPr lang="ro-MO" dirty="0" smtClean="0">
                <a:solidFill>
                  <a:prstClr val="black"/>
                </a:solidFill>
                <a:latin typeface="Calibri" panose="020F0502020204030204" pitchFamily="34" charset="0"/>
                <a:cs typeface="Calibri" panose="020F0502020204030204" pitchFamily="34" charset="0"/>
              </a:rPr>
              <a:t>ei </a:t>
            </a:r>
            <a:r>
              <a:rPr lang="vi-VN" dirty="0" smtClean="0">
                <a:solidFill>
                  <a:prstClr val="black"/>
                </a:solidFill>
                <a:latin typeface="Calibri" panose="020F0502020204030204" pitchFamily="34" charset="0"/>
                <a:cs typeface="Calibri" panose="020F0502020204030204" pitchFamily="34" charset="0"/>
              </a:rPr>
              <a:t>și </a:t>
            </a:r>
            <a:r>
              <a:rPr lang="vi-VN" dirty="0">
                <a:solidFill>
                  <a:prstClr val="black"/>
                </a:solidFill>
                <a:latin typeface="Calibri" panose="020F0502020204030204" pitchFamily="34" charset="0"/>
                <a:cs typeface="Calibri" panose="020F0502020204030204" pitchFamily="34" charset="0"/>
              </a:rPr>
              <a:t>s-a </a:t>
            </a:r>
            <a:r>
              <a:rPr lang="vi-VN" dirty="0" smtClean="0">
                <a:solidFill>
                  <a:prstClr val="black"/>
                </a:solidFill>
                <a:latin typeface="Calibri" panose="020F0502020204030204" pitchFamily="34" charset="0"/>
                <a:cs typeface="Calibri" panose="020F0502020204030204" pitchFamily="34" charset="0"/>
              </a:rPr>
              <a:t>răspândit</a:t>
            </a:r>
            <a:r>
              <a:rPr lang="ro-MO" dirty="0" smtClean="0">
                <a:solidFill>
                  <a:prstClr val="black"/>
                </a:solidFill>
                <a:latin typeface="Calibri" panose="020F0502020204030204" pitchFamily="34" charset="0"/>
                <a:cs typeface="Calibri" panose="020F0502020204030204" pitchFamily="34" charset="0"/>
              </a:rPr>
              <a:t> apoi</a:t>
            </a:r>
            <a:r>
              <a:rPr lang="vi-VN" dirty="0" smtClean="0">
                <a:solidFill>
                  <a:prstClr val="black"/>
                </a:solidFill>
                <a:latin typeface="Calibri" panose="020F0502020204030204" pitchFamily="34" charset="0"/>
                <a:cs typeface="Calibri" panose="020F0502020204030204" pitchFamily="34" charset="0"/>
              </a:rPr>
              <a:t> </a:t>
            </a:r>
            <a:r>
              <a:rPr lang="vi-VN" dirty="0">
                <a:solidFill>
                  <a:prstClr val="black"/>
                </a:solidFill>
                <a:latin typeface="Calibri" panose="020F0502020204030204" pitchFamily="34" charset="0"/>
                <a:cs typeface="Calibri" panose="020F0502020204030204" pitchFamily="34" charset="0"/>
              </a:rPr>
              <a:t>în Europa prin lumea islamică. Din 1147, </a:t>
            </a:r>
            <a:r>
              <a:rPr lang="ro-MO" dirty="0" smtClean="0">
                <a:solidFill>
                  <a:prstClr val="black"/>
                </a:solidFill>
                <a:latin typeface="Calibri" panose="020F0502020204030204" pitchFamily="34" charset="0"/>
                <a:cs typeface="Calibri" panose="020F0502020204030204" pitchFamily="34" charset="0"/>
              </a:rPr>
              <a:t>dinastia Almohadă </a:t>
            </a:r>
            <a:r>
              <a:rPr lang="vi-VN" dirty="0" smtClean="0">
                <a:solidFill>
                  <a:prstClr val="black"/>
                </a:solidFill>
                <a:latin typeface="Calibri" panose="020F0502020204030204" pitchFamily="34" charset="0"/>
                <a:cs typeface="Calibri" panose="020F0502020204030204" pitchFamily="34" charset="0"/>
              </a:rPr>
              <a:t>a </a:t>
            </a:r>
            <a:r>
              <a:rPr lang="vi-VN" dirty="0">
                <a:solidFill>
                  <a:prstClr val="black"/>
                </a:solidFill>
                <a:latin typeface="Calibri" panose="020F0502020204030204" pitchFamily="34" charset="0"/>
                <a:cs typeface="Calibri" panose="020F0502020204030204" pitchFamily="34" charset="0"/>
              </a:rPr>
              <a:t>preluat controlul asupra imperiului islamic deschis anterior în Al Andalus, în Spania modernă, ducând la un declin intelectual.</a:t>
            </a:r>
          </a:p>
          <a:p>
            <a:pPr algn="just" fontAlgn="base">
              <a:lnSpc>
                <a:spcPct val="90000"/>
              </a:lnSpc>
              <a:spcBef>
                <a:spcPct val="0"/>
              </a:spcBef>
            </a:pPr>
            <a:endParaRPr lang="vi-VN" dirty="0">
              <a:solidFill>
                <a:prstClr val="black"/>
              </a:solidFill>
              <a:latin typeface="Calibri" panose="020F0502020204030204" pitchFamily="34" charset="0"/>
              <a:cs typeface="Calibri" panose="020F0502020204030204" pitchFamily="34" charset="0"/>
            </a:endParaRPr>
          </a:p>
          <a:p>
            <a:pPr algn="just" fontAlgn="base">
              <a:lnSpc>
                <a:spcPct val="90000"/>
              </a:lnSpc>
              <a:spcBef>
                <a:spcPct val="0"/>
              </a:spcBef>
            </a:pPr>
            <a:r>
              <a:rPr lang="vi-VN" dirty="0">
                <a:solidFill>
                  <a:prstClr val="black"/>
                </a:solidFill>
                <a:latin typeface="Calibri" panose="020F0502020204030204" pitchFamily="34" charset="0"/>
                <a:cs typeface="Calibri" panose="020F0502020204030204" pitchFamily="34" charset="0"/>
              </a:rPr>
              <a:t>În această perioadă, savanții creștini și evrei au fugit în Europa, aducând cunoștințe cu ei sub formă de texte arabe și evreiești, iar mulți dintre acești oameni învățați au </a:t>
            </a:r>
            <a:r>
              <a:rPr lang="ro-MO" dirty="0" smtClean="0">
                <a:solidFill>
                  <a:prstClr val="black"/>
                </a:solidFill>
                <a:latin typeface="Calibri" panose="020F0502020204030204" pitchFamily="34" charset="0"/>
                <a:cs typeface="Calibri" panose="020F0502020204030204" pitchFamily="34" charset="0"/>
              </a:rPr>
              <a:t>ajuns</a:t>
            </a:r>
            <a:r>
              <a:rPr lang="vi-VN" dirty="0" smtClean="0">
                <a:solidFill>
                  <a:prstClr val="black"/>
                </a:solidFill>
                <a:latin typeface="Calibri" panose="020F0502020204030204" pitchFamily="34" charset="0"/>
                <a:cs typeface="Calibri" panose="020F0502020204030204" pitchFamily="34" charset="0"/>
              </a:rPr>
              <a:t> </a:t>
            </a:r>
            <a:r>
              <a:rPr lang="vi-VN" dirty="0">
                <a:solidFill>
                  <a:prstClr val="black"/>
                </a:solidFill>
                <a:latin typeface="Calibri" panose="020F0502020204030204" pitchFamily="34" charset="0"/>
                <a:cs typeface="Calibri" panose="020F0502020204030204" pitchFamily="34" charset="0"/>
              </a:rPr>
              <a:t>în nordul Italiei, unde au făcut parte din noua Renaștere care a provocat gândirea medievală </a:t>
            </a:r>
            <a:r>
              <a:rPr lang="vi-VN" dirty="0" smtClean="0">
                <a:solidFill>
                  <a:prstClr val="black"/>
                </a:solidFill>
                <a:latin typeface="Calibri" panose="020F0502020204030204" pitchFamily="34" charset="0"/>
                <a:cs typeface="Calibri" panose="020F0502020204030204" pitchFamily="34" charset="0"/>
              </a:rPr>
              <a:t>dominantă.</a:t>
            </a:r>
            <a:r>
              <a:rPr lang="ro-MO" dirty="0" smtClean="0">
                <a:solidFill>
                  <a:prstClr val="black"/>
                </a:solidFill>
                <a:latin typeface="Calibri" panose="020F0502020204030204" pitchFamily="34" charset="0"/>
                <a:cs typeface="Calibri" panose="020F0502020204030204" pitchFamily="34" charset="0"/>
              </a:rPr>
              <a:t> </a:t>
            </a:r>
            <a:r>
              <a:rPr lang="vi-VN" dirty="0" smtClean="0">
                <a:solidFill>
                  <a:prstClr val="black"/>
                </a:solidFill>
                <a:latin typeface="Calibri" panose="020F0502020204030204" pitchFamily="34" charset="0"/>
                <a:cs typeface="Calibri" panose="020F0502020204030204" pitchFamily="34" charset="0"/>
              </a:rPr>
              <a:t>Gerard </a:t>
            </a:r>
            <a:r>
              <a:rPr lang="vi-VN" dirty="0">
                <a:solidFill>
                  <a:prstClr val="black"/>
                </a:solidFill>
                <a:latin typeface="Calibri" panose="020F0502020204030204" pitchFamily="34" charset="0"/>
                <a:cs typeface="Calibri" panose="020F0502020204030204" pitchFamily="34" charset="0"/>
              </a:rPr>
              <a:t>din Cremona (1114 - 1187) și Robertus Castrensis </a:t>
            </a:r>
            <a:r>
              <a:rPr lang="vi-VN" dirty="0" smtClean="0">
                <a:solidFill>
                  <a:prstClr val="black"/>
                </a:solidFill>
                <a:latin typeface="Calibri" panose="020F0502020204030204" pitchFamily="34" charset="0"/>
                <a:cs typeface="Calibri" panose="020F0502020204030204" pitchFamily="34" charset="0"/>
              </a:rPr>
              <a:t>(</a:t>
            </a:r>
            <a:r>
              <a:rPr lang="ro-MO" dirty="0" smtClean="0">
                <a:solidFill>
                  <a:prstClr val="black"/>
                </a:solidFill>
                <a:latin typeface="Calibri" panose="020F0502020204030204" pitchFamily="34" charset="0"/>
                <a:cs typeface="Calibri" panose="020F0502020204030204" pitchFamily="34" charset="0"/>
              </a:rPr>
              <a:t>n. </a:t>
            </a:r>
            <a:r>
              <a:rPr lang="vi-VN" dirty="0" smtClean="0">
                <a:solidFill>
                  <a:prstClr val="black"/>
                </a:solidFill>
                <a:latin typeface="Calibri" panose="020F0502020204030204" pitchFamily="34" charset="0"/>
                <a:cs typeface="Calibri" panose="020F0502020204030204" pitchFamily="34" charset="0"/>
              </a:rPr>
              <a:t>1150</a:t>
            </a:r>
            <a:r>
              <a:rPr lang="vi-VN" dirty="0">
                <a:solidFill>
                  <a:prstClr val="black"/>
                </a:solidFill>
                <a:latin typeface="Calibri" panose="020F0502020204030204" pitchFamily="34" charset="0"/>
                <a:cs typeface="Calibri" panose="020F0502020204030204" pitchFamily="34" charset="0"/>
              </a:rPr>
              <a:t>) au fost doar doi dintre traducătorii care au pus la dispoziție textele originale arabe în limba </a:t>
            </a:r>
            <a:r>
              <a:rPr lang="vi-VN" dirty="0" smtClean="0">
                <a:solidFill>
                  <a:prstClr val="black"/>
                </a:solidFill>
                <a:latin typeface="Calibri" panose="020F0502020204030204" pitchFamily="34" charset="0"/>
                <a:cs typeface="Calibri" panose="020F0502020204030204" pitchFamily="34" charset="0"/>
              </a:rPr>
              <a:t>latină</a:t>
            </a:r>
            <a:r>
              <a:rPr lang="ro-MO" dirty="0" smtClean="0">
                <a:solidFill>
                  <a:prstClr val="black"/>
                </a:solidFill>
                <a:latin typeface="Calibri" panose="020F0502020204030204" pitchFamily="34" charset="0"/>
                <a:cs typeface="Calibri" panose="020F0502020204030204" pitchFamily="34" charset="0"/>
              </a:rPr>
              <a:t>.</a:t>
            </a:r>
            <a:endParaRPr lang="it-IT" cap="all" dirty="0">
              <a:solidFill>
                <a:prstClr val="black"/>
              </a:solidFill>
              <a:latin typeface="Calibri" panose="020F0502020204030204" pitchFamily="34" charset="0"/>
              <a:cs typeface="Calibri" panose="020F0502020204030204" pitchFamily="34"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3362" y="1025853"/>
            <a:ext cx="2759676" cy="2438400"/>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solidFill>
                  <a:prstClr val="black">
                    <a:tint val="75000"/>
                  </a:prstClr>
                </a:solidFill>
              </a:rPr>
              <a:pPr/>
              <a:t>5</a:t>
            </a:fld>
            <a:endParaRPr lang="it-IT">
              <a:solidFill>
                <a:prstClr val="black">
                  <a:tint val="75000"/>
                </a:prstClr>
              </a:solidFill>
            </a:endParaRPr>
          </a:p>
        </p:txBody>
      </p:sp>
    </p:spTree>
    <p:extLst>
      <p:ext uri="{BB962C8B-B14F-4D97-AF65-F5344CB8AC3E}">
        <p14:creationId xmlns:p14="http://schemas.microsoft.com/office/powerpoint/2010/main" val="2227254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50125" y="1564617"/>
            <a:ext cx="6557319" cy="1103870"/>
          </a:xfrm>
        </p:spPr>
        <p:txBody>
          <a:bodyPr>
            <a:noAutofit/>
          </a:bodyPr>
          <a:lstStyle/>
          <a:p>
            <a:pPr fontAlgn="base"/>
            <a:r>
              <a:rPr lang="en-US" sz="4400" b="1" dirty="0">
                <a:solidFill>
                  <a:srgbClr val="383939"/>
                </a:solidFill>
                <a:latin typeface="Times New Roman" panose="02020603050405020304" pitchFamily="18" charset="0"/>
                <a:cs typeface="Times New Roman" panose="02020603050405020304" pitchFamily="18" charset="0"/>
              </a:rPr>
              <a:t/>
            </a:r>
            <a:br>
              <a:rPr lang="en-US" sz="4400" b="1" dirty="0">
                <a:solidFill>
                  <a:srgbClr val="383939"/>
                </a:solidFill>
                <a:latin typeface="Times New Roman" panose="02020603050405020304" pitchFamily="18" charset="0"/>
                <a:cs typeface="Times New Roman" panose="02020603050405020304" pitchFamily="18" charset="0"/>
              </a:rPr>
            </a:b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Influența </a:t>
            </a:r>
            <a:r>
              <a:rPr lang="en-US" sz="2400" b="1" dirty="0" err="1" smtClean="0">
                <a:solidFill>
                  <a:schemeClr val="accent2"/>
                </a:solidFill>
                <a:effectLst>
                  <a:outerShdw blurRad="38100" dist="38100" dir="2700000" algn="tl">
                    <a:srgbClr val="000000">
                      <a:alpha val="43137"/>
                    </a:srgbClr>
                  </a:outerShdw>
                </a:effectLst>
                <a:latin typeface="+mn-lt"/>
                <a:ea typeface="+mn-ea"/>
                <a:cs typeface="+mn-cs"/>
              </a:rPr>
              <a:t>Alch</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imiei</a:t>
            </a:r>
            <a:r>
              <a:rPr lang="en-US" sz="2400" b="1" dirty="0" smtClean="0">
                <a:solidFill>
                  <a:schemeClr val="accent2"/>
                </a:solidFill>
                <a:effectLst>
                  <a:outerShdw blurRad="38100" dist="38100" dir="2700000" algn="tl">
                    <a:srgbClr val="000000">
                      <a:alpha val="43137"/>
                    </a:srgbClr>
                  </a:outerShdw>
                </a:effectLst>
                <a:latin typeface="+mn-lt"/>
                <a:ea typeface="+mn-ea"/>
                <a:cs typeface="+mn-cs"/>
              </a:rPr>
              <a:t> </a:t>
            </a:r>
            <a:r>
              <a:rPr lang="it-IT" sz="2400" b="1" dirty="0">
                <a:solidFill>
                  <a:schemeClr val="accent2"/>
                </a:solidFill>
                <a:effectLst>
                  <a:outerShdw blurRad="38100" dist="38100" dir="2700000" algn="tl">
                    <a:srgbClr val="000000">
                      <a:alpha val="43137"/>
                    </a:srgbClr>
                  </a:outerShdw>
                </a:effectLst>
                <a:latin typeface="+mn-lt"/>
                <a:ea typeface="+mn-ea"/>
                <a:cs typeface="+mn-cs"/>
              </a:rPr>
              <a:t/>
            </a:r>
            <a:br>
              <a:rPr lang="it-IT" sz="2400" b="1" dirty="0">
                <a:solidFill>
                  <a:schemeClr val="accent2"/>
                </a:solidFill>
                <a:effectLst>
                  <a:outerShdw blurRad="38100" dist="38100" dir="2700000" algn="tl">
                    <a:srgbClr val="000000">
                      <a:alpha val="43137"/>
                    </a:srgbClr>
                  </a:outerShdw>
                </a:effectLst>
                <a:latin typeface="+mn-lt"/>
                <a:ea typeface="+mn-ea"/>
                <a:cs typeface="+mn-cs"/>
              </a:rPr>
            </a:b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255372" y="3835357"/>
            <a:ext cx="11392930" cy="1588127"/>
          </a:xfrm>
          <a:prstGeom prst="rect">
            <a:avLst/>
          </a:prstGeom>
        </p:spPr>
        <p:txBody>
          <a:bodyPr wrap="square">
            <a:spAutoFit/>
          </a:bodyPr>
          <a:lstStyle/>
          <a:p>
            <a:pPr algn="just" fontAlgn="base">
              <a:lnSpc>
                <a:spcPct val="90000"/>
              </a:lnSpc>
              <a:spcBef>
                <a:spcPct val="0"/>
              </a:spcBef>
            </a:pPr>
            <a:r>
              <a:rPr lang="vi-VN" dirty="0">
                <a:solidFill>
                  <a:prstClr val="black"/>
                </a:solidFill>
                <a:latin typeface="Calibri" panose="020F0502020204030204" pitchFamily="34" charset="0"/>
                <a:cs typeface="Calibri" panose="020F0502020204030204" pitchFamily="34" charset="0"/>
              </a:rPr>
              <a:t>Alchimia era deja o disciplină bine stabilită, influențând metalurgia și medicina și, la fel ca în multe ramuri ale științei, a devenit legată de unitatea religioasă cu care avea să împartă o alianță </a:t>
            </a:r>
            <a:r>
              <a:rPr lang="vi-VN" dirty="0" smtClean="0">
                <a:solidFill>
                  <a:prstClr val="black"/>
                </a:solidFill>
                <a:latin typeface="Calibri" panose="020F0502020204030204" pitchFamily="34" charset="0"/>
                <a:cs typeface="Calibri" panose="020F0502020204030204" pitchFamily="34" charset="0"/>
              </a:rPr>
              <a:t>ne</a:t>
            </a:r>
            <a:r>
              <a:rPr lang="ro-MO" dirty="0" smtClean="0">
                <a:solidFill>
                  <a:prstClr val="black"/>
                </a:solidFill>
                <a:latin typeface="Calibri" panose="020F0502020204030204" pitchFamily="34" charset="0"/>
                <a:cs typeface="Calibri" panose="020F0502020204030204" pitchFamily="34" charset="0"/>
              </a:rPr>
              <a:t>stabilă</a:t>
            </a:r>
            <a:r>
              <a:rPr lang="vi-VN" dirty="0" smtClean="0">
                <a:solidFill>
                  <a:prstClr val="black"/>
                </a:solidFill>
                <a:latin typeface="Calibri" panose="020F0502020204030204" pitchFamily="34" charset="0"/>
                <a:cs typeface="Calibri" panose="020F0502020204030204" pitchFamily="34" charset="0"/>
              </a:rPr>
              <a:t> </a:t>
            </a:r>
            <a:r>
              <a:rPr lang="vi-VN" dirty="0">
                <a:solidFill>
                  <a:prstClr val="black"/>
                </a:solidFill>
                <a:latin typeface="Calibri" panose="020F0502020204030204" pitchFamily="34" charset="0"/>
                <a:cs typeface="Calibri" panose="020F0502020204030204" pitchFamily="34" charset="0"/>
              </a:rPr>
              <a:t>în următoarele câteva secole.</a:t>
            </a:r>
          </a:p>
          <a:p>
            <a:pPr algn="just" fontAlgn="base">
              <a:lnSpc>
                <a:spcPct val="90000"/>
              </a:lnSpc>
              <a:spcBef>
                <a:spcPct val="0"/>
              </a:spcBef>
            </a:pPr>
            <a:endParaRPr lang="vi-VN" dirty="0">
              <a:solidFill>
                <a:prstClr val="black"/>
              </a:solidFill>
              <a:latin typeface="Calibri" panose="020F0502020204030204" pitchFamily="34" charset="0"/>
              <a:cs typeface="Calibri" panose="020F0502020204030204" pitchFamily="34" charset="0"/>
            </a:endParaRPr>
          </a:p>
          <a:p>
            <a:pPr algn="just" fontAlgn="base">
              <a:lnSpc>
                <a:spcPct val="90000"/>
              </a:lnSpc>
              <a:spcBef>
                <a:spcPct val="0"/>
              </a:spcBef>
            </a:pPr>
            <a:r>
              <a:rPr lang="vi-VN" dirty="0">
                <a:solidFill>
                  <a:prstClr val="black"/>
                </a:solidFill>
                <a:latin typeface="Calibri" panose="020F0502020204030204" pitchFamily="34" charset="0"/>
                <a:cs typeface="Calibri" panose="020F0502020204030204" pitchFamily="34" charset="0"/>
              </a:rPr>
              <a:t>Așa cum a fost cazul cu erudiții islamici, alchimiștii medievali și renascentisti au urmat tradiția aristotelică a </a:t>
            </a:r>
            <a:r>
              <a:rPr lang="ro-MO" dirty="0" smtClean="0">
                <a:solidFill>
                  <a:prstClr val="black"/>
                </a:solidFill>
                <a:latin typeface="Calibri" panose="020F0502020204030204" pitchFamily="34" charset="0"/>
                <a:cs typeface="Calibri" panose="020F0502020204030204" pitchFamily="34" charset="0"/>
              </a:rPr>
              <a:t>celor </a:t>
            </a:r>
            <a:r>
              <a:rPr lang="vi-VN" dirty="0" smtClean="0">
                <a:solidFill>
                  <a:prstClr val="black"/>
                </a:solidFill>
                <a:latin typeface="Calibri" panose="020F0502020204030204" pitchFamily="34" charset="0"/>
                <a:cs typeface="Calibri" panose="020F0502020204030204" pitchFamily="34" charset="0"/>
              </a:rPr>
              <a:t>patru </a:t>
            </a:r>
            <a:r>
              <a:rPr lang="vi-VN" dirty="0">
                <a:solidFill>
                  <a:prstClr val="black"/>
                </a:solidFill>
                <a:latin typeface="Calibri" panose="020F0502020204030204" pitchFamily="34" charset="0"/>
                <a:cs typeface="Calibri" panose="020F0502020204030204" pitchFamily="34" charset="0"/>
              </a:rPr>
              <a:t>elemente ca bază a substanței, o viziune care nu va fi contestată până la Renașterea ulterioară, când descoperirile lui Newton, Boyle și contemporanii lor </a:t>
            </a:r>
            <a:r>
              <a:rPr lang="ro-MO" dirty="0" smtClean="0">
                <a:solidFill>
                  <a:prstClr val="black"/>
                </a:solidFill>
                <a:latin typeface="Calibri" panose="020F0502020204030204" pitchFamily="34" charset="0"/>
                <a:cs typeface="Calibri" panose="020F0502020204030204" pitchFamily="34" charset="0"/>
              </a:rPr>
              <a:t>au dus ș</a:t>
            </a:r>
            <a:r>
              <a:rPr lang="vi-VN" dirty="0" smtClean="0">
                <a:solidFill>
                  <a:prstClr val="black"/>
                </a:solidFill>
                <a:latin typeface="Calibri" panose="020F0502020204030204" pitchFamily="34" charset="0"/>
                <a:cs typeface="Calibri" panose="020F0502020204030204" pitchFamily="34" charset="0"/>
              </a:rPr>
              <a:t>tiința </a:t>
            </a:r>
            <a:r>
              <a:rPr lang="vi-VN" dirty="0">
                <a:solidFill>
                  <a:prstClr val="black"/>
                </a:solidFill>
                <a:latin typeface="Calibri" panose="020F0502020204030204" pitchFamily="34" charset="0"/>
                <a:cs typeface="Calibri" panose="020F0502020204030204" pitchFamily="34" charset="0"/>
              </a:rPr>
              <a:t>și filozofia europeană în epoca </a:t>
            </a:r>
            <a:r>
              <a:rPr lang="vi-VN" dirty="0" smtClean="0">
                <a:solidFill>
                  <a:prstClr val="black"/>
                </a:solidFill>
                <a:latin typeface="Calibri" panose="020F0502020204030204" pitchFamily="34" charset="0"/>
                <a:cs typeface="Calibri" panose="020F0502020204030204" pitchFamily="34" charset="0"/>
              </a:rPr>
              <a:t>modernă</a:t>
            </a:r>
            <a:r>
              <a:rPr lang="ro-MO" dirty="0" smtClean="0">
                <a:solidFill>
                  <a:prstClr val="black"/>
                </a:solidFill>
                <a:latin typeface="Calibri" panose="020F0502020204030204" pitchFamily="34" charset="0"/>
                <a:cs typeface="Calibri" panose="020F0502020204030204" pitchFamily="34" charset="0"/>
              </a:rPr>
              <a:t>.</a:t>
            </a:r>
            <a:endParaRPr lang="it-IT" cap="all" dirty="0">
              <a:solidFill>
                <a:srgbClr val="383939"/>
              </a:solidFill>
              <a:latin typeface="Calibri" panose="020F0502020204030204" pitchFamily="34" charset="0"/>
              <a:cs typeface="Calibri" panose="020F0502020204030204" pitchFamily="34"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7442" y="1033669"/>
            <a:ext cx="3981497" cy="2528397"/>
          </a:xfrm>
          <a:prstGeom prst="rect">
            <a:avLst/>
          </a:prstGeom>
        </p:spPr>
      </p:pic>
      <p:sp>
        <p:nvSpPr>
          <p:cNvPr id="4" name="Segnaposto numero diapositiva 3"/>
          <p:cNvSpPr>
            <a:spLocks noGrp="1"/>
          </p:cNvSpPr>
          <p:nvPr>
            <p:ph type="sldNum" sz="quarter" idx="12"/>
          </p:nvPr>
        </p:nvSpPr>
        <p:spPr/>
        <p:txBody>
          <a:bodyPr/>
          <a:lstStyle/>
          <a:p>
            <a:fld id="{AFC0D379-14C5-47F9-AB26-775D76B5B3EA}" type="slidenum">
              <a:rPr lang="it-IT" smtClean="0">
                <a:solidFill>
                  <a:prstClr val="black">
                    <a:tint val="75000"/>
                  </a:prstClr>
                </a:solidFill>
              </a:rPr>
              <a:pPr/>
              <a:t>6</a:t>
            </a:fld>
            <a:endParaRPr lang="it-IT" dirty="0">
              <a:solidFill>
                <a:prstClr val="black">
                  <a:tint val="75000"/>
                </a:prstClr>
              </a:solidFill>
            </a:endParaRPr>
          </a:p>
        </p:txBody>
      </p:sp>
    </p:spTree>
    <p:extLst>
      <p:ext uri="{BB962C8B-B14F-4D97-AF65-F5344CB8AC3E}">
        <p14:creationId xmlns:p14="http://schemas.microsoft.com/office/powerpoint/2010/main" val="250981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1995" y="1538607"/>
            <a:ext cx="9156511" cy="1325563"/>
          </a:xfrm>
        </p:spPr>
        <p:txBody>
          <a:bodyPr>
            <a:normAutofit/>
          </a:bodyPr>
          <a:lstStyle/>
          <a:p>
            <a:pPr algn="ctr"/>
            <a:r>
              <a:rPr lang="it-IT" sz="2400" b="1" dirty="0" smtClean="0">
                <a:solidFill>
                  <a:schemeClr val="accent2"/>
                </a:solidFill>
                <a:effectLst>
                  <a:outerShdw blurRad="38100" dist="38100" dir="2700000" algn="tl">
                    <a:srgbClr val="000000">
                      <a:alpha val="43137"/>
                    </a:srgbClr>
                  </a:outerShdw>
                </a:effectLst>
                <a:latin typeface="+mn-lt"/>
                <a:ea typeface="+mn-ea"/>
                <a:cs typeface="+mn-cs"/>
              </a:rPr>
              <a:t>Alch</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imia</a:t>
            </a:r>
            <a:r>
              <a:rPr lang="it-IT" sz="2400" b="1" dirty="0" smtClean="0">
                <a:solidFill>
                  <a:schemeClr val="accent2"/>
                </a:solidFill>
                <a:effectLst>
                  <a:outerShdw blurRad="38100" dist="38100" dir="2700000" algn="tl">
                    <a:srgbClr val="000000">
                      <a:alpha val="43137"/>
                    </a:srgbClr>
                  </a:outerShdw>
                </a:effectLst>
                <a:latin typeface="+mn-lt"/>
                <a:ea typeface="+mn-ea"/>
                <a:cs typeface="+mn-cs"/>
              </a:rPr>
              <a:t> </a:t>
            </a:r>
            <a:r>
              <a:rPr lang="it-IT" sz="2400" b="1" dirty="0">
                <a:solidFill>
                  <a:schemeClr val="accent2"/>
                </a:solidFill>
                <a:effectLst>
                  <a:outerShdw blurRad="38100" dist="38100" dir="2700000" algn="tl">
                    <a:srgbClr val="000000">
                      <a:alpha val="43137"/>
                    </a:srgbClr>
                  </a:outerShdw>
                </a:effectLst>
                <a:latin typeface="+mn-lt"/>
                <a:ea typeface="+mn-ea"/>
                <a:cs typeface="+mn-cs"/>
              </a:rPr>
              <a:t>&amp; </a:t>
            </a:r>
            <a:r>
              <a:rPr lang="it-IT" sz="2400" b="1" dirty="0" smtClean="0">
                <a:solidFill>
                  <a:schemeClr val="accent2"/>
                </a:solidFill>
                <a:effectLst>
                  <a:outerShdw blurRad="38100" dist="38100" dir="2700000" algn="tl">
                    <a:srgbClr val="000000">
                      <a:alpha val="43137"/>
                    </a:srgbClr>
                  </a:outerShdw>
                </a:effectLst>
                <a:latin typeface="+mn-lt"/>
                <a:ea typeface="+mn-ea"/>
                <a:cs typeface="+mn-cs"/>
              </a:rPr>
              <a:t>C</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himia</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44148" y="3781046"/>
            <a:ext cx="10392507" cy="2947301"/>
          </a:xfrm>
        </p:spPr>
        <p:txBody>
          <a:bodyPr>
            <a:normAutofit/>
          </a:bodyPr>
          <a:lstStyle/>
          <a:p>
            <a:pPr marL="0" indent="0" algn="just">
              <a:buNone/>
            </a:pPr>
            <a:endParaRPr lang="vi-VN" sz="2000" dirty="0">
              <a:cs typeface="Times New Roman" panose="02020603050405020304" pitchFamily="18" charset="0"/>
            </a:endParaRPr>
          </a:p>
          <a:p>
            <a:pPr marL="0" indent="0" algn="just">
              <a:buNone/>
            </a:pPr>
            <a:r>
              <a:rPr lang="vi-VN" sz="2000" dirty="0">
                <a:latin typeface="Calibri" panose="020F0502020204030204" pitchFamily="34" charset="0"/>
                <a:cs typeface="Calibri" panose="020F0502020204030204" pitchFamily="34" charset="0"/>
              </a:rPr>
              <a:t>În timpul Renașterii, ceea ce astăzi numim „alchimie” și „chimie” a constituit o sferă de activitate unică, care include totul, care a implicat efectuarea </a:t>
            </a:r>
            <a:r>
              <a:rPr lang="ro-MO" sz="2000" dirty="0" smtClean="0">
                <a:latin typeface="Calibri" panose="020F0502020204030204" pitchFamily="34" charset="0"/>
                <a:cs typeface="Calibri" panose="020F0502020204030204" pitchFamily="34" charset="0"/>
              </a:rPr>
              <a:t>analizelor cu</a:t>
            </a:r>
            <a:r>
              <a:rPr lang="vi-VN" sz="2000" dirty="0" smtClean="0">
                <a:latin typeface="Calibri" panose="020F0502020204030204" pitchFamily="34" charset="0"/>
                <a:cs typeface="Calibri" panose="020F0502020204030204" pitchFamily="34" charset="0"/>
              </a:rPr>
              <a:t> foc</a:t>
            </a:r>
            <a:r>
              <a:rPr lang="ro-MO" sz="2000" dirty="0" smtClean="0">
                <a:latin typeface="Calibri" panose="020F0502020204030204" pitchFamily="34" charset="0"/>
                <a:cs typeface="Calibri" panose="020F0502020204030204" pitchFamily="34" charset="0"/>
              </a:rPr>
              <a:t>.</a:t>
            </a:r>
            <a:endParaRPr lang="en-US" sz="2000" dirty="0" smtClean="0">
              <a:latin typeface="Calibri" panose="020F0502020204030204" pitchFamily="34" charset="0"/>
              <a:cs typeface="Calibri" panose="020F0502020204030204" pitchFamily="34"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7</a:t>
            </a:fld>
            <a:endParaRPr lang="it-IT"/>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4296" y="1013784"/>
            <a:ext cx="2796741" cy="262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598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4552" y="542546"/>
            <a:ext cx="10515600" cy="1325563"/>
          </a:xfrm>
        </p:spPr>
        <p:txBody>
          <a:bodyPr>
            <a:normAutofit/>
          </a:bodyPr>
          <a:lstStyle/>
          <a:p>
            <a:pPr algn="ctr"/>
            <a:r>
              <a:rPr lang="it-IT" sz="2400" b="1" dirty="0" smtClean="0">
                <a:solidFill>
                  <a:schemeClr val="accent2"/>
                </a:solidFill>
                <a:effectLst>
                  <a:outerShdw blurRad="38100" dist="38100" dir="2700000" algn="tl">
                    <a:srgbClr val="000000">
                      <a:alpha val="43137"/>
                    </a:srgbClr>
                  </a:outerShdw>
                </a:effectLst>
                <a:latin typeface="+mn-lt"/>
                <a:ea typeface="+mn-ea"/>
                <a:cs typeface="+mn-cs"/>
              </a:rPr>
              <a:t>Alch</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imia</a:t>
            </a:r>
            <a:r>
              <a:rPr lang="it-IT" sz="2400" b="1" dirty="0" smtClean="0">
                <a:solidFill>
                  <a:schemeClr val="accent2"/>
                </a:solidFill>
                <a:effectLst>
                  <a:outerShdw blurRad="38100" dist="38100" dir="2700000" algn="tl">
                    <a:srgbClr val="000000">
                      <a:alpha val="43137"/>
                    </a:srgbClr>
                  </a:outerShdw>
                </a:effectLst>
                <a:latin typeface="+mn-lt"/>
                <a:ea typeface="+mn-ea"/>
                <a:cs typeface="+mn-cs"/>
              </a:rPr>
              <a:t> </a:t>
            </a:r>
            <a:r>
              <a:rPr lang="it-IT" sz="2400" b="1" dirty="0">
                <a:solidFill>
                  <a:schemeClr val="accent2"/>
                </a:solidFill>
                <a:effectLst>
                  <a:outerShdw blurRad="38100" dist="38100" dir="2700000" algn="tl">
                    <a:srgbClr val="000000">
                      <a:alpha val="43137"/>
                    </a:srgbClr>
                  </a:outerShdw>
                </a:effectLst>
                <a:latin typeface="+mn-lt"/>
                <a:ea typeface="+mn-ea"/>
                <a:cs typeface="+mn-cs"/>
              </a:rPr>
              <a:t>&amp; </a:t>
            </a:r>
            <a:r>
              <a:rPr lang="it-IT" sz="2400" b="1" dirty="0" smtClean="0">
                <a:solidFill>
                  <a:schemeClr val="accent2"/>
                </a:solidFill>
                <a:effectLst>
                  <a:outerShdw blurRad="38100" dist="38100" dir="2700000" algn="tl">
                    <a:srgbClr val="000000">
                      <a:alpha val="43137"/>
                    </a:srgbClr>
                  </a:outerShdw>
                </a:effectLst>
                <a:latin typeface="+mn-lt"/>
                <a:ea typeface="+mn-ea"/>
                <a:cs typeface="+mn-cs"/>
              </a:rPr>
              <a:t>C</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himia</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p:txBody>
          <a:bodyPr>
            <a:noAutofit/>
          </a:bodyPr>
          <a:lstStyle/>
          <a:p>
            <a:pPr marL="0" indent="0" algn="just">
              <a:buNone/>
            </a:pPr>
            <a:r>
              <a:rPr lang="vi-VN" sz="1800" dirty="0">
                <a:latin typeface="Calibri" panose="020F0502020204030204" pitchFamily="34" charset="0"/>
                <a:cs typeface="Calibri" panose="020F0502020204030204" pitchFamily="34" charset="0"/>
              </a:rPr>
              <a:t>Practica istorică a </a:t>
            </a:r>
            <a:r>
              <a:rPr lang="vi-VN" sz="1800" dirty="0" smtClean="0">
                <a:latin typeface="Calibri" panose="020F0502020204030204" pitchFamily="34" charset="0"/>
                <a:cs typeface="Calibri" panose="020F0502020204030204" pitchFamily="34" charset="0"/>
              </a:rPr>
              <a:t>test</a:t>
            </a:r>
            <a:r>
              <a:rPr lang="ro-MO" sz="1800" dirty="0" smtClean="0">
                <a:latin typeface="Calibri" panose="020F0502020204030204" pitchFamily="34" charset="0"/>
                <a:cs typeface="Calibri" panose="020F0502020204030204" pitchFamily="34" charset="0"/>
              </a:rPr>
              <a:t>elor cu</a:t>
            </a:r>
            <a:r>
              <a:rPr lang="vi-VN" sz="1800" dirty="0" smtClean="0">
                <a:latin typeface="Calibri" panose="020F0502020204030204" pitchFamily="34" charset="0"/>
                <a:cs typeface="Calibri" panose="020F0502020204030204" pitchFamily="34" charset="0"/>
              </a:rPr>
              <a:t> foc </a:t>
            </a:r>
            <a:r>
              <a:rPr lang="vi-VN" sz="1800" dirty="0">
                <a:latin typeface="Calibri" panose="020F0502020204030204" pitchFamily="34" charset="0"/>
                <a:cs typeface="Calibri" panose="020F0502020204030204" pitchFamily="34" charset="0"/>
              </a:rPr>
              <a:t>a fost abordată din diferite puncte de vedere. În mod tradițional, istoricii mineritului și metalurgiei au folosit diferitele tratate metalurgice și manuale scrise în timpul Renașterii ca sursă principală de </a:t>
            </a:r>
            <a:r>
              <a:rPr lang="vi-VN" sz="1800" dirty="0" smtClean="0">
                <a:latin typeface="Calibri" panose="020F0502020204030204" pitchFamily="34" charset="0"/>
                <a:cs typeface="Calibri" panose="020F0502020204030204" pitchFamily="34" charset="0"/>
              </a:rPr>
              <a:t>informații</a:t>
            </a:r>
            <a:r>
              <a:rPr lang="ro-MO" sz="1800" dirty="0" smtClean="0">
                <a:latin typeface="Calibri" panose="020F0502020204030204" pitchFamily="34" charset="0"/>
                <a:cs typeface="Calibri" panose="020F0502020204030204" pitchFamily="34" charset="0"/>
              </a:rPr>
              <a:t>.</a:t>
            </a:r>
            <a:endParaRPr lang="vi-VN" sz="1800" dirty="0">
              <a:latin typeface="Calibri" panose="020F0502020204030204" pitchFamily="34" charset="0"/>
              <a:cs typeface="Calibri" panose="020F0502020204030204" pitchFamily="34" charset="0"/>
            </a:endParaRPr>
          </a:p>
          <a:p>
            <a:pPr marL="0" indent="0" algn="just">
              <a:buNone/>
            </a:pPr>
            <a:r>
              <a:rPr lang="vi-VN" sz="1800" dirty="0">
                <a:latin typeface="Calibri" panose="020F0502020204030204" pitchFamily="34" charset="0"/>
                <a:cs typeface="Calibri" panose="020F0502020204030204" pitchFamily="34" charset="0"/>
              </a:rPr>
              <a:t>Istoricii alchimiei și chimiei au început să sublinieze importanța </a:t>
            </a:r>
            <a:r>
              <a:rPr lang="ro-MO" sz="1800" dirty="0" smtClean="0">
                <a:latin typeface="Calibri" panose="020F0502020204030204" pitchFamily="34" charset="0"/>
                <a:cs typeface="Calibri" panose="020F0502020204030204" pitchFamily="34" charset="0"/>
              </a:rPr>
              <a:t>analizelor cu ajutorul </a:t>
            </a:r>
            <a:r>
              <a:rPr lang="vi-VN" sz="1800" dirty="0" smtClean="0">
                <a:latin typeface="Calibri" panose="020F0502020204030204" pitchFamily="34" charset="0"/>
                <a:cs typeface="Calibri" panose="020F0502020204030204" pitchFamily="34" charset="0"/>
              </a:rPr>
              <a:t>focului </a:t>
            </a:r>
            <a:r>
              <a:rPr lang="vi-VN" sz="1800" dirty="0">
                <a:latin typeface="Calibri" panose="020F0502020204030204" pitchFamily="34" charset="0"/>
                <a:cs typeface="Calibri" panose="020F0502020204030204" pitchFamily="34" charset="0"/>
              </a:rPr>
              <a:t>în dezvoltarea științei moderne și să folosească textele primilor alchimiști și chimisti pentru a aborda această problemă.</a:t>
            </a:r>
          </a:p>
          <a:p>
            <a:pPr marL="0" indent="0" algn="just">
              <a:buNone/>
            </a:pPr>
            <a:r>
              <a:rPr lang="vi-VN" sz="1800" dirty="0">
                <a:latin typeface="Calibri" panose="020F0502020204030204" pitchFamily="34" charset="0"/>
                <a:cs typeface="Calibri" panose="020F0502020204030204" pitchFamily="34" charset="0"/>
              </a:rPr>
              <a:t>Istoricii mineritului și arheometalurgii și-au restrâns atenția asupra ansamblurilor din ceea ce este vag definit ca metalurgie timpurie, în timp ce istoricii alchimiei și chimiei au avut tendința de a se concentra asupra primilor </a:t>
            </a:r>
            <a:r>
              <a:rPr lang="ro-MO" sz="1800" dirty="0" smtClean="0">
                <a:latin typeface="Calibri" panose="020F0502020204030204" pitchFamily="34" charset="0"/>
                <a:cs typeface="Calibri" panose="020F0502020204030204" pitchFamily="34" charset="0"/>
              </a:rPr>
              <a:t>alchimiști</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 </a:t>
            </a:r>
            <a:r>
              <a:rPr lang="vi-VN" sz="1800" dirty="0" smtClean="0">
                <a:latin typeface="Calibri" panose="020F0502020204030204" pitchFamily="34" charset="0"/>
                <a:cs typeface="Calibri" panose="020F0502020204030204" pitchFamily="34" charset="0"/>
              </a:rPr>
              <a:t>chimi</a:t>
            </a:r>
            <a:r>
              <a:rPr lang="ro-MO" sz="1800" dirty="0" smtClean="0">
                <a:latin typeface="Calibri" panose="020F0502020204030204" pitchFamily="34" charset="0"/>
                <a:cs typeface="Calibri" panose="020F0502020204030204" pitchFamily="34" charset="0"/>
              </a:rPr>
              <a:t>ști</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și dovezi textuale pentru practicarea </a:t>
            </a:r>
            <a:r>
              <a:rPr lang="vi-VN" sz="1800" dirty="0" smtClean="0">
                <a:latin typeface="Calibri" panose="020F0502020204030204" pitchFamily="34" charset="0"/>
                <a:cs typeface="Calibri" panose="020F0502020204030204" pitchFamily="34" charset="0"/>
              </a:rPr>
              <a:t>test</a:t>
            </a:r>
            <a:r>
              <a:rPr lang="ro-MO" sz="1800" dirty="0" smtClean="0">
                <a:latin typeface="Calibri" panose="020F0502020204030204" pitchFamily="34" charset="0"/>
                <a:cs typeface="Calibri" panose="020F0502020204030204" pitchFamily="34" charset="0"/>
              </a:rPr>
              <a:t>elor cu</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foc în laboratoarele </a:t>
            </a:r>
            <a:r>
              <a:rPr lang="vi-VN" sz="1800" dirty="0" smtClean="0">
                <a:latin typeface="Calibri" panose="020F0502020204030204" pitchFamily="34" charset="0"/>
                <a:cs typeface="Calibri" panose="020F0502020204030204" pitchFamily="34" charset="0"/>
              </a:rPr>
              <a:t>lor</a:t>
            </a:r>
            <a:r>
              <a:rPr lang="ro-MO" sz="1800" dirty="0" smtClean="0">
                <a:latin typeface="Calibri" panose="020F0502020204030204" pitchFamily="34" charset="0"/>
                <a:cs typeface="Calibri" panose="020F0502020204030204" pitchFamily="34" charset="0"/>
              </a:rPr>
              <a:t>.</a:t>
            </a:r>
            <a:endParaRPr lang="it-IT" sz="1800" dirty="0">
              <a:latin typeface="Calibri" panose="020F0502020204030204" pitchFamily="34" charset="0"/>
              <a:cs typeface="Calibri" panose="020F0502020204030204" pitchFamily="34"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8</a:t>
            </a:fld>
            <a:endParaRPr lang="it-IT"/>
          </a:p>
        </p:txBody>
      </p:sp>
    </p:spTree>
    <p:extLst>
      <p:ext uri="{BB962C8B-B14F-4D97-AF65-F5344CB8AC3E}">
        <p14:creationId xmlns:p14="http://schemas.microsoft.com/office/powerpoint/2010/main" val="933120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6709" y="1296537"/>
            <a:ext cx="8184370" cy="1325563"/>
          </a:xfrm>
        </p:spPr>
        <p:txBody>
          <a:bodyPr>
            <a:normAutofit/>
          </a:bodyPr>
          <a:lstStyle/>
          <a:p>
            <a:pPr algn="ctr"/>
            <a:r>
              <a:rPr lang="it-IT" sz="2400" b="1" dirty="0" smtClean="0">
                <a:solidFill>
                  <a:schemeClr val="accent2"/>
                </a:solidFill>
                <a:effectLst>
                  <a:outerShdw blurRad="38100" dist="38100" dir="2700000" algn="tl">
                    <a:srgbClr val="000000">
                      <a:alpha val="43137"/>
                    </a:srgbClr>
                  </a:outerShdw>
                </a:effectLst>
                <a:latin typeface="+mn-lt"/>
                <a:ea typeface="+mn-ea"/>
                <a:cs typeface="+mn-cs"/>
              </a:rPr>
              <a:t>Alch</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imia</a:t>
            </a:r>
            <a:r>
              <a:rPr lang="it-IT" sz="2400" b="1" dirty="0" smtClean="0">
                <a:solidFill>
                  <a:schemeClr val="accent2"/>
                </a:solidFill>
                <a:effectLst>
                  <a:outerShdw blurRad="38100" dist="38100" dir="2700000" algn="tl">
                    <a:srgbClr val="000000">
                      <a:alpha val="43137"/>
                    </a:srgbClr>
                  </a:outerShdw>
                </a:effectLst>
                <a:latin typeface="+mn-lt"/>
                <a:ea typeface="+mn-ea"/>
                <a:cs typeface="+mn-cs"/>
              </a:rPr>
              <a:t> </a:t>
            </a:r>
            <a:r>
              <a:rPr lang="it-IT" sz="2400" b="1" dirty="0">
                <a:solidFill>
                  <a:schemeClr val="accent2"/>
                </a:solidFill>
                <a:effectLst>
                  <a:outerShdw blurRad="38100" dist="38100" dir="2700000" algn="tl">
                    <a:srgbClr val="000000">
                      <a:alpha val="43137"/>
                    </a:srgbClr>
                  </a:outerShdw>
                </a:effectLst>
                <a:latin typeface="+mn-lt"/>
                <a:ea typeface="+mn-ea"/>
                <a:cs typeface="+mn-cs"/>
              </a:rPr>
              <a:t>&amp; </a:t>
            </a:r>
            <a:r>
              <a:rPr lang="it-IT" sz="2400" b="1" dirty="0" smtClean="0">
                <a:solidFill>
                  <a:schemeClr val="accent2"/>
                </a:solidFill>
                <a:effectLst>
                  <a:outerShdw blurRad="38100" dist="38100" dir="2700000" algn="tl">
                    <a:srgbClr val="000000">
                      <a:alpha val="43137"/>
                    </a:srgbClr>
                  </a:outerShdw>
                </a:effectLst>
                <a:latin typeface="+mn-lt"/>
                <a:ea typeface="+mn-ea"/>
                <a:cs typeface="+mn-cs"/>
              </a:rPr>
              <a:t>Ch</a:t>
            </a:r>
            <a:r>
              <a:rPr lang="ro-MO" sz="2400" b="1" dirty="0" smtClean="0">
                <a:solidFill>
                  <a:schemeClr val="accent2"/>
                </a:solidFill>
                <a:effectLst>
                  <a:outerShdw blurRad="38100" dist="38100" dir="2700000" algn="tl">
                    <a:srgbClr val="000000">
                      <a:alpha val="43137"/>
                    </a:srgbClr>
                  </a:outerShdw>
                </a:effectLst>
                <a:latin typeface="+mn-lt"/>
                <a:ea typeface="+mn-ea"/>
                <a:cs typeface="+mn-cs"/>
              </a:rPr>
              <a:t>imia</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611962" y="3357349"/>
            <a:ext cx="10515600" cy="3242919"/>
          </a:xfrm>
        </p:spPr>
        <p:txBody>
          <a:bodyPr>
            <a:normAutofit/>
          </a:bodyPr>
          <a:lstStyle/>
          <a:p>
            <a:pPr marL="0" indent="0" algn="just">
              <a:buNone/>
            </a:pPr>
            <a:r>
              <a:rPr lang="vi-VN" sz="1800" dirty="0">
                <a:latin typeface="Calibri" panose="020F0502020204030204" pitchFamily="34" charset="0"/>
                <a:cs typeface="Calibri" panose="020F0502020204030204" pitchFamily="34" charset="0"/>
              </a:rPr>
              <a:t>Pentru fostele grupuri, alchimia este adesea privită ca un demers exagerat de teoretic, care are puține relații </a:t>
            </a:r>
            <a:r>
              <a:rPr lang="vi-VN" sz="1800" dirty="0" smtClean="0">
                <a:latin typeface="Calibri" panose="020F0502020204030204" pitchFamily="34" charset="0"/>
                <a:cs typeface="Calibri" panose="020F0502020204030204" pitchFamily="34" charset="0"/>
              </a:rPr>
              <a:t>cu</a:t>
            </a:r>
            <a:r>
              <a:rPr lang="ro-MO" sz="1800" dirty="0" smtClean="0">
                <a:latin typeface="Calibri" panose="020F0502020204030204" pitchFamily="34" charset="0"/>
                <a:cs typeface="Calibri" panose="020F0502020204030204" pitchFamily="34" charset="0"/>
              </a:rPr>
              <a:t> noțiunile</a:t>
            </a:r>
            <a:r>
              <a:rPr lang="vi-VN" sz="1800" dirty="0" smtClean="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practice, bazate pe experiență; pentru aceștia din urmă, metalurgiștii sunt uneori gândiți ca simpli meșteri, care practică reacții chimice, dar nu le pasă de principiile științifice din spatele operațiunilor </a:t>
            </a:r>
            <a:r>
              <a:rPr lang="vi-VN" sz="1800" dirty="0" smtClean="0">
                <a:latin typeface="Calibri" panose="020F0502020204030204" pitchFamily="34" charset="0"/>
                <a:cs typeface="Calibri" panose="020F0502020204030204" pitchFamily="34" charset="0"/>
              </a:rPr>
              <a:t>lor</a:t>
            </a:r>
            <a:r>
              <a:rPr lang="ro-MO" sz="1800" dirty="0" smtClean="0">
                <a:latin typeface="Calibri" panose="020F0502020204030204" pitchFamily="34" charset="0"/>
                <a:cs typeface="Calibri" panose="020F0502020204030204" pitchFamily="34" charset="0"/>
              </a:rPr>
              <a:t>.</a:t>
            </a:r>
            <a:endParaRPr lang="vi-VN" sz="1800" dirty="0">
              <a:latin typeface="Calibri" panose="020F0502020204030204" pitchFamily="34" charset="0"/>
              <a:cs typeface="Calibri" panose="020F0502020204030204" pitchFamily="34" charset="0"/>
            </a:endParaRPr>
          </a:p>
          <a:p>
            <a:pPr marL="0" indent="0" algn="just">
              <a:buNone/>
            </a:pPr>
            <a:r>
              <a:rPr lang="vi-VN" sz="1800" dirty="0">
                <a:latin typeface="Calibri" panose="020F0502020204030204" pitchFamily="34" charset="0"/>
                <a:cs typeface="Calibri" panose="020F0502020204030204" pitchFamily="34" charset="0"/>
              </a:rPr>
              <a:t>În consecință, ambele grupuri de cercetători au definit obiective de cercetare diferite și, în mod normal, le abordează fără a lua în considerare munca desfășurată în celălalt </a:t>
            </a:r>
            <a:r>
              <a:rPr lang="vi-VN" sz="1800" dirty="0" smtClean="0">
                <a:latin typeface="Calibri" panose="020F0502020204030204" pitchFamily="34" charset="0"/>
                <a:cs typeface="Calibri" panose="020F0502020204030204" pitchFamily="34" charset="0"/>
              </a:rPr>
              <a:t>domeniu</a:t>
            </a:r>
            <a:r>
              <a:rPr lang="ro-MO" sz="1800" dirty="0" smtClean="0">
                <a:latin typeface="Calibri" panose="020F0502020204030204" pitchFamily="34" charset="0"/>
                <a:cs typeface="Calibri" panose="020F0502020204030204" pitchFamily="34" charset="0"/>
              </a:rPr>
              <a:t>.</a:t>
            </a:r>
            <a:endParaRPr lang="it-IT" sz="1800" dirty="0">
              <a:latin typeface="Calibri" panose="020F0502020204030204" pitchFamily="34" charset="0"/>
              <a:cs typeface="Calibri" panose="020F0502020204030204" pitchFamily="34"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9</a:t>
            </a:fld>
            <a:endParaRPr lang="it-IT"/>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156" y="1097242"/>
            <a:ext cx="2593482" cy="2194485"/>
          </a:xfrm>
          <a:prstGeom prst="rect">
            <a:avLst/>
          </a:prstGeom>
        </p:spPr>
      </p:pic>
    </p:spTree>
    <p:extLst>
      <p:ext uri="{BB962C8B-B14F-4D97-AF65-F5344CB8AC3E}">
        <p14:creationId xmlns:p14="http://schemas.microsoft.com/office/powerpoint/2010/main" val="507273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6363</TotalTime>
  <Words>3204</Words>
  <Application>Microsoft Office PowerPoint</Application>
  <PresentationFormat>Custom</PresentationFormat>
  <Paragraphs>177</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Tema di Office</vt:lpstr>
      <vt:lpstr>        </vt:lpstr>
      <vt:lpstr>Rădăcinile chimiei și alchimiei</vt:lpstr>
      <vt:lpstr>Șarmul alchimiei </vt:lpstr>
      <vt:lpstr>Alchimistul renascentist</vt:lpstr>
      <vt:lpstr>Originea alchimiei </vt:lpstr>
      <vt:lpstr> Influența Alchimiei  </vt:lpstr>
      <vt:lpstr>Alchimia &amp; Chimia</vt:lpstr>
      <vt:lpstr>Alchimia &amp; Chimia</vt:lpstr>
      <vt:lpstr>Alchimia &amp; Chimia</vt:lpstr>
      <vt:lpstr>Alchimia &amp; Chimia</vt:lpstr>
      <vt:lpstr>Alchimia &amp; Chimia</vt:lpstr>
      <vt:lpstr>Alchimia &amp; Chimia? Probleme de terminologie</vt:lpstr>
      <vt:lpstr>Alchimie sau chimie? Probleme de terminologie</vt:lpstr>
      <vt:lpstr>Alchimie sau chimie? Probleme de terminologie</vt:lpstr>
      <vt:lpstr>Care este originea acestei confuzii istoriografice? </vt:lpstr>
      <vt:lpstr>PowerPoint Presentation</vt:lpstr>
      <vt:lpstr>PowerPoint Presentation</vt:lpstr>
      <vt:lpstr> </vt:lpstr>
      <vt:lpstr> </vt:lpstr>
      <vt:lpstr> </vt:lpstr>
      <vt:lpstr> </vt:lpstr>
      <vt:lpstr>Paracelsus</vt:lpstr>
      <vt:lpstr>Paracelsus</vt:lpstr>
      <vt:lpstr>Paracelsus</vt:lpstr>
      <vt:lpstr> </vt:lpstr>
      <vt:lpstr>Farmacologia din perioada de dinaintea lui Paracelsus</vt:lpstr>
      <vt:lpstr>Farmacologia post-Paracelsus</vt:lpstr>
      <vt:lpstr>Farmacologia post-Paracelsus</vt:lpstr>
      <vt:lpstr>Farmacologia post-Paracelsus</vt:lpstr>
      <vt:lpstr> </vt:lpstr>
      <vt:lpstr>Alchimia renașterii și metoda științifică</vt:lpstr>
      <vt:lpstr>Alchimia renașterii și metoda științifică </vt:lpstr>
      <vt:lpstr>Alchimia renașterii și metoda științifică</vt:lpstr>
      <vt:lpstr>Alchemie și Chimie în timpul renașterii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 Farulla</dc:creator>
  <cp:lastModifiedBy>Andrea Nozzoli</cp:lastModifiedBy>
  <cp:revision>56</cp:revision>
  <dcterms:created xsi:type="dcterms:W3CDTF">2020-01-09T11:13:54Z</dcterms:created>
  <dcterms:modified xsi:type="dcterms:W3CDTF">2021-06-18T11:40:21Z</dcterms:modified>
</cp:coreProperties>
</file>