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11" r:id="rId2"/>
    <p:sldId id="300" r:id="rId3"/>
    <p:sldId id="301" r:id="rId4"/>
    <p:sldId id="302" r:id="rId5"/>
    <p:sldId id="304" r:id="rId6"/>
    <p:sldId id="305" r:id="rId7"/>
    <p:sldId id="257" r:id="rId8"/>
    <p:sldId id="258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62" r:id="rId17"/>
    <p:sldId id="267" r:id="rId18"/>
    <p:sldId id="306" r:id="rId19"/>
    <p:sldId id="307" r:id="rId20"/>
    <p:sldId id="308" r:id="rId21"/>
    <p:sldId id="309" r:id="rId22"/>
    <p:sldId id="268" r:id="rId23"/>
    <p:sldId id="269" r:id="rId24"/>
    <p:sldId id="270" r:id="rId25"/>
    <p:sldId id="303" r:id="rId26"/>
    <p:sldId id="272" r:id="rId27"/>
    <p:sldId id="273" r:id="rId28"/>
    <p:sldId id="274" r:id="rId29"/>
    <p:sldId id="275" r:id="rId30"/>
    <p:sldId id="310" r:id="rId31"/>
    <p:sldId id="284" r:id="rId32"/>
    <p:sldId id="283" r:id="rId33"/>
    <p:sldId id="285" r:id="rId34"/>
    <p:sldId id="299" r:id="rId35"/>
  </p:sldIdLst>
  <p:sldSz cx="12192000" cy="6858000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1" d="100"/>
          <a:sy n="81" d="100"/>
        </p:scale>
        <p:origin x="-30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-2814" y="-8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1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BCDA578-00C7-48B6-8804-E9AFF8D05D5C}" type="datetimeFigureOut">
              <a:rPr lang="it-IT" smtClean="0"/>
              <a:pPr/>
              <a:t>30/08/2021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5FF816B-B60B-4630-B512-C6B41553E27A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67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F816B-B60B-4630-B512-C6B41553E27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807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CB6B-2BBC-4D4C-B81A-E40426A47249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006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B1D7-0190-45DA-B9B7-543290913760}" type="datetime1">
              <a:rPr lang="it-IT" smtClean="0"/>
              <a:pPr/>
              <a:t>30/08/2021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0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8F37-D137-47D3-BA8D-961173727534}" type="datetime1">
              <a:rPr lang="it-IT" smtClean="0"/>
              <a:pPr/>
              <a:t>30/08/2021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834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D186-82EE-45F7-A422-E438DEFDD093}" type="datetime1">
              <a:rPr lang="it-IT" smtClean="0"/>
              <a:pPr/>
              <a:t>30/08/2021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37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16D3-E4F0-4EDE-8148-7A2BB8A0A2B6}" type="datetime1">
              <a:rPr lang="it-IT" smtClean="0"/>
              <a:pPr/>
              <a:t>30/08/2021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888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F091-7B7E-4C96-85F3-4AC17880E0E8}" type="datetime1">
              <a:rPr lang="it-IT" smtClean="0"/>
              <a:pPr/>
              <a:t>30/08/2021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958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0075-8513-4865-880B-4321D1F8912A}" type="datetime1">
              <a:rPr lang="it-IT" smtClean="0"/>
              <a:pPr/>
              <a:t>30/08/2021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11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AE38-0DDF-4A37-977F-2EC385A837B4}" type="datetime1">
              <a:rPr lang="it-IT" smtClean="0"/>
              <a:pPr/>
              <a:t>30/08/2021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03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4A2E-E2C1-4135-96E1-554705B1967C}" type="datetime1">
              <a:rPr lang="it-IT" smtClean="0"/>
              <a:pPr/>
              <a:t>30/08/2021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32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625B-2CF6-4803-A7ED-D7FEB0C0CC61}" type="datetime1">
              <a:rPr lang="it-IT" smtClean="0"/>
              <a:pPr/>
              <a:t>30/08/2021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953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3A23-9588-4DD5-BC85-153B1363AF64}" type="datetime1">
              <a:rPr lang="it-IT" smtClean="0"/>
              <a:pPr/>
              <a:t>30/08/2021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85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F5D9-2338-4F38-B697-8595F3AA9ABE}" type="datetime1">
              <a:rPr lang="it-IT" smtClean="0"/>
              <a:pPr/>
              <a:t>30/08/2021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79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creativecommons.org/licenses/by-nc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3EEF8-9169-48CD-AC3E-BB7FAD87EB02}" type="datetime1">
              <a:rPr lang="it-IT" smtClean="0"/>
              <a:pPr/>
              <a:t>30/08/2021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0D379-14C5-47F9-AB26-775D76B5B3EA}" type="slidenum">
              <a:rPr lang="it-IT" smtClean="0"/>
              <a:pPr/>
              <a:t>‹Nº›</a:t>
            </a:fld>
            <a:endParaRPr lang="it-IT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58" cy="9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xmlns="" id="{8B6A8ECA-B75A-451B-A2C5-40BEE89E90B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170024" y="0"/>
            <a:ext cx="1021976" cy="952454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8"/>
          <a:stretch/>
        </p:blipFill>
        <p:spPr bwMode="auto">
          <a:xfrm>
            <a:off x="121023" y="6306671"/>
            <a:ext cx="3402106" cy="443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Marcador de número de diapositiva 5">
            <a:extLst>
              <a:ext uri="{FF2B5EF4-FFF2-40B4-BE49-F238E27FC236}">
                <a16:creationId xmlns="" xmlns:a16="http://schemas.microsoft.com/office/drawing/2014/main" id="{3DAAC168-ED9D-461E-9448-6949F35F33E3}"/>
              </a:ext>
            </a:extLst>
          </p:cNvPr>
          <p:cNvSpPr txBox="1">
            <a:spLocks/>
          </p:cNvSpPr>
          <p:nvPr userDrawn="1"/>
        </p:nvSpPr>
        <p:spPr>
          <a:xfrm>
            <a:off x="8323729" y="6409468"/>
            <a:ext cx="2451699" cy="32136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t-IT"/>
            </a:defPPr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900" dirty="0" smtClean="0"/>
          </a:p>
          <a:p>
            <a:r>
              <a:rPr lang="en-GB" sz="900" dirty="0" smtClean="0"/>
              <a:t>This work is licensed under a </a:t>
            </a:r>
            <a:r>
              <a:rPr lang="en-GB" sz="900" u="sng" dirty="0" smtClean="0">
                <a:hlinkClick r:id="rId16"/>
              </a:rPr>
              <a:t>Creative Commons Attribution - Non-commercial 4.0 International</a:t>
            </a:r>
            <a:r>
              <a:rPr lang="en-GB" sz="900" dirty="0" smtClean="0"/>
              <a:t>   </a:t>
            </a:r>
          </a:p>
          <a:p>
            <a:endParaRPr lang="en-GB" sz="900" dirty="0"/>
          </a:p>
        </p:txBody>
      </p:sp>
      <p:pic>
        <p:nvPicPr>
          <p:cNvPr id="11" name="Picture 10" descr="Licenza Creative Commons"/>
          <p:cNvPicPr/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428" y="6361950"/>
            <a:ext cx="1057244" cy="368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914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4648200"/>
            <a:ext cx="10363200" cy="533633"/>
          </a:xfrm>
        </p:spPr>
        <p:txBody>
          <a:bodyPr>
            <a:normAutofit fontScale="90000"/>
          </a:bodyPr>
          <a:lstStyle/>
          <a:p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8081" y="4785916"/>
            <a:ext cx="8534400" cy="685800"/>
          </a:xfrm>
        </p:spPr>
        <p:txBody>
          <a:bodyPr>
            <a:normAutofit fontScale="25000" lnSpcReduction="20000"/>
          </a:bodyPr>
          <a:lstStyle/>
          <a:p>
            <a:r>
              <a:rPr lang="es-ES" sz="7200" b="1" dirty="0" smtClean="0"/>
              <a:t>Universidad</a:t>
            </a:r>
            <a:r>
              <a:rPr lang="es-ES" sz="7200" b="1" dirty="0"/>
              <a:t> </a:t>
            </a:r>
            <a:r>
              <a:rPr lang="es-ES" sz="7200" b="1" dirty="0" smtClean="0"/>
              <a:t> La</a:t>
            </a:r>
            <a:r>
              <a:rPr lang="es-ES" sz="7200" b="1" dirty="0"/>
              <a:t> </a:t>
            </a:r>
            <a:r>
              <a:rPr lang="es-ES" sz="7200" b="1" dirty="0" err="1" smtClean="0"/>
              <a:t>Sapienza</a:t>
            </a:r>
            <a:r>
              <a:rPr lang="es-ES" sz="7200" b="1" dirty="0" smtClean="0"/>
              <a:t> de</a:t>
            </a:r>
            <a:r>
              <a:rPr lang="es-ES" sz="7200" b="1" dirty="0"/>
              <a:t> Roma, </a:t>
            </a:r>
            <a:r>
              <a:rPr lang="es-ES" sz="7200" b="1" dirty="0" smtClean="0"/>
              <a:t>Italia</a:t>
            </a:r>
            <a:endParaRPr lang="ro-RO" sz="7200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ro-RO" dirty="0" smtClean="0"/>
              <a:t> </a:t>
            </a:r>
            <a:endParaRPr lang="it-IT" dirty="0"/>
          </a:p>
          <a:p>
            <a:endParaRPr lang="ro-RO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80653" y="3982066"/>
            <a:ext cx="73892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/>
          </a:p>
        </p:txBody>
      </p:sp>
      <p:pic>
        <p:nvPicPr>
          <p:cNvPr id="10" name="Picture 4" descr="https://daily.jstor.org/wp-content/uploads/2017/03/Lister_spraying_phenol_1050x700.jpg">
            <a:extLst>
              <a:ext uri="{FF2B5EF4-FFF2-40B4-BE49-F238E27FC236}">
                <a16:creationId xmlns="" xmlns:a16="http://schemas.microsoft.com/office/drawing/2014/main" id="{E81B4901-EB2D-4B14-970F-3C876AED6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1" b="10275"/>
          <a:stretch/>
        </p:blipFill>
        <p:spPr bwMode="auto">
          <a:xfrm>
            <a:off x="3660877" y="2080925"/>
            <a:ext cx="5228807" cy="229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27281" y="112173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Alquimia y química en el Renacimiento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8005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5495" y="5855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Alquimia y Química</a:t>
            </a:r>
            <a:endParaRPr lang="it-IT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0905" y="1815540"/>
            <a:ext cx="10515600" cy="4757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Recientemente</a:t>
            </a:r>
            <a:r>
              <a:rPr lang="es-ES" sz="1800" dirty="0">
                <a:cs typeface="Times New Roman" panose="02020603050405020304" pitchFamily="18" charset="0"/>
              </a:rPr>
              <a:t>, el estudio e interpretación de </a:t>
            </a:r>
            <a:r>
              <a:rPr lang="es-ES" sz="1800" dirty="0" smtClean="0">
                <a:cs typeface="Times New Roman" panose="02020603050405020304" pitchFamily="18" charset="0"/>
              </a:rPr>
              <a:t>algunos </a:t>
            </a:r>
            <a:r>
              <a:rPr lang="es-ES" sz="1800" dirty="0">
                <a:cs typeface="Times New Roman" panose="02020603050405020304" pitchFamily="18" charset="0"/>
              </a:rPr>
              <a:t>hallazgos arqueológicos </a:t>
            </a:r>
            <a:r>
              <a:rPr lang="es-ES" sz="1800" dirty="0" smtClean="0">
                <a:cs typeface="Times New Roman" panose="02020603050405020304" pitchFamily="18" charset="0"/>
              </a:rPr>
              <a:t>que a priori no tienen </a:t>
            </a:r>
            <a:r>
              <a:rPr lang="es-ES" sz="1800" dirty="0">
                <a:cs typeface="Times New Roman" panose="02020603050405020304" pitchFamily="18" charset="0"/>
              </a:rPr>
              <a:t>una clara </a:t>
            </a:r>
            <a:r>
              <a:rPr lang="es-ES" sz="1800" dirty="0" smtClean="0">
                <a:cs typeface="Times New Roman" panose="02020603050405020304" pitchFamily="18" charset="0"/>
              </a:rPr>
              <a:t>conexión </a:t>
            </a:r>
            <a:r>
              <a:rPr lang="es-ES" sz="1800" dirty="0">
                <a:cs typeface="Times New Roman" panose="02020603050405020304" pitchFamily="18" charset="0"/>
              </a:rPr>
              <a:t>con la metalurgia o la química han requerido la consideración tanto de textos metalúrgicos como de actividades </a:t>
            </a:r>
            <a:r>
              <a:rPr lang="es-ES" sz="1800" dirty="0" smtClean="0">
                <a:cs typeface="Times New Roman" panose="02020603050405020304" pitchFamily="18" charset="0"/>
              </a:rPr>
              <a:t>alquímicas</a:t>
            </a:r>
            <a:r>
              <a:rPr lang="es-ES" sz="1800" dirty="0">
                <a:cs typeface="Times New Roman" panose="02020603050405020304" pitchFamily="18" charset="0"/>
              </a:rPr>
              <a:t>, lo que indica la necesidad de enfoques más completos.</a:t>
            </a:r>
            <a:endParaRPr lang="en-US" sz="18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La </a:t>
            </a:r>
            <a:r>
              <a:rPr lang="es-ES" sz="1800" dirty="0">
                <a:cs typeface="Times New Roman" panose="02020603050405020304" pitchFamily="18" charset="0"/>
              </a:rPr>
              <a:t>práctica del </a:t>
            </a:r>
            <a:r>
              <a:rPr lang="es-ES" sz="1800" i="1" dirty="0">
                <a:cs typeface="Times New Roman" panose="02020603050405020304" pitchFamily="18" charset="0"/>
              </a:rPr>
              <a:t>ensayo al fuego </a:t>
            </a:r>
            <a:r>
              <a:rPr lang="es-ES" sz="1800" dirty="0">
                <a:cs typeface="Times New Roman" panose="02020603050405020304" pitchFamily="18" charset="0"/>
              </a:rPr>
              <a:t>como herramienta analítica es igualmente relevante para la química, la metalurgia extractiva y el control de calidad en la producción de </a:t>
            </a:r>
            <a:r>
              <a:rPr lang="es-ES" sz="1800" dirty="0" smtClean="0">
                <a:cs typeface="Times New Roman" panose="02020603050405020304" pitchFamily="18" charset="0"/>
              </a:rPr>
              <a:t>monedas. </a:t>
            </a:r>
            <a:r>
              <a:rPr lang="es-ES" sz="1800" dirty="0">
                <a:cs typeface="Times New Roman" panose="02020603050405020304" pitchFamily="18" charset="0"/>
              </a:rPr>
              <a:t>El reciclaje y </a:t>
            </a:r>
            <a:r>
              <a:rPr lang="es-ES" sz="1800" dirty="0" smtClean="0">
                <a:cs typeface="Times New Roman" panose="02020603050405020304" pitchFamily="18" charset="0"/>
              </a:rPr>
              <a:t>el refinado </a:t>
            </a:r>
            <a:r>
              <a:rPr lang="es-ES" sz="1800" dirty="0">
                <a:cs typeface="Times New Roman" panose="02020603050405020304" pitchFamily="18" charset="0"/>
              </a:rPr>
              <a:t>de joyería a pequeña escala también </a:t>
            </a:r>
            <a:r>
              <a:rPr lang="es-ES" sz="1800" dirty="0" smtClean="0">
                <a:cs typeface="Times New Roman" panose="02020603050405020304" pitchFamily="18" charset="0"/>
              </a:rPr>
              <a:t>emplean </a:t>
            </a:r>
            <a:r>
              <a:rPr lang="es-ES" sz="1800" dirty="0">
                <a:cs typeface="Times New Roman" panose="02020603050405020304" pitchFamily="18" charset="0"/>
              </a:rPr>
              <a:t>las mismas operaciones.</a:t>
            </a:r>
            <a:endParaRPr lang="en-US" sz="18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La </a:t>
            </a:r>
            <a:r>
              <a:rPr lang="es-ES" sz="1800" dirty="0">
                <a:cs typeface="Times New Roman" panose="02020603050405020304" pitchFamily="18" charset="0"/>
              </a:rPr>
              <a:t>evidencia arqueológica puede ser indicativa del </a:t>
            </a:r>
            <a:r>
              <a:rPr lang="es-ES" sz="1800" dirty="0" smtClean="0">
                <a:cs typeface="Times New Roman" panose="02020603050405020304" pitchFamily="18" charset="0"/>
              </a:rPr>
              <a:t>ensayo al </a:t>
            </a:r>
            <a:r>
              <a:rPr lang="es-ES" sz="1800" dirty="0">
                <a:cs typeface="Times New Roman" panose="02020603050405020304" pitchFamily="18" charset="0"/>
              </a:rPr>
              <a:t>fuego, pero no permite por sí misma identificar el contexto tecnológico inmediato dentro del cual se realizaron estos análisis.</a:t>
            </a:r>
            <a:endParaRPr lang="it-IT" sz="1800" dirty="0"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0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1848" y="5834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Alquimia y Química</a:t>
            </a:r>
            <a:endParaRPr lang="it-IT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7467" y="1690688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800" dirty="0" smtClean="0"/>
              <a:t>Se </a:t>
            </a:r>
            <a:r>
              <a:rPr lang="es-ES" sz="1800" dirty="0"/>
              <a:t>hará hincapié </a:t>
            </a:r>
            <a:r>
              <a:rPr lang="es-ES" sz="1800" dirty="0" smtClean="0">
                <a:cs typeface="Times New Roman" panose="02020603050405020304" pitchFamily="18" charset="0"/>
              </a:rPr>
              <a:t>en </a:t>
            </a:r>
            <a:r>
              <a:rPr lang="es-ES" sz="1800" dirty="0">
                <a:cs typeface="Times New Roman" panose="02020603050405020304" pitchFamily="18" charset="0"/>
              </a:rPr>
              <a:t>dos ideas </a:t>
            </a:r>
            <a:r>
              <a:rPr lang="es-ES" sz="1800" dirty="0" smtClean="0">
                <a:cs typeface="Times New Roman" panose="02020603050405020304" pitchFamily="18" charset="0"/>
              </a:rPr>
              <a:t>clave:</a:t>
            </a:r>
            <a:endParaRPr lang="en-US" sz="18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cs typeface="Times New Roman" panose="02020603050405020304" pitchFamily="18" charset="0"/>
              </a:rPr>
              <a:t>     a) </a:t>
            </a:r>
            <a:r>
              <a:rPr lang="es-ES" sz="1800" dirty="0" smtClean="0">
                <a:cs typeface="Times New Roman" panose="02020603050405020304" pitchFamily="18" charset="0"/>
              </a:rPr>
              <a:t>En </a:t>
            </a:r>
            <a:r>
              <a:rPr lang="es-ES" sz="1800" dirty="0">
                <a:cs typeface="Times New Roman" panose="02020603050405020304" pitchFamily="18" charset="0"/>
              </a:rPr>
              <a:t>el </a:t>
            </a:r>
            <a:r>
              <a:rPr lang="es-ES" sz="1800" dirty="0" smtClean="0">
                <a:cs typeface="Times New Roman" panose="02020603050405020304" pitchFamily="18" charset="0"/>
              </a:rPr>
              <a:t>Renacimiento </a:t>
            </a:r>
            <a:r>
              <a:rPr lang="es-ES" sz="1800" dirty="0">
                <a:cs typeface="Times New Roman" panose="02020603050405020304" pitchFamily="18" charset="0"/>
              </a:rPr>
              <a:t>la alquimia y la química no eran dominios distintos, y este campo inclusivo no transmitía las connotaciones religiosas, psicológicas o mágicas a menudo asociadas con la búsqueda de la transmutación metálica.</a:t>
            </a:r>
            <a:endParaRPr lang="en-US" sz="18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cs typeface="Times New Roman" panose="02020603050405020304" pitchFamily="18" charset="0"/>
              </a:rPr>
              <a:t>     b) </a:t>
            </a:r>
            <a:r>
              <a:rPr lang="es-ES" sz="1800" dirty="0" smtClean="0">
                <a:cs typeface="Times New Roman" panose="02020603050405020304" pitchFamily="18" charset="0"/>
              </a:rPr>
              <a:t>Los </a:t>
            </a:r>
            <a:r>
              <a:rPr lang="es-ES" sz="1800" dirty="0">
                <a:cs typeface="Times New Roman" panose="02020603050405020304" pitchFamily="18" charset="0"/>
              </a:rPr>
              <a:t>ensayos </a:t>
            </a:r>
            <a:r>
              <a:rPr lang="es-ES" sz="1800" dirty="0" smtClean="0">
                <a:cs typeface="Times New Roman" panose="02020603050405020304" pitchFamily="18" charset="0"/>
              </a:rPr>
              <a:t>al </a:t>
            </a:r>
            <a:r>
              <a:rPr lang="es-ES" sz="1800" dirty="0">
                <a:cs typeface="Times New Roman" panose="02020603050405020304" pitchFamily="18" charset="0"/>
              </a:rPr>
              <a:t>fuego eran operaciones tanto alquímicas como </a:t>
            </a:r>
            <a:r>
              <a:rPr lang="es-ES" sz="1800" dirty="0" smtClean="0">
                <a:cs typeface="Times New Roman" panose="02020603050405020304" pitchFamily="18" charset="0"/>
              </a:rPr>
              <a:t>metalúrgicas. Y, </a:t>
            </a:r>
            <a:r>
              <a:rPr lang="es-ES" sz="1800" dirty="0">
                <a:cs typeface="Times New Roman" panose="02020603050405020304" pitchFamily="18" charset="0"/>
              </a:rPr>
              <a:t>en lo que respecta a los ensayos, dado su fuerte entrelazamiento </a:t>
            </a:r>
            <a:r>
              <a:rPr lang="es-ES" sz="1800" dirty="0" smtClean="0">
                <a:cs typeface="Times New Roman" panose="02020603050405020304" pitchFamily="18" charset="0"/>
              </a:rPr>
              <a:t>a </a:t>
            </a:r>
            <a:r>
              <a:rPr lang="es-ES" sz="1800" dirty="0">
                <a:cs typeface="Times New Roman" panose="02020603050405020304" pitchFamily="18" charset="0"/>
              </a:rPr>
              <a:t>menudo </a:t>
            </a:r>
            <a:r>
              <a:rPr lang="es-ES" sz="1800" dirty="0" smtClean="0">
                <a:cs typeface="Times New Roman" panose="02020603050405020304" pitchFamily="18" charset="0"/>
              </a:rPr>
              <a:t>era </a:t>
            </a:r>
            <a:r>
              <a:rPr lang="es-ES" sz="1800" dirty="0" smtClean="0">
                <a:cs typeface="Times New Roman" panose="02020603050405020304" pitchFamily="18" charset="0"/>
              </a:rPr>
              <a:t>imposible </a:t>
            </a:r>
            <a:r>
              <a:rPr lang="es-ES" sz="1800" dirty="0">
                <a:cs typeface="Times New Roman" panose="02020603050405020304" pitchFamily="18" charset="0"/>
              </a:rPr>
              <a:t>e inapropiado </a:t>
            </a:r>
            <a:r>
              <a:rPr lang="es-ES" sz="1800" dirty="0" smtClean="0">
                <a:cs typeface="Times New Roman" panose="02020603050405020304" pitchFamily="18" charset="0"/>
              </a:rPr>
              <a:t>separar </a:t>
            </a:r>
            <a:r>
              <a:rPr lang="es-ES" sz="1800" dirty="0">
                <a:cs typeface="Times New Roman" panose="02020603050405020304" pitchFamily="18" charset="0"/>
              </a:rPr>
              <a:t>una esfera de actividad (</a:t>
            </a:r>
            <a:r>
              <a:rPr lang="es-ES" sz="1800" dirty="0" smtClean="0">
                <a:cs typeface="Times New Roman" panose="02020603050405020304" pitchFamily="18" charset="0"/>
              </a:rPr>
              <a:t>alquimia/química</a:t>
            </a:r>
            <a:r>
              <a:rPr lang="es-ES" sz="1800" dirty="0">
                <a:cs typeface="Times New Roman" panose="02020603050405020304" pitchFamily="18" charset="0"/>
              </a:rPr>
              <a:t>) de la otra (</a:t>
            </a:r>
            <a:r>
              <a:rPr lang="es-ES" sz="1800" dirty="0" smtClean="0">
                <a:cs typeface="Times New Roman" panose="02020603050405020304" pitchFamily="18" charset="0"/>
              </a:rPr>
              <a:t>metalurgia).</a:t>
            </a:r>
            <a:endParaRPr lang="it-IT" sz="1800" dirty="0"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5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3609" y="624432"/>
            <a:ext cx="10515600" cy="1325563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¿Alquimia </a:t>
            </a:r>
            <a: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 Química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? </a:t>
            </a:r>
            <a: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</a:t>
            </a:r>
            <a:r>
              <a:rPr lang="es-E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uestiones </a:t>
            </a:r>
            <a:r>
              <a:rPr lang="es-E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terminológicas</a:t>
            </a:r>
            <a:endParaRPr lang="it-IT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3609" y="175184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En </a:t>
            </a:r>
            <a:r>
              <a:rPr lang="es-ES" sz="1800" dirty="0">
                <a:cs typeface="Times New Roman" panose="02020603050405020304" pitchFamily="18" charset="0"/>
              </a:rPr>
              <a:t>el lenguaje actual, "alquimia" sugiere inmediatamente la idea de la transmutación del metal y la fabricación de </a:t>
            </a:r>
            <a:r>
              <a:rPr lang="es-ES" sz="1800" dirty="0" smtClean="0">
                <a:cs typeface="Times New Roman" panose="02020603050405020304" pitchFamily="18" charset="0"/>
              </a:rPr>
              <a:t>oro, </a:t>
            </a:r>
            <a:r>
              <a:rPr lang="en-US" sz="1800" dirty="0" smtClean="0">
                <a:cs typeface="Times New Roman" panose="02020603050405020304" pitchFamily="18" charset="0"/>
              </a:rPr>
              <a:t> </a:t>
            </a:r>
            <a:r>
              <a:rPr lang="es-ES" sz="1800" dirty="0" smtClean="0">
                <a:cs typeface="Times New Roman" panose="02020603050405020304" pitchFamily="18" charset="0"/>
              </a:rPr>
              <a:t>a </a:t>
            </a:r>
            <a:r>
              <a:rPr lang="es-ES" sz="1800" dirty="0">
                <a:cs typeface="Times New Roman" panose="02020603050405020304" pitchFamily="18" charset="0"/>
              </a:rPr>
              <a:t>menudo con muchas otras connotaciones, </a:t>
            </a:r>
            <a:r>
              <a:rPr lang="es-ES" sz="1800" dirty="0"/>
              <a:t>como se verá a continuación</a:t>
            </a:r>
            <a:r>
              <a:rPr lang="es-ES" sz="1800" dirty="0" smtClean="0">
                <a:cs typeface="Times New Roman" panose="02020603050405020304" pitchFamily="18" charset="0"/>
              </a:rPr>
              <a:t>.</a:t>
            </a:r>
            <a:endParaRPr lang="en-US" sz="18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La </a:t>
            </a:r>
            <a:r>
              <a:rPr lang="es-ES" sz="1800" dirty="0">
                <a:cs typeface="Times New Roman" panose="02020603050405020304" pitchFamily="18" charset="0"/>
              </a:rPr>
              <a:t>"química</a:t>
            </a:r>
            <a:r>
              <a:rPr lang="es-ES" sz="1800" dirty="0" smtClean="0">
                <a:cs typeface="Times New Roman" panose="02020603050405020304" pitchFamily="18" charset="0"/>
              </a:rPr>
              <a:t>", </a:t>
            </a:r>
            <a:r>
              <a:rPr lang="es-ES" sz="1800" dirty="0">
                <a:cs typeface="Times New Roman" panose="02020603050405020304" pitchFamily="18" charset="0"/>
              </a:rPr>
              <a:t>a su vez, está </a:t>
            </a:r>
            <a:r>
              <a:rPr lang="es-ES" sz="1800" dirty="0" smtClean="0">
                <a:cs typeface="Times New Roman" panose="02020603050405020304" pitchFamily="18" charset="0"/>
              </a:rPr>
              <a:t>reservada </a:t>
            </a:r>
            <a:r>
              <a:rPr lang="es-ES" sz="1800" dirty="0">
                <a:cs typeface="Times New Roman" panose="02020603050405020304" pitchFamily="18" charset="0"/>
              </a:rPr>
              <a:t>para la disciplina más "</a:t>
            </a:r>
            <a:r>
              <a:rPr lang="es-ES" sz="1800" dirty="0" smtClean="0">
                <a:cs typeface="Times New Roman" panose="02020603050405020304" pitchFamily="18" charset="0"/>
              </a:rPr>
              <a:t>rigurosas" </a:t>
            </a:r>
            <a:r>
              <a:rPr lang="es-ES" sz="1800" dirty="0">
                <a:cs typeface="Times New Roman" panose="02020603050405020304" pitchFamily="18" charset="0"/>
              </a:rPr>
              <a:t>que se </a:t>
            </a:r>
            <a:r>
              <a:rPr lang="es-ES" sz="1800" dirty="0" smtClean="0">
                <a:cs typeface="Times New Roman" panose="02020603050405020304" pitchFamily="18" charset="0"/>
              </a:rPr>
              <a:t>ocupan </a:t>
            </a:r>
            <a:r>
              <a:rPr lang="es-ES" sz="1800" dirty="0">
                <a:cs typeface="Times New Roman" panose="02020603050405020304" pitchFamily="18" charset="0"/>
              </a:rPr>
              <a:t>de la composición de </a:t>
            </a:r>
            <a:r>
              <a:rPr lang="es-ES" sz="1800" dirty="0" smtClean="0">
                <a:cs typeface="Times New Roman" panose="02020603050405020304" pitchFamily="18" charset="0"/>
              </a:rPr>
              <a:t>objetos.</a:t>
            </a:r>
            <a:endParaRPr lang="it-IT" sz="1800" dirty="0"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26" y="3036627"/>
            <a:ext cx="8734566" cy="294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7257" y="1129400"/>
            <a:ext cx="10515600" cy="1325563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¿Alquimia y Química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 </a:t>
            </a:r>
            <a: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Cuestiones </a:t>
            </a:r>
            <a:r>
              <a:rPr lang="es-E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terminológicas</a:t>
            </a:r>
            <a:endParaRPr lang="it-IT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8075" y="2576252"/>
            <a:ext cx="10515600" cy="28419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Las </a:t>
            </a:r>
            <a:r>
              <a:rPr lang="es-ES" sz="1800" dirty="0">
                <a:cs typeface="Times New Roman" panose="02020603050405020304" pitchFamily="18" charset="0"/>
              </a:rPr>
              <a:t>dos palabras eran </a:t>
            </a:r>
            <a:r>
              <a:rPr lang="es-ES" sz="1800" dirty="0" smtClean="0">
                <a:cs typeface="Times New Roman" panose="02020603050405020304" pitchFamily="18" charset="0"/>
              </a:rPr>
              <a:t>sinónimos. Cuando </a:t>
            </a:r>
            <a:r>
              <a:rPr lang="es-ES" sz="1800" dirty="0">
                <a:cs typeface="Times New Roman" panose="02020603050405020304" pitchFamily="18" charset="0"/>
              </a:rPr>
              <a:t>se hacía una </a:t>
            </a:r>
            <a:r>
              <a:rPr lang="es-ES" sz="1800" dirty="0" smtClean="0">
                <a:cs typeface="Times New Roman" panose="02020603050405020304" pitchFamily="18" charset="0"/>
              </a:rPr>
              <a:t>distinción </a:t>
            </a:r>
            <a:r>
              <a:rPr lang="es-ES" sz="1800" dirty="0">
                <a:cs typeface="Times New Roman" panose="02020603050405020304" pitchFamily="18" charset="0"/>
              </a:rPr>
              <a:t>era específica de un solo autor y se basaba en motivos distintos a los utilizados en los tiempos </a:t>
            </a:r>
            <a:r>
              <a:rPr lang="es-ES" sz="1800" dirty="0" smtClean="0">
                <a:cs typeface="Times New Roman" panose="02020603050405020304" pitchFamily="18" charset="0"/>
              </a:rPr>
              <a:t>modernos.</a:t>
            </a:r>
            <a:endParaRPr lang="en-US" sz="18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Uno </a:t>
            </a:r>
            <a:r>
              <a:rPr lang="es-ES" sz="1800" dirty="0">
                <a:cs typeface="Times New Roman" panose="02020603050405020304" pitchFamily="18" charset="0"/>
              </a:rPr>
              <a:t>de los ejemplos más conocidos de esto es el </a:t>
            </a:r>
            <a:r>
              <a:rPr lang="es-ES" sz="1800" dirty="0" smtClean="0">
                <a:cs typeface="Times New Roman" panose="02020603050405020304" pitchFamily="18" charset="0"/>
              </a:rPr>
              <a:t>libro </a:t>
            </a:r>
            <a:r>
              <a:rPr lang="es-ES" sz="1800" dirty="0">
                <a:cs typeface="Times New Roman" panose="02020603050405020304" pitchFamily="18" charset="0"/>
              </a:rPr>
              <a:t>de 1597 de Andreas </a:t>
            </a:r>
            <a:r>
              <a:rPr lang="es-ES" sz="1800" dirty="0" err="1">
                <a:cs typeface="Times New Roman" panose="02020603050405020304" pitchFamily="18" charset="0"/>
              </a:rPr>
              <a:t>Libavius</a:t>
            </a:r>
            <a:r>
              <a:rPr lang="es-ES" sz="1800" dirty="0">
                <a:cs typeface="Times New Roman" panose="02020603050405020304" pitchFamily="18" charset="0"/>
              </a:rPr>
              <a:t>, que, aunque se titula </a:t>
            </a:r>
            <a:r>
              <a:rPr lang="es-ES" sz="1800" i="1" dirty="0" err="1">
                <a:cs typeface="Times New Roman" panose="02020603050405020304" pitchFamily="18" charset="0"/>
              </a:rPr>
              <a:t>Alchemia</a:t>
            </a:r>
            <a:r>
              <a:rPr lang="es-ES" sz="1800" dirty="0">
                <a:cs typeface="Times New Roman" panose="02020603050405020304" pitchFamily="18" charset="0"/>
              </a:rPr>
              <a:t>, </a:t>
            </a:r>
            <a:r>
              <a:rPr lang="es-ES" sz="1800" dirty="0" smtClean="0">
                <a:cs typeface="Times New Roman" panose="02020603050405020304" pitchFamily="18" charset="0"/>
              </a:rPr>
              <a:t>hoy en día </a:t>
            </a:r>
            <a:r>
              <a:rPr lang="es-ES" sz="1800" dirty="0">
                <a:cs typeface="Times New Roman" panose="02020603050405020304" pitchFamily="18" charset="0"/>
              </a:rPr>
              <a:t>es ampliamente reconocido como el primer libro de texto de química moderna y ni siquiera aborda la transmutación de metales.</a:t>
            </a:r>
            <a:endParaRPr lang="en-US" sz="18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8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0904" y="965626"/>
            <a:ext cx="10515600" cy="1325563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¿Alquimia y Química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 </a:t>
            </a:r>
            <a: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Cuestiones Terminológicas</a:t>
            </a:r>
            <a:endParaRPr lang="it-IT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139524"/>
            <a:ext cx="10515600" cy="32240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 err="1">
                <a:cs typeface="Times New Roman" panose="02020603050405020304" pitchFamily="18" charset="0"/>
              </a:rPr>
              <a:t>Vannoccio</a:t>
            </a:r>
            <a:r>
              <a:rPr lang="es-ES" sz="1800" dirty="0"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cs typeface="Times New Roman" panose="02020603050405020304" pitchFamily="18" charset="0"/>
              </a:rPr>
              <a:t>Biringuccio</a:t>
            </a:r>
            <a:r>
              <a:rPr lang="es-ES" sz="1800" dirty="0">
                <a:cs typeface="Times New Roman" panose="02020603050405020304" pitchFamily="18" charset="0"/>
              </a:rPr>
              <a:t> (1540) habla del arte alquímico cuando habla de la piedra filosofal (Libro I) y también en su descripción de sublimación y destilación (Libro IX)</a:t>
            </a:r>
            <a:endParaRPr lang="en-US" sz="18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En </a:t>
            </a:r>
            <a:r>
              <a:rPr lang="es-ES" sz="1800" dirty="0">
                <a:cs typeface="Times New Roman" panose="02020603050405020304" pitchFamily="18" charset="0"/>
              </a:rPr>
              <a:t>su L</a:t>
            </a:r>
            <a:r>
              <a:rPr lang="es-ES" sz="1800" dirty="0" smtClean="0">
                <a:cs typeface="Times New Roman" panose="02020603050405020304" pitchFamily="18" charset="0"/>
              </a:rPr>
              <a:t>ibro VII de </a:t>
            </a:r>
            <a:r>
              <a:rPr lang="es-ES" sz="1800" i="1" dirty="0" err="1">
                <a:cs typeface="Times New Roman" panose="02020603050405020304" pitchFamily="18" charset="0"/>
              </a:rPr>
              <a:t>De</a:t>
            </a:r>
            <a:r>
              <a:rPr lang="es-ES" sz="1800" i="1" dirty="0">
                <a:cs typeface="Times New Roman" panose="02020603050405020304" pitchFamily="18" charset="0"/>
              </a:rPr>
              <a:t> </a:t>
            </a:r>
            <a:r>
              <a:rPr lang="es-ES" sz="1800" i="1" dirty="0" smtClean="0">
                <a:cs typeface="Times New Roman" panose="02020603050405020304" pitchFamily="18" charset="0"/>
              </a:rPr>
              <a:t>re </a:t>
            </a:r>
            <a:r>
              <a:rPr lang="es-ES" sz="1800" i="1" dirty="0" err="1">
                <a:cs typeface="Times New Roman" panose="02020603050405020304" pitchFamily="18" charset="0"/>
              </a:rPr>
              <a:t>m</a:t>
            </a:r>
            <a:r>
              <a:rPr lang="es-ES" sz="1800" i="1" dirty="0" err="1" smtClean="0">
                <a:cs typeface="Times New Roman" panose="02020603050405020304" pitchFamily="18" charset="0"/>
              </a:rPr>
              <a:t>etallica</a:t>
            </a:r>
            <a:r>
              <a:rPr lang="es-ES" sz="1800" i="1" dirty="0" smtClean="0">
                <a:cs typeface="Times New Roman" panose="02020603050405020304" pitchFamily="18" charset="0"/>
              </a:rPr>
              <a:t> </a:t>
            </a:r>
            <a:r>
              <a:rPr lang="es-ES" sz="1800" i="1" dirty="0" smtClean="0">
                <a:cs typeface="Times New Roman" panose="02020603050405020304" pitchFamily="18" charset="0"/>
              </a:rPr>
              <a:t>(1556), </a:t>
            </a:r>
            <a:r>
              <a:rPr lang="es-ES" sz="1800" dirty="0" smtClean="0">
                <a:cs typeface="Times New Roman" panose="02020603050405020304" pitchFamily="18" charset="0"/>
              </a:rPr>
              <a:t>Agricola utiliza </a:t>
            </a:r>
            <a:r>
              <a:rPr lang="es-ES" sz="1800" dirty="0">
                <a:cs typeface="Times New Roman" panose="02020603050405020304" pitchFamily="18" charset="0"/>
              </a:rPr>
              <a:t>el término </a:t>
            </a:r>
            <a:r>
              <a:rPr lang="es-ES" sz="1800" dirty="0" err="1" smtClean="0">
                <a:cs typeface="Times New Roman" panose="02020603050405020304" pitchFamily="18" charset="0"/>
              </a:rPr>
              <a:t>chymistas</a:t>
            </a:r>
            <a:r>
              <a:rPr lang="es-ES" sz="1800" dirty="0" smtClean="0">
                <a:cs typeface="Times New Roman" panose="02020603050405020304" pitchFamily="18" charset="0"/>
              </a:rPr>
              <a:t>/</a:t>
            </a:r>
            <a:r>
              <a:rPr lang="es-ES" sz="1800" dirty="0" err="1" smtClean="0">
                <a:cs typeface="Times New Roman" panose="02020603050405020304" pitchFamily="18" charset="0"/>
              </a:rPr>
              <a:t>chymistae</a:t>
            </a:r>
            <a:r>
              <a:rPr lang="es-ES" sz="1800" dirty="0">
                <a:cs typeface="Times New Roman" panose="02020603050405020304" pitchFamily="18" charset="0"/>
              </a:rPr>
              <a:t>, tanto cuando habla de alquimistas 'malos' que engañan a la gente, </a:t>
            </a:r>
            <a:r>
              <a:rPr lang="es-ES" sz="1800" dirty="0" smtClean="0">
                <a:cs typeface="Times New Roman" panose="02020603050405020304" pitchFamily="18" charset="0"/>
              </a:rPr>
              <a:t>como </a:t>
            </a:r>
            <a:r>
              <a:rPr lang="es-ES" sz="1800" dirty="0">
                <a:cs typeface="Times New Roman" panose="02020603050405020304" pitchFamily="18" charset="0"/>
              </a:rPr>
              <a:t>de 'buenos' que desarrollaron los primeros métodos de </a:t>
            </a:r>
            <a:r>
              <a:rPr lang="es-ES" sz="1800" dirty="0" smtClean="0">
                <a:cs typeface="Times New Roman" panose="02020603050405020304" pitchFamily="18" charset="0"/>
              </a:rPr>
              <a:t>análisis.</a:t>
            </a:r>
            <a:endParaRPr lang="it-IT" sz="1800" dirty="0"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25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8006" y="911036"/>
            <a:ext cx="11846257" cy="1325563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¿Cuál es el origen de esta confusión historiográfica</a:t>
            </a:r>
            <a:r>
              <a:rPr lang="es-E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?</a:t>
            </a:r>
            <a:br>
              <a:rPr lang="es-E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it-IT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0905" y="193480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>
                <a:cs typeface="Times New Roman" panose="02020603050405020304" pitchFamily="18" charset="0"/>
              </a:rPr>
              <a:t>Aparentemente, </a:t>
            </a:r>
            <a:r>
              <a:rPr lang="es-ES" sz="1800" dirty="0" smtClean="0">
                <a:cs typeface="Times New Roman" panose="02020603050405020304" pitchFamily="18" charset="0"/>
              </a:rPr>
              <a:t>una incorrecta </a:t>
            </a:r>
            <a:r>
              <a:rPr lang="es-ES" sz="1800" dirty="0">
                <a:cs typeface="Times New Roman" panose="02020603050405020304" pitchFamily="18" charset="0"/>
              </a:rPr>
              <a:t>interpretación </a:t>
            </a:r>
            <a:r>
              <a:rPr lang="es-ES" sz="1800" dirty="0" smtClean="0">
                <a:cs typeface="Times New Roman" panose="02020603050405020304" pitchFamily="18" charset="0"/>
              </a:rPr>
              <a:t>etimológica</a:t>
            </a:r>
            <a:r>
              <a:rPr lang="es-ES" sz="1800" dirty="0" smtClean="0"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s-ES" sz="1800" dirty="0" smtClean="0"/>
              <a:t>La </a:t>
            </a:r>
            <a:r>
              <a:rPr lang="es-ES" sz="1800" dirty="0"/>
              <a:t>teoría más aceptada sobre el origen etimológico de la palabra alquimia es aquella que se forma con el</a:t>
            </a:r>
            <a:r>
              <a:rPr lang="es-ES" sz="1800" b="1" dirty="0"/>
              <a:t> </a:t>
            </a:r>
            <a:r>
              <a:rPr lang="es-ES" sz="1800" dirty="0"/>
              <a:t>prefijo árabe al- y el vocablo griego </a:t>
            </a:r>
            <a:r>
              <a:rPr lang="es-ES" sz="1800" dirty="0">
                <a:cs typeface="Times New Roman" panose="02020603050405020304" pitchFamily="18" charset="0"/>
              </a:rPr>
              <a:t>chēmeia o </a:t>
            </a:r>
            <a:r>
              <a:rPr lang="es-ES" sz="1800" dirty="0" err="1">
                <a:cs typeface="Times New Roman" panose="02020603050405020304" pitchFamily="18" charset="0"/>
              </a:rPr>
              <a:t>chymeia</a:t>
            </a:r>
            <a:r>
              <a:rPr lang="es-ES" sz="1800" dirty="0" smtClean="0"/>
              <a:t> </a:t>
            </a:r>
            <a:r>
              <a:rPr lang="es-ES" sz="1800" dirty="0"/>
              <a:t>que significa “mezcla o fusión de líquidos</a:t>
            </a:r>
            <a:r>
              <a:rPr lang="es-ES" sz="1800" dirty="0" smtClean="0"/>
              <a:t>”. </a:t>
            </a:r>
            <a:r>
              <a:rPr lang="es-ES" sz="1800" dirty="0" smtClean="0">
                <a:cs typeface="Times New Roman" panose="02020603050405020304" pitchFamily="18" charset="0"/>
              </a:rPr>
              <a:t>Este prefijo </a:t>
            </a:r>
            <a:r>
              <a:rPr lang="es-ES" sz="1800" dirty="0">
                <a:cs typeface="Times New Roman" panose="02020603050405020304" pitchFamily="18" charset="0"/>
              </a:rPr>
              <a:t>fue malinterpretado en el siglo XVII como connotando una excelencia especial.</a:t>
            </a:r>
          </a:p>
          <a:p>
            <a:pPr marL="0" indent="0" algn="just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Posteriormente</a:t>
            </a:r>
            <a:r>
              <a:rPr lang="es-ES" sz="1800" dirty="0">
                <a:cs typeface="Times New Roman" panose="02020603050405020304" pitchFamily="18" charset="0"/>
              </a:rPr>
              <a:t>, el término alquimia se fue reservando progresivamente para lo que se consideraba el lado </a:t>
            </a:r>
            <a:r>
              <a:rPr lang="es-ES" sz="1800" dirty="0" smtClean="0">
                <a:cs typeface="Times New Roman" panose="02020603050405020304" pitchFamily="18" charset="0"/>
              </a:rPr>
              <a:t>mágico de </a:t>
            </a:r>
            <a:r>
              <a:rPr lang="es-ES" sz="1800" dirty="0">
                <a:cs typeface="Times New Roman" panose="02020603050405020304" pitchFamily="18" charset="0"/>
              </a:rPr>
              <a:t>la disciplina, es decir, el esfuerzo </a:t>
            </a:r>
            <a:r>
              <a:rPr lang="es-ES" sz="1800" dirty="0" smtClean="0">
                <a:cs typeface="Times New Roman" panose="02020603050405020304" pitchFamily="18" charset="0"/>
              </a:rPr>
              <a:t>de </a:t>
            </a:r>
            <a:r>
              <a:rPr lang="es-ES" sz="1800" dirty="0">
                <a:cs typeface="Times New Roman" panose="02020603050405020304" pitchFamily="18" charset="0"/>
              </a:rPr>
              <a:t>hacer oro</a:t>
            </a:r>
            <a:r>
              <a:rPr lang="es-ES" sz="1800" dirty="0" smtClean="0">
                <a:cs typeface="Times New Roman" panose="02020603050405020304" pitchFamily="18" charset="0"/>
              </a:rPr>
              <a:t>.</a:t>
            </a:r>
            <a:endParaRPr lang="it-IT" sz="1800" dirty="0"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03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Así</a:t>
            </a:r>
            <a:r>
              <a:rPr lang="es-ES" sz="1800" dirty="0">
                <a:cs typeface="Times New Roman" panose="02020603050405020304" pitchFamily="18" charset="0"/>
              </a:rPr>
              <a:t>, la </a:t>
            </a:r>
            <a:r>
              <a:rPr lang="es-ES" sz="1800" dirty="0" smtClean="0">
                <a:cs typeface="Times New Roman" panose="02020603050405020304" pitchFamily="18" charset="0"/>
              </a:rPr>
              <a:t>química </a:t>
            </a:r>
            <a:r>
              <a:rPr lang="es-ES" sz="1800" dirty="0">
                <a:cs typeface="Times New Roman" panose="02020603050405020304" pitchFamily="18" charset="0"/>
              </a:rPr>
              <a:t>se convirtió en </a:t>
            </a:r>
            <a:r>
              <a:rPr lang="es-ES" sz="1800" dirty="0" smtClean="0">
                <a:cs typeface="Times New Roman" panose="02020603050405020304" pitchFamily="18" charset="0"/>
              </a:rPr>
              <a:t>un oficio digno </a:t>
            </a:r>
            <a:r>
              <a:rPr lang="es-ES" sz="1800" dirty="0">
                <a:cs typeface="Times New Roman" panose="02020603050405020304" pitchFamily="18" charset="0"/>
              </a:rPr>
              <a:t>y se estableció la base del error historiográfico moderno</a:t>
            </a:r>
            <a:r>
              <a:rPr lang="es-ES" sz="1800" dirty="0" smtClean="0"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La </a:t>
            </a:r>
            <a:r>
              <a:rPr lang="es-ES" sz="1800" dirty="0">
                <a:cs typeface="Times New Roman" panose="02020603050405020304" pitchFamily="18" charset="0"/>
              </a:rPr>
              <a:t>identidad de la alquimia y la química </a:t>
            </a:r>
            <a:r>
              <a:rPr lang="es-ES" sz="1800" dirty="0" smtClean="0">
                <a:cs typeface="Times New Roman" panose="02020603050405020304" pitchFamily="18" charset="0"/>
              </a:rPr>
              <a:t>en el </a:t>
            </a:r>
            <a:r>
              <a:rPr lang="es-ES" sz="1800" dirty="0">
                <a:cs typeface="Times New Roman" panose="02020603050405020304" pitchFamily="18" charset="0"/>
              </a:rPr>
              <a:t>Renacimiento ha sido subrayada por varios historiadores de la ciencia</a:t>
            </a:r>
            <a:r>
              <a:rPr lang="es-ES" sz="1800" dirty="0" smtClean="0"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Algunos </a:t>
            </a:r>
            <a:r>
              <a:rPr lang="es-ES" sz="1800" dirty="0">
                <a:cs typeface="Times New Roman" panose="02020603050405020304" pitchFamily="18" charset="0"/>
              </a:rPr>
              <a:t>estudiosos admiten el carácter de la alquimia como una ciencia "primitiva" o "</a:t>
            </a:r>
            <a:r>
              <a:rPr lang="es-ES" sz="1800" dirty="0" err="1">
                <a:cs typeface="Times New Roman" panose="02020603050405020304" pitchFamily="18" charset="0"/>
              </a:rPr>
              <a:t>pseudo</a:t>
            </a:r>
            <a:r>
              <a:rPr lang="es-ES" sz="1800" dirty="0">
                <a:cs typeface="Times New Roman" panose="02020603050405020304" pitchFamily="18" charset="0"/>
              </a:rPr>
              <a:t>" que, a pesar de mucha oscuridad y </a:t>
            </a:r>
            <a:r>
              <a:rPr lang="es-ES" sz="1800" dirty="0" smtClean="0">
                <a:cs typeface="Times New Roman" panose="02020603050405020304" pitchFamily="18" charset="0"/>
              </a:rPr>
              <a:t>abstracción,  </a:t>
            </a:r>
            <a:r>
              <a:rPr lang="es-ES" sz="1800" dirty="0">
                <a:cs typeface="Times New Roman" panose="02020603050405020304" pitchFamily="18" charset="0"/>
              </a:rPr>
              <a:t>ha contribuido en cierta medida al desarrollo de la química moderna</a:t>
            </a:r>
            <a:r>
              <a:rPr lang="es-ES" sz="1800" dirty="0" smtClean="0"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Otros </a:t>
            </a:r>
            <a:r>
              <a:rPr lang="es-ES" sz="1800" dirty="0">
                <a:cs typeface="Times New Roman" panose="02020603050405020304" pitchFamily="18" charset="0"/>
              </a:rPr>
              <a:t>menosprecian el lado práctico de la alquimia y enfatizan sus conexiones con la magia, la astrología, la religión o la psicología, contrastándola con su química contemporánea, que se considera la raíz de la ciencia moderna.</a:t>
            </a:r>
            <a:endParaRPr lang="it-IT" sz="1800" dirty="0"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58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Independientemente </a:t>
            </a:r>
            <a:r>
              <a:rPr lang="es-ES" sz="1800" dirty="0">
                <a:cs typeface="Times New Roman" panose="02020603050405020304" pitchFamily="18" charset="0"/>
              </a:rPr>
              <a:t>de sus conclusiones, todos estos estudios </a:t>
            </a:r>
            <a:r>
              <a:rPr lang="es-ES" sz="1800" dirty="0" smtClean="0">
                <a:cs typeface="Times New Roman" panose="02020603050405020304" pitchFamily="18" charset="0"/>
              </a:rPr>
              <a:t>poseen un </a:t>
            </a:r>
            <a:r>
              <a:rPr lang="es-ES" sz="1800" dirty="0">
                <a:cs typeface="Times New Roman" panose="02020603050405020304" pitchFamily="18" charset="0"/>
              </a:rPr>
              <a:t>enfoque </a:t>
            </a:r>
            <a:r>
              <a:rPr lang="es-ES" sz="1800" dirty="0" smtClean="0">
                <a:cs typeface="Times New Roman" panose="02020603050405020304" pitchFamily="18" charset="0"/>
              </a:rPr>
              <a:t>distorsionado</a:t>
            </a:r>
            <a:r>
              <a:rPr lang="es-ES" sz="1800" dirty="0" smtClean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De </a:t>
            </a:r>
            <a:r>
              <a:rPr lang="es-ES" sz="1800" dirty="0">
                <a:cs typeface="Times New Roman" panose="02020603050405020304" pitchFamily="18" charset="0"/>
              </a:rPr>
              <a:t>hecho, dado que la </a:t>
            </a:r>
            <a:r>
              <a:rPr lang="es-ES" sz="1800" dirty="0" smtClean="0">
                <a:cs typeface="Times New Roman" panose="02020603050405020304" pitchFamily="18" charset="0"/>
              </a:rPr>
              <a:t>alquimia </a:t>
            </a:r>
            <a:r>
              <a:rPr lang="es-ES" sz="1800" dirty="0">
                <a:cs typeface="Times New Roman" panose="02020603050405020304" pitchFamily="18" charset="0"/>
              </a:rPr>
              <a:t>y la </a:t>
            </a:r>
            <a:r>
              <a:rPr lang="es-ES" sz="1800" dirty="0" smtClean="0">
                <a:cs typeface="Times New Roman" panose="02020603050405020304" pitchFamily="18" charset="0"/>
              </a:rPr>
              <a:t>química </a:t>
            </a:r>
            <a:r>
              <a:rPr lang="es-ES" sz="1800" dirty="0">
                <a:cs typeface="Times New Roman" panose="02020603050405020304" pitchFamily="18" charset="0"/>
              </a:rPr>
              <a:t>no existieron en el Renacimiento como disciplinas tan diferentes, su diferenciación provisional es anacrónica y confusa. "Si definimos la alquimia como una actividad no cuantitativa, vitalista o vagamente 'no científica', y luego diferenciamos los materiales de partida en alquimia y química utilizando estos criterios, los resultados obviamente reconfirmarán la definición y todo lo que la acompaña" (Newman y </a:t>
            </a:r>
            <a:r>
              <a:rPr lang="es-ES" sz="1800" dirty="0" err="1">
                <a:cs typeface="Times New Roman" panose="02020603050405020304" pitchFamily="18" charset="0"/>
              </a:rPr>
              <a:t>Principe</a:t>
            </a:r>
            <a:r>
              <a:rPr lang="es-ES" sz="1800" dirty="0">
                <a:cs typeface="Times New Roman" panose="02020603050405020304" pitchFamily="18" charset="0"/>
              </a:rPr>
              <a:t> 1998 , 36</a:t>
            </a:r>
            <a:r>
              <a:rPr lang="es-ES" sz="1800" dirty="0" smtClean="0"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A priori, esta </a:t>
            </a:r>
            <a:r>
              <a:rPr lang="es-ES" sz="1800" dirty="0">
                <a:cs typeface="Times New Roman" panose="02020603050405020304" pitchFamily="18" charset="0"/>
              </a:rPr>
              <a:t>distinción está fijada </a:t>
            </a:r>
            <a:r>
              <a:rPr lang="es-ES" sz="1800" dirty="0" smtClean="0">
                <a:cs typeface="Times New Roman" panose="02020603050405020304" pitchFamily="18" charset="0"/>
              </a:rPr>
              <a:t>y </a:t>
            </a:r>
            <a:r>
              <a:rPr lang="es-ES" sz="1800" dirty="0">
                <a:cs typeface="Times New Roman" panose="02020603050405020304" pitchFamily="18" charset="0"/>
              </a:rPr>
              <a:t>basada en concepciones modernas, siendo estos parámetros completamente ajenos a los </a:t>
            </a:r>
            <a:r>
              <a:rPr lang="es-ES" sz="1800" dirty="0" smtClean="0">
                <a:cs typeface="Times New Roman" panose="02020603050405020304" pitchFamily="18" charset="0"/>
              </a:rPr>
              <a:t>alquímicos </a:t>
            </a:r>
            <a:r>
              <a:rPr lang="es-ES" sz="1800" dirty="0">
                <a:cs typeface="Times New Roman" panose="02020603050405020304" pitchFamily="18" charset="0"/>
              </a:rPr>
              <a:t>del siglo XVI y por lo tanto no válidos como punto de vista teórico para un estudio académico.</a:t>
            </a:r>
            <a:endParaRPr lang="it-IT" sz="1800" dirty="0"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79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40043" y="326039"/>
            <a:ext cx="6557319" cy="1103870"/>
          </a:xfrm>
        </p:spPr>
        <p:txBody>
          <a:bodyPr>
            <a:noAutofit/>
          </a:bodyPr>
          <a:lstStyle/>
          <a:p>
            <a:pPr fontAlgn="base"/>
            <a:r>
              <a:rPr lang="it-IT" sz="4400" b="1" dirty="0">
                <a:solidFill>
                  <a:srgbClr val="383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400" b="1" dirty="0">
                <a:solidFill>
                  <a:srgbClr val="383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32921" y="4819505"/>
            <a:ext cx="11226475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90000"/>
              </a:lnSpc>
              <a:spcBef>
                <a:spcPct val="0"/>
              </a:spcBef>
            </a:pPr>
            <a:r>
              <a:rPr lang="es-ES" dirty="0">
                <a:cs typeface="Times New Roman" panose="02020603050405020304" pitchFamily="18" charset="0"/>
              </a:rPr>
              <a:t>Durante el Renacimiento la alquimia comenzó a adquirir importancia y a adoptar un enfoque comercial y práctico: en los campos de la metalurgia, la cerámica, el vidrio y la pintura. </a:t>
            </a:r>
            <a:endParaRPr lang="es-ES" dirty="0" smtClean="0">
              <a:cs typeface="Times New Roman" panose="02020603050405020304" pitchFamily="18" charset="0"/>
            </a:endParaRPr>
          </a:p>
          <a:p>
            <a:pPr algn="just" fontAlgn="base">
              <a:lnSpc>
                <a:spcPct val="90000"/>
              </a:lnSpc>
              <a:spcBef>
                <a:spcPct val="0"/>
              </a:spcBef>
            </a:pPr>
            <a:endParaRPr lang="es-ES" dirty="0">
              <a:cs typeface="Times New Roman" panose="02020603050405020304" pitchFamily="18" charset="0"/>
            </a:endParaRPr>
          </a:p>
          <a:p>
            <a:pPr algn="just" fontAlgn="base">
              <a:lnSpc>
                <a:spcPct val="90000"/>
              </a:lnSpc>
              <a:spcBef>
                <a:spcPct val="0"/>
              </a:spcBef>
            </a:pPr>
            <a:r>
              <a:rPr lang="es-ES" dirty="0">
                <a:cs typeface="Times New Roman" panose="02020603050405020304" pitchFamily="18" charset="0"/>
              </a:rPr>
              <a:t>Los exponentes más importantes del Renacimiento de la </a:t>
            </a:r>
            <a:r>
              <a:rPr lang="es-ES" dirty="0" err="1">
                <a:cs typeface="Times New Roman" panose="02020603050405020304" pitchFamily="18" charset="0"/>
              </a:rPr>
              <a:t>Iatroquímica</a:t>
            </a:r>
            <a:r>
              <a:rPr lang="es-ES" dirty="0">
                <a:cs typeface="Times New Roman" panose="02020603050405020304" pitchFamily="18" charset="0"/>
              </a:rPr>
              <a:t> y la Química Técnica son: A. </a:t>
            </a:r>
            <a:r>
              <a:rPr lang="es-ES" dirty="0" err="1">
                <a:cs typeface="Times New Roman" panose="02020603050405020304" pitchFamily="18" charset="0"/>
              </a:rPr>
              <a:t>Libavius</a:t>
            </a:r>
            <a:r>
              <a:rPr lang="es-ES" dirty="0">
                <a:cs typeface="Times New Roman" panose="02020603050405020304" pitchFamily="18" charset="0"/>
              </a:rPr>
              <a:t>, R. </a:t>
            </a:r>
            <a:r>
              <a:rPr lang="es-ES" dirty="0" err="1">
                <a:cs typeface="Times New Roman" panose="02020603050405020304" pitchFamily="18" charset="0"/>
              </a:rPr>
              <a:t>Glauber</a:t>
            </a:r>
            <a:r>
              <a:rPr lang="es-ES" dirty="0">
                <a:cs typeface="Times New Roman" panose="02020603050405020304" pitchFamily="18" charset="0"/>
              </a:rPr>
              <a:t>, JB Van Helmont, O. </a:t>
            </a:r>
            <a:r>
              <a:rPr lang="es-ES" dirty="0" err="1">
                <a:cs typeface="Times New Roman" panose="02020603050405020304" pitchFamily="18" charset="0"/>
              </a:rPr>
              <a:t>Taheniya</a:t>
            </a:r>
            <a:r>
              <a:rPr lang="es-ES" dirty="0">
                <a:cs typeface="Times New Roman" panose="02020603050405020304" pitchFamily="18" charset="0"/>
              </a:rPr>
              <a:t>, Paracelso. B. </a:t>
            </a:r>
            <a:r>
              <a:rPr lang="es-ES" dirty="0" err="1">
                <a:cs typeface="Times New Roman" panose="02020603050405020304" pitchFamily="18" charset="0"/>
              </a:rPr>
              <a:t>Biringuccio</a:t>
            </a:r>
            <a:r>
              <a:rPr lang="es-ES" dirty="0">
                <a:cs typeface="Times New Roman" panose="02020603050405020304" pitchFamily="18" charset="0"/>
              </a:rPr>
              <a:t>, G. </a:t>
            </a:r>
            <a:r>
              <a:rPr lang="es-ES" dirty="0" err="1">
                <a:cs typeface="Times New Roman" panose="02020603050405020304" pitchFamily="18" charset="0"/>
              </a:rPr>
              <a:t>Agricola</a:t>
            </a:r>
            <a:r>
              <a:rPr lang="es-ES" dirty="0">
                <a:cs typeface="Times New Roman" panose="02020603050405020304" pitchFamily="18" charset="0"/>
              </a:rPr>
              <a:t> y Bernardo </a:t>
            </a:r>
            <a:r>
              <a:rPr lang="es-ES" dirty="0" err="1">
                <a:cs typeface="Times New Roman" panose="02020603050405020304" pitchFamily="18" charset="0"/>
              </a:rPr>
              <a:t>Palissy</a:t>
            </a:r>
            <a:endParaRPr lang="es-ES" dirty="0">
              <a:cs typeface="Times New Roman" panose="02020603050405020304" pitchFamily="18" charset="0"/>
            </a:endParaRPr>
          </a:p>
          <a:p>
            <a:pPr algn="just" fontAlgn="base">
              <a:lnSpc>
                <a:spcPct val="90000"/>
              </a:lnSpc>
              <a:spcBef>
                <a:spcPct val="0"/>
              </a:spcBef>
            </a:pP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87746" y="1031032"/>
            <a:ext cx="1099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QUÍMICA E IATROQUÍMICA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54" y="1594338"/>
            <a:ext cx="2479323" cy="31620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12" y="1261865"/>
            <a:ext cx="2693674" cy="349456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49" y="1688484"/>
            <a:ext cx="2383421" cy="2872154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1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40043" y="326039"/>
            <a:ext cx="6557319" cy="1103870"/>
          </a:xfrm>
        </p:spPr>
        <p:txBody>
          <a:bodyPr>
            <a:noAutofit/>
          </a:bodyPr>
          <a:lstStyle/>
          <a:p>
            <a:pPr fontAlgn="base"/>
            <a:r>
              <a:rPr lang="it-IT" sz="4400" b="1" dirty="0">
                <a:solidFill>
                  <a:srgbClr val="383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400" b="1" dirty="0">
                <a:solidFill>
                  <a:srgbClr val="383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57758" y="1966827"/>
            <a:ext cx="11445362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Iatroquímica</a:t>
            </a:r>
            <a:r>
              <a:rPr lang="es-ES" dirty="0"/>
              <a:t>: se origina en los siglos XVI y XVII como un aparatado de las ciencias químicas.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</a:pPr>
            <a:endParaRPr lang="es-ES" dirty="0" smtClean="0">
              <a:cs typeface="Times New Roman" panose="02020603050405020304" pitchFamily="18" charset="0"/>
            </a:endParaRPr>
          </a:p>
          <a:p>
            <a:pPr algn="just" fontAlgn="base">
              <a:lnSpc>
                <a:spcPct val="90000"/>
              </a:lnSpc>
              <a:spcBef>
                <a:spcPct val="0"/>
              </a:spcBef>
            </a:pPr>
            <a:r>
              <a:rPr lang="es-ES" dirty="0" smtClean="0"/>
              <a:t>Del</a:t>
            </a:r>
            <a:r>
              <a:rPr lang="es-ES" dirty="0"/>
              <a:t> </a:t>
            </a:r>
            <a:r>
              <a:rPr lang="es-ES" dirty="0" smtClean="0"/>
              <a:t>griego</a:t>
            </a:r>
            <a:r>
              <a:rPr lang="es-ES" dirty="0"/>
              <a:t> </a:t>
            </a:r>
            <a:r>
              <a:rPr lang="es-ES" i="1" dirty="0" err="1" smtClean="0"/>
              <a:t>Iatrós</a:t>
            </a:r>
            <a:r>
              <a:rPr lang="es-ES" dirty="0"/>
              <a:t>, 'médico, doctor' y </a:t>
            </a:r>
            <a:r>
              <a:rPr lang="es-ES" i="1" dirty="0" err="1" smtClean="0"/>
              <a:t>chemeía</a:t>
            </a:r>
            <a:r>
              <a:rPr lang="es-ES" dirty="0"/>
              <a:t>, </a:t>
            </a:r>
            <a:r>
              <a:rPr lang="es-ES" dirty="0" smtClean="0"/>
              <a:t>'química‘.</a:t>
            </a:r>
            <a:endParaRPr lang="es-ES" dirty="0" smtClean="0">
              <a:cs typeface="Times New Roman" panose="02020603050405020304" pitchFamily="18" charset="0"/>
            </a:endParaRPr>
          </a:p>
          <a:p>
            <a:pPr algn="just" fontAlgn="base">
              <a:lnSpc>
                <a:spcPct val="90000"/>
              </a:lnSpc>
              <a:spcBef>
                <a:spcPct val="0"/>
              </a:spcBef>
            </a:pPr>
            <a:endParaRPr lang="es-ES" dirty="0" smtClean="0">
              <a:cs typeface="Times New Roman" panose="02020603050405020304" pitchFamily="18" charset="0"/>
            </a:endParaRPr>
          </a:p>
          <a:p>
            <a:pPr algn="just" fontAlgn="base">
              <a:lnSpc>
                <a:spcPct val="90000"/>
              </a:lnSpc>
              <a:spcBef>
                <a:spcPct val="0"/>
              </a:spcBef>
            </a:pPr>
            <a:r>
              <a:rPr lang="es-ES" dirty="0" smtClean="0">
                <a:cs typeface="Times New Roman" panose="02020603050405020304" pitchFamily="18" charset="0"/>
              </a:rPr>
              <a:t>En aquella época el </a:t>
            </a:r>
            <a:r>
              <a:rPr lang="es-ES" dirty="0">
                <a:cs typeface="Times New Roman" panose="02020603050405020304" pitchFamily="18" charset="0"/>
              </a:rPr>
              <a:t>objetivo principal de la </a:t>
            </a:r>
            <a:r>
              <a:rPr lang="es-ES" dirty="0" smtClean="0">
                <a:cs typeface="Times New Roman" panose="02020603050405020304" pitchFamily="18" charset="0"/>
              </a:rPr>
              <a:t>química </a:t>
            </a:r>
            <a:r>
              <a:rPr lang="es-ES" dirty="0">
                <a:cs typeface="Times New Roman" panose="02020603050405020304" pitchFamily="18" charset="0"/>
              </a:rPr>
              <a:t>era la preparación de medicamentos</a:t>
            </a:r>
            <a:r>
              <a:rPr lang="es-ES" dirty="0" smtClean="0"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</a:pPr>
            <a:endParaRPr lang="es-ES" dirty="0" smtClean="0">
              <a:cs typeface="Times New Roman" panose="02020603050405020304" pitchFamily="18" charset="0"/>
            </a:endParaRPr>
          </a:p>
          <a:p>
            <a:pPr algn="just" fontAlgn="base">
              <a:lnSpc>
                <a:spcPct val="90000"/>
              </a:lnSpc>
              <a:spcBef>
                <a:spcPct val="0"/>
              </a:spcBef>
            </a:pPr>
            <a:r>
              <a:rPr lang="es-ES" dirty="0" smtClean="0">
                <a:cs typeface="Times New Roman" panose="02020603050405020304" pitchFamily="18" charset="0"/>
              </a:rPr>
              <a:t>Los </a:t>
            </a:r>
            <a:r>
              <a:rPr lang="es-ES" dirty="0" smtClean="0">
                <a:cs typeface="Times New Roman" panose="02020603050405020304" pitchFamily="18" charset="0"/>
              </a:rPr>
              <a:t>médicos </a:t>
            </a:r>
            <a:r>
              <a:rPr lang="es-ES" dirty="0">
                <a:cs typeface="Times New Roman" panose="02020603050405020304" pitchFamily="18" charset="0"/>
              </a:rPr>
              <a:t>de la era </a:t>
            </a:r>
            <a:r>
              <a:rPr lang="es-ES" dirty="0" err="1">
                <a:cs typeface="Times New Roman" panose="02020603050405020304" pitchFamily="18" charset="0"/>
              </a:rPr>
              <a:t>iatroquímica</a:t>
            </a:r>
            <a:r>
              <a:rPr lang="es-ES" dirty="0">
                <a:cs typeface="Times New Roman" panose="02020603050405020304" pitchFamily="18" charset="0"/>
              </a:rPr>
              <a:t> buscaron poner la química al servicio de la </a:t>
            </a:r>
            <a:r>
              <a:rPr lang="es-ES" dirty="0" smtClean="0">
                <a:cs typeface="Times New Roman" panose="02020603050405020304" pitchFamily="18" charset="0"/>
              </a:rPr>
              <a:t>medicina.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</a:pPr>
            <a:endParaRPr lang="es-ES" dirty="0" smtClean="0"/>
          </a:p>
          <a:p>
            <a:pPr algn="just" fontAlgn="base">
              <a:lnSpc>
                <a:spcPct val="90000"/>
              </a:lnSpc>
              <a:spcBef>
                <a:spcPct val="0"/>
              </a:spcBef>
            </a:pPr>
            <a:r>
              <a:rPr lang="es-ES" dirty="0" smtClean="0">
                <a:cs typeface="Times New Roman" panose="02020603050405020304" pitchFamily="18" charset="0"/>
              </a:rPr>
              <a:t>Los </a:t>
            </a:r>
            <a:r>
              <a:rPr lang="es-ES" dirty="0">
                <a:cs typeface="Times New Roman" panose="02020603050405020304" pitchFamily="18" charset="0"/>
              </a:rPr>
              <a:t>representantes de la </a:t>
            </a:r>
            <a:r>
              <a:rPr lang="es-ES" dirty="0" err="1">
                <a:cs typeface="Times New Roman" panose="02020603050405020304" pitchFamily="18" charset="0"/>
              </a:rPr>
              <a:t>iatroquímica</a:t>
            </a:r>
            <a:r>
              <a:rPr lang="es-ES" dirty="0">
                <a:cs typeface="Times New Roman" panose="02020603050405020304" pitchFamily="18" charset="0"/>
              </a:rPr>
              <a:t> </a:t>
            </a:r>
            <a:r>
              <a:rPr lang="es-ES" dirty="0" smtClean="0"/>
              <a:t>interpretaban </a:t>
            </a:r>
            <a:r>
              <a:rPr lang="es-ES" dirty="0"/>
              <a:t>los procesos fisiológicos en términos </a:t>
            </a:r>
            <a:r>
              <a:rPr lang="es-ES" dirty="0" smtClean="0"/>
              <a:t>químicos</a:t>
            </a:r>
            <a:r>
              <a:rPr lang="es-ES" dirty="0" smtClean="0">
                <a:cs typeface="Times New Roman" panose="02020603050405020304" pitchFamily="18" charset="0"/>
              </a:rPr>
              <a:t>, </a:t>
            </a:r>
            <a:r>
              <a:rPr lang="es-ES" dirty="0">
                <a:cs typeface="Times New Roman" panose="02020603050405020304" pitchFamily="18" charset="0"/>
              </a:rPr>
              <a:t>como los fenómenos </a:t>
            </a:r>
            <a:r>
              <a:rPr lang="es-ES" dirty="0" smtClean="0">
                <a:cs typeface="Times New Roman" panose="02020603050405020304" pitchFamily="18" charset="0"/>
              </a:rPr>
              <a:t>de </a:t>
            </a:r>
            <a:r>
              <a:rPr lang="es-ES" dirty="0">
                <a:cs typeface="Times New Roman" panose="02020603050405020304" pitchFamily="18" charset="0"/>
              </a:rPr>
              <a:t>la enfermedad debido a un equilibrio químico alterado, y </a:t>
            </a:r>
            <a:r>
              <a:rPr lang="es-ES" dirty="0" smtClean="0">
                <a:cs typeface="Times New Roman" panose="02020603050405020304" pitchFamily="18" charset="0"/>
              </a:rPr>
              <a:t>propusieron </a:t>
            </a:r>
            <a:r>
              <a:rPr lang="es-ES" dirty="0" smtClean="0"/>
              <a:t>el </a:t>
            </a:r>
            <a:r>
              <a:rPr lang="es-ES" dirty="0"/>
              <a:t>uso de remedios químicos para </a:t>
            </a:r>
            <a:r>
              <a:rPr lang="es-ES" dirty="0" smtClean="0"/>
              <a:t>su tratamiento.</a:t>
            </a:r>
            <a:endParaRPr lang="es-ES" dirty="0"/>
          </a:p>
          <a:p>
            <a:pPr algn="just" fontAlgn="base">
              <a:lnSpc>
                <a:spcPct val="90000"/>
              </a:lnSpc>
              <a:spcBef>
                <a:spcPct val="0"/>
              </a:spcBef>
            </a:pPr>
            <a:endParaRPr lang="en-US" dirty="0" smtClean="0"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82595" y="1238992"/>
            <a:ext cx="1099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IATROQUÍMICA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7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93980" y="1106507"/>
            <a:ext cx="7471719" cy="1609344"/>
          </a:xfrm>
        </p:spPr>
        <p:txBody>
          <a:bodyPr>
            <a:noAutofit/>
          </a:bodyPr>
          <a:lstStyle/>
          <a:p>
            <a:pPr fontAlgn="base"/>
            <a:r>
              <a:rPr lang="es-E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El origen de la química y la alquimia</a:t>
            </a:r>
            <a:endParaRPr lang="es-E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93980" y="4279985"/>
            <a:ext cx="9939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Pocas disciplinas científicas han definido la complejidad del Renacimiento tanto como la alquimia, un área donde se encontraron la filosofía, la ciencia, el ocultismo y la teología. La alquimia, ¿una verdadera </a:t>
            </a:r>
            <a:r>
              <a:rPr lang="es-ES" dirty="0" err="1"/>
              <a:t>proto</a:t>
            </a:r>
            <a:r>
              <a:rPr lang="es-ES" dirty="0"/>
              <a:t>-ciencia?, mostró la transformación del dogma teórico a métodos basados ​​en la observación y la práctica que se desarrolló paulatinamente en este período de la historia de la ciencia.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18" y="123568"/>
            <a:ext cx="5621638" cy="3575222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7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40043" y="326039"/>
            <a:ext cx="6557319" cy="1103870"/>
          </a:xfrm>
        </p:spPr>
        <p:txBody>
          <a:bodyPr>
            <a:noAutofit/>
          </a:bodyPr>
          <a:lstStyle/>
          <a:p>
            <a:pPr fontAlgn="base"/>
            <a:r>
              <a:rPr lang="it-IT" sz="4400" b="1" dirty="0">
                <a:solidFill>
                  <a:srgbClr val="383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400" b="1" dirty="0">
                <a:solidFill>
                  <a:srgbClr val="383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63909" y="3147379"/>
            <a:ext cx="11445362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90000"/>
              </a:lnSpc>
              <a:spcBef>
                <a:spcPct val="0"/>
              </a:spcBef>
            </a:pPr>
            <a:r>
              <a:rPr lang="es-ES" dirty="0" err="1" smtClean="0"/>
              <a:t>Philippus</a:t>
            </a:r>
            <a:r>
              <a:rPr lang="es-ES" dirty="0" smtClean="0"/>
              <a:t> </a:t>
            </a:r>
            <a:r>
              <a:rPr lang="es-ES" dirty="0" err="1"/>
              <a:t>Theophrastus</a:t>
            </a:r>
            <a:r>
              <a:rPr lang="es-ES" dirty="0"/>
              <a:t> </a:t>
            </a:r>
            <a:r>
              <a:rPr lang="es-ES" dirty="0" err="1"/>
              <a:t>Aureolus</a:t>
            </a:r>
            <a:r>
              <a:rPr lang="es-ES" dirty="0"/>
              <a:t> </a:t>
            </a:r>
            <a:r>
              <a:rPr lang="es-ES" dirty="0" err="1"/>
              <a:t>Bombast</a:t>
            </a:r>
            <a:r>
              <a:rPr lang="es-ES" dirty="0"/>
              <a:t> von </a:t>
            </a:r>
            <a:r>
              <a:rPr lang="es-ES" dirty="0" err="1"/>
              <a:t>Hohenheim</a:t>
            </a:r>
            <a:r>
              <a:rPr lang="es-ES" dirty="0"/>
              <a:t>, conocido como Paracelso (1493-1541) era </a:t>
            </a:r>
            <a:r>
              <a:rPr lang="es-ES" dirty="0" smtClean="0"/>
              <a:t>el </a:t>
            </a:r>
            <a:r>
              <a:rPr lang="es-ES" dirty="0" smtClean="0"/>
              <a:t>defensor </a:t>
            </a:r>
            <a:r>
              <a:rPr lang="es-ES" dirty="0"/>
              <a:t>más </a:t>
            </a:r>
            <a:r>
              <a:rPr lang="es-ES" dirty="0" smtClean="0"/>
              <a:t>importante </a:t>
            </a:r>
            <a:r>
              <a:rPr lang="es-ES" dirty="0"/>
              <a:t>de la </a:t>
            </a:r>
            <a:r>
              <a:rPr lang="es-ES" dirty="0" err="1"/>
              <a:t>iatroquímica</a:t>
            </a:r>
            <a:r>
              <a:rPr lang="es-ES" dirty="0" smtClean="0"/>
              <a:t>.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</a:pPr>
            <a:endParaRPr lang="en-US" dirty="0">
              <a:cs typeface="Times New Roman" panose="02020603050405020304" pitchFamily="18" charset="0"/>
            </a:endParaRPr>
          </a:p>
          <a:p>
            <a:pPr algn="just" fontAlgn="base">
              <a:lnSpc>
                <a:spcPct val="90000"/>
              </a:lnSpc>
              <a:spcBef>
                <a:spcPct val="0"/>
              </a:spcBef>
            </a:pPr>
            <a:r>
              <a:rPr lang="es-ES" dirty="0" smtClean="0"/>
              <a:t>Fue un famoso </a:t>
            </a:r>
            <a:r>
              <a:rPr lang="es-ES" dirty="0"/>
              <a:t>alquimista y médico de origen suizo-alemán, </a:t>
            </a:r>
            <a:r>
              <a:rPr lang="es-ES" dirty="0" smtClean="0"/>
              <a:t>y uno </a:t>
            </a:r>
            <a:r>
              <a:rPr lang="es-ES" dirty="0"/>
              <a:t>de los fundadores de la </a:t>
            </a:r>
            <a:r>
              <a:rPr lang="es-ES" dirty="0" err="1" smtClean="0"/>
              <a:t>iatroquímica</a:t>
            </a:r>
            <a:r>
              <a:rPr lang="es-ES" dirty="0" smtClean="0"/>
              <a:t>.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s-ES" dirty="0" smtClean="0"/>
              <a:t>Es </a:t>
            </a:r>
            <a:r>
              <a:rPr lang="es-ES" dirty="0"/>
              <a:t>considerado </a:t>
            </a:r>
            <a:r>
              <a:rPr lang="es-ES" dirty="0" smtClean="0"/>
              <a:t>como </a:t>
            </a:r>
            <a:r>
              <a:rPr lang="es-ES" dirty="0"/>
              <a:t>el </a:t>
            </a:r>
            <a:r>
              <a:rPr lang="es-ES" dirty="0" smtClean="0"/>
              <a:t>padre </a:t>
            </a:r>
            <a:r>
              <a:rPr lang="es-ES" dirty="0"/>
              <a:t>de </a:t>
            </a:r>
            <a:r>
              <a:rPr lang="es-ES" dirty="0" smtClean="0"/>
              <a:t>la toxicología.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</a:pPr>
            <a:endParaRPr lang="es-ES" dirty="0"/>
          </a:p>
          <a:p>
            <a:pPr algn="just" fontAlgn="base">
              <a:lnSpc>
                <a:spcPct val="90000"/>
              </a:lnSpc>
              <a:spcBef>
                <a:spcPct val="0"/>
              </a:spcBef>
            </a:pPr>
            <a:r>
              <a:rPr lang="es-ES" dirty="0"/>
              <a:t>La palabra «</a:t>
            </a:r>
            <a:r>
              <a:rPr lang="es-ES" dirty="0" smtClean="0"/>
              <a:t>Paracelso» </a:t>
            </a:r>
            <a:r>
              <a:rPr lang="es-ES" dirty="0"/>
              <a:t>significa «igual o semejante a Celso».</a:t>
            </a:r>
            <a:endParaRPr lang="es-ES" dirty="0" smtClean="0"/>
          </a:p>
          <a:p>
            <a:pPr algn="just" fontAlgn="base">
              <a:lnSpc>
                <a:spcPct val="90000"/>
              </a:lnSpc>
              <a:spcBef>
                <a:spcPct val="0"/>
              </a:spcBef>
            </a:pPr>
            <a:endParaRPr lang="en-US" dirty="0">
              <a:cs typeface="Times New Roman" panose="02020603050405020304" pitchFamily="18" charset="0"/>
            </a:endParaRPr>
          </a:p>
          <a:p>
            <a:pPr algn="just" fontAlgn="base">
              <a:lnSpc>
                <a:spcPct val="90000"/>
              </a:lnSpc>
              <a:spcBef>
                <a:spcPct val="0"/>
              </a:spcBef>
            </a:pPr>
            <a:r>
              <a:rPr lang="es-ES" dirty="0" smtClean="0">
                <a:cs typeface="Times New Roman" panose="02020603050405020304" pitchFamily="18" charset="0"/>
              </a:rPr>
              <a:t>Paracelso</a:t>
            </a:r>
            <a:r>
              <a:rPr lang="es-ES" dirty="0">
                <a:cs typeface="Times New Roman" panose="02020603050405020304" pitchFamily="18" charset="0"/>
              </a:rPr>
              <a:t>, como Avicena, creía que el objetivo principal de la alquimia no era la búsqueda de formas de obtener </a:t>
            </a:r>
            <a:r>
              <a:rPr lang="es-ES" dirty="0" smtClean="0">
                <a:cs typeface="Times New Roman" panose="02020603050405020304" pitchFamily="18" charset="0"/>
              </a:rPr>
              <a:t>oro, sino </a:t>
            </a:r>
            <a:r>
              <a:rPr lang="es-ES" dirty="0">
                <a:cs typeface="Times New Roman" panose="02020603050405020304" pitchFamily="18" charset="0"/>
              </a:rPr>
              <a:t>la producción de medicinas. Tomó prestada de la tradición alquímica la enseñanza de que hay tres partes fundamentales de la materia: mercurio, azufre y sal. Pasando a determinar las causas de las enfermedades, Paracelso afirmó que la fiebre y la peste ocurren en el cuerpo por exceso de </a:t>
            </a:r>
            <a:r>
              <a:rPr lang="es-ES" dirty="0" smtClean="0">
                <a:cs typeface="Times New Roman" panose="02020603050405020304" pitchFamily="18" charset="0"/>
              </a:rPr>
              <a:t>azufre, la parálisis por </a:t>
            </a:r>
            <a:r>
              <a:rPr lang="es-ES" dirty="0">
                <a:cs typeface="Times New Roman" panose="02020603050405020304" pitchFamily="18" charset="0"/>
              </a:rPr>
              <a:t>exceso de mercurio, </a:t>
            </a:r>
            <a:r>
              <a:rPr lang="es-ES" dirty="0" smtClean="0">
                <a:cs typeface="Times New Roman" panose="02020603050405020304" pitchFamily="18" charset="0"/>
              </a:rPr>
              <a:t>etc.</a:t>
            </a:r>
            <a:endParaRPr lang="en-US" dirty="0" smtClean="0"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27983" y="1544568"/>
            <a:ext cx="1099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IATROQUÍMICA</a:t>
            </a:r>
            <a:endParaRPr lang="it-IT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881" y="492369"/>
            <a:ext cx="4301134" cy="260455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034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40043" y="326039"/>
            <a:ext cx="6557319" cy="1103870"/>
          </a:xfrm>
        </p:spPr>
        <p:txBody>
          <a:bodyPr>
            <a:noAutofit/>
          </a:bodyPr>
          <a:lstStyle/>
          <a:p>
            <a:pPr fontAlgn="base"/>
            <a:r>
              <a:rPr lang="it-IT" sz="4400" b="1" dirty="0">
                <a:solidFill>
                  <a:srgbClr val="383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400" b="1" dirty="0">
                <a:solidFill>
                  <a:srgbClr val="383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23783" y="1267469"/>
            <a:ext cx="1080804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90000"/>
              </a:lnSpc>
              <a:spcBef>
                <a:spcPct val="0"/>
              </a:spcBef>
            </a:pPr>
            <a:r>
              <a:rPr lang="es-ES" sz="3600" dirty="0" smtClean="0"/>
              <a:t>“</a:t>
            </a:r>
            <a:r>
              <a:rPr lang="es-ES" sz="3600" dirty="0"/>
              <a:t>Todas las sustancias son venenos, no existe ninguna que no lo sea. La dosis diferencia un veneno de un remedio</a:t>
            </a:r>
            <a:r>
              <a:rPr lang="es-ES" sz="3600" dirty="0" smtClean="0"/>
              <a:t>”</a:t>
            </a:r>
            <a:endParaRPr lang="en-US" sz="3600" i="1" dirty="0">
              <a:solidFill>
                <a:srgbClr val="383939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06162" y="5640197"/>
            <a:ext cx="1080804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ct val="0"/>
              </a:spcBef>
            </a:pPr>
            <a:r>
              <a:rPr lang="es-ES" dirty="0" smtClean="0">
                <a:cs typeface="Times New Roman" panose="02020603050405020304" pitchFamily="18" charset="0"/>
              </a:rPr>
              <a:t>Es </a:t>
            </a:r>
            <a:r>
              <a:rPr lang="es-ES" dirty="0">
                <a:cs typeface="Times New Roman" panose="02020603050405020304" pitchFamily="18" charset="0"/>
              </a:rPr>
              <a:t>decir, las sustancias consideradas tóxicas son inofensivas en pequeñas dosis y, a la inversa, una sustancia normalmente inofensiva puede ser mortal si se consume en exceso</a:t>
            </a:r>
            <a:r>
              <a:rPr lang="es-ES" dirty="0" smtClean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36" y="2356998"/>
            <a:ext cx="8206233" cy="3283199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7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4553" y="1197638"/>
            <a:ext cx="5876499" cy="1325563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Paracelso</a:t>
            </a:r>
            <a:endParaRPr lang="it-IT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4552" y="3258640"/>
            <a:ext cx="10515600" cy="33605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Paracelso atribuyó </a:t>
            </a:r>
            <a:r>
              <a:rPr lang="es-ES" sz="1800" dirty="0">
                <a:cs typeface="Times New Roman" panose="02020603050405020304" pitchFamily="18" charset="0"/>
              </a:rPr>
              <a:t>gran importancia a la observación cuidadosa del paciente y </a:t>
            </a:r>
            <a:r>
              <a:rPr lang="es-ES" sz="1800" dirty="0" smtClean="0">
                <a:cs typeface="Times New Roman" panose="02020603050405020304" pitchFamily="18" charset="0"/>
              </a:rPr>
              <a:t>fue </a:t>
            </a:r>
            <a:r>
              <a:rPr lang="es-ES" sz="1800" dirty="0">
                <a:cs typeface="Times New Roman" panose="02020603050405020304" pitchFamily="18" charset="0"/>
              </a:rPr>
              <a:t>capaz de </a:t>
            </a:r>
            <a:r>
              <a:rPr lang="es-ES" sz="1800" dirty="0" smtClean="0">
                <a:cs typeface="Times New Roman" panose="02020603050405020304" pitchFamily="18" charset="0"/>
              </a:rPr>
              <a:t>identificar </a:t>
            </a:r>
            <a:r>
              <a:rPr lang="es-ES" sz="1800" dirty="0">
                <a:cs typeface="Times New Roman" panose="02020603050405020304" pitchFamily="18" charset="0"/>
              </a:rPr>
              <a:t>sus dolencias</a:t>
            </a:r>
            <a:r>
              <a:rPr lang="es-ES" sz="1800" dirty="0" smtClean="0">
                <a:cs typeface="Times New Roman" panose="02020603050405020304" pitchFamily="18" charset="0"/>
              </a:rPr>
              <a:t>.</a:t>
            </a:r>
            <a:endParaRPr lang="en-US" sz="18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La </a:t>
            </a:r>
            <a:r>
              <a:rPr lang="es-ES" sz="1800" dirty="0">
                <a:cs typeface="Times New Roman" panose="02020603050405020304" pitchFamily="18" charset="0"/>
              </a:rPr>
              <a:t>anatomía de </a:t>
            </a:r>
            <a:r>
              <a:rPr lang="es-ES" sz="1800" dirty="0" smtClean="0">
                <a:cs typeface="Times New Roman" panose="02020603050405020304" pitchFamily="18" charset="0"/>
              </a:rPr>
              <a:t>Paracelso no </a:t>
            </a:r>
            <a:r>
              <a:rPr lang="es-ES" sz="1800" dirty="0">
                <a:cs typeface="Times New Roman" panose="02020603050405020304" pitchFamily="18" charset="0"/>
              </a:rPr>
              <a:t>se basa en una disección como la de </a:t>
            </a:r>
            <a:r>
              <a:rPr lang="es-ES" sz="1800" dirty="0" err="1">
                <a:cs typeface="Times New Roman" panose="02020603050405020304" pitchFamily="18" charset="0"/>
              </a:rPr>
              <a:t>Vesalio</a:t>
            </a:r>
            <a:r>
              <a:rPr lang="es-ES" sz="1800" dirty="0">
                <a:cs typeface="Times New Roman" panose="02020603050405020304" pitchFamily="18" charset="0"/>
              </a:rPr>
              <a:t>, sino en el exterior, en la capacidad del médico para reconectar </a:t>
            </a:r>
            <a:r>
              <a:rPr lang="es-ES" sz="1800" dirty="0" smtClean="0">
                <a:cs typeface="Times New Roman" panose="02020603050405020304" pitchFamily="18" charset="0"/>
              </a:rPr>
              <a:t>las marcas </a:t>
            </a:r>
            <a:r>
              <a:rPr lang="es-ES" sz="1800" dirty="0">
                <a:cs typeface="Times New Roman" panose="02020603050405020304" pitchFamily="18" charset="0"/>
              </a:rPr>
              <a:t>del cuerpo con el agente interno que causa la enfermedad. Por tanto, se puede decir que sienta las bases de la </a:t>
            </a:r>
            <a:r>
              <a:rPr lang="es-ES" sz="1800" dirty="0" smtClean="0">
                <a:cs typeface="Times New Roman" panose="02020603050405020304" pitchFamily="18" charset="0"/>
              </a:rPr>
              <a:t>semiótica.</a:t>
            </a:r>
            <a:endParaRPr lang="it-IT" sz="1800" dirty="0"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04" y="600501"/>
            <a:ext cx="1923979" cy="241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4553" y="883740"/>
            <a:ext cx="10515600" cy="1325563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Paracelso</a:t>
            </a:r>
            <a:endParaRPr lang="it-IT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16693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En </a:t>
            </a:r>
            <a:r>
              <a:rPr lang="es-ES" sz="1800" dirty="0">
                <a:cs typeface="Times New Roman" panose="02020603050405020304" pitchFamily="18" charset="0"/>
              </a:rPr>
              <a:t>sus escritos, </a:t>
            </a:r>
            <a:r>
              <a:rPr lang="es-ES" sz="1800" dirty="0" smtClean="0">
                <a:cs typeface="Times New Roman" panose="02020603050405020304" pitchFamily="18" charset="0"/>
              </a:rPr>
              <a:t>a la hora de </a:t>
            </a:r>
            <a:r>
              <a:rPr lang="es-ES" sz="1800" dirty="0">
                <a:cs typeface="Times New Roman" panose="02020603050405020304" pitchFamily="18" charset="0"/>
              </a:rPr>
              <a:t>describir las partes </a:t>
            </a:r>
            <a:r>
              <a:rPr lang="es-ES" sz="1800" dirty="0" smtClean="0">
                <a:cs typeface="Times New Roman" panose="02020603050405020304" pitchFamily="18" charset="0"/>
              </a:rPr>
              <a:t>anatómicas también </a:t>
            </a:r>
            <a:r>
              <a:rPr lang="es-ES" sz="1800" dirty="0">
                <a:cs typeface="Times New Roman" panose="02020603050405020304" pitchFamily="18" charset="0"/>
              </a:rPr>
              <a:t>inserta </a:t>
            </a:r>
            <a:r>
              <a:rPr lang="es-ES" sz="1800" dirty="0" smtClean="0">
                <a:cs typeface="Times New Roman" panose="02020603050405020304" pitchFamily="18" charset="0"/>
              </a:rPr>
              <a:t>sus propias interpretaciones y </a:t>
            </a:r>
            <a:r>
              <a:rPr lang="es-ES" sz="1800" dirty="0">
                <a:cs typeface="Times New Roman" panose="02020603050405020304" pitchFamily="18" charset="0"/>
              </a:rPr>
              <a:t>no distingue lo que ve de lo que piensa. </a:t>
            </a:r>
            <a:r>
              <a:rPr lang="es-ES" sz="1800" dirty="0" smtClean="0">
                <a:cs typeface="Times New Roman" panose="02020603050405020304" pitchFamily="18" charset="0"/>
              </a:rPr>
              <a:t>Enumera las </a:t>
            </a:r>
            <a:r>
              <a:rPr lang="es-ES" sz="1800" dirty="0">
                <a:cs typeface="Times New Roman" panose="02020603050405020304" pitchFamily="18" charset="0"/>
              </a:rPr>
              <a:t>cinco </a:t>
            </a:r>
            <a:r>
              <a:rPr lang="es-ES" sz="1800" dirty="0" smtClean="0">
                <a:cs typeface="Times New Roman" panose="02020603050405020304" pitchFamily="18" charset="0"/>
              </a:rPr>
              <a:t>causas de las enfermedades: </a:t>
            </a:r>
            <a:r>
              <a:rPr lang="es-ES" sz="1800" i="1" dirty="0">
                <a:cs typeface="Times New Roman" panose="02020603050405020304" pitchFamily="18" charset="0"/>
              </a:rPr>
              <a:t>Entidad </a:t>
            </a:r>
            <a:r>
              <a:rPr lang="es-ES" sz="1800" i="1" dirty="0" smtClean="0">
                <a:cs typeface="Times New Roman" panose="02020603050405020304" pitchFamily="18" charset="0"/>
              </a:rPr>
              <a:t>Astral, </a:t>
            </a:r>
            <a:r>
              <a:rPr lang="es-ES" sz="1800" i="1" dirty="0" smtClean="0">
                <a:cs typeface="Times New Roman" panose="02020603050405020304" pitchFamily="18" charset="0"/>
              </a:rPr>
              <a:t>Entidad Venérea, Entidad Natural, Entidad Espiritual </a:t>
            </a:r>
            <a:r>
              <a:rPr lang="es-ES" sz="1800" dirty="0" smtClean="0">
                <a:cs typeface="Times New Roman" panose="02020603050405020304" pitchFamily="18" charset="0"/>
              </a:rPr>
              <a:t>y </a:t>
            </a:r>
            <a:r>
              <a:rPr lang="es-ES" sz="1800" i="1" dirty="0" smtClean="0">
                <a:cs typeface="Times New Roman" panose="02020603050405020304" pitchFamily="18" charset="0"/>
              </a:rPr>
              <a:t>Entidad de Dios</a:t>
            </a:r>
            <a:r>
              <a:rPr lang="es-ES" sz="1800" dirty="0" smtClean="0">
                <a:cs typeface="Times New Roman" panose="02020603050405020304" pitchFamily="18" charset="0"/>
              </a:rPr>
              <a:t>. </a:t>
            </a:r>
            <a:r>
              <a:rPr lang="es-ES" sz="1800" dirty="0">
                <a:cs typeface="Times New Roman" panose="02020603050405020304" pitchFamily="18" charset="0"/>
              </a:rPr>
              <a:t>Para comprender la causa de la enfermedad, un buen médico debe confiar en </a:t>
            </a:r>
            <a:r>
              <a:rPr lang="es-ES" sz="1800" dirty="0" smtClean="0">
                <a:cs typeface="Times New Roman" panose="02020603050405020304" pitchFamily="18" charset="0"/>
              </a:rPr>
              <a:t>las </a:t>
            </a:r>
            <a:r>
              <a:rPr lang="es-ES" sz="1800" dirty="0">
                <a:cs typeface="Times New Roman" panose="02020603050405020304" pitchFamily="18" charset="0"/>
              </a:rPr>
              <a:t>cinco </a:t>
            </a:r>
            <a:r>
              <a:rPr lang="es-ES" sz="1800" dirty="0" smtClean="0">
                <a:cs typeface="Times New Roman" panose="02020603050405020304" pitchFamily="18" charset="0"/>
              </a:rPr>
              <a:t>esferas o </a:t>
            </a:r>
            <a:r>
              <a:rPr lang="es-ES" sz="1800" dirty="0" smtClean="0">
                <a:cs typeface="Times New Roman" panose="02020603050405020304" pitchFamily="18" charset="0"/>
              </a:rPr>
              <a:t>entidades.</a:t>
            </a:r>
            <a:endParaRPr lang="es-ES" sz="18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Su </a:t>
            </a:r>
            <a:r>
              <a:rPr lang="es-ES" sz="1800" dirty="0">
                <a:cs typeface="Times New Roman" panose="02020603050405020304" pitchFamily="18" charset="0"/>
              </a:rPr>
              <a:t>importancia en el campo farmacológico se debe a que fue el primero en recomendar el uso de minerales y químicos para el tratamiento de </a:t>
            </a:r>
            <a:r>
              <a:rPr lang="es-ES" sz="1800" dirty="0" smtClean="0">
                <a:cs typeface="Times New Roman" panose="02020603050405020304" pitchFamily="18" charset="0"/>
              </a:rPr>
              <a:t>enfermedades, </a:t>
            </a:r>
            <a:r>
              <a:rPr lang="es-ES" sz="1800" dirty="0">
                <a:cs typeface="Times New Roman" panose="02020603050405020304" pitchFamily="18" charset="0"/>
              </a:rPr>
              <a:t>a diferencia de doctrinas anteriores donde se limitaba al uso de plantas y extractos vegetales.</a:t>
            </a:r>
            <a:endParaRPr lang="en-US" sz="1800" dirty="0">
              <a:cs typeface="Times New Roman" panose="02020603050405020304" pitchFamily="18" charset="0"/>
            </a:endParaRPr>
          </a:p>
          <a:p>
            <a:pPr algn="just"/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87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6313" y="747262"/>
            <a:ext cx="10515600" cy="1325563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Paracelso</a:t>
            </a:r>
            <a:endParaRPr lang="it-IT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4552" y="1934807"/>
            <a:ext cx="528964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Una </a:t>
            </a:r>
            <a:r>
              <a:rPr lang="es-ES" sz="1800" dirty="0">
                <a:cs typeface="Times New Roman" panose="02020603050405020304" pitchFamily="18" charset="0"/>
              </a:rPr>
              <a:t>de las grandes contribuciones de Paracelso fue destacar el papel de la química en la medicina</a:t>
            </a:r>
            <a:r>
              <a:rPr lang="es-ES" sz="1800" dirty="0" smtClean="0"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Durante </a:t>
            </a:r>
            <a:r>
              <a:rPr lang="es-ES" sz="1800" dirty="0">
                <a:cs typeface="Times New Roman" panose="02020603050405020304" pitchFamily="18" charset="0"/>
              </a:rPr>
              <a:t>el Renacimiento, se desarrolló un gran interés por el potencial terapéutico de la química bajo la guía de hombres como Hieronymus </a:t>
            </a:r>
            <a:r>
              <a:rPr lang="es-ES" sz="1800" dirty="0" err="1">
                <a:cs typeface="Times New Roman" panose="02020603050405020304" pitchFamily="18" charset="0"/>
              </a:rPr>
              <a:t>Brunschwig</a:t>
            </a:r>
            <a:r>
              <a:rPr lang="es-ES" sz="1800" dirty="0">
                <a:cs typeface="Times New Roman" panose="02020603050405020304" pitchFamily="18" charset="0"/>
              </a:rPr>
              <a:t> y </a:t>
            </a:r>
            <a:r>
              <a:rPr lang="es-ES" sz="1800" dirty="0" err="1">
                <a:cs typeface="Times New Roman" panose="02020603050405020304" pitchFamily="18" charset="0"/>
              </a:rPr>
              <a:t>Conrad</a:t>
            </a:r>
            <a:r>
              <a:rPr lang="es-ES" sz="1800" dirty="0"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cs typeface="Times New Roman" panose="02020603050405020304" pitchFamily="18" charset="0"/>
              </a:rPr>
              <a:t>Gesner</a:t>
            </a:r>
            <a:r>
              <a:rPr lang="es-ES" sz="1800" dirty="0">
                <a:cs typeface="Times New Roman" panose="02020603050405020304" pitchFamily="18" charset="0"/>
              </a:rPr>
              <a:t>.</a:t>
            </a:r>
            <a:endParaRPr lang="it-IT" sz="1800" dirty="0"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86" y="1050879"/>
            <a:ext cx="3534770" cy="477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40043" y="326039"/>
            <a:ext cx="6557319" cy="1103870"/>
          </a:xfrm>
        </p:spPr>
        <p:txBody>
          <a:bodyPr>
            <a:noAutofit/>
          </a:bodyPr>
          <a:lstStyle/>
          <a:p>
            <a:pPr fontAlgn="base"/>
            <a:r>
              <a:rPr lang="it-IT" sz="4400" b="1" dirty="0">
                <a:solidFill>
                  <a:srgbClr val="383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400" b="1" dirty="0">
                <a:solidFill>
                  <a:srgbClr val="383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479612" y="1308433"/>
            <a:ext cx="862501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</a:pPr>
            <a: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Hombre </a:t>
            </a:r>
            <a: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el </a:t>
            </a:r>
            <a:r>
              <a:rPr lang="es-E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Creador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88099" y="2179390"/>
            <a:ext cx="108080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90000"/>
              </a:lnSpc>
              <a:spcBef>
                <a:spcPct val="0"/>
              </a:spcBef>
            </a:pP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Según 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Paracelso, 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el 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hombre 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es el 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microcosmos 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del universo y 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refleja todos los elementos del 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macrocosmos. El 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vínculo entre los dos mundos es el poder de "M" 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(Mercurio empieza con esta letra). 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</a:pPr>
            <a:endParaRPr lang="es-E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just" fontAlgn="base">
              <a:lnSpc>
                <a:spcPct val="90000"/>
              </a:lnSpc>
              <a:spcBef>
                <a:spcPct val="0"/>
              </a:spcBef>
            </a:pP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Según 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Paracelso, 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Dios creó al 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hombre (que también es la 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quintaesencia 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del mundo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) 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a partir del "diseño" del 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mundo 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y 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está hecho a imagen de Dios. 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No hay 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nada prohibido para 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un hombre de conocimiento, él puede 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y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tiene 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el deber de investigar todas las entidades disponibles 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en 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la 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naturaleza y 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más allá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</a:pPr>
            <a:endParaRPr lang="es-E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just" fontAlgn="base">
              <a:lnSpc>
                <a:spcPct val="90000"/>
              </a:lnSpc>
              <a:spcBef>
                <a:spcPct val="0"/>
              </a:spcBef>
            </a:pP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Paracelso 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deja algunas obras alquímicas, entre ellas </a:t>
            </a: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"</a:t>
            </a:r>
            <a:r>
              <a:rPr lang="en-US" i="1" dirty="0">
                <a:solidFill>
                  <a:prstClr val="black"/>
                </a:solidFill>
                <a:cs typeface="Times New Roman" panose="02020603050405020304" pitchFamily="18" charset="0"/>
              </a:rPr>
              <a:t>Chemical Psalter, or philosophical rules of the Stone of the Wise</a:t>
            </a: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", "</a:t>
            </a:r>
            <a:r>
              <a:rPr lang="en-US" i="1" dirty="0">
                <a:solidFill>
                  <a:prstClr val="black"/>
                </a:solidFill>
                <a:cs typeface="Times New Roman" panose="02020603050405020304" pitchFamily="18" charset="0"/>
              </a:rPr>
              <a:t>Nitrogen or the wood and the threads of </a:t>
            </a:r>
            <a:r>
              <a:rPr lang="en-US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life</a:t>
            </a:r>
            <a:r>
              <a:rPr lang="en-U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" </a:t>
            </a:r>
            <a:r>
              <a:rPr lang="en-US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ect</a:t>
            </a:r>
            <a:r>
              <a:rPr lang="en-U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  <a:r>
              <a:rPr lang="es-ES" dirty="0"/>
              <a:t>S</a:t>
            </a:r>
            <a:r>
              <a:rPr lang="es-ES" dirty="0" smtClean="0"/>
              <a:t>e</a:t>
            </a:r>
            <a:r>
              <a:rPr lang="es-ES" dirty="0"/>
              <a:t> le atribuye haberle dado nombre al zinc llamándolo </a:t>
            </a:r>
            <a:r>
              <a:rPr lang="es-ES" dirty="0" err="1" smtClean="0"/>
              <a:t>zincum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9143" y="692671"/>
            <a:ext cx="10515600" cy="1325563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La Farmacologia </a:t>
            </a:r>
            <a:r>
              <a:rPr lang="it-IT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anterior a Paracelso</a:t>
            </a:r>
            <a:endParaRPr lang="it-IT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307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La </a:t>
            </a:r>
            <a:r>
              <a:rPr lang="es-ES" sz="1800" dirty="0">
                <a:cs typeface="Times New Roman" panose="02020603050405020304" pitchFamily="18" charset="0"/>
              </a:rPr>
              <a:t>tradición alquímica </a:t>
            </a:r>
            <a:r>
              <a:rPr lang="es-ES" sz="1800" dirty="0" smtClean="0">
                <a:cs typeface="Times New Roman" panose="02020603050405020304" pitchFamily="18" charset="0"/>
              </a:rPr>
              <a:t>anterior a Paracelso fue importante. </a:t>
            </a:r>
            <a:r>
              <a:rPr lang="es-ES" sz="1800" dirty="0">
                <a:cs typeface="Times New Roman" panose="02020603050405020304" pitchFamily="18" charset="0"/>
              </a:rPr>
              <a:t>Durante el siglo XV, George Ripley, </a:t>
            </a:r>
            <a:r>
              <a:rPr lang="es-ES" sz="1800" dirty="0" err="1">
                <a:cs typeface="Times New Roman" panose="02020603050405020304" pitchFamily="18" charset="0"/>
              </a:rPr>
              <a:t>Thoms</a:t>
            </a:r>
            <a:r>
              <a:rPr lang="es-ES" sz="1800" dirty="0">
                <a:cs typeface="Times New Roman" panose="02020603050405020304" pitchFamily="18" charset="0"/>
              </a:rPr>
              <a:t> Norton y Robert </a:t>
            </a:r>
            <a:r>
              <a:rPr lang="es-ES" sz="1800" dirty="0" err="1">
                <a:cs typeface="Times New Roman" panose="02020603050405020304" pitchFamily="18" charset="0"/>
              </a:rPr>
              <a:t>Grene</a:t>
            </a:r>
            <a:r>
              <a:rPr lang="es-ES" sz="1800" dirty="0">
                <a:cs typeface="Times New Roman" panose="02020603050405020304" pitchFamily="18" charset="0"/>
              </a:rPr>
              <a:t> </a:t>
            </a:r>
            <a:r>
              <a:rPr lang="es-ES" sz="1800" dirty="0" smtClean="0">
                <a:cs typeface="Times New Roman" panose="02020603050405020304" pitchFamily="18" charset="0"/>
              </a:rPr>
              <a:t>escribieron </a:t>
            </a:r>
            <a:r>
              <a:rPr lang="es-ES" sz="1800" dirty="0">
                <a:cs typeface="Times New Roman" panose="02020603050405020304" pitchFamily="18" charset="0"/>
              </a:rPr>
              <a:t>las habituales alegorías esotéricas sobre la piedra filosofal</a:t>
            </a:r>
            <a:r>
              <a:rPr lang="es-ES" sz="1800" dirty="0" smtClean="0"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En </a:t>
            </a:r>
            <a:r>
              <a:rPr lang="es-ES" sz="1800" dirty="0">
                <a:cs typeface="Times New Roman" panose="02020603050405020304" pitchFamily="18" charset="0"/>
              </a:rPr>
              <a:t>el siglo XVI, Edward </a:t>
            </a:r>
            <a:r>
              <a:rPr lang="es-ES" sz="1800" dirty="0" err="1">
                <a:cs typeface="Times New Roman" panose="02020603050405020304" pitchFamily="18" charset="0"/>
              </a:rPr>
              <a:t>Cradock</a:t>
            </a:r>
            <a:r>
              <a:rPr lang="es-ES" sz="1800" dirty="0">
                <a:cs typeface="Times New Roman" panose="02020603050405020304" pitchFamily="18" charset="0"/>
              </a:rPr>
              <a:t> y John </a:t>
            </a:r>
            <a:r>
              <a:rPr lang="es-ES" sz="1800" dirty="0" err="1">
                <a:cs typeface="Times New Roman" panose="02020603050405020304" pitchFamily="18" charset="0"/>
              </a:rPr>
              <a:t>Dastin</a:t>
            </a:r>
            <a:r>
              <a:rPr lang="es-ES" sz="1800" dirty="0">
                <a:cs typeface="Times New Roman" panose="02020603050405020304" pitchFamily="18" charset="0"/>
              </a:rPr>
              <a:t> </a:t>
            </a:r>
            <a:r>
              <a:rPr lang="es-ES" sz="1800" dirty="0" smtClean="0">
                <a:cs typeface="Times New Roman" panose="02020603050405020304" pitchFamily="18" charset="0"/>
              </a:rPr>
              <a:t>permanecieron en la oscuridad. John </a:t>
            </a:r>
            <a:r>
              <a:rPr lang="es-ES" sz="1800" dirty="0" err="1" smtClean="0">
                <a:cs typeface="Times New Roman" panose="02020603050405020304" pitchFamily="18" charset="0"/>
              </a:rPr>
              <a:t>Dee</a:t>
            </a:r>
            <a:r>
              <a:rPr lang="es-ES" sz="1800" dirty="0" smtClean="0">
                <a:cs typeface="Times New Roman" panose="02020603050405020304" pitchFamily="18" charset="0"/>
              </a:rPr>
              <a:t> se llamó a sí mismo un experimentador del ocultismo.</a:t>
            </a:r>
          </a:p>
          <a:p>
            <a:pPr marL="0" indent="0" algn="just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Tuvieron un valor indirecto para </a:t>
            </a:r>
            <a:r>
              <a:rPr lang="es-ES" sz="1800" dirty="0">
                <a:cs typeface="Times New Roman" panose="02020603050405020304" pitchFamily="18" charset="0"/>
              </a:rPr>
              <a:t>la </a:t>
            </a:r>
            <a:r>
              <a:rPr lang="es-ES" sz="1800" dirty="0" smtClean="0">
                <a:cs typeface="Times New Roman" panose="02020603050405020304" pitchFamily="18" charset="0"/>
              </a:rPr>
              <a:t>medicina simplemente dando </a:t>
            </a:r>
            <a:r>
              <a:rPr lang="es-ES" sz="1800" dirty="0">
                <a:cs typeface="Times New Roman" panose="02020603050405020304" pitchFamily="18" charset="0"/>
              </a:rPr>
              <a:t>a conocer el potencial de la química y </a:t>
            </a:r>
            <a:r>
              <a:rPr lang="es-ES" sz="1800" dirty="0" smtClean="0">
                <a:cs typeface="Times New Roman" panose="02020603050405020304" pitchFamily="18" charset="0"/>
              </a:rPr>
              <a:t>familiarizando </a:t>
            </a:r>
            <a:r>
              <a:rPr lang="es-ES" sz="1800" dirty="0">
                <a:cs typeface="Times New Roman" panose="02020603050405020304" pitchFamily="18" charset="0"/>
              </a:rPr>
              <a:t>a los lectores con varios tipos de dispositivos.</a:t>
            </a:r>
            <a:endParaRPr lang="it-IT" sz="1800" dirty="0"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7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56445"/>
            <a:ext cx="10515600" cy="1325563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Farmacologia </a:t>
            </a:r>
            <a:r>
              <a:rPr lang="it-IT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posterior a Paracelso</a:t>
            </a:r>
            <a:endParaRPr lang="it-IT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1" y="2083581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En </a:t>
            </a:r>
            <a:r>
              <a:rPr lang="es-ES" sz="1800" dirty="0">
                <a:cs typeface="Times New Roman" panose="02020603050405020304" pitchFamily="18" charset="0"/>
              </a:rPr>
              <a:t>Inglaterra </a:t>
            </a:r>
            <a:r>
              <a:rPr lang="es-ES" sz="1800" dirty="0" err="1">
                <a:cs typeface="Times New Roman" panose="02020603050405020304" pitchFamily="18" charset="0"/>
              </a:rPr>
              <a:t>Gesner</a:t>
            </a:r>
            <a:r>
              <a:rPr lang="es-ES" sz="1800" dirty="0">
                <a:cs typeface="Times New Roman" panose="02020603050405020304" pitchFamily="18" charset="0"/>
              </a:rPr>
              <a:t> fue el </a:t>
            </a:r>
            <a:r>
              <a:rPr lang="es-ES" sz="1800" dirty="0" smtClean="0">
                <a:cs typeface="Times New Roman" panose="02020603050405020304" pitchFamily="18" charset="0"/>
              </a:rPr>
              <a:t>principal </a:t>
            </a:r>
            <a:r>
              <a:rPr lang="es-ES" sz="1800" dirty="0">
                <a:cs typeface="Times New Roman" panose="02020603050405020304" pitchFamily="18" charset="0"/>
              </a:rPr>
              <a:t>impulsor </a:t>
            </a:r>
            <a:r>
              <a:rPr lang="es-ES" sz="1800" dirty="0" smtClean="0">
                <a:cs typeface="Times New Roman" panose="02020603050405020304" pitchFamily="18" charset="0"/>
              </a:rPr>
              <a:t>de </a:t>
            </a:r>
            <a:r>
              <a:rPr lang="es-ES" sz="1800" dirty="0">
                <a:cs typeface="Times New Roman" panose="02020603050405020304" pitchFamily="18" charset="0"/>
              </a:rPr>
              <a:t>la medicina química en sus primeras </a:t>
            </a:r>
            <a:r>
              <a:rPr lang="es-ES" sz="1800" dirty="0" smtClean="0">
                <a:cs typeface="Times New Roman" panose="02020603050405020304" pitchFamily="18" charset="0"/>
              </a:rPr>
              <a:t>etapas.</a:t>
            </a:r>
          </a:p>
          <a:p>
            <a:pPr marL="0" indent="0" algn="just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Los argumentos </a:t>
            </a:r>
            <a:r>
              <a:rPr lang="es-ES" sz="1800" dirty="0">
                <a:cs typeface="Times New Roman" panose="02020603050405020304" pitchFamily="18" charset="0"/>
              </a:rPr>
              <a:t>de Paracelso no </a:t>
            </a:r>
            <a:r>
              <a:rPr lang="es-ES" sz="1800" dirty="0" smtClean="0">
                <a:cs typeface="Times New Roman" panose="02020603050405020304" pitchFamily="18" charset="0"/>
              </a:rPr>
              <a:t>parecen </a:t>
            </a:r>
            <a:r>
              <a:rPr lang="es-ES" sz="1800" dirty="0">
                <a:cs typeface="Times New Roman" panose="02020603050405020304" pitchFamily="18" charset="0"/>
              </a:rPr>
              <a:t>haber tenido ningún efecto en la medicina inglesa antes de principios de la década de 1570</a:t>
            </a:r>
            <a:r>
              <a:rPr lang="es-ES" sz="1800" dirty="0" smtClean="0"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Así pues, los </a:t>
            </a:r>
            <a:r>
              <a:rPr lang="es-ES" sz="1800" dirty="0" smtClean="0">
                <a:cs typeface="Times New Roman" panose="02020603050405020304" pitchFamily="18" charset="0"/>
              </a:rPr>
              <a:t>trabajos médicos más importantes datan de 1550 y 1560 con </a:t>
            </a:r>
            <a:r>
              <a:rPr lang="es-ES" sz="1800" dirty="0">
                <a:cs typeface="Times New Roman" panose="02020603050405020304" pitchFamily="18" charset="0"/>
              </a:rPr>
              <a:t>John </a:t>
            </a:r>
            <a:r>
              <a:rPr lang="es-ES" sz="1800" dirty="0" err="1">
                <a:cs typeface="Times New Roman" panose="02020603050405020304" pitchFamily="18" charset="0"/>
              </a:rPr>
              <a:t>Caius</a:t>
            </a:r>
            <a:r>
              <a:rPr lang="es-ES" sz="1800" dirty="0">
                <a:cs typeface="Times New Roman" panose="02020603050405020304" pitchFamily="18" charset="0"/>
              </a:rPr>
              <a:t> y Christopher </a:t>
            </a:r>
            <a:r>
              <a:rPr lang="es-ES" sz="1800" dirty="0" err="1" smtClean="0">
                <a:cs typeface="Times New Roman" panose="02020603050405020304" pitchFamily="18" charset="0"/>
              </a:rPr>
              <a:t>Langton</a:t>
            </a:r>
            <a:r>
              <a:rPr lang="es-ES" sz="1800" dirty="0">
                <a:cs typeface="Times New Roman" panose="02020603050405020304" pitchFamily="18" charset="0"/>
              </a:rPr>
              <a:t>.</a:t>
            </a:r>
            <a:endParaRPr lang="it-IT" sz="1800" dirty="0"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36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1848" y="651728"/>
            <a:ext cx="10515600" cy="1325563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Farmacologia </a:t>
            </a: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posterior a Paracelso</a:t>
            </a:r>
            <a:endParaRPr lang="it-IT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60794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La </a:t>
            </a:r>
            <a:r>
              <a:rPr lang="es-ES" sz="1800" dirty="0">
                <a:cs typeface="Times New Roman" panose="02020603050405020304" pitchFamily="18" charset="0"/>
              </a:rPr>
              <a:t>primera mención </a:t>
            </a:r>
            <a:r>
              <a:rPr lang="es-ES" sz="1800" dirty="0" smtClean="0">
                <a:cs typeface="Times New Roman" panose="02020603050405020304" pitchFamily="18" charset="0"/>
              </a:rPr>
              <a:t>de </a:t>
            </a:r>
            <a:r>
              <a:rPr lang="es-ES" sz="1800" dirty="0">
                <a:cs typeface="Times New Roman" panose="02020603050405020304" pitchFamily="18" charset="0"/>
              </a:rPr>
              <a:t>Paracelso en un libro médico </a:t>
            </a:r>
            <a:r>
              <a:rPr lang="es-ES" sz="1800" dirty="0" smtClean="0">
                <a:cs typeface="Times New Roman" panose="02020603050405020304" pitchFamily="18" charset="0"/>
              </a:rPr>
              <a:t>inglés viene recogida e</a:t>
            </a:r>
            <a:r>
              <a:rPr lang="es-ES" sz="1800" dirty="0" smtClean="0">
                <a:cs typeface="Times New Roman" panose="02020603050405020304" pitchFamily="18" charset="0"/>
              </a:rPr>
              <a:t>ntre </a:t>
            </a:r>
            <a:r>
              <a:rPr lang="es-ES" sz="1800" dirty="0">
                <a:cs typeface="Times New Roman" panose="02020603050405020304" pitchFamily="18" charset="0"/>
              </a:rPr>
              <a:t>1570 y </a:t>
            </a:r>
            <a:r>
              <a:rPr lang="es-ES" sz="1800" dirty="0" smtClean="0">
                <a:cs typeface="Times New Roman" panose="02020603050405020304" pitchFamily="18" charset="0"/>
              </a:rPr>
              <a:t>1580 y se debió </a:t>
            </a:r>
            <a:r>
              <a:rPr lang="es-ES" sz="1800" dirty="0">
                <a:cs typeface="Times New Roman" panose="02020603050405020304" pitchFamily="18" charset="0"/>
              </a:rPr>
              <a:t>a John </a:t>
            </a:r>
            <a:r>
              <a:rPr lang="es-ES" sz="1800" dirty="0" smtClean="0">
                <a:cs typeface="Times New Roman" panose="02020603050405020304" pitchFamily="18" charset="0"/>
              </a:rPr>
              <a:t>Jones, </a:t>
            </a:r>
            <a:r>
              <a:rPr lang="es-ES" sz="1800" dirty="0">
                <a:cs typeface="Times New Roman" panose="02020603050405020304" pitchFamily="18" charset="0"/>
              </a:rPr>
              <a:t>uno de los médicos </a:t>
            </a:r>
            <a:r>
              <a:rPr lang="es-ES" sz="1800" dirty="0" smtClean="0">
                <a:cs typeface="Times New Roman" panose="02020603050405020304" pitchFamily="18" charset="0"/>
              </a:rPr>
              <a:t>más importantes de aquél momento. Jones, </a:t>
            </a:r>
            <a:r>
              <a:rPr lang="es-ES" sz="1800" dirty="0" smtClean="0">
                <a:cs typeface="Times New Roman" panose="02020603050405020304" pitchFamily="18" charset="0"/>
              </a:rPr>
              <a:t>autor </a:t>
            </a:r>
            <a:r>
              <a:rPr lang="es-ES" sz="1800" dirty="0">
                <a:cs typeface="Times New Roman" panose="02020603050405020304" pitchFamily="18" charset="0"/>
              </a:rPr>
              <a:t>de numerosos tratados médicos, exclamó contra los </a:t>
            </a:r>
            <a:r>
              <a:rPr lang="es-ES" sz="1800" dirty="0" smtClean="0">
                <a:cs typeface="Times New Roman" panose="02020603050405020304" pitchFamily="18" charset="0"/>
              </a:rPr>
              <a:t>empíricos </a:t>
            </a:r>
            <a:r>
              <a:rPr lang="es-ES" sz="1800" dirty="0">
                <a:cs typeface="Times New Roman" panose="02020603050405020304" pitchFamily="18" charset="0"/>
              </a:rPr>
              <a:t>ignorantes y </a:t>
            </a:r>
            <a:r>
              <a:rPr lang="es-ES" sz="1800" dirty="0" smtClean="0">
                <a:cs typeface="Times New Roman" panose="02020603050405020304" pitchFamily="18" charset="0"/>
              </a:rPr>
              <a:t>malos practicantes de </a:t>
            </a:r>
            <a:r>
              <a:rPr lang="es-ES" sz="1800" dirty="0" smtClean="0">
                <a:cs typeface="Times New Roman" panose="02020603050405020304" pitchFamily="18" charset="0"/>
              </a:rPr>
              <a:t>medicina, entre los que se encontraba Paracelso.</a:t>
            </a:r>
            <a:endParaRPr lang="it-IT" sz="18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Para John Jones, </a:t>
            </a:r>
            <a:r>
              <a:rPr lang="es-ES" sz="1800" dirty="0" smtClean="0">
                <a:cs typeface="Times New Roman" panose="02020603050405020304" pitchFamily="18" charset="0"/>
              </a:rPr>
              <a:t>la</a:t>
            </a:r>
            <a:r>
              <a:rPr lang="es-ES" sz="1800" dirty="0" smtClean="0">
                <a:cs typeface="Times New Roman" panose="02020603050405020304" pitchFamily="18" charset="0"/>
              </a:rPr>
              <a:t> </a:t>
            </a:r>
            <a:r>
              <a:rPr lang="es-ES" sz="1800" dirty="0">
                <a:cs typeface="Times New Roman" panose="02020603050405020304" pitchFamily="18" charset="0"/>
              </a:rPr>
              <a:t>teoría </a:t>
            </a:r>
            <a:r>
              <a:rPr lang="es-ES" sz="1800" dirty="0" smtClean="0">
                <a:cs typeface="Times New Roman" panose="02020603050405020304" pitchFamily="18" charset="0"/>
              </a:rPr>
              <a:t>de los </a:t>
            </a:r>
            <a:r>
              <a:rPr lang="es-ES" sz="1800" dirty="0" err="1" smtClean="0">
                <a:cs typeface="Times New Roman" panose="02020603050405020304" pitchFamily="18" charset="0"/>
              </a:rPr>
              <a:t>paracelsistas</a:t>
            </a:r>
            <a:r>
              <a:rPr lang="es-ES" sz="1800" dirty="0" smtClean="0">
                <a:cs typeface="Times New Roman" panose="02020603050405020304" pitchFamily="18" charset="0"/>
              </a:rPr>
              <a:t> era un fraude. </a:t>
            </a:r>
            <a:r>
              <a:rPr lang="es-ES" sz="1800" dirty="0">
                <a:cs typeface="Times New Roman" panose="02020603050405020304" pitchFamily="18" charset="0"/>
              </a:rPr>
              <a:t>Esta actitud del primer comentarista inglés </a:t>
            </a:r>
            <a:r>
              <a:rPr lang="es-ES" sz="1800" dirty="0" smtClean="0">
                <a:cs typeface="Times New Roman" panose="02020603050405020304" pitchFamily="18" charset="0"/>
              </a:rPr>
              <a:t>sobre </a:t>
            </a:r>
            <a:r>
              <a:rPr lang="es-ES" sz="1800" dirty="0" smtClean="0">
                <a:cs typeface="Times New Roman" panose="02020603050405020304" pitchFamily="18" charset="0"/>
              </a:rPr>
              <a:t>el </a:t>
            </a:r>
            <a:r>
              <a:rPr lang="es-ES" sz="1800" dirty="0" err="1" smtClean="0">
                <a:cs typeface="Times New Roman" panose="02020603050405020304" pitchFamily="18" charset="0"/>
              </a:rPr>
              <a:t>paracelismo</a:t>
            </a:r>
            <a:r>
              <a:rPr lang="es-ES" sz="1800" dirty="0" smtClean="0">
                <a:cs typeface="Times New Roman" panose="02020603050405020304" pitchFamily="18" charset="0"/>
              </a:rPr>
              <a:t> </a:t>
            </a:r>
            <a:r>
              <a:rPr lang="es-ES" sz="1800" dirty="0">
                <a:cs typeface="Times New Roman" panose="02020603050405020304" pitchFamily="18" charset="0"/>
              </a:rPr>
              <a:t>iba a ser profética </a:t>
            </a:r>
            <a:r>
              <a:rPr lang="es-ES" sz="1800" dirty="0" smtClean="0">
                <a:cs typeface="Times New Roman" panose="02020603050405020304" pitchFamily="18" charset="0"/>
              </a:rPr>
              <a:t>para el </a:t>
            </a:r>
            <a:r>
              <a:rPr lang="es-ES" sz="1800" dirty="0" smtClean="0">
                <a:cs typeface="Times New Roman" panose="02020603050405020304" pitchFamily="18" charset="0"/>
              </a:rPr>
              <a:t>futuro </a:t>
            </a:r>
            <a:r>
              <a:rPr lang="es-ES" sz="1800" dirty="0">
                <a:cs typeface="Times New Roman" panose="02020603050405020304" pitchFamily="18" charset="0"/>
              </a:rPr>
              <a:t>del movimiento en Inglaterra.</a:t>
            </a:r>
            <a:endParaRPr lang="it-IT" sz="1800" dirty="0"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80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6438" y="665376"/>
            <a:ext cx="10515600" cy="1325563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Farmacologia </a:t>
            </a: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posterior a Paracelso</a:t>
            </a:r>
            <a:endParaRPr lang="it-IT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2791" y="1897039"/>
            <a:ext cx="10515600" cy="451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smtClean="0"/>
              <a:t>Para </a:t>
            </a:r>
            <a:r>
              <a:rPr lang="es-ES" sz="1800" dirty="0"/>
              <a:t>conocer las raíces del movimiento tenemos que remontarnos a Thomas Hill. De hecho, el verdadero servicio de Hill a la medicina química </a:t>
            </a:r>
            <a:r>
              <a:rPr lang="es-ES" sz="1800" dirty="0" smtClean="0"/>
              <a:t>no radica </a:t>
            </a:r>
            <a:r>
              <a:rPr lang="es-ES" sz="1800" dirty="0"/>
              <a:t>en sus </a:t>
            </a:r>
            <a:r>
              <a:rPr lang="es-ES" sz="1800" dirty="0" smtClean="0"/>
              <a:t>propios libros </a:t>
            </a:r>
            <a:r>
              <a:rPr lang="es-ES" sz="1800" dirty="0"/>
              <a:t> </a:t>
            </a:r>
            <a:r>
              <a:rPr lang="es-ES" sz="1800" dirty="0" smtClean="0"/>
              <a:t>sino</a:t>
            </a:r>
            <a:r>
              <a:rPr lang="es-ES" sz="1800" dirty="0" smtClean="0"/>
              <a:t> </a:t>
            </a:r>
            <a:r>
              <a:rPr lang="es-ES" sz="1800" dirty="0"/>
              <a:t>en </a:t>
            </a:r>
            <a:r>
              <a:rPr lang="es-ES" sz="1800" dirty="0" smtClean="0"/>
              <a:t>proporcionar sus</a:t>
            </a:r>
            <a:r>
              <a:rPr lang="es-ES" sz="1800" dirty="0" smtClean="0"/>
              <a:t> </a:t>
            </a:r>
            <a:r>
              <a:rPr lang="es-ES" sz="1800" dirty="0"/>
              <a:t>manuscritos </a:t>
            </a:r>
            <a:r>
              <a:rPr lang="es-ES" sz="1800" dirty="0" smtClean="0"/>
              <a:t>inconclusos a </a:t>
            </a:r>
            <a:r>
              <a:rPr lang="es-ES" sz="1800" dirty="0"/>
              <a:t>dos hombres, John </a:t>
            </a:r>
            <a:r>
              <a:rPr lang="es-ES" sz="1800" dirty="0" err="1"/>
              <a:t>Hester</a:t>
            </a:r>
            <a:r>
              <a:rPr lang="es-ES" sz="1800" dirty="0"/>
              <a:t> y George Baker, </a:t>
            </a:r>
            <a:r>
              <a:rPr lang="es-ES" sz="1800" dirty="0" smtClean="0"/>
              <a:t>que ocupaban posiciones </a:t>
            </a:r>
            <a:r>
              <a:rPr lang="es-ES" sz="1800" dirty="0" smtClean="0"/>
              <a:t>estratégicas, </a:t>
            </a:r>
            <a:r>
              <a:rPr lang="es-ES" sz="1800" dirty="0" smtClean="0"/>
              <a:t>lo que </a:t>
            </a:r>
            <a:r>
              <a:rPr lang="es-ES" sz="1800" dirty="0" smtClean="0"/>
              <a:t>permitió la difusión de las nuevas doctrinas. </a:t>
            </a:r>
            <a:endParaRPr lang="es-ES" sz="1800" dirty="0" smtClean="0"/>
          </a:p>
          <a:p>
            <a:pPr marL="0" indent="0">
              <a:buNone/>
            </a:pPr>
            <a:r>
              <a:rPr lang="es-ES" sz="1800" dirty="0"/>
              <a:t>Fioravanti tradujo a </a:t>
            </a:r>
            <a:r>
              <a:rPr lang="es-ES" sz="1800" dirty="0" err="1"/>
              <a:t>Hester</a:t>
            </a:r>
            <a:r>
              <a:rPr lang="es-ES" sz="1800" dirty="0"/>
              <a:t>, y así se inició una larga serie de publicaciones que fueron más importantes para dar a conocer el </a:t>
            </a:r>
            <a:r>
              <a:rPr lang="es-ES" sz="1800" dirty="0" err="1"/>
              <a:t>paracelsismo</a:t>
            </a:r>
            <a:r>
              <a:rPr lang="es-ES" sz="1800" dirty="0"/>
              <a:t> en Inglaterra. </a:t>
            </a:r>
          </a:p>
          <a:p>
            <a:pPr marL="0" indent="0">
              <a:buNone/>
            </a:pPr>
            <a:r>
              <a:rPr lang="es-ES" sz="1800" dirty="0"/>
              <a:t>Por otra parte, Hill realizó una traducción completa de la obra de Baker, </a:t>
            </a:r>
            <a:r>
              <a:rPr lang="es-ES" sz="1800" i="1" dirty="0" err="1"/>
              <a:t>Euonymus</a:t>
            </a:r>
            <a:r>
              <a:rPr lang="es-ES" sz="1800" i="1" dirty="0"/>
              <a:t> </a:t>
            </a:r>
            <a:r>
              <a:rPr lang="es-ES" sz="1800" i="1" dirty="0" err="1"/>
              <a:t>Conradi</a:t>
            </a:r>
            <a:r>
              <a:rPr lang="es-ES" sz="1800" i="1" dirty="0"/>
              <a:t> </a:t>
            </a:r>
            <a:r>
              <a:rPr lang="es-ES" sz="1800" i="1" dirty="0" err="1"/>
              <a:t>Gesneri</a:t>
            </a:r>
            <a:r>
              <a:rPr lang="es-ES" sz="1800" i="1" dirty="0" smtClean="0"/>
              <a:t>.</a:t>
            </a:r>
          </a:p>
          <a:p>
            <a:pPr marL="0" indent="0">
              <a:buNone/>
            </a:pPr>
            <a:r>
              <a:rPr lang="es-ES" sz="1800" dirty="0"/>
              <a:t>El punto esencial es que, estas traducciones fueron vitales para el desarrollo y aceptación de la medicina química en Inglaterra. </a:t>
            </a:r>
            <a:endParaRPr lang="it-IT" sz="18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30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520279" y="1033791"/>
            <a:ext cx="9116197" cy="873457"/>
          </a:xfrm>
        </p:spPr>
        <p:txBody>
          <a:bodyPr>
            <a:noAutofit/>
          </a:bodyPr>
          <a:lstStyle/>
          <a:p>
            <a:pPr fontAlgn="base"/>
            <a:r>
              <a:rPr lang="es-E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El encanto de la alquimia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95185" y="3795070"/>
            <a:ext cx="11166388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90000"/>
              </a:lnSpc>
              <a:spcBef>
                <a:spcPct val="0"/>
              </a:spcBef>
            </a:pPr>
            <a:r>
              <a:rPr lang="es-ES" dirty="0" smtClean="0">
                <a:cs typeface="Times New Roman" panose="02020603050405020304" pitchFamily="18" charset="0"/>
              </a:rPr>
              <a:t>El </a:t>
            </a:r>
            <a:r>
              <a:rPr lang="es-ES" dirty="0">
                <a:cs typeface="Times New Roman" panose="02020603050405020304" pitchFamily="18" charset="0"/>
              </a:rPr>
              <a:t>lado misterioso y oculto de la alquimia todavía captura la imaginación de las audiencias modernas, con Harry Potter persiguiendo la elusiva Piedra Filosofal y nombres como John </a:t>
            </a:r>
            <a:r>
              <a:rPr lang="es-ES" dirty="0" err="1">
                <a:cs typeface="Times New Roman" panose="02020603050405020304" pitchFamily="18" charset="0"/>
              </a:rPr>
              <a:t>Dee</a:t>
            </a:r>
            <a:r>
              <a:rPr lang="es-ES" dirty="0">
                <a:cs typeface="Times New Roman" panose="02020603050405020304" pitchFamily="18" charset="0"/>
              </a:rPr>
              <a:t> generando miles de sitios ocultos que estudian el simbolismo esotérico detrás de los símbolos alquímicos.</a:t>
            </a:r>
            <a:endParaRPr lang="en-US" dirty="0" smtClean="0">
              <a:cs typeface="Times New Roman" panose="02020603050405020304" pitchFamily="18" charset="0"/>
            </a:endParaRPr>
          </a:p>
          <a:p>
            <a:pPr algn="just" defTabSz="914400" fontAlgn="base">
              <a:lnSpc>
                <a:spcPct val="90000"/>
              </a:lnSpc>
              <a:spcBef>
                <a:spcPct val="0"/>
              </a:spcBef>
            </a:pPr>
            <a:endParaRPr lang="en-US" dirty="0">
              <a:cs typeface="Times New Roman" panose="02020603050405020304" pitchFamily="18" charset="0"/>
            </a:endParaRPr>
          </a:p>
          <a:p>
            <a:pPr algn="just" fontAlgn="base">
              <a:lnSpc>
                <a:spcPct val="90000"/>
              </a:lnSpc>
              <a:spcBef>
                <a:spcPct val="0"/>
              </a:spcBef>
            </a:pPr>
            <a:r>
              <a:rPr lang="es-ES" dirty="0" smtClean="0">
                <a:cs typeface="Times New Roman" panose="02020603050405020304" pitchFamily="18" charset="0"/>
              </a:rPr>
              <a:t>La </a:t>
            </a:r>
            <a:r>
              <a:rPr lang="es-ES" dirty="0">
                <a:cs typeface="Times New Roman" panose="02020603050405020304" pitchFamily="18" charset="0"/>
              </a:rPr>
              <a:t>mayoría de las interpretaciones modernas se basan en hechos históricos, y escritores como </a:t>
            </a:r>
            <a:r>
              <a:rPr lang="es-ES" dirty="0" err="1">
                <a:cs typeface="Times New Roman" panose="02020603050405020304" pitchFamily="18" charset="0"/>
              </a:rPr>
              <a:t>Chaucer</a:t>
            </a:r>
            <a:r>
              <a:rPr lang="es-ES" dirty="0">
                <a:cs typeface="Times New Roman" panose="02020603050405020304" pitchFamily="18" charset="0"/>
              </a:rPr>
              <a:t>, Ben </a:t>
            </a:r>
            <a:r>
              <a:rPr lang="es-ES" dirty="0" err="1">
                <a:cs typeface="Times New Roman" panose="02020603050405020304" pitchFamily="18" charset="0"/>
              </a:rPr>
              <a:t>Jonson</a:t>
            </a:r>
            <a:r>
              <a:rPr lang="es-ES" dirty="0">
                <a:cs typeface="Times New Roman" panose="02020603050405020304" pitchFamily="18" charset="0"/>
              </a:rPr>
              <a:t> y Dante </a:t>
            </a:r>
            <a:r>
              <a:rPr lang="es-ES" dirty="0" smtClean="0">
                <a:cs typeface="Times New Roman" panose="02020603050405020304" pitchFamily="18" charset="0"/>
              </a:rPr>
              <a:t>describen </a:t>
            </a:r>
            <a:r>
              <a:rPr lang="es-ES" dirty="0">
                <a:cs typeface="Times New Roman" panose="02020603050405020304" pitchFamily="18" charset="0"/>
              </a:rPr>
              <a:t>a los alquimistas como charlatanes sombríos y figuras de </a:t>
            </a:r>
            <a:r>
              <a:rPr lang="es-ES" dirty="0" smtClean="0">
                <a:cs typeface="Times New Roman" panose="02020603050405020304" pitchFamily="18" charset="0"/>
              </a:rPr>
              <a:t>parodias.</a:t>
            </a:r>
            <a:endParaRPr lang="en-US" dirty="0" smtClean="0">
              <a:cs typeface="Times New Roman" panose="02020603050405020304" pitchFamily="18" charset="0"/>
            </a:endParaRPr>
          </a:p>
          <a:p>
            <a:pPr algn="just" defTabSz="914400" fontAlgn="base">
              <a:lnSpc>
                <a:spcPct val="90000"/>
              </a:lnSpc>
              <a:spcBef>
                <a:spcPct val="0"/>
              </a:spcBef>
            </a:pPr>
            <a:endParaRPr lang="it-IT" cap="all" dirty="0"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38" y="1702532"/>
            <a:ext cx="5833281" cy="1944427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40043" y="326039"/>
            <a:ext cx="6557319" cy="1103870"/>
          </a:xfrm>
        </p:spPr>
        <p:txBody>
          <a:bodyPr>
            <a:noAutofit/>
          </a:bodyPr>
          <a:lstStyle/>
          <a:p>
            <a:pPr fontAlgn="base"/>
            <a:r>
              <a:rPr lang="it-IT" sz="4400" b="1" dirty="0">
                <a:solidFill>
                  <a:srgbClr val="383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400" b="1" dirty="0">
                <a:solidFill>
                  <a:srgbClr val="383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33009" y="3619813"/>
            <a:ext cx="1139293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90000"/>
              </a:lnSpc>
              <a:spcBef>
                <a:spcPct val="0"/>
              </a:spcBef>
            </a:pPr>
            <a:r>
              <a:rPr lang="es-ES" dirty="0" smtClean="0">
                <a:cs typeface="Times New Roman" panose="02020603050405020304" pitchFamily="18" charset="0"/>
              </a:rPr>
              <a:t>Matemático </a:t>
            </a:r>
            <a:r>
              <a:rPr lang="es-ES" dirty="0">
                <a:cs typeface="Times New Roman" panose="02020603050405020304" pitchFamily="18" charset="0"/>
              </a:rPr>
              <a:t>y astrólogo inglés, nació el 13 de julio de 1527 en </a:t>
            </a:r>
            <a:r>
              <a:rPr lang="es-ES" dirty="0" smtClean="0">
                <a:cs typeface="Times New Roman" panose="02020603050405020304" pitchFamily="18" charset="0"/>
              </a:rPr>
              <a:t>Londres. Según </a:t>
            </a:r>
            <a:r>
              <a:rPr lang="es-ES" dirty="0">
                <a:cs typeface="Times New Roman" panose="02020603050405020304" pitchFamily="18" charset="0"/>
              </a:rPr>
              <a:t>Wood</a:t>
            </a:r>
            <a:r>
              <a:rPr lang="es-ES" dirty="0" smtClean="0">
                <a:cs typeface="Times New Roman" panose="02020603050405020304" pitchFamily="18" charset="0"/>
              </a:rPr>
              <a:t>, su padre era </a:t>
            </a:r>
            <a:r>
              <a:rPr lang="es-ES" dirty="0">
                <a:cs typeface="Times New Roman" panose="02020603050405020304" pitchFamily="18" charset="0"/>
              </a:rPr>
              <a:t>un adinerado viticultor</a:t>
            </a:r>
            <a:r>
              <a:rPr lang="es-ES" dirty="0" smtClean="0">
                <a:cs typeface="Times New Roman" panose="02020603050405020304" pitchFamily="18" charset="0"/>
              </a:rPr>
              <a:t>.</a:t>
            </a:r>
          </a:p>
          <a:p>
            <a:pPr algn="just" defTabSz="914400" fontAlgn="base">
              <a:lnSpc>
                <a:spcPct val="90000"/>
              </a:lnSpc>
              <a:spcBef>
                <a:spcPct val="0"/>
              </a:spcBef>
            </a:pPr>
            <a:endParaRPr lang="en-US" dirty="0">
              <a:cs typeface="Times New Roman" panose="02020603050405020304" pitchFamily="18" charset="0"/>
            </a:endParaRPr>
          </a:p>
          <a:p>
            <a:pPr algn="just" defTabSz="914400" fontAlgn="base"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>
                <a:cs typeface="Times New Roman" panose="02020603050405020304" pitchFamily="18" charset="0"/>
              </a:rPr>
              <a:t>Frecuentó</a:t>
            </a:r>
            <a:r>
              <a:rPr lang="en-US" dirty="0" smtClean="0">
                <a:cs typeface="Times New Roman" panose="02020603050405020304" pitchFamily="18" charset="0"/>
              </a:rPr>
              <a:t> el </a:t>
            </a:r>
            <a:r>
              <a:rPr lang="en-US" dirty="0">
                <a:cs typeface="Times New Roman" panose="02020603050405020304" pitchFamily="18" charset="0"/>
              </a:rPr>
              <a:t>St John's College, </a:t>
            </a:r>
            <a:r>
              <a:rPr lang="en-US" dirty="0" smtClean="0">
                <a:cs typeface="Times New Roman" panose="02020603050405020304" pitchFamily="18" charset="0"/>
              </a:rPr>
              <a:t>Cambridge </a:t>
            </a:r>
            <a:r>
              <a:rPr lang="es-ES" dirty="0" smtClean="0">
                <a:cs typeface="Times New Roman" panose="02020603050405020304" pitchFamily="18" charset="0"/>
              </a:rPr>
              <a:t>desde</a:t>
            </a:r>
            <a:r>
              <a:rPr lang="en-US" dirty="0" smtClean="0">
                <a:cs typeface="Times New Roman" panose="02020603050405020304" pitchFamily="18" charset="0"/>
              </a:rPr>
              <a:t> 1542. </a:t>
            </a:r>
            <a:r>
              <a:rPr lang="es-ES" dirty="0" smtClean="0">
                <a:cs typeface="Times New Roman" panose="02020603050405020304" pitchFamily="18" charset="0"/>
              </a:rPr>
              <a:t>Después </a:t>
            </a:r>
            <a:r>
              <a:rPr lang="es-ES" dirty="0">
                <a:cs typeface="Times New Roman" panose="02020603050405020304" pitchFamily="18" charset="0"/>
              </a:rPr>
              <a:t>de cinco años dedicados a estudios </a:t>
            </a:r>
            <a:r>
              <a:rPr lang="es-ES" dirty="0" smtClean="0">
                <a:cs typeface="Times New Roman" panose="02020603050405020304" pitchFamily="18" charset="0"/>
              </a:rPr>
              <a:t>matemáticos </a:t>
            </a:r>
            <a:r>
              <a:rPr lang="es-ES" dirty="0">
                <a:cs typeface="Times New Roman" panose="02020603050405020304" pitchFamily="18" charset="0"/>
              </a:rPr>
              <a:t>y </a:t>
            </a:r>
            <a:r>
              <a:rPr lang="es-ES" dirty="0" smtClean="0">
                <a:cs typeface="Times New Roman" panose="02020603050405020304" pitchFamily="18" charset="0"/>
              </a:rPr>
              <a:t>astronómicos se </a:t>
            </a:r>
            <a:r>
              <a:rPr lang="es-ES" dirty="0">
                <a:cs typeface="Times New Roman" panose="02020603050405020304" pitchFamily="18" charset="0"/>
              </a:rPr>
              <a:t>fue a </a:t>
            </a:r>
            <a:r>
              <a:rPr lang="es-ES" dirty="0" smtClean="0">
                <a:cs typeface="Times New Roman" panose="02020603050405020304" pitchFamily="18" charset="0"/>
              </a:rPr>
              <a:t>Holanda </a:t>
            </a:r>
            <a:r>
              <a:rPr lang="es-ES" dirty="0">
                <a:cs typeface="Times New Roman" panose="02020603050405020304" pitchFamily="18" charset="0"/>
              </a:rPr>
              <a:t>para visitar a </a:t>
            </a:r>
            <a:r>
              <a:rPr lang="es-ES" dirty="0" smtClean="0">
                <a:cs typeface="Times New Roman" panose="02020603050405020304" pitchFamily="18" charset="0"/>
              </a:rPr>
              <a:t>algunas eminencias </a:t>
            </a:r>
            <a:r>
              <a:rPr lang="es-ES" dirty="0" smtClean="0">
                <a:cs typeface="Times New Roman" panose="02020603050405020304" pitchFamily="18" charset="0"/>
              </a:rPr>
              <a:t>del continente.</a:t>
            </a:r>
            <a:endParaRPr lang="es-ES" dirty="0" smtClean="0">
              <a:cs typeface="Times New Roman" panose="02020603050405020304" pitchFamily="18" charset="0"/>
            </a:endParaRPr>
          </a:p>
          <a:p>
            <a:pPr algn="just" defTabSz="914400" fontAlgn="base">
              <a:lnSpc>
                <a:spcPct val="90000"/>
              </a:lnSpc>
              <a:spcBef>
                <a:spcPct val="0"/>
              </a:spcBef>
            </a:pPr>
            <a:endParaRPr lang="es-ES" dirty="0" smtClean="0">
              <a:cs typeface="Times New Roman" panose="02020603050405020304" pitchFamily="18" charset="0"/>
            </a:endParaRPr>
          </a:p>
          <a:p>
            <a:pPr algn="just" fontAlgn="base">
              <a:lnSpc>
                <a:spcPct val="90000"/>
              </a:lnSpc>
              <a:spcBef>
                <a:spcPct val="0"/>
              </a:spcBef>
            </a:pPr>
            <a:r>
              <a:rPr lang="es-ES" dirty="0" smtClean="0">
                <a:cs typeface="Times New Roman" panose="02020603050405020304" pitchFamily="18" charset="0"/>
              </a:rPr>
              <a:t>Después </a:t>
            </a:r>
            <a:r>
              <a:rPr lang="es-ES" dirty="0">
                <a:cs typeface="Times New Roman" panose="02020603050405020304" pitchFamily="18" charset="0"/>
              </a:rPr>
              <a:t>de pasar casi un año en el </a:t>
            </a:r>
            <a:r>
              <a:rPr lang="es-ES" dirty="0" smtClean="0">
                <a:cs typeface="Times New Roman" panose="02020603050405020304" pitchFamily="18" charset="0"/>
              </a:rPr>
              <a:t>extranjero </a:t>
            </a:r>
            <a:r>
              <a:rPr lang="es-ES" dirty="0">
                <a:cs typeface="Times New Roman" panose="02020603050405020304" pitchFamily="18" charset="0"/>
              </a:rPr>
              <a:t>regresó a </a:t>
            </a:r>
            <a:r>
              <a:rPr lang="es-ES" dirty="0" smtClean="0">
                <a:cs typeface="Times New Roman" panose="02020603050405020304" pitchFamily="18" charset="0"/>
              </a:rPr>
              <a:t>Cambridge, </a:t>
            </a:r>
            <a:r>
              <a:rPr lang="es-ES" dirty="0">
                <a:cs typeface="Times New Roman" panose="02020603050405020304" pitchFamily="18" charset="0"/>
              </a:rPr>
              <a:t>y fue </a:t>
            </a:r>
            <a:r>
              <a:rPr lang="es-ES" dirty="0"/>
              <a:t>nombrado miembro fundador </a:t>
            </a:r>
            <a:r>
              <a:rPr lang="es-ES" dirty="0" smtClean="0"/>
              <a:t>del</a:t>
            </a:r>
            <a:r>
              <a:rPr lang="es-ES" dirty="0" smtClean="0">
                <a:cs typeface="Times New Roman" panose="02020603050405020304" pitchFamily="18" charset="0"/>
              </a:rPr>
              <a:t> Trinity </a:t>
            </a:r>
            <a:r>
              <a:rPr lang="es-ES" dirty="0" err="1" smtClean="0">
                <a:cs typeface="Times New Roman" panose="02020603050405020304" pitchFamily="18" charset="0"/>
              </a:rPr>
              <a:t>College</a:t>
            </a:r>
            <a:r>
              <a:rPr lang="es-ES" dirty="0" smtClean="0">
                <a:cs typeface="Times New Roman" panose="02020603050405020304" pitchFamily="18" charset="0"/>
              </a:rPr>
              <a:t>.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31" y="234462"/>
            <a:ext cx="2587300" cy="321056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53" y="1243044"/>
            <a:ext cx="3591697" cy="1130643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21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541115" y="1178838"/>
            <a:ext cx="11409405" cy="1103870"/>
          </a:xfrm>
        </p:spPr>
        <p:txBody>
          <a:bodyPr>
            <a:noAutofit/>
          </a:bodyPr>
          <a:lstStyle/>
          <a:p>
            <a:pPr fontAlgn="base"/>
            <a: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La alquimia renacentista y el método científico</a:t>
            </a:r>
            <a:endParaRPr lang="it-IT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28657" y="2324451"/>
            <a:ext cx="5910166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90000"/>
              </a:lnSpc>
              <a:spcBef>
                <a:spcPct val="0"/>
              </a:spcBef>
            </a:pPr>
            <a:r>
              <a:rPr lang="es-ES" dirty="0" smtClean="0">
                <a:cs typeface="Times New Roman" panose="02020603050405020304" pitchFamily="18" charset="0"/>
              </a:rPr>
              <a:t>Como </a:t>
            </a:r>
            <a:r>
              <a:rPr lang="es-ES" dirty="0">
                <a:cs typeface="Times New Roman" panose="02020603050405020304" pitchFamily="18" charset="0"/>
              </a:rPr>
              <a:t>ocurre con la mayoría de las disciplinas académicas, la práctica de la alquimia se vio favorecida </a:t>
            </a:r>
            <a:r>
              <a:rPr lang="es-ES" dirty="0" smtClean="0">
                <a:cs typeface="Times New Roman" panose="02020603050405020304" pitchFamily="18" charset="0"/>
              </a:rPr>
              <a:t>con </a:t>
            </a:r>
            <a:r>
              <a:rPr lang="es-ES" dirty="0">
                <a:cs typeface="Times New Roman" panose="02020603050405020304" pitchFamily="18" charset="0"/>
              </a:rPr>
              <a:t>la invención de la imprenta </a:t>
            </a:r>
            <a:r>
              <a:rPr lang="es-ES" dirty="0" smtClean="0">
                <a:cs typeface="Times New Roman" panose="02020603050405020304" pitchFamily="18" charset="0"/>
              </a:rPr>
              <a:t>por </a:t>
            </a:r>
            <a:r>
              <a:rPr lang="es-ES" dirty="0">
                <a:cs typeface="Times New Roman" panose="02020603050405020304" pitchFamily="18" charset="0"/>
              </a:rPr>
              <a:t>Gutenberg en 1440, junto con la creciente tendencia de </a:t>
            </a:r>
            <a:r>
              <a:rPr lang="es-ES" dirty="0" smtClean="0">
                <a:cs typeface="Times New Roman" panose="02020603050405020304" pitchFamily="18" charset="0"/>
              </a:rPr>
              <a:t>la migración de personas </a:t>
            </a:r>
            <a:r>
              <a:rPr lang="es-ES" dirty="0">
                <a:cs typeface="Times New Roman" panose="02020603050405020304" pitchFamily="18" charset="0"/>
              </a:rPr>
              <a:t>e </a:t>
            </a:r>
            <a:r>
              <a:rPr lang="es-ES" dirty="0" smtClean="0">
                <a:cs typeface="Times New Roman" panose="02020603050405020304" pitchFamily="18" charset="0"/>
              </a:rPr>
              <a:t>ideas, </a:t>
            </a:r>
            <a:r>
              <a:rPr lang="es-ES" dirty="0">
                <a:cs typeface="Times New Roman" panose="02020603050405020304" pitchFamily="18" charset="0"/>
              </a:rPr>
              <a:t>lo que permitió que el conocimiento se extendiera por Europa y más allá. Los arqueólogos han encontrado artefactos alquímicos en toda Europa, lo que demuestra la popularidad de esta </a:t>
            </a:r>
            <a:r>
              <a:rPr lang="es-ES" dirty="0" err="1">
                <a:cs typeface="Times New Roman" panose="02020603050405020304" pitchFamily="18" charset="0"/>
              </a:rPr>
              <a:t>protociencia</a:t>
            </a:r>
            <a:r>
              <a:rPr lang="es-ES" dirty="0">
                <a:cs typeface="Times New Roman" panose="02020603050405020304" pitchFamily="18" charset="0"/>
              </a:rPr>
              <a:t>, aunque el potencial de riqueza que ofrece la transmutación de metales básicos en oro probablemente subyace a la popularidad. Ciertamente, grandes mentes como John </a:t>
            </a:r>
            <a:r>
              <a:rPr lang="es-ES" dirty="0" err="1">
                <a:cs typeface="Times New Roman" panose="02020603050405020304" pitchFamily="18" charset="0"/>
              </a:rPr>
              <a:t>Dee</a:t>
            </a:r>
            <a:r>
              <a:rPr lang="es-ES" dirty="0">
                <a:cs typeface="Times New Roman" panose="02020603050405020304" pitchFamily="18" charset="0"/>
              </a:rPr>
              <a:t> (1527-1608) pasaron mucho tiempo en esta investigación, a menudo atrayendo el patrocinio de </a:t>
            </a:r>
            <a:r>
              <a:rPr lang="es-ES" dirty="0" smtClean="0">
                <a:cs typeface="Times New Roman" panose="02020603050405020304" pitchFamily="18" charset="0"/>
              </a:rPr>
              <a:t>personas adineradas</a:t>
            </a:r>
            <a:r>
              <a:rPr lang="es-ES" dirty="0">
                <a:cs typeface="Times New Roman" panose="02020603050405020304" pitchFamily="18" charset="0"/>
              </a:rPr>
              <a:t>.</a:t>
            </a:r>
            <a:endParaRPr lang="en-US" dirty="0" smtClean="0">
              <a:cs typeface="Times New Roman" panose="02020603050405020304" pitchFamily="18" charset="0"/>
            </a:endParaRPr>
          </a:p>
          <a:p>
            <a:pPr algn="just" defTabSz="914400" fontAlgn="base">
              <a:lnSpc>
                <a:spcPct val="90000"/>
              </a:lnSpc>
              <a:spcBef>
                <a:spcPct val="0"/>
              </a:spcBef>
            </a:pPr>
            <a:endParaRPr lang="it-IT" cap="all" dirty="0"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02" y="1828801"/>
            <a:ext cx="4744995" cy="4175534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59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527467" y="1127167"/>
            <a:ext cx="11409405" cy="1103870"/>
          </a:xfrm>
        </p:spPr>
        <p:txBody>
          <a:bodyPr>
            <a:noAutofit/>
          </a:bodyPr>
          <a:lstStyle/>
          <a:p>
            <a:pPr fontAlgn="base"/>
            <a: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alquimia renacentista y el método científico</a:t>
            </a:r>
            <a:endParaRPr lang="it-IT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27467" y="2231037"/>
            <a:ext cx="5994103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90000"/>
              </a:lnSpc>
              <a:spcBef>
                <a:spcPct val="0"/>
              </a:spcBef>
            </a:pPr>
            <a:r>
              <a:rPr lang="es-ES" dirty="0" smtClean="0">
                <a:cs typeface="Times New Roman" panose="02020603050405020304" pitchFamily="18" charset="0"/>
              </a:rPr>
              <a:t>Durante el Renacimiento, muchos </a:t>
            </a:r>
            <a:r>
              <a:rPr lang="es-ES" dirty="0">
                <a:cs typeface="Times New Roman" panose="02020603050405020304" pitchFamily="18" charset="0"/>
              </a:rPr>
              <a:t>alquimistas</a:t>
            </a:r>
            <a:r>
              <a:rPr lang="es-ES" dirty="0" smtClean="0">
                <a:cs typeface="Times New Roman" panose="02020603050405020304" pitchFamily="18" charset="0"/>
              </a:rPr>
              <a:t> </a:t>
            </a:r>
            <a:r>
              <a:rPr lang="es-ES" dirty="0">
                <a:cs typeface="Times New Roman" panose="02020603050405020304" pitchFamily="18" charset="0"/>
              </a:rPr>
              <a:t>llevaron a cabo experimentos controlados y usaron </a:t>
            </a:r>
            <a:r>
              <a:rPr lang="es-ES" dirty="0" smtClean="0">
                <a:cs typeface="Times New Roman" panose="02020603050405020304" pitchFamily="18" charset="0"/>
              </a:rPr>
              <a:t>el ensayo </a:t>
            </a:r>
            <a:r>
              <a:rPr lang="es-ES" dirty="0">
                <a:cs typeface="Times New Roman" panose="02020603050405020304" pitchFamily="18" charset="0"/>
              </a:rPr>
              <a:t>y error para descubrir la naturaleza de las </a:t>
            </a:r>
            <a:r>
              <a:rPr lang="es-ES" dirty="0" smtClean="0">
                <a:cs typeface="Times New Roman" panose="02020603050405020304" pitchFamily="18" charset="0"/>
              </a:rPr>
              <a:t>sustancias</a:t>
            </a:r>
            <a:r>
              <a:rPr lang="es-ES" dirty="0">
                <a:cs typeface="Times New Roman" panose="02020603050405020304" pitchFamily="18" charset="0"/>
              </a:rPr>
              <a:t>, estudiando cómo reaccionaban, interactuaban y cambiaban bajo nuevas condiciones. Los alquimistas no solo sentaron las bases de la química, sino que contribuyeron al lado práctico de la física, creando gases, sólidos y líquidos que </a:t>
            </a:r>
            <a:r>
              <a:rPr lang="es-ES" dirty="0" smtClean="0">
                <a:cs typeface="Times New Roman" panose="02020603050405020304" pitchFamily="18" charset="0"/>
              </a:rPr>
              <a:t>pudieron estudiar los </a:t>
            </a:r>
            <a:r>
              <a:rPr lang="es-ES" dirty="0">
                <a:cs typeface="Times New Roman" panose="02020603050405020304" pitchFamily="18" charset="0"/>
              </a:rPr>
              <a:t>científicos </a:t>
            </a:r>
            <a:r>
              <a:rPr lang="es-ES" dirty="0" smtClean="0">
                <a:cs typeface="Times New Roman" panose="02020603050405020304" pitchFamily="18" charset="0"/>
              </a:rPr>
              <a:t>posteriores. Así, </a:t>
            </a:r>
            <a:r>
              <a:rPr lang="es-ES" dirty="0" smtClean="0">
                <a:cs typeface="Times New Roman" panose="02020603050405020304" pitchFamily="18" charset="0"/>
              </a:rPr>
              <a:t>influyeron </a:t>
            </a:r>
            <a:r>
              <a:rPr lang="es-ES" dirty="0">
                <a:cs typeface="Times New Roman" panose="02020603050405020304" pitchFamily="18" charset="0"/>
              </a:rPr>
              <a:t>directamente en los grandes físicos de la Ilustración, desde finales del siglo XVII en adelante.</a:t>
            </a:r>
            <a:endParaRPr lang="en-US" dirty="0" smtClean="0">
              <a:cs typeface="Times New Roman" panose="02020603050405020304" pitchFamily="18" charset="0"/>
            </a:endParaRPr>
          </a:p>
          <a:p>
            <a:pPr algn="just" defTabSz="914400" fontAlgn="base">
              <a:lnSpc>
                <a:spcPct val="90000"/>
              </a:lnSpc>
              <a:spcBef>
                <a:spcPct val="0"/>
              </a:spcBef>
            </a:pPr>
            <a:endParaRPr lang="it-IT" cap="all" dirty="0"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579" y="1090246"/>
            <a:ext cx="3853488" cy="5228492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43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08085" y="1003455"/>
            <a:ext cx="11409405" cy="1103870"/>
          </a:xfrm>
        </p:spPr>
        <p:txBody>
          <a:bodyPr>
            <a:noAutofit/>
          </a:bodyPr>
          <a:lstStyle/>
          <a:p>
            <a:pPr fontAlgn="base"/>
            <a: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alquimia renacentista y el método científico</a:t>
            </a:r>
            <a:endParaRPr lang="it-IT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08085" y="1891665"/>
            <a:ext cx="6070353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90000"/>
              </a:lnSpc>
              <a:spcBef>
                <a:spcPct val="0"/>
              </a:spcBef>
            </a:pPr>
            <a:endParaRPr lang="en-US" dirty="0">
              <a:cs typeface="Times New Roman" panose="02020603050405020304" pitchFamily="18" charset="0"/>
            </a:endParaRPr>
          </a:p>
          <a:p>
            <a:pPr algn="just" fontAlgn="base">
              <a:lnSpc>
                <a:spcPct val="90000"/>
              </a:lnSpc>
              <a:spcBef>
                <a:spcPct val="0"/>
              </a:spcBef>
            </a:pPr>
            <a:r>
              <a:rPr lang="es-ES" dirty="0">
                <a:cs typeface="Times New Roman" panose="02020603050405020304" pitchFamily="18" charset="0"/>
              </a:rPr>
              <a:t>En la mayoría de los casos, los alquimistas de finales del siglo XVI y principios del XVII seguían siendo fieles a la cosmovisión aristotélica, en la que todos los metales se derivaban del mercurio y del azufre. Por ejemplo, un de los libros de Andreas </a:t>
            </a:r>
            <a:r>
              <a:rPr lang="es-ES" dirty="0" err="1">
                <a:cs typeface="Times New Roman" panose="02020603050405020304" pitchFamily="18" charset="0"/>
              </a:rPr>
              <a:t>Libavius</a:t>
            </a:r>
            <a:r>
              <a:rPr lang="es-ES" dirty="0">
                <a:cs typeface="Times New Roman" panose="02020603050405020304" pitchFamily="18" charset="0"/>
              </a:rPr>
              <a:t> (1555-1616) era muy exhaustivo, y sin duda sirvió de gran ayuda para la preparación de compuestos y su enseñanza a través de una metodología muy detallada con grandes </a:t>
            </a:r>
            <a:r>
              <a:rPr lang="es-ES" dirty="0" err="1">
                <a:cs typeface="Times New Roman" panose="02020603050405020304" pitchFamily="18" charset="0"/>
              </a:rPr>
              <a:t>cáculos</a:t>
            </a:r>
            <a:r>
              <a:rPr lang="es-ES" dirty="0">
                <a:cs typeface="Times New Roman" panose="02020603050405020304" pitchFamily="18" charset="0"/>
              </a:rPr>
              <a:t>. También sirvió para la promoción de este viejo pensamiento, que sobreviviría hasta que </a:t>
            </a:r>
            <a:r>
              <a:rPr lang="es-ES" dirty="0" err="1">
                <a:cs typeface="Times New Roman" panose="02020603050405020304" pitchFamily="18" charset="0"/>
              </a:rPr>
              <a:t>Boyle</a:t>
            </a:r>
            <a:r>
              <a:rPr lang="es-ES" dirty="0">
                <a:cs typeface="Times New Roman" panose="02020603050405020304" pitchFamily="18" charset="0"/>
              </a:rPr>
              <a:t> (1627-1691) lo destrozase.</a:t>
            </a:r>
            <a:endParaRPr lang="it-IT" cap="all" dirty="0"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446" y="1419555"/>
            <a:ext cx="2576994" cy="4054629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2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60098" y="1587260"/>
            <a:ext cx="9144000" cy="1077314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Alquimia </a:t>
            </a:r>
            <a:r>
              <a:rPr lang="es-E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 química en el Renacimiento</a:t>
            </a:r>
            <a:endParaRPr lang="it-IT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48822" y="3575390"/>
            <a:ext cx="10766552" cy="2197947"/>
          </a:xfrm>
        </p:spPr>
        <p:txBody>
          <a:bodyPr>
            <a:normAutofit/>
          </a:bodyPr>
          <a:lstStyle/>
          <a:p>
            <a:r>
              <a:rPr lang="it-IT" dirty="0" smtClean="0">
                <a:cs typeface="Times New Roman" panose="02020603050405020304" pitchFamily="18" charset="0"/>
              </a:rPr>
              <a:t>PROYECTO ALMAEON – </a:t>
            </a:r>
            <a:r>
              <a:rPr lang="es-ES" dirty="0" smtClean="0"/>
              <a:t>UNIVERSIDAD </a:t>
            </a:r>
            <a:r>
              <a:rPr lang="es-ES" smtClean="0"/>
              <a:t>LA </a:t>
            </a:r>
            <a:r>
              <a:rPr lang="es-ES" smtClean="0"/>
              <a:t>SAPIENZA DE </a:t>
            </a:r>
            <a:r>
              <a:rPr lang="es-ES" dirty="0"/>
              <a:t>ROMA </a:t>
            </a:r>
            <a:endParaRPr lang="it-IT" dirty="0" smtClean="0">
              <a:cs typeface="Times New Roman" panose="02020603050405020304" pitchFamily="18" charset="0"/>
            </a:endParaRPr>
          </a:p>
          <a:p>
            <a:endParaRPr lang="it-IT" dirty="0">
              <a:cs typeface="Times New Roman" panose="02020603050405020304" pitchFamily="18" charset="0"/>
            </a:endParaRPr>
          </a:p>
          <a:p>
            <a:endParaRPr lang="it-IT" dirty="0"/>
          </a:p>
          <a:p>
            <a:r>
              <a:rPr lang="es-ES" sz="2800" b="1" dirty="0" smtClean="0"/>
              <a:t>¡</a:t>
            </a:r>
            <a:r>
              <a:rPr lang="it-IT" sz="2800" b="1" dirty="0" smtClean="0">
                <a:cs typeface="Times New Roman" panose="02020603050405020304" pitchFamily="18" charset="0"/>
              </a:rPr>
              <a:t>GRACIAS POR SU ATTENCIÓN!</a:t>
            </a:r>
            <a:endParaRPr lang="it-IT" sz="2800" b="1" dirty="0"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7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244162" y="856825"/>
            <a:ext cx="10107826" cy="1103870"/>
          </a:xfrm>
        </p:spPr>
        <p:txBody>
          <a:bodyPr>
            <a:noAutofit/>
          </a:bodyPr>
          <a:lstStyle/>
          <a:p>
            <a:pPr fontAlgn="base"/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El alquimista renacentista</a:t>
            </a:r>
          </a:p>
        </p:txBody>
      </p:sp>
      <p:sp>
        <p:nvSpPr>
          <p:cNvPr id="2" name="Rettangolo 1"/>
          <p:cNvSpPr/>
          <p:nvPr/>
        </p:nvSpPr>
        <p:spPr>
          <a:xfrm>
            <a:off x="259275" y="4102730"/>
            <a:ext cx="11166388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90000"/>
              </a:lnSpc>
              <a:spcBef>
                <a:spcPct val="0"/>
              </a:spcBef>
            </a:pPr>
            <a:r>
              <a:rPr lang="es-ES" dirty="0" smtClean="0">
                <a:cs typeface="Times New Roman" panose="02020603050405020304" pitchFamily="18" charset="0"/>
              </a:rPr>
              <a:t>Sin </a:t>
            </a:r>
            <a:r>
              <a:rPr lang="es-ES" dirty="0">
                <a:cs typeface="Times New Roman" panose="02020603050405020304" pitchFamily="18" charset="0"/>
              </a:rPr>
              <a:t>embargo, este giro cómico no debería restar valor a la idea de que los alquimistas del Renacimiento eran a menudo científicos </a:t>
            </a:r>
            <a:r>
              <a:rPr lang="es-ES" dirty="0" smtClean="0">
                <a:cs typeface="Times New Roman" panose="02020603050405020304" pitchFamily="18" charset="0"/>
              </a:rPr>
              <a:t>de buena fe, </a:t>
            </a:r>
            <a:r>
              <a:rPr lang="es-ES" dirty="0">
                <a:cs typeface="Times New Roman" panose="02020603050405020304" pitchFamily="18" charset="0"/>
              </a:rPr>
              <a:t>que buscaban la verdad </a:t>
            </a:r>
            <a:r>
              <a:rPr lang="es-ES" dirty="0">
                <a:cs typeface="Times New Roman" panose="02020603050405020304" pitchFamily="18" charset="0"/>
              </a:rPr>
              <a:t>.</a:t>
            </a:r>
            <a:endParaRPr lang="en-US" dirty="0">
              <a:cs typeface="Times New Roman" panose="02020603050405020304" pitchFamily="18" charset="0"/>
            </a:endParaRPr>
          </a:p>
          <a:p>
            <a:pPr algn="just" fontAlgn="base">
              <a:lnSpc>
                <a:spcPct val="90000"/>
              </a:lnSpc>
              <a:spcBef>
                <a:spcPct val="0"/>
              </a:spcBef>
            </a:pPr>
            <a:endParaRPr lang="es-ES" dirty="0" smtClean="0">
              <a:cs typeface="Times New Roman" panose="02020603050405020304" pitchFamily="18" charset="0"/>
            </a:endParaRPr>
          </a:p>
          <a:p>
            <a:pPr algn="just" fontAlgn="base">
              <a:lnSpc>
                <a:spcPct val="90000"/>
              </a:lnSpc>
              <a:spcBef>
                <a:spcPct val="0"/>
              </a:spcBef>
            </a:pPr>
            <a:r>
              <a:rPr lang="es-ES" dirty="0" smtClean="0">
                <a:cs typeface="Times New Roman" panose="02020603050405020304" pitchFamily="18" charset="0"/>
              </a:rPr>
              <a:t>De </a:t>
            </a:r>
            <a:r>
              <a:rPr lang="es-ES" dirty="0">
                <a:cs typeface="Times New Roman" panose="02020603050405020304" pitchFamily="18" charset="0"/>
              </a:rPr>
              <a:t>hecho, se puede argumentar </a:t>
            </a:r>
            <a:r>
              <a:rPr lang="es-ES" dirty="0" smtClean="0">
                <a:cs typeface="Times New Roman" panose="02020603050405020304" pitchFamily="18" charset="0"/>
              </a:rPr>
              <a:t>que </a:t>
            </a:r>
            <a:r>
              <a:rPr lang="es-ES" dirty="0">
                <a:cs typeface="Times New Roman" panose="02020603050405020304" pitchFamily="18" charset="0"/>
              </a:rPr>
              <a:t>en términos del desarrollo de la ciencia, los alquimistas estaban por delante de muchas otras disciplinas. Por ejemplo, las ciencias naturales y la física todavía eran en gran parte observacionales y teóricas, mientras que los alquimistas ya usaban un método que implicaba razonamiento inductivo y deductivo para llegar a </a:t>
            </a:r>
            <a:r>
              <a:rPr lang="es-ES" dirty="0" smtClean="0">
                <a:cs typeface="Times New Roman" panose="02020603050405020304" pitchFamily="18" charset="0"/>
              </a:rPr>
              <a:t>sus conclusiones</a:t>
            </a:r>
            <a:r>
              <a:rPr lang="es-ES" dirty="0">
                <a:cs typeface="Times New Roman" panose="02020603050405020304" pitchFamily="18" charset="0"/>
              </a:rPr>
              <a:t>.</a:t>
            </a:r>
            <a:endParaRPr lang="it-IT" dirty="0"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37" y="1761736"/>
            <a:ext cx="5434264" cy="2253042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72878" y="1693118"/>
            <a:ext cx="11409405" cy="1103870"/>
          </a:xfrm>
        </p:spPr>
        <p:txBody>
          <a:bodyPr>
            <a:noAutofit/>
          </a:bodyPr>
          <a:lstStyle/>
          <a:p>
            <a:pPr fontAlgn="base"/>
            <a: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origen de </a:t>
            </a:r>
            <a:r>
              <a:rPr lang="es-E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alquimia</a:t>
            </a:r>
            <a:endParaRPr lang="it-IT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72878" y="3560352"/>
            <a:ext cx="1139293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90000"/>
              </a:lnSpc>
              <a:spcBef>
                <a:spcPct val="0"/>
              </a:spcBef>
            </a:pP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La 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alquimia 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es 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una disciplina que 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tiene su origen en 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Grecia (aunque 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los chinos y egipcios también 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desarrollaron 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las 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bases de la 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alquimia), y se 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extendió 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a 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través del mundo 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islámico por Europa. </a:t>
            </a:r>
            <a:r>
              <a:rPr lang="es-ES" dirty="0" smtClean="0"/>
              <a:t>La </a:t>
            </a:r>
            <a:r>
              <a:rPr lang="es-ES" dirty="0"/>
              <a:t>conquista del territorio </a:t>
            </a:r>
            <a:r>
              <a:rPr lang="es-ES" dirty="0" smtClean="0"/>
              <a:t>andalusí (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en la España 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actual)</a:t>
            </a:r>
            <a:r>
              <a:rPr lang="es-ES" dirty="0" smtClean="0"/>
              <a:t> </a:t>
            </a:r>
            <a:r>
              <a:rPr lang="es-ES" dirty="0"/>
              <a:t>por los </a:t>
            </a:r>
            <a:r>
              <a:rPr lang="es-ES" dirty="0" smtClean="0"/>
              <a:t>Almohades, que se produjo a partir del año 1147, 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provocó un declive intelectual.</a:t>
            </a: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just" fontAlgn="base">
              <a:lnSpc>
                <a:spcPct val="90000"/>
              </a:lnSpc>
              <a:spcBef>
                <a:spcPct val="0"/>
              </a:spcBef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just" fontAlgn="base">
              <a:lnSpc>
                <a:spcPct val="90000"/>
              </a:lnSpc>
              <a:spcBef>
                <a:spcPct val="0"/>
              </a:spcBef>
            </a:pP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Durante 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este período, los eruditos cristianos y judíos huyeron a Europa, llevándose consigo conocimientos en forma de textos árabes y hebreos, y muchos 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de ellos 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aterrizaron en el norte de Italia, donde formaron parte del naciente Renacimiento que desafió el pensamiento medieval imperante. Gerardo 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de 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Cremona (1114-1187) y </a:t>
            </a:r>
            <a:r>
              <a:rPr lang="es-ES" dirty="0"/>
              <a:t>Roberto </a:t>
            </a:r>
            <a:r>
              <a:rPr lang="es-ES" dirty="0" smtClean="0"/>
              <a:t>de Chester</a:t>
            </a:r>
            <a:endParaRPr lang="es-ES" dirty="0"/>
          </a:p>
          <a:p>
            <a:pPr algn="just" fontAlgn="base">
              <a:lnSpc>
                <a:spcPct val="90000"/>
              </a:lnSpc>
              <a:spcBef>
                <a:spcPct val="0"/>
              </a:spcBef>
            </a:pP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(1150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) 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fueron sólo dos 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de los 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muchos traductores 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que pusieron a disposición 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en 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latín 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los 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textos árabes 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originales.</a:t>
            </a:r>
            <a:endParaRPr lang="it-IT" cap="all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362" y="1025853"/>
            <a:ext cx="2759676" cy="24384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322653" y="1745932"/>
            <a:ext cx="6557319" cy="1103870"/>
          </a:xfrm>
        </p:spPr>
        <p:txBody>
          <a:bodyPr>
            <a:noAutofit/>
          </a:bodyPr>
          <a:lstStyle/>
          <a:p>
            <a:pPr fontAlgn="base"/>
            <a:r>
              <a:rPr lang="en-US" sz="4400" b="1" dirty="0">
                <a:solidFill>
                  <a:srgbClr val="383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solidFill>
                  <a:srgbClr val="383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La </a:t>
            </a:r>
            <a:r>
              <a:rPr lang="es-E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influencia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de la </a:t>
            </a:r>
            <a:r>
              <a:rPr lang="es-E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alquimia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it-IT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5372" y="3835357"/>
            <a:ext cx="11392930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90000"/>
              </a:lnSpc>
              <a:spcBef>
                <a:spcPct val="0"/>
              </a:spcBef>
            </a:pP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La 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alquimia era ya una disciplina consolidada, que influyó en la metalurgia y la medicina y, como muchas ramas de la </a:t>
            </a:r>
            <a:r>
              <a:rPr lang="es-E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ciencia </a:t>
            </a:r>
            <a:r>
              <a:rPr lang="es-ES" dirty="0">
                <a:solidFill>
                  <a:prstClr val="black"/>
                </a:solidFill>
                <a:cs typeface="Times New Roman" panose="02020603050405020304" pitchFamily="18" charset="0"/>
              </a:rPr>
              <a:t>se vinculó al establecimiento religioso con el que compartiría una difícil alianza en los siglos siguientes.</a:t>
            </a: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just" fontAlgn="base">
              <a:lnSpc>
                <a:spcPct val="90000"/>
              </a:lnSpc>
              <a:spcBef>
                <a:spcPct val="0"/>
              </a:spcBef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just" fontAlgn="base">
              <a:lnSpc>
                <a:spcPct val="90000"/>
              </a:lnSpc>
              <a:spcBef>
                <a:spcPct val="0"/>
              </a:spcBef>
            </a:pPr>
            <a:r>
              <a:rPr lang="es-ES" dirty="0" smtClean="0">
                <a:cs typeface="Times New Roman" panose="02020603050405020304" pitchFamily="18" charset="0"/>
              </a:rPr>
              <a:t>Como </a:t>
            </a:r>
            <a:r>
              <a:rPr lang="es-ES" dirty="0">
                <a:cs typeface="Times New Roman" panose="02020603050405020304" pitchFamily="18" charset="0"/>
              </a:rPr>
              <a:t>en el caso de los eruditos islámicos, los alquimistas medievales y renacentistas siguieron la tradición aristotélica de los cuatro elementos como base de la </a:t>
            </a:r>
            <a:r>
              <a:rPr lang="es-ES" dirty="0" smtClean="0">
                <a:cs typeface="Times New Roman" panose="02020603050405020304" pitchFamily="18" charset="0"/>
              </a:rPr>
              <a:t>substancia</a:t>
            </a:r>
            <a:r>
              <a:rPr lang="es-ES" dirty="0">
                <a:cs typeface="Times New Roman" panose="02020603050405020304" pitchFamily="18" charset="0"/>
              </a:rPr>
              <a:t>, una visión que no sería cuestionada hasta finales del </a:t>
            </a:r>
            <a:r>
              <a:rPr lang="es-ES" dirty="0" smtClean="0">
                <a:cs typeface="Times New Roman" panose="02020603050405020304" pitchFamily="18" charset="0"/>
              </a:rPr>
              <a:t>Renacimiento </a:t>
            </a:r>
            <a:r>
              <a:rPr lang="es-ES" dirty="0">
                <a:cs typeface="Times New Roman" panose="02020603050405020304" pitchFamily="18" charset="0"/>
              </a:rPr>
              <a:t>cuando los descubrimientos de Newton, </a:t>
            </a:r>
            <a:r>
              <a:rPr lang="es-ES" dirty="0" err="1">
                <a:cs typeface="Times New Roman" panose="02020603050405020304" pitchFamily="18" charset="0"/>
              </a:rPr>
              <a:t>Boyle</a:t>
            </a:r>
            <a:r>
              <a:rPr lang="es-ES" dirty="0">
                <a:cs typeface="Times New Roman" panose="02020603050405020304" pitchFamily="18" charset="0"/>
              </a:rPr>
              <a:t> y sus contemporáneos arrastraron </a:t>
            </a:r>
            <a:r>
              <a:rPr lang="es-ES" dirty="0" smtClean="0">
                <a:cs typeface="Times New Roman" panose="02020603050405020304" pitchFamily="18" charset="0"/>
              </a:rPr>
              <a:t>la </a:t>
            </a:r>
            <a:r>
              <a:rPr lang="es-ES" dirty="0">
                <a:cs typeface="Times New Roman" panose="02020603050405020304" pitchFamily="18" charset="0"/>
              </a:rPr>
              <a:t>ciencia y filosofía </a:t>
            </a:r>
            <a:r>
              <a:rPr lang="es-ES" dirty="0" smtClean="0">
                <a:cs typeface="Times New Roman" panose="02020603050405020304" pitchFamily="18" charset="0"/>
              </a:rPr>
              <a:t>europea a </a:t>
            </a:r>
            <a:r>
              <a:rPr lang="es-ES" dirty="0">
                <a:cs typeface="Times New Roman" panose="02020603050405020304" pitchFamily="18" charset="0"/>
              </a:rPr>
              <a:t>la era </a:t>
            </a:r>
            <a:r>
              <a:rPr lang="es-ES" dirty="0" smtClean="0">
                <a:cs typeface="Times New Roman" panose="02020603050405020304" pitchFamily="18" charset="0"/>
              </a:rPr>
              <a:t>moderna.</a:t>
            </a:r>
            <a:endParaRPr lang="it-IT" cap="all" dirty="0"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95" y="644769"/>
            <a:ext cx="3707344" cy="2743201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41995" y="1538607"/>
            <a:ext cx="9156511" cy="1325563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Alquimia y Química</a:t>
            </a:r>
            <a:endParaRPr lang="es-E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44148" y="3781047"/>
            <a:ext cx="10392507" cy="13775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 smtClean="0">
                <a:cs typeface="Times New Roman" panose="02020603050405020304" pitchFamily="18" charset="0"/>
              </a:rPr>
              <a:t>Durante </a:t>
            </a:r>
            <a:r>
              <a:rPr lang="es-ES" sz="2000" dirty="0">
                <a:cs typeface="Times New Roman" panose="02020603050405020304" pitchFamily="18" charset="0"/>
              </a:rPr>
              <a:t>el Renacimiento, lo que ahora llamamos </a:t>
            </a:r>
            <a:r>
              <a:rPr lang="es-ES" sz="2000" dirty="0" smtClean="0">
                <a:cs typeface="Times New Roman" panose="02020603050405020304" pitchFamily="18" charset="0"/>
              </a:rPr>
              <a:t>alquimia </a:t>
            </a:r>
            <a:r>
              <a:rPr lang="es-ES" sz="2000" dirty="0">
                <a:cs typeface="Times New Roman" panose="02020603050405020304" pitchFamily="18" charset="0"/>
              </a:rPr>
              <a:t>y </a:t>
            </a:r>
            <a:r>
              <a:rPr lang="es-ES" sz="2000" dirty="0" smtClean="0">
                <a:cs typeface="Times New Roman" panose="02020603050405020304" pitchFamily="18" charset="0"/>
              </a:rPr>
              <a:t>química </a:t>
            </a:r>
            <a:r>
              <a:rPr lang="es-ES" sz="2000" dirty="0">
                <a:cs typeface="Times New Roman" panose="02020603050405020304" pitchFamily="18" charset="0"/>
              </a:rPr>
              <a:t>constituía una única esfera de actividad que lo abarcaba </a:t>
            </a:r>
            <a:r>
              <a:rPr lang="es-ES" sz="2000" dirty="0" smtClean="0">
                <a:cs typeface="Times New Roman" panose="02020603050405020304" pitchFamily="18" charset="0"/>
              </a:rPr>
              <a:t>todo y </a:t>
            </a:r>
            <a:r>
              <a:rPr lang="es-ES" sz="2000" dirty="0">
                <a:cs typeface="Times New Roman" panose="02020603050405020304" pitchFamily="18" charset="0"/>
              </a:rPr>
              <a:t>que incluía </a:t>
            </a:r>
            <a:r>
              <a:rPr lang="es-ES" sz="2000" dirty="0" smtClean="0">
                <a:cs typeface="Times New Roman" panose="02020603050405020304" pitchFamily="18" charset="0"/>
              </a:rPr>
              <a:t>ensayos al fuego.</a:t>
            </a:r>
            <a:endParaRPr lang="en-US" sz="2000" dirty="0" smtClean="0"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296" y="1013784"/>
            <a:ext cx="2796741" cy="262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59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7495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Alquimia </a:t>
            </a:r>
            <a: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 Química</a:t>
            </a:r>
            <a:endParaRPr lang="it-IT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451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Est</a:t>
            </a:r>
            <a:r>
              <a:rPr lang="es-ES" sz="1800" dirty="0" smtClean="0">
                <a:cs typeface="Times New Roman" panose="02020603050405020304" pitchFamily="18" charset="0"/>
              </a:rPr>
              <a:t>a </a:t>
            </a:r>
            <a:r>
              <a:rPr lang="es-ES" sz="1800" dirty="0">
                <a:cs typeface="Times New Roman" panose="02020603050405020304" pitchFamily="18" charset="0"/>
              </a:rPr>
              <a:t>práctica </a:t>
            </a:r>
            <a:r>
              <a:rPr lang="es-ES" sz="1800" dirty="0" smtClean="0">
                <a:cs typeface="Times New Roman" panose="02020603050405020304" pitchFamily="18" charset="0"/>
              </a:rPr>
              <a:t>se </a:t>
            </a:r>
            <a:r>
              <a:rPr lang="es-ES" sz="1800" dirty="0">
                <a:cs typeface="Times New Roman" panose="02020603050405020304" pitchFamily="18" charset="0"/>
              </a:rPr>
              <a:t>ha abordado desde diferentes puntos de </a:t>
            </a:r>
            <a:r>
              <a:rPr lang="es-ES" sz="1800" dirty="0" smtClean="0">
                <a:cs typeface="Times New Roman" panose="02020603050405020304" pitchFamily="18" charset="0"/>
              </a:rPr>
              <a:t>vista a lo largo de la historia. </a:t>
            </a:r>
            <a:r>
              <a:rPr lang="es-ES" sz="1800" dirty="0">
                <a:cs typeface="Times New Roman" panose="02020603050405020304" pitchFamily="18" charset="0"/>
              </a:rPr>
              <a:t>Tradicionalmente, los historiadores de la minería y la metalurgia han </a:t>
            </a:r>
            <a:r>
              <a:rPr lang="es-ES" sz="1800" dirty="0" smtClean="0">
                <a:cs typeface="Times New Roman" panose="02020603050405020304" pitchFamily="18" charset="0"/>
              </a:rPr>
              <a:t>utilizado </a:t>
            </a:r>
            <a:r>
              <a:rPr lang="es-ES" sz="1800" dirty="0">
                <a:cs typeface="Times New Roman" panose="02020603050405020304" pitchFamily="18" charset="0"/>
              </a:rPr>
              <a:t>diversos tratados y manuales metalúrgicos escritos durante el Renacimiento como principal fuente de información.</a:t>
            </a:r>
            <a:endParaRPr lang="en-US" sz="18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Los </a:t>
            </a:r>
            <a:r>
              <a:rPr lang="es-ES" sz="1800" dirty="0">
                <a:cs typeface="Times New Roman" panose="02020603050405020304" pitchFamily="18" charset="0"/>
              </a:rPr>
              <a:t>historiadores de la alquimia y </a:t>
            </a:r>
            <a:r>
              <a:rPr lang="es-ES" sz="1800" dirty="0" smtClean="0">
                <a:cs typeface="Times New Roman" panose="02020603050405020304" pitchFamily="18" charset="0"/>
              </a:rPr>
              <a:t>de la </a:t>
            </a:r>
            <a:r>
              <a:rPr lang="es-ES" sz="1800" dirty="0">
                <a:cs typeface="Times New Roman" panose="02020603050405020304" pitchFamily="18" charset="0"/>
              </a:rPr>
              <a:t>química han comenzado a enfatizar la importancia </a:t>
            </a:r>
            <a:r>
              <a:rPr lang="es-ES" sz="1800" dirty="0" smtClean="0">
                <a:cs typeface="Times New Roman" panose="02020603050405020304" pitchFamily="18" charset="0"/>
              </a:rPr>
              <a:t>de los </a:t>
            </a:r>
            <a:r>
              <a:rPr lang="es-ES" sz="1800" i="1" dirty="0" smtClean="0">
                <a:cs typeface="Times New Roman" panose="02020603050405020304" pitchFamily="18" charset="0"/>
              </a:rPr>
              <a:t>ensayos al fuego</a:t>
            </a:r>
            <a:r>
              <a:rPr lang="es-ES" sz="1800" dirty="0" smtClean="0">
                <a:cs typeface="Times New Roman" panose="02020603050405020304" pitchFamily="18" charset="0"/>
              </a:rPr>
              <a:t> </a:t>
            </a:r>
            <a:r>
              <a:rPr lang="es-ES" sz="1800" dirty="0">
                <a:cs typeface="Times New Roman" panose="02020603050405020304" pitchFamily="18" charset="0"/>
              </a:rPr>
              <a:t>en el desarrollo de la ciencia moderna y a utilizar los textos de los primeros alquimistas y químicos para abordar este problema.</a:t>
            </a:r>
            <a:endParaRPr lang="en-US" sz="18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Los </a:t>
            </a:r>
            <a:r>
              <a:rPr lang="es-ES" sz="1800" dirty="0">
                <a:cs typeface="Times New Roman" panose="02020603050405020304" pitchFamily="18" charset="0"/>
              </a:rPr>
              <a:t>historiadores de </a:t>
            </a:r>
            <a:r>
              <a:rPr lang="es-ES" sz="1800" dirty="0" smtClean="0">
                <a:cs typeface="Times New Roman" panose="02020603050405020304" pitchFamily="18" charset="0"/>
              </a:rPr>
              <a:t>la</a:t>
            </a:r>
            <a:r>
              <a:rPr lang="es-ES" sz="1800" dirty="0" smtClean="0"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cs typeface="Times New Roman" panose="02020603050405020304" pitchFamily="18" charset="0"/>
              </a:rPr>
              <a:t>arqueometalurgia</a:t>
            </a:r>
            <a:r>
              <a:rPr lang="es-ES" sz="1800" dirty="0" smtClean="0">
                <a:cs typeface="Times New Roman" panose="02020603050405020304" pitchFamily="18" charset="0"/>
              </a:rPr>
              <a:t> </a:t>
            </a:r>
            <a:r>
              <a:rPr lang="es-ES" sz="1800" dirty="0">
                <a:cs typeface="Times New Roman" panose="02020603050405020304" pitchFamily="18" charset="0"/>
              </a:rPr>
              <a:t>han limitado su atención a los ensamblajes de lo que se conoce </a:t>
            </a:r>
            <a:r>
              <a:rPr lang="es-ES" sz="1800" dirty="0" smtClean="0">
                <a:cs typeface="Times New Roman" panose="02020603050405020304" pitchFamily="18" charset="0"/>
              </a:rPr>
              <a:t>como </a:t>
            </a:r>
            <a:r>
              <a:rPr lang="es-ES" sz="1800" dirty="0">
                <a:cs typeface="Times New Roman" panose="02020603050405020304" pitchFamily="18" charset="0"/>
              </a:rPr>
              <a:t>metalurgia temprana, mientras que los historiadores de la alquimia y </a:t>
            </a:r>
            <a:r>
              <a:rPr lang="es-ES" sz="1800" dirty="0" smtClean="0">
                <a:cs typeface="Times New Roman" panose="02020603050405020304" pitchFamily="18" charset="0"/>
              </a:rPr>
              <a:t>de la </a:t>
            </a:r>
            <a:r>
              <a:rPr lang="es-ES" sz="1800" dirty="0">
                <a:cs typeface="Times New Roman" panose="02020603050405020304" pitchFamily="18" charset="0"/>
              </a:rPr>
              <a:t>química </a:t>
            </a:r>
            <a:r>
              <a:rPr lang="es-ES" sz="1800" dirty="0" smtClean="0">
                <a:cs typeface="Times New Roman" panose="02020603050405020304" pitchFamily="18" charset="0"/>
              </a:rPr>
              <a:t>se han centrado </a:t>
            </a:r>
            <a:r>
              <a:rPr lang="es-ES" sz="1800" dirty="0">
                <a:cs typeface="Times New Roman" panose="02020603050405020304" pitchFamily="18" charset="0"/>
              </a:rPr>
              <a:t>en los primeros químicos y pruebas textuales para la práctica </a:t>
            </a:r>
            <a:r>
              <a:rPr lang="es-ES" sz="1800" dirty="0" smtClean="0">
                <a:cs typeface="Times New Roman" panose="02020603050405020304" pitchFamily="18" charset="0"/>
              </a:rPr>
              <a:t>del ensayo al </a:t>
            </a:r>
            <a:r>
              <a:rPr lang="es-ES" sz="1800" dirty="0">
                <a:cs typeface="Times New Roman" panose="02020603050405020304" pitchFamily="18" charset="0"/>
              </a:rPr>
              <a:t>fuego en sus laboratorios.</a:t>
            </a:r>
            <a:endParaRPr lang="it-IT" sz="1800" dirty="0"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1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64898" y="1497031"/>
            <a:ext cx="4455072" cy="1394905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Alquimia y Química</a:t>
            </a:r>
            <a:endParaRPr lang="it-IT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962" y="3357349"/>
            <a:ext cx="10515600" cy="32429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Para </a:t>
            </a:r>
            <a:r>
              <a:rPr lang="es-ES" sz="1800" dirty="0">
                <a:cs typeface="Times New Roman" panose="02020603050405020304" pitchFamily="18" charset="0"/>
              </a:rPr>
              <a:t>los primeros grupos, la alquimia se considera a menudo como una empresa demasiado teórica que tiene poca relación con el arte práctico basado en la </a:t>
            </a:r>
            <a:r>
              <a:rPr lang="es-ES" sz="1800" dirty="0" smtClean="0">
                <a:cs typeface="Times New Roman" panose="02020603050405020304" pitchFamily="18" charset="0"/>
              </a:rPr>
              <a:t>experiencia. Para </a:t>
            </a:r>
            <a:r>
              <a:rPr lang="es-ES" sz="1800" dirty="0">
                <a:cs typeface="Times New Roman" panose="02020603050405020304" pitchFamily="18" charset="0"/>
              </a:rPr>
              <a:t>estos últimos, a veces se piensa en los metalúrgicos como meros </a:t>
            </a:r>
            <a:r>
              <a:rPr lang="es-ES" sz="1800" dirty="0" smtClean="0">
                <a:cs typeface="Times New Roman" panose="02020603050405020304" pitchFamily="18" charset="0"/>
              </a:rPr>
              <a:t>artesanos </a:t>
            </a:r>
            <a:r>
              <a:rPr lang="es-ES" sz="1800" dirty="0">
                <a:cs typeface="Times New Roman" panose="02020603050405020304" pitchFamily="18" charset="0"/>
              </a:rPr>
              <a:t>que practican reacciones químicas pero </a:t>
            </a:r>
            <a:r>
              <a:rPr lang="es-ES" sz="1800" dirty="0" smtClean="0">
                <a:cs typeface="Times New Roman" panose="02020603050405020304" pitchFamily="18" charset="0"/>
              </a:rPr>
              <a:t>que no </a:t>
            </a:r>
            <a:r>
              <a:rPr lang="es-ES" sz="1800" dirty="0">
                <a:cs typeface="Times New Roman" panose="02020603050405020304" pitchFamily="18" charset="0"/>
              </a:rPr>
              <a:t>se preocupan por los principios científicos </a:t>
            </a:r>
            <a:r>
              <a:rPr lang="es-ES" sz="1800" dirty="0" smtClean="0">
                <a:cs typeface="Times New Roman" panose="02020603050405020304" pitchFamily="18" charset="0"/>
              </a:rPr>
              <a:t>que hay detrás </a:t>
            </a:r>
            <a:r>
              <a:rPr lang="es-ES" sz="1800" dirty="0">
                <a:cs typeface="Times New Roman" panose="02020603050405020304" pitchFamily="18" charset="0"/>
              </a:rPr>
              <a:t>de sus operaciones.</a:t>
            </a:r>
            <a:endParaRPr lang="en-US" sz="18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 smtClean="0">
                <a:cs typeface="Times New Roman" panose="02020603050405020304" pitchFamily="18" charset="0"/>
              </a:rPr>
              <a:t>En </a:t>
            </a:r>
            <a:r>
              <a:rPr lang="es-ES" sz="1800" dirty="0">
                <a:cs typeface="Times New Roman" panose="02020603050405020304" pitchFamily="18" charset="0"/>
              </a:rPr>
              <a:t>consecuencia, ambos grupos de académicos han definido diferentes objetivos de investigación y normalmente los abordan sin tener en cuenta el trabajo realizado en el otro campo.</a:t>
            </a:r>
            <a:endParaRPr lang="it-IT" sz="1800" dirty="0"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D379-14C5-47F9-AB26-775D76B5B3EA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56" y="1097242"/>
            <a:ext cx="2593482" cy="219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7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2167</TotalTime>
  <Words>2950</Words>
  <Application>Microsoft Office PowerPoint</Application>
  <PresentationFormat>Personalizado</PresentationFormat>
  <Paragraphs>181</Paragraphs>
  <Slides>34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di Office</vt:lpstr>
      <vt:lpstr>        </vt:lpstr>
      <vt:lpstr>El origen de la química y la alquimia</vt:lpstr>
      <vt:lpstr>El encanto de la alquimia </vt:lpstr>
      <vt:lpstr>El alquimista renacentista</vt:lpstr>
      <vt:lpstr>El origen de la alquimia</vt:lpstr>
      <vt:lpstr> La influencia de la alquimia  </vt:lpstr>
      <vt:lpstr>Alquimia y Química</vt:lpstr>
      <vt:lpstr>Alquimia y Química</vt:lpstr>
      <vt:lpstr>Alquimia y Química</vt:lpstr>
      <vt:lpstr>Alquimia y Química</vt:lpstr>
      <vt:lpstr>Alquimia y Química</vt:lpstr>
      <vt:lpstr>¿Alquimia y Química? Cuestiones terminológicas</vt:lpstr>
      <vt:lpstr>¿Alquimia y Química? Cuestiones terminológicas</vt:lpstr>
      <vt:lpstr>¿Alquimia y Química? Cuestiones Terminológicas</vt:lpstr>
      <vt:lpstr>¿Cuál es el origen de esta confusión historiográfica? </vt:lpstr>
      <vt:lpstr>Presentación de PowerPoint</vt:lpstr>
      <vt:lpstr>Presentación de PowerPoint</vt:lpstr>
      <vt:lpstr> </vt:lpstr>
      <vt:lpstr> </vt:lpstr>
      <vt:lpstr> </vt:lpstr>
      <vt:lpstr> </vt:lpstr>
      <vt:lpstr>Paracelso</vt:lpstr>
      <vt:lpstr>Paracelso</vt:lpstr>
      <vt:lpstr>Paracelso</vt:lpstr>
      <vt:lpstr> </vt:lpstr>
      <vt:lpstr>La Farmacologia anterior a Paracelso</vt:lpstr>
      <vt:lpstr>La Farmacologia posterior a Paracelso</vt:lpstr>
      <vt:lpstr>La Farmacologia posterior a Paracelso</vt:lpstr>
      <vt:lpstr>La Farmacologia posterior a Paracelso</vt:lpstr>
      <vt:lpstr> </vt:lpstr>
      <vt:lpstr>La alquimia renacentista y el método científico</vt:lpstr>
      <vt:lpstr>La alquimia renacentista y el método científico</vt:lpstr>
      <vt:lpstr>La alquimia renacentista y el método científico</vt:lpstr>
      <vt:lpstr>Alquimia y química en el Renacimiento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 Farulla</dc:creator>
  <cp:lastModifiedBy>Malte </cp:lastModifiedBy>
  <cp:revision>146</cp:revision>
  <cp:lastPrinted>2020-11-16T09:06:49Z</cp:lastPrinted>
  <dcterms:created xsi:type="dcterms:W3CDTF">2020-01-09T11:13:54Z</dcterms:created>
  <dcterms:modified xsi:type="dcterms:W3CDTF">2021-08-30T18:08:30Z</dcterms:modified>
</cp:coreProperties>
</file>