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1" r:id="rId2"/>
    <p:sldId id="300" r:id="rId3"/>
    <p:sldId id="301" r:id="rId4"/>
    <p:sldId id="302" r:id="rId5"/>
    <p:sldId id="304" r:id="rId6"/>
    <p:sldId id="305" r:id="rId7"/>
    <p:sldId id="257" r:id="rId8"/>
    <p:sldId id="258" r:id="rId9"/>
    <p:sldId id="259" r:id="rId10"/>
    <p:sldId id="260" r:id="rId11"/>
    <p:sldId id="261" r:id="rId12"/>
    <p:sldId id="263" r:id="rId13"/>
    <p:sldId id="264" r:id="rId14"/>
    <p:sldId id="265" r:id="rId15"/>
    <p:sldId id="266" r:id="rId16"/>
    <p:sldId id="262" r:id="rId17"/>
    <p:sldId id="267" r:id="rId18"/>
    <p:sldId id="306" r:id="rId19"/>
    <p:sldId id="307" r:id="rId20"/>
    <p:sldId id="308" r:id="rId21"/>
    <p:sldId id="309" r:id="rId22"/>
    <p:sldId id="268" r:id="rId23"/>
    <p:sldId id="269" r:id="rId24"/>
    <p:sldId id="270" r:id="rId25"/>
    <p:sldId id="303" r:id="rId26"/>
    <p:sldId id="272" r:id="rId27"/>
    <p:sldId id="273" r:id="rId28"/>
    <p:sldId id="274" r:id="rId29"/>
    <p:sldId id="275" r:id="rId30"/>
    <p:sldId id="310" r:id="rId31"/>
    <p:sldId id="284" r:id="rId32"/>
    <p:sldId id="283" r:id="rId33"/>
    <p:sldId id="285" r:id="rId34"/>
    <p:sldId id="299" r:id="rId35"/>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endParaRPr lang="it-IT" dirty="0"/>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endParaRPr lang="it-IT" dirty="0"/>
          </a:p>
        </p:txBody>
      </p:sp>
    </p:spTree>
    <p:extLst>
      <p:ext uri="{BB962C8B-B14F-4D97-AF65-F5344CB8AC3E}">
        <p14:creationId xmlns:p14="http://schemas.microsoft.com/office/powerpoint/2010/main" val="3231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BCDA578-00C7-48B6-8804-E9AFF8D05D5C}" type="datetimeFigureOut">
              <a:rPr lang="it-IT" smtClean="0"/>
              <a:pPr/>
              <a:t>18/06/2021</a:t>
            </a:fld>
            <a:endParaRPr lang="it-IT"/>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5FF816B-B60B-4630-B512-C6B41553E27A}" type="slidenum">
              <a:rPr lang="it-IT" smtClean="0"/>
              <a:pPr/>
              <a:t>‹#›</a:t>
            </a:fld>
            <a:endParaRPr lang="it-IT"/>
          </a:p>
        </p:txBody>
      </p:sp>
    </p:spTree>
    <p:extLst>
      <p:ext uri="{BB962C8B-B14F-4D97-AF65-F5344CB8AC3E}">
        <p14:creationId xmlns:p14="http://schemas.microsoft.com/office/powerpoint/2010/main" val="352367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5FF816B-B60B-4630-B512-C6B41553E27A}" type="slidenum">
              <a:rPr lang="it-IT" smtClean="0"/>
              <a:pPr/>
              <a:t>3</a:t>
            </a:fld>
            <a:endParaRPr lang="it-IT"/>
          </a:p>
        </p:txBody>
      </p:sp>
    </p:spTree>
    <p:extLst>
      <p:ext uri="{BB962C8B-B14F-4D97-AF65-F5344CB8AC3E}">
        <p14:creationId xmlns:p14="http://schemas.microsoft.com/office/powerpoint/2010/main" val="222180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3CB6B-2BBC-4D4C-B81A-E40426A47249}" type="slidenum">
              <a:rPr lang="it-IT" smtClean="0"/>
              <a:pPr/>
              <a:t>34</a:t>
            </a:fld>
            <a:endParaRPr lang="it-IT"/>
          </a:p>
        </p:txBody>
      </p:sp>
    </p:spTree>
    <p:extLst>
      <p:ext uri="{BB962C8B-B14F-4D97-AF65-F5344CB8AC3E}">
        <p14:creationId xmlns:p14="http://schemas.microsoft.com/office/powerpoint/2010/main" val="426006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88DB1D7-0190-45DA-B9B7-543290913760}"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0105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1E8F37-D137-47D3-BA8D-961173727534}"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80834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5BD186-82EE-45F7-A422-E438DEFDD093}"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6583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E116D3-E4F0-4EDE-8148-7A2BB8A0A2B6}"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8688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6F5F091-7B7E-4C96-85F3-4AC17880E0E8}"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06958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E080075-8513-4865-880B-4321D1F8912A}"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5411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83AE38-0DDF-4A37-977F-2EC385A837B4}" type="datetime1">
              <a:rPr lang="it-IT" smtClean="0"/>
              <a:pPr/>
              <a:t>18/06/2021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4060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6C84A2E-E2C1-4135-96E1-554705B1967C}" type="datetime1">
              <a:rPr lang="it-IT" smtClean="0"/>
              <a:pPr/>
              <a:t>18/06/2021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68832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3625B-2CF6-4803-A7ED-D7FEB0C0CC61}" type="datetime1">
              <a:rPr lang="it-IT" smtClean="0"/>
              <a:pPr/>
              <a:t>18/06/2021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00295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B43A23-9588-4DD5-BC85-153B1363AF64}"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6685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3C2F5D9-2338-4F38-B697-8595F3AA9ABE}"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48979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EF8-9169-48CD-AC3E-BB7FAD87EB02}" type="datetime1">
              <a:rPr lang="it-IT" smtClean="0"/>
              <a:pPr/>
              <a:t>18/06/2021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0D379-14C5-47F9-AB26-775D76B5B3EA}" type="slidenum">
              <a:rPr lang="it-IT" smtClean="0"/>
              <a:pPr/>
              <a:t>‹#›</a:t>
            </a:fld>
            <a:endParaRPr lang="it-IT"/>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 xmlns:a16="http://schemas.microsoft.com/office/drawing/2014/main"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21023" y="6306671"/>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300914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4785916"/>
            <a:ext cx="8534400" cy="685800"/>
          </a:xfrm>
        </p:spPr>
        <p:txBody>
          <a:bodyPr>
            <a:normAutofit fontScale="25000" lnSpcReduction="20000"/>
          </a:bodyPr>
          <a:lstStyle/>
          <a:p>
            <a:r>
              <a:rPr lang="en-GB" sz="7500" b="1" dirty="0" smtClean="0"/>
              <a:t>Sapienza University of Rome, Italy</a:t>
            </a:r>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smtClean="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endParaRPr lang="en-GB" dirty="0"/>
          </a:p>
        </p:txBody>
      </p:sp>
      <p:pic>
        <p:nvPicPr>
          <p:cNvPr id="10" name="Picture 4" descr="https://daily.jstor.org/wp-content/uploads/2017/03/Lister_spraying_phenol_1050x700.jpg">
            <a:extLst>
              <a:ext uri="{FF2B5EF4-FFF2-40B4-BE49-F238E27FC236}">
                <a16:creationId xmlns:a16="http://schemas.microsoft.com/office/drawing/2014/main" xmlns="" id="{E81B4901-EB2D-4B14-970F-3C876AED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11" b="10275"/>
          <a:stretch/>
        </p:blipFill>
        <p:spPr bwMode="auto">
          <a:xfrm>
            <a:off x="3660877" y="2080925"/>
            <a:ext cx="5228807" cy="22970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27281" y="1121733"/>
            <a:ext cx="6096000" cy="830997"/>
          </a:xfrm>
          <a:prstGeom prst="rect">
            <a:avLst/>
          </a:prstGeom>
        </p:spPr>
        <p:txBody>
          <a:bodyPr>
            <a:spAutoFit/>
          </a:bodyPr>
          <a:lstStyle/>
          <a:p>
            <a:pPr algn="ctr"/>
            <a:r>
              <a:rPr lang="en-US" sz="2400" b="1" dirty="0">
                <a:solidFill>
                  <a:schemeClr val="accent2"/>
                </a:solidFill>
                <a:effectLst>
                  <a:outerShdw blurRad="38100" dist="38100" dir="2700000" algn="tl">
                    <a:srgbClr val="000000">
                      <a:alpha val="43137"/>
                    </a:srgbClr>
                  </a:outerShdw>
                </a:effectLst>
              </a:rPr>
              <a:t>Unit 8</a:t>
            </a:r>
            <a:r>
              <a:rPr lang="en-US" sz="2400" b="1" dirty="0" smtClean="0">
                <a:solidFill>
                  <a:schemeClr val="accent2"/>
                </a:solidFill>
                <a:effectLst>
                  <a:outerShdw blurRad="38100" dist="38100" dir="2700000" algn="tl">
                    <a:srgbClr val="000000">
                      <a:alpha val="43137"/>
                    </a:srgbClr>
                  </a:outerShdw>
                </a:effectLst>
              </a:rPr>
              <a:t> </a:t>
            </a:r>
            <a:r>
              <a:rPr lang="en-US" sz="2400" b="1" dirty="0">
                <a:solidFill>
                  <a:schemeClr val="accent2"/>
                </a:solidFill>
                <a:effectLst>
                  <a:outerShdw blurRad="38100" dist="38100" dir="2700000" algn="tl">
                    <a:srgbClr val="000000">
                      <a:alpha val="43137"/>
                    </a:srgbClr>
                  </a:outerShdw>
                </a:effectLst>
              </a:rPr>
              <a:t>– </a:t>
            </a:r>
            <a:r>
              <a:rPr lang="en-GB" sz="2400" b="1" dirty="0">
                <a:solidFill>
                  <a:schemeClr val="accent2"/>
                </a:solidFill>
                <a:effectLst>
                  <a:outerShdw blurRad="38100" dist="38100" dir="2700000" algn="tl">
                    <a:srgbClr val="000000">
                      <a:alpha val="43137"/>
                    </a:srgbClr>
                  </a:outerShdw>
                </a:effectLst>
              </a:rPr>
              <a:t>Alchemy and Chemistry in the Renaissance</a:t>
            </a:r>
          </a:p>
        </p:txBody>
      </p:sp>
    </p:spTree>
    <p:extLst>
      <p:ext uri="{BB962C8B-B14F-4D97-AF65-F5344CB8AC3E}">
        <p14:creationId xmlns:p14="http://schemas.microsoft.com/office/powerpoint/2010/main" val="167800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495" y="585511"/>
            <a:ext cx="10515600" cy="1325563"/>
          </a:xfrm>
        </p:spPr>
        <p:txBody>
          <a:bodyPr>
            <a:normAutofit/>
          </a:bodyPr>
          <a:lstStyle/>
          <a:p>
            <a:pPr algn="ct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2400" b="1" dirty="0">
                <a:solidFill>
                  <a:schemeClr val="accent2"/>
                </a:solidFill>
                <a:effectLst>
                  <a:outerShdw blurRad="38100" dist="38100" dir="2700000" algn="tl">
                    <a:srgbClr val="000000">
                      <a:alpha val="43137"/>
                    </a:srgbClr>
                  </a:outerShdw>
                </a:effectLst>
                <a:latin typeface="+mn-lt"/>
                <a:ea typeface="+mn-ea"/>
                <a:cs typeface="+mn-cs"/>
              </a:rPr>
              <a:t> &amp;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Chemistry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10905" y="1815540"/>
            <a:ext cx="10515600" cy="4757208"/>
          </a:xfrm>
        </p:spPr>
        <p:txBody>
          <a:bodyPr>
            <a:normAutofit/>
          </a:bodyPr>
          <a:lstStyle/>
          <a:p>
            <a:pPr marL="0" indent="0" algn="just">
              <a:buNone/>
            </a:pPr>
            <a:r>
              <a:rPr lang="en-US" sz="1800" dirty="0" smtClean="0">
                <a:cs typeface="Times New Roman" panose="02020603050405020304" pitchFamily="18" charset="0"/>
              </a:rPr>
              <a:t>Recently, the study and interpretation of certain groups of archaeological finds from contexts without an a priori clear connection with either metallurgy or chemistry have required a consideration of both metallurgical texts and al/chemical activities, thus indicating the need for more comprehensive approaches</a:t>
            </a:r>
          </a:p>
          <a:p>
            <a:pPr marL="0" indent="0" algn="just">
              <a:buNone/>
            </a:pPr>
            <a:r>
              <a:rPr lang="en-US" sz="1800" dirty="0" smtClean="0">
                <a:cs typeface="Times New Roman" panose="02020603050405020304" pitchFamily="18" charset="0"/>
              </a:rPr>
              <a:t>The practice of fire assay as an analytical tool is equally relevant to chemistry, to extractive metallurgy and to quality control in coin production; even the small-scale recycling and refining of </a:t>
            </a:r>
            <a:r>
              <a:rPr lang="en-US" sz="1800" dirty="0" err="1" smtClean="0">
                <a:cs typeface="Times New Roman" panose="02020603050405020304" pitchFamily="18" charset="0"/>
              </a:rPr>
              <a:t>jewellery</a:t>
            </a:r>
            <a:r>
              <a:rPr lang="en-US" sz="1800" dirty="0" smtClean="0">
                <a:cs typeface="Times New Roman" panose="02020603050405020304" pitchFamily="18" charset="0"/>
              </a:rPr>
              <a:t> employs the same operations</a:t>
            </a:r>
          </a:p>
          <a:p>
            <a:pPr marL="0" indent="0" algn="just">
              <a:buNone/>
            </a:pPr>
            <a:r>
              <a:rPr lang="en-US" sz="1800" dirty="0" smtClean="0">
                <a:cs typeface="Times New Roman" panose="02020603050405020304" pitchFamily="18" charset="0"/>
              </a:rPr>
              <a:t>Archaeological evidence can be indicative of fire assay, but does not in itself enable identification of the immediate technological context within which these analyses were performed</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10</a:t>
            </a:fld>
            <a:endParaRPr lang="it-IT"/>
          </a:p>
        </p:txBody>
      </p:sp>
    </p:spTree>
    <p:extLst>
      <p:ext uri="{BB962C8B-B14F-4D97-AF65-F5344CB8AC3E}">
        <p14:creationId xmlns:p14="http://schemas.microsoft.com/office/powerpoint/2010/main" val="282800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583489"/>
            <a:ext cx="10515600" cy="1325563"/>
          </a:xfrm>
        </p:spPr>
        <p:txBody>
          <a:bodyPr>
            <a:normAutofit/>
          </a:bodyPr>
          <a:lstStyle/>
          <a:p>
            <a:pPr algn="ct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2400" b="1" dirty="0">
                <a:solidFill>
                  <a:schemeClr val="accent2"/>
                </a:solidFill>
                <a:effectLst>
                  <a:outerShdw blurRad="38100" dist="38100" dir="2700000" algn="tl">
                    <a:srgbClr val="000000">
                      <a:alpha val="43137"/>
                    </a:srgbClr>
                  </a:outerShdw>
                </a:effectLst>
                <a:latin typeface="+mn-lt"/>
                <a:ea typeface="+mn-ea"/>
                <a:cs typeface="+mn-cs"/>
              </a:rPr>
              <a:t> &amp;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Chemistry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97467" y="1690688"/>
            <a:ext cx="10515600" cy="4351338"/>
          </a:xfrm>
        </p:spPr>
        <p:txBody>
          <a:bodyPr>
            <a:noAutofit/>
          </a:bodyPr>
          <a:lstStyle/>
          <a:p>
            <a:pPr marL="0" indent="0" algn="just">
              <a:buNone/>
            </a:pPr>
            <a:r>
              <a:rPr lang="en-US" sz="1800" dirty="0" smtClean="0">
                <a:cs typeface="Times New Roman" panose="02020603050405020304" pitchFamily="18" charset="0"/>
              </a:rPr>
              <a:t>Emphasis will be placed on two key ideas:</a:t>
            </a:r>
          </a:p>
          <a:p>
            <a:pPr marL="0" indent="0" algn="just">
              <a:buNone/>
            </a:pPr>
            <a:r>
              <a:rPr lang="en-US" sz="1800" dirty="0" smtClean="0">
                <a:cs typeface="Times New Roman" panose="02020603050405020304" pitchFamily="18" charset="0"/>
              </a:rPr>
              <a:t>     a) In the Renaissance, alchemy and chemistry were not distinct domains, and this inclusive field did not convey the religious, psychological or magical connotations often attached to the pursuit of metallic transmutation</a:t>
            </a:r>
          </a:p>
          <a:p>
            <a:pPr marL="0" indent="0" algn="just">
              <a:buNone/>
            </a:pPr>
            <a:r>
              <a:rPr lang="en-US" sz="1800" dirty="0" smtClean="0">
                <a:cs typeface="Times New Roman" panose="02020603050405020304" pitchFamily="18" charset="0"/>
              </a:rPr>
              <a:t>     b) Fire assays were al/chemical as much as metallurgical operations and, as far as assays are concerned, it is often impossible – and inappropriate – to separate one sphere of activity (alchemy/chemistry) from the other (metallurgy), given their strong intertwining</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11</a:t>
            </a:fld>
            <a:endParaRPr lang="it-IT"/>
          </a:p>
        </p:txBody>
      </p:sp>
    </p:spTree>
    <p:extLst>
      <p:ext uri="{BB962C8B-B14F-4D97-AF65-F5344CB8AC3E}">
        <p14:creationId xmlns:p14="http://schemas.microsoft.com/office/powerpoint/2010/main" val="13745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3609" y="624432"/>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2400" b="1" dirty="0">
                <a:solidFill>
                  <a:schemeClr val="accent2"/>
                </a:solidFill>
                <a:effectLst>
                  <a:outerShdw blurRad="38100" dist="38100" dir="2700000" algn="tl">
                    <a:srgbClr val="000000">
                      <a:alpha val="43137"/>
                    </a:srgbClr>
                  </a:outerShdw>
                </a:effectLst>
                <a:latin typeface="+mn-lt"/>
                <a:ea typeface="+mn-ea"/>
                <a:cs typeface="+mn-cs"/>
              </a:rPr>
              <a:t> &amp;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Chemistry</a:t>
            </a:r>
            <a:r>
              <a:rPr lang="en-US" sz="2400" b="1" dirty="0">
                <a:solidFill>
                  <a:schemeClr val="accent2"/>
                </a:solidFill>
                <a:effectLst>
                  <a:outerShdw blurRad="38100" dist="38100" dir="2700000" algn="tl">
                    <a:srgbClr val="000000">
                      <a:alpha val="43137"/>
                    </a:srgbClr>
                  </a:outerShdw>
                </a:effectLst>
                <a:latin typeface="+mn-lt"/>
                <a:ea typeface="+mn-ea"/>
                <a:cs typeface="+mn-cs"/>
              </a:rPr>
              <a:t>? Terminological issues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1622449"/>
            <a:ext cx="10515600" cy="4351338"/>
          </a:xfrm>
        </p:spPr>
        <p:txBody>
          <a:bodyPr>
            <a:normAutofit/>
          </a:bodyPr>
          <a:lstStyle/>
          <a:p>
            <a:pPr marL="0" indent="0" algn="just">
              <a:buNone/>
            </a:pPr>
            <a:r>
              <a:rPr lang="en-US" sz="1800" dirty="0" smtClean="0">
                <a:cs typeface="Times New Roman" panose="02020603050405020304" pitchFamily="18" charset="0"/>
              </a:rPr>
              <a:t>In present-day language, ‘alchemy’ immediately suggests the idea of the transmutation of metals and gold making – often with many other connotations, as discussed below</a:t>
            </a:r>
            <a:endParaRPr lang="en-US" sz="1800" dirty="0">
              <a:cs typeface="Times New Roman" panose="02020603050405020304" pitchFamily="18" charset="0"/>
            </a:endParaRPr>
          </a:p>
          <a:p>
            <a:pPr marL="0" indent="0" algn="just">
              <a:buNone/>
            </a:pPr>
            <a:r>
              <a:rPr lang="en-US" sz="1800" dirty="0" smtClean="0">
                <a:cs typeface="Times New Roman" panose="02020603050405020304" pitchFamily="18" charset="0"/>
              </a:rPr>
              <a:t>‘Chemistry’ is, in turn, reserved for the more ‘rigorous’ discipline concerned with the composition of objects</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126" y="3036627"/>
            <a:ext cx="8734566" cy="2947916"/>
          </a:xfrm>
          <a:prstGeom prst="rect">
            <a:avLst/>
          </a:prstGeom>
        </p:spPr>
      </p:pic>
    </p:spTree>
    <p:extLst>
      <p:ext uri="{BB962C8B-B14F-4D97-AF65-F5344CB8AC3E}">
        <p14:creationId xmlns:p14="http://schemas.microsoft.com/office/powerpoint/2010/main" val="38571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257" y="1129400"/>
            <a:ext cx="10515600" cy="1325563"/>
          </a:xfrm>
        </p:spPr>
        <p:txBody>
          <a:bodyPr>
            <a:normAutofit/>
          </a:bodyPr>
          <a:lstStyle/>
          <a:p>
            <a:r>
              <a:rPr lang="en-US" sz="2400" b="1" dirty="0">
                <a:solidFill>
                  <a:schemeClr val="accent2"/>
                </a:solidFill>
                <a:effectLst>
                  <a:outerShdw blurRad="38100" dist="38100" dir="2700000" algn="tl">
                    <a:srgbClr val="000000">
                      <a:alpha val="43137"/>
                    </a:srgbClr>
                  </a:outerShdw>
                </a:effectLst>
                <a:latin typeface="+mn-lt"/>
                <a:ea typeface="+mn-ea"/>
                <a:cs typeface="+mn-cs"/>
              </a:rPr>
              <a:t>Alchemy or chemistry? Terminological issues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688075" y="2576252"/>
            <a:ext cx="10515600" cy="2841910"/>
          </a:xfrm>
        </p:spPr>
        <p:txBody>
          <a:bodyPr>
            <a:normAutofit/>
          </a:bodyPr>
          <a:lstStyle/>
          <a:p>
            <a:pPr marL="0" indent="0" algn="just">
              <a:buNone/>
            </a:pPr>
            <a:r>
              <a:rPr lang="en-US" sz="1800" dirty="0" smtClean="0">
                <a:cs typeface="Times New Roman" panose="02020603050405020304" pitchFamily="18" charset="0"/>
              </a:rPr>
              <a:t>The two words were synonymous; when a distinction was made, this was specific to an individual author and based on grounds different from those used in modern times</a:t>
            </a:r>
          </a:p>
          <a:p>
            <a:pPr marL="0" indent="0" algn="just">
              <a:buNone/>
            </a:pPr>
            <a:r>
              <a:rPr lang="en-US" sz="1800" dirty="0" smtClean="0">
                <a:cs typeface="Times New Roman" panose="02020603050405020304" pitchFamily="18" charset="0"/>
              </a:rPr>
              <a:t>One of the best known examples of this is Andreas </a:t>
            </a:r>
            <a:r>
              <a:rPr lang="en-US" sz="1800" dirty="0" err="1" smtClean="0">
                <a:cs typeface="Times New Roman" panose="02020603050405020304" pitchFamily="18" charset="0"/>
              </a:rPr>
              <a:t>Libavius</a:t>
            </a:r>
            <a:r>
              <a:rPr lang="en-US" sz="1800" dirty="0" smtClean="0">
                <a:cs typeface="Times New Roman" panose="02020603050405020304" pitchFamily="18" charset="0"/>
              </a:rPr>
              <a:t>’ 1597 volume, which, even if entitled </a:t>
            </a:r>
            <a:r>
              <a:rPr lang="en-US" sz="1800" dirty="0" err="1" smtClean="0">
                <a:cs typeface="Times New Roman" panose="02020603050405020304" pitchFamily="18" charset="0"/>
              </a:rPr>
              <a:t>Alchemia</a:t>
            </a:r>
            <a:r>
              <a:rPr lang="en-US" sz="1800" dirty="0" smtClean="0">
                <a:cs typeface="Times New Roman" panose="02020603050405020304" pitchFamily="18" charset="0"/>
              </a:rPr>
              <a:t>, is today widely </a:t>
            </a:r>
            <a:r>
              <a:rPr lang="en-US" sz="1800" dirty="0" err="1" smtClean="0">
                <a:cs typeface="Times New Roman" panose="02020603050405020304" pitchFamily="18" charset="0"/>
              </a:rPr>
              <a:t>recognised</a:t>
            </a:r>
            <a:r>
              <a:rPr lang="en-US" sz="1800" dirty="0" smtClean="0">
                <a:cs typeface="Times New Roman" panose="02020603050405020304" pitchFamily="18" charset="0"/>
              </a:rPr>
              <a:t> as the first modern handbook on chemistry and does not even address the transmutation of metals</a:t>
            </a:r>
          </a:p>
          <a:p>
            <a:pPr marL="0" indent="0" algn="just">
              <a:buNone/>
            </a:pPr>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13</a:t>
            </a:fld>
            <a:endParaRPr lang="it-IT"/>
          </a:p>
        </p:txBody>
      </p:sp>
    </p:spTree>
    <p:extLst>
      <p:ext uri="{BB962C8B-B14F-4D97-AF65-F5344CB8AC3E}">
        <p14:creationId xmlns:p14="http://schemas.microsoft.com/office/powerpoint/2010/main" val="353481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904" y="965626"/>
            <a:ext cx="10515600" cy="1325563"/>
          </a:xfrm>
        </p:spPr>
        <p:txBody>
          <a:bodyPr>
            <a:normAutofit/>
          </a:bodyPr>
          <a:lstStyle/>
          <a:p>
            <a:r>
              <a:rPr lang="en-US" sz="2400" b="1" dirty="0">
                <a:solidFill>
                  <a:schemeClr val="accent2"/>
                </a:solidFill>
                <a:effectLst>
                  <a:outerShdw blurRad="38100" dist="38100" dir="2700000" algn="tl">
                    <a:srgbClr val="000000">
                      <a:alpha val="43137"/>
                    </a:srgbClr>
                  </a:outerShdw>
                </a:effectLst>
                <a:latin typeface="+mn-lt"/>
                <a:ea typeface="+mn-ea"/>
                <a:cs typeface="+mn-cs"/>
              </a:rPr>
              <a:t>Alchemy or chemistry? Terminological issues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139524"/>
            <a:ext cx="10515600" cy="3224047"/>
          </a:xfrm>
        </p:spPr>
        <p:txBody>
          <a:bodyPr>
            <a:normAutofit/>
          </a:bodyPr>
          <a:lstStyle/>
          <a:p>
            <a:pPr marL="0" indent="0" algn="just">
              <a:buNone/>
            </a:pPr>
            <a:r>
              <a:rPr lang="en-US" sz="1800" dirty="0" err="1" smtClean="0">
                <a:cs typeface="Times New Roman" panose="02020603050405020304" pitchFamily="18" charset="0"/>
              </a:rPr>
              <a:t>Biringuccio</a:t>
            </a:r>
            <a:r>
              <a:rPr lang="en-US" sz="1800" dirty="0">
                <a:cs typeface="Times New Roman" panose="02020603050405020304" pitchFamily="18" charset="0"/>
              </a:rPr>
              <a:t> </a:t>
            </a:r>
            <a:r>
              <a:rPr lang="en-US" sz="1800" dirty="0" smtClean="0">
                <a:cs typeface="Times New Roman" panose="02020603050405020304" pitchFamily="18" charset="0"/>
              </a:rPr>
              <a:t>(1540) talks about arte </a:t>
            </a:r>
            <a:r>
              <a:rPr lang="en-US" sz="1800" dirty="0" err="1" smtClean="0">
                <a:cs typeface="Times New Roman" panose="02020603050405020304" pitchFamily="18" charset="0"/>
              </a:rPr>
              <a:t>alchimicha</a:t>
            </a:r>
            <a:r>
              <a:rPr lang="en-US" sz="1800" dirty="0" smtClean="0">
                <a:cs typeface="Times New Roman" panose="02020603050405020304" pitchFamily="18" charset="0"/>
              </a:rPr>
              <a:t> when discussing the philosophers’ stone (Book I) but also when describing sublimation and distillation (Book IX)</a:t>
            </a:r>
          </a:p>
          <a:p>
            <a:pPr marL="0" indent="0" algn="just">
              <a:buNone/>
            </a:pPr>
            <a:r>
              <a:rPr lang="en-US" sz="1800" dirty="0" smtClean="0">
                <a:cs typeface="Times New Roman" panose="02020603050405020304" pitchFamily="18" charset="0"/>
              </a:rPr>
              <a:t>Agricola (1556), instead, uses the term </a:t>
            </a:r>
            <a:r>
              <a:rPr lang="en-US" sz="1800" dirty="0" err="1" smtClean="0">
                <a:cs typeface="Times New Roman" panose="02020603050405020304" pitchFamily="18" charset="0"/>
              </a:rPr>
              <a:t>chymistas</a:t>
            </a:r>
            <a:r>
              <a:rPr lang="en-US" sz="1800" dirty="0" smtClean="0">
                <a:cs typeface="Times New Roman" panose="02020603050405020304" pitchFamily="18" charset="0"/>
              </a:rPr>
              <a:t>/</a:t>
            </a:r>
            <a:r>
              <a:rPr lang="en-US" sz="1800" dirty="0" err="1" smtClean="0">
                <a:cs typeface="Times New Roman" panose="02020603050405020304" pitchFamily="18" charset="0"/>
              </a:rPr>
              <a:t>chymistae</a:t>
            </a:r>
            <a:r>
              <a:rPr lang="en-US" sz="1800" dirty="0" smtClean="0">
                <a:cs typeface="Times New Roman" panose="02020603050405020304" pitchFamily="18" charset="0"/>
              </a:rPr>
              <a:t>, both when discussing ‘bad’ alchemists who deceive people, as he does in his preface, and ‘good’ ones who developed early assaying methods, as referred to in his Book VII of De Re Metallica</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14</a:t>
            </a:fld>
            <a:endParaRPr lang="it-IT"/>
          </a:p>
        </p:txBody>
      </p:sp>
    </p:spTree>
    <p:extLst>
      <p:ext uri="{BB962C8B-B14F-4D97-AF65-F5344CB8AC3E}">
        <p14:creationId xmlns:p14="http://schemas.microsoft.com/office/powerpoint/2010/main" val="3262544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8006" y="911036"/>
            <a:ext cx="11846257" cy="1325563"/>
          </a:xfrm>
        </p:spPr>
        <p:txBody>
          <a:bodyPr>
            <a:normAutofit/>
          </a:bodyPr>
          <a:lstStyle/>
          <a:p>
            <a:r>
              <a:rPr lang="en-US" sz="2400" b="1" dirty="0">
                <a:solidFill>
                  <a:schemeClr val="accent2"/>
                </a:solidFill>
                <a:effectLst>
                  <a:outerShdw blurRad="38100" dist="38100" dir="2700000" algn="tl">
                    <a:srgbClr val="000000">
                      <a:alpha val="43137"/>
                    </a:srgbClr>
                  </a:outerShdw>
                </a:effectLst>
                <a:latin typeface="+mn-lt"/>
                <a:ea typeface="+mn-ea"/>
                <a:cs typeface="+mn-cs"/>
              </a:rPr>
              <a:t>What is the origin of this historiographic confusion?</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10905" y="1934808"/>
            <a:ext cx="10515600" cy="4351338"/>
          </a:xfrm>
        </p:spPr>
        <p:txBody>
          <a:bodyPr>
            <a:normAutofit/>
          </a:bodyPr>
          <a:lstStyle/>
          <a:p>
            <a:pPr marL="0" indent="0" algn="just">
              <a:buNone/>
            </a:pPr>
            <a:r>
              <a:rPr lang="en-US" sz="1800" dirty="0" smtClean="0">
                <a:cs typeface="Times New Roman" panose="02020603050405020304" pitchFamily="18" charset="0"/>
              </a:rPr>
              <a:t>Seemingly, a wrong interpretation of the etymology:</a:t>
            </a:r>
          </a:p>
          <a:p>
            <a:pPr marL="0" indent="0" algn="just">
              <a:buNone/>
            </a:pPr>
            <a:r>
              <a:rPr lang="en-US" sz="1800" dirty="0" smtClean="0">
                <a:cs typeface="Times New Roman" panose="02020603050405020304" pitchFamily="18" charset="0"/>
              </a:rPr>
              <a:t>the prefix al- of </a:t>
            </a:r>
            <a:r>
              <a:rPr lang="en-US" sz="1800" dirty="0" err="1" smtClean="0">
                <a:cs typeface="Times New Roman" panose="02020603050405020304" pitchFamily="18" charset="0"/>
              </a:rPr>
              <a:t>alchymia</a:t>
            </a:r>
            <a:r>
              <a:rPr lang="en-US" sz="1800" dirty="0" smtClean="0">
                <a:cs typeface="Times New Roman" panose="02020603050405020304" pitchFamily="18" charset="0"/>
              </a:rPr>
              <a:t> is nothing but the Arabic definite article added to the Greek </a:t>
            </a:r>
            <a:r>
              <a:rPr lang="en-US" sz="1800" dirty="0" err="1" smtClean="0">
                <a:cs typeface="Times New Roman" panose="02020603050405020304" pitchFamily="18" charset="0"/>
              </a:rPr>
              <a:t>chēmeia</a:t>
            </a:r>
            <a:r>
              <a:rPr lang="en-US" sz="1800" dirty="0" smtClean="0">
                <a:cs typeface="Times New Roman" panose="02020603050405020304" pitchFamily="18" charset="0"/>
              </a:rPr>
              <a:t> or </a:t>
            </a:r>
            <a:r>
              <a:rPr lang="en-US" sz="1800" dirty="0" err="1" smtClean="0">
                <a:cs typeface="Times New Roman" panose="02020603050405020304" pitchFamily="18" charset="0"/>
              </a:rPr>
              <a:t>chymeia</a:t>
            </a:r>
            <a:r>
              <a:rPr lang="en-US" sz="1800" dirty="0" smtClean="0">
                <a:cs typeface="Times New Roman" panose="02020603050405020304" pitchFamily="18" charset="0"/>
              </a:rPr>
              <a:t>, probably derived from </a:t>
            </a:r>
            <a:r>
              <a:rPr lang="en-US" sz="1800" dirty="0" err="1" smtClean="0">
                <a:cs typeface="Times New Roman" panose="02020603050405020304" pitchFamily="18" charset="0"/>
              </a:rPr>
              <a:t>cheein</a:t>
            </a:r>
            <a:r>
              <a:rPr lang="en-US" sz="1800" dirty="0" smtClean="0">
                <a:cs typeface="Times New Roman" panose="02020603050405020304" pitchFamily="18" charset="0"/>
              </a:rPr>
              <a:t>, the word used for smelting. This al- was misinterpreted in the 17</a:t>
            </a:r>
            <a:r>
              <a:rPr lang="en-US" sz="1800" baseline="30000" dirty="0" smtClean="0">
                <a:cs typeface="Times New Roman" panose="02020603050405020304" pitchFamily="18" charset="0"/>
              </a:rPr>
              <a:t>th</a:t>
            </a:r>
            <a:r>
              <a:rPr lang="en-US" sz="1800" dirty="0" smtClean="0">
                <a:cs typeface="Times New Roman" panose="02020603050405020304" pitchFamily="18" charset="0"/>
              </a:rPr>
              <a:t> century as connoting special excellence</a:t>
            </a:r>
          </a:p>
          <a:p>
            <a:pPr marL="0" indent="0" algn="just">
              <a:buNone/>
            </a:pPr>
            <a:endParaRPr lang="en-US" sz="1800" dirty="0" smtClean="0">
              <a:cs typeface="Times New Roman" panose="02020603050405020304" pitchFamily="18" charset="0"/>
            </a:endParaRPr>
          </a:p>
          <a:p>
            <a:pPr marL="0" indent="0" algn="just">
              <a:buNone/>
            </a:pPr>
            <a:r>
              <a:rPr lang="it-IT" sz="1800" dirty="0" err="1" smtClean="0">
                <a:cs typeface="Times New Roman" panose="02020603050405020304" pitchFamily="18" charset="0"/>
              </a:rPr>
              <a:t>Subsequently</a:t>
            </a:r>
            <a:r>
              <a:rPr lang="it-IT" sz="1800" dirty="0" smtClean="0">
                <a:cs typeface="Times New Roman" panose="02020603050405020304" pitchFamily="18" charset="0"/>
              </a:rPr>
              <a:t>, </a:t>
            </a:r>
            <a:r>
              <a:rPr lang="en-US" sz="1800" dirty="0" smtClean="0">
                <a:cs typeface="Times New Roman" panose="02020603050405020304" pitchFamily="18" charset="0"/>
              </a:rPr>
              <a:t>the </a:t>
            </a:r>
            <a:r>
              <a:rPr lang="en-US" sz="1800" dirty="0">
                <a:cs typeface="Times New Roman" panose="02020603050405020304" pitchFamily="18" charset="0"/>
              </a:rPr>
              <a:t>term </a:t>
            </a:r>
            <a:r>
              <a:rPr lang="en-US" sz="1800" i="1" dirty="0">
                <a:cs typeface="Times New Roman" panose="02020603050405020304" pitchFamily="18" charset="0"/>
              </a:rPr>
              <a:t>alchemy </a:t>
            </a:r>
            <a:r>
              <a:rPr lang="en-US" sz="1800" dirty="0">
                <a:cs typeface="Times New Roman" panose="02020603050405020304" pitchFamily="18" charset="0"/>
              </a:rPr>
              <a:t>was progressively reserved for </a:t>
            </a:r>
            <a:r>
              <a:rPr lang="en-US" sz="1800" dirty="0" smtClean="0">
                <a:cs typeface="Times New Roman" panose="02020603050405020304" pitchFamily="18" charset="0"/>
              </a:rPr>
              <a:t>what was </a:t>
            </a:r>
            <a:r>
              <a:rPr lang="en-US" sz="1800" dirty="0">
                <a:cs typeface="Times New Roman" panose="02020603050405020304" pitchFamily="18" charset="0"/>
              </a:rPr>
              <a:t>considered the magnificent side of the </a:t>
            </a:r>
            <a:r>
              <a:rPr lang="en-US" sz="1800" dirty="0" smtClean="0">
                <a:cs typeface="Times New Roman" panose="02020603050405020304" pitchFamily="18" charset="0"/>
              </a:rPr>
              <a:t>discipline, </a:t>
            </a:r>
            <a:r>
              <a:rPr lang="it-IT" sz="1800" i="1" dirty="0" smtClean="0">
                <a:cs typeface="Times New Roman" panose="02020603050405020304" pitchFamily="18" charset="0"/>
              </a:rPr>
              <a:t>i.e. </a:t>
            </a:r>
            <a:r>
              <a:rPr lang="it-IT" sz="1800" dirty="0">
                <a:cs typeface="Times New Roman" panose="02020603050405020304" pitchFamily="18" charset="0"/>
              </a:rPr>
              <a:t>the </a:t>
            </a:r>
            <a:r>
              <a:rPr lang="it-IT" sz="1800" dirty="0" err="1">
                <a:cs typeface="Times New Roman" panose="02020603050405020304" pitchFamily="18" charset="0"/>
              </a:rPr>
              <a:t>gold-making</a:t>
            </a:r>
            <a:r>
              <a:rPr lang="it-IT" sz="1800" dirty="0">
                <a:cs typeface="Times New Roman" panose="02020603050405020304" pitchFamily="18" charset="0"/>
              </a:rPr>
              <a:t> </a:t>
            </a:r>
            <a:r>
              <a:rPr lang="it-IT" sz="1800" dirty="0" err="1" smtClean="0">
                <a:cs typeface="Times New Roman" panose="02020603050405020304" pitchFamily="18" charset="0"/>
              </a:rPr>
              <a:t>endeavour</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15</a:t>
            </a:fld>
            <a:endParaRPr lang="it-IT"/>
          </a:p>
        </p:txBody>
      </p:sp>
    </p:spTree>
    <p:extLst>
      <p:ext uri="{BB962C8B-B14F-4D97-AF65-F5344CB8AC3E}">
        <p14:creationId xmlns:p14="http://schemas.microsoft.com/office/powerpoint/2010/main" val="760397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marL="0" indent="0" algn="just">
              <a:buNone/>
            </a:pPr>
            <a:r>
              <a:rPr lang="en-US" sz="1800" dirty="0" smtClean="0">
                <a:cs typeface="Times New Roman" panose="02020603050405020304" pitchFamily="18" charset="0"/>
              </a:rPr>
              <a:t>Thereby ‘chemistry’ became the respectable occupation, and the foundations of the </a:t>
            </a:r>
            <a:r>
              <a:rPr lang="en-US" sz="1800" dirty="0">
                <a:cs typeface="Times New Roman" panose="02020603050405020304" pitchFamily="18" charset="0"/>
              </a:rPr>
              <a:t>modern historiographic mistake were </a:t>
            </a:r>
            <a:r>
              <a:rPr lang="en-US" sz="1800" dirty="0" smtClean="0">
                <a:cs typeface="Times New Roman" panose="02020603050405020304" pitchFamily="18" charset="0"/>
              </a:rPr>
              <a:t>established</a:t>
            </a:r>
          </a:p>
          <a:p>
            <a:pPr marL="0" indent="0" algn="just">
              <a:buNone/>
            </a:pPr>
            <a:r>
              <a:rPr lang="en-US" sz="1800" dirty="0">
                <a:cs typeface="Times New Roman" panose="02020603050405020304" pitchFamily="18" charset="0"/>
              </a:rPr>
              <a:t>The identity of Renaissance alchemy and </a:t>
            </a:r>
            <a:r>
              <a:rPr lang="en-US" sz="1800" dirty="0" smtClean="0">
                <a:cs typeface="Times New Roman" panose="02020603050405020304" pitchFamily="18" charset="0"/>
              </a:rPr>
              <a:t>chemistry has </a:t>
            </a:r>
            <a:r>
              <a:rPr lang="en-US" sz="1800" dirty="0">
                <a:cs typeface="Times New Roman" panose="02020603050405020304" pitchFamily="18" charset="0"/>
              </a:rPr>
              <a:t>been pointed out by several historians of </a:t>
            </a:r>
            <a:r>
              <a:rPr lang="en-US" sz="1800" dirty="0" smtClean="0">
                <a:cs typeface="Times New Roman" panose="02020603050405020304" pitchFamily="18" charset="0"/>
              </a:rPr>
              <a:t>science</a:t>
            </a:r>
          </a:p>
          <a:p>
            <a:pPr marL="0" indent="0" algn="just">
              <a:buNone/>
            </a:pPr>
            <a:r>
              <a:rPr lang="en-US" sz="1800" dirty="0">
                <a:cs typeface="Times New Roman" panose="02020603050405020304" pitchFamily="18" charset="0"/>
              </a:rPr>
              <a:t>Some scholars admit the character </a:t>
            </a:r>
            <a:r>
              <a:rPr lang="en-US" sz="1800" dirty="0" smtClean="0">
                <a:cs typeface="Times New Roman" panose="02020603050405020304" pitchFamily="18" charset="0"/>
              </a:rPr>
              <a:t>of alchemy </a:t>
            </a:r>
            <a:r>
              <a:rPr lang="en-US" sz="1800" dirty="0">
                <a:cs typeface="Times New Roman" panose="02020603050405020304" pitchFamily="18" charset="0"/>
              </a:rPr>
              <a:t>as a ‘primitive’ or ‘pseudo’ science that, </a:t>
            </a:r>
            <a:r>
              <a:rPr lang="en-US" sz="1800" dirty="0" smtClean="0">
                <a:cs typeface="Times New Roman" panose="02020603050405020304" pitchFamily="18" charset="0"/>
              </a:rPr>
              <a:t>despite much </a:t>
            </a:r>
            <a:r>
              <a:rPr lang="en-US" sz="1800" dirty="0">
                <a:cs typeface="Times New Roman" panose="02020603050405020304" pitchFamily="18" charset="0"/>
              </a:rPr>
              <a:t>obscurity and abstraction, contributed </a:t>
            </a:r>
            <a:r>
              <a:rPr lang="en-US" sz="1800" dirty="0" smtClean="0">
                <a:cs typeface="Times New Roman" panose="02020603050405020304" pitchFamily="18" charset="0"/>
              </a:rPr>
              <a:t>to some </a:t>
            </a:r>
            <a:r>
              <a:rPr lang="en-US" sz="1800" dirty="0">
                <a:cs typeface="Times New Roman" panose="02020603050405020304" pitchFamily="18" charset="0"/>
              </a:rPr>
              <a:t>extent to the development of modern </a:t>
            </a:r>
            <a:r>
              <a:rPr lang="en-US" sz="1800" dirty="0" smtClean="0">
                <a:cs typeface="Times New Roman" panose="02020603050405020304" pitchFamily="18" charset="0"/>
              </a:rPr>
              <a:t>chemistry</a:t>
            </a:r>
          </a:p>
          <a:p>
            <a:pPr marL="0" indent="0" algn="just">
              <a:buNone/>
            </a:pPr>
            <a:r>
              <a:rPr lang="en-US" sz="1800" dirty="0" smtClean="0">
                <a:cs typeface="Times New Roman" panose="02020603050405020304" pitchFamily="18" charset="0"/>
              </a:rPr>
              <a:t>Others </a:t>
            </a:r>
            <a:r>
              <a:rPr lang="en-US" sz="1800" dirty="0">
                <a:cs typeface="Times New Roman" panose="02020603050405020304" pitchFamily="18" charset="0"/>
              </a:rPr>
              <a:t>diminish the practical side of alchemy and </a:t>
            </a:r>
            <a:r>
              <a:rPr lang="en-US" sz="1800" dirty="0" smtClean="0">
                <a:cs typeface="Times New Roman" panose="02020603050405020304" pitchFamily="18" charset="0"/>
              </a:rPr>
              <a:t>emphasize its </a:t>
            </a:r>
            <a:r>
              <a:rPr lang="en-US" sz="1800" dirty="0">
                <a:cs typeface="Times New Roman" panose="02020603050405020304" pitchFamily="18" charset="0"/>
              </a:rPr>
              <a:t>connections with magic, astrology, </a:t>
            </a:r>
            <a:r>
              <a:rPr lang="en-US" sz="1800" dirty="0" smtClean="0">
                <a:cs typeface="Times New Roman" panose="02020603050405020304" pitchFamily="18" charset="0"/>
              </a:rPr>
              <a:t>religion or </a:t>
            </a:r>
            <a:r>
              <a:rPr lang="en-US" sz="1800" dirty="0">
                <a:cs typeface="Times New Roman" panose="02020603050405020304" pitchFamily="18" charset="0"/>
              </a:rPr>
              <a:t>psychology, contrasting it with its </a:t>
            </a:r>
            <a:r>
              <a:rPr lang="en-US" sz="1800" dirty="0" smtClean="0">
                <a:cs typeface="Times New Roman" panose="02020603050405020304" pitchFamily="18" charset="0"/>
              </a:rPr>
              <a:t>contemporaneous chemistry</a:t>
            </a:r>
            <a:r>
              <a:rPr lang="en-US" sz="1800" dirty="0">
                <a:cs typeface="Times New Roman" panose="02020603050405020304" pitchFamily="18" charset="0"/>
              </a:rPr>
              <a:t>, which is seen as the root of modern </a:t>
            </a:r>
            <a:r>
              <a:rPr lang="en-US" sz="1800" dirty="0" smtClean="0">
                <a:cs typeface="Times New Roman" panose="02020603050405020304" pitchFamily="18" charset="0"/>
              </a:rPr>
              <a:t>science</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16</a:t>
            </a:fld>
            <a:endParaRPr lang="it-IT"/>
          </a:p>
        </p:txBody>
      </p:sp>
    </p:spTree>
    <p:extLst>
      <p:ext uri="{BB962C8B-B14F-4D97-AF65-F5344CB8AC3E}">
        <p14:creationId xmlns:p14="http://schemas.microsoft.com/office/powerpoint/2010/main" val="278583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en-US" sz="1800" dirty="0">
                <a:cs typeface="Times New Roman" panose="02020603050405020304" pitchFamily="18" charset="0"/>
              </a:rPr>
              <a:t>Regardless of their conclusions, all these studies suffer from a strongly biased focus</a:t>
            </a:r>
          </a:p>
          <a:p>
            <a:pPr marL="0" indent="0">
              <a:buNone/>
            </a:pPr>
            <a:r>
              <a:rPr lang="en-US" sz="1800" dirty="0">
                <a:cs typeface="Times New Roman" panose="02020603050405020304" pitchFamily="18" charset="0"/>
              </a:rPr>
              <a:t>In fact, since ‘alchemy’ and ‘chemistry’ did not exist in the Renaissance as such different disciplines, their tentative differentiation is anachronistic and confusing. ‘If one defines alchemy as a non-quantitative, </a:t>
            </a:r>
            <a:r>
              <a:rPr lang="en-US" sz="1800" dirty="0" err="1">
                <a:cs typeface="Times New Roman" panose="02020603050405020304" pitchFamily="18" charset="0"/>
              </a:rPr>
              <a:t>vitalistic</a:t>
            </a:r>
            <a:r>
              <a:rPr lang="en-US" sz="1800" dirty="0">
                <a:cs typeface="Times New Roman" panose="02020603050405020304" pitchFamily="18" charset="0"/>
              </a:rPr>
              <a:t> or vaguely ‘non-scientific’ endeavor, and then differentiates source materials into alchemy and chemistry using these criteria, the findings will of course reconfirm the definition and all that accompanies it’ (Newman and Principe 1998, 36)</a:t>
            </a:r>
          </a:p>
          <a:p>
            <a:pPr marL="0" indent="0">
              <a:buNone/>
            </a:pPr>
            <a:r>
              <a:rPr lang="en-US" sz="1800" dirty="0">
                <a:cs typeface="Times New Roman" panose="02020603050405020304" pitchFamily="18" charset="0"/>
              </a:rPr>
              <a:t>This distinction is set a priori and founded on modern conceptions, these parameters being completely alien to 16th-century al/chemists and therefore not valid as a theoretical vantage point for a scholarly study</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17</a:t>
            </a:fld>
            <a:endParaRPr lang="it-IT"/>
          </a:p>
        </p:txBody>
      </p:sp>
    </p:spTree>
    <p:extLst>
      <p:ext uri="{BB962C8B-B14F-4D97-AF65-F5344CB8AC3E}">
        <p14:creationId xmlns:p14="http://schemas.microsoft.com/office/powerpoint/2010/main" val="548799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4819505"/>
            <a:ext cx="11445362" cy="1089529"/>
          </a:xfrm>
          <a:prstGeom prst="rect">
            <a:avLst/>
          </a:prstGeom>
        </p:spPr>
        <p:txBody>
          <a:bodyPr wrap="square">
            <a:spAutoFit/>
          </a:bodyPr>
          <a:lstStyle/>
          <a:p>
            <a:pPr algn="just" defTabSz="914400" fontAlgn="base">
              <a:lnSpc>
                <a:spcPct val="90000"/>
              </a:lnSpc>
              <a:spcBef>
                <a:spcPct val="0"/>
              </a:spcBef>
            </a:pPr>
            <a:r>
              <a:rPr lang="en-US" dirty="0">
                <a:cs typeface="Times New Roman" panose="02020603050405020304" pitchFamily="18" charset="0"/>
              </a:rPr>
              <a:t>Since the Renaissance, in connection with the development of increasing importance in alchemy began to acquire commercial and practical focus: metallurgy, ceramics, glass and paint. </a:t>
            </a:r>
            <a:r>
              <a:rPr lang="en-US" dirty="0" smtClean="0">
                <a:cs typeface="Times New Roman" panose="02020603050405020304" pitchFamily="18" charset="0"/>
              </a:rPr>
              <a:t>The most important exponents in Renaissance of Iatrochemistry and </a:t>
            </a:r>
            <a:r>
              <a:rPr lang="en-US" dirty="0">
                <a:cs typeface="Times New Roman" panose="02020603050405020304" pitchFamily="18" charset="0"/>
              </a:rPr>
              <a:t>Technical </a:t>
            </a:r>
            <a:r>
              <a:rPr lang="en-US" dirty="0" smtClean="0">
                <a:cs typeface="Times New Roman" panose="02020603050405020304" pitchFamily="18" charset="0"/>
              </a:rPr>
              <a:t>chemistry are: A. </a:t>
            </a:r>
            <a:r>
              <a:rPr lang="en-US" dirty="0" err="1" smtClean="0">
                <a:cs typeface="Times New Roman" panose="02020603050405020304" pitchFamily="18" charset="0"/>
              </a:rPr>
              <a:t>Libau</a:t>
            </a:r>
            <a:r>
              <a:rPr lang="en-US" dirty="0" smtClean="0">
                <a:cs typeface="Times New Roman" panose="02020603050405020304" pitchFamily="18" charset="0"/>
              </a:rPr>
              <a:t>, </a:t>
            </a:r>
            <a:r>
              <a:rPr lang="en-US" dirty="0">
                <a:cs typeface="Times New Roman" panose="02020603050405020304" pitchFamily="18" charset="0"/>
              </a:rPr>
              <a:t>R. </a:t>
            </a:r>
            <a:r>
              <a:rPr lang="en-US" dirty="0" err="1">
                <a:cs typeface="Times New Roman" panose="02020603050405020304" pitchFamily="18" charset="0"/>
              </a:rPr>
              <a:t>Glauber</a:t>
            </a:r>
            <a:r>
              <a:rPr lang="en-US" dirty="0">
                <a:cs typeface="Times New Roman" panose="02020603050405020304" pitchFamily="18" charset="0"/>
              </a:rPr>
              <a:t>, JB Van </a:t>
            </a:r>
            <a:r>
              <a:rPr lang="en-US" dirty="0" err="1">
                <a:cs typeface="Times New Roman" panose="02020603050405020304" pitchFamily="18" charset="0"/>
              </a:rPr>
              <a:t>Helmont</a:t>
            </a:r>
            <a:r>
              <a:rPr lang="en-US" dirty="0">
                <a:cs typeface="Times New Roman" panose="02020603050405020304" pitchFamily="18" charset="0"/>
              </a:rPr>
              <a:t> , O. </a:t>
            </a:r>
            <a:r>
              <a:rPr lang="en-US" dirty="0" err="1">
                <a:cs typeface="Times New Roman" panose="02020603050405020304" pitchFamily="18" charset="0"/>
              </a:rPr>
              <a:t>Taheniya</a:t>
            </a:r>
            <a:r>
              <a:rPr lang="en-US" dirty="0">
                <a:cs typeface="Times New Roman" panose="02020603050405020304" pitchFamily="18" charset="0"/>
              </a:rPr>
              <a:t>, Paracelsus. </a:t>
            </a:r>
            <a:r>
              <a:rPr lang="en-US" dirty="0" err="1">
                <a:cs typeface="Times New Roman" panose="02020603050405020304" pitchFamily="18" charset="0"/>
              </a:rPr>
              <a:t>Biringuccio</a:t>
            </a:r>
            <a:r>
              <a:rPr lang="en-US" dirty="0">
                <a:cs typeface="Times New Roman" panose="02020603050405020304" pitchFamily="18" charset="0"/>
              </a:rPr>
              <a:t> B, G. Agricola and Bernard </a:t>
            </a:r>
            <a:r>
              <a:rPr lang="en-US" dirty="0" smtClean="0">
                <a:cs typeface="Times New Roman" panose="02020603050405020304" pitchFamily="18" charset="0"/>
              </a:rPr>
              <a:t>Palissy</a:t>
            </a:r>
            <a:endParaRPr lang="en-US" dirty="0">
              <a:cs typeface="Times New Roman" panose="02020603050405020304" pitchFamily="18" charset="0"/>
            </a:endParaRPr>
          </a:p>
        </p:txBody>
      </p:sp>
      <p:sp>
        <p:nvSpPr>
          <p:cNvPr id="4" name="CasellaDiTesto 3"/>
          <p:cNvSpPr txBox="1"/>
          <p:nvPr/>
        </p:nvSpPr>
        <p:spPr>
          <a:xfrm>
            <a:off x="782595" y="1261865"/>
            <a:ext cx="10995688" cy="461665"/>
          </a:xfrm>
          <a:prstGeom prst="rect">
            <a:avLst/>
          </a:prstGeom>
          <a:noFill/>
        </p:spPr>
        <p:txBody>
          <a:bodyPr wrap="square" rtlCol="0">
            <a:spAutoFit/>
          </a:bodyPr>
          <a:lstStyle/>
          <a:p>
            <a:r>
              <a:rPr lang="it-IT" sz="2400" b="1" dirty="0">
                <a:solidFill>
                  <a:schemeClr val="accent2"/>
                </a:solidFill>
                <a:effectLst>
                  <a:outerShdw blurRad="38100" dist="38100" dir="2700000" algn="tl">
                    <a:srgbClr val="000000">
                      <a:alpha val="43137"/>
                    </a:srgbClr>
                  </a:outerShdw>
                </a:effectLst>
              </a:rPr>
              <a:t>CHEMISTRY AND IATROCHEMISTRY</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954" y="2055313"/>
            <a:ext cx="2388073" cy="270111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511" y="1910894"/>
            <a:ext cx="2935805" cy="2845529"/>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42" y="1978238"/>
            <a:ext cx="2789396" cy="2778185"/>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18</a:t>
            </a:fld>
            <a:endParaRPr lang="it-IT"/>
          </a:p>
        </p:txBody>
      </p:sp>
    </p:spTree>
    <p:extLst>
      <p:ext uri="{BB962C8B-B14F-4D97-AF65-F5344CB8AC3E}">
        <p14:creationId xmlns:p14="http://schemas.microsoft.com/office/powerpoint/2010/main" val="3181161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557758" y="1708034"/>
            <a:ext cx="11445362" cy="2585323"/>
          </a:xfrm>
          <a:prstGeom prst="rect">
            <a:avLst/>
          </a:prstGeom>
        </p:spPr>
        <p:txBody>
          <a:bodyPr wrap="square">
            <a:spAutoFit/>
          </a:bodyPr>
          <a:lstStyle/>
          <a:p>
            <a:pPr algn="just" defTabSz="914400" fontAlgn="base">
              <a:lnSpc>
                <a:spcPct val="90000"/>
              </a:lnSpc>
              <a:spcBef>
                <a:spcPct val="0"/>
              </a:spcBef>
            </a:pPr>
            <a:r>
              <a:rPr lang="en-US" dirty="0">
                <a:cs typeface="Times New Roman" panose="02020603050405020304" pitchFamily="18" charset="0"/>
              </a:rPr>
              <a:t>Iatrochemistry – the section of chemical science , which originated in the XVI and XVII </a:t>
            </a:r>
            <a:r>
              <a:rPr lang="en-US" dirty="0" smtClean="0">
                <a:cs typeface="Times New Roman" panose="02020603050405020304" pitchFamily="18" charset="0"/>
              </a:rPr>
              <a:t>centuries</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The </a:t>
            </a:r>
            <a:r>
              <a:rPr lang="en-US" dirty="0">
                <a:cs typeface="Times New Roman" panose="02020603050405020304" pitchFamily="18" charset="0"/>
              </a:rPr>
              <a:t>word "</a:t>
            </a:r>
            <a:r>
              <a:rPr lang="en-US" dirty="0" err="1">
                <a:cs typeface="Times New Roman" panose="02020603050405020304" pitchFamily="18" charset="0"/>
              </a:rPr>
              <a:t>Iatro</a:t>
            </a:r>
            <a:r>
              <a:rPr lang="en-US" dirty="0">
                <a:cs typeface="Times New Roman" panose="02020603050405020304" pitchFamily="18" charset="0"/>
              </a:rPr>
              <a:t>" was the Greek word "doctor" or "</a:t>
            </a:r>
            <a:r>
              <a:rPr lang="en-US" dirty="0" smtClean="0">
                <a:cs typeface="Times New Roman" panose="02020603050405020304" pitchFamily="18" charset="0"/>
              </a:rPr>
              <a:t>medicine“</a:t>
            </a:r>
          </a:p>
          <a:p>
            <a:pPr algn="just" defTabSz="914400" fontAlgn="base">
              <a:lnSpc>
                <a:spcPct val="90000"/>
              </a:lnSpc>
              <a:spcBef>
                <a:spcPct val="0"/>
              </a:spcBef>
            </a:pPr>
            <a:endParaRPr lang="en-US" dirty="0" smtClean="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The </a:t>
            </a:r>
            <a:r>
              <a:rPr lang="en-US" dirty="0">
                <a:cs typeface="Times New Roman" panose="02020603050405020304" pitchFamily="18" charset="0"/>
              </a:rPr>
              <a:t>main aim of chemistry at the time </a:t>
            </a:r>
            <a:r>
              <a:rPr lang="en-US" dirty="0" smtClean="0">
                <a:cs typeface="Times New Roman" panose="02020603050405020304" pitchFamily="18" charset="0"/>
              </a:rPr>
              <a:t>is preparation </a:t>
            </a:r>
            <a:r>
              <a:rPr lang="en-US" dirty="0">
                <a:cs typeface="Times New Roman" panose="02020603050405020304" pitchFamily="18" charset="0"/>
              </a:rPr>
              <a:t>of </a:t>
            </a:r>
            <a:r>
              <a:rPr lang="en-US" dirty="0" smtClean="0">
                <a:cs typeface="Times New Roman" panose="02020603050405020304" pitchFamily="18" charset="0"/>
              </a:rPr>
              <a:t>medicines</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Chemists </a:t>
            </a:r>
            <a:r>
              <a:rPr lang="en-US" dirty="0">
                <a:cs typeface="Times New Roman" panose="02020603050405020304" pitchFamily="18" charset="0"/>
              </a:rPr>
              <a:t>iatrochemistry era sought to put at the service of medicine </a:t>
            </a:r>
            <a:r>
              <a:rPr lang="en-US" dirty="0" smtClean="0">
                <a:cs typeface="Times New Roman" panose="02020603050405020304" pitchFamily="18" charset="0"/>
              </a:rPr>
              <a:t>chemistry</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Representatives </a:t>
            </a:r>
            <a:r>
              <a:rPr lang="en-US" dirty="0">
                <a:cs typeface="Times New Roman" panose="02020603050405020304" pitchFamily="18" charset="0"/>
              </a:rPr>
              <a:t>of iatrochemistry considered the processes occurring in the body, such as chemical phenomena of disease as a result of impaired chemical equilibrium , and set the task of finding chemicals to treat </a:t>
            </a:r>
            <a:r>
              <a:rPr lang="en-US" dirty="0" smtClean="0">
                <a:cs typeface="Times New Roman" panose="02020603050405020304" pitchFamily="18" charset="0"/>
              </a:rPr>
              <a:t>them </a:t>
            </a:r>
            <a:endParaRPr lang="en-US" dirty="0">
              <a:cs typeface="Times New Roman" panose="02020603050405020304" pitchFamily="18" charset="0"/>
            </a:endParaRPr>
          </a:p>
        </p:txBody>
      </p:sp>
      <p:sp>
        <p:nvSpPr>
          <p:cNvPr id="4" name="CasellaDiTesto 3"/>
          <p:cNvSpPr txBox="1"/>
          <p:nvPr/>
        </p:nvSpPr>
        <p:spPr>
          <a:xfrm>
            <a:off x="782595" y="1238992"/>
            <a:ext cx="10995688" cy="461665"/>
          </a:xfrm>
          <a:prstGeom prst="rect">
            <a:avLst/>
          </a:prstGeom>
          <a:noFill/>
        </p:spPr>
        <p:txBody>
          <a:bodyPr wrap="square" rtlCol="0">
            <a:spAutoFit/>
          </a:bodyPr>
          <a:lstStyle/>
          <a:p>
            <a:pPr algn="ctr"/>
            <a:r>
              <a:rPr lang="it-IT" sz="2400" b="1" dirty="0">
                <a:solidFill>
                  <a:schemeClr val="accent2"/>
                </a:solidFill>
                <a:effectLst>
                  <a:outerShdw blurRad="38100" dist="38100" dir="2700000" algn="tl">
                    <a:srgbClr val="000000">
                      <a:alpha val="43137"/>
                    </a:srgbClr>
                  </a:outerShdw>
                </a:effectLst>
              </a:rPr>
              <a:t>IATROCHEMISTRY</a:t>
            </a:r>
          </a:p>
        </p:txBody>
      </p:sp>
      <p:sp>
        <p:nvSpPr>
          <p:cNvPr id="3" name="Segnaposto numero diapositiva 2"/>
          <p:cNvSpPr>
            <a:spLocks noGrp="1"/>
          </p:cNvSpPr>
          <p:nvPr>
            <p:ph type="sldNum" sz="quarter" idx="12"/>
          </p:nvPr>
        </p:nvSpPr>
        <p:spPr/>
        <p:txBody>
          <a:bodyPr/>
          <a:lstStyle/>
          <a:p>
            <a:fld id="{AFC0D379-14C5-47F9-AB26-775D76B5B3EA}" type="slidenum">
              <a:rPr lang="it-IT" smtClean="0"/>
              <a:pPr/>
              <a:t>19</a:t>
            </a:fld>
            <a:endParaRPr lang="it-IT"/>
          </a:p>
        </p:txBody>
      </p:sp>
    </p:spTree>
    <p:extLst>
      <p:ext uri="{BB962C8B-B14F-4D97-AF65-F5344CB8AC3E}">
        <p14:creationId xmlns:p14="http://schemas.microsoft.com/office/powerpoint/2010/main" val="30372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293980" y="1106507"/>
            <a:ext cx="7471719" cy="1609344"/>
          </a:xfrm>
        </p:spPr>
        <p:txBody>
          <a:bodyPr>
            <a:noAutofit/>
          </a:bodyPr>
          <a:lstStyle/>
          <a:p>
            <a:pPr fontAlgn="base"/>
            <a:r>
              <a:rPr lang="it-IT" sz="2400" b="1" dirty="0">
                <a:solidFill>
                  <a:schemeClr val="accent2"/>
                </a:solidFill>
                <a:effectLst>
                  <a:outerShdw blurRad="38100" dist="38100" dir="2700000" algn="tl">
                    <a:srgbClr val="000000">
                      <a:alpha val="43137"/>
                    </a:srgbClr>
                  </a:outerShdw>
                </a:effectLst>
                <a:latin typeface="+mn-lt"/>
                <a:ea typeface="+mn-ea"/>
                <a:cs typeface="+mn-cs"/>
              </a:rPr>
              <a:t>The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Roots</a:t>
            </a:r>
            <a:r>
              <a:rPr lang="it-IT" sz="2400" b="1" dirty="0">
                <a:solidFill>
                  <a:schemeClr val="accent2"/>
                </a:solidFill>
                <a:effectLst>
                  <a:outerShdw blurRad="38100" dist="38100" dir="2700000" algn="tl">
                    <a:srgbClr val="000000">
                      <a:alpha val="43137"/>
                    </a:srgbClr>
                  </a:outerShdw>
                </a:effectLst>
                <a:latin typeface="+mn-lt"/>
                <a:ea typeface="+mn-ea"/>
                <a:cs typeface="+mn-cs"/>
              </a:rPr>
              <a:t> of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Chemistry</a:t>
            </a:r>
            <a:r>
              <a:rPr lang="it-IT" sz="2400" b="1" dirty="0">
                <a:solidFill>
                  <a:schemeClr val="accent2"/>
                </a:solidFill>
                <a:effectLst>
                  <a:outerShdw blurRad="38100" dist="38100" dir="2700000" algn="tl">
                    <a:srgbClr val="000000">
                      <a:alpha val="43137"/>
                    </a:srgbClr>
                  </a:outerShdw>
                </a:effectLst>
                <a:latin typeface="+mn-lt"/>
                <a:ea typeface="+mn-ea"/>
                <a:cs typeface="+mn-cs"/>
              </a:rPr>
              <a:t> and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2000" b="1" dirty="0">
                <a:solidFill>
                  <a:schemeClr val="accent2"/>
                </a:solidFill>
                <a:effectLst>
                  <a:outerShdw blurRad="38100" dist="38100" dir="2700000" algn="tl">
                    <a:srgbClr val="000000">
                      <a:alpha val="43137"/>
                    </a:srgbClr>
                  </a:outerShdw>
                </a:effectLst>
                <a:latin typeface="+mn-lt"/>
                <a:ea typeface="+mn-ea"/>
                <a:cs typeface="+mn-cs"/>
              </a:rPr>
              <a:t/>
            </a:r>
            <a:br>
              <a:rPr lang="it-IT" sz="2000" b="1" dirty="0">
                <a:solidFill>
                  <a:schemeClr val="accent2"/>
                </a:solidFill>
                <a:effectLst>
                  <a:outerShdw blurRad="38100" dist="38100" dir="2700000" algn="tl">
                    <a:srgbClr val="000000">
                      <a:alpha val="43137"/>
                    </a:srgbClr>
                  </a:outerShdw>
                </a:effectLst>
                <a:latin typeface="+mn-lt"/>
                <a:ea typeface="+mn-ea"/>
                <a:cs typeface="+mn-cs"/>
              </a:rPr>
            </a:br>
            <a:endParaRPr lang="it-IT"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008221" y="4261530"/>
            <a:ext cx="9939180" cy="1338828"/>
          </a:xfrm>
          <a:prstGeom prst="rect">
            <a:avLst/>
          </a:prstGeom>
        </p:spPr>
        <p:txBody>
          <a:bodyPr wrap="square">
            <a:spAutoFit/>
          </a:bodyPr>
          <a:lstStyle/>
          <a:p>
            <a:pPr fontAlgn="base">
              <a:lnSpc>
                <a:spcPct val="90000"/>
              </a:lnSpc>
              <a:spcBef>
                <a:spcPct val="0"/>
              </a:spcBef>
            </a:pPr>
            <a:r>
              <a:rPr lang="en-US" cap="all" dirty="0">
                <a:solidFill>
                  <a:prstClr val="black"/>
                </a:solidFill>
                <a:cs typeface="Times New Roman" panose="02020603050405020304" pitchFamily="18" charset="0"/>
              </a:rPr>
              <a:t>Few scientific disciplines defined the complexity of the Renaissance as much as alchemy, an area where philosophy, science, occultism and theology came together. Alchemy, a genuine </a:t>
            </a:r>
            <a:r>
              <a:rPr lang="en-US" cap="all" dirty="0" err="1">
                <a:solidFill>
                  <a:prstClr val="black"/>
                </a:solidFill>
                <a:cs typeface="Times New Roman" panose="02020603050405020304" pitchFamily="18" charset="0"/>
              </a:rPr>
              <a:t>protoscience</a:t>
            </a:r>
            <a:r>
              <a:rPr lang="en-US" cap="all" dirty="0">
                <a:solidFill>
                  <a:prstClr val="black"/>
                </a:solidFill>
                <a:cs typeface="Times New Roman" panose="02020603050405020304" pitchFamily="18" charset="0"/>
              </a:rPr>
              <a:t>?, displayed the transformation from theoretical dogma to the observation and practice based methods that gradually developed during this period of the history of </a:t>
            </a:r>
            <a:r>
              <a:rPr lang="en-US" cap="all" dirty="0" smtClean="0">
                <a:solidFill>
                  <a:prstClr val="black"/>
                </a:solidFill>
                <a:cs typeface="Times New Roman" panose="02020603050405020304" pitchFamily="18" charset="0"/>
              </a:rPr>
              <a:t>science</a:t>
            </a:r>
            <a:endParaRPr lang="it-IT" cap="all" dirty="0">
              <a:solidFill>
                <a:prstClr val="black"/>
              </a:solidFill>
              <a:cs typeface="Times New Roman" panose="02020603050405020304" pitchFamily="18"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518" y="123568"/>
            <a:ext cx="5621638" cy="357522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a:t>
            </a:fld>
            <a:endParaRPr lang="it-IT"/>
          </a:p>
        </p:txBody>
      </p:sp>
    </p:spTree>
    <p:extLst>
      <p:ext uri="{BB962C8B-B14F-4D97-AF65-F5344CB8AC3E}">
        <p14:creationId xmlns:p14="http://schemas.microsoft.com/office/powerpoint/2010/main" val="1788727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3352799"/>
            <a:ext cx="11445362" cy="2585323"/>
          </a:xfrm>
          <a:prstGeom prst="rect">
            <a:avLst/>
          </a:prstGeom>
        </p:spPr>
        <p:txBody>
          <a:bodyPr wrap="square">
            <a:spAutoFit/>
          </a:bodyPr>
          <a:lstStyle/>
          <a:p>
            <a:pPr algn="just" fontAlgn="base">
              <a:lnSpc>
                <a:spcPct val="90000"/>
              </a:lnSpc>
              <a:spcBef>
                <a:spcPct val="0"/>
              </a:spcBef>
            </a:pPr>
            <a:r>
              <a:rPr lang="en-US" dirty="0">
                <a:cs typeface="Times New Roman" panose="02020603050405020304" pitchFamily="18" charset="0"/>
              </a:rPr>
              <a:t>The most impact vocal proponent of iatrochemistry was </a:t>
            </a:r>
            <a:r>
              <a:rPr lang="en-US" dirty="0" err="1">
                <a:cs typeface="Times New Roman" panose="02020603050405020304" pitchFamily="18" charset="0"/>
              </a:rPr>
              <a:t>Theopharastus</a:t>
            </a:r>
            <a:r>
              <a:rPr lang="en-US" dirty="0">
                <a:cs typeface="Times New Roman" panose="02020603050405020304" pitchFamily="18" charset="0"/>
              </a:rPr>
              <a:t> von </a:t>
            </a:r>
            <a:r>
              <a:rPr lang="en-US" dirty="0" err="1">
                <a:cs typeface="Times New Roman" panose="02020603050405020304" pitchFamily="18" charset="0"/>
              </a:rPr>
              <a:t>Honhenheim</a:t>
            </a:r>
            <a:r>
              <a:rPr lang="en-US" dirty="0">
                <a:cs typeface="Times New Roman" panose="02020603050405020304" pitchFamily="18" charset="0"/>
              </a:rPr>
              <a:t>, also known as Paracelsus </a:t>
            </a:r>
            <a:r>
              <a:rPr lang="en-US" dirty="0" smtClean="0">
                <a:cs typeface="Times New Roman" panose="02020603050405020304" pitchFamily="18" charset="0"/>
              </a:rPr>
              <a:t>(</a:t>
            </a:r>
            <a:r>
              <a:rPr lang="it-IT" dirty="0" err="1" smtClean="0">
                <a:cs typeface="Times New Roman" panose="02020603050405020304" pitchFamily="18" charset="0"/>
              </a:rPr>
              <a:t>Einsiedeln</a:t>
            </a:r>
            <a:r>
              <a:rPr lang="it-IT" dirty="0">
                <a:cs typeface="Times New Roman" panose="02020603050405020304" pitchFamily="18" charset="0"/>
              </a:rPr>
              <a:t>, 14 </a:t>
            </a:r>
            <a:r>
              <a:rPr lang="it-IT" dirty="0" err="1" smtClean="0">
                <a:cs typeface="Times New Roman" panose="02020603050405020304" pitchFamily="18" charset="0"/>
              </a:rPr>
              <a:t>november</a:t>
            </a:r>
            <a:r>
              <a:rPr lang="it-IT" dirty="0">
                <a:cs typeface="Times New Roman" panose="02020603050405020304" pitchFamily="18" charset="0"/>
              </a:rPr>
              <a:t> 1493 – </a:t>
            </a:r>
            <a:r>
              <a:rPr lang="it-IT" dirty="0" err="1" smtClean="0">
                <a:cs typeface="Times New Roman" panose="02020603050405020304" pitchFamily="18" charset="0"/>
              </a:rPr>
              <a:t>Salzburgh</a:t>
            </a:r>
            <a:r>
              <a:rPr lang="it-IT" dirty="0" smtClean="0">
                <a:cs typeface="Times New Roman" panose="02020603050405020304" pitchFamily="18" charset="0"/>
              </a:rPr>
              <a:t>,</a:t>
            </a:r>
            <a:r>
              <a:rPr lang="it-IT" dirty="0">
                <a:cs typeface="Times New Roman" panose="02020603050405020304" pitchFamily="18" charset="0"/>
              </a:rPr>
              <a:t> 24 </a:t>
            </a:r>
            <a:r>
              <a:rPr lang="it-IT" dirty="0" err="1" smtClean="0">
                <a:cs typeface="Times New Roman" panose="02020603050405020304" pitchFamily="18" charset="0"/>
              </a:rPr>
              <a:t>september</a:t>
            </a:r>
            <a:r>
              <a:rPr lang="it-IT" dirty="0">
                <a:cs typeface="Times New Roman" panose="02020603050405020304" pitchFamily="18" charset="0"/>
              </a:rPr>
              <a:t> 1541) </a:t>
            </a:r>
            <a:endParaRPr lang="en-US" dirty="0">
              <a:cs typeface="Times New Roman" panose="02020603050405020304" pitchFamily="18" charset="0"/>
            </a:endParaRPr>
          </a:p>
          <a:p>
            <a:pPr algn="just" fontAlgn="base">
              <a:lnSpc>
                <a:spcPct val="90000"/>
              </a:lnSpc>
              <a:spcBef>
                <a:spcPct val="0"/>
              </a:spcBef>
            </a:pPr>
            <a:endParaRPr lang="en-US" dirty="0">
              <a:cs typeface="Times New Roman" panose="02020603050405020304" pitchFamily="18" charset="0"/>
            </a:endParaRPr>
          </a:p>
          <a:p>
            <a:pPr algn="just" fontAlgn="base">
              <a:lnSpc>
                <a:spcPct val="90000"/>
              </a:lnSpc>
              <a:spcBef>
                <a:spcPct val="0"/>
              </a:spcBef>
            </a:pPr>
            <a:r>
              <a:rPr lang="en-US" dirty="0" smtClean="0">
                <a:cs typeface="Times New Roman" panose="02020603050405020304" pitchFamily="18" charset="0"/>
              </a:rPr>
              <a:t>The </a:t>
            </a:r>
            <a:r>
              <a:rPr lang="en-US" dirty="0">
                <a:cs typeface="Times New Roman" panose="02020603050405020304" pitchFamily="18" charset="0"/>
              </a:rPr>
              <a:t>word «Paracelsus» means «superior </a:t>
            </a:r>
            <a:r>
              <a:rPr lang="en-US" dirty="0" err="1">
                <a:cs typeface="Times New Roman" panose="02020603050405020304" pitchFamily="18" charset="0"/>
              </a:rPr>
              <a:t>Celsus</a:t>
            </a:r>
            <a:r>
              <a:rPr lang="en-US" dirty="0">
                <a:cs typeface="Times New Roman" panose="02020603050405020304" pitchFamily="18" charset="0"/>
              </a:rPr>
              <a:t>» </a:t>
            </a:r>
            <a:r>
              <a:rPr lang="en-US" dirty="0" smtClean="0">
                <a:cs typeface="Times New Roman" panose="02020603050405020304" pitchFamily="18" charset="0"/>
              </a:rPr>
              <a:t> </a:t>
            </a:r>
            <a:r>
              <a:rPr lang="en-US" dirty="0">
                <a:cs typeface="Times New Roman" panose="02020603050405020304" pitchFamily="18" charset="0"/>
              </a:rPr>
              <a:t>Famous alchemist and physician Swiss- German descent, one of the founders of iatrochemistry. He founded the discipline of </a:t>
            </a:r>
            <a:r>
              <a:rPr lang="en-US" dirty="0" smtClean="0">
                <a:cs typeface="Times New Roman" panose="02020603050405020304" pitchFamily="18" charset="0"/>
              </a:rPr>
              <a:t>toxicology</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Paracelsus </a:t>
            </a:r>
            <a:r>
              <a:rPr lang="en-US" dirty="0">
                <a:cs typeface="Times New Roman" panose="02020603050405020304" pitchFamily="18" charset="0"/>
              </a:rPr>
              <a:t>as Avicenna believed that the main goal of alchemy not searching for ways to get gold, and production of medicines. He borrowed from the alchemical tradition teaching that there are three basic parts of matter mercury, </a:t>
            </a:r>
            <a:r>
              <a:rPr lang="en-US" dirty="0" smtClean="0">
                <a:cs typeface="Times New Roman" panose="02020603050405020304" pitchFamily="18" charset="0"/>
              </a:rPr>
              <a:t>sulfur, </a:t>
            </a:r>
            <a:r>
              <a:rPr lang="en-US" dirty="0">
                <a:cs typeface="Times New Roman" panose="02020603050405020304" pitchFamily="18" charset="0"/>
              </a:rPr>
              <a:t>salt. Turning to determine the causes of </a:t>
            </a:r>
            <a:r>
              <a:rPr lang="en-US" dirty="0" smtClean="0">
                <a:cs typeface="Times New Roman" panose="02020603050405020304" pitchFamily="18" charset="0"/>
              </a:rPr>
              <a:t>diseases, </a:t>
            </a:r>
            <a:r>
              <a:rPr lang="en-US" dirty="0">
                <a:cs typeface="Times New Roman" panose="02020603050405020304" pitchFamily="18" charset="0"/>
              </a:rPr>
              <a:t>Paracelsus claimed that fever and plague occur in the body of excess sulfur in excess mercury paralysis , etc</a:t>
            </a:r>
            <a:r>
              <a:rPr lang="en-US" dirty="0" smtClean="0">
                <a:cs typeface="Times New Roman" panose="02020603050405020304" pitchFamily="18" charset="0"/>
              </a:rPr>
              <a:t>. </a:t>
            </a:r>
            <a:endParaRPr lang="en-US" dirty="0">
              <a:cs typeface="Times New Roman" panose="02020603050405020304" pitchFamily="18" charset="0"/>
            </a:endParaRPr>
          </a:p>
        </p:txBody>
      </p:sp>
      <p:sp>
        <p:nvSpPr>
          <p:cNvPr id="4" name="CasellaDiTesto 3"/>
          <p:cNvSpPr txBox="1"/>
          <p:nvPr/>
        </p:nvSpPr>
        <p:spPr>
          <a:xfrm>
            <a:off x="782595" y="1512614"/>
            <a:ext cx="10995688" cy="461665"/>
          </a:xfrm>
          <a:prstGeom prst="rect">
            <a:avLst/>
          </a:prstGeom>
          <a:noFill/>
        </p:spPr>
        <p:txBody>
          <a:bodyPr wrap="square" rtlCol="0">
            <a:spAutoFit/>
          </a:bodyPr>
          <a:lstStyle/>
          <a:p>
            <a:r>
              <a:rPr lang="it-IT" sz="2400" b="1" dirty="0">
                <a:solidFill>
                  <a:schemeClr val="accent2"/>
                </a:solidFill>
                <a:effectLst>
                  <a:outerShdw blurRad="38100" dist="38100" dir="2700000" algn="tl">
                    <a:srgbClr val="000000">
                      <a:alpha val="43137"/>
                    </a:srgbClr>
                  </a:outerShdw>
                </a:effectLst>
              </a:rPr>
              <a:t>IATROCHEMISTRY</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881" y="1036247"/>
            <a:ext cx="4301134" cy="2060672"/>
          </a:xfrm>
          <a:prstGeom prst="rect">
            <a:avLst/>
          </a:prstGeom>
        </p:spPr>
      </p:pic>
      <p:sp>
        <p:nvSpPr>
          <p:cNvPr id="5" name="Segnaposto numero diapositiva 4"/>
          <p:cNvSpPr>
            <a:spLocks noGrp="1"/>
          </p:cNvSpPr>
          <p:nvPr>
            <p:ph type="sldNum" sz="quarter" idx="12"/>
          </p:nvPr>
        </p:nvSpPr>
        <p:spPr/>
        <p:txBody>
          <a:bodyPr/>
          <a:lstStyle/>
          <a:p>
            <a:fld id="{AFC0D379-14C5-47F9-AB26-775D76B5B3EA}" type="slidenum">
              <a:rPr lang="it-IT" smtClean="0"/>
              <a:pPr/>
              <a:t>20</a:t>
            </a:fld>
            <a:endParaRPr lang="it-IT"/>
          </a:p>
        </p:txBody>
      </p:sp>
    </p:spTree>
    <p:extLst>
      <p:ext uri="{BB962C8B-B14F-4D97-AF65-F5344CB8AC3E}">
        <p14:creationId xmlns:p14="http://schemas.microsoft.com/office/powerpoint/2010/main" val="1860348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906162" y="1163952"/>
            <a:ext cx="10495006" cy="1089529"/>
          </a:xfrm>
          <a:prstGeom prst="rect">
            <a:avLst/>
          </a:prstGeom>
        </p:spPr>
        <p:txBody>
          <a:bodyPr wrap="square">
            <a:spAutoFit/>
          </a:bodyPr>
          <a:lstStyle/>
          <a:p>
            <a:pPr algn="just" defTabSz="914400" fontAlgn="base">
              <a:lnSpc>
                <a:spcPct val="90000"/>
              </a:lnSpc>
              <a:spcBef>
                <a:spcPct val="0"/>
              </a:spcBef>
            </a:pPr>
            <a:r>
              <a:rPr lang="en-US" sz="3600" i="1" dirty="0">
                <a:solidFill>
                  <a:srgbClr val="383939"/>
                </a:solidFill>
                <a:cs typeface="Times New Roman" panose="02020603050405020304" pitchFamily="18" charset="0"/>
              </a:rPr>
              <a:t>"All things are poison, and nothing is without poison; only the dose permits something not to be poisonous. </a:t>
            </a:r>
            <a:r>
              <a:rPr lang="en-US" sz="3600" i="1" dirty="0" smtClean="0">
                <a:solidFill>
                  <a:srgbClr val="383939"/>
                </a:solidFill>
                <a:cs typeface="Times New Roman" panose="02020603050405020304" pitchFamily="18" charset="0"/>
              </a:rPr>
              <a:t>"</a:t>
            </a:r>
            <a:endParaRPr lang="en-US" sz="3600" i="1" dirty="0">
              <a:solidFill>
                <a:srgbClr val="383939"/>
              </a:solidFill>
              <a:cs typeface="Times New Roman" panose="02020603050405020304" pitchFamily="18" charset="0"/>
            </a:endParaRPr>
          </a:p>
        </p:txBody>
      </p:sp>
      <p:sp>
        <p:nvSpPr>
          <p:cNvPr id="5" name="CasellaDiTesto 4"/>
          <p:cNvSpPr txBox="1"/>
          <p:nvPr/>
        </p:nvSpPr>
        <p:spPr>
          <a:xfrm>
            <a:off x="749643" y="5628105"/>
            <a:ext cx="10808044" cy="590931"/>
          </a:xfrm>
          <a:prstGeom prst="rect">
            <a:avLst/>
          </a:prstGeom>
          <a:noFill/>
        </p:spPr>
        <p:txBody>
          <a:bodyPr wrap="square" rtlCol="0">
            <a:spAutoFit/>
          </a:bodyPr>
          <a:lstStyle/>
          <a:p>
            <a:pPr lvl="0" algn="just" defTabSz="914400" fontAlgn="base">
              <a:lnSpc>
                <a:spcPct val="90000"/>
              </a:lnSpc>
              <a:spcBef>
                <a:spcPct val="0"/>
              </a:spcBef>
            </a:pPr>
            <a:r>
              <a:rPr lang="en-US" dirty="0">
                <a:cs typeface="Times New Roman" panose="02020603050405020304" pitchFamily="18" charset="0"/>
              </a:rPr>
              <a:t>That is to say, substances considered toxic are harmless in small doses, and conversely an ordinarily harmless substance can be deadly if </a:t>
            </a:r>
            <a:r>
              <a:rPr lang="en-US" dirty="0" smtClean="0">
                <a:cs typeface="Times New Roman" panose="02020603050405020304" pitchFamily="18" charset="0"/>
              </a:rPr>
              <a:t>overconsumed</a:t>
            </a:r>
            <a:endParaRPr lang="en-US" dirty="0">
              <a:cs typeface="Times New Roman" panose="02020603050405020304" pitchFamily="18"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05" y="2710249"/>
            <a:ext cx="9220200" cy="2804726"/>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21</a:t>
            </a:fld>
            <a:endParaRPr lang="it-IT"/>
          </a:p>
        </p:txBody>
      </p:sp>
    </p:spTree>
    <p:extLst>
      <p:ext uri="{BB962C8B-B14F-4D97-AF65-F5344CB8AC3E}">
        <p14:creationId xmlns:p14="http://schemas.microsoft.com/office/powerpoint/2010/main" val="2243788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1197638"/>
            <a:ext cx="5876499"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24552" y="3258640"/>
            <a:ext cx="10515600" cy="3360524"/>
          </a:xfrm>
        </p:spPr>
        <p:txBody>
          <a:bodyPr>
            <a:normAutofit/>
          </a:bodyPr>
          <a:lstStyle/>
          <a:p>
            <a:pPr marL="0" indent="0" algn="just">
              <a:buNone/>
            </a:pPr>
            <a:r>
              <a:rPr lang="it-IT" sz="1800" dirty="0" err="1" smtClean="0">
                <a:cs typeface="Times New Roman" panose="02020603050405020304" pitchFamily="18" charset="0"/>
              </a:rPr>
              <a:t>Paracelsus</a:t>
            </a:r>
            <a:r>
              <a:rPr lang="it-IT" sz="1800" dirty="0" smtClean="0">
                <a:cs typeface="Times New Roman" panose="02020603050405020304" pitchFamily="18" charset="0"/>
              </a:rPr>
              <a:t> </a:t>
            </a:r>
            <a:r>
              <a:rPr lang="en-US" sz="1800" dirty="0" smtClean="0">
                <a:cs typeface="Times New Roman" panose="02020603050405020304" pitchFamily="18" charset="0"/>
              </a:rPr>
              <a:t>attached great importance to careful observation of the patient and was very capable of identifying himself with his ailments</a:t>
            </a:r>
          </a:p>
          <a:p>
            <a:pPr marL="0" indent="0" algn="just">
              <a:buNone/>
            </a:pPr>
            <a:endParaRPr lang="en-US" sz="1800" dirty="0">
              <a:cs typeface="Times New Roman" panose="02020603050405020304" pitchFamily="18" charset="0"/>
            </a:endParaRPr>
          </a:p>
          <a:p>
            <a:pPr marL="0" indent="0" algn="just">
              <a:buNone/>
            </a:pPr>
            <a:r>
              <a:rPr lang="en-US" sz="1800" dirty="0" smtClean="0">
                <a:cs typeface="Times New Roman" panose="02020603050405020304" pitchFamily="18" charset="0"/>
              </a:rPr>
              <a:t>The anatomy of Paracelsus, in fact, is not based on dissection like that of Vesalius, but on the exteriority, on the physician's ability to reconnect the marks on the body to the internal agent causing the disease. It can therefore be said that it lays the foundations of semeiotics</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504" y="600501"/>
            <a:ext cx="1923979" cy="2415654"/>
          </a:xfrm>
          <a:prstGeom prst="rect">
            <a:avLst/>
          </a:prstGeom>
        </p:spPr>
      </p:pic>
    </p:spTree>
    <p:extLst>
      <p:ext uri="{BB962C8B-B14F-4D97-AF65-F5344CB8AC3E}">
        <p14:creationId xmlns:p14="http://schemas.microsoft.com/office/powerpoint/2010/main" val="2192458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883740"/>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016693"/>
            <a:ext cx="10515600" cy="4351338"/>
          </a:xfrm>
        </p:spPr>
        <p:txBody>
          <a:bodyPr>
            <a:normAutofit/>
          </a:bodyPr>
          <a:lstStyle/>
          <a:p>
            <a:pPr marL="0" indent="0" algn="just">
              <a:buNone/>
            </a:pPr>
            <a:r>
              <a:rPr lang="en-US" sz="1800" dirty="0">
                <a:cs typeface="Times New Roman" panose="02020603050405020304" pitchFamily="18" charset="0"/>
              </a:rPr>
              <a:t>In his writings, in describing the anatomical parts, he simultaneously inserts his interpretations of them, does not distinguish what he sees from what he thinks. He lists the five possible principles of diseases: astral </a:t>
            </a:r>
            <a:r>
              <a:rPr lang="en-US" sz="1800" dirty="0" err="1">
                <a:cs typeface="Times New Roman" panose="02020603050405020304" pitchFamily="18" charset="0"/>
              </a:rPr>
              <a:t>ens</a:t>
            </a:r>
            <a:r>
              <a:rPr lang="en-US" sz="1800" dirty="0">
                <a:cs typeface="Times New Roman" panose="02020603050405020304" pitchFamily="18" charset="0"/>
              </a:rPr>
              <a:t>, venal </a:t>
            </a:r>
            <a:r>
              <a:rPr lang="en-US" sz="1800" dirty="0" err="1">
                <a:cs typeface="Times New Roman" panose="02020603050405020304" pitchFamily="18" charset="0"/>
              </a:rPr>
              <a:t>ens</a:t>
            </a:r>
            <a:r>
              <a:rPr lang="en-US" sz="1800" dirty="0">
                <a:cs typeface="Times New Roman" panose="02020603050405020304" pitchFamily="18" charset="0"/>
              </a:rPr>
              <a:t>, natural </a:t>
            </a:r>
            <a:r>
              <a:rPr lang="en-US" sz="1800" dirty="0" err="1">
                <a:cs typeface="Times New Roman" panose="02020603050405020304" pitchFamily="18" charset="0"/>
              </a:rPr>
              <a:t>ens</a:t>
            </a:r>
            <a:r>
              <a:rPr lang="en-US" sz="1800" dirty="0">
                <a:cs typeface="Times New Roman" panose="02020603050405020304" pitchFamily="18" charset="0"/>
              </a:rPr>
              <a:t>, spiritual </a:t>
            </a:r>
            <a:r>
              <a:rPr lang="en-US" sz="1800" dirty="0" err="1">
                <a:cs typeface="Times New Roman" panose="02020603050405020304" pitchFamily="18" charset="0"/>
              </a:rPr>
              <a:t>ens</a:t>
            </a:r>
            <a:r>
              <a:rPr lang="en-US" sz="1800" dirty="0">
                <a:cs typeface="Times New Roman" panose="02020603050405020304" pitchFamily="18" charset="0"/>
              </a:rPr>
              <a:t> and </a:t>
            </a:r>
            <a:r>
              <a:rPr lang="en-US" sz="1800" dirty="0" err="1">
                <a:cs typeface="Times New Roman" panose="02020603050405020304" pitchFamily="18" charset="0"/>
              </a:rPr>
              <a:t>ens</a:t>
            </a:r>
            <a:r>
              <a:rPr lang="en-US" sz="1800" dirty="0">
                <a:cs typeface="Times New Roman" panose="02020603050405020304" pitchFamily="18" charset="0"/>
              </a:rPr>
              <a:t> </a:t>
            </a:r>
            <a:r>
              <a:rPr lang="en-US" sz="1800" dirty="0" err="1">
                <a:cs typeface="Times New Roman" panose="02020603050405020304" pitchFamily="18" charset="0"/>
              </a:rPr>
              <a:t>dei</a:t>
            </a:r>
            <a:r>
              <a:rPr lang="en-US" sz="1800" dirty="0">
                <a:cs typeface="Times New Roman" panose="02020603050405020304" pitchFamily="18" charset="0"/>
              </a:rPr>
              <a:t>. To understand the cause of the disease, a good doctor must rely on all five </a:t>
            </a:r>
            <a:r>
              <a:rPr lang="en-US" sz="1800" dirty="0" smtClean="0">
                <a:cs typeface="Times New Roman" panose="02020603050405020304" pitchFamily="18" charset="0"/>
              </a:rPr>
              <a:t>bodies</a:t>
            </a:r>
            <a:endParaRPr lang="en-US" sz="1800" dirty="0">
              <a:cs typeface="Times New Roman" panose="02020603050405020304" pitchFamily="18" charset="0"/>
            </a:endParaRPr>
          </a:p>
          <a:p>
            <a:pPr marL="0" indent="0" algn="just">
              <a:buNone/>
            </a:pPr>
            <a:r>
              <a:rPr lang="en-US" sz="1800" dirty="0">
                <a:cs typeface="Times New Roman" panose="02020603050405020304" pitchFamily="18" charset="0"/>
              </a:rPr>
              <a:t>Its importance in the pharmacological field is due to the fact that </a:t>
            </a:r>
            <a:r>
              <a:rPr lang="en-US" sz="1800" dirty="0" smtClean="0">
                <a:cs typeface="Times New Roman" panose="02020603050405020304" pitchFamily="18" charset="0"/>
              </a:rPr>
              <a:t>he </a:t>
            </a:r>
            <a:r>
              <a:rPr lang="en-US" sz="1800" dirty="0">
                <a:cs typeface="Times New Roman" panose="02020603050405020304" pitchFamily="18" charset="0"/>
              </a:rPr>
              <a:t>was the first to recommend the use of minerals and chemicals for the treatment of human diseases, unlike the previous doctrines where it was limited to the use of plants and plant </a:t>
            </a:r>
            <a:r>
              <a:rPr lang="en-US" sz="1800" dirty="0" smtClean="0">
                <a:cs typeface="Times New Roman" panose="02020603050405020304" pitchFamily="18" charset="0"/>
              </a:rPr>
              <a:t>extracts</a:t>
            </a:r>
            <a:endParaRPr lang="en-US" sz="1800" dirty="0">
              <a:cs typeface="Times New Roman" panose="02020603050405020304" pitchFamily="18" charset="0"/>
            </a:endParaRPr>
          </a:p>
          <a:p>
            <a:pPr algn="just"/>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23</a:t>
            </a:fld>
            <a:endParaRPr lang="it-IT"/>
          </a:p>
        </p:txBody>
      </p:sp>
    </p:spTree>
    <p:extLst>
      <p:ext uri="{BB962C8B-B14F-4D97-AF65-F5344CB8AC3E}">
        <p14:creationId xmlns:p14="http://schemas.microsoft.com/office/powerpoint/2010/main" val="2842878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6313" y="747262"/>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24552" y="1934807"/>
            <a:ext cx="5289645" cy="4351338"/>
          </a:xfrm>
        </p:spPr>
        <p:txBody>
          <a:bodyPr>
            <a:normAutofit/>
          </a:bodyPr>
          <a:lstStyle/>
          <a:p>
            <a:pPr marL="0" indent="0" algn="just">
              <a:buNone/>
            </a:pPr>
            <a:r>
              <a:rPr lang="it-IT" sz="1800" dirty="0" err="1" smtClean="0">
                <a:cs typeface="Times New Roman" panose="02020603050405020304" pitchFamily="18" charset="0"/>
              </a:rPr>
              <a:t>One</a:t>
            </a:r>
            <a:r>
              <a:rPr lang="it-IT" sz="1800" dirty="0" smtClean="0">
                <a:cs typeface="Times New Roman" panose="02020603050405020304" pitchFamily="18" charset="0"/>
              </a:rPr>
              <a:t> of the </a:t>
            </a:r>
            <a:r>
              <a:rPr lang="it-IT" sz="1800" dirty="0" err="1" smtClean="0">
                <a:cs typeface="Times New Roman" panose="02020603050405020304" pitchFamily="18" charset="0"/>
              </a:rPr>
              <a:t>great</a:t>
            </a:r>
            <a:r>
              <a:rPr lang="it-IT" sz="1800" dirty="0" smtClean="0">
                <a:cs typeface="Times New Roman" panose="02020603050405020304" pitchFamily="18" charset="0"/>
              </a:rPr>
              <a:t> </a:t>
            </a:r>
            <a:r>
              <a:rPr lang="it-IT" sz="1800" dirty="0" err="1" smtClean="0">
                <a:cs typeface="Times New Roman" panose="02020603050405020304" pitchFamily="18" charset="0"/>
              </a:rPr>
              <a:t>contributions</a:t>
            </a:r>
            <a:r>
              <a:rPr lang="it-IT" sz="1800" dirty="0" smtClean="0">
                <a:cs typeface="Times New Roman" panose="02020603050405020304" pitchFamily="18" charset="0"/>
              </a:rPr>
              <a:t> of </a:t>
            </a:r>
            <a:r>
              <a:rPr lang="it-IT" sz="1800" dirty="0" err="1" smtClean="0">
                <a:cs typeface="Times New Roman" panose="02020603050405020304" pitchFamily="18" charset="0"/>
              </a:rPr>
              <a:t>Paracelsus</a:t>
            </a:r>
            <a:r>
              <a:rPr lang="it-IT" sz="1800" dirty="0" smtClean="0">
                <a:cs typeface="Times New Roman" panose="02020603050405020304" pitchFamily="18" charset="0"/>
              </a:rPr>
              <a:t> </a:t>
            </a:r>
            <a:r>
              <a:rPr lang="it-IT" sz="1800" dirty="0" err="1" smtClean="0">
                <a:cs typeface="Times New Roman" panose="02020603050405020304" pitchFamily="18" charset="0"/>
              </a:rPr>
              <a:t>was</a:t>
            </a:r>
            <a:r>
              <a:rPr lang="it-IT" sz="1800" dirty="0" smtClean="0">
                <a:cs typeface="Times New Roman" panose="02020603050405020304" pitchFamily="18" charset="0"/>
              </a:rPr>
              <a:t> to stress the </a:t>
            </a:r>
            <a:r>
              <a:rPr lang="it-IT" sz="1800" dirty="0" err="1" smtClean="0">
                <a:cs typeface="Times New Roman" panose="02020603050405020304" pitchFamily="18" charset="0"/>
              </a:rPr>
              <a:t>role</a:t>
            </a:r>
            <a:r>
              <a:rPr lang="it-IT" sz="1800" dirty="0" smtClean="0">
                <a:cs typeface="Times New Roman" panose="02020603050405020304" pitchFamily="18" charset="0"/>
              </a:rPr>
              <a:t> of the </a:t>
            </a:r>
            <a:r>
              <a:rPr lang="it-IT" sz="1800" dirty="0" err="1" smtClean="0">
                <a:cs typeface="Times New Roman" panose="02020603050405020304" pitchFamily="18" charset="0"/>
              </a:rPr>
              <a:t>chemistry</a:t>
            </a:r>
            <a:r>
              <a:rPr lang="it-IT" sz="1800" dirty="0" smtClean="0">
                <a:cs typeface="Times New Roman" panose="02020603050405020304" pitchFamily="18" charset="0"/>
              </a:rPr>
              <a:t> in medicine</a:t>
            </a:r>
          </a:p>
          <a:p>
            <a:pPr marL="0" indent="0" algn="just">
              <a:buNone/>
            </a:pPr>
            <a:r>
              <a:rPr lang="it-IT" sz="1800" dirty="0" err="1" smtClean="0">
                <a:cs typeface="Times New Roman" panose="02020603050405020304" pitchFamily="18" charset="0"/>
              </a:rPr>
              <a:t>During</a:t>
            </a:r>
            <a:r>
              <a:rPr lang="it-IT" sz="1800" dirty="0" smtClean="0">
                <a:cs typeface="Times New Roman" panose="02020603050405020304" pitchFamily="18" charset="0"/>
              </a:rPr>
              <a:t> the </a:t>
            </a:r>
            <a:r>
              <a:rPr lang="it-IT" sz="1800" dirty="0" err="1" smtClean="0">
                <a:cs typeface="Times New Roman" panose="02020603050405020304" pitchFamily="18" charset="0"/>
              </a:rPr>
              <a:t>Renaissance</a:t>
            </a:r>
            <a:r>
              <a:rPr lang="it-IT" sz="1800" dirty="0" smtClean="0">
                <a:cs typeface="Times New Roman" panose="02020603050405020304" pitchFamily="18" charset="0"/>
              </a:rPr>
              <a:t> a strong </a:t>
            </a:r>
            <a:r>
              <a:rPr lang="it-IT" sz="1800" dirty="0" err="1" smtClean="0">
                <a:cs typeface="Times New Roman" panose="02020603050405020304" pitchFamily="18" charset="0"/>
              </a:rPr>
              <a:t>interest</a:t>
            </a:r>
            <a:r>
              <a:rPr lang="it-IT" sz="1800" dirty="0" smtClean="0">
                <a:cs typeface="Times New Roman" panose="02020603050405020304" pitchFamily="18" charset="0"/>
              </a:rPr>
              <a:t> in the </a:t>
            </a:r>
            <a:r>
              <a:rPr lang="it-IT" sz="1800" dirty="0" err="1" smtClean="0">
                <a:cs typeface="Times New Roman" panose="02020603050405020304" pitchFamily="18" charset="0"/>
              </a:rPr>
              <a:t>therapeutic</a:t>
            </a:r>
            <a:r>
              <a:rPr lang="it-IT" sz="1800" dirty="0" smtClean="0">
                <a:cs typeface="Times New Roman" panose="02020603050405020304" pitchFamily="18" charset="0"/>
              </a:rPr>
              <a:t> </a:t>
            </a:r>
            <a:r>
              <a:rPr lang="it-IT" sz="1800" dirty="0" err="1" smtClean="0">
                <a:cs typeface="Times New Roman" panose="02020603050405020304" pitchFamily="18" charset="0"/>
              </a:rPr>
              <a:t>potentialities</a:t>
            </a:r>
            <a:r>
              <a:rPr lang="it-IT" sz="1800" dirty="0" smtClean="0">
                <a:cs typeface="Times New Roman" panose="02020603050405020304" pitchFamily="18" charset="0"/>
              </a:rPr>
              <a:t> of </a:t>
            </a:r>
            <a:r>
              <a:rPr lang="it-IT" sz="1800" dirty="0" err="1" smtClean="0">
                <a:cs typeface="Times New Roman" panose="02020603050405020304" pitchFamily="18" charset="0"/>
              </a:rPr>
              <a:t>chemistry</a:t>
            </a:r>
            <a:r>
              <a:rPr lang="it-IT" sz="1800" dirty="0" smtClean="0">
                <a:cs typeface="Times New Roman" panose="02020603050405020304" pitchFamily="18" charset="0"/>
              </a:rPr>
              <a:t> </a:t>
            </a:r>
            <a:r>
              <a:rPr lang="it-IT" sz="1800" dirty="0" err="1" smtClean="0">
                <a:cs typeface="Times New Roman" panose="02020603050405020304" pitchFamily="18" charset="0"/>
              </a:rPr>
              <a:t>was</a:t>
            </a:r>
            <a:r>
              <a:rPr lang="it-IT" sz="1800" dirty="0" smtClean="0">
                <a:cs typeface="Times New Roman" panose="02020603050405020304" pitchFamily="18" charset="0"/>
              </a:rPr>
              <a:t> </a:t>
            </a:r>
            <a:r>
              <a:rPr lang="it-IT" sz="1800" dirty="0" err="1" smtClean="0">
                <a:cs typeface="Times New Roman" panose="02020603050405020304" pitchFamily="18" charset="0"/>
              </a:rPr>
              <a:t>afoot</a:t>
            </a:r>
            <a:r>
              <a:rPr lang="it-IT" sz="1800" dirty="0" smtClean="0">
                <a:cs typeface="Times New Roman" panose="02020603050405020304" pitchFamily="18" charset="0"/>
              </a:rPr>
              <a:t> under the leadership of </a:t>
            </a:r>
            <a:r>
              <a:rPr lang="it-IT" sz="1800" dirty="0" err="1" smtClean="0">
                <a:cs typeface="Times New Roman" panose="02020603050405020304" pitchFamily="18" charset="0"/>
              </a:rPr>
              <a:t>such</a:t>
            </a:r>
            <a:r>
              <a:rPr lang="it-IT" sz="1800" dirty="0" smtClean="0">
                <a:cs typeface="Times New Roman" panose="02020603050405020304" pitchFamily="18" charset="0"/>
              </a:rPr>
              <a:t> men </a:t>
            </a:r>
            <a:r>
              <a:rPr lang="it-IT" sz="1800" dirty="0" err="1" smtClean="0">
                <a:cs typeface="Times New Roman" panose="02020603050405020304" pitchFamily="18" charset="0"/>
              </a:rPr>
              <a:t>as</a:t>
            </a:r>
            <a:r>
              <a:rPr lang="it-IT" sz="1800" dirty="0" smtClean="0">
                <a:cs typeface="Times New Roman" panose="02020603050405020304" pitchFamily="18" charset="0"/>
              </a:rPr>
              <a:t> </a:t>
            </a:r>
            <a:r>
              <a:rPr lang="it-IT" sz="1800" dirty="0" err="1" smtClean="0">
                <a:cs typeface="Times New Roman" panose="02020603050405020304" pitchFamily="18" charset="0"/>
              </a:rPr>
              <a:t>Hieronymus</a:t>
            </a:r>
            <a:r>
              <a:rPr lang="it-IT" sz="1800" dirty="0" smtClean="0">
                <a:cs typeface="Times New Roman" panose="02020603050405020304" pitchFamily="18" charset="0"/>
              </a:rPr>
              <a:t> </a:t>
            </a:r>
            <a:r>
              <a:rPr lang="it-IT" sz="1800" dirty="0" err="1" smtClean="0">
                <a:cs typeface="Times New Roman" panose="02020603050405020304" pitchFamily="18" charset="0"/>
              </a:rPr>
              <a:t>Brunschwig</a:t>
            </a:r>
            <a:r>
              <a:rPr lang="it-IT" sz="1800" dirty="0" smtClean="0">
                <a:cs typeface="Times New Roman" panose="02020603050405020304" pitchFamily="18" charset="0"/>
              </a:rPr>
              <a:t> and Conrad </a:t>
            </a:r>
            <a:r>
              <a:rPr lang="it-IT" sz="1800" dirty="0" err="1" smtClean="0">
                <a:cs typeface="Times New Roman" panose="02020603050405020304" pitchFamily="18" charset="0"/>
              </a:rPr>
              <a:t>Gesner</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24</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586" y="1050879"/>
            <a:ext cx="3534770" cy="4774940"/>
          </a:xfrm>
          <a:prstGeom prst="rect">
            <a:avLst/>
          </a:prstGeom>
        </p:spPr>
      </p:pic>
    </p:spTree>
    <p:extLst>
      <p:ext uri="{BB962C8B-B14F-4D97-AF65-F5344CB8AC3E}">
        <p14:creationId xmlns:p14="http://schemas.microsoft.com/office/powerpoint/2010/main" val="1110552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1479613" y="1075520"/>
            <a:ext cx="8625017" cy="424732"/>
          </a:xfrm>
          <a:prstGeom prst="rect">
            <a:avLst/>
          </a:prstGeom>
        </p:spPr>
        <p:txBody>
          <a:bodyPr wrap="square">
            <a:spAutoFit/>
          </a:bodyPr>
          <a:lstStyle/>
          <a:p>
            <a:pPr algn="ctr" fontAlgn="base">
              <a:lnSpc>
                <a:spcPct val="90000"/>
              </a:lnSpc>
              <a:spcBef>
                <a:spcPct val="0"/>
              </a:spcBef>
            </a:pPr>
            <a:r>
              <a:rPr lang="en-US" sz="2400" b="1" dirty="0">
                <a:solidFill>
                  <a:schemeClr val="accent2"/>
                </a:solidFill>
                <a:effectLst>
                  <a:outerShdw blurRad="38100" dist="38100" dir="2700000" algn="tl">
                    <a:srgbClr val="000000">
                      <a:alpha val="43137"/>
                    </a:srgbClr>
                  </a:outerShdw>
                </a:effectLst>
              </a:rPr>
              <a:t>The man and the Creator</a:t>
            </a:r>
          </a:p>
        </p:txBody>
      </p:sp>
      <p:sp>
        <p:nvSpPr>
          <p:cNvPr id="5" name="CasellaDiTesto 4"/>
          <p:cNvSpPr txBox="1"/>
          <p:nvPr/>
        </p:nvSpPr>
        <p:spPr>
          <a:xfrm>
            <a:off x="545756" y="1811121"/>
            <a:ext cx="10808044" cy="2585323"/>
          </a:xfrm>
          <a:prstGeom prst="rect">
            <a:avLst/>
          </a:prstGeom>
          <a:noFill/>
        </p:spPr>
        <p:txBody>
          <a:bodyPr wrap="square" rtlCol="0">
            <a:spAutoFit/>
          </a:bodyPr>
          <a:lstStyle/>
          <a:p>
            <a:pPr algn="just" fontAlgn="base">
              <a:lnSpc>
                <a:spcPct val="90000"/>
              </a:lnSpc>
              <a:spcBef>
                <a:spcPct val="0"/>
              </a:spcBef>
            </a:pPr>
            <a:r>
              <a:rPr lang="en-US" dirty="0">
                <a:solidFill>
                  <a:prstClr val="black"/>
                </a:solidFill>
                <a:cs typeface="Times New Roman" panose="02020603050405020304" pitchFamily="18" charset="0"/>
              </a:rPr>
              <a:t>According to of Paracelsus, a man - is a microcosm that reflects all the elements of the macrocosm, the link between the two worlds is the power of "M" (starts with that letter name </a:t>
            </a:r>
            <a:r>
              <a:rPr lang="en-US" dirty="0" smtClean="0">
                <a:solidFill>
                  <a:prstClr val="black"/>
                </a:solidFill>
                <a:cs typeface="Times New Roman" panose="02020603050405020304" pitchFamily="18" charset="0"/>
              </a:rPr>
              <a:t>Mercury)</a:t>
            </a: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n-US" dirty="0" smtClean="0">
                <a:solidFill>
                  <a:prstClr val="black"/>
                </a:solidFill>
                <a:cs typeface="Times New Roman" panose="02020603050405020304" pitchFamily="18" charset="0"/>
              </a:rPr>
              <a:t>According </a:t>
            </a:r>
            <a:r>
              <a:rPr lang="en-US" dirty="0">
                <a:solidFill>
                  <a:prstClr val="black"/>
                </a:solidFill>
                <a:cs typeface="Times New Roman" panose="02020603050405020304" pitchFamily="18" charset="0"/>
              </a:rPr>
              <a:t>to Paracelsus, a man (who is also the quintessence, or fifth, the true essence of the world) is made by God from "drawing" of the whole world and bears the image of the Creator. There is no forbidden for a man of knowledge, he is able to and, according to Paracelsus, even the duty to investigate all the entities available not only in nature, but also </a:t>
            </a:r>
            <a:r>
              <a:rPr lang="en-US" dirty="0" smtClean="0">
                <a:solidFill>
                  <a:prstClr val="black"/>
                </a:solidFill>
                <a:cs typeface="Times New Roman" panose="02020603050405020304" pitchFamily="18" charset="0"/>
              </a:rPr>
              <a:t>beyond</a:t>
            </a: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n-US" dirty="0" smtClean="0">
                <a:solidFill>
                  <a:prstClr val="black"/>
                </a:solidFill>
                <a:cs typeface="Times New Roman" panose="02020603050405020304" pitchFamily="18" charset="0"/>
              </a:rPr>
              <a:t>Paracelsus </a:t>
            </a:r>
            <a:r>
              <a:rPr lang="en-US" dirty="0">
                <a:solidFill>
                  <a:prstClr val="black"/>
                </a:solidFill>
                <a:cs typeface="Times New Roman" panose="02020603050405020304" pitchFamily="18" charset="0"/>
              </a:rPr>
              <a:t>leave some alchemical works, including "Chemical Psalter, or philosophical rules of the Stone of the Wise", "Nitrogen or the wood and the threads of life, " etc. It is believed that he gave the name of zinc </a:t>
            </a:r>
            <a:r>
              <a:rPr lang="en-US" dirty="0" smtClean="0">
                <a:solidFill>
                  <a:prstClr val="black"/>
                </a:solidFill>
                <a:cs typeface="Times New Roman" panose="02020603050405020304" pitchFamily="18" charset="0"/>
              </a:rPr>
              <a:t>metal (Zn)</a:t>
            </a:r>
            <a:endParaRPr lang="en-US" dirty="0">
              <a:solidFill>
                <a:prstClr val="black"/>
              </a:solidFill>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25</a:t>
            </a:fld>
            <a:endParaRPr lang="it-IT">
              <a:solidFill>
                <a:prstClr val="black">
                  <a:tint val="75000"/>
                </a:prstClr>
              </a:solidFill>
            </a:endParaRPr>
          </a:p>
        </p:txBody>
      </p:sp>
    </p:spTree>
    <p:extLst>
      <p:ext uri="{BB962C8B-B14F-4D97-AF65-F5344CB8AC3E}">
        <p14:creationId xmlns:p14="http://schemas.microsoft.com/office/powerpoint/2010/main" val="2675575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9143" y="692671"/>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Pre</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Paracelsan</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Pharmacology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rmAutofit/>
          </a:bodyPr>
          <a:lstStyle/>
          <a:p>
            <a:pPr marL="0" indent="0" algn="just">
              <a:buNone/>
            </a:pPr>
            <a:r>
              <a:rPr lang="it-IT" sz="1800" dirty="0" smtClean="0">
                <a:cs typeface="Times New Roman" panose="02020603050405020304" pitchFamily="18" charset="0"/>
              </a:rPr>
              <a:t>The native </a:t>
            </a:r>
            <a:r>
              <a:rPr lang="it-IT" sz="1800" dirty="0" err="1" smtClean="0">
                <a:cs typeface="Times New Roman" panose="02020603050405020304" pitchFamily="18" charset="0"/>
              </a:rPr>
              <a:t>alchemical</a:t>
            </a:r>
            <a:r>
              <a:rPr lang="it-IT" sz="1800" dirty="0" smtClean="0">
                <a:cs typeface="Times New Roman" panose="02020603050405020304" pitchFamily="18" charset="0"/>
              </a:rPr>
              <a:t> </a:t>
            </a:r>
            <a:r>
              <a:rPr lang="it-IT" sz="1800" dirty="0" err="1" smtClean="0">
                <a:cs typeface="Times New Roman" panose="02020603050405020304" pitchFamily="18" charset="0"/>
              </a:rPr>
              <a:t>tradition</a:t>
            </a:r>
            <a:r>
              <a:rPr lang="it-IT" sz="1800" dirty="0" smtClean="0">
                <a:cs typeface="Times New Roman" panose="02020603050405020304" pitchFamily="18" charset="0"/>
              </a:rPr>
              <a:t> </a:t>
            </a:r>
            <a:r>
              <a:rPr lang="it-IT" sz="1800" dirty="0" err="1" smtClean="0">
                <a:cs typeface="Times New Roman" panose="02020603050405020304" pitchFamily="18" charset="0"/>
              </a:rPr>
              <a:t>had</a:t>
            </a:r>
            <a:r>
              <a:rPr lang="it-IT" sz="1800" dirty="0" smtClean="0">
                <a:cs typeface="Times New Roman" panose="02020603050405020304" pitchFamily="18" charset="0"/>
              </a:rPr>
              <a:t> </a:t>
            </a:r>
            <a:r>
              <a:rPr lang="it-IT" sz="1800" dirty="0" err="1" smtClean="0">
                <a:cs typeface="Times New Roman" panose="02020603050405020304" pitchFamily="18" charset="0"/>
              </a:rPr>
              <a:t>been</a:t>
            </a:r>
            <a:r>
              <a:rPr lang="it-IT" sz="1800" dirty="0" smtClean="0">
                <a:cs typeface="Times New Roman" panose="02020603050405020304" pitchFamily="18" charset="0"/>
              </a:rPr>
              <a:t> strong. </a:t>
            </a:r>
            <a:r>
              <a:rPr lang="it-IT" sz="1800" dirty="0" err="1" smtClean="0">
                <a:cs typeface="Times New Roman" panose="02020603050405020304" pitchFamily="18" charset="0"/>
              </a:rPr>
              <a:t>During</a:t>
            </a:r>
            <a:r>
              <a:rPr lang="it-IT" sz="1800" dirty="0" smtClean="0">
                <a:cs typeface="Times New Roman" panose="02020603050405020304" pitchFamily="18" charset="0"/>
              </a:rPr>
              <a:t> the </a:t>
            </a:r>
            <a:r>
              <a:rPr lang="it-IT" sz="1800" dirty="0" err="1" smtClean="0">
                <a:cs typeface="Times New Roman" panose="02020603050405020304" pitchFamily="18" charset="0"/>
              </a:rPr>
              <a:t>fifteenth</a:t>
            </a:r>
            <a:r>
              <a:rPr lang="it-IT" sz="1800" dirty="0" smtClean="0">
                <a:cs typeface="Times New Roman" panose="02020603050405020304" pitchFamily="18" charset="0"/>
              </a:rPr>
              <a:t> </a:t>
            </a:r>
            <a:r>
              <a:rPr lang="it-IT" sz="1800" dirty="0" err="1" smtClean="0">
                <a:cs typeface="Times New Roman" panose="02020603050405020304" pitchFamily="18" charset="0"/>
              </a:rPr>
              <a:t>century</a:t>
            </a:r>
            <a:r>
              <a:rPr lang="it-IT" sz="1800" dirty="0" smtClean="0">
                <a:cs typeface="Times New Roman" panose="02020603050405020304" pitchFamily="18" charset="0"/>
              </a:rPr>
              <a:t> George Ripley, </a:t>
            </a:r>
            <a:r>
              <a:rPr lang="it-IT" sz="1800" dirty="0" err="1" smtClean="0">
                <a:cs typeface="Times New Roman" panose="02020603050405020304" pitchFamily="18" charset="0"/>
              </a:rPr>
              <a:t>Thoms</a:t>
            </a:r>
            <a:r>
              <a:rPr lang="it-IT" sz="1800" dirty="0" smtClean="0">
                <a:cs typeface="Times New Roman" panose="02020603050405020304" pitchFamily="18" charset="0"/>
              </a:rPr>
              <a:t> Norton and Robert </a:t>
            </a:r>
            <a:r>
              <a:rPr lang="it-IT" sz="1800" dirty="0" err="1" smtClean="0">
                <a:cs typeface="Times New Roman" panose="02020603050405020304" pitchFamily="18" charset="0"/>
              </a:rPr>
              <a:t>Grene</a:t>
            </a:r>
            <a:r>
              <a:rPr lang="it-IT" sz="1800" dirty="0" smtClean="0">
                <a:cs typeface="Times New Roman" panose="02020603050405020304" pitchFamily="18" charset="0"/>
              </a:rPr>
              <a:t> </a:t>
            </a:r>
            <a:r>
              <a:rPr lang="it-IT" sz="1800" dirty="0" err="1" smtClean="0">
                <a:cs typeface="Times New Roman" panose="02020603050405020304" pitchFamily="18" charset="0"/>
              </a:rPr>
              <a:t>had</a:t>
            </a:r>
            <a:r>
              <a:rPr lang="it-IT" sz="1800" dirty="0" smtClean="0">
                <a:cs typeface="Times New Roman" panose="02020603050405020304" pitchFamily="18" charset="0"/>
              </a:rPr>
              <a:t> </a:t>
            </a:r>
            <a:r>
              <a:rPr lang="it-IT" sz="1800" dirty="0" err="1" smtClean="0">
                <a:cs typeface="Times New Roman" panose="02020603050405020304" pitchFamily="18" charset="0"/>
              </a:rPr>
              <a:t>written</a:t>
            </a:r>
            <a:r>
              <a:rPr lang="it-IT" sz="1800" dirty="0" smtClean="0">
                <a:cs typeface="Times New Roman" panose="02020603050405020304" pitchFamily="18" charset="0"/>
              </a:rPr>
              <a:t> the </a:t>
            </a:r>
            <a:r>
              <a:rPr lang="it-IT" sz="1800" dirty="0" err="1" smtClean="0">
                <a:cs typeface="Times New Roman" panose="02020603050405020304" pitchFamily="18" charset="0"/>
              </a:rPr>
              <a:t>usual</a:t>
            </a:r>
            <a:r>
              <a:rPr lang="it-IT" sz="1800" dirty="0" smtClean="0">
                <a:cs typeface="Times New Roman" panose="02020603050405020304" pitchFamily="18" charset="0"/>
              </a:rPr>
              <a:t> </a:t>
            </a:r>
            <a:r>
              <a:rPr lang="it-IT" sz="1800" dirty="0" err="1" smtClean="0">
                <a:cs typeface="Times New Roman" panose="02020603050405020304" pitchFamily="18" charset="0"/>
              </a:rPr>
              <a:t>esoteric</a:t>
            </a:r>
            <a:r>
              <a:rPr lang="it-IT" sz="1800" dirty="0" smtClean="0">
                <a:cs typeface="Times New Roman" panose="02020603050405020304" pitchFamily="18" charset="0"/>
              </a:rPr>
              <a:t> </a:t>
            </a:r>
            <a:r>
              <a:rPr lang="it-IT" sz="1800" dirty="0" err="1" smtClean="0">
                <a:cs typeface="Times New Roman" panose="02020603050405020304" pitchFamily="18" charset="0"/>
              </a:rPr>
              <a:t>allegories</a:t>
            </a:r>
            <a:r>
              <a:rPr lang="it-IT" sz="1800" dirty="0" smtClean="0">
                <a:cs typeface="Times New Roman" panose="02020603050405020304" pitchFamily="18" charset="0"/>
              </a:rPr>
              <a:t> on the </a:t>
            </a:r>
            <a:r>
              <a:rPr lang="it-IT" sz="1800" dirty="0" err="1" smtClean="0">
                <a:cs typeface="Times New Roman" panose="02020603050405020304" pitchFamily="18" charset="0"/>
              </a:rPr>
              <a:t>philosopher’s</a:t>
            </a:r>
            <a:r>
              <a:rPr lang="it-IT" sz="1800" dirty="0" smtClean="0">
                <a:cs typeface="Times New Roman" panose="02020603050405020304" pitchFamily="18" charset="0"/>
              </a:rPr>
              <a:t> </a:t>
            </a:r>
            <a:r>
              <a:rPr lang="it-IT" sz="1800" dirty="0" err="1" smtClean="0">
                <a:cs typeface="Times New Roman" panose="02020603050405020304" pitchFamily="18" charset="0"/>
              </a:rPr>
              <a:t>stone</a:t>
            </a:r>
            <a:endParaRPr lang="it-IT" sz="1800" dirty="0" smtClean="0">
              <a:cs typeface="Times New Roman" panose="02020603050405020304" pitchFamily="18" charset="0"/>
            </a:endParaRPr>
          </a:p>
          <a:p>
            <a:pPr marL="0" indent="0" algn="just">
              <a:buNone/>
            </a:pPr>
            <a:r>
              <a:rPr lang="it-IT" sz="1800" dirty="0" smtClean="0">
                <a:cs typeface="Times New Roman" panose="02020603050405020304" pitchFamily="18" charset="0"/>
              </a:rPr>
              <a:t>In the </a:t>
            </a:r>
            <a:r>
              <a:rPr lang="it-IT" sz="1800" dirty="0" err="1" smtClean="0">
                <a:cs typeface="Times New Roman" panose="02020603050405020304" pitchFamily="18" charset="0"/>
              </a:rPr>
              <a:t>sixteenth</a:t>
            </a:r>
            <a:r>
              <a:rPr lang="it-IT" sz="1800" dirty="0" smtClean="0">
                <a:cs typeface="Times New Roman" panose="02020603050405020304" pitchFamily="18" charset="0"/>
              </a:rPr>
              <a:t> </a:t>
            </a:r>
            <a:r>
              <a:rPr lang="it-IT" sz="1800" dirty="0" err="1" smtClean="0">
                <a:cs typeface="Times New Roman" panose="02020603050405020304" pitchFamily="18" charset="0"/>
              </a:rPr>
              <a:t>century</a:t>
            </a:r>
            <a:r>
              <a:rPr lang="it-IT" sz="1800" dirty="0" smtClean="0">
                <a:cs typeface="Times New Roman" panose="02020603050405020304" pitchFamily="18" charset="0"/>
              </a:rPr>
              <a:t>, Edward </a:t>
            </a:r>
            <a:r>
              <a:rPr lang="it-IT" sz="1800" dirty="0" err="1" smtClean="0">
                <a:cs typeface="Times New Roman" panose="02020603050405020304" pitchFamily="18" charset="0"/>
              </a:rPr>
              <a:t>Cradock</a:t>
            </a:r>
            <a:r>
              <a:rPr lang="it-IT" sz="1800" dirty="0" smtClean="0">
                <a:cs typeface="Times New Roman" panose="02020603050405020304" pitchFamily="18" charset="0"/>
              </a:rPr>
              <a:t> and John </a:t>
            </a:r>
            <a:r>
              <a:rPr lang="it-IT" sz="1800" dirty="0" err="1" smtClean="0">
                <a:cs typeface="Times New Roman" panose="02020603050405020304" pitchFamily="18" charset="0"/>
              </a:rPr>
              <a:t>Dastin</a:t>
            </a:r>
            <a:r>
              <a:rPr lang="it-IT" sz="1800" dirty="0" smtClean="0">
                <a:cs typeface="Times New Roman" panose="02020603050405020304" pitchFamily="18" charset="0"/>
              </a:rPr>
              <a:t> </a:t>
            </a:r>
            <a:r>
              <a:rPr lang="it-IT" sz="1800" dirty="0" err="1" smtClean="0">
                <a:cs typeface="Times New Roman" panose="02020603050405020304" pitchFamily="18" charset="0"/>
              </a:rPr>
              <a:t>preserved</a:t>
            </a:r>
            <a:r>
              <a:rPr lang="it-IT" sz="1800" dirty="0" smtClean="0">
                <a:cs typeface="Times New Roman" panose="02020603050405020304" pitchFamily="18" charset="0"/>
              </a:rPr>
              <a:t> </a:t>
            </a:r>
            <a:r>
              <a:rPr lang="it-IT" sz="1800" dirty="0" err="1" smtClean="0">
                <a:cs typeface="Times New Roman" panose="02020603050405020304" pitchFamily="18" charset="0"/>
              </a:rPr>
              <a:t>obscurities</a:t>
            </a:r>
            <a:r>
              <a:rPr lang="it-IT" sz="1800" dirty="0" smtClean="0">
                <a:cs typeface="Times New Roman" panose="02020603050405020304" pitchFamily="18" charset="0"/>
              </a:rPr>
              <a:t>; John Dee </a:t>
            </a:r>
            <a:r>
              <a:rPr lang="it-IT" sz="1800" dirty="0" err="1" smtClean="0">
                <a:cs typeface="Times New Roman" panose="02020603050405020304" pitchFamily="18" charset="0"/>
              </a:rPr>
              <a:t>called</a:t>
            </a:r>
            <a:r>
              <a:rPr lang="it-IT" sz="1800" dirty="0" smtClean="0">
                <a:cs typeface="Times New Roman" panose="02020603050405020304" pitchFamily="18" charset="0"/>
              </a:rPr>
              <a:t> </a:t>
            </a:r>
            <a:r>
              <a:rPr lang="it-IT" sz="1800" dirty="0" err="1" smtClean="0">
                <a:cs typeface="Times New Roman" panose="02020603050405020304" pitchFamily="18" charset="0"/>
              </a:rPr>
              <a:t>himself</a:t>
            </a:r>
            <a:r>
              <a:rPr lang="it-IT" sz="1800" dirty="0" smtClean="0">
                <a:cs typeface="Times New Roman" panose="02020603050405020304" pitchFamily="18" charset="0"/>
              </a:rPr>
              <a:t> an </a:t>
            </a:r>
            <a:r>
              <a:rPr lang="it-IT" sz="1800" dirty="0" err="1" smtClean="0">
                <a:cs typeface="Times New Roman" panose="02020603050405020304" pitchFamily="18" charset="0"/>
              </a:rPr>
              <a:t>experimenter</a:t>
            </a:r>
            <a:r>
              <a:rPr lang="it-IT" sz="1800" dirty="0" smtClean="0">
                <a:cs typeface="Times New Roman" panose="02020603050405020304" pitchFamily="18" charset="0"/>
              </a:rPr>
              <a:t> in the </a:t>
            </a:r>
            <a:r>
              <a:rPr lang="it-IT" sz="1800" dirty="0" err="1" smtClean="0">
                <a:cs typeface="Times New Roman" panose="02020603050405020304" pitchFamily="18" charset="0"/>
              </a:rPr>
              <a:t>occult</a:t>
            </a:r>
            <a:endParaRPr lang="it-IT" sz="1800" dirty="0" smtClean="0">
              <a:cs typeface="Times New Roman" panose="02020603050405020304" pitchFamily="18" charset="0"/>
            </a:endParaRPr>
          </a:p>
          <a:p>
            <a:pPr marL="0" indent="0" algn="just">
              <a:buNone/>
            </a:pPr>
            <a:r>
              <a:rPr lang="it-IT" sz="1800" dirty="0" err="1" smtClean="0">
                <a:cs typeface="Times New Roman" panose="02020603050405020304" pitchFamily="18" charset="0"/>
              </a:rPr>
              <a:t>Their</a:t>
            </a:r>
            <a:r>
              <a:rPr lang="it-IT" sz="1800" dirty="0" smtClean="0">
                <a:cs typeface="Times New Roman" panose="02020603050405020304" pitchFamily="18" charset="0"/>
              </a:rPr>
              <a:t> </a:t>
            </a:r>
            <a:r>
              <a:rPr lang="it-IT" sz="1800" dirty="0" err="1" smtClean="0">
                <a:cs typeface="Times New Roman" panose="02020603050405020304" pitchFamily="18" charset="0"/>
              </a:rPr>
              <a:t>value</a:t>
            </a:r>
            <a:r>
              <a:rPr lang="it-IT" sz="1800" dirty="0" smtClean="0">
                <a:cs typeface="Times New Roman" panose="02020603050405020304" pitchFamily="18" charset="0"/>
              </a:rPr>
              <a:t> to medicine </a:t>
            </a:r>
            <a:r>
              <a:rPr lang="it-IT" sz="1800" dirty="0" err="1" smtClean="0">
                <a:cs typeface="Times New Roman" panose="02020603050405020304" pitchFamily="18" charset="0"/>
              </a:rPr>
              <a:t>was</a:t>
            </a:r>
            <a:r>
              <a:rPr lang="it-IT" sz="1800" dirty="0" smtClean="0">
                <a:cs typeface="Times New Roman" panose="02020603050405020304" pitchFamily="18" charset="0"/>
              </a:rPr>
              <a:t> </a:t>
            </a:r>
            <a:r>
              <a:rPr lang="it-IT" sz="1800" dirty="0" err="1" smtClean="0">
                <a:cs typeface="Times New Roman" panose="02020603050405020304" pitchFamily="18" charset="0"/>
              </a:rPr>
              <a:t>simply</a:t>
            </a:r>
            <a:r>
              <a:rPr lang="it-IT" sz="1800" dirty="0" smtClean="0">
                <a:cs typeface="Times New Roman" panose="02020603050405020304" pitchFamily="18" charset="0"/>
              </a:rPr>
              <a:t> the </a:t>
            </a:r>
            <a:r>
              <a:rPr lang="it-IT" sz="1800" dirty="0" err="1" smtClean="0">
                <a:cs typeface="Times New Roman" panose="02020603050405020304" pitchFamily="18" charset="0"/>
              </a:rPr>
              <a:t>indirect</a:t>
            </a:r>
            <a:r>
              <a:rPr lang="it-IT" sz="1800" dirty="0" smtClean="0">
                <a:cs typeface="Times New Roman" panose="02020603050405020304" pitchFamily="18" charset="0"/>
              </a:rPr>
              <a:t> </a:t>
            </a:r>
            <a:r>
              <a:rPr lang="it-IT" sz="1800" dirty="0" err="1" smtClean="0">
                <a:cs typeface="Times New Roman" panose="02020603050405020304" pitchFamily="18" charset="0"/>
              </a:rPr>
              <a:t>one</a:t>
            </a:r>
            <a:r>
              <a:rPr lang="it-IT" sz="1800" dirty="0" smtClean="0">
                <a:cs typeface="Times New Roman" panose="02020603050405020304" pitchFamily="18" charset="0"/>
              </a:rPr>
              <a:t> of </a:t>
            </a:r>
            <a:r>
              <a:rPr lang="it-IT" sz="1800" dirty="0" err="1" smtClean="0">
                <a:cs typeface="Times New Roman" panose="02020603050405020304" pitchFamily="18" charset="0"/>
              </a:rPr>
              <a:t>pubblicizing</a:t>
            </a:r>
            <a:r>
              <a:rPr lang="it-IT" sz="1800" dirty="0" smtClean="0">
                <a:cs typeface="Times New Roman" panose="02020603050405020304" pitchFamily="18" charset="0"/>
              </a:rPr>
              <a:t> the </a:t>
            </a:r>
            <a:r>
              <a:rPr lang="it-IT" sz="1800" dirty="0" err="1" smtClean="0">
                <a:cs typeface="Times New Roman" panose="02020603050405020304" pitchFamily="18" charset="0"/>
              </a:rPr>
              <a:t>potentialities</a:t>
            </a:r>
            <a:r>
              <a:rPr lang="it-IT" sz="1800" dirty="0" smtClean="0">
                <a:cs typeface="Times New Roman" panose="02020603050405020304" pitchFamily="18" charset="0"/>
              </a:rPr>
              <a:t> of </a:t>
            </a:r>
            <a:r>
              <a:rPr lang="it-IT" sz="1800" dirty="0" err="1" smtClean="0">
                <a:cs typeface="Times New Roman" panose="02020603050405020304" pitchFamily="18" charset="0"/>
              </a:rPr>
              <a:t>chemistry</a:t>
            </a:r>
            <a:r>
              <a:rPr lang="it-IT" sz="1800" dirty="0" smtClean="0">
                <a:cs typeface="Times New Roman" panose="02020603050405020304" pitchFamily="18" charset="0"/>
              </a:rPr>
              <a:t> and </a:t>
            </a:r>
            <a:r>
              <a:rPr lang="it-IT" sz="1800" dirty="0" err="1" smtClean="0">
                <a:cs typeface="Times New Roman" panose="02020603050405020304" pitchFamily="18" charset="0"/>
              </a:rPr>
              <a:t>familiarizing</a:t>
            </a:r>
            <a:r>
              <a:rPr lang="it-IT" sz="1800" dirty="0" smtClean="0">
                <a:cs typeface="Times New Roman" panose="02020603050405020304" pitchFamily="18" charset="0"/>
              </a:rPr>
              <a:t> </a:t>
            </a:r>
            <a:r>
              <a:rPr lang="it-IT" sz="1800" dirty="0" err="1" smtClean="0">
                <a:cs typeface="Times New Roman" panose="02020603050405020304" pitchFamily="18" charset="0"/>
              </a:rPr>
              <a:t>readers</a:t>
            </a:r>
            <a:r>
              <a:rPr lang="it-IT" sz="1800" dirty="0" smtClean="0">
                <a:cs typeface="Times New Roman" panose="02020603050405020304" pitchFamily="18" charset="0"/>
              </a:rPr>
              <a:t> with </a:t>
            </a:r>
            <a:r>
              <a:rPr lang="it-IT" sz="1800" dirty="0" err="1" smtClean="0">
                <a:cs typeface="Times New Roman" panose="02020603050405020304" pitchFamily="18" charset="0"/>
              </a:rPr>
              <a:t>various</a:t>
            </a:r>
            <a:r>
              <a:rPr lang="it-IT" sz="1800" dirty="0" smtClean="0">
                <a:cs typeface="Times New Roman" panose="02020603050405020304" pitchFamily="18" charset="0"/>
              </a:rPr>
              <a:t> </a:t>
            </a:r>
            <a:r>
              <a:rPr lang="it-IT" sz="1800" dirty="0" err="1" smtClean="0">
                <a:cs typeface="Times New Roman" panose="02020603050405020304" pitchFamily="18" charset="0"/>
              </a:rPr>
              <a:t>types</a:t>
            </a:r>
            <a:r>
              <a:rPr lang="it-IT" sz="1800" dirty="0" smtClean="0">
                <a:cs typeface="Times New Roman" panose="02020603050405020304" pitchFamily="18" charset="0"/>
              </a:rPr>
              <a:t> of </a:t>
            </a:r>
            <a:r>
              <a:rPr lang="it-IT" sz="1800" dirty="0" err="1" smtClean="0">
                <a:cs typeface="Times New Roman" panose="02020603050405020304" pitchFamily="18" charset="0"/>
              </a:rPr>
              <a:t>apparatus</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26</a:t>
            </a:fld>
            <a:endParaRPr lang="it-IT"/>
          </a:p>
        </p:txBody>
      </p:sp>
    </p:spTree>
    <p:extLst>
      <p:ext uri="{BB962C8B-B14F-4D97-AF65-F5344CB8AC3E}">
        <p14:creationId xmlns:p14="http://schemas.microsoft.com/office/powerpoint/2010/main" val="3881770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56445"/>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Post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Paracelsan</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Pharmacology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1" y="2083581"/>
            <a:ext cx="10515600" cy="4351338"/>
          </a:xfrm>
        </p:spPr>
        <p:txBody>
          <a:bodyPr>
            <a:normAutofit/>
          </a:bodyPr>
          <a:lstStyle/>
          <a:p>
            <a:pPr marL="0" indent="0" algn="just">
              <a:buNone/>
            </a:pPr>
            <a:r>
              <a:rPr lang="it-IT" sz="1800" dirty="0" smtClean="0">
                <a:cs typeface="Times New Roman" panose="02020603050405020304" pitchFamily="18" charset="0"/>
              </a:rPr>
              <a:t>In </a:t>
            </a:r>
            <a:r>
              <a:rPr lang="it-IT" sz="1800" dirty="0" err="1" smtClean="0">
                <a:cs typeface="Times New Roman" panose="02020603050405020304" pitchFamily="18" charset="0"/>
              </a:rPr>
              <a:t>England</a:t>
            </a:r>
            <a:r>
              <a:rPr lang="it-IT" sz="1800" dirty="0" smtClean="0">
                <a:cs typeface="Times New Roman" panose="02020603050405020304" pitchFamily="18" charset="0"/>
              </a:rPr>
              <a:t> </a:t>
            </a:r>
            <a:r>
              <a:rPr lang="it-IT" sz="1800" dirty="0" err="1" smtClean="0">
                <a:cs typeface="Times New Roman" panose="02020603050405020304" pitchFamily="18" charset="0"/>
              </a:rPr>
              <a:t>Gesner</a:t>
            </a:r>
            <a:r>
              <a:rPr lang="it-IT" sz="1800" dirty="0" smtClean="0">
                <a:cs typeface="Times New Roman" panose="02020603050405020304" pitchFamily="18" charset="0"/>
              </a:rPr>
              <a:t> </a:t>
            </a:r>
            <a:r>
              <a:rPr lang="it-IT" sz="1800" dirty="0" err="1" smtClean="0">
                <a:cs typeface="Times New Roman" panose="02020603050405020304" pitchFamily="18" charset="0"/>
              </a:rPr>
              <a:t>was</a:t>
            </a:r>
            <a:r>
              <a:rPr lang="it-IT" sz="1800" dirty="0" smtClean="0">
                <a:cs typeface="Times New Roman" panose="02020603050405020304" pitchFamily="18" charset="0"/>
              </a:rPr>
              <a:t> the prime </a:t>
            </a:r>
            <a:r>
              <a:rPr lang="it-IT" sz="1800" dirty="0" err="1" smtClean="0">
                <a:cs typeface="Times New Roman" panose="02020603050405020304" pitchFamily="18" charset="0"/>
              </a:rPr>
              <a:t>mover</a:t>
            </a:r>
            <a:r>
              <a:rPr lang="it-IT" sz="1800" dirty="0" smtClean="0">
                <a:cs typeface="Times New Roman" panose="02020603050405020304" pitchFamily="18" charset="0"/>
              </a:rPr>
              <a:t> of the cause of </a:t>
            </a:r>
            <a:r>
              <a:rPr lang="it-IT" sz="1800" dirty="0" err="1" smtClean="0">
                <a:cs typeface="Times New Roman" panose="02020603050405020304" pitchFamily="18" charset="0"/>
              </a:rPr>
              <a:t>chemical</a:t>
            </a:r>
            <a:r>
              <a:rPr lang="it-IT" sz="1800" dirty="0" smtClean="0">
                <a:cs typeface="Times New Roman" panose="02020603050405020304" pitchFamily="18" charset="0"/>
              </a:rPr>
              <a:t> medicine in </a:t>
            </a:r>
            <a:r>
              <a:rPr lang="it-IT" sz="1800" dirty="0" err="1" smtClean="0">
                <a:cs typeface="Times New Roman" panose="02020603050405020304" pitchFamily="18" charset="0"/>
              </a:rPr>
              <a:t>its</a:t>
            </a:r>
            <a:r>
              <a:rPr lang="it-IT" sz="1800" dirty="0" smtClean="0">
                <a:cs typeface="Times New Roman" panose="02020603050405020304" pitchFamily="18" charset="0"/>
              </a:rPr>
              <a:t> </a:t>
            </a:r>
            <a:r>
              <a:rPr lang="it-IT" sz="1800" dirty="0" err="1" smtClean="0">
                <a:cs typeface="Times New Roman" panose="02020603050405020304" pitchFamily="18" charset="0"/>
              </a:rPr>
              <a:t>early</a:t>
            </a:r>
            <a:r>
              <a:rPr lang="it-IT" sz="1800" dirty="0" smtClean="0">
                <a:cs typeface="Times New Roman" panose="02020603050405020304" pitchFamily="18" charset="0"/>
              </a:rPr>
              <a:t> </a:t>
            </a:r>
            <a:r>
              <a:rPr lang="it-IT" sz="1800" dirty="0" err="1" smtClean="0">
                <a:cs typeface="Times New Roman" panose="02020603050405020304" pitchFamily="18" charset="0"/>
              </a:rPr>
              <a:t>stages</a:t>
            </a:r>
            <a:endParaRPr lang="it-IT" sz="1800" dirty="0" smtClean="0">
              <a:cs typeface="Times New Roman" panose="02020603050405020304" pitchFamily="18" charset="0"/>
            </a:endParaRPr>
          </a:p>
          <a:p>
            <a:pPr marL="0" indent="0" algn="just">
              <a:buNone/>
            </a:pPr>
            <a:r>
              <a:rPr lang="it-IT" sz="1800" dirty="0" err="1" smtClean="0">
                <a:cs typeface="Times New Roman" panose="02020603050405020304" pitchFamily="18" charset="0"/>
              </a:rPr>
              <a:t>Paracelsus</a:t>
            </a:r>
            <a:r>
              <a:rPr lang="it-IT" sz="1800" dirty="0" smtClean="0">
                <a:cs typeface="Times New Roman" panose="02020603050405020304" pitchFamily="18" charset="0"/>
              </a:rPr>
              <a:t> </a:t>
            </a:r>
            <a:r>
              <a:rPr lang="it-IT" sz="1800" dirty="0" err="1" smtClean="0">
                <a:cs typeface="Times New Roman" panose="02020603050405020304" pitchFamily="18" charset="0"/>
              </a:rPr>
              <a:t>point</a:t>
            </a:r>
            <a:r>
              <a:rPr lang="it-IT" sz="1800" dirty="0" smtClean="0">
                <a:cs typeface="Times New Roman" panose="02020603050405020304" pitchFamily="18" charset="0"/>
              </a:rPr>
              <a:t> </a:t>
            </a:r>
            <a:r>
              <a:rPr lang="it-IT" sz="1800" dirty="0" err="1" smtClean="0">
                <a:cs typeface="Times New Roman" panose="02020603050405020304" pitchFamily="18" charset="0"/>
              </a:rPr>
              <a:t>does</a:t>
            </a:r>
            <a:r>
              <a:rPr lang="it-IT" sz="1800" dirty="0" smtClean="0">
                <a:cs typeface="Times New Roman" panose="02020603050405020304" pitchFamily="18" charset="0"/>
              </a:rPr>
              <a:t> </a:t>
            </a:r>
            <a:r>
              <a:rPr lang="it-IT" sz="1800" dirty="0" err="1" smtClean="0">
                <a:cs typeface="Times New Roman" panose="02020603050405020304" pitchFamily="18" charset="0"/>
              </a:rPr>
              <a:t>not</a:t>
            </a:r>
            <a:r>
              <a:rPr lang="it-IT" sz="1800" dirty="0" smtClean="0">
                <a:cs typeface="Times New Roman" panose="02020603050405020304" pitchFamily="18" charset="0"/>
              </a:rPr>
              <a:t> </a:t>
            </a:r>
            <a:r>
              <a:rPr lang="it-IT" sz="1800" dirty="0" err="1" smtClean="0">
                <a:cs typeface="Times New Roman" panose="02020603050405020304" pitchFamily="18" charset="0"/>
              </a:rPr>
              <a:t>seem</a:t>
            </a:r>
            <a:r>
              <a:rPr lang="it-IT" sz="1800" dirty="0" smtClean="0">
                <a:cs typeface="Times New Roman" panose="02020603050405020304" pitchFamily="18" charset="0"/>
              </a:rPr>
              <a:t> to </a:t>
            </a:r>
            <a:r>
              <a:rPr lang="it-IT" sz="1800" dirty="0" err="1" smtClean="0">
                <a:cs typeface="Times New Roman" panose="02020603050405020304" pitchFamily="18" charset="0"/>
              </a:rPr>
              <a:t>have</a:t>
            </a:r>
            <a:r>
              <a:rPr lang="it-IT" sz="1800" dirty="0" smtClean="0">
                <a:cs typeface="Times New Roman" panose="02020603050405020304" pitchFamily="18" charset="0"/>
              </a:rPr>
              <a:t> </a:t>
            </a:r>
            <a:r>
              <a:rPr lang="it-IT" sz="1800" dirty="0" err="1" smtClean="0">
                <a:cs typeface="Times New Roman" panose="02020603050405020304" pitchFamily="18" charset="0"/>
              </a:rPr>
              <a:t>had</a:t>
            </a:r>
            <a:r>
              <a:rPr lang="it-IT" sz="1800" dirty="0" smtClean="0">
                <a:cs typeface="Times New Roman" panose="02020603050405020304" pitchFamily="18" charset="0"/>
              </a:rPr>
              <a:t> </a:t>
            </a:r>
            <a:r>
              <a:rPr lang="it-IT" sz="1800" dirty="0" err="1" smtClean="0">
                <a:cs typeface="Times New Roman" panose="02020603050405020304" pitchFamily="18" charset="0"/>
              </a:rPr>
              <a:t>any</a:t>
            </a:r>
            <a:r>
              <a:rPr lang="it-IT" sz="1800" dirty="0" smtClean="0">
                <a:cs typeface="Times New Roman" panose="02020603050405020304" pitchFamily="18" charset="0"/>
              </a:rPr>
              <a:t> </a:t>
            </a:r>
            <a:r>
              <a:rPr lang="it-IT" sz="1800" dirty="0" err="1" smtClean="0">
                <a:cs typeface="Times New Roman" panose="02020603050405020304" pitchFamily="18" charset="0"/>
              </a:rPr>
              <a:t>effect</a:t>
            </a:r>
            <a:r>
              <a:rPr lang="it-IT" sz="1800" dirty="0" smtClean="0">
                <a:cs typeface="Times New Roman" panose="02020603050405020304" pitchFamily="18" charset="0"/>
              </a:rPr>
              <a:t> </a:t>
            </a:r>
            <a:r>
              <a:rPr lang="it-IT" sz="1800" dirty="0" err="1" smtClean="0">
                <a:cs typeface="Times New Roman" panose="02020603050405020304" pitchFamily="18" charset="0"/>
              </a:rPr>
              <a:t>ob</a:t>
            </a:r>
            <a:r>
              <a:rPr lang="it-IT" sz="1800" dirty="0" smtClean="0">
                <a:cs typeface="Times New Roman" panose="02020603050405020304" pitchFamily="18" charset="0"/>
              </a:rPr>
              <a:t> English medicine </a:t>
            </a:r>
            <a:r>
              <a:rPr lang="it-IT" sz="1800" dirty="0" err="1" smtClean="0">
                <a:cs typeface="Times New Roman" panose="02020603050405020304" pitchFamily="18" charset="0"/>
              </a:rPr>
              <a:t>before</a:t>
            </a:r>
            <a:r>
              <a:rPr lang="it-IT" sz="1800" dirty="0" smtClean="0">
                <a:cs typeface="Times New Roman" panose="02020603050405020304" pitchFamily="18" charset="0"/>
              </a:rPr>
              <a:t> the </a:t>
            </a:r>
            <a:r>
              <a:rPr lang="it-IT" sz="1800" dirty="0" err="1" smtClean="0">
                <a:cs typeface="Times New Roman" panose="02020603050405020304" pitchFamily="18" charset="0"/>
              </a:rPr>
              <a:t>early</a:t>
            </a:r>
            <a:r>
              <a:rPr lang="it-IT" sz="1800" dirty="0" smtClean="0">
                <a:cs typeface="Times New Roman" panose="02020603050405020304" pitchFamily="18" charset="0"/>
              </a:rPr>
              <a:t> 1570’s</a:t>
            </a:r>
          </a:p>
          <a:p>
            <a:pPr marL="0" indent="0" algn="just">
              <a:buNone/>
            </a:pPr>
            <a:r>
              <a:rPr lang="it-IT" sz="1800" dirty="0" err="1" smtClean="0">
                <a:cs typeface="Times New Roman" panose="02020603050405020304" pitchFamily="18" charset="0"/>
              </a:rPr>
              <a:t>Thus</a:t>
            </a:r>
            <a:r>
              <a:rPr lang="it-IT" sz="1800" dirty="0" smtClean="0">
                <a:cs typeface="Times New Roman" panose="02020603050405020304" pitchFamily="18" charset="0"/>
              </a:rPr>
              <a:t> the </a:t>
            </a:r>
            <a:r>
              <a:rPr lang="it-IT" sz="1800" dirty="0" err="1" smtClean="0">
                <a:cs typeface="Times New Roman" panose="02020603050405020304" pitchFamily="18" charset="0"/>
              </a:rPr>
              <a:t>important</a:t>
            </a:r>
            <a:r>
              <a:rPr lang="it-IT" sz="1800" dirty="0" smtClean="0">
                <a:cs typeface="Times New Roman" panose="02020603050405020304" pitchFamily="18" charset="0"/>
              </a:rPr>
              <a:t> </a:t>
            </a:r>
            <a:r>
              <a:rPr lang="it-IT" sz="1800" dirty="0" err="1" smtClean="0">
                <a:cs typeface="Times New Roman" panose="02020603050405020304" pitchFamily="18" charset="0"/>
              </a:rPr>
              <a:t>medical</a:t>
            </a:r>
            <a:r>
              <a:rPr lang="it-IT" sz="1800" dirty="0" smtClean="0">
                <a:cs typeface="Times New Roman" panose="02020603050405020304" pitchFamily="18" charset="0"/>
              </a:rPr>
              <a:t> </a:t>
            </a:r>
            <a:r>
              <a:rPr lang="it-IT" sz="1800" dirty="0" err="1" smtClean="0">
                <a:cs typeface="Times New Roman" panose="02020603050405020304" pitchFamily="18" charset="0"/>
              </a:rPr>
              <a:t>works</a:t>
            </a:r>
            <a:r>
              <a:rPr lang="it-IT" sz="1800" dirty="0" smtClean="0">
                <a:cs typeface="Times New Roman" panose="02020603050405020304" pitchFamily="18" charset="0"/>
              </a:rPr>
              <a:t> of the 1550’s by John </a:t>
            </a:r>
            <a:r>
              <a:rPr lang="it-IT" sz="1800" dirty="0" err="1" smtClean="0">
                <a:cs typeface="Times New Roman" panose="02020603050405020304" pitchFamily="18" charset="0"/>
              </a:rPr>
              <a:t>Caius</a:t>
            </a:r>
            <a:r>
              <a:rPr lang="it-IT" sz="1800" dirty="0" smtClean="0">
                <a:cs typeface="Times New Roman" panose="02020603050405020304" pitchFamily="18" charset="0"/>
              </a:rPr>
              <a:t> and Christopher </a:t>
            </a:r>
            <a:r>
              <a:rPr lang="it-IT" sz="1800" dirty="0" err="1" smtClean="0">
                <a:cs typeface="Times New Roman" panose="02020603050405020304" pitchFamily="18" charset="0"/>
              </a:rPr>
              <a:t>Langton</a:t>
            </a:r>
            <a:r>
              <a:rPr lang="it-IT" sz="1800" dirty="0" smtClean="0">
                <a:cs typeface="Times New Roman" panose="02020603050405020304" pitchFamily="18" charset="0"/>
              </a:rPr>
              <a:t> </a:t>
            </a:r>
            <a:r>
              <a:rPr lang="it-IT" sz="1800" dirty="0" err="1" smtClean="0">
                <a:cs typeface="Times New Roman" panose="02020603050405020304" pitchFamily="18" charset="0"/>
              </a:rPr>
              <a:t>written</a:t>
            </a:r>
            <a:r>
              <a:rPr lang="it-IT" sz="1800" dirty="0" smtClean="0">
                <a:cs typeface="Times New Roman" panose="02020603050405020304" pitchFamily="18" charset="0"/>
              </a:rPr>
              <a:t> in the 1560’s</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27</a:t>
            </a:fld>
            <a:endParaRPr lang="it-IT"/>
          </a:p>
        </p:txBody>
      </p:sp>
    </p:spTree>
    <p:extLst>
      <p:ext uri="{BB962C8B-B14F-4D97-AF65-F5344CB8AC3E}">
        <p14:creationId xmlns:p14="http://schemas.microsoft.com/office/powerpoint/2010/main" val="2884363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651728"/>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Post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Paracelsan</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Pharmacology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rmAutofit/>
          </a:bodyPr>
          <a:lstStyle/>
          <a:p>
            <a:pPr marL="0" indent="0" algn="just">
              <a:buNone/>
            </a:pPr>
            <a:r>
              <a:rPr lang="it-IT" sz="1800" dirty="0" err="1" smtClean="0">
                <a:cs typeface="Times New Roman" panose="02020603050405020304" pitchFamily="18" charset="0"/>
              </a:rPr>
              <a:t>Between</a:t>
            </a:r>
            <a:r>
              <a:rPr lang="it-IT" sz="1800" dirty="0" smtClean="0">
                <a:cs typeface="Times New Roman" panose="02020603050405020304" pitchFamily="18" charset="0"/>
              </a:rPr>
              <a:t> 1570 and 1580 the first </a:t>
            </a:r>
            <a:r>
              <a:rPr lang="it-IT" sz="1800" dirty="0" err="1" smtClean="0">
                <a:cs typeface="Times New Roman" panose="02020603050405020304" pitchFamily="18" charset="0"/>
              </a:rPr>
              <a:t>discoverable</a:t>
            </a:r>
            <a:r>
              <a:rPr lang="it-IT" sz="1800" dirty="0" smtClean="0">
                <a:cs typeface="Times New Roman" panose="02020603050405020304" pitchFamily="18" charset="0"/>
              </a:rPr>
              <a:t> </a:t>
            </a:r>
            <a:r>
              <a:rPr lang="it-IT" sz="1800" dirty="0" err="1" smtClean="0">
                <a:cs typeface="Times New Roman" panose="02020603050405020304" pitchFamily="18" charset="0"/>
              </a:rPr>
              <a:t>mention</a:t>
            </a:r>
            <a:r>
              <a:rPr lang="it-IT" sz="1800" dirty="0" smtClean="0">
                <a:cs typeface="Times New Roman" panose="02020603050405020304" pitchFamily="18" charset="0"/>
              </a:rPr>
              <a:t> of </a:t>
            </a:r>
            <a:r>
              <a:rPr lang="it-IT" sz="1800" dirty="0" err="1" smtClean="0">
                <a:cs typeface="Times New Roman" panose="02020603050405020304" pitchFamily="18" charset="0"/>
              </a:rPr>
              <a:t>Paracelsus</a:t>
            </a:r>
            <a:r>
              <a:rPr lang="it-IT" sz="1800" dirty="0" smtClean="0">
                <a:cs typeface="Times New Roman" panose="02020603050405020304" pitchFamily="18" charset="0"/>
              </a:rPr>
              <a:t> in an English </a:t>
            </a:r>
            <a:r>
              <a:rPr lang="it-IT" sz="1800" dirty="0" err="1" smtClean="0">
                <a:cs typeface="Times New Roman" panose="02020603050405020304" pitchFamily="18" charset="0"/>
              </a:rPr>
              <a:t>medical</a:t>
            </a:r>
            <a:r>
              <a:rPr lang="it-IT" sz="1800" dirty="0" smtClean="0">
                <a:cs typeface="Times New Roman" panose="02020603050405020304" pitchFamily="18" charset="0"/>
              </a:rPr>
              <a:t> book </a:t>
            </a:r>
            <a:r>
              <a:rPr lang="it-IT" sz="1800" dirty="0" err="1" smtClean="0">
                <a:cs typeface="Times New Roman" panose="02020603050405020304" pitchFamily="18" charset="0"/>
              </a:rPr>
              <a:t>was</a:t>
            </a:r>
            <a:r>
              <a:rPr lang="it-IT" sz="1800" dirty="0" smtClean="0">
                <a:cs typeface="Times New Roman" panose="02020603050405020304" pitchFamily="18" charset="0"/>
              </a:rPr>
              <a:t> a </a:t>
            </a:r>
            <a:r>
              <a:rPr lang="it-IT" sz="1800" dirty="0" err="1" smtClean="0">
                <a:cs typeface="Times New Roman" panose="02020603050405020304" pitchFamily="18" charset="0"/>
              </a:rPr>
              <a:t>cry</a:t>
            </a:r>
            <a:r>
              <a:rPr lang="it-IT" sz="1800" dirty="0" smtClean="0">
                <a:cs typeface="Times New Roman" panose="02020603050405020304" pitchFamily="18" charset="0"/>
              </a:rPr>
              <a:t> of </a:t>
            </a:r>
            <a:r>
              <a:rPr lang="it-IT" sz="1800" dirty="0" err="1" smtClean="0">
                <a:cs typeface="Times New Roman" panose="02020603050405020304" pitchFamily="18" charset="0"/>
              </a:rPr>
              <a:t>scorn</a:t>
            </a:r>
            <a:r>
              <a:rPr lang="it-IT" sz="1800" dirty="0" smtClean="0">
                <a:cs typeface="Times New Roman" panose="02020603050405020304" pitchFamily="18" charset="0"/>
              </a:rPr>
              <a:t> </a:t>
            </a:r>
            <a:r>
              <a:rPr lang="it-IT" sz="1800" dirty="0" err="1" smtClean="0">
                <a:cs typeface="Times New Roman" panose="02020603050405020304" pitchFamily="18" charset="0"/>
              </a:rPr>
              <a:t>frome</a:t>
            </a:r>
            <a:r>
              <a:rPr lang="it-IT" sz="1800" dirty="0" smtClean="0">
                <a:cs typeface="Times New Roman" panose="02020603050405020304" pitchFamily="18" charset="0"/>
              </a:rPr>
              <a:t> </a:t>
            </a:r>
            <a:r>
              <a:rPr lang="it-IT" sz="1800" dirty="0" err="1" smtClean="0">
                <a:cs typeface="Times New Roman" panose="02020603050405020304" pitchFamily="18" charset="0"/>
              </a:rPr>
              <a:t>one</a:t>
            </a:r>
            <a:r>
              <a:rPr lang="it-IT" sz="1800" dirty="0" smtClean="0">
                <a:cs typeface="Times New Roman" panose="02020603050405020304" pitchFamily="18" charset="0"/>
              </a:rPr>
              <a:t> of the </a:t>
            </a:r>
            <a:r>
              <a:rPr lang="it-IT" sz="1800" dirty="0" err="1" smtClean="0">
                <a:cs typeface="Times New Roman" panose="02020603050405020304" pitchFamily="18" charset="0"/>
              </a:rPr>
              <a:t>established</a:t>
            </a:r>
            <a:r>
              <a:rPr lang="it-IT" sz="1800" dirty="0" smtClean="0">
                <a:cs typeface="Times New Roman" panose="02020603050405020304" pitchFamily="18" charset="0"/>
              </a:rPr>
              <a:t> </a:t>
            </a:r>
            <a:r>
              <a:rPr lang="it-IT" sz="1800" dirty="0" err="1" smtClean="0">
                <a:cs typeface="Times New Roman" panose="02020603050405020304" pitchFamily="18" charset="0"/>
              </a:rPr>
              <a:t>physicians</a:t>
            </a:r>
            <a:r>
              <a:rPr lang="it-IT" sz="1800" dirty="0" smtClean="0">
                <a:cs typeface="Times New Roman" panose="02020603050405020304" pitchFamily="18" charset="0"/>
              </a:rPr>
              <a:t>: John Jones, a </a:t>
            </a:r>
            <a:r>
              <a:rPr lang="it-IT" sz="1800" dirty="0" err="1" smtClean="0">
                <a:cs typeface="Times New Roman" panose="02020603050405020304" pitchFamily="18" charset="0"/>
              </a:rPr>
              <a:t>universitary</a:t>
            </a:r>
            <a:r>
              <a:rPr lang="it-IT" sz="1800" dirty="0" smtClean="0">
                <a:cs typeface="Times New Roman" panose="02020603050405020304" pitchFamily="18" charset="0"/>
              </a:rPr>
              <a:t> man, </a:t>
            </a:r>
            <a:r>
              <a:rPr lang="it-IT" sz="1800" dirty="0" err="1" smtClean="0">
                <a:cs typeface="Times New Roman" panose="02020603050405020304" pitchFamily="18" charset="0"/>
              </a:rPr>
              <a:t>writer</a:t>
            </a:r>
            <a:r>
              <a:rPr lang="it-IT" sz="1800" dirty="0" smtClean="0">
                <a:cs typeface="Times New Roman" panose="02020603050405020304" pitchFamily="18" charset="0"/>
              </a:rPr>
              <a:t> of </a:t>
            </a:r>
            <a:r>
              <a:rPr lang="it-IT" sz="1800" dirty="0" err="1" smtClean="0">
                <a:cs typeface="Times New Roman" panose="02020603050405020304" pitchFamily="18" charset="0"/>
              </a:rPr>
              <a:t>several</a:t>
            </a:r>
            <a:r>
              <a:rPr lang="it-IT" sz="1800" dirty="0" smtClean="0">
                <a:cs typeface="Times New Roman" panose="02020603050405020304" pitchFamily="18" charset="0"/>
              </a:rPr>
              <a:t> </a:t>
            </a:r>
            <a:r>
              <a:rPr lang="it-IT" sz="1800" dirty="0" err="1" smtClean="0">
                <a:cs typeface="Times New Roman" panose="02020603050405020304" pitchFamily="18" charset="0"/>
              </a:rPr>
              <a:t>medical</a:t>
            </a:r>
            <a:r>
              <a:rPr lang="it-IT" sz="1800" dirty="0" smtClean="0">
                <a:cs typeface="Times New Roman" panose="02020603050405020304" pitchFamily="18" charset="0"/>
              </a:rPr>
              <a:t> </a:t>
            </a:r>
            <a:r>
              <a:rPr lang="it-IT" sz="1800" dirty="0" err="1" smtClean="0">
                <a:cs typeface="Times New Roman" panose="02020603050405020304" pitchFamily="18" charset="0"/>
              </a:rPr>
              <a:t>treatises</a:t>
            </a:r>
            <a:r>
              <a:rPr lang="it-IT" sz="1800" dirty="0" smtClean="0">
                <a:cs typeface="Times New Roman" panose="02020603050405020304" pitchFamily="18" charset="0"/>
              </a:rPr>
              <a:t>, </a:t>
            </a:r>
            <a:r>
              <a:rPr lang="it-IT" sz="1800" dirty="0" err="1" smtClean="0">
                <a:cs typeface="Times New Roman" panose="02020603050405020304" pitchFamily="18" charset="0"/>
              </a:rPr>
              <a:t>exclaimed</a:t>
            </a:r>
            <a:r>
              <a:rPr lang="it-IT" sz="1800" dirty="0" smtClean="0">
                <a:cs typeface="Times New Roman" panose="02020603050405020304" pitchFamily="18" charset="0"/>
              </a:rPr>
              <a:t> </a:t>
            </a:r>
            <a:r>
              <a:rPr lang="it-IT" sz="1800" dirty="0" err="1" smtClean="0">
                <a:cs typeface="Times New Roman" panose="02020603050405020304" pitchFamily="18" charset="0"/>
              </a:rPr>
              <a:t>against</a:t>
            </a:r>
            <a:r>
              <a:rPr lang="it-IT" sz="1800" dirty="0" smtClean="0">
                <a:cs typeface="Times New Roman" panose="02020603050405020304" pitchFamily="18" charset="0"/>
              </a:rPr>
              <a:t> mal </a:t>
            </a:r>
            <a:r>
              <a:rPr lang="it-IT" sz="1800" dirty="0" err="1" smtClean="0">
                <a:cs typeface="Times New Roman" panose="02020603050405020304" pitchFamily="18" charset="0"/>
              </a:rPr>
              <a:t>practicers</a:t>
            </a:r>
            <a:r>
              <a:rPr lang="it-IT" sz="1800" dirty="0" smtClean="0">
                <a:cs typeface="Times New Roman" panose="02020603050405020304" pitchFamily="18" charset="0"/>
              </a:rPr>
              <a:t> and </a:t>
            </a:r>
            <a:r>
              <a:rPr lang="it-IT" sz="1800" dirty="0" err="1" smtClean="0">
                <a:cs typeface="Times New Roman" panose="02020603050405020304" pitchFamily="18" charset="0"/>
              </a:rPr>
              <a:t>ignorant</a:t>
            </a:r>
            <a:r>
              <a:rPr lang="it-IT" sz="1800" dirty="0" smtClean="0">
                <a:cs typeface="Times New Roman" panose="02020603050405020304" pitchFamily="18" charset="0"/>
              </a:rPr>
              <a:t> </a:t>
            </a:r>
            <a:r>
              <a:rPr lang="it-IT" sz="1800" dirty="0" err="1" smtClean="0">
                <a:cs typeface="Times New Roman" panose="02020603050405020304" pitchFamily="18" charset="0"/>
              </a:rPr>
              <a:t>empirics</a:t>
            </a:r>
            <a:r>
              <a:rPr lang="it-IT" sz="1800" dirty="0" smtClean="0">
                <a:cs typeface="Times New Roman" panose="02020603050405020304" pitchFamily="18" charset="0"/>
              </a:rPr>
              <a:t> in medicine</a:t>
            </a:r>
          </a:p>
          <a:p>
            <a:pPr marL="0" indent="0" algn="just">
              <a:buNone/>
            </a:pPr>
            <a:r>
              <a:rPr lang="it-IT" sz="1800" dirty="0" err="1" smtClean="0">
                <a:cs typeface="Times New Roman" panose="02020603050405020304" pitchFamily="18" charset="0"/>
              </a:rPr>
              <a:t>It</a:t>
            </a:r>
            <a:r>
              <a:rPr lang="it-IT" sz="1800" dirty="0" smtClean="0">
                <a:cs typeface="Times New Roman" panose="02020603050405020304" pitchFamily="18" charset="0"/>
              </a:rPr>
              <a:t> </a:t>
            </a:r>
            <a:r>
              <a:rPr lang="it-IT" sz="1800" dirty="0" err="1" smtClean="0">
                <a:cs typeface="Times New Roman" panose="02020603050405020304" pitchFamily="18" charset="0"/>
              </a:rPr>
              <a:t>was</a:t>
            </a:r>
            <a:r>
              <a:rPr lang="it-IT" sz="1800" dirty="0" smtClean="0">
                <a:cs typeface="Times New Roman" panose="02020603050405020304" pitchFamily="18" charset="0"/>
              </a:rPr>
              <a:t> </a:t>
            </a:r>
            <a:r>
              <a:rPr lang="it-IT" sz="1800" dirty="0" err="1" smtClean="0">
                <a:cs typeface="Times New Roman" panose="02020603050405020304" pitchFamily="18" charset="0"/>
              </a:rPr>
              <a:t>erroneous</a:t>
            </a:r>
            <a:r>
              <a:rPr lang="it-IT" sz="1800" dirty="0" smtClean="0">
                <a:cs typeface="Times New Roman" panose="02020603050405020304" pitchFamily="18" charset="0"/>
              </a:rPr>
              <a:t> </a:t>
            </a:r>
            <a:r>
              <a:rPr lang="it-IT" sz="1800" dirty="0" err="1" smtClean="0">
                <a:cs typeface="Times New Roman" panose="02020603050405020304" pitchFamily="18" charset="0"/>
              </a:rPr>
              <a:t>theory</a:t>
            </a:r>
            <a:r>
              <a:rPr lang="it-IT" sz="1800" dirty="0" smtClean="0">
                <a:cs typeface="Times New Roman" panose="02020603050405020304" pitchFamily="18" charset="0"/>
              </a:rPr>
              <a:t> </a:t>
            </a:r>
            <a:r>
              <a:rPr lang="it-IT" sz="1800" dirty="0" err="1" smtClean="0">
                <a:cs typeface="Times New Roman" panose="02020603050405020304" pitchFamily="18" charset="0"/>
              </a:rPr>
              <a:t>that</a:t>
            </a:r>
            <a:r>
              <a:rPr lang="it-IT" sz="1800" dirty="0" smtClean="0">
                <a:cs typeface="Times New Roman" panose="02020603050405020304" pitchFamily="18" charset="0"/>
              </a:rPr>
              <a:t> made the </a:t>
            </a:r>
            <a:r>
              <a:rPr lang="it-IT" sz="1800" dirty="0" err="1" smtClean="0">
                <a:cs typeface="Times New Roman" panose="02020603050405020304" pitchFamily="18" charset="0"/>
              </a:rPr>
              <a:t>Paracelsans</a:t>
            </a:r>
            <a:r>
              <a:rPr lang="it-IT" sz="1800" dirty="0" smtClean="0">
                <a:cs typeface="Times New Roman" panose="02020603050405020304" pitchFamily="18" charset="0"/>
              </a:rPr>
              <a:t> «</a:t>
            </a:r>
            <a:r>
              <a:rPr lang="it-IT" sz="1800" dirty="0" err="1" smtClean="0">
                <a:cs typeface="Times New Roman" panose="02020603050405020304" pitchFamily="18" charset="0"/>
              </a:rPr>
              <a:t>vayn</a:t>
            </a:r>
            <a:r>
              <a:rPr lang="it-IT" sz="1800" dirty="0" smtClean="0">
                <a:cs typeface="Times New Roman" panose="02020603050405020304" pitchFamily="18" charset="0"/>
              </a:rPr>
              <a:t> </a:t>
            </a:r>
            <a:r>
              <a:rPr lang="it-IT" sz="1800" dirty="0" err="1" smtClean="0">
                <a:cs typeface="Times New Roman" panose="02020603050405020304" pitchFamily="18" charset="0"/>
              </a:rPr>
              <a:t>pratisers</a:t>
            </a:r>
            <a:r>
              <a:rPr lang="it-IT" sz="1800" dirty="0" smtClean="0">
                <a:cs typeface="Times New Roman" panose="02020603050405020304" pitchFamily="18" charset="0"/>
              </a:rPr>
              <a:t>» in the </a:t>
            </a:r>
            <a:r>
              <a:rPr lang="it-IT" sz="1800" dirty="0" err="1" smtClean="0">
                <a:cs typeface="Times New Roman" panose="02020603050405020304" pitchFamily="18" charset="0"/>
              </a:rPr>
              <a:t>eyes</a:t>
            </a:r>
            <a:r>
              <a:rPr lang="it-IT" sz="1800" dirty="0" smtClean="0">
                <a:cs typeface="Times New Roman" panose="02020603050405020304" pitchFamily="18" charset="0"/>
              </a:rPr>
              <a:t> of John Jones. </a:t>
            </a:r>
            <a:r>
              <a:rPr lang="it-IT" sz="1800" dirty="0" err="1" smtClean="0">
                <a:cs typeface="Times New Roman" panose="02020603050405020304" pitchFamily="18" charset="0"/>
              </a:rPr>
              <a:t>This</a:t>
            </a:r>
            <a:r>
              <a:rPr lang="it-IT" sz="1800" dirty="0" smtClean="0">
                <a:cs typeface="Times New Roman" panose="02020603050405020304" pitchFamily="18" charset="0"/>
              </a:rPr>
              <a:t> </a:t>
            </a:r>
            <a:r>
              <a:rPr lang="it-IT" sz="1800" dirty="0" err="1" smtClean="0">
                <a:cs typeface="Times New Roman" panose="02020603050405020304" pitchFamily="18" charset="0"/>
              </a:rPr>
              <a:t>attitude</a:t>
            </a:r>
            <a:r>
              <a:rPr lang="it-IT" sz="1800" dirty="0" smtClean="0">
                <a:cs typeface="Times New Roman" panose="02020603050405020304" pitchFamily="18" charset="0"/>
              </a:rPr>
              <a:t> by the first English commentator on </a:t>
            </a:r>
            <a:r>
              <a:rPr lang="it-IT" sz="1800" dirty="0" err="1" smtClean="0">
                <a:cs typeface="Times New Roman" panose="02020603050405020304" pitchFamily="18" charset="0"/>
              </a:rPr>
              <a:t>Paracelsism</a:t>
            </a:r>
            <a:r>
              <a:rPr lang="it-IT" sz="1800" dirty="0" smtClean="0">
                <a:cs typeface="Times New Roman" panose="02020603050405020304" pitchFamily="18" charset="0"/>
              </a:rPr>
              <a:t> </a:t>
            </a:r>
            <a:r>
              <a:rPr lang="it-IT" sz="1800" dirty="0" err="1" smtClean="0">
                <a:cs typeface="Times New Roman" panose="02020603050405020304" pitchFamily="18" charset="0"/>
              </a:rPr>
              <a:t>was</a:t>
            </a:r>
            <a:r>
              <a:rPr lang="it-IT" sz="1800" dirty="0" smtClean="0">
                <a:cs typeface="Times New Roman" panose="02020603050405020304" pitchFamily="18" charset="0"/>
              </a:rPr>
              <a:t> to be </a:t>
            </a:r>
            <a:r>
              <a:rPr lang="it-IT" sz="1800" dirty="0" err="1" smtClean="0">
                <a:cs typeface="Times New Roman" panose="02020603050405020304" pitchFamily="18" charset="0"/>
              </a:rPr>
              <a:t>prophetic</a:t>
            </a:r>
            <a:r>
              <a:rPr lang="it-IT" sz="1800" dirty="0" smtClean="0">
                <a:cs typeface="Times New Roman" panose="02020603050405020304" pitchFamily="18" charset="0"/>
              </a:rPr>
              <a:t> of the future of the </a:t>
            </a:r>
            <a:r>
              <a:rPr lang="it-IT" sz="1800" dirty="0" err="1" smtClean="0">
                <a:cs typeface="Times New Roman" panose="02020603050405020304" pitchFamily="18" charset="0"/>
              </a:rPr>
              <a:t>movement</a:t>
            </a:r>
            <a:r>
              <a:rPr lang="it-IT" sz="1800" dirty="0" smtClean="0">
                <a:cs typeface="Times New Roman" panose="02020603050405020304" pitchFamily="18" charset="0"/>
              </a:rPr>
              <a:t> in </a:t>
            </a:r>
            <a:r>
              <a:rPr lang="it-IT" sz="1800" dirty="0" err="1" smtClean="0">
                <a:cs typeface="Times New Roman" panose="02020603050405020304" pitchFamily="18" charset="0"/>
              </a:rPr>
              <a:t>England</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28</a:t>
            </a:fld>
            <a:endParaRPr lang="it-IT"/>
          </a:p>
        </p:txBody>
      </p:sp>
    </p:spTree>
    <p:extLst>
      <p:ext uri="{BB962C8B-B14F-4D97-AF65-F5344CB8AC3E}">
        <p14:creationId xmlns:p14="http://schemas.microsoft.com/office/powerpoint/2010/main" val="1363805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6438" y="665376"/>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Post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Paracelsan</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Pharmacology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92791" y="1897039"/>
            <a:ext cx="10515600" cy="4511936"/>
          </a:xfrm>
        </p:spPr>
        <p:txBody>
          <a:bodyPr>
            <a:normAutofit/>
          </a:bodyPr>
          <a:lstStyle/>
          <a:p>
            <a:pPr marL="0" indent="0" algn="just">
              <a:buNone/>
            </a:pPr>
            <a:r>
              <a:rPr lang="it-IT" sz="1800" dirty="0" smtClean="0">
                <a:cs typeface="Times New Roman" panose="02020603050405020304" pitchFamily="18" charset="0"/>
              </a:rPr>
              <a:t>For the </a:t>
            </a:r>
            <a:r>
              <a:rPr lang="it-IT" sz="1800" dirty="0" err="1" smtClean="0">
                <a:cs typeface="Times New Roman" panose="02020603050405020304" pitchFamily="18" charset="0"/>
              </a:rPr>
              <a:t>roots</a:t>
            </a:r>
            <a:r>
              <a:rPr lang="it-IT" sz="1800" dirty="0" smtClean="0">
                <a:cs typeface="Times New Roman" panose="02020603050405020304" pitchFamily="18" charset="0"/>
              </a:rPr>
              <a:t> of the </a:t>
            </a:r>
            <a:r>
              <a:rPr lang="it-IT" sz="1800" dirty="0" err="1" smtClean="0">
                <a:cs typeface="Times New Roman" panose="02020603050405020304" pitchFamily="18" charset="0"/>
              </a:rPr>
              <a:t>movement</a:t>
            </a:r>
            <a:r>
              <a:rPr lang="it-IT" sz="1800" dirty="0" smtClean="0">
                <a:cs typeface="Times New Roman" panose="02020603050405020304" pitchFamily="18" charset="0"/>
              </a:rPr>
              <a:t> </a:t>
            </a:r>
            <a:r>
              <a:rPr lang="it-IT" sz="1800" dirty="0" err="1" smtClean="0">
                <a:cs typeface="Times New Roman" panose="02020603050405020304" pitchFamily="18" charset="0"/>
              </a:rPr>
              <a:t>we</a:t>
            </a:r>
            <a:r>
              <a:rPr lang="it-IT" sz="1800" dirty="0" smtClean="0">
                <a:cs typeface="Times New Roman" panose="02020603050405020304" pitchFamily="18" charset="0"/>
              </a:rPr>
              <a:t> must go back to Thomas Hill. In </a:t>
            </a:r>
            <a:r>
              <a:rPr lang="it-IT" sz="1800" dirty="0" err="1" smtClean="0">
                <a:cs typeface="Times New Roman" panose="02020603050405020304" pitchFamily="18" charset="0"/>
              </a:rPr>
              <a:t>fact</a:t>
            </a:r>
            <a:r>
              <a:rPr lang="it-IT" sz="1800" dirty="0" smtClean="0">
                <a:cs typeface="Times New Roman" panose="02020603050405020304" pitchFamily="18" charset="0"/>
              </a:rPr>
              <a:t> </a:t>
            </a:r>
            <a:r>
              <a:rPr lang="it-IT" sz="1800" dirty="0" err="1" smtClean="0">
                <a:cs typeface="Times New Roman" panose="02020603050405020304" pitchFamily="18" charset="0"/>
              </a:rPr>
              <a:t>Hill’s</a:t>
            </a:r>
            <a:r>
              <a:rPr lang="it-IT" sz="1800" dirty="0" smtClean="0">
                <a:cs typeface="Times New Roman" panose="02020603050405020304" pitchFamily="18" charset="0"/>
              </a:rPr>
              <a:t> </a:t>
            </a:r>
            <a:r>
              <a:rPr lang="it-IT" sz="1800" dirty="0" err="1" smtClean="0">
                <a:cs typeface="Times New Roman" panose="02020603050405020304" pitchFamily="18" charset="0"/>
              </a:rPr>
              <a:t>real</a:t>
            </a:r>
            <a:r>
              <a:rPr lang="it-IT" sz="1800" dirty="0" smtClean="0">
                <a:cs typeface="Times New Roman" panose="02020603050405020304" pitchFamily="18" charset="0"/>
              </a:rPr>
              <a:t> service to </a:t>
            </a:r>
            <a:r>
              <a:rPr lang="it-IT" sz="1800" dirty="0" err="1" smtClean="0">
                <a:cs typeface="Times New Roman" panose="02020603050405020304" pitchFamily="18" charset="0"/>
              </a:rPr>
              <a:t>chemical</a:t>
            </a:r>
            <a:r>
              <a:rPr lang="it-IT" sz="1800" dirty="0" smtClean="0">
                <a:cs typeface="Times New Roman" panose="02020603050405020304" pitchFamily="18" charset="0"/>
              </a:rPr>
              <a:t> medicine </a:t>
            </a:r>
            <a:r>
              <a:rPr lang="it-IT" sz="1800" dirty="0" err="1" smtClean="0">
                <a:cs typeface="Times New Roman" panose="02020603050405020304" pitchFamily="18" charset="0"/>
              </a:rPr>
              <a:t>lay</a:t>
            </a:r>
            <a:r>
              <a:rPr lang="it-IT" sz="1800" dirty="0" smtClean="0">
                <a:cs typeface="Times New Roman" panose="02020603050405020304" pitchFamily="18" charset="0"/>
              </a:rPr>
              <a:t> </a:t>
            </a:r>
            <a:r>
              <a:rPr lang="it-IT" sz="1800" dirty="0" err="1" smtClean="0">
                <a:cs typeface="Times New Roman" panose="02020603050405020304" pitchFamily="18" charset="0"/>
              </a:rPr>
              <a:t>not</a:t>
            </a:r>
            <a:r>
              <a:rPr lang="it-IT" sz="1800" dirty="0" smtClean="0">
                <a:cs typeface="Times New Roman" panose="02020603050405020304" pitchFamily="18" charset="0"/>
              </a:rPr>
              <a:t> so </a:t>
            </a:r>
            <a:r>
              <a:rPr lang="it-IT" sz="1800" dirty="0" err="1" smtClean="0">
                <a:cs typeface="Times New Roman" panose="02020603050405020304" pitchFamily="18" charset="0"/>
              </a:rPr>
              <a:t>much</a:t>
            </a:r>
            <a:r>
              <a:rPr lang="it-IT" sz="1800" dirty="0" smtClean="0">
                <a:cs typeface="Times New Roman" panose="02020603050405020304" pitchFamily="18" charset="0"/>
              </a:rPr>
              <a:t> in </a:t>
            </a:r>
            <a:r>
              <a:rPr lang="it-IT" sz="1800" dirty="0" err="1" smtClean="0">
                <a:cs typeface="Times New Roman" panose="02020603050405020304" pitchFamily="18" charset="0"/>
              </a:rPr>
              <a:t>his</a:t>
            </a:r>
            <a:r>
              <a:rPr lang="it-IT" sz="1800" dirty="0" smtClean="0">
                <a:cs typeface="Times New Roman" panose="02020603050405020304" pitchFamily="18" charset="0"/>
              </a:rPr>
              <a:t> </a:t>
            </a:r>
            <a:r>
              <a:rPr lang="it-IT" sz="1800" dirty="0" err="1" smtClean="0">
                <a:cs typeface="Times New Roman" panose="02020603050405020304" pitchFamily="18" charset="0"/>
              </a:rPr>
              <a:t>own</a:t>
            </a:r>
            <a:r>
              <a:rPr lang="it-IT" sz="1800" dirty="0" smtClean="0">
                <a:cs typeface="Times New Roman" panose="02020603050405020304" pitchFamily="18" charset="0"/>
              </a:rPr>
              <a:t> books </a:t>
            </a:r>
            <a:r>
              <a:rPr lang="it-IT" sz="1800" dirty="0" err="1" smtClean="0">
                <a:cs typeface="Times New Roman" panose="02020603050405020304" pitchFamily="18" charset="0"/>
              </a:rPr>
              <a:t>as</a:t>
            </a:r>
            <a:r>
              <a:rPr lang="it-IT" sz="1800" dirty="0" smtClean="0">
                <a:cs typeface="Times New Roman" panose="02020603050405020304" pitchFamily="18" charset="0"/>
              </a:rPr>
              <a:t> in </a:t>
            </a:r>
            <a:r>
              <a:rPr lang="it-IT" sz="1800" dirty="0" err="1" smtClean="0">
                <a:cs typeface="Times New Roman" panose="02020603050405020304" pitchFamily="18" charset="0"/>
              </a:rPr>
              <a:t>his</a:t>
            </a:r>
            <a:r>
              <a:rPr lang="it-IT" sz="1800" dirty="0" smtClean="0">
                <a:cs typeface="Times New Roman" panose="02020603050405020304" pitchFamily="18" charset="0"/>
              </a:rPr>
              <a:t> </a:t>
            </a:r>
            <a:r>
              <a:rPr lang="it-IT" sz="1800" dirty="0" err="1" smtClean="0">
                <a:cs typeface="Times New Roman" panose="02020603050405020304" pitchFamily="18" charset="0"/>
              </a:rPr>
              <a:t>bequeathing</a:t>
            </a:r>
            <a:r>
              <a:rPr lang="it-IT" sz="1800" dirty="0" smtClean="0">
                <a:cs typeface="Times New Roman" panose="02020603050405020304" pitchFamily="18" charset="0"/>
              </a:rPr>
              <a:t> of </a:t>
            </a:r>
            <a:r>
              <a:rPr lang="it-IT" sz="1800" dirty="0" err="1" smtClean="0">
                <a:cs typeface="Times New Roman" panose="02020603050405020304" pitchFamily="18" charset="0"/>
              </a:rPr>
              <a:t>unfinished</a:t>
            </a:r>
            <a:r>
              <a:rPr lang="it-IT" sz="1800" dirty="0" smtClean="0">
                <a:cs typeface="Times New Roman" panose="02020603050405020304" pitchFamily="18" charset="0"/>
              </a:rPr>
              <a:t> </a:t>
            </a:r>
            <a:r>
              <a:rPr lang="it-IT" sz="1800" dirty="0" err="1" smtClean="0">
                <a:cs typeface="Times New Roman" panose="02020603050405020304" pitchFamily="18" charset="0"/>
              </a:rPr>
              <a:t>manuscripts</a:t>
            </a:r>
            <a:r>
              <a:rPr lang="it-IT" sz="1800" dirty="0" smtClean="0">
                <a:cs typeface="Times New Roman" panose="02020603050405020304" pitchFamily="18" charset="0"/>
              </a:rPr>
              <a:t> to </a:t>
            </a:r>
            <a:r>
              <a:rPr lang="it-IT" sz="1800" dirty="0" err="1" smtClean="0">
                <a:cs typeface="Times New Roman" panose="02020603050405020304" pitchFamily="18" charset="0"/>
              </a:rPr>
              <a:t>two</a:t>
            </a:r>
            <a:r>
              <a:rPr lang="it-IT" sz="1800" dirty="0" smtClean="0">
                <a:cs typeface="Times New Roman" panose="02020603050405020304" pitchFamily="18" charset="0"/>
              </a:rPr>
              <a:t> men, John Hester and George Baker, </a:t>
            </a:r>
            <a:r>
              <a:rPr lang="it-IT" sz="1800" dirty="0" err="1" smtClean="0">
                <a:cs typeface="Times New Roman" panose="02020603050405020304" pitchFamily="18" charset="0"/>
              </a:rPr>
              <a:t>who</a:t>
            </a:r>
            <a:r>
              <a:rPr lang="it-IT" sz="1800" dirty="0" smtClean="0">
                <a:cs typeface="Times New Roman" panose="02020603050405020304" pitchFamily="18" charset="0"/>
              </a:rPr>
              <a:t> </a:t>
            </a:r>
            <a:r>
              <a:rPr lang="it-IT" sz="1800" dirty="0" err="1" smtClean="0">
                <a:cs typeface="Times New Roman" panose="02020603050405020304" pitchFamily="18" charset="0"/>
              </a:rPr>
              <a:t>were</a:t>
            </a:r>
            <a:r>
              <a:rPr lang="it-IT" sz="1800" dirty="0" smtClean="0">
                <a:cs typeface="Times New Roman" panose="02020603050405020304" pitchFamily="18" charset="0"/>
              </a:rPr>
              <a:t> in </a:t>
            </a:r>
            <a:r>
              <a:rPr lang="it-IT" sz="1800" dirty="0" err="1" smtClean="0">
                <a:cs typeface="Times New Roman" panose="02020603050405020304" pitchFamily="18" charset="0"/>
              </a:rPr>
              <a:t>strategic</a:t>
            </a:r>
            <a:r>
              <a:rPr lang="it-IT" sz="1800" dirty="0" smtClean="0">
                <a:cs typeface="Times New Roman" panose="02020603050405020304" pitchFamily="18" charset="0"/>
              </a:rPr>
              <a:t> positions to spread the new </a:t>
            </a:r>
            <a:r>
              <a:rPr lang="it-IT" sz="1800" dirty="0" err="1" smtClean="0">
                <a:cs typeface="Times New Roman" panose="02020603050405020304" pitchFamily="18" charset="0"/>
              </a:rPr>
              <a:t>doctrine</a:t>
            </a:r>
            <a:endParaRPr lang="it-IT" sz="1800" dirty="0" smtClean="0">
              <a:cs typeface="Times New Roman" panose="02020603050405020304" pitchFamily="18" charset="0"/>
            </a:endParaRPr>
          </a:p>
          <a:p>
            <a:pPr marL="0" indent="0" algn="just">
              <a:buNone/>
            </a:pPr>
            <a:r>
              <a:rPr lang="it-IT" sz="1800" dirty="0" smtClean="0">
                <a:cs typeface="Times New Roman" panose="02020603050405020304" pitchFamily="18" charset="0"/>
              </a:rPr>
              <a:t>To Hester </a:t>
            </a:r>
            <a:r>
              <a:rPr lang="it-IT" sz="1800" dirty="0" err="1" smtClean="0">
                <a:cs typeface="Times New Roman" panose="02020603050405020304" pitchFamily="18" charset="0"/>
              </a:rPr>
              <a:t>went</a:t>
            </a:r>
            <a:r>
              <a:rPr lang="it-IT" sz="1800" dirty="0" smtClean="0">
                <a:cs typeface="Times New Roman" panose="02020603050405020304" pitchFamily="18" charset="0"/>
              </a:rPr>
              <a:t> the </a:t>
            </a:r>
            <a:r>
              <a:rPr lang="it-IT" sz="1800" dirty="0" err="1" smtClean="0">
                <a:cs typeface="Times New Roman" panose="02020603050405020304" pitchFamily="18" charset="0"/>
              </a:rPr>
              <a:t>manuscript</a:t>
            </a:r>
            <a:r>
              <a:rPr lang="it-IT" sz="1800" dirty="0" smtClean="0">
                <a:cs typeface="Times New Roman" panose="02020603050405020304" pitchFamily="18" charset="0"/>
              </a:rPr>
              <a:t> </a:t>
            </a:r>
            <a:r>
              <a:rPr lang="it-IT" sz="1800" dirty="0" err="1" smtClean="0">
                <a:cs typeface="Times New Roman" panose="02020603050405020304" pitchFamily="18" charset="0"/>
              </a:rPr>
              <a:t>translation</a:t>
            </a:r>
            <a:r>
              <a:rPr lang="it-IT" sz="1800" dirty="0" smtClean="0">
                <a:cs typeface="Times New Roman" panose="02020603050405020304" pitchFamily="18" charset="0"/>
              </a:rPr>
              <a:t> of Fioravanti </a:t>
            </a:r>
            <a:r>
              <a:rPr lang="it-IT" sz="1800" dirty="0" err="1" smtClean="0">
                <a:cs typeface="Times New Roman" panose="02020603050405020304" pitchFamily="18" charset="0"/>
              </a:rPr>
              <a:t>which</a:t>
            </a:r>
            <a:r>
              <a:rPr lang="it-IT" sz="1800" dirty="0" smtClean="0">
                <a:cs typeface="Times New Roman" panose="02020603050405020304" pitchFamily="18" charset="0"/>
              </a:rPr>
              <a:t> </a:t>
            </a:r>
            <a:r>
              <a:rPr lang="it-IT" sz="1800" dirty="0" err="1" smtClean="0">
                <a:cs typeface="Times New Roman" panose="02020603050405020304" pitchFamily="18" charset="0"/>
              </a:rPr>
              <a:t>started</a:t>
            </a:r>
            <a:r>
              <a:rPr lang="it-IT" sz="1800" dirty="0" smtClean="0">
                <a:cs typeface="Times New Roman" panose="02020603050405020304" pitchFamily="18" charset="0"/>
              </a:rPr>
              <a:t> the long </a:t>
            </a:r>
            <a:r>
              <a:rPr lang="it-IT" sz="1800" dirty="0" err="1" smtClean="0">
                <a:cs typeface="Times New Roman" panose="02020603050405020304" pitchFamily="18" charset="0"/>
              </a:rPr>
              <a:t>series</a:t>
            </a:r>
            <a:r>
              <a:rPr lang="it-IT" sz="1800" dirty="0" smtClean="0">
                <a:cs typeface="Times New Roman" panose="02020603050405020304" pitchFamily="18" charset="0"/>
              </a:rPr>
              <a:t> of </a:t>
            </a:r>
            <a:r>
              <a:rPr lang="it-IT" sz="1800" dirty="0" err="1" smtClean="0">
                <a:cs typeface="Times New Roman" panose="02020603050405020304" pitchFamily="18" charset="0"/>
              </a:rPr>
              <a:t>pubblications</a:t>
            </a:r>
            <a:r>
              <a:rPr lang="it-IT" sz="1800" dirty="0" smtClean="0">
                <a:cs typeface="Times New Roman" panose="02020603050405020304" pitchFamily="18" charset="0"/>
              </a:rPr>
              <a:t> more </a:t>
            </a:r>
            <a:r>
              <a:rPr lang="it-IT" sz="1800" dirty="0" err="1" smtClean="0">
                <a:cs typeface="Times New Roman" panose="02020603050405020304" pitchFamily="18" charset="0"/>
              </a:rPr>
              <a:t>potent</a:t>
            </a:r>
            <a:r>
              <a:rPr lang="it-IT" sz="1800" dirty="0" smtClean="0">
                <a:cs typeface="Times New Roman" panose="02020603050405020304" pitchFamily="18" charset="0"/>
              </a:rPr>
              <a:t> </a:t>
            </a:r>
            <a:r>
              <a:rPr lang="it-IT" sz="1800" dirty="0" err="1" smtClean="0">
                <a:cs typeface="Times New Roman" panose="02020603050405020304" pitchFamily="18" charset="0"/>
              </a:rPr>
              <a:t>than</a:t>
            </a:r>
            <a:r>
              <a:rPr lang="it-IT" sz="1800" dirty="0" smtClean="0">
                <a:cs typeface="Times New Roman" panose="02020603050405020304" pitchFamily="18" charset="0"/>
              </a:rPr>
              <a:t> </a:t>
            </a:r>
            <a:r>
              <a:rPr lang="it-IT" sz="1800" dirty="0" err="1" smtClean="0">
                <a:cs typeface="Times New Roman" panose="02020603050405020304" pitchFamily="18" charset="0"/>
              </a:rPr>
              <a:t>any</a:t>
            </a:r>
            <a:r>
              <a:rPr lang="it-IT" sz="1800" dirty="0" smtClean="0">
                <a:cs typeface="Times New Roman" panose="02020603050405020304" pitchFamily="18" charset="0"/>
              </a:rPr>
              <a:t> </a:t>
            </a:r>
            <a:r>
              <a:rPr lang="it-IT" sz="1800" dirty="0" err="1" smtClean="0">
                <a:cs typeface="Times New Roman" panose="02020603050405020304" pitchFamily="18" charset="0"/>
              </a:rPr>
              <a:t>other</a:t>
            </a:r>
            <a:r>
              <a:rPr lang="it-IT" sz="1800" dirty="0" smtClean="0">
                <a:cs typeface="Times New Roman" panose="02020603050405020304" pitchFamily="18" charset="0"/>
              </a:rPr>
              <a:t> single force to </a:t>
            </a:r>
            <a:r>
              <a:rPr lang="it-IT" sz="1800" dirty="0" err="1" smtClean="0">
                <a:cs typeface="Times New Roman" panose="02020603050405020304" pitchFamily="18" charset="0"/>
              </a:rPr>
              <a:t>make</a:t>
            </a:r>
            <a:r>
              <a:rPr lang="it-IT" sz="1800" dirty="0" smtClean="0">
                <a:cs typeface="Times New Roman" panose="02020603050405020304" pitchFamily="18" charset="0"/>
              </a:rPr>
              <a:t> </a:t>
            </a:r>
            <a:r>
              <a:rPr lang="it-IT" sz="1800" dirty="0" err="1" smtClean="0">
                <a:cs typeface="Times New Roman" panose="02020603050405020304" pitchFamily="18" charset="0"/>
              </a:rPr>
              <a:t>Paracelsism</a:t>
            </a:r>
            <a:r>
              <a:rPr lang="it-IT" sz="1800" dirty="0" smtClean="0">
                <a:cs typeface="Times New Roman" panose="02020603050405020304" pitchFamily="18" charset="0"/>
              </a:rPr>
              <a:t> </a:t>
            </a:r>
            <a:r>
              <a:rPr lang="it-IT" sz="1800" dirty="0" err="1" smtClean="0">
                <a:cs typeface="Times New Roman" panose="02020603050405020304" pitchFamily="18" charset="0"/>
              </a:rPr>
              <a:t>widely</a:t>
            </a:r>
            <a:r>
              <a:rPr lang="it-IT" sz="1800" dirty="0" smtClean="0">
                <a:cs typeface="Times New Roman" panose="02020603050405020304" pitchFamily="18" charset="0"/>
              </a:rPr>
              <a:t> </a:t>
            </a:r>
            <a:r>
              <a:rPr lang="it-IT" sz="1800" dirty="0" err="1" smtClean="0">
                <a:cs typeface="Times New Roman" panose="02020603050405020304" pitchFamily="18" charset="0"/>
              </a:rPr>
              <a:t>known</a:t>
            </a:r>
            <a:r>
              <a:rPr lang="it-IT" sz="1800" dirty="0" smtClean="0">
                <a:cs typeface="Times New Roman" panose="02020603050405020304" pitchFamily="18" charset="0"/>
              </a:rPr>
              <a:t> in </a:t>
            </a:r>
            <a:r>
              <a:rPr lang="it-IT" sz="1800" dirty="0" err="1" smtClean="0">
                <a:cs typeface="Times New Roman" panose="02020603050405020304" pitchFamily="18" charset="0"/>
              </a:rPr>
              <a:t>England</a:t>
            </a:r>
            <a:endParaRPr lang="it-IT" sz="1800" dirty="0" smtClean="0">
              <a:cs typeface="Times New Roman" panose="02020603050405020304" pitchFamily="18" charset="0"/>
            </a:endParaRPr>
          </a:p>
          <a:p>
            <a:pPr marL="0" indent="0" algn="just">
              <a:buNone/>
            </a:pPr>
            <a:r>
              <a:rPr lang="it-IT" sz="1800" dirty="0" smtClean="0">
                <a:cs typeface="Times New Roman" panose="02020603050405020304" pitchFamily="18" charset="0"/>
              </a:rPr>
              <a:t>To </a:t>
            </a:r>
            <a:r>
              <a:rPr lang="it-IT" sz="1800" dirty="0">
                <a:cs typeface="Times New Roman" panose="02020603050405020304" pitchFamily="18" charset="0"/>
              </a:rPr>
              <a:t>Baker </a:t>
            </a:r>
            <a:r>
              <a:rPr lang="it-IT" sz="1800" dirty="0" err="1">
                <a:cs typeface="Times New Roman" panose="02020603050405020304" pitchFamily="18" charset="0"/>
              </a:rPr>
              <a:t>went</a:t>
            </a:r>
            <a:r>
              <a:rPr lang="it-IT" sz="1800" dirty="0">
                <a:cs typeface="Times New Roman" panose="02020603050405020304" pitchFamily="18" charset="0"/>
              </a:rPr>
              <a:t> </a:t>
            </a:r>
            <a:r>
              <a:rPr lang="it-IT" sz="1800" dirty="0" err="1">
                <a:cs typeface="Times New Roman" panose="02020603050405020304" pitchFamily="18" charset="0"/>
              </a:rPr>
              <a:t>Hill’s</a:t>
            </a:r>
            <a:r>
              <a:rPr lang="it-IT" sz="1800" dirty="0">
                <a:cs typeface="Times New Roman" panose="02020603050405020304" pitchFamily="18" charset="0"/>
              </a:rPr>
              <a:t> complete </a:t>
            </a:r>
            <a:r>
              <a:rPr lang="it-IT" sz="1800" dirty="0" err="1">
                <a:cs typeface="Times New Roman" panose="02020603050405020304" pitchFamily="18" charset="0"/>
              </a:rPr>
              <a:t>translation</a:t>
            </a:r>
            <a:r>
              <a:rPr lang="it-IT" sz="1800" dirty="0">
                <a:cs typeface="Times New Roman" panose="02020603050405020304" pitchFamily="18" charset="0"/>
              </a:rPr>
              <a:t> of </a:t>
            </a:r>
            <a:r>
              <a:rPr lang="it-IT" sz="1800" dirty="0" err="1">
                <a:cs typeface="Times New Roman" panose="02020603050405020304" pitchFamily="18" charset="0"/>
              </a:rPr>
              <a:t>Gesner’s</a:t>
            </a:r>
            <a:r>
              <a:rPr lang="it-IT" sz="1800" dirty="0">
                <a:cs typeface="Times New Roman" panose="02020603050405020304" pitchFamily="18" charset="0"/>
              </a:rPr>
              <a:t> </a:t>
            </a:r>
            <a:r>
              <a:rPr lang="it-IT" sz="1800" dirty="0" err="1">
                <a:cs typeface="Times New Roman" panose="02020603050405020304" pitchFamily="18" charset="0"/>
              </a:rPr>
              <a:t>Euonymus</a:t>
            </a:r>
            <a:r>
              <a:rPr lang="it-IT" sz="1800" dirty="0">
                <a:cs typeface="Times New Roman" panose="02020603050405020304" pitchFamily="18" charset="0"/>
              </a:rPr>
              <a:t>, part </a:t>
            </a:r>
            <a:r>
              <a:rPr lang="it-IT" sz="1800" dirty="0" err="1" smtClean="0">
                <a:cs typeface="Times New Roman" panose="02020603050405020304" pitchFamily="18" charset="0"/>
              </a:rPr>
              <a:t>two</a:t>
            </a:r>
            <a:endParaRPr lang="it-IT" sz="1800" dirty="0">
              <a:cs typeface="Times New Roman" panose="02020603050405020304" pitchFamily="18" charset="0"/>
            </a:endParaRPr>
          </a:p>
          <a:p>
            <a:pPr marL="0" indent="0" algn="just">
              <a:buNone/>
            </a:pPr>
            <a:r>
              <a:rPr lang="it-IT" sz="1800" dirty="0">
                <a:cs typeface="Times New Roman" panose="02020603050405020304" pitchFamily="18" charset="0"/>
              </a:rPr>
              <a:t>The </a:t>
            </a:r>
            <a:r>
              <a:rPr lang="it-IT" sz="1800" dirty="0" err="1">
                <a:cs typeface="Times New Roman" panose="02020603050405020304" pitchFamily="18" charset="0"/>
              </a:rPr>
              <a:t>essential</a:t>
            </a:r>
            <a:r>
              <a:rPr lang="it-IT" sz="1800" dirty="0">
                <a:cs typeface="Times New Roman" panose="02020603050405020304" pitchFamily="18" charset="0"/>
              </a:rPr>
              <a:t> </a:t>
            </a:r>
            <a:r>
              <a:rPr lang="it-IT" sz="1800" dirty="0" err="1">
                <a:cs typeface="Times New Roman" panose="02020603050405020304" pitchFamily="18" charset="0"/>
              </a:rPr>
              <a:t>point</a:t>
            </a:r>
            <a:r>
              <a:rPr lang="it-IT" sz="1800" dirty="0">
                <a:cs typeface="Times New Roman" panose="02020603050405020304" pitchFamily="18" charset="0"/>
              </a:rPr>
              <a:t> </a:t>
            </a:r>
            <a:r>
              <a:rPr lang="it-IT" sz="1800" dirty="0" err="1">
                <a:cs typeface="Times New Roman" panose="02020603050405020304" pitchFamily="18" charset="0"/>
              </a:rPr>
              <a:t>is</a:t>
            </a:r>
            <a:r>
              <a:rPr lang="it-IT" sz="1800" dirty="0">
                <a:cs typeface="Times New Roman" panose="02020603050405020304" pitchFamily="18" charset="0"/>
              </a:rPr>
              <a:t> </a:t>
            </a:r>
            <a:r>
              <a:rPr lang="it-IT" sz="1800" dirty="0" err="1">
                <a:cs typeface="Times New Roman" panose="02020603050405020304" pitchFamily="18" charset="0"/>
              </a:rPr>
              <a:t>that</a:t>
            </a:r>
            <a:r>
              <a:rPr lang="it-IT" sz="1800" dirty="0">
                <a:cs typeface="Times New Roman" panose="02020603050405020304" pitchFamily="18" charset="0"/>
              </a:rPr>
              <a:t>, </a:t>
            </a:r>
            <a:r>
              <a:rPr lang="it-IT" sz="1800" dirty="0" err="1">
                <a:cs typeface="Times New Roman" panose="02020603050405020304" pitchFamily="18" charset="0"/>
              </a:rPr>
              <a:t>through</a:t>
            </a:r>
            <a:r>
              <a:rPr lang="it-IT" sz="1800" dirty="0">
                <a:cs typeface="Times New Roman" panose="02020603050405020304" pitchFamily="18" charset="0"/>
              </a:rPr>
              <a:t> Hester and Baker, Hill made </a:t>
            </a:r>
            <a:r>
              <a:rPr lang="it-IT" sz="1800" dirty="0" err="1">
                <a:cs typeface="Times New Roman" panose="02020603050405020304" pitchFamily="18" charset="0"/>
              </a:rPr>
              <a:t>really</a:t>
            </a:r>
            <a:r>
              <a:rPr lang="it-IT" sz="1800" dirty="0">
                <a:cs typeface="Times New Roman" panose="02020603050405020304" pitchFamily="18" charset="0"/>
              </a:rPr>
              <a:t> </a:t>
            </a:r>
            <a:r>
              <a:rPr lang="it-IT" sz="1800" dirty="0" err="1">
                <a:cs typeface="Times New Roman" panose="02020603050405020304" pitchFamily="18" charset="0"/>
              </a:rPr>
              <a:t>vital</a:t>
            </a:r>
            <a:r>
              <a:rPr lang="it-IT" sz="1800" dirty="0">
                <a:cs typeface="Times New Roman" panose="02020603050405020304" pitchFamily="18" charset="0"/>
              </a:rPr>
              <a:t> </a:t>
            </a:r>
            <a:r>
              <a:rPr lang="it-IT" sz="1800" dirty="0" err="1">
                <a:cs typeface="Times New Roman" panose="02020603050405020304" pitchFamily="18" charset="0"/>
              </a:rPr>
              <a:t>contributions</a:t>
            </a:r>
            <a:r>
              <a:rPr lang="it-IT" sz="1800" dirty="0">
                <a:cs typeface="Times New Roman" panose="02020603050405020304" pitchFamily="18" charset="0"/>
              </a:rPr>
              <a:t> to the </a:t>
            </a:r>
            <a:r>
              <a:rPr lang="it-IT" sz="1800" dirty="0" err="1">
                <a:cs typeface="Times New Roman" panose="02020603050405020304" pitchFamily="18" charset="0"/>
              </a:rPr>
              <a:t>development</a:t>
            </a:r>
            <a:r>
              <a:rPr lang="it-IT" sz="1800" dirty="0">
                <a:cs typeface="Times New Roman" panose="02020603050405020304" pitchFamily="18" charset="0"/>
              </a:rPr>
              <a:t> and </a:t>
            </a:r>
            <a:r>
              <a:rPr lang="it-IT" sz="1800" dirty="0" err="1">
                <a:cs typeface="Times New Roman" panose="02020603050405020304" pitchFamily="18" charset="0"/>
              </a:rPr>
              <a:t>acceptance</a:t>
            </a:r>
            <a:r>
              <a:rPr lang="it-IT" sz="1800" dirty="0">
                <a:cs typeface="Times New Roman" panose="02020603050405020304" pitchFamily="18" charset="0"/>
              </a:rPr>
              <a:t> of </a:t>
            </a:r>
            <a:r>
              <a:rPr lang="it-IT" sz="1800" dirty="0" err="1">
                <a:cs typeface="Times New Roman" panose="02020603050405020304" pitchFamily="18" charset="0"/>
              </a:rPr>
              <a:t>chemical</a:t>
            </a:r>
            <a:r>
              <a:rPr lang="it-IT" sz="1800" dirty="0">
                <a:cs typeface="Times New Roman" panose="02020603050405020304" pitchFamily="18" charset="0"/>
              </a:rPr>
              <a:t> medicine in </a:t>
            </a:r>
            <a:r>
              <a:rPr lang="it-IT" sz="1800" dirty="0" err="1">
                <a:cs typeface="Times New Roman" panose="02020603050405020304" pitchFamily="18" charset="0"/>
              </a:rPr>
              <a:t>England</a:t>
            </a:r>
            <a:endParaRPr lang="it-IT" sz="1800" dirty="0">
              <a:cs typeface="Times New Roman" panose="02020603050405020304" pitchFamily="18" charset="0"/>
            </a:endParaRPr>
          </a:p>
          <a:p>
            <a:pPr marL="0" indent="0" algn="just">
              <a:buNone/>
            </a:pPr>
            <a:endParaRPr lang="it-IT" sz="1800" dirty="0" smtClean="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29</a:t>
            </a:fld>
            <a:endParaRPr lang="it-IT"/>
          </a:p>
        </p:txBody>
      </p:sp>
    </p:spTree>
    <p:extLst>
      <p:ext uri="{BB962C8B-B14F-4D97-AF65-F5344CB8AC3E}">
        <p14:creationId xmlns:p14="http://schemas.microsoft.com/office/powerpoint/2010/main" val="523000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20279" y="1033791"/>
            <a:ext cx="9116197" cy="873457"/>
          </a:xfrm>
        </p:spPr>
        <p:txBody>
          <a:bodyPr>
            <a:noAutofit/>
          </a:bodyPr>
          <a:lstStyle/>
          <a:p>
            <a:pPr fontAlgn="base"/>
            <a:r>
              <a:rPr lang="it-IT" sz="2400" b="1" dirty="0">
                <a:solidFill>
                  <a:schemeClr val="accent2"/>
                </a:solidFill>
                <a:effectLst>
                  <a:outerShdw blurRad="38100" dist="38100" dir="2700000" algn="tl">
                    <a:srgbClr val="000000">
                      <a:alpha val="43137"/>
                    </a:srgbClr>
                  </a:outerShdw>
                </a:effectLst>
                <a:latin typeface="+mn-lt"/>
                <a:ea typeface="+mn-ea"/>
                <a:cs typeface="+mn-cs"/>
              </a:rPr>
              <a:t>The charm of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b="1" dirty="0">
                <a:latin typeface="Times New Roman" panose="02020603050405020304" pitchFamily="18" charset="0"/>
                <a:cs typeface="Times New Roman" panose="02020603050405020304" pitchFamily="18" charset="0"/>
              </a:rPr>
              <a:t/>
            </a:r>
            <a:br>
              <a:rPr lang="it-IT"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495185" y="3795070"/>
            <a:ext cx="11166388" cy="1588127"/>
          </a:xfrm>
          <a:prstGeom prst="rect">
            <a:avLst/>
          </a:prstGeom>
        </p:spPr>
        <p:txBody>
          <a:bodyPr wrap="square">
            <a:spAutoFit/>
          </a:bodyPr>
          <a:lstStyle/>
          <a:p>
            <a:pPr algn="just" defTabSz="914400" fontAlgn="base">
              <a:lnSpc>
                <a:spcPct val="90000"/>
              </a:lnSpc>
              <a:spcBef>
                <a:spcPct val="0"/>
              </a:spcBef>
            </a:pPr>
            <a:r>
              <a:rPr lang="en-US" dirty="0">
                <a:cs typeface="Times New Roman" panose="02020603050405020304" pitchFamily="18" charset="0"/>
              </a:rPr>
              <a:t>The mysterious, occult side of alchemy still captures the imagination of the modern public, with Harry Potter chasing the elusive Philosopher’s Stone and names such as John Dee spawning thousands of occult sites studying the esoteric symbolism behind alchemical </a:t>
            </a:r>
            <a:r>
              <a:rPr lang="en-US" dirty="0" smtClean="0">
                <a:cs typeface="Times New Roman" panose="02020603050405020304" pitchFamily="18" charset="0"/>
              </a:rPr>
              <a:t>symbols</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Most </a:t>
            </a:r>
            <a:r>
              <a:rPr lang="en-US" dirty="0">
                <a:cs typeface="Times New Roman" panose="02020603050405020304" pitchFamily="18" charset="0"/>
              </a:rPr>
              <a:t>of the modern interpretations have a basis in historical fact, and writers such as Chaucer, Ben Jonson, and Dante gleefully included alchemists as shady charlatans and figures </a:t>
            </a:r>
            <a:r>
              <a:rPr lang="en-US" dirty="0" smtClean="0">
                <a:cs typeface="Times New Roman" panose="02020603050405020304" pitchFamily="18" charset="0"/>
              </a:rPr>
              <a:t>of parody</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738" y="1702532"/>
            <a:ext cx="5833281" cy="194442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a:t>
            </a:fld>
            <a:endParaRPr lang="it-IT"/>
          </a:p>
        </p:txBody>
      </p:sp>
    </p:spTree>
    <p:extLst>
      <p:ext uri="{BB962C8B-B14F-4D97-AF65-F5344CB8AC3E}">
        <p14:creationId xmlns:p14="http://schemas.microsoft.com/office/powerpoint/2010/main" val="63680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255372" y="3835357"/>
            <a:ext cx="11392930" cy="2086725"/>
          </a:xfrm>
          <a:prstGeom prst="rect">
            <a:avLst/>
          </a:prstGeom>
        </p:spPr>
        <p:txBody>
          <a:bodyPr wrap="square">
            <a:spAutoFit/>
          </a:bodyPr>
          <a:lstStyle/>
          <a:p>
            <a:pPr algn="just" defTabSz="914400" fontAlgn="base">
              <a:lnSpc>
                <a:spcPct val="90000"/>
              </a:lnSpc>
              <a:spcBef>
                <a:spcPct val="0"/>
              </a:spcBef>
            </a:pPr>
            <a:r>
              <a:rPr lang="en-US" dirty="0">
                <a:cs typeface="Times New Roman" panose="02020603050405020304" pitchFamily="18" charset="0"/>
              </a:rPr>
              <a:t>English mathematician and astrologer, was born on the 13th of July 1527, in London, where his father was, according to Wood, a wealthy </a:t>
            </a:r>
            <a:r>
              <a:rPr lang="en-US" dirty="0" smtClean="0">
                <a:cs typeface="Times New Roman" panose="02020603050405020304" pitchFamily="18" charset="0"/>
              </a:rPr>
              <a:t>vintner</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In </a:t>
            </a:r>
            <a:r>
              <a:rPr lang="en-US" dirty="0">
                <a:cs typeface="Times New Roman" panose="02020603050405020304" pitchFamily="18" charset="0"/>
              </a:rPr>
              <a:t>1542 he was sent to St John's College, Cambridge. After five years spent in mathematical and astronomical studies, he went to Holland, in order to visit several eminent continental </a:t>
            </a:r>
            <a:r>
              <a:rPr lang="en-US" dirty="0" smtClean="0">
                <a:cs typeface="Times New Roman" panose="02020603050405020304" pitchFamily="18" charset="0"/>
              </a:rPr>
              <a:t>mathematicians</a:t>
            </a:r>
          </a:p>
          <a:p>
            <a:pPr algn="just" defTabSz="914400" fontAlgn="base">
              <a:lnSpc>
                <a:spcPct val="90000"/>
              </a:lnSpc>
              <a:spcBef>
                <a:spcPct val="0"/>
              </a:spcBef>
            </a:pPr>
            <a:endParaRPr lang="en-US" dirty="0">
              <a:cs typeface="Times New Roman" panose="02020603050405020304" pitchFamily="18" charset="0"/>
            </a:endParaRPr>
          </a:p>
          <a:p>
            <a:pPr algn="just" defTabSz="914400" fontAlgn="base">
              <a:lnSpc>
                <a:spcPct val="90000"/>
              </a:lnSpc>
              <a:spcBef>
                <a:spcPct val="0"/>
              </a:spcBef>
            </a:pPr>
            <a:r>
              <a:rPr lang="en-US" dirty="0" smtClean="0">
                <a:cs typeface="Times New Roman" panose="02020603050405020304" pitchFamily="18" charset="0"/>
              </a:rPr>
              <a:t>Having </a:t>
            </a:r>
            <a:r>
              <a:rPr lang="en-US" dirty="0">
                <a:cs typeface="Times New Roman" panose="02020603050405020304" pitchFamily="18" charset="0"/>
              </a:rPr>
              <a:t>remained abroad nearly a year, he returned to Cambridge, and was elected a fellow of Trinity College, then first erected by King Henry </a:t>
            </a:r>
            <a:r>
              <a:rPr lang="en-US" dirty="0" smtClean="0">
                <a:cs typeface="Times New Roman" panose="02020603050405020304" pitchFamily="18" charset="0"/>
              </a:rPr>
              <a:t>VIII</a:t>
            </a:r>
            <a:endParaRPr lang="en-US" dirty="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515" y="981133"/>
            <a:ext cx="2982816" cy="246389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183" y="1647756"/>
            <a:ext cx="3591697" cy="113064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30</a:t>
            </a:fld>
            <a:endParaRPr lang="it-IT"/>
          </a:p>
        </p:txBody>
      </p:sp>
    </p:spTree>
    <p:extLst>
      <p:ext uri="{BB962C8B-B14F-4D97-AF65-F5344CB8AC3E}">
        <p14:creationId xmlns:p14="http://schemas.microsoft.com/office/powerpoint/2010/main" val="632166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41115" y="1178838"/>
            <a:ext cx="11409405" cy="1103870"/>
          </a:xfrm>
        </p:spPr>
        <p:txBody>
          <a:bodyPr>
            <a:noAutofit/>
          </a:bodyPr>
          <a:lstStyle/>
          <a:p>
            <a:pPr fontAlgn="base"/>
            <a:r>
              <a:rPr lang="en-US" sz="2400" b="1" dirty="0">
                <a:solidFill>
                  <a:schemeClr val="accent2"/>
                </a:solidFill>
                <a:effectLst>
                  <a:outerShdw blurRad="38100" dist="38100" dir="2700000" algn="tl">
                    <a:srgbClr val="000000">
                      <a:alpha val="43137"/>
                    </a:srgbClr>
                  </a:outerShdw>
                </a:effectLst>
                <a:latin typeface="+mn-lt"/>
                <a:ea typeface="+mn-ea"/>
                <a:cs typeface="+mn-cs"/>
              </a:rPr>
              <a:t>Renaissance Alchemy and the Scientific Method</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557140"/>
            <a:ext cx="6318422" cy="2585323"/>
          </a:xfrm>
          <a:prstGeom prst="rect">
            <a:avLst/>
          </a:prstGeom>
        </p:spPr>
        <p:txBody>
          <a:bodyPr wrap="square">
            <a:spAutoFit/>
          </a:bodyPr>
          <a:lstStyle/>
          <a:p>
            <a:pPr algn="just" defTabSz="914400" fontAlgn="base">
              <a:lnSpc>
                <a:spcPct val="90000"/>
              </a:lnSpc>
              <a:spcBef>
                <a:spcPct val="0"/>
              </a:spcBef>
            </a:pPr>
            <a:r>
              <a:rPr lang="en-US" dirty="0">
                <a:cs typeface="Times New Roman" panose="02020603050405020304" pitchFamily="18" charset="0"/>
              </a:rPr>
              <a:t>As with most academic disciplines, the practice of alchemy was aided by Gutenberg’s invention of the printing press, in 1440, alongside the increased tendency of people and ideas to migrate, allowing knowledge to spread across Europe and beyond. Archaeologists have found alchemical artifacts across Europe, showing the popularity of this proto-science, although the potential for riches offered by the transmutation of base metals into gold probably lay behind the popularity. Certainly, great minds such as John Dee (1527–1608) spent a lot of time in this pursuit, often attracting the patronage of rich </a:t>
            </a:r>
            <a:r>
              <a:rPr lang="en-US" dirty="0" smtClean="0">
                <a:cs typeface="Times New Roman" panose="02020603050405020304" pitchFamily="18" charset="0"/>
              </a:rPr>
              <a:t>sponsors</a:t>
            </a:r>
            <a:endParaRPr lang="it-IT" cap="all" dirty="0">
              <a:ea typeface="+mj-ea"/>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302" y="1990081"/>
            <a:ext cx="4744995" cy="401425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31</a:t>
            </a:fld>
            <a:endParaRPr lang="it-IT"/>
          </a:p>
        </p:txBody>
      </p:sp>
    </p:spTree>
    <p:extLst>
      <p:ext uri="{BB962C8B-B14F-4D97-AF65-F5344CB8AC3E}">
        <p14:creationId xmlns:p14="http://schemas.microsoft.com/office/powerpoint/2010/main" val="3730594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27467" y="1127167"/>
            <a:ext cx="11409405" cy="1103870"/>
          </a:xfrm>
        </p:spPr>
        <p:txBody>
          <a:bodyPr>
            <a:noAutofit/>
          </a:bodyPr>
          <a:lstStyle/>
          <a:p>
            <a:pPr fontAlgn="base"/>
            <a:r>
              <a:rPr lang="en-US" sz="2400" b="1" dirty="0">
                <a:solidFill>
                  <a:schemeClr val="accent2"/>
                </a:solidFill>
                <a:effectLst>
                  <a:outerShdw blurRad="38100" dist="38100" dir="2700000" algn="tl">
                    <a:srgbClr val="000000">
                      <a:alpha val="43137"/>
                    </a:srgbClr>
                  </a:outerShdw>
                </a:effectLst>
                <a:latin typeface="+mn-lt"/>
                <a:ea typeface="+mn-ea"/>
                <a:cs typeface="+mn-cs"/>
              </a:rPr>
              <a:t>Renaissance Alchemy and the Scientific Method</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607923"/>
            <a:ext cx="6318422" cy="2086725"/>
          </a:xfrm>
          <a:prstGeom prst="rect">
            <a:avLst/>
          </a:prstGeom>
        </p:spPr>
        <p:txBody>
          <a:bodyPr wrap="square">
            <a:spAutoFit/>
          </a:bodyPr>
          <a:lstStyle/>
          <a:p>
            <a:pPr algn="just" defTabSz="914400" fontAlgn="base">
              <a:lnSpc>
                <a:spcPct val="90000"/>
              </a:lnSpc>
              <a:spcBef>
                <a:spcPct val="0"/>
              </a:spcBef>
            </a:pPr>
            <a:r>
              <a:rPr lang="en-US" dirty="0">
                <a:cs typeface="Times New Roman" panose="02020603050405020304" pitchFamily="18" charset="0"/>
              </a:rPr>
              <a:t>Many alchemists during the Renaissance Era conducted controlled experiments and used trial and error to discover the nature of substances, studying how they reacted, interacted and changed under new conditions. The alchemists not only laid the foundations for chemistry, but they contributed to the practical side of physics, creating gases, solids, and liquids that later scientists could study, directly influencing the great physicists of the Age of Enlightenment, from the late 17th century </a:t>
            </a:r>
            <a:r>
              <a:rPr lang="en-US" dirty="0" smtClean="0">
                <a:cs typeface="Times New Roman" panose="02020603050405020304" pitchFamily="18" charset="0"/>
              </a:rPr>
              <a:t>onwards</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578" y="1679102"/>
            <a:ext cx="4069491" cy="3944369"/>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32</a:t>
            </a:fld>
            <a:endParaRPr lang="it-IT"/>
          </a:p>
        </p:txBody>
      </p:sp>
    </p:spTree>
    <p:extLst>
      <p:ext uri="{BB962C8B-B14F-4D97-AF65-F5344CB8AC3E}">
        <p14:creationId xmlns:p14="http://schemas.microsoft.com/office/powerpoint/2010/main" val="358436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675502" y="1619348"/>
            <a:ext cx="11409405" cy="1103870"/>
          </a:xfrm>
        </p:spPr>
        <p:txBody>
          <a:bodyPr>
            <a:noAutofit/>
          </a:bodyPr>
          <a:lstStyle/>
          <a:p>
            <a:pPr fontAlgn="base"/>
            <a:r>
              <a:rPr lang="en-US" sz="2400" b="1" dirty="0">
                <a:solidFill>
                  <a:schemeClr val="accent2"/>
                </a:solidFill>
                <a:effectLst>
                  <a:outerShdw blurRad="38100" dist="38100" dir="2700000" algn="tl">
                    <a:srgbClr val="000000">
                      <a:alpha val="43137"/>
                    </a:srgbClr>
                  </a:outerShdw>
                </a:effectLst>
                <a:latin typeface="+mn-lt"/>
                <a:ea typeface="+mn-ea"/>
                <a:cs typeface="+mn-cs"/>
              </a:rPr>
              <a:t>Renaissance Alchemy and the Scientific Method</a:t>
            </a:r>
            <a:r>
              <a:rPr lang="it-IT" b="1" dirty="0">
                <a:latin typeface="Times New Roman" panose="02020603050405020304" pitchFamily="18" charset="0"/>
                <a:cs typeface="Times New Roman" panose="02020603050405020304" pitchFamily="18" charset="0"/>
              </a:rPr>
              <a:t/>
            </a:r>
            <a:br>
              <a:rPr lang="it-IT"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691977" y="4374752"/>
            <a:ext cx="11392930" cy="1588127"/>
          </a:xfrm>
          <a:prstGeom prst="rect">
            <a:avLst/>
          </a:prstGeom>
        </p:spPr>
        <p:txBody>
          <a:bodyPr wrap="square">
            <a:spAutoFit/>
          </a:bodyPr>
          <a:lstStyle/>
          <a:p>
            <a:pPr algn="just" defTabSz="914400" fontAlgn="base">
              <a:lnSpc>
                <a:spcPct val="90000"/>
              </a:lnSpc>
              <a:spcBef>
                <a:spcPct val="0"/>
              </a:spcBef>
            </a:pPr>
            <a:r>
              <a:rPr lang="en-US" dirty="0">
                <a:cs typeface="Times New Roman" panose="02020603050405020304" pitchFamily="18" charset="0"/>
              </a:rPr>
              <a:t>To add to this shift towards a rigorous scientific method, one can look at the textbooks produced at the time. In the majority of cases, the alchemists of the late 16th and early 17th centuries still held to the Aristotelian worldview, where all metals were derived from mercury and sulfur. For example, a book by a German chemist, Andreas </a:t>
            </a:r>
            <a:r>
              <a:rPr lang="en-US" dirty="0" err="1">
                <a:cs typeface="Times New Roman" panose="02020603050405020304" pitchFamily="18" charset="0"/>
              </a:rPr>
              <a:t>Libau</a:t>
            </a:r>
            <a:r>
              <a:rPr lang="en-US" dirty="0">
                <a:cs typeface="Times New Roman" panose="02020603050405020304" pitchFamily="18" charset="0"/>
              </a:rPr>
              <a:t> (c1550–1616) was very thorough and undoubtedly acted as a great teaching aid, relating detailed methodology, calculations, and instructions for preparing compounds, but it also promoted this old idea, one that would persist until Boyle (1627-1691) tore it </a:t>
            </a:r>
            <a:r>
              <a:rPr lang="en-US" dirty="0" smtClean="0">
                <a:cs typeface="Times New Roman" panose="02020603050405020304" pitchFamily="18" charset="0"/>
              </a:rPr>
              <a:t>apart</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273" y="1428280"/>
            <a:ext cx="3561361" cy="2755404"/>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33</a:t>
            </a:fld>
            <a:endParaRPr lang="it-IT"/>
          </a:p>
        </p:txBody>
      </p:sp>
    </p:spTree>
    <p:extLst>
      <p:ext uri="{BB962C8B-B14F-4D97-AF65-F5344CB8AC3E}">
        <p14:creationId xmlns:p14="http://schemas.microsoft.com/office/powerpoint/2010/main" val="926285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0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4000" b="1" dirty="0">
                <a:solidFill>
                  <a:schemeClr val="accent2"/>
                </a:solidFill>
                <a:effectLst>
                  <a:outerShdw blurRad="38100" dist="38100" dir="2700000" algn="tl">
                    <a:srgbClr val="000000">
                      <a:alpha val="43137"/>
                    </a:srgbClr>
                  </a:outerShdw>
                </a:effectLst>
                <a:latin typeface="+mn-lt"/>
                <a:ea typeface="+mn-ea"/>
                <a:cs typeface="+mn-cs"/>
              </a:rPr>
              <a:t> and </a:t>
            </a:r>
            <a:r>
              <a:rPr lang="it-IT" sz="4000" b="1" dirty="0" err="1">
                <a:solidFill>
                  <a:schemeClr val="accent2"/>
                </a:solidFill>
                <a:effectLst>
                  <a:outerShdw blurRad="38100" dist="38100" dir="2700000" algn="tl">
                    <a:srgbClr val="000000">
                      <a:alpha val="43137"/>
                    </a:srgbClr>
                  </a:outerShdw>
                </a:effectLst>
                <a:latin typeface="+mn-lt"/>
                <a:ea typeface="+mn-ea"/>
                <a:cs typeface="+mn-cs"/>
              </a:rPr>
              <a:t>Chemistry</a:t>
            </a:r>
            <a:r>
              <a:rPr lang="it-IT" sz="4000" b="1" dirty="0">
                <a:solidFill>
                  <a:schemeClr val="accent2"/>
                </a:solidFill>
                <a:effectLst>
                  <a:outerShdw blurRad="38100" dist="38100" dir="2700000" algn="tl">
                    <a:srgbClr val="000000">
                      <a:alpha val="43137"/>
                    </a:srgbClr>
                  </a:outerShdw>
                </a:effectLst>
                <a:latin typeface="+mn-lt"/>
                <a:ea typeface="+mn-ea"/>
                <a:cs typeface="+mn-cs"/>
              </a:rPr>
              <a:t> in the </a:t>
            </a:r>
            <a:r>
              <a:rPr lang="it-IT" sz="4000" b="1" dirty="0" err="1">
                <a:solidFill>
                  <a:schemeClr val="accent2"/>
                </a:solidFill>
                <a:effectLst>
                  <a:outerShdw blurRad="38100" dist="38100" dir="2700000" algn="tl">
                    <a:srgbClr val="000000">
                      <a:alpha val="43137"/>
                    </a:srgbClr>
                  </a:outerShdw>
                </a:effectLst>
                <a:latin typeface="+mn-lt"/>
                <a:ea typeface="+mn-ea"/>
                <a:cs typeface="+mn-cs"/>
              </a:rPr>
              <a:t>Renaissance</a:t>
            </a:r>
            <a:endParaRPr lang="it-IT"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ottotitolo 2"/>
          <p:cNvSpPr>
            <a:spLocks noGrp="1"/>
          </p:cNvSpPr>
          <p:nvPr>
            <p:ph type="subTitle" idx="1"/>
          </p:nvPr>
        </p:nvSpPr>
        <p:spPr>
          <a:xfrm>
            <a:off x="861301" y="3834183"/>
            <a:ext cx="10766552" cy="2197947"/>
          </a:xfrm>
        </p:spPr>
        <p:txBody>
          <a:bodyPr>
            <a:normAutofit/>
          </a:bodyPr>
          <a:lstStyle/>
          <a:p>
            <a:r>
              <a:rPr lang="it-IT" dirty="0" smtClean="0">
                <a:cs typeface="Times New Roman" panose="02020603050405020304" pitchFamily="18" charset="0"/>
              </a:rPr>
              <a:t>ALMAEON PROJECT – SAPIENZA UNIVERSITY OF ROME</a:t>
            </a:r>
          </a:p>
          <a:p>
            <a:endParaRPr lang="it-IT" dirty="0">
              <a:cs typeface="Times New Roman" panose="02020603050405020304" pitchFamily="18" charset="0"/>
            </a:endParaRPr>
          </a:p>
          <a:p>
            <a:endParaRPr lang="it-IT" dirty="0"/>
          </a:p>
          <a:p>
            <a:r>
              <a:rPr lang="it-IT" sz="2800" b="1" dirty="0" smtClean="0">
                <a:cs typeface="Times New Roman" panose="02020603050405020304" pitchFamily="18" charset="0"/>
              </a:rPr>
              <a:t>THANKS FOR YOUR ATTENTION!!!</a:t>
            </a:r>
            <a:endParaRPr lang="it-IT" sz="2800" b="1" dirty="0">
              <a:cs typeface="Times New Roman" panose="02020603050405020304" pitchFamily="18" charset="0"/>
            </a:endParaRPr>
          </a:p>
        </p:txBody>
      </p:sp>
      <p:sp>
        <p:nvSpPr>
          <p:cNvPr id="4" name="Segnaposto numero diapositiva 3"/>
          <p:cNvSpPr>
            <a:spLocks noGrp="1"/>
          </p:cNvSpPr>
          <p:nvPr>
            <p:ph type="sldNum" sz="quarter" idx="4294967295"/>
          </p:nvPr>
        </p:nvSpPr>
        <p:spPr>
          <a:xfrm>
            <a:off x="8610600" y="6356350"/>
            <a:ext cx="2743200" cy="365125"/>
          </a:xfrm>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69987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244162" y="856825"/>
            <a:ext cx="10107826" cy="1103870"/>
          </a:xfrm>
        </p:spPr>
        <p:txBody>
          <a:bodyPr>
            <a:noAutofit/>
          </a:bodyPr>
          <a:lstStyle/>
          <a:p>
            <a:pPr fontAlgn="base"/>
            <a:r>
              <a:rPr lang="it-IT" sz="2400" b="1" dirty="0">
                <a:solidFill>
                  <a:schemeClr val="accent2"/>
                </a:solidFill>
                <a:effectLst>
                  <a:outerShdw blurRad="38100" dist="38100" dir="2700000" algn="tl">
                    <a:srgbClr val="000000">
                      <a:alpha val="43137"/>
                    </a:srgbClr>
                  </a:outerShdw>
                </a:effectLst>
                <a:latin typeface="+mn-lt"/>
                <a:ea typeface="+mn-ea"/>
                <a:cs typeface="+mn-cs"/>
              </a:rPr>
              <a:t>The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reinaissance</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alchemist</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36605" y="4232127"/>
            <a:ext cx="11166388" cy="1588127"/>
          </a:xfrm>
          <a:prstGeom prst="rect">
            <a:avLst/>
          </a:prstGeom>
        </p:spPr>
        <p:txBody>
          <a:bodyPr wrap="square">
            <a:spAutoFit/>
          </a:bodyPr>
          <a:lstStyle/>
          <a:p>
            <a:pPr algn="just" fontAlgn="base">
              <a:lnSpc>
                <a:spcPct val="90000"/>
              </a:lnSpc>
              <a:spcBef>
                <a:spcPct val="0"/>
              </a:spcBef>
            </a:pPr>
            <a:r>
              <a:rPr lang="en-US" dirty="0">
                <a:cs typeface="Times New Roman" panose="02020603050405020304" pitchFamily="18" charset="0"/>
              </a:rPr>
              <a:t>However, this comedic touch should not detract from the idea that Renaissance alchemists were often bona fide scientists, searching for truth and often applying the scientific method to their research</a:t>
            </a:r>
          </a:p>
          <a:p>
            <a:pPr algn="just" fontAlgn="base">
              <a:lnSpc>
                <a:spcPct val="90000"/>
              </a:lnSpc>
              <a:spcBef>
                <a:spcPct val="0"/>
              </a:spcBef>
            </a:pPr>
            <a:endParaRPr lang="en-US" dirty="0">
              <a:cs typeface="Times New Roman" panose="02020603050405020304" pitchFamily="18" charset="0"/>
            </a:endParaRPr>
          </a:p>
          <a:p>
            <a:pPr algn="just" fontAlgn="base">
              <a:lnSpc>
                <a:spcPct val="90000"/>
              </a:lnSpc>
              <a:spcBef>
                <a:spcPct val="0"/>
              </a:spcBef>
            </a:pPr>
            <a:r>
              <a:rPr lang="en-US" dirty="0">
                <a:cs typeface="Times New Roman" panose="02020603050405020304" pitchFamily="18" charset="0"/>
              </a:rPr>
              <a:t>In fact, it can be argued that, in terms of the development of science, the alchemists were further ahead than many other disciplines. For example, natural science and physics were still largely observational and theoretical, whereas alchemists already used a method involving inductive and deductive reasoning to arrive at conclusions</a:t>
            </a:r>
            <a:endParaRPr lang="it-IT" dirty="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37" y="1761736"/>
            <a:ext cx="5434264" cy="225304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4</a:t>
            </a:fld>
            <a:endParaRPr lang="it-IT">
              <a:solidFill>
                <a:prstClr val="black">
                  <a:tint val="75000"/>
                </a:prstClr>
              </a:solidFill>
            </a:endParaRPr>
          </a:p>
        </p:txBody>
      </p:sp>
    </p:spTree>
    <p:extLst>
      <p:ext uri="{BB962C8B-B14F-4D97-AF65-F5344CB8AC3E}">
        <p14:creationId xmlns:p14="http://schemas.microsoft.com/office/powerpoint/2010/main" val="1779606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72878" y="1693118"/>
            <a:ext cx="11409405" cy="1103870"/>
          </a:xfrm>
        </p:spPr>
        <p:txBody>
          <a:bodyPr>
            <a:noAutofit/>
          </a:bodyPr>
          <a:lstStyle/>
          <a:p>
            <a:pPr fontAlgn="base"/>
            <a:r>
              <a:rPr lang="en-US" sz="2400" b="1" dirty="0">
                <a:solidFill>
                  <a:schemeClr val="accent2"/>
                </a:solidFill>
                <a:effectLst>
                  <a:outerShdw blurRad="38100" dist="38100" dir="2700000" algn="tl">
                    <a:srgbClr val="000000">
                      <a:alpha val="43137"/>
                    </a:srgbClr>
                  </a:outerShdw>
                </a:effectLst>
                <a:latin typeface="+mn-lt"/>
                <a:ea typeface="+mn-ea"/>
                <a:cs typeface="+mn-cs"/>
              </a:rPr>
              <a:t>The origin of Alchemy </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40042" y="3543098"/>
            <a:ext cx="11392930" cy="2086725"/>
          </a:xfrm>
          <a:prstGeom prst="rect">
            <a:avLst/>
          </a:prstGeom>
        </p:spPr>
        <p:txBody>
          <a:bodyPr wrap="square">
            <a:spAutoFit/>
          </a:bodyPr>
          <a:lstStyle/>
          <a:p>
            <a:pPr algn="just" fontAlgn="base">
              <a:lnSpc>
                <a:spcPct val="90000"/>
              </a:lnSpc>
              <a:spcBef>
                <a:spcPct val="0"/>
              </a:spcBef>
            </a:pPr>
            <a:r>
              <a:rPr lang="en-US" dirty="0" smtClean="0">
                <a:solidFill>
                  <a:prstClr val="black"/>
                </a:solidFill>
                <a:cs typeface="Times New Roman" panose="02020603050405020304" pitchFamily="18" charset="0"/>
              </a:rPr>
              <a:t>Alchemy </a:t>
            </a:r>
            <a:r>
              <a:rPr lang="en-US" dirty="0">
                <a:solidFill>
                  <a:prstClr val="black"/>
                </a:solidFill>
                <a:cs typeface="Times New Roman" panose="02020603050405020304" pitchFamily="18" charset="0"/>
              </a:rPr>
              <a:t>was a discipline that originated with the Greeks, although the Chinese and Egyptians were also instrumental in developing the foundations, and it spread to Europe via the Islamic world. From 1147, the </a:t>
            </a:r>
            <a:r>
              <a:rPr lang="en-US" dirty="0" err="1">
                <a:solidFill>
                  <a:prstClr val="black"/>
                </a:solidFill>
                <a:cs typeface="Times New Roman" panose="02020603050405020304" pitchFamily="18" charset="0"/>
              </a:rPr>
              <a:t>Almohads</a:t>
            </a:r>
            <a:r>
              <a:rPr lang="en-US" dirty="0">
                <a:solidFill>
                  <a:prstClr val="black"/>
                </a:solidFill>
                <a:cs typeface="Times New Roman" panose="02020603050405020304" pitchFamily="18" charset="0"/>
              </a:rPr>
              <a:t> took control of the previously open Islamic empire in Al </a:t>
            </a:r>
            <a:r>
              <a:rPr lang="en-US" dirty="0" err="1">
                <a:solidFill>
                  <a:prstClr val="black"/>
                </a:solidFill>
                <a:cs typeface="Times New Roman" panose="02020603050405020304" pitchFamily="18" charset="0"/>
              </a:rPr>
              <a:t>Andalus</a:t>
            </a:r>
            <a:r>
              <a:rPr lang="en-US" dirty="0">
                <a:solidFill>
                  <a:prstClr val="black"/>
                </a:solidFill>
                <a:cs typeface="Times New Roman" panose="02020603050405020304" pitchFamily="18" charset="0"/>
              </a:rPr>
              <a:t>, in modern day Spain, leading to an intellectual </a:t>
            </a:r>
            <a:r>
              <a:rPr lang="en-US" dirty="0" smtClean="0">
                <a:solidFill>
                  <a:prstClr val="black"/>
                </a:solidFill>
                <a:cs typeface="Times New Roman" panose="02020603050405020304" pitchFamily="18" charset="0"/>
              </a:rPr>
              <a:t>decline</a:t>
            </a:r>
            <a:endParaRPr lang="en-US" dirty="0">
              <a:solidFill>
                <a:prstClr val="black"/>
              </a:solidFill>
              <a:cs typeface="Times New Roman" panose="02020603050405020304" pitchFamily="18" charset="0"/>
            </a:endParaRP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n-US" dirty="0" smtClean="0">
                <a:solidFill>
                  <a:prstClr val="black"/>
                </a:solidFill>
                <a:cs typeface="Times New Roman" panose="02020603050405020304" pitchFamily="18" charset="0"/>
              </a:rPr>
              <a:t>During this period, Christian and Jewish scholars fled to Europe, bringing knowledge with them in the form of Arabic and Jewish texts, and many of these learned men landed in Northern Italy, where they formed part of the fledgling Renaissance that challenged the prevailing medieval thought. Gerard of Cremona (1114 – 1187) and </a:t>
            </a:r>
            <a:r>
              <a:rPr lang="en-US" dirty="0" err="1" smtClean="0">
                <a:solidFill>
                  <a:prstClr val="black"/>
                </a:solidFill>
                <a:cs typeface="Times New Roman" panose="02020603050405020304" pitchFamily="18" charset="0"/>
              </a:rPr>
              <a:t>Robertus</a:t>
            </a:r>
            <a:r>
              <a:rPr lang="en-US" dirty="0" smtClean="0">
                <a:solidFill>
                  <a:prstClr val="black"/>
                </a:solidFill>
                <a:cs typeface="Times New Roman" panose="02020603050405020304" pitchFamily="18" charset="0"/>
              </a:rPr>
              <a:t> </a:t>
            </a:r>
            <a:r>
              <a:rPr lang="en-US" dirty="0" err="1" smtClean="0">
                <a:solidFill>
                  <a:prstClr val="black"/>
                </a:solidFill>
                <a:cs typeface="Times New Roman" panose="02020603050405020304" pitchFamily="18" charset="0"/>
              </a:rPr>
              <a:t>Castrensis</a:t>
            </a:r>
            <a:r>
              <a:rPr lang="en-US" dirty="0" smtClean="0">
                <a:solidFill>
                  <a:prstClr val="black"/>
                </a:solidFill>
                <a:cs typeface="Times New Roman" panose="02020603050405020304" pitchFamily="18" charset="0"/>
              </a:rPr>
              <a:t> (c1150) were just two of the translators who made the original Arabic texts available in Latin</a:t>
            </a:r>
            <a:endParaRPr lang="it-IT" cap="all" dirty="0">
              <a:solidFill>
                <a:prstClr val="black"/>
              </a:solidFill>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362" y="1025853"/>
            <a:ext cx="2759676" cy="2438400"/>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5</a:t>
            </a:fld>
            <a:endParaRPr lang="it-IT">
              <a:solidFill>
                <a:prstClr val="black">
                  <a:tint val="75000"/>
                </a:prstClr>
              </a:solidFill>
            </a:endParaRPr>
          </a:p>
        </p:txBody>
      </p:sp>
    </p:spTree>
    <p:extLst>
      <p:ext uri="{BB962C8B-B14F-4D97-AF65-F5344CB8AC3E}">
        <p14:creationId xmlns:p14="http://schemas.microsoft.com/office/powerpoint/2010/main" val="2227254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0125" y="1564617"/>
            <a:ext cx="6557319" cy="1103870"/>
          </a:xfrm>
        </p:spPr>
        <p:txBody>
          <a:bodyPr>
            <a:noAutofit/>
          </a:bodyPr>
          <a:lstStyle/>
          <a:p>
            <a:pPr fontAlgn="base"/>
            <a:r>
              <a:rPr lang="en-US" sz="4400" b="1" dirty="0">
                <a:solidFill>
                  <a:srgbClr val="383939"/>
                </a:solidFill>
                <a:latin typeface="Times New Roman" panose="02020603050405020304" pitchFamily="18" charset="0"/>
                <a:cs typeface="Times New Roman" panose="02020603050405020304" pitchFamily="18" charset="0"/>
              </a:rPr>
              <a:t/>
            </a:r>
            <a:br>
              <a:rPr lang="en-US" sz="4400" b="1" dirty="0">
                <a:solidFill>
                  <a:srgbClr val="383939"/>
                </a:solidFill>
                <a:latin typeface="Times New Roman" panose="02020603050405020304" pitchFamily="18" charset="0"/>
                <a:cs typeface="Times New Roman" panose="02020603050405020304" pitchFamily="18" charset="0"/>
              </a:rPr>
            </a:br>
            <a:r>
              <a:rPr lang="en-US" sz="2400" b="1" dirty="0">
                <a:solidFill>
                  <a:schemeClr val="accent2"/>
                </a:solidFill>
                <a:effectLst>
                  <a:outerShdw blurRad="38100" dist="38100" dir="2700000" algn="tl">
                    <a:srgbClr val="000000">
                      <a:alpha val="43137"/>
                    </a:srgbClr>
                  </a:outerShdw>
                </a:effectLst>
                <a:latin typeface="+mn-lt"/>
                <a:ea typeface="+mn-ea"/>
                <a:cs typeface="+mn-cs"/>
              </a:rPr>
              <a:t>The influence of Alchemy </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255372" y="3835357"/>
            <a:ext cx="11392930" cy="1837426"/>
          </a:xfrm>
          <a:prstGeom prst="rect">
            <a:avLst/>
          </a:prstGeom>
        </p:spPr>
        <p:txBody>
          <a:bodyPr wrap="square">
            <a:spAutoFit/>
          </a:bodyPr>
          <a:lstStyle/>
          <a:p>
            <a:pPr algn="just" fontAlgn="base">
              <a:lnSpc>
                <a:spcPct val="90000"/>
              </a:lnSpc>
              <a:spcBef>
                <a:spcPct val="0"/>
              </a:spcBef>
            </a:pPr>
            <a:r>
              <a:rPr lang="en-US" dirty="0">
                <a:solidFill>
                  <a:prstClr val="black"/>
                </a:solidFill>
                <a:cs typeface="Times New Roman" panose="02020603050405020304" pitchFamily="18" charset="0"/>
              </a:rPr>
              <a:t>Alchemy was already a well-established discipline, influencing metallurgy and medicine and, as with many branches of science, it became tied to the religious establishment with which it would share an uneasy alliance over the next few </a:t>
            </a:r>
            <a:r>
              <a:rPr lang="en-US" dirty="0" smtClean="0">
                <a:solidFill>
                  <a:prstClr val="black"/>
                </a:solidFill>
                <a:cs typeface="Times New Roman" panose="02020603050405020304" pitchFamily="18" charset="0"/>
              </a:rPr>
              <a:t>centuries</a:t>
            </a:r>
            <a:endParaRPr lang="en-US" dirty="0">
              <a:solidFill>
                <a:prstClr val="black"/>
              </a:solidFill>
              <a:cs typeface="Times New Roman" panose="02020603050405020304" pitchFamily="18" charset="0"/>
            </a:endParaRPr>
          </a:p>
          <a:p>
            <a:pPr algn="just" fontAlgn="base">
              <a:lnSpc>
                <a:spcPct val="90000"/>
              </a:lnSpc>
              <a:spcBef>
                <a:spcPct val="0"/>
              </a:spcBef>
            </a:pPr>
            <a:endParaRPr lang="en-US" dirty="0">
              <a:solidFill>
                <a:prstClr val="black"/>
              </a:solidFill>
              <a:cs typeface="Times New Roman" panose="02020603050405020304" pitchFamily="18" charset="0"/>
            </a:endParaRPr>
          </a:p>
          <a:p>
            <a:pPr algn="just" fontAlgn="base">
              <a:lnSpc>
                <a:spcPct val="90000"/>
              </a:lnSpc>
              <a:spcBef>
                <a:spcPct val="0"/>
              </a:spcBef>
            </a:pPr>
            <a:r>
              <a:rPr lang="en-US" dirty="0">
                <a:solidFill>
                  <a:prstClr val="black"/>
                </a:solidFill>
                <a:cs typeface="Times New Roman" panose="02020603050405020304" pitchFamily="18" charset="0"/>
              </a:rPr>
              <a:t>As was the case with the Islamic scholars, Medieval and Renaissance alchemists followed the Aristotelian tradition of four elements as the basis of substance, a view that would not be challenged until the later Renaissance, when the findings of Newton, Boyle, and their </a:t>
            </a:r>
            <a:r>
              <a:rPr lang="en-US" dirty="0">
                <a:solidFill>
                  <a:srgbClr val="383939"/>
                </a:solidFill>
                <a:cs typeface="Times New Roman" panose="02020603050405020304" pitchFamily="18" charset="0"/>
              </a:rPr>
              <a:t>contemporaries dragged European science and philosophy into the modern </a:t>
            </a:r>
            <a:r>
              <a:rPr lang="en-US" dirty="0" smtClean="0">
                <a:solidFill>
                  <a:srgbClr val="383939"/>
                </a:solidFill>
                <a:cs typeface="Times New Roman" panose="02020603050405020304" pitchFamily="18" charset="0"/>
              </a:rPr>
              <a:t>age</a:t>
            </a:r>
            <a:endParaRPr lang="it-IT" cap="all" dirty="0">
              <a:solidFill>
                <a:srgbClr val="383939"/>
              </a:solidFill>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442" y="1033669"/>
            <a:ext cx="3981497" cy="252839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6</a:t>
            </a:fld>
            <a:endParaRPr lang="it-IT" dirty="0">
              <a:solidFill>
                <a:prstClr val="black">
                  <a:tint val="75000"/>
                </a:prstClr>
              </a:solidFill>
            </a:endParaRPr>
          </a:p>
        </p:txBody>
      </p:sp>
    </p:spTree>
    <p:extLst>
      <p:ext uri="{BB962C8B-B14F-4D97-AF65-F5344CB8AC3E}">
        <p14:creationId xmlns:p14="http://schemas.microsoft.com/office/powerpoint/2010/main" val="250981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995" y="1538607"/>
            <a:ext cx="9156511" cy="1325563"/>
          </a:xfrm>
        </p:spPr>
        <p:txBody>
          <a:bodyPr>
            <a:normAutofit/>
          </a:bodyPr>
          <a:lstStyle/>
          <a:p>
            <a:pPr algn="ct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2400" b="1" dirty="0">
                <a:solidFill>
                  <a:schemeClr val="accent2"/>
                </a:solidFill>
                <a:effectLst>
                  <a:outerShdw blurRad="38100" dist="38100" dir="2700000" algn="tl">
                    <a:srgbClr val="000000">
                      <a:alpha val="43137"/>
                    </a:srgbClr>
                  </a:outerShdw>
                </a:effectLst>
                <a:latin typeface="+mn-lt"/>
                <a:ea typeface="+mn-ea"/>
                <a:cs typeface="+mn-cs"/>
              </a:rPr>
              <a:t> &amp;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Chemistry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44148" y="3781046"/>
            <a:ext cx="10392507" cy="2947301"/>
          </a:xfrm>
        </p:spPr>
        <p:txBody>
          <a:bodyPr>
            <a:normAutofit/>
          </a:bodyPr>
          <a:lstStyle/>
          <a:p>
            <a:pPr marL="0" indent="0" algn="just">
              <a:buNone/>
            </a:pPr>
            <a:r>
              <a:rPr lang="en-US" sz="2000" dirty="0" smtClean="0">
                <a:cs typeface="Times New Roman" panose="02020603050405020304" pitchFamily="18" charset="0"/>
              </a:rPr>
              <a:t>During the Renaissance, what we nowadays call ‘alchemy’ and ‘chemistry’ constituted a single, all-inclusive, sphere of activity, that involved the routine conduct of fire assay</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7</a:t>
            </a:fld>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296" y="1013784"/>
            <a:ext cx="2796741" cy="26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59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2" y="542546"/>
            <a:ext cx="10515600" cy="1325563"/>
          </a:xfrm>
        </p:spPr>
        <p:txBody>
          <a:bodyPr>
            <a:normAutofit/>
          </a:bodyPr>
          <a:lstStyle/>
          <a:p>
            <a:pPr algn="ct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2400" b="1" dirty="0">
                <a:solidFill>
                  <a:schemeClr val="accent2"/>
                </a:solidFill>
                <a:effectLst>
                  <a:outerShdw blurRad="38100" dist="38100" dir="2700000" algn="tl">
                    <a:srgbClr val="000000">
                      <a:alpha val="43137"/>
                    </a:srgbClr>
                  </a:outerShdw>
                </a:effectLst>
                <a:latin typeface="+mn-lt"/>
                <a:ea typeface="+mn-ea"/>
                <a:cs typeface="+mn-cs"/>
              </a:rPr>
              <a:t> &amp;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Chemistry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Autofit/>
          </a:bodyPr>
          <a:lstStyle/>
          <a:p>
            <a:pPr marL="0" indent="0" algn="just">
              <a:buNone/>
            </a:pPr>
            <a:r>
              <a:rPr lang="en-US" sz="1800" dirty="0" smtClean="0">
                <a:cs typeface="Times New Roman" panose="02020603050405020304" pitchFamily="18" charset="0"/>
              </a:rPr>
              <a:t>The historical practice of fire assay has been addressed from different points of view. Traditionally, historians of mining and metallurgy have used the various metallurgical treatises and handbooks written during the Renaissance as a main source of information</a:t>
            </a:r>
          </a:p>
          <a:p>
            <a:pPr marL="0" indent="0" algn="just">
              <a:buNone/>
            </a:pPr>
            <a:r>
              <a:rPr lang="en-US" sz="1800" dirty="0" smtClean="0">
                <a:cs typeface="Times New Roman" panose="02020603050405020304" pitchFamily="18" charset="0"/>
              </a:rPr>
              <a:t>Historians of alchemy and chemistry have started to emphasize the importance of fire assay in the development of modern science, and to use texts by early alchemists and chemists to address this issue</a:t>
            </a:r>
          </a:p>
          <a:p>
            <a:pPr marL="0" indent="0" algn="just">
              <a:buNone/>
            </a:pPr>
            <a:r>
              <a:rPr lang="en-US" sz="1800" dirty="0" smtClean="0">
                <a:cs typeface="Times New Roman" panose="02020603050405020304" pitchFamily="18" charset="0"/>
              </a:rPr>
              <a:t>Historians of mining and </a:t>
            </a:r>
            <a:r>
              <a:rPr lang="en-US" sz="1800" dirty="0" err="1" smtClean="0">
                <a:cs typeface="Times New Roman" panose="02020603050405020304" pitchFamily="18" charset="0"/>
              </a:rPr>
              <a:t>archaeometallurgists</a:t>
            </a:r>
            <a:r>
              <a:rPr lang="en-US" sz="1800" dirty="0" smtClean="0">
                <a:cs typeface="Times New Roman" panose="02020603050405020304" pitchFamily="18" charset="0"/>
              </a:rPr>
              <a:t> have restricted their attention to assemblages from what is loosely defined as early metallurgy, whilst historians of alchemy and chemistry have tended to concentrate on early al/chemists and textual evidence for the practice of fire assay in their laboratories</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8</a:t>
            </a:fld>
            <a:endParaRPr lang="it-IT"/>
          </a:p>
        </p:txBody>
      </p:sp>
    </p:spTree>
    <p:extLst>
      <p:ext uri="{BB962C8B-B14F-4D97-AF65-F5344CB8AC3E}">
        <p14:creationId xmlns:p14="http://schemas.microsoft.com/office/powerpoint/2010/main" val="933120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709" y="1296537"/>
            <a:ext cx="8184370" cy="1325563"/>
          </a:xfrm>
        </p:spPr>
        <p:txBody>
          <a:bodyPr>
            <a:normAutofit/>
          </a:bodyPr>
          <a:lstStyle/>
          <a:p>
            <a:pPr algn="ctr"/>
            <a:r>
              <a:rPr lang="it-IT" sz="2400" b="1" dirty="0" err="1">
                <a:solidFill>
                  <a:schemeClr val="accent2"/>
                </a:solidFill>
                <a:effectLst>
                  <a:outerShdw blurRad="38100" dist="38100" dir="2700000" algn="tl">
                    <a:srgbClr val="000000">
                      <a:alpha val="43137"/>
                    </a:srgbClr>
                  </a:outerShdw>
                </a:effectLst>
                <a:latin typeface="+mn-lt"/>
                <a:ea typeface="+mn-ea"/>
                <a:cs typeface="+mn-cs"/>
              </a:rPr>
              <a:t>Alchemy</a:t>
            </a:r>
            <a:r>
              <a:rPr lang="it-IT" sz="2400" b="1" dirty="0">
                <a:solidFill>
                  <a:schemeClr val="accent2"/>
                </a:solidFill>
                <a:effectLst>
                  <a:outerShdw blurRad="38100" dist="38100" dir="2700000" algn="tl">
                    <a:srgbClr val="000000">
                      <a:alpha val="43137"/>
                    </a:srgbClr>
                  </a:outerShdw>
                </a:effectLst>
                <a:latin typeface="+mn-lt"/>
                <a:ea typeface="+mn-ea"/>
                <a:cs typeface="+mn-cs"/>
              </a:rPr>
              <a:t> &amp;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Chemistry</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611962" y="3357349"/>
            <a:ext cx="10515600" cy="3242919"/>
          </a:xfrm>
        </p:spPr>
        <p:txBody>
          <a:bodyPr>
            <a:normAutofit/>
          </a:bodyPr>
          <a:lstStyle/>
          <a:p>
            <a:pPr marL="0" indent="0" algn="just">
              <a:buNone/>
            </a:pPr>
            <a:r>
              <a:rPr lang="en-US" sz="1800" dirty="0" smtClean="0">
                <a:cs typeface="Times New Roman" panose="02020603050405020304" pitchFamily="18" charset="0"/>
              </a:rPr>
              <a:t>For the former groups, alchemy is often regarded as an overly theoretical endeavor bearing little relation to the practical, experience based craft; for the latter, metallurgists are sometimes thought of as mere craftsmen, practicing chemical reactions but not caring about the scientific principles behind their operations</a:t>
            </a:r>
          </a:p>
          <a:p>
            <a:pPr marL="0" indent="0" algn="just">
              <a:buNone/>
            </a:pPr>
            <a:r>
              <a:rPr lang="en-US" sz="1800" dirty="0" smtClean="0">
                <a:cs typeface="Times New Roman" panose="02020603050405020304" pitchFamily="18" charset="0"/>
              </a:rPr>
              <a:t>Consequently, both groups of scholars have defined different research objectives and normally approach them without taking into account the work carried out in the other field</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9</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156" y="1097242"/>
            <a:ext cx="2593482" cy="2194485"/>
          </a:xfrm>
          <a:prstGeom prst="rect">
            <a:avLst/>
          </a:prstGeom>
        </p:spPr>
      </p:pic>
    </p:spTree>
    <p:extLst>
      <p:ext uri="{BB962C8B-B14F-4D97-AF65-F5344CB8AC3E}">
        <p14:creationId xmlns:p14="http://schemas.microsoft.com/office/powerpoint/2010/main" val="507273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TotalTime>
  <Words>2943</Words>
  <Application>Microsoft Office PowerPoint</Application>
  <PresentationFormat>Custom</PresentationFormat>
  <Paragraphs>177</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Tema di Office</vt:lpstr>
      <vt:lpstr>        </vt:lpstr>
      <vt:lpstr>The Roots of Chemistry and alchemy </vt:lpstr>
      <vt:lpstr>The charm of alchemy </vt:lpstr>
      <vt:lpstr>The reinaissance alchemist </vt:lpstr>
      <vt:lpstr>The origin of Alchemy  </vt:lpstr>
      <vt:lpstr> The influence of Alchemy  </vt:lpstr>
      <vt:lpstr>Alchemy &amp; Chemistry</vt:lpstr>
      <vt:lpstr>Alchemy &amp; Chemistry</vt:lpstr>
      <vt:lpstr>Alchemy &amp; Chemistry</vt:lpstr>
      <vt:lpstr>Alchemy &amp; Chemistry</vt:lpstr>
      <vt:lpstr>Alchemy &amp; Chemistry</vt:lpstr>
      <vt:lpstr>Alchemy &amp; Chemistry? Terminological issues</vt:lpstr>
      <vt:lpstr>Alchemy or chemistry? Terminological issues</vt:lpstr>
      <vt:lpstr>Alchemy or chemistry? Terminological issues</vt:lpstr>
      <vt:lpstr>What is the origin of this historiographic confusion?</vt:lpstr>
      <vt:lpstr>PowerPoint Presentation</vt:lpstr>
      <vt:lpstr>PowerPoint Presentation</vt:lpstr>
      <vt:lpstr> </vt:lpstr>
      <vt:lpstr> </vt:lpstr>
      <vt:lpstr> </vt:lpstr>
      <vt:lpstr> </vt:lpstr>
      <vt:lpstr>Paracelsus</vt:lpstr>
      <vt:lpstr>Paracelsus</vt:lpstr>
      <vt:lpstr>Paracelsus</vt:lpstr>
      <vt:lpstr> </vt:lpstr>
      <vt:lpstr>Pre Paracelsan Pharmacology</vt:lpstr>
      <vt:lpstr>Post Paracelsan Pharmacology</vt:lpstr>
      <vt:lpstr>Post Paracelsan Pharmacology</vt:lpstr>
      <vt:lpstr>Post Paracelsan Pharmacology</vt:lpstr>
      <vt:lpstr> </vt:lpstr>
      <vt:lpstr>Renaissance Alchemy and the Scientific Method </vt:lpstr>
      <vt:lpstr>Renaissance Alchemy and the Scientific Method </vt:lpstr>
      <vt:lpstr>Renaissance Alchemy and the Scientific Method </vt:lpstr>
      <vt:lpstr>Alchemy and Chemistry in the Renaissance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 Farulla</dc:creator>
  <cp:lastModifiedBy>Andrea Nozzoli</cp:lastModifiedBy>
  <cp:revision>46</cp:revision>
  <cp:lastPrinted>2020-11-16T09:06:49Z</cp:lastPrinted>
  <dcterms:created xsi:type="dcterms:W3CDTF">2020-01-09T11:13:54Z</dcterms:created>
  <dcterms:modified xsi:type="dcterms:W3CDTF">2021-06-18T08:49:56Z</dcterms:modified>
</cp:coreProperties>
</file>