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11" r:id="rId2"/>
    <p:sldId id="300" r:id="rId3"/>
    <p:sldId id="301" r:id="rId4"/>
    <p:sldId id="302" r:id="rId5"/>
    <p:sldId id="304" r:id="rId6"/>
    <p:sldId id="305" r:id="rId7"/>
    <p:sldId id="257" r:id="rId8"/>
    <p:sldId id="258" r:id="rId9"/>
    <p:sldId id="259" r:id="rId10"/>
    <p:sldId id="260" r:id="rId11"/>
    <p:sldId id="261" r:id="rId12"/>
    <p:sldId id="263" r:id="rId13"/>
    <p:sldId id="264" r:id="rId14"/>
    <p:sldId id="265" r:id="rId15"/>
    <p:sldId id="266" r:id="rId16"/>
    <p:sldId id="262" r:id="rId17"/>
    <p:sldId id="267" r:id="rId18"/>
    <p:sldId id="306" r:id="rId19"/>
    <p:sldId id="307" r:id="rId20"/>
    <p:sldId id="308" r:id="rId21"/>
    <p:sldId id="309" r:id="rId22"/>
    <p:sldId id="268" r:id="rId23"/>
    <p:sldId id="269" r:id="rId24"/>
    <p:sldId id="270" r:id="rId25"/>
    <p:sldId id="303" r:id="rId26"/>
    <p:sldId id="272" r:id="rId27"/>
    <p:sldId id="273" r:id="rId28"/>
    <p:sldId id="274" r:id="rId29"/>
    <p:sldId id="275" r:id="rId30"/>
    <p:sldId id="310" r:id="rId31"/>
    <p:sldId id="284" r:id="rId32"/>
    <p:sldId id="283" r:id="rId33"/>
    <p:sldId id="285" r:id="rId34"/>
    <p:sldId id="299" r:id="rId35"/>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14"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it-IT"/>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endParaRPr lang="it-IT" dirty="0"/>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it-IT"/>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endParaRPr lang="it-IT" dirty="0"/>
          </a:p>
        </p:txBody>
      </p:sp>
    </p:spTree>
    <p:extLst>
      <p:ext uri="{BB962C8B-B14F-4D97-AF65-F5344CB8AC3E}">
        <p14:creationId xmlns:p14="http://schemas.microsoft.com/office/powerpoint/2010/main" val="3231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BCDA578-00C7-48B6-8804-E9AFF8D05D5C}" type="datetimeFigureOut">
              <a:rPr lang="it-IT" smtClean="0"/>
              <a:pPr/>
              <a:t>18/06/2021</a:t>
            </a:fld>
            <a:endParaRPr lang="it-IT"/>
          </a:p>
        </p:txBody>
      </p:sp>
      <p:sp>
        <p:nvSpPr>
          <p:cNvPr id="4" name="Segnaposto immagin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5FF816B-B60B-4630-B512-C6B41553E27A}" type="slidenum">
              <a:rPr lang="it-IT" smtClean="0"/>
              <a:pPr/>
              <a:t>‹#›</a:t>
            </a:fld>
            <a:endParaRPr lang="it-IT"/>
          </a:p>
        </p:txBody>
      </p:sp>
    </p:spTree>
    <p:extLst>
      <p:ext uri="{BB962C8B-B14F-4D97-AF65-F5344CB8AC3E}">
        <p14:creationId xmlns:p14="http://schemas.microsoft.com/office/powerpoint/2010/main" val="352367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5FF816B-B60B-4630-B512-C6B41553E27A}" type="slidenum">
              <a:rPr lang="it-IT" smtClean="0"/>
              <a:pPr/>
              <a:t>3</a:t>
            </a:fld>
            <a:endParaRPr lang="it-IT"/>
          </a:p>
        </p:txBody>
      </p:sp>
    </p:spTree>
    <p:extLst>
      <p:ext uri="{BB962C8B-B14F-4D97-AF65-F5344CB8AC3E}">
        <p14:creationId xmlns:p14="http://schemas.microsoft.com/office/powerpoint/2010/main" val="222180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353CB6B-2BBC-4D4C-B81A-E40426A47249}" type="slidenum">
              <a:rPr lang="it-IT" smtClean="0"/>
              <a:pPr/>
              <a:t>34</a:t>
            </a:fld>
            <a:endParaRPr lang="it-IT"/>
          </a:p>
        </p:txBody>
      </p:sp>
    </p:spTree>
    <p:extLst>
      <p:ext uri="{BB962C8B-B14F-4D97-AF65-F5344CB8AC3E}">
        <p14:creationId xmlns:p14="http://schemas.microsoft.com/office/powerpoint/2010/main" val="426006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88DB1D7-0190-45DA-B9B7-543290913760}"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301050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E1E8F37-D137-47D3-BA8D-961173727534}"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80834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05BD186-82EE-45F7-A422-E438DEFDD093}"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6583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4E116D3-E4F0-4EDE-8148-7A2BB8A0A2B6}"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286888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6F5F091-7B7E-4C96-85F3-4AC17880E0E8}"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06958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E080075-8513-4865-880B-4321D1F8912A}"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75411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B83AE38-0DDF-4A37-977F-2EC385A837B4}" type="datetime1">
              <a:rPr lang="it-IT" smtClean="0"/>
              <a:pPr/>
              <a:t>18/06/2021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4060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6C84A2E-E2C1-4135-96E1-554705B1967C}" type="datetime1">
              <a:rPr lang="it-IT" smtClean="0"/>
              <a:pPr/>
              <a:t>18/06/2021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68832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3625B-2CF6-4803-A7ED-D7FEB0C0CC61}" type="datetime1">
              <a:rPr lang="it-IT" smtClean="0"/>
              <a:pPr/>
              <a:t>18/06/2021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200295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B43A23-9588-4DD5-BC85-153B1363AF64}"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76685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3C2F5D9-2338-4F38-B697-8595F3AA9ABE}"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48979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EF8-9169-48CD-AC3E-BB7FAD87EB02}" type="datetime1">
              <a:rPr lang="it-IT" smtClean="0"/>
              <a:pPr/>
              <a:t>18/06/2021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0D379-14C5-47F9-AB26-775D76B5B3EA}" type="slidenum">
              <a:rPr lang="it-IT" smtClean="0"/>
              <a:pPr/>
              <a:t>‹#›</a:t>
            </a:fld>
            <a:endParaRPr lang="it-IT"/>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 xmlns:a16="http://schemas.microsoft.com/office/drawing/2014/main"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134470" y="6306671"/>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300914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8081" y="4785916"/>
            <a:ext cx="8534400" cy="685800"/>
          </a:xfrm>
        </p:spPr>
        <p:txBody>
          <a:bodyPr>
            <a:normAutofit fontScale="25000" lnSpcReduction="20000"/>
          </a:bodyPr>
          <a:lstStyle/>
          <a:p>
            <a:r>
              <a:rPr lang="en-GB" sz="7500" b="1" dirty="0"/>
              <a:t>Sapienza University of Rome, Italy</a:t>
            </a:r>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endParaRPr lang="en-GB" dirty="0"/>
          </a:p>
        </p:txBody>
      </p:sp>
      <p:pic>
        <p:nvPicPr>
          <p:cNvPr id="10" name="Picture 4" descr="https://daily.jstor.org/wp-content/uploads/2017/03/Lister_spraying_phenol_1050x700.jpg">
            <a:extLst>
              <a:ext uri="{FF2B5EF4-FFF2-40B4-BE49-F238E27FC236}">
                <a16:creationId xmlns="" xmlns:a16="http://schemas.microsoft.com/office/drawing/2014/main" id="{E81B4901-EB2D-4B14-970F-3C876AED6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11" b="10275"/>
          <a:stretch/>
        </p:blipFill>
        <p:spPr bwMode="auto">
          <a:xfrm>
            <a:off x="3660877" y="2080925"/>
            <a:ext cx="5228807" cy="22970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27281" y="1121733"/>
            <a:ext cx="6096000" cy="830997"/>
          </a:xfrm>
          <a:prstGeom prst="rect">
            <a:avLst/>
          </a:prstGeom>
        </p:spPr>
        <p:txBody>
          <a:bodyPr>
            <a:spAutoFit/>
          </a:bodyPr>
          <a:lstStyle/>
          <a:p>
            <a:pPr algn="ctr"/>
            <a:r>
              <a:rPr lang="el-GR" sz="2400" b="1" dirty="0" smtClean="0">
                <a:solidFill>
                  <a:schemeClr val="accent2"/>
                </a:solidFill>
                <a:effectLst>
                  <a:outerShdw blurRad="38100" dist="38100" dir="2700000" algn="tl">
                    <a:srgbClr val="000000">
                      <a:alpha val="43137"/>
                    </a:srgbClr>
                  </a:outerShdw>
                </a:effectLst>
              </a:rPr>
              <a:t>Ενότητα </a:t>
            </a:r>
            <a:r>
              <a:rPr lang="en-US" sz="2400" b="1" dirty="0" smtClean="0">
                <a:solidFill>
                  <a:schemeClr val="accent2"/>
                </a:solidFill>
                <a:effectLst>
                  <a:outerShdw blurRad="38100" dist="38100" dir="2700000" algn="tl">
                    <a:srgbClr val="000000">
                      <a:alpha val="43137"/>
                    </a:srgbClr>
                  </a:outerShdw>
                </a:effectLst>
              </a:rPr>
              <a:t>8 </a:t>
            </a:r>
            <a:r>
              <a:rPr lang="en-US" sz="2400" b="1" dirty="0">
                <a:solidFill>
                  <a:schemeClr val="accent2"/>
                </a:solidFill>
                <a:effectLst>
                  <a:outerShdw blurRad="38100" dist="38100" dir="2700000" algn="tl">
                    <a:srgbClr val="000000">
                      <a:alpha val="43137"/>
                    </a:srgbClr>
                  </a:outerShdw>
                </a:effectLst>
              </a:rPr>
              <a:t>– </a:t>
            </a:r>
            <a:r>
              <a:rPr lang="el-GR" sz="2400" b="1" dirty="0" smtClean="0">
                <a:solidFill>
                  <a:schemeClr val="accent2"/>
                </a:solidFill>
                <a:effectLst>
                  <a:outerShdw blurRad="38100" dist="38100" dir="2700000" algn="tl">
                    <a:srgbClr val="000000">
                      <a:alpha val="43137"/>
                    </a:srgbClr>
                  </a:outerShdw>
                </a:effectLst>
              </a:rPr>
              <a:t>Αλχημεία και χημεία στην Αναγέννηση</a:t>
            </a:r>
            <a:endParaRPr lang="en-GB" sz="24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800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5495" y="585511"/>
            <a:ext cx="10515600" cy="1325563"/>
          </a:xfrm>
        </p:spPr>
        <p:txBody>
          <a:bodyPr>
            <a:normAutofit/>
          </a:bodyPr>
          <a:lstStyle/>
          <a:p>
            <a:pPr algn="ctr"/>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&amp; Χημεία</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10905" y="1815540"/>
            <a:ext cx="10515600" cy="4757208"/>
          </a:xfrm>
        </p:spPr>
        <p:txBody>
          <a:bodyPr>
            <a:normAutofit/>
          </a:bodyPr>
          <a:lstStyle/>
          <a:p>
            <a:pPr marL="0" indent="0" algn="just">
              <a:buNone/>
            </a:pPr>
            <a:r>
              <a:rPr lang="el-GR" sz="1800" dirty="0" smtClean="0">
                <a:cs typeface="Times New Roman" panose="02020603050405020304" pitchFamily="18" charset="0"/>
              </a:rPr>
              <a:t>Πρόσφατα, η μελέτη και ερμηνεία κάποιων ομάδων αρχαιολογικών ευρημάτων μέσα από συμφραζόμενα, χωρίς ξεκάθαρη πρότερη σύνδεση είτε με τη μεταλλουργία είτε με τη χημεία, απαίτησαν να ληφθούν υπόψη τόσο μεταλλουργικά κείμενα όσο και αλχημικές και χημικές δραστηριότητες, υποδεικνύοντας την ανάγκη για πιο κατανοητές προσεγγίσεις</a:t>
            </a: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Η πρακτική της δοκιμασίας με φωτιά ως εργαλείο ανάλυσης είναι εξίσου σχετικό με τη χημεία, με την εξορυκτική μεταλλουργία και με τον ποιοτικό έλεγχο στην παραγωγή νομισμάτων. Ακόμα και η ανακύκλωση μικρής κλίμακας και η βελτίωση των κοσμημάτων χρησιμοποιούν τις ίδιες διαδικασίες.</a:t>
            </a:r>
          </a:p>
          <a:p>
            <a:pPr marL="0" indent="0" algn="just">
              <a:buNone/>
            </a:pPr>
            <a:r>
              <a:rPr lang="el-GR" sz="1800" dirty="0" smtClean="0">
                <a:cs typeface="Times New Roman" panose="02020603050405020304" pitchFamily="18" charset="0"/>
              </a:rPr>
              <a:t>Αρχαιολογικά στοιχεία είναι ενδεικτικά της δοκιμασίας με φωτιά, αλλά από μόνα τους δεν επιτρέπουν την αναγνώριση του άμεσου τεχνολογικού πλαισίου, μέσα στο οποίο έγιναν αυτές οι αναλύσεις</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10</a:t>
            </a:fld>
            <a:endParaRPr lang="it-IT"/>
          </a:p>
        </p:txBody>
      </p:sp>
    </p:spTree>
    <p:extLst>
      <p:ext uri="{BB962C8B-B14F-4D97-AF65-F5344CB8AC3E}">
        <p14:creationId xmlns:p14="http://schemas.microsoft.com/office/powerpoint/2010/main" val="282800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848" y="583489"/>
            <a:ext cx="10515600" cy="1325563"/>
          </a:xfrm>
        </p:spPr>
        <p:txBody>
          <a:bodyPr>
            <a:normAutofit/>
          </a:bodyPr>
          <a:lstStyle/>
          <a:p>
            <a:pPr algn="ctr"/>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&amp; Χημεία</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97467" y="1690688"/>
            <a:ext cx="10515600" cy="4351338"/>
          </a:xfrm>
        </p:spPr>
        <p:txBody>
          <a:bodyPr>
            <a:noAutofit/>
          </a:bodyPr>
          <a:lstStyle/>
          <a:p>
            <a:pPr marL="0" indent="0" algn="just">
              <a:buNone/>
            </a:pPr>
            <a:r>
              <a:rPr lang="el-GR" sz="1800" dirty="0" smtClean="0">
                <a:cs typeface="Times New Roman" panose="02020603050405020304" pitchFamily="18" charset="0"/>
              </a:rPr>
              <a:t>Έμφαση δίνεται σε δύο κρίσιμες απόψεις:</a:t>
            </a:r>
            <a:endParaRPr lang="en-US" sz="1800" dirty="0">
              <a:cs typeface="Times New Roman" panose="02020603050405020304" pitchFamily="18" charset="0"/>
            </a:endParaRPr>
          </a:p>
          <a:p>
            <a:pPr marL="0" indent="0" algn="just">
              <a:buNone/>
            </a:pPr>
            <a:r>
              <a:rPr lang="en-US" sz="1800" dirty="0">
                <a:cs typeface="Times New Roman" panose="02020603050405020304" pitchFamily="18" charset="0"/>
              </a:rPr>
              <a:t>     a) </a:t>
            </a:r>
            <a:r>
              <a:rPr lang="el-GR" sz="1800" dirty="0" smtClean="0">
                <a:cs typeface="Times New Roman" panose="02020603050405020304" pitchFamily="18" charset="0"/>
              </a:rPr>
              <a:t>Στην Αναγέννηση, η αλχημεία και η χημεία δεν ήταν ξεχωριστοί τομείς και αυτός ο γενικός τομέας δεν εξέφραζε τα θρησκευτικά, τα ψυχολογικά ή τα μαγικά συμφραζόμενα που συχνά συνυπάρχουν στο κυνήγι της μετατροπής μετάλλων</a:t>
            </a:r>
            <a:endParaRPr lang="en-US" sz="1800" dirty="0">
              <a:cs typeface="Times New Roman" panose="02020603050405020304" pitchFamily="18" charset="0"/>
            </a:endParaRPr>
          </a:p>
          <a:p>
            <a:pPr marL="0" indent="0" algn="just">
              <a:buNone/>
            </a:pPr>
            <a:r>
              <a:rPr lang="en-US" sz="1800" dirty="0">
                <a:cs typeface="Times New Roman" panose="02020603050405020304" pitchFamily="18" charset="0"/>
              </a:rPr>
              <a:t>     b) </a:t>
            </a:r>
            <a:r>
              <a:rPr lang="el-GR" sz="1800" dirty="0" smtClean="0">
                <a:cs typeface="Times New Roman" panose="02020603050405020304" pitchFamily="18" charset="0"/>
              </a:rPr>
              <a:t>Οι δοκιμασίες φωτιάς ήταν αλχημικές και χημικές, όσο και μεταλλουργικές διαδικασίες και, όσον αφορά στις δοκιμασίες, είναι συχνά αδύνατο – και απρεπές – να διαχωρίζεται μία σφαίρα δραστηριότητας αλχημεία / χημεία) από την άλλη (μεταλλουργία), λόγω της ισχυρής τους αλληλεξάρτησης</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11</a:t>
            </a:fld>
            <a:endParaRPr lang="it-IT"/>
          </a:p>
        </p:txBody>
      </p:sp>
    </p:spTree>
    <p:extLst>
      <p:ext uri="{BB962C8B-B14F-4D97-AF65-F5344CB8AC3E}">
        <p14:creationId xmlns:p14="http://schemas.microsoft.com/office/powerpoint/2010/main" val="13745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8923" y="624432"/>
            <a:ext cx="10515600" cy="1325563"/>
          </a:xfrm>
        </p:spPr>
        <p:txBody>
          <a:bodyPr>
            <a:normAutofit/>
          </a:bodyPr>
          <a:lstStyle/>
          <a:p>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&amp; Χημεία; Θέματα ορολογίας</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1622449"/>
            <a:ext cx="10515600" cy="4351338"/>
          </a:xfrm>
        </p:spPr>
        <p:txBody>
          <a:bodyPr>
            <a:normAutofit/>
          </a:bodyPr>
          <a:lstStyle/>
          <a:p>
            <a:pPr marL="0" indent="0" algn="just">
              <a:buNone/>
            </a:pPr>
            <a:r>
              <a:rPr lang="el-GR" sz="1800" dirty="0" smtClean="0">
                <a:cs typeface="Times New Roman" panose="02020603050405020304" pitchFamily="18" charset="0"/>
              </a:rPr>
              <a:t>Στη σημερινή γλώσσα, ο όρος «αλχημεία» αμέσως υποδεικνύει την ιδέα της μετατροπής μετάλλων και τη δημιουργία χρυσού – συχνά με πολλές υποδηλώσεις, όπως συζητείται παρακάτω</a:t>
            </a: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Ο όρος «Χημεία» από την άλλη, διατηρείται για ένα πιο αυστηρό και απαιτητικό αντικείμενο που έχει να κάνει με τη σύσταση των πραγμάτων</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12</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126" y="3036627"/>
            <a:ext cx="8734566" cy="2947916"/>
          </a:xfrm>
          <a:prstGeom prst="rect">
            <a:avLst/>
          </a:prstGeom>
        </p:spPr>
      </p:pic>
    </p:spTree>
    <p:extLst>
      <p:ext uri="{BB962C8B-B14F-4D97-AF65-F5344CB8AC3E}">
        <p14:creationId xmlns:p14="http://schemas.microsoft.com/office/powerpoint/2010/main" val="38571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7257" y="1129400"/>
            <a:ext cx="10515600" cy="1325563"/>
          </a:xfrm>
        </p:spPr>
        <p:txBody>
          <a:bodyPr>
            <a:normAutofit/>
          </a:bodyPr>
          <a:lstStyle/>
          <a:p>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ή χημεία; Θέματα ορολογίας</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688075" y="2576252"/>
            <a:ext cx="10515600" cy="2841910"/>
          </a:xfrm>
        </p:spPr>
        <p:txBody>
          <a:bodyPr>
            <a:normAutofit/>
          </a:bodyPr>
          <a:lstStyle/>
          <a:p>
            <a:pPr marL="0" indent="0" algn="just">
              <a:buNone/>
            </a:pPr>
            <a:r>
              <a:rPr lang="el-GR" sz="1800" dirty="0" smtClean="0">
                <a:cs typeface="Times New Roman" panose="02020603050405020304" pitchFamily="18" charset="0"/>
              </a:rPr>
              <a:t>Οι δύο λέξεις ήταν συνώνυμες. Όταν προέκυψε ο διαχωρισμός τους, αυτό συνέβη σε έναν συγκεκριμένο συγγραφέα αν βασίστηκε σε διαφορετικές αιτίες από εκείνες που χρησιμοποιούνται στη σύγχρονη εποχή</a:t>
            </a: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Ένα από τα πιο γνωστά παραδείγματα είναι αυτό του </a:t>
            </a:r>
            <a:r>
              <a:rPr lang="en-US" sz="1800" dirty="0" smtClean="0">
                <a:cs typeface="Times New Roman" panose="02020603050405020304" pitchFamily="18" charset="0"/>
              </a:rPr>
              <a:t>Andreas </a:t>
            </a:r>
            <a:r>
              <a:rPr lang="en-US" sz="1800" dirty="0" err="1" smtClean="0">
                <a:cs typeface="Times New Roman" panose="02020603050405020304" pitchFamily="18" charset="0"/>
              </a:rPr>
              <a:t>Libavius</a:t>
            </a:r>
            <a:r>
              <a:rPr lang="el-GR" sz="1800" dirty="0" smtClean="0">
                <a:cs typeface="Times New Roman" panose="02020603050405020304" pitchFamily="18" charset="0"/>
              </a:rPr>
              <a:t>, στο κείμενο του</a:t>
            </a:r>
            <a:r>
              <a:rPr lang="en-US" sz="1800" dirty="0" smtClean="0">
                <a:cs typeface="Times New Roman" panose="02020603050405020304" pitchFamily="18" charset="0"/>
              </a:rPr>
              <a:t> 1597, </a:t>
            </a:r>
            <a:r>
              <a:rPr lang="el-GR" sz="1800" dirty="0" smtClean="0">
                <a:cs typeface="Times New Roman" panose="02020603050405020304" pitchFamily="18" charset="0"/>
              </a:rPr>
              <a:t>το οποίο, αν και φέρει τον τίτλο </a:t>
            </a:r>
            <a:r>
              <a:rPr lang="en-US" sz="1800" dirty="0" err="1" smtClean="0">
                <a:cs typeface="Times New Roman" panose="02020603050405020304" pitchFamily="18" charset="0"/>
              </a:rPr>
              <a:t>Alchemia</a:t>
            </a:r>
            <a:r>
              <a:rPr lang="en-US" sz="1800" dirty="0">
                <a:cs typeface="Times New Roman" panose="02020603050405020304" pitchFamily="18" charset="0"/>
              </a:rPr>
              <a:t>, </a:t>
            </a:r>
            <a:r>
              <a:rPr lang="el-GR" sz="1800" dirty="0" smtClean="0">
                <a:cs typeface="Times New Roman" panose="02020603050405020304" pitchFamily="18" charset="0"/>
              </a:rPr>
              <a:t>σήμερα αναγνωρίζεται ευρέως ως το πρώτο σύγχρονο εγχειρίδιο χημείας και δεν αφορά καθόλου σε μετατροπή μετάλλων</a:t>
            </a:r>
            <a:endParaRPr lang="it-IT" sz="1800" dirty="0"/>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13</a:t>
            </a:fld>
            <a:endParaRPr lang="it-IT"/>
          </a:p>
        </p:txBody>
      </p:sp>
    </p:spTree>
    <p:extLst>
      <p:ext uri="{BB962C8B-B14F-4D97-AF65-F5344CB8AC3E}">
        <p14:creationId xmlns:p14="http://schemas.microsoft.com/office/powerpoint/2010/main" val="353481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0904" y="965626"/>
            <a:ext cx="10515600" cy="1325563"/>
          </a:xfrm>
        </p:spPr>
        <p:txBody>
          <a:bodyPr>
            <a:normAutofit/>
          </a:bodyPr>
          <a:lstStyle/>
          <a:p>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ή χημεία; Θέματα ορολογίας</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2139524"/>
            <a:ext cx="10515600" cy="3224047"/>
          </a:xfrm>
        </p:spPr>
        <p:txBody>
          <a:bodyPr>
            <a:normAutofit/>
          </a:bodyPr>
          <a:lstStyle/>
          <a:p>
            <a:pPr marL="0" indent="0" algn="just">
              <a:buNone/>
            </a:pPr>
            <a:r>
              <a:rPr lang="el-GR" sz="1800" dirty="0" smtClean="0">
                <a:cs typeface="Times New Roman" panose="02020603050405020304" pitchFamily="18" charset="0"/>
              </a:rPr>
              <a:t>Ο </a:t>
            </a:r>
            <a:r>
              <a:rPr lang="en-US" sz="1800" dirty="0" err="1" smtClean="0">
                <a:cs typeface="Times New Roman" panose="02020603050405020304" pitchFamily="18" charset="0"/>
              </a:rPr>
              <a:t>Biringuccio</a:t>
            </a:r>
            <a:r>
              <a:rPr lang="en-US" sz="1800" dirty="0" smtClean="0">
                <a:cs typeface="Times New Roman" panose="02020603050405020304" pitchFamily="18" charset="0"/>
              </a:rPr>
              <a:t> </a:t>
            </a:r>
            <a:r>
              <a:rPr lang="en-US" sz="1800" dirty="0">
                <a:cs typeface="Times New Roman" panose="02020603050405020304" pitchFamily="18" charset="0"/>
              </a:rPr>
              <a:t>(1540) </a:t>
            </a:r>
            <a:r>
              <a:rPr lang="el-GR" sz="1800" dirty="0" smtClean="0">
                <a:cs typeface="Times New Roman" panose="02020603050405020304" pitchFamily="18" charset="0"/>
              </a:rPr>
              <a:t>αναφέρεται σε αλχημιστική τέχνη όταν συζητά για τη φιλοσοφική λίθο</a:t>
            </a:r>
            <a:r>
              <a:rPr lang="en-US" sz="1800" dirty="0" smtClean="0">
                <a:cs typeface="Times New Roman" panose="02020603050405020304" pitchFamily="18" charset="0"/>
              </a:rPr>
              <a:t> (</a:t>
            </a:r>
            <a:r>
              <a:rPr lang="en-US" sz="1800" dirty="0">
                <a:cs typeface="Times New Roman" panose="02020603050405020304" pitchFamily="18" charset="0"/>
              </a:rPr>
              <a:t>Book I) </a:t>
            </a:r>
            <a:r>
              <a:rPr lang="el-GR" sz="1800" dirty="0" smtClean="0">
                <a:cs typeface="Times New Roman" panose="02020603050405020304" pitchFamily="18" charset="0"/>
              </a:rPr>
              <a:t>αλλά και όταν περιγράφει τις διαδικασίες της εξάχνωσης και της απόσταξης</a:t>
            </a:r>
            <a:r>
              <a:rPr lang="en-US" sz="1800" dirty="0" smtClean="0">
                <a:cs typeface="Times New Roman" panose="02020603050405020304" pitchFamily="18" charset="0"/>
              </a:rPr>
              <a:t> </a:t>
            </a:r>
            <a:r>
              <a:rPr lang="en-US" sz="1800" dirty="0">
                <a:cs typeface="Times New Roman" panose="02020603050405020304" pitchFamily="18" charset="0"/>
              </a:rPr>
              <a:t>(Book IX)</a:t>
            </a:r>
          </a:p>
          <a:p>
            <a:pPr marL="0" indent="0" algn="just">
              <a:buNone/>
            </a:pPr>
            <a:r>
              <a:rPr lang="el-GR" sz="1800" dirty="0" smtClean="0">
                <a:cs typeface="Times New Roman" panose="02020603050405020304" pitchFamily="18" charset="0"/>
              </a:rPr>
              <a:t>Ο </a:t>
            </a:r>
            <a:r>
              <a:rPr lang="en-US" sz="1800" dirty="0" smtClean="0">
                <a:cs typeface="Times New Roman" panose="02020603050405020304" pitchFamily="18" charset="0"/>
              </a:rPr>
              <a:t>Agricola </a:t>
            </a:r>
            <a:r>
              <a:rPr lang="en-US" sz="1800" dirty="0">
                <a:cs typeface="Times New Roman" panose="02020603050405020304" pitchFamily="18" charset="0"/>
              </a:rPr>
              <a:t>(1556), </a:t>
            </a:r>
            <a:r>
              <a:rPr lang="el-GR" sz="1800" dirty="0" smtClean="0">
                <a:cs typeface="Times New Roman" panose="02020603050405020304" pitchFamily="18" charset="0"/>
              </a:rPr>
              <a:t>αντίθετα, χρησιμοποιεί τον όρο </a:t>
            </a:r>
            <a:r>
              <a:rPr lang="en-US" sz="1800" dirty="0" err="1" smtClean="0">
                <a:cs typeface="Times New Roman" panose="02020603050405020304" pitchFamily="18" charset="0"/>
              </a:rPr>
              <a:t>chymistas</a:t>
            </a:r>
            <a:r>
              <a:rPr lang="en-US" sz="1800" dirty="0" smtClean="0">
                <a:cs typeface="Times New Roman" panose="02020603050405020304" pitchFamily="18" charset="0"/>
              </a:rPr>
              <a:t>/</a:t>
            </a:r>
            <a:r>
              <a:rPr lang="en-US" sz="1800" dirty="0" err="1" smtClean="0">
                <a:cs typeface="Times New Roman" panose="02020603050405020304" pitchFamily="18" charset="0"/>
              </a:rPr>
              <a:t>chymistae</a:t>
            </a:r>
            <a:r>
              <a:rPr lang="en-US" sz="1800" dirty="0">
                <a:cs typeface="Times New Roman" panose="02020603050405020304" pitchFamily="18" charset="0"/>
              </a:rPr>
              <a:t>, </a:t>
            </a:r>
            <a:r>
              <a:rPr lang="el-GR" sz="1800" dirty="0" smtClean="0">
                <a:cs typeface="Times New Roman" panose="02020603050405020304" pitchFamily="18" charset="0"/>
              </a:rPr>
              <a:t>τόσο όταν συζητά για τους «κακούς» αλχημιστές που εξαπατούν ανθρώπους, όπως αναφέρει στο προοίμιό του, όσο και όταν αναφέρεται στους «καλούς» που ανέπτυξαν πρώιμες μεθόδους ανάλυσης, όπως αναφέρει στο Βιβλίο </a:t>
            </a:r>
            <a:r>
              <a:rPr lang="en-US" sz="1800" dirty="0" smtClean="0">
                <a:cs typeface="Times New Roman" panose="02020603050405020304" pitchFamily="18" charset="0"/>
              </a:rPr>
              <a:t>VII</a:t>
            </a:r>
            <a:r>
              <a:rPr lang="el-GR" sz="1800" dirty="0" smtClean="0">
                <a:cs typeface="Times New Roman" panose="02020603050405020304" pitchFamily="18" charset="0"/>
              </a:rPr>
              <a:t> του </a:t>
            </a:r>
            <a:r>
              <a:rPr lang="en-US" sz="1800" dirty="0" smtClean="0">
                <a:cs typeface="Times New Roman" panose="02020603050405020304" pitchFamily="18" charset="0"/>
              </a:rPr>
              <a:t>De </a:t>
            </a:r>
            <a:r>
              <a:rPr lang="en-US" sz="1800" dirty="0">
                <a:cs typeface="Times New Roman" panose="02020603050405020304" pitchFamily="18" charset="0"/>
              </a:rPr>
              <a:t>Re Metallica</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14</a:t>
            </a:fld>
            <a:endParaRPr lang="it-IT"/>
          </a:p>
        </p:txBody>
      </p:sp>
    </p:spTree>
    <p:extLst>
      <p:ext uri="{BB962C8B-B14F-4D97-AF65-F5344CB8AC3E}">
        <p14:creationId xmlns:p14="http://schemas.microsoft.com/office/powerpoint/2010/main" val="326254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8006" y="911036"/>
            <a:ext cx="11846257" cy="1325563"/>
          </a:xfrm>
        </p:spPr>
        <p:txBody>
          <a:bodyPr>
            <a:normAutofit/>
          </a:bodyPr>
          <a:lstStyle/>
          <a:p>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Από πού προέρχεται αυτή η ιστοριογραφική σύγχυση;</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10905" y="1934808"/>
            <a:ext cx="10515600" cy="4351338"/>
          </a:xfrm>
        </p:spPr>
        <p:txBody>
          <a:bodyPr>
            <a:normAutofit/>
          </a:bodyPr>
          <a:lstStyle/>
          <a:p>
            <a:pPr marL="0" indent="0" algn="just">
              <a:buNone/>
            </a:pPr>
            <a:r>
              <a:rPr lang="el-GR" sz="1800" dirty="0" smtClean="0">
                <a:cs typeface="Times New Roman" panose="02020603050405020304" pitchFamily="18" charset="0"/>
              </a:rPr>
              <a:t>Προφανώς, μία λάθος ερμηνεία της ετυμολογίας:</a:t>
            </a: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Το πρόθεμα </a:t>
            </a:r>
            <a:r>
              <a:rPr lang="en-US" sz="1800" dirty="0" smtClean="0">
                <a:cs typeface="Times New Roman" panose="02020603050405020304" pitchFamily="18" charset="0"/>
              </a:rPr>
              <a:t>al- </a:t>
            </a:r>
            <a:r>
              <a:rPr lang="el-GR" sz="1800" dirty="0" smtClean="0">
                <a:cs typeface="Times New Roman" panose="02020603050405020304" pitchFamily="18" charset="0"/>
              </a:rPr>
              <a:t>του </a:t>
            </a:r>
            <a:r>
              <a:rPr lang="en-US" sz="1800" dirty="0" err="1" smtClean="0">
                <a:cs typeface="Times New Roman" panose="02020603050405020304" pitchFamily="18" charset="0"/>
              </a:rPr>
              <a:t>alchymia</a:t>
            </a:r>
            <a:r>
              <a:rPr lang="en-US" sz="1800" dirty="0" smtClean="0">
                <a:cs typeface="Times New Roman" panose="02020603050405020304" pitchFamily="18" charset="0"/>
              </a:rPr>
              <a:t> </a:t>
            </a:r>
            <a:r>
              <a:rPr lang="el-GR" sz="1800" dirty="0" smtClean="0">
                <a:cs typeface="Times New Roman" panose="02020603050405020304" pitchFamily="18" charset="0"/>
              </a:rPr>
              <a:t>δεν είναι παρά το Αραβικό οριστικό άρθρο που προστέθηκε στην ελληνική λέξη χημεία, η οποία προφανώς προέρχεται από το ρήμα </a:t>
            </a:r>
            <a:r>
              <a:rPr lang="el-GR" sz="1800" dirty="0" err="1" smtClean="0">
                <a:cs typeface="Times New Roman" panose="02020603050405020304" pitchFamily="18" charset="0"/>
              </a:rPr>
              <a:t>χέειν</a:t>
            </a:r>
            <a:r>
              <a:rPr lang="el-GR" sz="1800" dirty="0" smtClean="0">
                <a:cs typeface="Times New Roman" panose="02020603050405020304" pitchFamily="18" charset="0"/>
              </a:rPr>
              <a:t>, που χρησιμοποιείται για το λιώσιμο. Αυτό το </a:t>
            </a:r>
            <a:r>
              <a:rPr lang="en-US" sz="1800" dirty="0" smtClean="0">
                <a:cs typeface="Times New Roman" panose="02020603050405020304" pitchFamily="18" charset="0"/>
              </a:rPr>
              <a:t>al- </a:t>
            </a:r>
            <a:r>
              <a:rPr lang="el-GR" sz="1800" dirty="0" smtClean="0">
                <a:cs typeface="Times New Roman" panose="02020603050405020304" pitchFamily="18" charset="0"/>
              </a:rPr>
              <a:t>ερμηνεύτηκε λάθος κατά τον 17</a:t>
            </a:r>
            <a:r>
              <a:rPr lang="el-GR" sz="1800" baseline="30000" dirty="0" smtClean="0">
                <a:cs typeface="Times New Roman" panose="02020603050405020304" pitchFamily="18" charset="0"/>
              </a:rPr>
              <a:t>ο</a:t>
            </a:r>
            <a:r>
              <a:rPr lang="el-GR" sz="1800" dirty="0" smtClean="0">
                <a:cs typeface="Times New Roman" panose="02020603050405020304" pitchFamily="18" charset="0"/>
              </a:rPr>
              <a:t> αιώνα ότι αποδίδει ειδική διάκριση</a:t>
            </a:r>
            <a:endParaRPr lang="en-US" sz="1800" dirty="0">
              <a:cs typeface="Times New Roman" panose="02020603050405020304" pitchFamily="18" charset="0"/>
            </a:endParaRPr>
          </a:p>
          <a:p>
            <a:pPr marL="0" indent="0" algn="just">
              <a:buNone/>
            </a:pP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Κατά συνέπεια, ο όρος </a:t>
            </a:r>
            <a:r>
              <a:rPr lang="el-GR" sz="1800" i="1" dirty="0" smtClean="0">
                <a:cs typeface="Times New Roman" panose="02020603050405020304" pitchFamily="18" charset="0"/>
              </a:rPr>
              <a:t>αλχημεία</a:t>
            </a:r>
            <a:r>
              <a:rPr lang="el-GR" sz="1800" dirty="0" smtClean="0">
                <a:cs typeface="Times New Roman" panose="02020603050405020304" pitchFamily="18" charset="0"/>
              </a:rPr>
              <a:t> σταδιακά περιορίστηκε σε αυτό που θεωρούνταν ως φανταστική πλευρά του αντικειμένου, δηλαδή στο κυνήγι της κατασκευής χρυσού</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15</a:t>
            </a:fld>
            <a:endParaRPr lang="it-IT"/>
          </a:p>
        </p:txBody>
      </p:sp>
    </p:spTree>
    <p:extLst>
      <p:ext uri="{BB962C8B-B14F-4D97-AF65-F5344CB8AC3E}">
        <p14:creationId xmlns:p14="http://schemas.microsoft.com/office/powerpoint/2010/main" val="76039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marL="0" indent="0" algn="just">
              <a:buNone/>
            </a:pPr>
            <a:r>
              <a:rPr lang="el-GR" sz="1800" dirty="0" smtClean="0">
                <a:cs typeface="Times New Roman" panose="02020603050405020304" pitchFamily="18" charset="0"/>
              </a:rPr>
              <a:t>Συνεπώς, η «χημεία» έγινε ένα αξιοσέβαστο επάγγελμα και τέθηκαν τα θεμέλια ενός σύγχρονου ιστοριογραφικού λάθους</a:t>
            </a:r>
          </a:p>
          <a:p>
            <a:pPr marL="0" indent="0" algn="just">
              <a:buNone/>
            </a:pPr>
            <a:r>
              <a:rPr lang="el-GR" sz="1800" dirty="0" smtClean="0">
                <a:cs typeface="Times New Roman" panose="02020603050405020304" pitchFamily="18" charset="0"/>
              </a:rPr>
              <a:t>Η ταυτότητα της Αναγεννησιακής αλχημείας και χημείας κέρδισε την προσοχή αρκετών ιστορικών της επιστήμης</a:t>
            </a: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Κάποιοι μελετητές αποδέχονται το χαρακτήρα της αλχημείας ως «πρωτόγονη» ή «</a:t>
            </a:r>
            <a:r>
              <a:rPr lang="el-GR" sz="1800" dirty="0" err="1" smtClean="0">
                <a:cs typeface="Times New Roman" panose="02020603050405020304" pitchFamily="18" charset="0"/>
              </a:rPr>
              <a:t>ψευδο</a:t>
            </a:r>
            <a:r>
              <a:rPr lang="el-GR" sz="1800" dirty="0" smtClean="0">
                <a:cs typeface="Times New Roman" panose="02020603050405020304" pitchFamily="18" charset="0"/>
              </a:rPr>
              <a:t>» επιστήμη, η οποία, παρά την ασάφεια και </a:t>
            </a:r>
            <a:r>
              <a:rPr lang="el-GR" sz="1800" dirty="0" err="1" smtClean="0">
                <a:cs typeface="Times New Roman" panose="02020603050405020304" pitchFamily="18" charset="0"/>
              </a:rPr>
              <a:t>αφαιρετικότητα</a:t>
            </a:r>
            <a:r>
              <a:rPr lang="el-GR" sz="1800" dirty="0" smtClean="0">
                <a:cs typeface="Times New Roman" panose="02020603050405020304" pitchFamily="18" charset="0"/>
              </a:rPr>
              <a:t>, συνέβαλε σε κάποιο βαθμό στην ανάπτυξη της σύγχρονης χημείας</a:t>
            </a: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Άλλοι </a:t>
            </a:r>
            <a:r>
              <a:rPr lang="el-GR" sz="1800" dirty="0" err="1" smtClean="0">
                <a:cs typeface="Times New Roman" panose="02020603050405020304" pitchFamily="18" charset="0"/>
              </a:rPr>
              <a:t>απομειώνουν</a:t>
            </a:r>
            <a:r>
              <a:rPr lang="el-GR" sz="1800" dirty="0" smtClean="0">
                <a:cs typeface="Times New Roman" panose="02020603050405020304" pitchFamily="18" charset="0"/>
              </a:rPr>
              <a:t> την πρακτική πλευρά της αλχημείας και δίνουν έμφαση στους συσχετισμούς της με τη μαγεία, την αστρολογία, τη θρησκεία ή την ψυχολογία, αντιπαραβάλλοντάς την με τη σύγχρονη χημεία, η οποία αντιμετωπίζεται ως η ρίζα της σύγχρονης επιστήμης</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16</a:t>
            </a:fld>
            <a:endParaRPr lang="it-IT"/>
          </a:p>
        </p:txBody>
      </p:sp>
    </p:spTree>
    <p:extLst>
      <p:ext uri="{BB962C8B-B14F-4D97-AF65-F5344CB8AC3E}">
        <p14:creationId xmlns:p14="http://schemas.microsoft.com/office/powerpoint/2010/main" val="278583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buNone/>
            </a:pPr>
            <a:r>
              <a:rPr lang="el-GR" sz="1800" dirty="0" smtClean="0">
                <a:cs typeface="Times New Roman" panose="02020603050405020304" pitchFamily="18" charset="0"/>
              </a:rPr>
              <a:t>Ασχέτως με τα συμπεράσματά τους, όλες αυτές οι μελέτες πάσχουν από ισχυρά μεροληπτική εστίαση</a:t>
            </a:r>
            <a:endParaRPr lang="en-US" sz="1800" dirty="0">
              <a:cs typeface="Times New Roman" panose="02020603050405020304" pitchFamily="18" charset="0"/>
            </a:endParaRPr>
          </a:p>
          <a:p>
            <a:pPr marL="0" indent="0">
              <a:buNone/>
            </a:pPr>
            <a:r>
              <a:rPr lang="el-GR" sz="1800" dirty="0" smtClean="0">
                <a:cs typeface="Times New Roman" panose="02020603050405020304" pitchFamily="18" charset="0"/>
              </a:rPr>
              <a:t>Στην πραγματικότητα, αφού η «αλχημεία» και η «χημεία» δεν υπήρχαν στην Αναγέννηση ως τόσο διαφορετικά αντικείμενα, η πιθανή διαφοροποίησή τους είναι αναχρονιστική και προκαλεί σύγχυση. «Εάν κάποιος ορίζει την αλχημεία ως μη-ποσοτική, βιταλιστική ή αμυδρά «μη-</a:t>
            </a:r>
            <a:r>
              <a:rPr lang="el-GR" sz="1800" dirty="0" err="1" smtClean="0">
                <a:cs typeface="Times New Roman" panose="02020603050405020304" pitchFamily="18" charset="0"/>
              </a:rPr>
              <a:t>επιστημονικ</a:t>
            </a:r>
            <a:r>
              <a:rPr lang="el-GR" sz="1800" dirty="0" smtClean="0">
                <a:cs typeface="Times New Roman" panose="02020603050405020304" pitchFamily="18" charset="0"/>
              </a:rPr>
              <a:t>ή» προσπάθεια και στη συνέχεια διαφοροποιεί τα στοιχεία από τις πηγές σε αλχημεία και χημεία χρησιμοποιώντας αυτά τα κριτήρια, τα ευρήματα φυσικά θα επαναβεβαιώνουν τον ορισμό και όλα όσα τον συνοδεύουν»</a:t>
            </a:r>
            <a:r>
              <a:rPr lang="en-US" sz="1800" dirty="0" smtClean="0">
                <a:cs typeface="Times New Roman" panose="02020603050405020304" pitchFamily="18" charset="0"/>
              </a:rPr>
              <a:t> </a:t>
            </a:r>
            <a:r>
              <a:rPr lang="en-US" sz="1800" dirty="0">
                <a:cs typeface="Times New Roman" panose="02020603050405020304" pitchFamily="18" charset="0"/>
              </a:rPr>
              <a:t>(Newman and Principe 1998, 36)</a:t>
            </a:r>
          </a:p>
          <a:p>
            <a:pPr marL="0" indent="0">
              <a:buNone/>
            </a:pPr>
            <a:r>
              <a:rPr lang="el-GR" sz="1800" dirty="0" smtClean="0">
                <a:cs typeface="Times New Roman" panose="02020603050405020304" pitchFamily="18" charset="0"/>
              </a:rPr>
              <a:t>Αυτή η διάκριση τίθεται </a:t>
            </a:r>
            <a:r>
              <a:rPr lang="en-US" sz="1800" dirty="0" smtClean="0">
                <a:cs typeface="Times New Roman" panose="02020603050405020304" pitchFamily="18" charset="0"/>
              </a:rPr>
              <a:t>a priori</a:t>
            </a:r>
            <a:r>
              <a:rPr lang="el-GR" sz="1800" dirty="0" smtClean="0">
                <a:cs typeface="Times New Roman" panose="02020603050405020304" pitchFamily="18" charset="0"/>
              </a:rPr>
              <a:t> και βασίζεται σε σύγχρονες αντιλήψεις, καθώς αυτές οι παράμετροι είναι τελείως ξένες προς τους αλχημιστές και χημικούς του 16</a:t>
            </a:r>
            <a:r>
              <a:rPr lang="el-GR" sz="1800" baseline="30000" dirty="0" smtClean="0">
                <a:cs typeface="Times New Roman" panose="02020603050405020304" pitchFamily="18" charset="0"/>
              </a:rPr>
              <a:t>ου</a:t>
            </a:r>
            <a:r>
              <a:rPr lang="el-GR" sz="1800" dirty="0" smtClean="0">
                <a:cs typeface="Times New Roman" panose="02020603050405020304" pitchFamily="18" charset="0"/>
              </a:rPr>
              <a:t> αιώνα και συνεπώς, δεν ισχύουν ως θεωρητικό σημείο έναρξης επιστημονικής μελέτης.</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17</a:t>
            </a:fld>
            <a:endParaRPr lang="it-IT"/>
          </a:p>
        </p:txBody>
      </p:sp>
    </p:spTree>
    <p:extLst>
      <p:ext uri="{BB962C8B-B14F-4D97-AF65-F5344CB8AC3E}">
        <p14:creationId xmlns:p14="http://schemas.microsoft.com/office/powerpoint/2010/main" val="54879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332921" y="4819505"/>
            <a:ext cx="11445362" cy="1338828"/>
          </a:xfrm>
          <a:prstGeom prst="rect">
            <a:avLst/>
          </a:prstGeom>
        </p:spPr>
        <p:txBody>
          <a:bodyPr wrap="square">
            <a:spAutoFit/>
          </a:bodyPr>
          <a:lstStyle/>
          <a:p>
            <a:pPr algn="just" defTabSz="914400" fontAlgn="base">
              <a:lnSpc>
                <a:spcPct val="90000"/>
              </a:lnSpc>
              <a:spcBef>
                <a:spcPct val="0"/>
              </a:spcBef>
            </a:pPr>
            <a:r>
              <a:rPr lang="el-GR" dirty="0" smtClean="0">
                <a:cs typeface="Times New Roman" panose="02020603050405020304" pitchFamily="18" charset="0"/>
              </a:rPr>
              <a:t>Από την Αναγέννηση, σε σχέση με την εξέλιξη της αυξανόμενης σημασίας που αποδίδονταν στην αλχημεία, ξεκίνησε η εμπορική και πρακτική εστίαση: μεταλλουργία, κεραμική, γυαλί και ζωγραφική. </a:t>
            </a:r>
            <a:r>
              <a:rPr lang="en-US" dirty="0" smtClean="0">
                <a:cs typeface="Times New Roman" panose="02020603050405020304" pitchFamily="18" charset="0"/>
              </a:rPr>
              <a:t>Since </a:t>
            </a:r>
            <a:r>
              <a:rPr lang="en-US" dirty="0">
                <a:cs typeface="Times New Roman" panose="02020603050405020304" pitchFamily="18" charset="0"/>
              </a:rPr>
              <a:t>the Renaissance, in connection with the development of increasing importance in alchemy began to acquire commercial and practical focus: metallurgy, ceramics, glass and paint. </a:t>
            </a:r>
            <a:r>
              <a:rPr lang="el-GR" dirty="0" smtClean="0">
                <a:cs typeface="Times New Roman" panose="02020603050405020304" pitchFamily="18" charset="0"/>
              </a:rPr>
              <a:t>Οι πιο σημαντικοί εκπρόσωποι της Ιατροχημείας και της Τεχνικής χημείας στην Αναγέννηση είναι οι: </a:t>
            </a:r>
            <a:r>
              <a:rPr lang="en-US" dirty="0" smtClean="0">
                <a:cs typeface="Times New Roman" panose="02020603050405020304" pitchFamily="18" charset="0"/>
              </a:rPr>
              <a:t>A</a:t>
            </a:r>
            <a:r>
              <a:rPr lang="en-US" dirty="0">
                <a:cs typeface="Times New Roman" panose="02020603050405020304" pitchFamily="18" charset="0"/>
              </a:rPr>
              <a:t>. </a:t>
            </a:r>
            <a:r>
              <a:rPr lang="en-US" dirty="0" err="1">
                <a:cs typeface="Times New Roman" panose="02020603050405020304" pitchFamily="18" charset="0"/>
              </a:rPr>
              <a:t>Libau</a:t>
            </a:r>
            <a:r>
              <a:rPr lang="en-US" dirty="0">
                <a:cs typeface="Times New Roman" panose="02020603050405020304" pitchFamily="18" charset="0"/>
              </a:rPr>
              <a:t>, R. </a:t>
            </a:r>
            <a:r>
              <a:rPr lang="en-US" dirty="0" err="1">
                <a:cs typeface="Times New Roman" panose="02020603050405020304" pitchFamily="18" charset="0"/>
              </a:rPr>
              <a:t>Glauber</a:t>
            </a:r>
            <a:r>
              <a:rPr lang="en-US" dirty="0">
                <a:cs typeface="Times New Roman" panose="02020603050405020304" pitchFamily="18" charset="0"/>
              </a:rPr>
              <a:t>, JB Van </a:t>
            </a:r>
            <a:r>
              <a:rPr lang="en-US" dirty="0" err="1">
                <a:cs typeface="Times New Roman" panose="02020603050405020304" pitchFamily="18" charset="0"/>
              </a:rPr>
              <a:t>Helmont</a:t>
            </a:r>
            <a:r>
              <a:rPr lang="en-US" dirty="0">
                <a:cs typeface="Times New Roman" panose="02020603050405020304" pitchFamily="18" charset="0"/>
              </a:rPr>
              <a:t> , O. </a:t>
            </a:r>
            <a:r>
              <a:rPr lang="en-US" dirty="0" err="1">
                <a:cs typeface="Times New Roman" panose="02020603050405020304" pitchFamily="18" charset="0"/>
              </a:rPr>
              <a:t>Taheniya</a:t>
            </a:r>
            <a:r>
              <a:rPr lang="en-US" dirty="0">
                <a:cs typeface="Times New Roman" panose="02020603050405020304" pitchFamily="18" charset="0"/>
              </a:rPr>
              <a:t>, Paracelsus. </a:t>
            </a:r>
            <a:r>
              <a:rPr lang="en-US" dirty="0" err="1">
                <a:cs typeface="Times New Roman" panose="02020603050405020304" pitchFamily="18" charset="0"/>
              </a:rPr>
              <a:t>Biringuccio</a:t>
            </a:r>
            <a:r>
              <a:rPr lang="en-US" dirty="0">
                <a:cs typeface="Times New Roman" panose="02020603050405020304" pitchFamily="18" charset="0"/>
              </a:rPr>
              <a:t> B, G. Agricola </a:t>
            </a:r>
            <a:r>
              <a:rPr lang="el-GR" dirty="0" smtClean="0">
                <a:cs typeface="Times New Roman" panose="02020603050405020304" pitchFamily="18" charset="0"/>
              </a:rPr>
              <a:t>και</a:t>
            </a:r>
            <a:r>
              <a:rPr lang="en-US" dirty="0" smtClean="0">
                <a:cs typeface="Times New Roman" panose="02020603050405020304" pitchFamily="18" charset="0"/>
              </a:rPr>
              <a:t>Bernard </a:t>
            </a:r>
            <a:r>
              <a:rPr lang="en-US" dirty="0">
                <a:cs typeface="Times New Roman" panose="02020603050405020304" pitchFamily="18" charset="0"/>
              </a:rPr>
              <a:t>Palissy</a:t>
            </a:r>
          </a:p>
        </p:txBody>
      </p:sp>
      <p:sp>
        <p:nvSpPr>
          <p:cNvPr id="4" name="CasellaDiTesto 3"/>
          <p:cNvSpPr txBox="1"/>
          <p:nvPr/>
        </p:nvSpPr>
        <p:spPr>
          <a:xfrm>
            <a:off x="782595" y="1261865"/>
            <a:ext cx="10995688" cy="461665"/>
          </a:xfrm>
          <a:prstGeom prst="rect">
            <a:avLst/>
          </a:prstGeom>
          <a:noFill/>
        </p:spPr>
        <p:txBody>
          <a:bodyPr wrap="square" rtlCol="0">
            <a:spAutoFit/>
          </a:bodyPr>
          <a:lstStyle/>
          <a:p>
            <a:r>
              <a:rPr lang="el-GR" sz="2400" b="1" dirty="0" smtClean="0">
                <a:solidFill>
                  <a:schemeClr val="accent2"/>
                </a:solidFill>
                <a:effectLst>
                  <a:outerShdw blurRad="38100" dist="38100" dir="2700000" algn="tl">
                    <a:srgbClr val="000000">
                      <a:alpha val="43137"/>
                    </a:srgbClr>
                  </a:outerShdw>
                </a:effectLst>
              </a:rPr>
              <a:t>Χημεία και ιατροχημεία</a:t>
            </a:r>
            <a:endParaRPr lang="it-IT" sz="2400" b="1" dirty="0">
              <a:solidFill>
                <a:schemeClr val="accent2"/>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954" y="2055313"/>
            <a:ext cx="2388073" cy="2701110"/>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511" y="1910894"/>
            <a:ext cx="2935805" cy="2845529"/>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42" y="1978238"/>
            <a:ext cx="2789396" cy="2778185"/>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18</a:t>
            </a:fld>
            <a:endParaRPr lang="it-IT"/>
          </a:p>
        </p:txBody>
      </p:sp>
    </p:spTree>
    <p:extLst>
      <p:ext uri="{BB962C8B-B14F-4D97-AF65-F5344CB8AC3E}">
        <p14:creationId xmlns:p14="http://schemas.microsoft.com/office/powerpoint/2010/main" val="318116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557758" y="1708034"/>
            <a:ext cx="11445362" cy="2834622"/>
          </a:xfrm>
          <a:prstGeom prst="rect">
            <a:avLst/>
          </a:prstGeom>
        </p:spPr>
        <p:txBody>
          <a:bodyPr wrap="square">
            <a:spAutoFit/>
          </a:bodyPr>
          <a:lstStyle/>
          <a:p>
            <a:pPr algn="just" defTabSz="914400" fontAlgn="base">
              <a:lnSpc>
                <a:spcPct val="90000"/>
              </a:lnSpc>
              <a:spcBef>
                <a:spcPct val="0"/>
              </a:spcBef>
            </a:pPr>
            <a:r>
              <a:rPr lang="el-GR" dirty="0" smtClean="0">
                <a:cs typeface="Times New Roman" panose="02020603050405020304" pitchFamily="18" charset="0"/>
              </a:rPr>
              <a:t>Ιατροχημεία -  το τμήμα της χημικής επιστήμης, το οποίο εμφανίστηκε κατά το </a:t>
            </a:r>
            <a:r>
              <a:rPr lang="en-US" dirty="0" smtClean="0">
                <a:cs typeface="Times New Roman" panose="02020603050405020304" pitchFamily="18" charset="0"/>
              </a:rPr>
              <a:t>XVI </a:t>
            </a:r>
            <a:r>
              <a:rPr lang="el-GR" dirty="0" smtClean="0">
                <a:cs typeface="Times New Roman" panose="02020603050405020304" pitchFamily="18" charset="0"/>
              </a:rPr>
              <a:t>και </a:t>
            </a:r>
            <a:r>
              <a:rPr lang="en-US" dirty="0" smtClean="0">
                <a:cs typeface="Times New Roman" panose="02020603050405020304" pitchFamily="18" charset="0"/>
              </a:rPr>
              <a:t>XVII </a:t>
            </a:r>
            <a:r>
              <a:rPr lang="el-GR" dirty="0" smtClean="0">
                <a:cs typeface="Times New Roman" panose="02020603050405020304" pitchFamily="18" charset="0"/>
              </a:rPr>
              <a:t>αιώνα</a:t>
            </a:r>
            <a:endParaRPr lang="en-US" dirty="0">
              <a:cs typeface="Times New Roman" panose="02020603050405020304" pitchFamily="18" charset="0"/>
            </a:endParaRP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l-GR" dirty="0" smtClean="0">
                <a:cs typeface="Times New Roman" panose="02020603050405020304" pitchFamily="18" charset="0"/>
              </a:rPr>
              <a:t>Η λέξη «</a:t>
            </a:r>
            <a:r>
              <a:rPr lang="el-GR" dirty="0" err="1" smtClean="0">
                <a:cs typeface="Times New Roman" panose="02020603050405020304" pitchFamily="18" charset="0"/>
              </a:rPr>
              <a:t>ιατρο</a:t>
            </a:r>
            <a:r>
              <a:rPr lang="el-GR" dirty="0" smtClean="0">
                <a:cs typeface="Times New Roman" panose="02020603050405020304" pitchFamily="18" charset="0"/>
              </a:rPr>
              <a:t>» ήταν η ελληνική λέξη «γιατρός» ή «ιατρική»</a:t>
            </a: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l-GR" dirty="0" smtClean="0">
                <a:cs typeface="Times New Roman" panose="02020603050405020304" pitchFamily="18" charset="0"/>
              </a:rPr>
              <a:t>Ο βασικός στόχος της χημείας εκείνη την περίοδο είναι η παρασκευή φαρμάκων</a:t>
            </a:r>
            <a:endParaRPr lang="en-US" dirty="0">
              <a:cs typeface="Times New Roman" panose="02020603050405020304" pitchFamily="18" charset="0"/>
            </a:endParaRP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l-GR" dirty="0" smtClean="0">
                <a:cs typeface="Times New Roman" panose="02020603050405020304" pitchFamily="18" charset="0"/>
              </a:rPr>
              <a:t>Οι χημικοί εκείνη την εποχή μπήκαν στην υπηρεσία της ιατρικής χημείας</a:t>
            </a:r>
            <a:endParaRPr lang="en-US" dirty="0">
              <a:cs typeface="Times New Roman" panose="02020603050405020304" pitchFamily="18" charset="0"/>
            </a:endParaRP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l-GR" dirty="0" smtClean="0">
                <a:cs typeface="Times New Roman" panose="02020603050405020304" pitchFamily="18" charset="0"/>
              </a:rPr>
              <a:t>Αντιπρόσωποι της ιατροχημείας μελετούσαν τις διαδικασίες που λαμβάνουν χώρα μέσα στο σώμα, όπως χημικά φαινόμενα νόσου ως αποτέλεσμα προβληματικής χημικής ισορροπίας και είχαν ως αντικείμενο την εύρεση των κατάλληλων χημικών για να τα θεραπεύσουν</a:t>
            </a:r>
            <a:endParaRPr lang="en-US" dirty="0">
              <a:cs typeface="Times New Roman" panose="02020603050405020304" pitchFamily="18" charset="0"/>
            </a:endParaRPr>
          </a:p>
        </p:txBody>
      </p:sp>
      <p:sp>
        <p:nvSpPr>
          <p:cNvPr id="4" name="CasellaDiTesto 3"/>
          <p:cNvSpPr txBox="1"/>
          <p:nvPr/>
        </p:nvSpPr>
        <p:spPr>
          <a:xfrm>
            <a:off x="782595" y="1238992"/>
            <a:ext cx="10995688" cy="461665"/>
          </a:xfrm>
          <a:prstGeom prst="rect">
            <a:avLst/>
          </a:prstGeom>
          <a:noFill/>
        </p:spPr>
        <p:txBody>
          <a:bodyPr wrap="square" rtlCol="0">
            <a:spAutoFit/>
          </a:bodyPr>
          <a:lstStyle/>
          <a:p>
            <a:pPr algn="ctr"/>
            <a:r>
              <a:rPr lang="el-GR" sz="2400" b="1" dirty="0" smtClean="0">
                <a:solidFill>
                  <a:schemeClr val="accent2"/>
                </a:solidFill>
                <a:effectLst>
                  <a:outerShdw blurRad="38100" dist="38100" dir="2700000" algn="tl">
                    <a:srgbClr val="000000">
                      <a:alpha val="43137"/>
                    </a:srgbClr>
                  </a:outerShdw>
                </a:effectLst>
              </a:rPr>
              <a:t>Ιατροχημεία</a:t>
            </a:r>
            <a:endParaRPr lang="it-IT" sz="2400" b="1" dirty="0">
              <a:solidFill>
                <a:schemeClr val="accent2"/>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AFC0D379-14C5-47F9-AB26-775D76B5B3EA}" type="slidenum">
              <a:rPr lang="it-IT" smtClean="0"/>
              <a:pPr/>
              <a:t>19</a:t>
            </a:fld>
            <a:endParaRPr lang="it-IT"/>
          </a:p>
        </p:txBody>
      </p:sp>
    </p:spTree>
    <p:extLst>
      <p:ext uri="{BB962C8B-B14F-4D97-AF65-F5344CB8AC3E}">
        <p14:creationId xmlns:p14="http://schemas.microsoft.com/office/powerpoint/2010/main" val="30372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293980" y="1106507"/>
            <a:ext cx="7471719" cy="1609344"/>
          </a:xfrm>
        </p:spPr>
        <p:txBody>
          <a:bodyPr>
            <a:noAutofit/>
          </a:bodyPr>
          <a:lstStyle/>
          <a:p>
            <a:pPr fontAlgn="base"/>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Οι ρίζες της Χημείας και της αλχημείας</a:t>
            </a:r>
            <a:r>
              <a:rPr lang="it-IT" sz="2000" b="1" dirty="0">
                <a:solidFill>
                  <a:schemeClr val="accent2"/>
                </a:solidFill>
                <a:effectLst>
                  <a:outerShdw blurRad="38100" dist="38100" dir="2700000" algn="tl">
                    <a:srgbClr val="000000">
                      <a:alpha val="43137"/>
                    </a:srgbClr>
                  </a:outerShdw>
                </a:effectLst>
                <a:latin typeface="+mn-lt"/>
                <a:ea typeface="+mn-ea"/>
                <a:cs typeface="+mn-cs"/>
              </a:rPr>
              <a:t/>
            </a:r>
            <a:br>
              <a:rPr lang="it-IT" sz="2000" b="1" dirty="0">
                <a:solidFill>
                  <a:schemeClr val="accent2"/>
                </a:solidFill>
                <a:effectLst>
                  <a:outerShdw blurRad="38100" dist="38100" dir="2700000" algn="tl">
                    <a:srgbClr val="000000">
                      <a:alpha val="43137"/>
                    </a:srgbClr>
                  </a:outerShdw>
                </a:effectLst>
                <a:latin typeface="+mn-lt"/>
                <a:ea typeface="+mn-ea"/>
                <a:cs typeface="+mn-cs"/>
              </a:rPr>
            </a:br>
            <a:endParaRPr lang="it-IT"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1008221" y="4261530"/>
            <a:ext cx="9939180" cy="1338828"/>
          </a:xfrm>
          <a:prstGeom prst="rect">
            <a:avLst/>
          </a:prstGeom>
        </p:spPr>
        <p:txBody>
          <a:bodyPr wrap="square">
            <a:spAutoFit/>
          </a:bodyPr>
          <a:lstStyle/>
          <a:p>
            <a:pPr fontAlgn="base">
              <a:lnSpc>
                <a:spcPct val="90000"/>
              </a:lnSpc>
              <a:spcBef>
                <a:spcPct val="0"/>
              </a:spcBef>
            </a:pPr>
            <a:r>
              <a:rPr lang="el-GR" cap="all" dirty="0" err="1" smtClean="0">
                <a:solidFill>
                  <a:prstClr val="black"/>
                </a:solidFill>
                <a:cs typeface="Times New Roman" panose="02020603050405020304" pitchFamily="18" charset="0"/>
              </a:rPr>
              <a:t>ΛΙΓοι</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ΕΠΙΣΤΗΜΟΝΙΚοι</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τομεισ</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ορισαν</a:t>
            </a:r>
            <a:r>
              <a:rPr lang="el-GR" cap="all" dirty="0" smtClean="0">
                <a:solidFill>
                  <a:prstClr val="black"/>
                </a:solidFill>
                <a:cs typeface="Times New Roman" panose="02020603050405020304" pitchFamily="18" charset="0"/>
              </a:rPr>
              <a:t> την </a:t>
            </a:r>
            <a:r>
              <a:rPr lang="el-GR" cap="all" dirty="0" err="1" smtClean="0">
                <a:solidFill>
                  <a:prstClr val="black"/>
                </a:solidFill>
                <a:cs typeface="Times New Roman" panose="02020603050405020304" pitchFamily="18" charset="0"/>
              </a:rPr>
              <a:t>πολυπλοκοτητα</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τησ</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αναγεννησησ</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οσο</a:t>
            </a:r>
            <a:r>
              <a:rPr lang="el-GR" cap="all" dirty="0" smtClean="0">
                <a:solidFill>
                  <a:prstClr val="black"/>
                </a:solidFill>
                <a:cs typeface="Times New Roman" panose="02020603050405020304" pitchFamily="18" charset="0"/>
              </a:rPr>
              <a:t> η </a:t>
            </a:r>
            <a:r>
              <a:rPr lang="el-GR" cap="all" dirty="0" err="1" smtClean="0">
                <a:solidFill>
                  <a:prstClr val="black"/>
                </a:solidFill>
                <a:cs typeface="Times New Roman" panose="02020603050405020304" pitchFamily="18" charset="0"/>
              </a:rPr>
              <a:t>αλχημεια</a:t>
            </a:r>
            <a:r>
              <a:rPr lang="el-GR" cap="all" dirty="0" smtClean="0">
                <a:solidFill>
                  <a:prstClr val="black"/>
                </a:solidFill>
                <a:cs typeface="Times New Roman" panose="02020603050405020304" pitchFamily="18" charset="0"/>
              </a:rPr>
              <a:t>, μια </a:t>
            </a:r>
            <a:r>
              <a:rPr lang="el-GR" cap="all" dirty="0" err="1" smtClean="0">
                <a:solidFill>
                  <a:prstClr val="black"/>
                </a:solidFill>
                <a:cs typeface="Times New Roman" panose="02020603050405020304" pitchFamily="18" charset="0"/>
              </a:rPr>
              <a:t>περιοχη</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οπου</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συνυπαρχουν</a:t>
            </a:r>
            <a:r>
              <a:rPr lang="el-GR" cap="all" dirty="0" smtClean="0">
                <a:solidFill>
                  <a:prstClr val="black"/>
                </a:solidFill>
                <a:cs typeface="Times New Roman" panose="02020603050405020304" pitchFamily="18" charset="0"/>
              </a:rPr>
              <a:t> η </a:t>
            </a:r>
            <a:r>
              <a:rPr lang="el-GR" cap="all" dirty="0" err="1" smtClean="0">
                <a:solidFill>
                  <a:prstClr val="black"/>
                </a:solidFill>
                <a:cs typeface="Times New Roman" panose="02020603050405020304" pitchFamily="18" charset="0"/>
              </a:rPr>
              <a:t>φιλοσοφια</a:t>
            </a:r>
            <a:r>
              <a:rPr lang="el-GR" cap="all" dirty="0" smtClean="0">
                <a:solidFill>
                  <a:prstClr val="black"/>
                </a:solidFill>
                <a:cs typeface="Times New Roman" panose="02020603050405020304" pitchFamily="18" charset="0"/>
              </a:rPr>
              <a:t>, η </a:t>
            </a:r>
            <a:r>
              <a:rPr lang="el-GR" cap="all" dirty="0" err="1" smtClean="0">
                <a:solidFill>
                  <a:prstClr val="black"/>
                </a:solidFill>
                <a:cs typeface="Times New Roman" panose="02020603050405020304" pitchFamily="18" charset="0"/>
              </a:rPr>
              <a:t>επιστημη</a:t>
            </a:r>
            <a:r>
              <a:rPr lang="el-GR" cap="all" dirty="0" smtClean="0">
                <a:solidFill>
                  <a:prstClr val="black"/>
                </a:solidFill>
                <a:cs typeface="Times New Roman" panose="02020603050405020304" pitchFamily="18" charset="0"/>
              </a:rPr>
              <a:t>, ο </a:t>
            </a:r>
            <a:r>
              <a:rPr lang="el-GR" cap="all" dirty="0" err="1" smtClean="0">
                <a:solidFill>
                  <a:prstClr val="black"/>
                </a:solidFill>
                <a:cs typeface="Times New Roman" panose="02020603050405020304" pitchFamily="18" charset="0"/>
              </a:rPr>
              <a:t>αποκρυφισμοσ</a:t>
            </a:r>
            <a:r>
              <a:rPr lang="el-GR" cap="all" dirty="0" smtClean="0">
                <a:solidFill>
                  <a:prstClr val="black"/>
                </a:solidFill>
                <a:cs typeface="Times New Roman" panose="02020603050405020304" pitchFamily="18" charset="0"/>
              </a:rPr>
              <a:t> και η </a:t>
            </a:r>
            <a:r>
              <a:rPr lang="el-GR" cap="all" dirty="0" err="1" smtClean="0">
                <a:solidFill>
                  <a:prstClr val="black"/>
                </a:solidFill>
                <a:cs typeface="Times New Roman" panose="02020603050405020304" pitchFamily="18" charset="0"/>
              </a:rPr>
              <a:t>θεολογια</a:t>
            </a:r>
            <a:r>
              <a:rPr lang="el-GR" cap="all" dirty="0" smtClean="0">
                <a:solidFill>
                  <a:prstClr val="black"/>
                </a:solidFill>
                <a:cs typeface="Times New Roman" panose="02020603050405020304" pitchFamily="18" charset="0"/>
              </a:rPr>
              <a:t>. Η </a:t>
            </a:r>
            <a:r>
              <a:rPr lang="el-GR" cap="all" dirty="0" err="1" smtClean="0">
                <a:solidFill>
                  <a:prstClr val="black"/>
                </a:solidFill>
                <a:cs typeface="Times New Roman" panose="02020603050405020304" pitchFamily="18" charset="0"/>
              </a:rPr>
              <a:t>αλχημεια</a:t>
            </a:r>
            <a:r>
              <a:rPr lang="el-GR" cap="all" dirty="0" smtClean="0">
                <a:solidFill>
                  <a:prstClr val="black"/>
                </a:solidFill>
                <a:cs typeface="Times New Roman" panose="02020603050405020304" pitchFamily="18" charset="0"/>
              </a:rPr>
              <a:t>, μια </a:t>
            </a:r>
            <a:r>
              <a:rPr lang="el-GR" cap="all" dirty="0" err="1" smtClean="0">
                <a:solidFill>
                  <a:prstClr val="black"/>
                </a:solidFill>
                <a:cs typeface="Times New Roman" panose="02020603050405020304" pitchFamily="18" charset="0"/>
              </a:rPr>
              <a:t>γνησια</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πρωτοεπιστημη</a:t>
            </a:r>
            <a:r>
              <a:rPr lang="el-GR" cap="all" dirty="0" smtClean="0">
                <a:solidFill>
                  <a:prstClr val="black"/>
                </a:solidFill>
                <a:cs typeface="Times New Roman" panose="02020603050405020304" pitchFamily="18" charset="0"/>
              </a:rPr>
              <a:t> ?, </a:t>
            </a:r>
            <a:r>
              <a:rPr lang="el-GR" cap="all" dirty="0" err="1" smtClean="0">
                <a:solidFill>
                  <a:prstClr val="black"/>
                </a:solidFill>
                <a:cs typeface="Times New Roman" panose="02020603050405020304" pitchFamily="18" charset="0"/>
              </a:rPr>
              <a:t>παρουσιαζε</a:t>
            </a:r>
            <a:r>
              <a:rPr lang="el-GR" cap="all" dirty="0" smtClean="0">
                <a:solidFill>
                  <a:prstClr val="black"/>
                </a:solidFill>
                <a:cs typeface="Times New Roman" panose="02020603050405020304" pitchFamily="18" charset="0"/>
              </a:rPr>
              <a:t> το </a:t>
            </a:r>
            <a:r>
              <a:rPr lang="el-GR" cap="all" dirty="0" err="1" smtClean="0">
                <a:solidFill>
                  <a:prstClr val="black"/>
                </a:solidFill>
                <a:cs typeface="Times New Roman" panose="02020603050405020304" pitchFamily="18" charset="0"/>
              </a:rPr>
              <a:t>μετασχηματισμο</a:t>
            </a:r>
            <a:r>
              <a:rPr lang="el-GR" cap="all" dirty="0" smtClean="0">
                <a:solidFill>
                  <a:prstClr val="black"/>
                </a:solidFill>
                <a:cs typeface="Times New Roman" panose="02020603050405020304" pitchFamily="18" charset="0"/>
              </a:rPr>
              <a:t> από </a:t>
            </a:r>
            <a:r>
              <a:rPr lang="el-GR" cap="all" dirty="0" err="1" smtClean="0">
                <a:solidFill>
                  <a:prstClr val="black"/>
                </a:solidFill>
                <a:cs typeface="Times New Roman" panose="02020603050405020304" pitchFamily="18" charset="0"/>
              </a:rPr>
              <a:t>θεωρητικο</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δογμα</a:t>
            </a:r>
            <a:r>
              <a:rPr lang="el-GR" cap="all" dirty="0" smtClean="0">
                <a:solidFill>
                  <a:prstClr val="black"/>
                </a:solidFill>
                <a:cs typeface="Times New Roman" panose="02020603050405020304" pitchFamily="18" charset="0"/>
              </a:rPr>
              <a:t> σε </a:t>
            </a:r>
            <a:r>
              <a:rPr lang="el-GR" cap="all" dirty="0" err="1" smtClean="0">
                <a:solidFill>
                  <a:prstClr val="black"/>
                </a:solidFill>
                <a:cs typeface="Times New Roman" panose="02020603050405020304" pitchFamily="18" charset="0"/>
              </a:rPr>
              <a:t>παρατηρηση</a:t>
            </a:r>
            <a:r>
              <a:rPr lang="el-GR" cap="all" dirty="0" smtClean="0">
                <a:solidFill>
                  <a:prstClr val="black"/>
                </a:solidFill>
                <a:cs typeface="Times New Roman" panose="02020603050405020304" pitchFamily="18" charset="0"/>
              </a:rPr>
              <a:t> και </a:t>
            </a:r>
            <a:r>
              <a:rPr lang="el-GR" cap="all" dirty="0" err="1" smtClean="0">
                <a:solidFill>
                  <a:prstClr val="black"/>
                </a:solidFill>
                <a:cs typeface="Times New Roman" panose="02020603050405020304" pitchFamily="18" charset="0"/>
              </a:rPr>
              <a:t>πρακτικη</a:t>
            </a:r>
            <a:r>
              <a:rPr lang="el-GR" cap="all" dirty="0" smtClean="0">
                <a:solidFill>
                  <a:prstClr val="black"/>
                </a:solidFill>
                <a:cs typeface="Times New Roman" panose="02020603050405020304" pitchFamily="18" charset="0"/>
              </a:rPr>
              <a:t> με </a:t>
            </a:r>
            <a:r>
              <a:rPr lang="el-GR" cap="all" dirty="0" err="1" smtClean="0">
                <a:solidFill>
                  <a:prstClr val="black"/>
                </a:solidFill>
                <a:cs typeface="Times New Roman" panose="02020603050405020304" pitchFamily="18" charset="0"/>
              </a:rPr>
              <a:t>βαση</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μεθοδουσ</a:t>
            </a:r>
            <a:r>
              <a:rPr lang="el-GR" cap="all" dirty="0" smtClean="0">
                <a:solidFill>
                  <a:prstClr val="black"/>
                </a:solidFill>
                <a:cs typeface="Times New Roman" panose="02020603050405020304" pitchFamily="18" charset="0"/>
              </a:rPr>
              <a:t> που </a:t>
            </a:r>
            <a:r>
              <a:rPr lang="el-GR" cap="all" dirty="0" err="1" smtClean="0">
                <a:solidFill>
                  <a:prstClr val="black"/>
                </a:solidFill>
                <a:cs typeface="Times New Roman" panose="02020603050405020304" pitchFamily="18" charset="0"/>
              </a:rPr>
              <a:t>σταδιακα</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αναπτυχθηκαν</a:t>
            </a:r>
            <a:r>
              <a:rPr lang="el-GR" cap="all" dirty="0" smtClean="0">
                <a:solidFill>
                  <a:prstClr val="black"/>
                </a:solidFill>
                <a:cs typeface="Times New Roman" panose="02020603050405020304" pitchFamily="18" charset="0"/>
              </a:rPr>
              <a:t> κατά τη </a:t>
            </a:r>
            <a:r>
              <a:rPr lang="el-GR" cap="all" dirty="0" err="1" smtClean="0">
                <a:solidFill>
                  <a:prstClr val="black"/>
                </a:solidFill>
                <a:cs typeface="Times New Roman" panose="02020603050405020304" pitchFamily="18" charset="0"/>
              </a:rPr>
              <a:t>διαρκεια</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αυτησ</a:t>
            </a:r>
            <a:r>
              <a:rPr lang="el-GR" cap="all" dirty="0" smtClean="0">
                <a:solidFill>
                  <a:prstClr val="black"/>
                </a:solidFill>
                <a:cs typeface="Times New Roman" panose="02020603050405020304" pitchFamily="18" charset="0"/>
              </a:rPr>
              <a:t> της </a:t>
            </a:r>
            <a:r>
              <a:rPr lang="el-GR" cap="all" dirty="0" err="1" smtClean="0">
                <a:solidFill>
                  <a:prstClr val="black"/>
                </a:solidFill>
                <a:cs typeface="Times New Roman" panose="02020603050405020304" pitchFamily="18" charset="0"/>
              </a:rPr>
              <a:t>περιοδου</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τησ</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ιστοριασ</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τησ</a:t>
            </a:r>
            <a:r>
              <a:rPr lang="el-GR" cap="all" dirty="0" smtClean="0">
                <a:solidFill>
                  <a:prstClr val="black"/>
                </a:solidFill>
                <a:cs typeface="Times New Roman" panose="02020603050405020304" pitchFamily="18" charset="0"/>
              </a:rPr>
              <a:t> </a:t>
            </a:r>
            <a:r>
              <a:rPr lang="el-GR" cap="all" dirty="0" err="1" smtClean="0">
                <a:solidFill>
                  <a:prstClr val="black"/>
                </a:solidFill>
                <a:cs typeface="Times New Roman" panose="02020603050405020304" pitchFamily="18" charset="0"/>
              </a:rPr>
              <a:t>ιατρικησ</a:t>
            </a:r>
            <a:endParaRPr lang="it-IT" cap="all" dirty="0">
              <a:solidFill>
                <a:prstClr val="black"/>
              </a:solidFill>
              <a:cs typeface="Times New Roman" panose="02020603050405020304" pitchFamily="18"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518" y="123568"/>
            <a:ext cx="5621638" cy="3575222"/>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2</a:t>
            </a:fld>
            <a:endParaRPr lang="it-IT"/>
          </a:p>
        </p:txBody>
      </p:sp>
    </p:spTree>
    <p:extLst>
      <p:ext uri="{BB962C8B-B14F-4D97-AF65-F5344CB8AC3E}">
        <p14:creationId xmlns:p14="http://schemas.microsoft.com/office/powerpoint/2010/main" val="1788727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332921" y="3352799"/>
            <a:ext cx="11445362" cy="2834622"/>
          </a:xfrm>
          <a:prstGeom prst="rect">
            <a:avLst/>
          </a:prstGeom>
        </p:spPr>
        <p:txBody>
          <a:bodyPr wrap="square">
            <a:spAutoFit/>
          </a:bodyPr>
          <a:lstStyle/>
          <a:p>
            <a:pPr algn="just" fontAlgn="base">
              <a:lnSpc>
                <a:spcPct val="90000"/>
              </a:lnSpc>
              <a:spcBef>
                <a:spcPct val="0"/>
              </a:spcBef>
            </a:pPr>
            <a:r>
              <a:rPr lang="el-GR" dirty="0" smtClean="0">
                <a:cs typeface="Times New Roman" panose="02020603050405020304" pitchFamily="18" charset="0"/>
              </a:rPr>
              <a:t>Ο πιο γνωστός υπέρμαχος της ιατροχημείας ήταν ο </a:t>
            </a:r>
            <a:r>
              <a:rPr lang="en-US" dirty="0" err="1" smtClean="0">
                <a:cs typeface="Times New Roman" panose="02020603050405020304" pitchFamily="18" charset="0"/>
              </a:rPr>
              <a:t>Theopharastus</a:t>
            </a:r>
            <a:r>
              <a:rPr lang="en-US" dirty="0" smtClean="0">
                <a:cs typeface="Times New Roman" panose="02020603050405020304" pitchFamily="18" charset="0"/>
              </a:rPr>
              <a:t> </a:t>
            </a:r>
            <a:r>
              <a:rPr lang="en-US" dirty="0">
                <a:cs typeface="Times New Roman" panose="02020603050405020304" pitchFamily="18" charset="0"/>
              </a:rPr>
              <a:t>von </a:t>
            </a:r>
            <a:r>
              <a:rPr lang="en-US" dirty="0" err="1">
                <a:cs typeface="Times New Roman" panose="02020603050405020304" pitchFamily="18" charset="0"/>
              </a:rPr>
              <a:t>Honhenheim</a:t>
            </a:r>
            <a:r>
              <a:rPr lang="en-US" dirty="0">
                <a:cs typeface="Times New Roman" panose="02020603050405020304" pitchFamily="18" charset="0"/>
              </a:rPr>
              <a:t>, </a:t>
            </a:r>
            <a:r>
              <a:rPr lang="el-GR" dirty="0" smtClean="0">
                <a:cs typeface="Times New Roman" panose="02020603050405020304" pitchFamily="18" charset="0"/>
              </a:rPr>
              <a:t>γνωστός ως Παράκελσος </a:t>
            </a:r>
            <a:r>
              <a:rPr lang="en-US" dirty="0" smtClean="0">
                <a:cs typeface="Times New Roman" panose="02020603050405020304" pitchFamily="18" charset="0"/>
              </a:rPr>
              <a:t>(</a:t>
            </a:r>
            <a:r>
              <a:rPr lang="it-IT" dirty="0">
                <a:cs typeface="Times New Roman" panose="02020603050405020304" pitchFamily="18" charset="0"/>
              </a:rPr>
              <a:t>Einsiedeln, 14 </a:t>
            </a:r>
            <a:r>
              <a:rPr lang="el-GR" dirty="0" smtClean="0">
                <a:cs typeface="Times New Roman" panose="02020603050405020304" pitchFamily="18" charset="0"/>
              </a:rPr>
              <a:t>Νοεμβρίου</a:t>
            </a:r>
            <a:r>
              <a:rPr lang="it-IT" dirty="0">
                <a:cs typeface="Times New Roman" panose="02020603050405020304" pitchFamily="18" charset="0"/>
              </a:rPr>
              <a:t> 1493 – Salzburgh, 24 </a:t>
            </a:r>
            <a:r>
              <a:rPr lang="el-GR" dirty="0" smtClean="0">
                <a:cs typeface="Times New Roman" panose="02020603050405020304" pitchFamily="18" charset="0"/>
              </a:rPr>
              <a:t>Σεπτεμβρίου</a:t>
            </a:r>
            <a:r>
              <a:rPr lang="it-IT" dirty="0">
                <a:cs typeface="Times New Roman" panose="02020603050405020304" pitchFamily="18" charset="0"/>
              </a:rPr>
              <a:t> 1541) </a:t>
            </a:r>
            <a:endParaRPr lang="en-US" dirty="0">
              <a:cs typeface="Times New Roman" panose="02020603050405020304" pitchFamily="18" charset="0"/>
            </a:endParaRPr>
          </a:p>
          <a:p>
            <a:pPr algn="just" fontAlgn="base">
              <a:lnSpc>
                <a:spcPct val="90000"/>
              </a:lnSpc>
              <a:spcBef>
                <a:spcPct val="0"/>
              </a:spcBef>
            </a:pPr>
            <a:endParaRPr lang="en-US" dirty="0">
              <a:cs typeface="Times New Roman" panose="02020603050405020304" pitchFamily="18" charset="0"/>
            </a:endParaRPr>
          </a:p>
          <a:p>
            <a:pPr algn="just" fontAlgn="base">
              <a:lnSpc>
                <a:spcPct val="90000"/>
              </a:lnSpc>
              <a:spcBef>
                <a:spcPct val="0"/>
              </a:spcBef>
            </a:pPr>
            <a:r>
              <a:rPr lang="el-GR" dirty="0" smtClean="0">
                <a:cs typeface="Times New Roman" panose="02020603050405020304" pitchFamily="18" charset="0"/>
              </a:rPr>
              <a:t>Η λέξη «Παράκελσος» σημαίνει «ανώτερος του </a:t>
            </a:r>
            <a:r>
              <a:rPr lang="el-GR" dirty="0" err="1" smtClean="0">
                <a:cs typeface="Times New Roman" panose="02020603050405020304" pitchFamily="18" charset="0"/>
              </a:rPr>
              <a:t>Κέλσου</a:t>
            </a:r>
            <a:r>
              <a:rPr lang="el-GR" dirty="0" smtClean="0">
                <a:cs typeface="Times New Roman" panose="02020603050405020304" pitchFamily="18" charset="0"/>
              </a:rPr>
              <a:t>». Ήταν γνωστός αλχημιστής και φυσικός, Ελβετικής και Γερμανικής καταγωγής, ένας από τους ιδρυτές της ιατροχημείας. Θεωρείται ο ιδρυτής της τοξικολογίας</a:t>
            </a:r>
            <a:endParaRPr lang="en-US" dirty="0">
              <a:cs typeface="Times New Roman" panose="02020603050405020304" pitchFamily="18" charset="0"/>
            </a:endParaRP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l-GR" dirty="0" smtClean="0">
                <a:cs typeface="Times New Roman" panose="02020603050405020304" pitchFamily="18" charset="0"/>
              </a:rPr>
              <a:t>Ο Παράκελσος, όπως ο </a:t>
            </a:r>
            <a:r>
              <a:rPr lang="en-US" dirty="0" smtClean="0">
                <a:cs typeface="Times New Roman" panose="02020603050405020304" pitchFamily="18" charset="0"/>
              </a:rPr>
              <a:t>Avicenna</a:t>
            </a:r>
            <a:r>
              <a:rPr lang="el-GR" dirty="0" smtClean="0">
                <a:cs typeface="Times New Roman" panose="02020603050405020304" pitchFamily="18" charset="0"/>
              </a:rPr>
              <a:t>, πίστευε ότι ο βασικός στόχος της αλχημείας δεν ήταν η εύρεση τρόπων παραγωγής χρυσού</a:t>
            </a:r>
            <a:r>
              <a:rPr lang="en-US" dirty="0" smtClean="0">
                <a:cs typeface="Times New Roman" panose="02020603050405020304" pitchFamily="18" charset="0"/>
              </a:rPr>
              <a:t> </a:t>
            </a:r>
            <a:r>
              <a:rPr lang="el-GR" dirty="0" smtClean="0">
                <a:cs typeface="Times New Roman" panose="02020603050405020304" pitchFamily="18" charset="0"/>
              </a:rPr>
              <a:t>ή η Παρασκευή φαρμάκων. Δανείστηκε από την αλχημιστική παράδοση την άποψη ότι υπάρχουν τρία βασικά μέρη της ύλης: ο υδράργυρος, το θείο και το αλάτι Προσπαθώντας να καθορίσει τις αιτίες των νόσων, ο Παράκελσος υποστήριξε ότι ο πυρετός και η πανώλη εμφανίζονται στο σώμα όταν υπάρχει πλεονάζον θείο, ενώ αντίστοιχα παράλυση, όταν υπάρχει πλεονάζων υδράργυρος κτλ</a:t>
            </a:r>
            <a:endParaRPr lang="en-US" dirty="0">
              <a:cs typeface="Times New Roman" panose="02020603050405020304" pitchFamily="18" charset="0"/>
            </a:endParaRPr>
          </a:p>
        </p:txBody>
      </p:sp>
      <p:sp>
        <p:nvSpPr>
          <p:cNvPr id="4" name="CasellaDiTesto 3"/>
          <p:cNvSpPr txBox="1"/>
          <p:nvPr/>
        </p:nvSpPr>
        <p:spPr>
          <a:xfrm>
            <a:off x="782595" y="1512614"/>
            <a:ext cx="10995688" cy="461665"/>
          </a:xfrm>
          <a:prstGeom prst="rect">
            <a:avLst/>
          </a:prstGeom>
          <a:noFill/>
        </p:spPr>
        <p:txBody>
          <a:bodyPr wrap="square" rtlCol="0">
            <a:spAutoFit/>
          </a:bodyPr>
          <a:lstStyle/>
          <a:p>
            <a:r>
              <a:rPr lang="el-GR" sz="2400" b="1" dirty="0" smtClean="0">
                <a:solidFill>
                  <a:schemeClr val="accent2"/>
                </a:solidFill>
                <a:effectLst>
                  <a:outerShdw blurRad="38100" dist="38100" dir="2700000" algn="tl">
                    <a:srgbClr val="000000">
                      <a:alpha val="43137"/>
                    </a:srgbClr>
                  </a:outerShdw>
                </a:effectLst>
              </a:rPr>
              <a:t>Ιατροχημεία</a:t>
            </a:r>
            <a:endParaRPr lang="it-IT" sz="2400" b="1" dirty="0">
              <a:solidFill>
                <a:schemeClr val="accent2"/>
              </a:solidFill>
              <a:effectLst>
                <a:outerShdw blurRad="38100" dist="38100" dir="2700000" algn="tl">
                  <a:srgbClr val="000000">
                    <a:alpha val="43137"/>
                  </a:srgbClr>
                </a:outerShdw>
              </a:effectLst>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881" y="1036247"/>
            <a:ext cx="4301134" cy="2060672"/>
          </a:xfrm>
          <a:prstGeom prst="rect">
            <a:avLst/>
          </a:prstGeom>
        </p:spPr>
      </p:pic>
      <p:sp>
        <p:nvSpPr>
          <p:cNvPr id="5" name="Segnaposto numero diapositiva 4"/>
          <p:cNvSpPr>
            <a:spLocks noGrp="1"/>
          </p:cNvSpPr>
          <p:nvPr>
            <p:ph type="sldNum" sz="quarter" idx="12"/>
          </p:nvPr>
        </p:nvSpPr>
        <p:spPr/>
        <p:txBody>
          <a:bodyPr/>
          <a:lstStyle/>
          <a:p>
            <a:fld id="{AFC0D379-14C5-47F9-AB26-775D76B5B3EA}" type="slidenum">
              <a:rPr lang="it-IT" smtClean="0"/>
              <a:pPr/>
              <a:t>20</a:t>
            </a:fld>
            <a:endParaRPr lang="it-IT"/>
          </a:p>
        </p:txBody>
      </p:sp>
    </p:spTree>
    <p:extLst>
      <p:ext uri="{BB962C8B-B14F-4D97-AF65-F5344CB8AC3E}">
        <p14:creationId xmlns:p14="http://schemas.microsoft.com/office/powerpoint/2010/main" val="186034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906162" y="1163952"/>
            <a:ext cx="10495006" cy="1588127"/>
          </a:xfrm>
          <a:prstGeom prst="rect">
            <a:avLst/>
          </a:prstGeom>
        </p:spPr>
        <p:txBody>
          <a:bodyPr wrap="square">
            <a:spAutoFit/>
          </a:bodyPr>
          <a:lstStyle/>
          <a:p>
            <a:pPr algn="just" defTabSz="914400" fontAlgn="base">
              <a:lnSpc>
                <a:spcPct val="90000"/>
              </a:lnSpc>
              <a:spcBef>
                <a:spcPct val="0"/>
              </a:spcBef>
            </a:pPr>
            <a:r>
              <a:rPr lang="en-US" sz="3600" i="1" dirty="0" smtClean="0">
                <a:solidFill>
                  <a:srgbClr val="383939"/>
                </a:solidFill>
                <a:cs typeface="Times New Roman" panose="02020603050405020304" pitchFamily="18" charset="0"/>
              </a:rPr>
              <a:t>«</a:t>
            </a:r>
            <a:r>
              <a:rPr lang="el-GR" sz="3600" i="1" dirty="0" smtClean="0">
                <a:solidFill>
                  <a:srgbClr val="383939"/>
                </a:solidFill>
                <a:cs typeface="Times New Roman" panose="02020603050405020304" pitchFamily="18" charset="0"/>
              </a:rPr>
              <a:t>Όλα είναι δηλητήριο και τίποτα δεν υπάρχει χωρίς δηλητήριο. Μόνο η δόση επιτρέπει σε κάτι να μην είναι δηλητηριώδες»</a:t>
            </a:r>
            <a:r>
              <a:rPr lang="en-US" sz="3600" i="1" dirty="0" smtClean="0">
                <a:solidFill>
                  <a:srgbClr val="383939"/>
                </a:solidFill>
                <a:cs typeface="Times New Roman" panose="02020603050405020304" pitchFamily="18" charset="0"/>
              </a:rPr>
              <a:t> "</a:t>
            </a:r>
            <a:endParaRPr lang="en-US" sz="3600" i="1" dirty="0">
              <a:solidFill>
                <a:srgbClr val="383939"/>
              </a:solidFill>
              <a:cs typeface="Times New Roman" panose="02020603050405020304" pitchFamily="18" charset="0"/>
            </a:endParaRPr>
          </a:p>
        </p:txBody>
      </p:sp>
      <p:sp>
        <p:nvSpPr>
          <p:cNvPr id="5" name="CasellaDiTesto 4"/>
          <p:cNvSpPr txBox="1"/>
          <p:nvPr/>
        </p:nvSpPr>
        <p:spPr>
          <a:xfrm>
            <a:off x="749643" y="5628105"/>
            <a:ext cx="10808044" cy="590931"/>
          </a:xfrm>
          <a:prstGeom prst="rect">
            <a:avLst/>
          </a:prstGeom>
          <a:noFill/>
        </p:spPr>
        <p:txBody>
          <a:bodyPr wrap="square" rtlCol="0">
            <a:spAutoFit/>
          </a:bodyPr>
          <a:lstStyle/>
          <a:p>
            <a:pPr lvl="0" algn="just" defTabSz="914400" fontAlgn="base">
              <a:lnSpc>
                <a:spcPct val="90000"/>
              </a:lnSpc>
              <a:spcBef>
                <a:spcPct val="0"/>
              </a:spcBef>
            </a:pPr>
            <a:r>
              <a:rPr lang="el-GR" dirty="0" smtClean="0">
                <a:cs typeface="Times New Roman" panose="02020603050405020304" pitchFamily="18" charset="0"/>
              </a:rPr>
              <a:t>Αυτό σημαίνει ότι οι ουσίες που θεωρούνται τοξικές, είναι άκακες σε μικρές δόσεις και αντίθετα, μία συνήθως άκακη ουσία μπορεί να αποδειχτεί μοιραία σε περίπτωση </a:t>
            </a:r>
            <a:r>
              <a:rPr lang="el-GR" dirty="0" err="1" smtClean="0">
                <a:cs typeface="Times New Roman" panose="02020603050405020304" pitchFamily="18" charset="0"/>
              </a:rPr>
              <a:t>υπερδοσολογίας</a:t>
            </a:r>
            <a:endParaRPr lang="en-US" dirty="0">
              <a:cs typeface="Times New Roman" panose="02020603050405020304" pitchFamily="18"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705" y="2710249"/>
            <a:ext cx="9220200" cy="2804726"/>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21</a:t>
            </a:fld>
            <a:endParaRPr lang="it-IT"/>
          </a:p>
        </p:txBody>
      </p:sp>
    </p:spTree>
    <p:extLst>
      <p:ext uri="{BB962C8B-B14F-4D97-AF65-F5344CB8AC3E}">
        <p14:creationId xmlns:p14="http://schemas.microsoft.com/office/powerpoint/2010/main" val="224378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3" y="1197638"/>
            <a:ext cx="5876499"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24552" y="3258640"/>
            <a:ext cx="10515600" cy="3360524"/>
          </a:xfrm>
        </p:spPr>
        <p:txBody>
          <a:bodyPr>
            <a:normAutofit/>
          </a:bodyPr>
          <a:lstStyle/>
          <a:p>
            <a:pPr marL="0" indent="0" algn="just">
              <a:buNone/>
            </a:pPr>
            <a:r>
              <a:rPr lang="el-GR" sz="1800" dirty="0" smtClean="0">
                <a:cs typeface="Times New Roman" panose="02020603050405020304" pitchFamily="18" charset="0"/>
              </a:rPr>
              <a:t>Ο Παράκελσος έδωσε μεγάλη σημασία στην προσεκτική παρατήρηση του ασθενή και ήταν ιδιαίτερα ικανός στην αναγνώριση των νοσημάτων</a:t>
            </a:r>
          </a:p>
          <a:p>
            <a:pPr marL="0" indent="0" algn="just">
              <a:buNone/>
            </a:pP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Η ανατομία του Παράκελσου στην πραγματικότητα δε βασίζεται στις ανατομές όπως αυτή του </a:t>
            </a:r>
            <a:r>
              <a:rPr lang="en-US" sz="1800" dirty="0" smtClean="0">
                <a:cs typeface="Times New Roman" panose="02020603050405020304" pitchFamily="18" charset="0"/>
              </a:rPr>
              <a:t>Vesalius</a:t>
            </a:r>
            <a:r>
              <a:rPr lang="el-GR" sz="1800" dirty="0" smtClean="0">
                <a:cs typeface="Times New Roman" panose="02020603050405020304" pitchFamily="18" charset="0"/>
              </a:rPr>
              <a:t> αλλά στην εξωτερίκευση , στην ικανότητα του ιατρού να συσχετίζει τα σημεία που δίνει το σώμα και προδίδουν τον εσωτερικό παράγοντα που προκαλεί τη νόσο. Μπορεί λοιπόν να ειπωθεί ότι έβαλε τα θεμέλια της σημειωτικής.</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22</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3504" y="600501"/>
            <a:ext cx="1923979" cy="2415654"/>
          </a:xfrm>
          <a:prstGeom prst="rect">
            <a:avLst/>
          </a:prstGeom>
        </p:spPr>
      </p:pic>
    </p:spTree>
    <p:extLst>
      <p:ext uri="{BB962C8B-B14F-4D97-AF65-F5344CB8AC3E}">
        <p14:creationId xmlns:p14="http://schemas.microsoft.com/office/powerpoint/2010/main" val="219245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3" y="883740"/>
            <a:ext cx="10515600"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2016693"/>
            <a:ext cx="10515600" cy="4351338"/>
          </a:xfrm>
        </p:spPr>
        <p:txBody>
          <a:bodyPr>
            <a:normAutofit/>
          </a:bodyPr>
          <a:lstStyle/>
          <a:p>
            <a:pPr marL="0" indent="0" algn="just">
              <a:buNone/>
            </a:pPr>
            <a:r>
              <a:rPr lang="el-GR" sz="1800" dirty="0" smtClean="0">
                <a:cs typeface="Times New Roman" panose="02020603050405020304" pitchFamily="18" charset="0"/>
              </a:rPr>
              <a:t>Στα κείμενά του, περιγράφοντας τα ανατομικά μέρη, εισάγει παράλληλα τις ερμηνεία του σε αυτά και δε διαχωρίζει αυτό που βλέπει από αυτό που σκέφτεται. Αναφέρει πέντε πιθανές αρχές νόσου: </a:t>
            </a:r>
            <a:r>
              <a:rPr lang="en-US" sz="1800" dirty="0" smtClean="0">
                <a:cs typeface="Times New Roman" panose="02020603050405020304" pitchFamily="18" charset="0"/>
              </a:rPr>
              <a:t>astral </a:t>
            </a:r>
            <a:r>
              <a:rPr lang="en-US" sz="1800" dirty="0" err="1" smtClean="0">
                <a:cs typeface="Times New Roman" panose="02020603050405020304" pitchFamily="18" charset="0"/>
              </a:rPr>
              <a:t>ens</a:t>
            </a:r>
            <a:r>
              <a:rPr lang="en-US" sz="1800" dirty="0" smtClean="0">
                <a:cs typeface="Times New Roman" panose="02020603050405020304" pitchFamily="18" charset="0"/>
              </a:rPr>
              <a:t>, venal </a:t>
            </a:r>
            <a:r>
              <a:rPr lang="en-US" sz="1800" dirty="0" err="1" smtClean="0">
                <a:cs typeface="Times New Roman" panose="02020603050405020304" pitchFamily="18" charset="0"/>
              </a:rPr>
              <a:t>ens</a:t>
            </a:r>
            <a:r>
              <a:rPr lang="en-US" sz="1800" dirty="0" smtClean="0">
                <a:cs typeface="Times New Roman" panose="02020603050405020304" pitchFamily="18" charset="0"/>
              </a:rPr>
              <a:t>, natural </a:t>
            </a:r>
            <a:r>
              <a:rPr lang="en-US" sz="1800" dirty="0" err="1" smtClean="0">
                <a:cs typeface="Times New Roman" panose="02020603050405020304" pitchFamily="18" charset="0"/>
              </a:rPr>
              <a:t>ens</a:t>
            </a:r>
            <a:r>
              <a:rPr lang="en-US" sz="1800" dirty="0" smtClean="0">
                <a:cs typeface="Times New Roman" panose="02020603050405020304" pitchFamily="18" charset="0"/>
              </a:rPr>
              <a:t>, spiritual </a:t>
            </a:r>
            <a:r>
              <a:rPr lang="en-US" sz="1800" dirty="0" err="1" smtClean="0">
                <a:cs typeface="Times New Roman" panose="02020603050405020304" pitchFamily="18" charset="0"/>
              </a:rPr>
              <a:t>ens</a:t>
            </a:r>
            <a:r>
              <a:rPr lang="en-US" sz="1800" dirty="0" smtClean="0">
                <a:cs typeface="Times New Roman" panose="02020603050405020304" pitchFamily="18" charset="0"/>
              </a:rPr>
              <a:t> </a:t>
            </a:r>
            <a:r>
              <a:rPr lang="el-GR" sz="1800" dirty="0" smtClean="0">
                <a:cs typeface="Times New Roman" panose="02020603050405020304" pitchFamily="18" charset="0"/>
              </a:rPr>
              <a:t>και </a:t>
            </a:r>
            <a:r>
              <a:rPr lang="en-US" sz="1800" dirty="0" err="1" smtClean="0">
                <a:cs typeface="Times New Roman" panose="02020603050405020304" pitchFamily="18" charset="0"/>
              </a:rPr>
              <a:t>ens</a:t>
            </a:r>
            <a:r>
              <a:rPr lang="en-US" sz="1800" dirty="0" smtClean="0">
                <a:cs typeface="Times New Roman" panose="02020603050405020304" pitchFamily="18" charset="0"/>
              </a:rPr>
              <a:t> </a:t>
            </a:r>
            <a:r>
              <a:rPr lang="en-US" sz="1800" dirty="0" err="1" smtClean="0">
                <a:cs typeface="Times New Roman" panose="02020603050405020304" pitchFamily="18" charset="0"/>
              </a:rPr>
              <a:t>dei</a:t>
            </a:r>
            <a:r>
              <a:rPr lang="el-GR" sz="1800" dirty="0" smtClean="0">
                <a:cs typeface="Times New Roman" panose="02020603050405020304" pitchFamily="18" charset="0"/>
              </a:rPr>
              <a:t> (αστρολογική, αγγειακή, φυσική, πνευματική και θεϊκή). Για να καταλάβει κανείς την αιτία της νόσου, ένας καλός ιατρός πρέπει να στηρίζεται και στις πέντε αυτές αρχές.</a:t>
            </a: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Η σημασία του στο πεδίο της φαρμακολογίας οφείλεται στο γεγονός ότι ήταν ο πρώτος που πρότεινε τη χρήση μετάλλων και χημικών για τη θεραπεία ανθρώπινων νόσων, σε αντίθεση με τις προγενέστερες απόψεις, οι οποίες συνήθως περιορίζονταν στη χρήση φυτών και φυτικών παραγώγων.</a:t>
            </a:r>
            <a:endParaRPr lang="en-US" sz="1800" dirty="0">
              <a:cs typeface="Times New Roman" panose="02020603050405020304" pitchFamily="18" charset="0"/>
            </a:endParaRPr>
          </a:p>
          <a:p>
            <a:pPr algn="just"/>
            <a:endParaRPr lang="it-IT" sz="1800" dirty="0"/>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23</a:t>
            </a:fld>
            <a:endParaRPr lang="it-IT"/>
          </a:p>
        </p:txBody>
      </p:sp>
    </p:spTree>
    <p:extLst>
      <p:ext uri="{BB962C8B-B14F-4D97-AF65-F5344CB8AC3E}">
        <p14:creationId xmlns:p14="http://schemas.microsoft.com/office/powerpoint/2010/main" val="284287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6313" y="747262"/>
            <a:ext cx="10515600"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24552" y="1934807"/>
            <a:ext cx="5289645" cy="4351338"/>
          </a:xfrm>
        </p:spPr>
        <p:txBody>
          <a:bodyPr>
            <a:normAutofit/>
          </a:bodyPr>
          <a:lstStyle/>
          <a:p>
            <a:pPr marL="0" indent="0" algn="just">
              <a:buNone/>
            </a:pPr>
            <a:r>
              <a:rPr lang="el-GR" sz="1800" dirty="0" smtClean="0">
                <a:cs typeface="Times New Roman" panose="02020603050405020304" pitchFamily="18" charset="0"/>
              </a:rPr>
              <a:t>Μία από τις σημαντικότερες συνεισφορές του Παράκελσου ήταν ο τονισμός της σημασίας του ρόλου της χημείας στην ιατρική</a:t>
            </a:r>
            <a:endParaRPr lang="it-IT" sz="1800" dirty="0">
              <a:cs typeface="Times New Roman" panose="02020603050405020304" pitchFamily="18" charset="0"/>
            </a:endParaRPr>
          </a:p>
          <a:p>
            <a:pPr marL="0" indent="0" algn="just">
              <a:buNone/>
            </a:pPr>
            <a:r>
              <a:rPr lang="el-GR" sz="1800" dirty="0" smtClean="0">
                <a:cs typeface="Times New Roman" panose="02020603050405020304" pitchFamily="18" charset="0"/>
              </a:rPr>
              <a:t>Κατά τη διάρκεια της Αναγέννησης, ξεκίνησε ένα ισχυρό ενδιαφέρον στις θεραπευτικές δυνατότητες της χημείας, υπό τον συντονισμό ανθρώπων όπως ο </a:t>
            </a:r>
            <a:r>
              <a:rPr lang="it-IT" sz="1800" dirty="0" smtClean="0">
                <a:cs typeface="Times New Roman" panose="02020603050405020304" pitchFamily="18" charset="0"/>
              </a:rPr>
              <a:t>Hieronymus </a:t>
            </a:r>
            <a:r>
              <a:rPr lang="it-IT" sz="1800" dirty="0">
                <a:cs typeface="Times New Roman" panose="02020603050405020304" pitchFamily="18" charset="0"/>
              </a:rPr>
              <a:t>Brunschwig </a:t>
            </a:r>
            <a:r>
              <a:rPr lang="el-GR" sz="1800" dirty="0" smtClean="0">
                <a:cs typeface="Times New Roman" panose="02020603050405020304" pitchFamily="18" charset="0"/>
              </a:rPr>
              <a:t>και ο </a:t>
            </a:r>
            <a:r>
              <a:rPr lang="it-IT" sz="1800" dirty="0" smtClean="0">
                <a:cs typeface="Times New Roman" panose="02020603050405020304" pitchFamily="18" charset="0"/>
              </a:rPr>
              <a:t>Conrad </a:t>
            </a:r>
            <a:r>
              <a:rPr lang="it-IT" sz="1800" dirty="0">
                <a:cs typeface="Times New Roman" panose="02020603050405020304" pitchFamily="18" charset="0"/>
              </a:rPr>
              <a:t>Gesner</a:t>
            </a: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24</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586" y="1050879"/>
            <a:ext cx="3534770" cy="4774940"/>
          </a:xfrm>
          <a:prstGeom prst="rect">
            <a:avLst/>
          </a:prstGeom>
        </p:spPr>
      </p:pic>
    </p:spTree>
    <p:extLst>
      <p:ext uri="{BB962C8B-B14F-4D97-AF65-F5344CB8AC3E}">
        <p14:creationId xmlns:p14="http://schemas.microsoft.com/office/powerpoint/2010/main" val="111055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1479613" y="1075520"/>
            <a:ext cx="8625017" cy="424732"/>
          </a:xfrm>
          <a:prstGeom prst="rect">
            <a:avLst/>
          </a:prstGeom>
        </p:spPr>
        <p:txBody>
          <a:bodyPr wrap="square">
            <a:spAutoFit/>
          </a:bodyPr>
          <a:lstStyle/>
          <a:p>
            <a:pPr algn="ctr" fontAlgn="base">
              <a:lnSpc>
                <a:spcPct val="90000"/>
              </a:lnSpc>
              <a:spcBef>
                <a:spcPct val="0"/>
              </a:spcBef>
            </a:pPr>
            <a:r>
              <a:rPr lang="el-GR" sz="2400" b="1" dirty="0" smtClean="0">
                <a:solidFill>
                  <a:schemeClr val="accent2"/>
                </a:solidFill>
                <a:effectLst>
                  <a:outerShdw blurRad="38100" dist="38100" dir="2700000" algn="tl">
                    <a:srgbClr val="000000">
                      <a:alpha val="43137"/>
                    </a:srgbClr>
                  </a:outerShdw>
                </a:effectLst>
              </a:rPr>
              <a:t>Ο άνθρωπος και ο Δημιουργός</a:t>
            </a:r>
            <a:endParaRPr lang="en-US" sz="2400" b="1" dirty="0">
              <a:solidFill>
                <a:schemeClr val="accent2"/>
              </a:solidFill>
              <a:effectLst>
                <a:outerShdw blurRad="38100" dist="38100" dir="2700000" algn="tl">
                  <a:srgbClr val="000000">
                    <a:alpha val="43137"/>
                  </a:srgbClr>
                </a:outerShdw>
              </a:effectLst>
            </a:endParaRPr>
          </a:p>
        </p:txBody>
      </p:sp>
      <p:sp>
        <p:nvSpPr>
          <p:cNvPr id="5" name="CasellaDiTesto 4"/>
          <p:cNvSpPr txBox="1"/>
          <p:nvPr/>
        </p:nvSpPr>
        <p:spPr>
          <a:xfrm>
            <a:off x="545756" y="1811121"/>
            <a:ext cx="10808044" cy="3083921"/>
          </a:xfrm>
          <a:prstGeom prst="rect">
            <a:avLst/>
          </a:prstGeom>
          <a:noFill/>
        </p:spPr>
        <p:txBody>
          <a:bodyPr wrap="square" rtlCol="0">
            <a:spAutoFit/>
          </a:bodyPr>
          <a:lstStyle/>
          <a:p>
            <a:pPr algn="just" fontAlgn="base">
              <a:lnSpc>
                <a:spcPct val="90000"/>
              </a:lnSpc>
              <a:spcBef>
                <a:spcPct val="0"/>
              </a:spcBef>
            </a:pPr>
            <a:r>
              <a:rPr lang="el-GR" dirty="0" smtClean="0">
                <a:solidFill>
                  <a:prstClr val="black"/>
                </a:solidFill>
                <a:cs typeface="Times New Roman" panose="02020603050405020304" pitchFamily="18" charset="0"/>
              </a:rPr>
              <a:t>Σύμφωνα με το Παράκελσο, ο άνθρωπος είναι ένας μικρόκοσμος, ο οποίος αντικατοπτρίζει όλα τα στοιχεία του μακρόκοσμου, με το σύνδεσμο μεταξύ των δύο να είναι η δύναμη του «Μ» (το αρχικό του υδραργύρου - </a:t>
            </a:r>
            <a:r>
              <a:rPr lang="en-US" dirty="0" smtClean="0">
                <a:solidFill>
                  <a:prstClr val="black"/>
                </a:solidFill>
                <a:cs typeface="Times New Roman" panose="02020603050405020304" pitchFamily="18" charset="0"/>
              </a:rPr>
              <a:t>Mercury)</a:t>
            </a:r>
            <a:endParaRPr lang="en-US" dirty="0">
              <a:solidFill>
                <a:prstClr val="black"/>
              </a:solidFill>
              <a:cs typeface="Times New Roman" panose="02020603050405020304" pitchFamily="18" charset="0"/>
            </a:endParaRPr>
          </a:p>
          <a:p>
            <a:pPr algn="just" fontAlgn="base">
              <a:lnSpc>
                <a:spcPct val="90000"/>
              </a:lnSpc>
              <a:spcBef>
                <a:spcPct val="0"/>
              </a:spcBef>
            </a:pPr>
            <a:endParaRPr lang="en-US" dirty="0">
              <a:solidFill>
                <a:prstClr val="black"/>
              </a:solidFill>
              <a:cs typeface="Times New Roman" panose="02020603050405020304" pitchFamily="18" charset="0"/>
            </a:endParaRPr>
          </a:p>
          <a:p>
            <a:pPr algn="just" fontAlgn="base">
              <a:lnSpc>
                <a:spcPct val="90000"/>
              </a:lnSpc>
              <a:spcBef>
                <a:spcPct val="0"/>
              </a:spcBef>
            </a:pPr>
            <a:r>
              <a:rPr lang="el-GR" dirty="0" smtClean="0">
                <a:solidFill>
                  <a:prstClr val="black"/>
                </a:solidFill>
                <a:cs typeface="Times New Roman" panose="02020603050405020304" pitchFamily="18" charset="0"/>
              </a:rPr>
              <a:t>Σύμφωνα με τον Παράκελσο, ο άνθρωπος (ο οποίος είναι επίσης η πεμπτουσία ή η Πέμπτη, πραγματική ουσία του κόσμου) είναι φτιαγμένος από το Θεό που «σχεδίασε» όλον τον κόσμο και είναι καθ’ ομοίωσή Του. Δεν υπάρχει απαγορευμένο για έναν άνθρωπο της γνώσης, είναι ικανός και σύμφωνα με τον Παράκελσο, είναι υποχρεωμένος να ερευνήσει όλες τις οντότητες που υπάρχουν όχι μόνο στη φύση άλλα και πέρα από τη φύση. </a:t>
            </a:r>
            <a:endParaRPr lang="en-US" dirty="0">
              <a:solidFill>
                <a:prstClr val="black"/>
              </a:solidFill>
              <a:cs typeface="Times New Roman" panose="02020603050405020304" pitchFamily="18" charset="0"/>
            </a:endParaRPr>
          </a:p>
          <a:p>
            <a:pPr algn="just" fontAlgn="base">
              <a:lnSpc>
                <a:spcPct val="90000"/>
              </a:lnSpc>
              <a:spcBef>
                <a:spcPct val="0"/>
              </a:spcBef>
            </a:pPr>
            <a:endParaRPr lang="en-US" dirty="0">
              <a:solidFill>
                <a:prstClr val="black"/>
              </a:solidFill>
              <a:cs typeface="Times New Roman" panose="02020603050405020304" pitchFamily="18" charset="0"/>
            </a:endParaRPr>
          </a:p>
          <a:p>
            <a:pPr algn="just" fontAlgn="base">
              <a:lnSpc>
                <a:spcPct val="90000"/>
              </a:lnSpc>
              <a:spcBef>
                <a:spcPct val="0"/>
              </a:spcBef>
            </a:pPr>
            <a:r>
              <a:rPr lang="el-GR" dirty="0" smtClean="0">
                <a:solidFill>
                  <a:prstClr val="black"/>
                </a:solidFill>
                <a:cs typeface="Times New Roman" panose="02020603050405020304" pitchFamily="18" charset="0"/>
              </a:rPr>
              <a:t>Ο Παράκελσος άφησε κάποια αλχημικά έργα, όπως το </a:t>
            </a:r>
            <a:r>
              <a:rPr lang="en-US" dirty="0" smtClean="0">
                <a:solidFill>
                  <a:prstClr val="black"/>
                </a:solidFill>
                <a:cs typeface="Times New Roman" panose="02020603050405020304" pitchFamily="18" charset="0"/>
              </a:rPr>
              <a:t>"</a:t>
            </a:r>
            <a:r>
              <a:rPr lang="en-US" dirty="0">
                <a:solidFill>
                  <a:prstClr val="black"/>
                </a:solidFill>
                <a:cs typeface="Times New Roman" panose="02020603050405020304" pitchFamily="18" charset="0"/>
              </a:rPr>
              <a:t>Chemical Psalter, or philosophical rules of the Stone of the Wise", "Nitrogen or the wood and the threads of life, " </a:t>
            </a:r>
            <a:r>
              <a:rPr lang="el-GR" dirty="0" err="1" smtClean="0">
                <a:solidFill>
                  <a:prstClr val="black"/>
                </a:solidFill>
                <a:cs typeface="Times New Roman" panose="02020603050405020304" pitchFamily="18" charset="0"/>
              </a:rPr>
              <a:t>κ.ά</a:t>
            </a:r>
            <a:r>
              <a:rPr lang="en-US" dirty="0" smtClean="0">
                <a:solidFill>
                  <a:prstClr val="black"/>
                </a:solidFill>
                <a:cs typeface="Times New Roman" panose="02020603050405020304" pitchFamily="18" charset="0"/>
              </a:rPr>
              <a:t>. </a:t>
            </a:r>
            <a:r>
              <a:rPr lang="el-GR" dirty="0" smtClean="0">
                <a:solidFill>
                  <a:prstClr val="black"/>
                </a:solidFill>
                <a:cs typeface="Times New Roman" panose="02020603050405020304" pitchFamily="18" charset="0"/>
              </a:rPr>
              <a:t>Θεωρείται ο άνθρωπος που έδωσε το όνομα στο μέταλλο ψευδάργυρος </a:t>
            </a:r>
            <a:r>
              <a:rPr lang="en-US" dirty="0" smtClean="0">
                <a:solidFill>
                  <a:prstClr val="black"/>
                </a:solidFill>
                <a:cs typeface="Times New Roman" panose="02020603050405020304" pitchFamily="18" charset="0"/>
              </a:rPr>
              <a:t>(</a:t>
            </a:r>
            <a:r>
              <a:rPr lang="en-US" dirty="0">
                <a:solidFill>
                  <a:prstClr val="black"/>
                </a:solidFill>
                <a:cs typeface="Times New Roman" panose="02020603050405020304" pitchFamily="18" charset="0"/>
              </a:rPr>
              <a:t>Zn)</a:t>
            </a:r>
          </a:p>
        </p:txBody>
      </p:sp>
      <p:sp>
        <p:nvSpPr>
          <p:cNvPr id="4" name="Segnaposto numero diapositiva 3"/>
          <p:cNvSpPr>
            <a:spLocks noGrp="1"/>
          </p:cNvSpPr>
          <p:nvPr>
            <p:ph type="sldNum" sz="quarter" idx="12"/>
          </p:nvPr>
        </p:nvSpPr>
        <p:spPr/>
        <p:txBody>
          <a:bodyPr/>
          <a:lstStyle/>
          <a:p>
            <a:fld id="{AFC0D379-14C5-47F9-AB26-775D76B5B3EA}" type="slidenum">
              <a:rPr lang="it-IT" smtClean="0">
                <a:solidFill>
                  <a:prstClr val="black">
                    <a:tint val="75000"/>
                  </a:prstClr>
                </a:solidFill>
              </a:rPr>
              <a:pPr/>
              <a:t>25</a:t>
            </a:fld>
            <a:endParaRPr lang="it-IT">
              <a:solidFill>
                <a:prstClr val="black">
                  <a:tint val="75000"/>
                </a:prstClr>
              </a:solidFill>
            </a:endParaRPr>
          </a:p>
        </p:txBody>
      </p:sp>
    </p:spTree>
    <p:extLst>
      <p:ext uri="{BB962C8B-B14F-4D97-AF65-F5344CB8AC3E}">
        <p14:creationId xmlns:p14="http://schemas.microsoft.com/office/powerpoint/2010/main" val="2675575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9143" y="692671"/>
            <a:ext cx="10515600" cy="1325563"/>
          </a:xfrm>
        </p:spPr>
        <p:txBody>
          <a:bodyPr>
            <a:normAutofit/>
          </a:bodyPr>
          <a:lstStyle/>
          <a:p>
            <a:r>
              <a:rPr lang="el-GR" sz="2400" b="1" dirty="0" smtClean="0">
                <a:solidFill>
                  <a:schemeClr val="accent2"/>
                </a:solidFill>
                <a:effectLst>
                  <a:outerShdw blurRad="38100" dist="38100" dir="2700000" algn="tl">
                    <a:srgbClr val="000000">
                      <a:alpha val="43137"/>
                    </a:srgbClr>
                  </a:outerShdw>
                </a:effectLst>
                <a:latin typeface="+mn-lt"/>
                <a:ea typeface="+mn-ea"/>
                <a:cs typeface="+mn-cs"/>
              </a:rPr>
              <a:t>Φαρμακολογία πριν από τον Παράκελσο</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p:txBody>
          <a:bodyPr>
            <a:normAutofit/>
          </a:bodyPr>
          <a:lstStyle/>
          <a:p>
            <a:pPr marL="0" indent="0" algn="just">
              <a:buNone/>
            </a:pPr>
            <a:r>
              <a:rPr lang="el-GR" sz="1800" dirty="0" smtClean="0">
                <a:cs typeface="Times New Roman" panose="02020603050405020304" pitchFamily="18" charset="0"/>
              </a:rPr>
              <a:t>Η φυσική αλχημιστική παράδοση ήταν ισχυρή. Κατά το 15</a:t>
            </a:r>
            <a:r>
              <a:rPr lang="el-GR" sz="1800" baseline="30000" dirty="0" smtClean="0">
                <a:cs typeface="Times New Roman" panose="02020603050405020304" pitchFamily="18" charset="0"/>
              </a:rPr>
              <a:t>ο</a:t>
            </a:r>
            <a:r>
              <a:rPr lang="el-GR" sz="1800" dirty="0" smtClean="0">
                <a:cs typeface="Times New Roman" panose="02020603050405020304" pitchFamily="18" charset="0"/>
              </a:rPr>
              <a:t> αιώνα, ο </a:t>
            </a:r>
            <a:r>
              <a:rPr lang="it-IT" sz="1800" dirty="0" smtClean="0">
                <a:cs typeface="Times New Roman" panose="02020603050405020304" pitchFamily="18" charset="0"/>
              </a:rPr>
              <a:t>George </a:t>
            </a:r>
            <a:r>
              <a:rPr lang="it-IT" sz="1800" dirty="0">
                <a:cs typeface="Times New Roman" panose="02020603050405020304" pitchFamily="18" charset="0"/>
              </a:rPr>
              <a:t>Ripley, </a:t>
            </a:r>
            <a:r>
              <a:rPr lang="el-GR" sz="1800" dirty="0" smtClean="0">
                <a:cs typeface="Times New Roman" panose="02020603050405020304" pitchFamily="18" charset="0"/>
              </a:rPr>
              <a:t>ο </a:t>
            </a:r>
            <a:r>
              <a:rPr lang="it-IT" sz="1800" dirty="0" smtClean="0">
                <a:cs typeface="Times New Roman" panose="02020603050405020304" pitchFamily="18" charset="0"/>
              </a:rPr>
              <a:t>Thoms </a:t>
            </a:r>
            <a:r>
              <a:rPr lang="it-IT" sz="1800" dirty="0">
                <a:cs typeface="Times New Roman" panose="02020603050405020304" pitchFamily="18" charset="0"/>
              </a:rPr>
              <a:t>Norton </a:t>
            </a:r>
            <a:r>
              <a:rPr lang="el-GR" sz="1800" dirty="0" smtClean="0">
                <a:cs typeface="Times New Roman" panose="02020603050405020304" pitchFamily="18" charset="0"/>
              </a:rPr>
              <a:t>και ο </a:t>
            </a:r>
            <a:r>
              <a:rPr lang="it-IT" sz="1800" dirty="0" smtClean="0">
                <a:cs typeface="Times New Roman" panose="02020603050405020304" pitchFamily="18" charset="0"/>
              </a:rPr>
              <a:t>Robert </a:t>
            </a:r>
            <a:r>
              <a:rPr lang="it-IT" sz="1800" dirty="0">
                <a:cs typeface="Times New Roman" panose="02020603050405020304" pitchFamily="18" charset="0"/>
              </a:rPr>
              <a:t>Grene </a:t>
            </a:r>
            <a:r>
              <a:rPr lang="el-GR" sz="1800" dirty="0" smtClean="0">
                <a:cs typeface="Times New Roman" panose="02020603050405020304" pitchFamily="18" charset="0"/>
              </a:rPr>
              <a:t>έγραψαν τις συνήθεις εσωτερικές αλληγορίες σχετικά με τη φιλοσοφική λίθο</a:t>
            </a:r>
            <a:endParaRPr lang="it-IT" sz="1800" dirty="0">
              <a:cs typeface="Times New Roman" panose="02020603050405020304" pitchFamily="18" charset="0"/>
            </a:endParaRPr>
          </a:p>
          <a:p>
            <a:pPr marL="0" indent="0" algn="just">
              <a:buNone/>
            </a:pPr>
            <a:r>
              <a:rPr lang="el-GR" sz="1800" dirty="0" smtClean="0">
                <a:cs typeface="Times New Roman" panose="02020603050405020304" pitchFamily="18" charset="0"/>
              </a:rPr>
              <a:t>Κατά το 16</a:t>
            </a:r>
            <a:r>
              <a:rPr lang="el-GR" sz="1800" baseline="30000" dirty="0" smtClean="0">
                <a:cs typeface="Times New Roman" panose="02020603050405020304" pitchFamily="18" charset="0"/>
              </a:rPr>
              <a:t>ο</a:t>
            </a:r>
            <a:r>
              <a:rPr lang="el-GR" sz="1800" dirty="0" smtClean="0">
                <a:cs typeface="Times New Roman" panose="02020603050405020304" pitchFamily="18" charset="0"/>
              </a:rPr>
              <a:t> αιώνα, ο </a:t>
            </a:r>
            <a:r>
              <a:rPr lang="it-IT" sz="1800" dirty="0" smtClean="0">
                <a:cs typeface="Times New Roman" panose="02020603050405020304" pitchFamily="18" charset="0"/>
              </a:rPr>
              <a:t>Edward </a:t>
            </a:r>
            <a:r>
              <a:rPr lang="it-IT" sz="1800" dirty="0">
                <a:cs typeface="Times New Roman" panose="02020603050405020304" pitchFamily="18" charset="0"/>
              </a:rPr>
              <a:t>Cradock </a:t>
            </a:r>
            <a:r>
              <a:rPr lang="el-GR" sz="1800" dirty="0" smtClean="0">
                <a:cs typeface="Times New Roman" panose="02020603050405020304" pitchFamily="18" charset="0"/>
              </a:rPr>
              <a:t>και ο </a:t>
            </a:r>
            <a:r>
              <a:rPr lang="it-IT" sz="1800" dirty="0" smtClean="0">
                <a:cs typeface="Times New Roman" panose="02020603050405020304" pitchFamily="18" charset="0"/>
              </a:rPr>
              <a:t>John </a:t>
            </a:r>
            <a:r>
              <a:rPr lang="it-IT" sz="1800" dirty="0">
                <a:cs typeface="Times New Roman" panose="02020603050405020304" pitchFamily="18" charset="0"/>
              </a:rPr>
              <a:t>Dastin </a:t>
            </a:r>
            <a:r>
              <a:rPr lang="el-GR" sz="1800" dirty="0" smtClean="0">
                <a:cs typeface="Times New Roman" panose="02020603050405020304" pitchFamily="18" charset="0"/>
              </a:rPr>
              <a:t>διατήρησαν ασάφειες. Ο </a:t>
            </a:r>
            <a:r>
              <a:rPr lang="it-IT" sz="1800" dirty="0" smtClean="0">
                <a:cs typeface="Times New Roman" panose="02020603050405020304" pitchFamily="18" charset="0"/>
              </a:rPr>
              <a:t>John </a:t>
            </a:r>
            <a:r>
              <a:rPr lang="it-IT" sz="1800" dirty="0">
                <a:cs typeface="Times New Roman" panose="02020603050405020304" pitchFamily="18" charset="0"/>
              </a:rPr>
              <a:t>Dee </a:t>
            </a:r>
            <a:r>
              <a:rPr lang="el-GR" sz="1800" dirty="0" smtClean="0">
                <a:cs typeface="Times New Roman" panose="02020603050405020304" pitchFamily="18" charset="0"/>
              </a:rPr>
              <a:t>αυτοαποκαλέστηκε πειραματιστής του αποκρυφισμού. </a:t>
            </a:r>
            <a:endParaRPr lang="it-IT" sz="1800" dirty="0">
              <a:cs typeface="Times New Roman" panose="02020603050405020304" pitchFamily="18" charset="0"/>
            </a:endParaRPr>
          </a:p>
          <a:p>
            <a:pPr marL="0" indent="0" algn="just">
              <a:buNone/>
            </a:pPr>
            <a:r>
              <a:rPr lang="el-GR" sz="1800" dirty="0" smtClean="0">
                <a:cs typeface="Times New Roman" panose="02020603050405020304" pitchFamily="18" charset="0"/>
              </a:rPr>
              <a:t>Η αξία τους για την ιατρική ήταν απλά έμμεση, δημοσιοποιώντας τις δυνατότητες της χημείας και εξοικειώνοντας τους αναγνώστες με διάφορα είδη συστημάτων</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26</a:t>
            </a:fld>
            <a:endParaRPr lang="it-IT"/>
          </a:p>
        </p:txBody>
      </p:sp>
    </p:spTree>
    <p:extLst>
      <p:ext uri="{BB962C8B-B14F-4D97-AF65-F5344CB8AC3E}">
        <p14:creationId xmlns:p14="http://schemas.microsoft.com/office/powerpoint/2010/main" val="3881770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856445"/>
            <a:ext cx="10515600" cy="1325563"/>
          </a:xfrm>
        </p:spPr>
        <p:txBody>
          <a:bodyPr>
            <a:normAutofit/>
          </a:bodyPr>
          <a:lstStyle/>
          <a:p>
            <a:r>
              <a:rPr lang="el-GR" sz="2400" b="1" dirty="0" smtClean="0">
                <a:solidFill>
                  <a:schemeClr val="accent2"/>
                </a:solidFill>
                <a:effectLst>
                  <a:outerShdw blurRad="38100" dist="38100" dir="2700000" algn="tl">
                    <a:srgbClr val="000000">
                      <a:alpha val="43137"/>
                    </a:srgbClr>
                  </a:outerShdw>
                </a:effectLst>
                <a:latin typeface="+mn-lt"/>
                <a:ea typeface="+mn-ea"/>
                <a:cs typeface="+mn-cs"/>
              </a:rPr>
              <a:t>Φαρμακολογία μετά τον Παράκελσο</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1" y="2083581"/>
            <a:ext cx="10515600" cy="4351338"/>
          </a:xfrm>
        </p:spPr>
        <p:txBody>
          <a:bodyPr>
            <a:normAutofit/>
          </a:bodyPr>
          <a:lstStyle/>
          <a:p>
            <a:pPr marL="0" indent="0" algn="just">
              <a:buNone/>
            </a:pPr>
            <a:r>
              <a:rPr lang="el-GR" sz="1800" dirty="0" smtClean="0">
                <a:cs typeface="Times New Roman" panose="02020603050405020304" pitchFamily="18" charset="0"/>
              </a:rPr>
              <a:t>Στην Αγγλία, ο </a:t>
            </a:r>
            <a:r>
              <a:rPr lang="it-IT" sz="1800" dirty="0" smtClean="0">
                <a:cs typeface="Times New Roman" panose="02020603050405020304" pitchFamily="18" charset="0"/>
              </a:rPr>
              <a:t>Gesner </a:t>
            </a:r>
            <a:r>
              <a:rPr lang="el-GR" sz="1800" dirty="0" smtClean="0">
                <a:cs typeface="Times New Roman" panose="02020603050405020304" pitchFamily="18" charset="0"/>
              </a:rPr>
              <a:t>ήταν ο βασικός πρωταγωνιστής του κινήματος της χημικής ιατρικής στα πρώτα της βήματα</a:t>
            </a:r>
            <a:endParaRPr lang="it-IT" sz="1800" dirty="0" smtClean="0">
              <a:cs typeface="Times New Roman" panose="02020603050405020304" pitchFamily="18" charset="0"/>
            </a:endParaRPr>
          </a:p>
          <a:p>
            <a:pPr marL="0" indent="0" algn="just">
              <a:buNone/>
            </a:pPr>
            <a:r>
              <a:rPr lang="el-GR" sz="1800" dirty="0" smtClean="0">
                <a:cs typeface="Times New Roman" panose="02020603050405020304" pitchFamily="18" charset="0"/>
              </a:rPr>
              <a:t>Οι απόψεις του Παράκελσου δε φαίνεται να επηρέασαν την Αγγλική ιατρική πριν από τις αρχές της δεκαετίας του 1570</a:t>
            </a:r>
            <a:endParaRPr lang="it-IT" sz="1800" dirty="0" smtClean="0">
              <a:cs typeface="Times New Roman" panose="02020603050405020304" pitchFamily="18" charset="0"/>
            </a:endParaRPr>
          </a:p>
          <a:p>
            <a:pPr marL="0" indent="0" algn="just">
              <a:buNone/>
            </a:pPr>
            <a:r>
              <a:rPr lang="el-GR" sz="1800" dirty="0" smtClean="0">
                <a:cs typeface="Times New Roman" panose="02020603050405020304" pitchFamily="18" charset="0"/>
              </a:rPr>
              <a:t>Έτσι προέκυψαν τα σπουδαία ιατρικά κείμενα της δεκαετίας του 1550 από τον </a:t>
            </a:r>
            <a:r>
              <a:rPr lang="it-IT" sz="1800" dirty="0" smtClean="0">
                <a:cs typeface="Times New Roman" panose="02020603050405020304" pitchFamily="18" charset="0"/>
              </a:rPr>
              <a:t>John </a:t>
            </a:r>
            <a:r>
              <a:rPr lang="it-IT" sz="1800" dirty="0">
                <a:cs typeface="Times New Roman" panose="02020603050405020304" pitchFamily="18" charset="0"/>
              </a:rPr>
              <a:t>Caius </a:t>
            </a:r>
            <a:r>
              <a:rPr lang="el-GR" sz="1800" dirty="0" smtClean="0">
                <a:cs typeface="Times New Roman" panose="02020603050405020304" pitchFamily="18" charset="0"/>
              </a:rPr>
              <a:t>και τον </a:t>
            </a:r>
            <a:r>
              <a:rPr lang="it-IT" sz="1800" dirty="0" smtClean="0">
                <a:cs typeface="Times New Roman" panose="02020603050405020304" pitchFamily="18" charset="0"/>
              </a:rPr>
              <a:t>Christopher Langton</a:t>
            </a:r>
            <a:r>
              <a:rPr lang="el-GR" sz="1800" dirty="0" smtClean="0">
                <a:cs typeface="Times New Roman" panose="02020603050405020304" pitchFamily="18" charset="0"/>
              </a:rPr>
              <a:t>, που γράφτηκαν τη δεκαετία του 1560</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27</a:t>
            </a:fld>
            <a:endParaRPr lang="it-IT"/>
          </a:p>
        </p:txBody>
      </p:sp>
    </p:spTree>
    <p:extLst>
      <p:ext uri="{BB962C8B-B14F-4D97-AF65-F5344CB8AC3E}">
        <p14:creationId xmlns:p14="http://schemas.microsoft.com/office/powerpoint/2010/main" val="288436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848" y="651728"/>
            <a:ext cx="10515600" cy="1325563"/>
          </a:xfrm>
        </p:spPr>
        <p:txBody>
          <a:bodyPr>
            <a:normAutofit/>
          </a:bodyPr>
          <a:lstStyle/>
          <a:p>
            <a:r>
              <a:rPr lang="el-GR" sz="2400" b="1" dirty="0" smtClean="0">
                <a:solidFill>
                  <a:schemeClr val="accent2"/>
                </a:solidFill>
                <a:effectLst>
                  <a:outerShdw blurRad="38100" dist="38100" dir="2700000" algn="tl">
                    <a:srgbClr val="000000">
                      <a:alpha val="43137"/>
                    </a:srgbClr>
                  </a:outerShdw>
                </a:effectLst>
                <a:latin typeface="+mn-lt"/>
                <a:ea typeface="+mn-ea"/>
                <a:cs typeface="+mn-cs"/>
              </a:rPr>
              <a:t>Φαρμακολογία μετά τον Παράκελσο</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p:txBody>
          <a:bodyPr>
            <a:normAutofit/>
          </a:bodyPr>
          <a:lstStyle/>
          <a:p>
            <a:pPr marL="0" indent="0" algn="just">
              <a:buNone/>
            </a:pPr>
            <a:r>
              <a:rPr lang="el-GR" sz="1800" dirty="0" smtClean="0">
                <a:cs typeface="Times New Roman" panose="02020603050405020304" pitchFamily="18" charset="0"/>
              </a:rPr>
              <a:t>Μεταξύ του 1570 και του 1580, η πρώτη αναφορά που έχει βρεθεί για τον Παράκελσο σε αγγλικό ιατρικό βιβλίο ήταν μία κραυγή περιφρόνησης από έναν καταξιωμένο γιατρό: τον </a:t>
            </a:r>
            <a:r>
              <a:rPr lang="it-IT" sz="1800" dirty="0" smtClean="0">
                <a:cs typeface="Times New Roman" panose="02020603050405020304" pitchFamily="18" charset="0"/>
              </a:rPr>
              <a:t>John </a:t>
            </a:r>
            <a:r>
              <a:rPr lang="it-IT" sz="1800" dirty="0">
                <a:cs typeface="Times New Roman" panose="02020603050405020304" pitchFamily="18" charset="0"/>
              </a:rPr>
              <a:t>Jones, </a:t>
            </a:r>
            <a:r>
              <a:rPr lang="el-GR" sz="1800" dirty="0" smtClean="0">
                <a:cs typeface="Times New Roman" panose="02020603050405020304" pitchFamily="18" charset="0"/>
              </a:rPr>
              <a:t>έναν άνθρωπο του πανεπιστημίου, συγγραφέα πολλών ιατρικών πραγματειών, ο οποίος κραύγαζε κατά των κακών πρακτικών και των άσχετων εμπειρικών στην ιατρική</a:t>
            </a:r>
            <a:endParaRPr lang="it-IT" sz="1800" dirty="0">
              <a:cs typeface="Times New Roman" panose="02020603050405020304" pitchFamily="18" charset="0"/>
            </a:endParaRPr>
          </a:p>
          <a:p>
            <a:pPr marL="0" indent="0" algn="just">
              <a:buNone/>
            </a:pPr>
            <a:r>
              <a:rPr lang="el-GR" sz="1800" dirty="0" smtClean="0">
                <a:cs typeface="Times New Roman" panose="02020603050405020304" pitchFamily="18" charset="0"/>
              </a:rPr>
              <a:t>Ήταν η λανθασμένη θεωρία αυτή που έκανε τον Παράκελσο </a:t>
            </a:r>
            <a:r>
              <a:rPr lang="it-IT" sz="1800" dirty="0" smtClean="0">
                <a:cs typeface="Times New Roman" panose="02020603050405020304" pitchFamily="18" charset="0"/>
              </a:rPr>
              <a:t>«</a:t>
            </a:r>
            <a:r>
              <a:rPr lang="it-IT" sz="1800" dirty="0">
                <a:cs typeface="Times New Roman" panose="02020603050405020304" pitchFamily="18" charset="0"/>
              </a:rPr>
              <a:t>vayn pratisers» </a:t>
            </a:r>
            <a:r>
              <a:rPr lang="el-GR" sz="1800" dirty="0" smtClean="0">
                <a:cs typeface="Times New Roman" panose="02020603050405020304" pitchFamily="18" charset="0"/>
              </a:rPr>
              <a:t>στα μάτια του </a:t>
            </a:r>
            <a:r>
              <a:rPr lang="it-IT" sz="1800" dirty="0" smtClean="0">
                <a:cs typeface="Times New Roman" panose="02020603050405020304" pitchFamily="18" charset="0"/>
              </a:rPr>
              <a:t>John </a:t>
            </a:r>
            <a:r>
              <a:rPr lang="it-IT" sz="1800" dirty="0">
                <a:cs typeface="Times New Roman" panose="02020603050405020304" pitchFamily="18" charset="0"/>
              </a:rPr>
              <a:t>Jones. </a:t>
            </a:r>
            <a:r>
              <a:rPr lang="el-GR" sz="1800" dirty="0" smtClean="0">
                <a:cs typeface="Times New Roman" panose="02020603050405020304" pitchFamily="18" charset="0"/>
              </a:rPr>
              <a:t>Αυτή η αντίληψη από τον πρώτο Άγγλο σχολιαστή του </a:t>
            </a:r>
            <a:r>
              <a:rPr lang="el-GR" sz="1800" dirty="0" err="1" smtClean="0">
                <a:cs typeface="Times New Roman" panose="02020603050405020304" pitchFamily="18" charset="0"/>
              </a:rPr>
              <a:t>Παρακελσισμού</a:t>
            </a:r>
            <a:r>
              <a:rPr lang="el-GR" sz="1800" dirty="0" smtClean="0">
                <a:cs typeface="Times New Roman" panose="02020603050405020304" pitchFamily="18" charset="0"/>
              </a:rPr>
              <a:t> έμελε να είναι προφητική για το μέλλον του κινήματος στην Αγγλία</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28</a:t>
            </a:fld>
            <a:endParaRPr lang="it-IT"/>
          </a:p>
        </p:txBody>
      </p:sp>
    </p:spTree>
    <p:extLst>
      <p:ext uri="{BB962C8B-B14F-4D97-AF65-F5344CB8AC3E}">
        <p14:creationId xmlns:p14="http://schemas.microsoft.com/office/powerpoint/2010/main" val="136380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6438" y="665376"/>
            <a:ext cx="10515600" cy="1325563"/>
          </a:xfrm>
        </p:spPr>
        <p:txBody>
          <a:bodyPr>
            <a:normAutofit/>
          </a:bodyPr>
          <a:lstStyle/>
          <a:p>
            <a:r>
              <a:rPr lang="el-GR" sz="2400" b="1" dirty="0" smtClean="0">
                <a:solidFill>
                  <a:schemeClr val="accent2"/>
                </a:solidFill>
                <a:effectLst>
                  <a:outerShdw blurRad="38100" dist="38100" dir="2700000" algn="tl">
                    <a:srgbClr val="000000">
                      <a:alpha val="43137"/>
                    </a:srgbClr>
                  </a:outerShdw>
                </a:effectLst>
                <a:latin typeface="+mn-lt"/>
                <a:ea typeface="+mn-ea"/>
                <a:cs typeface="+mn-cs"/>
              </a:rPr>
              <a:t>Φαρμακολογία μετά τον Παράκελσο</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92791" y="1897039"/>
            <a:ext cx="10515600" cy="4511936"/>
          </a:xfrm>
        </p:spPr>
        <p:txBody>
          <a:bodyPr>
            <a:normAutofit/>
          </a:bodyPr>
          <a:lstStyle/>
          <a:p>
            <a:pPr marL="0" indent="0" algn="just">
              <a:buNone/>
            </a:pPr>
            <a:r>
              <a:rPr lang="el-GR" sz="1800" dirty="0" smtClean="0">
                <a:cs typeface="Times New Roman" panose="02020603050405020304" pitchFamily="18" charset="0"/>
              </a:rPr>
              <a:t>Για τις ρίζες του κινήματος πρέπει να πάμε πίσω στον </a:t>
            </a:r>
            <a:r>
              <a:rPr lang="it-IT" sz="1800" dirty="0" smtClean="0">
                <a:cs typeface="Times New Roman" panose="02020603050405020304" pitchFamily="18" charset="0"/>
              </a:rPr>
              <a:t>Thomas </a:t>
            </a:r>
            <a:r>
              <a:rPr lang="it-IT" sz="1800" dirty="0">
                <a:cs typeface="Times New Roman" panose="02020603050405020304" pitchFamily="18" charset="0"/>
              </a:rPr>
              <a:t>Hill. </a:t>
            </a:r>
            <a:r>
              <a:rPr lang="el-GR" sz="1800" dirty="0" smtClean="0">
                <a:cs typeface="Times New Roman" panose="02020603050405020304" pitchFamily="18" charset="0"/>
              </a:rPr>
              <a:t>Στην πραγματικότητα, η πραγματική υπηρεσία του </a:t>
            </a:r>
            <a:r>
              <a:rPr lang="en-US" sz="1800" dirty="0" smtClean="0">
                <a:cs typeface="Times New Roman" panose="02020603050405020304" pitchFamily="18" charset="0"/>
              </a:rPr>
              <a:t>Hill </a:t>
            </a:r>
            <a:r>
              <a:rPr lang="el-GR" sz="1800" dirty="0" smtClean="0">
                <a:cs typeface="Times New Roman" panose="02020603050405020304" pitchFamily="18" charset="0"/>
              </a:rPr>
              <a:t>στη χημική ιατρική δεν έγκειται τόσο στα δικά του κείμενα όσο στο κληροδότημα μισοτελειωμένων χειρογράφων του σε δύο άντρες, στον </a:t>
            </a:r>
            <a:r>
              <a:rPr lang="it-IT" sz="1800" dirty="0" smtClean="0">
                <a:cs typeface="Times New Roman" panose="02020603050405020304" pitchFamily="18" charset="0"/>
              </a:rPr>
              <a:t>John </a:t>
            </a:r>
            <a:r>
              <a:rPr lang="it-IT" sz="1800" dirty="0">
                <a:cs typeface="Times New Roman" panose="02020603050405020304" pitchFamily="18" charset="0"/>
              </a:rPr>
              <a:t>Hester </a:t>
            </a:r>
            <a:r>
              <a:rPr lang="el-GR" sz="1800" dirty="0" smtClean="0">
                <a:cs typeface="Times New Roman" panose="02020603050405020304" pitchFamily="18" charset="0"/>
              </a:rPr>
              <a:t>και τον </a:t>
            </a:r>
            <a:r>
              <a:rPr lang="it-IT" sz="1800" dirty="0" smtClean="0">
                <a:cs typeface="Times New Roman" panose="02020603050405020304" pitchFamily="18" charset="0"/>
              </a:rPr>
              <a:t>George </a:t>
            </a:r>
            <a:r>
              <a:rPr lang="it-IT" sz="1800" dirty="0">
                <a:cs typeface="Times New Roman" panose="02020603050405020304" pitchFamily="18" charset="0"/>
              </a:rPr>
              <a:t>Baker, </a:t>
            </a:r>
            <a:r>
              <a:rPr lang="el-GR" sz="1800" dirty="0" smtClean="0">
                <a:cs typeface="Times New Roman" panose="02020603050405020304" pitchFamily="18" charset="0"/>
              </a:rPr>
              <a:t>οι οποίοι κατείχαν στρατηγικές θέσεις για τη διάχυση του νέο δόγματος</a:t>
            </a:r>
            <a:endParaRPr lang="it-IT" sz="1800" dirty="0">
              <a:cs typeface="Times New Roman" panose="02020603050405020304" pitchFamily="18" charset="0"/>
            </a:endParaRPr>
          </a:p>
          <a:p>
            <a:pPr marL="0" indent="0" algn="just">
              <a:buNone/>
            </a:pPr>
            <a:r>
              <a:rPr lang="el-GR" sz="1800" dirty="0" smtClean="0">
                <a:cs typeface="Times New Roman" panose="02020603050405020304" pitchFamily="18" charset="0"/>
              </a:rPr>
              <a:t>Στον </a:t>
            </a:r>
            <a:r>
              <a:rPr lang="en-US" sz="1800" dirty="0" smtClean="0">
                <a:cs typeface="Times New Roman" panose="02020603050405020304" pitchFamily="18" charset="0"/>
              </a:rPr>
              <a:t>Hester </a:t>
            </a:r>
            <a:r>
              <a:rPr lang="el-GR" sz="1800" dirty="0" smtClean="0">
                <a:cs typeface="Times New Roman" panose="02020603050405020304" pitchFamily="18" charset="0"/>
              </a:rPr>
              <a:t>πήγε η μετάφραση του χειρογράφου του </a:t>
            </a:r>
            <a:r>
              <a:rPr lang="it-IT" sz="1800" dirty="0" smtClean="0">
                <a:cs typeface="Times New Roman" panose="02020603050405020304" pitchFamily="18" charset="0"/>
              </a:rPr>
              <a:t>Fioravanti</a:t>
            </a:r>
            <a:r>
              <a:rPr lang="el-GR" sz="1800" dirty="0" smtClean="0">
                <a:cs typeface="Times New Roman" panose="02020603050405020304" pitchFamily="18" charset="0"/>
              </a:rPr>
              <a:t>, το οποίο ξεκίνησε μια μακρά σειρά δημοσιεύσεων πιο δυνατών από κάθε άλλη δύναμη για να κάνουν τον </a:t>
            </a:r>
            <a:r>
              <a:rPr lang="el-GR" sz="1800" dirty="0" err="1" smtClean="0">
                <a:cs typeface="Times New Roman" panose="02020603050405020304" pitchFamily="18" charset="0"/>
              </a:rPr>
              <a:t>Παρακελσισμό</a:t>
            </a:r>
            <a:r>
              <a:rPr lang="el-GR" sz="1800" dirty="0" smtClean="0">
                <a:cs typeface="Times New Roman" panose="02020603050405020304" pitchFamily="18" charset="0"/>
              </a:rPr>
              <a:t> ευρέως γνωστό στην Αγγλία</a:t>
            </a:r>
            <a:endParaRPr lang="it-IT" sz="1800" dirty="0">
              <a:cs typeface="Times New Roman" panose="02020603050405020304" pitchFamily="18" charset="0"/>
            </a:endParaRPr>
          </a:p>
          <a:p>
            <a:pPr marL="0" indent="0" algn="just">
              <a:buNone/>
            </a:pPr>
            <a:r>
              <a:rPr lang="el-GR" sz="1800" dirty="0" smtClean="0">
                <a:cs typeface="Times New Roman" panose="02020603050405020304" pitchFamily="18" charset="0"/>
              </a:rPr>
              <a:t>Στον </a:t>
            </a:r>
            <a:r>
              <a:rPr lang="en-US" sz="1800" dirty="0" smtClean="0">
                <a:cs typeface="Times New Roman" panose="02020603050405020304" pitchFamily="18" charset="0"/>
              </a:rPr>
              <a:t>Baker </a:t>
            </a:r>
            <a:r>
              <a:rPr lang="el-GR" sz="1800" dirty="0" smtClean="0">
                <a:cs typeface="Times New Roman" panose="02020603050405020304" pitchFamily="18" charset="0"/>
              </a:rPr>
              <a:t>πήγε η πλήρης μετάφραση που έκανε ο </a:t>
            </a:r>
            <a:r>
              <a:rPr lang="en-US" sz="1800" dirty="0" smtClean="0">
                <a:cs typeface="Times New Roman" panose="02020603050405020304" pitchFamily="18" charset="0"/>
              </a:rPr>
              <a:t>Hill </a:t>
            </a:r>
            <a:r>
              <a:rPr lang="el-GR" sz="1800" dirty="0" smtClean="0">
                <a:cs typeface="Times New Roman" panose="02020603050405020304" pitchFamily="18" charset="0"/>
              </a:rPr>
              <a:t>του δεύτερου μέρους του </a:t>
            </a:r>
            <a:r>
              <a:rPr lang="en-US" sz="1800" dirty="0" smtClean="0">
                <a:cs typeface="Times New Roman" panose="02020603050405020304" pitchFamily="18" charset="0"/>
              </a:rPr>
              <a:t>Euonymus </a:t>
            </a:r>
            <a:r>
              <a:rPr lang="el-GR" sz="1800" dirty="0" smtClean="0">
                <a:cs typeface="Times New Roman" panose="02020603050405020304" pitchFamily="18" charset="0"/>
              </a:rPr>
              <a:t>του </a:t>
            </a:r>
            <a:r>
              <a:rPr lang="en-US" sz="1800" dirty="0" smtClean="0">
                <a:cs typeface="Times New Roman" panose="02020603050405020304" pitchFamily="18" charset="0"/>
              </a:rPr>
              <a:t>Gesner</a:t>
            </a:r>
            <a:endParaRPr lang="it-IT" sz="1800" dirty="0">
              <a:cs typeface="Times New Roman" panose="02020603050405020304" pitchFamily="18" charset="0"/>
            </a:endParaRPr>
          </a:p>
          <a:p>
            <a:pPr marL="0" indent="0" algn="just">
              <a:buNone/>
            </a:pPr>
            <a:r>
              <a:rPr lang="el-GR" sz="1800" dirty="0" smtClean="0">
                <a:cs typeface="Times New Roman" panose="02020603050405020304" pitchFamily="18" charset="0"/>
              </a:rPr>
              <a:t>Το βασικό στοιχείο ήταν ότι, μέσω του </a:t>
            </a:r>
            <a:r>
              <a:rPr lang="en-US" sz="1800" dirty="0" smtClean="0">
                <a:cs typeface="Times New Roman" panose="02020603050405020304" pitchFamily="18" charset="0"/>
              </a:rPr>
              <a:t>Hester </a:t>
            </a:r>
            <a:r>
              <a:rPr lang="el-GR" sz="1800" dirty="0" smtClean="0">
                <a:cs typeface="Times New Roman" panose="02020603050405020304" pitchFamily="18" charset="0"/>
              </a:rPr>
              <a:t>και του </a:t>
            </a:r>
            <a:r>
              <a:rPr lang="en-US" sz="1800" dirty="0" smtClean="0">
                <a:cs typeface="Times New Roman" panose="02020603050405020304" pitchFamily="18" charset="0"/>
              </a:rPr>
              <a:t>Baker, </a:t>
            </a:r>
            <a:r>
              <a:rPr lang="el-GR" sz="1800" dirty="0" smtClean="0">
                <a:cs typeface="Times New Roman" panose="02020603050405020304" pitchFamily="18" charset="0"/>
              </a:rPr>
              <a:t>ο </a:t>
            </a:r>
            <a:r>
              <a:rPr lang="en-US" sz="1800" dirty="0" smtClean="0">
                <a:cs typeface="Times New Roman" panose="02020603050405020304" pitchFamily="18" charset="0"/>
              </a:rPr>
              <a:t>Hill</a:t>
            </a:r>
            <a:r>
              <a:rPr lang="el-GR" sz="1800" dirty="0" smtClean="0">
                <a:cs typeface="Times New Roman" panose="02020603050405020304" pitchFamily="18" charset="0"/>
              </a:rPr>
              <a:t> προέβη σε πραγματικά ζωτικές συνεισφορές στην εξέλιξη και αποδοχή της χημικής ιατρικής στην Αγγλία</a:t>
            </a:r>
            <a:endParaRPr lang="it-IT" sz="1800" dirty="0"/>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29</a:t>
            </a:fld>
            <a:endParaRPr lang="it-IT"/>
          </a:p>
        </p:txBody>
      </p:sp>
    </p:spTree>
    <p:extLst>
      <p:ext uri="{BB962C8B-B14F-4D97-AF65-F5344CB8AC3E}">
        <p14:creationId xmlns:p14="http://schemas.microsoft.com/office/powerpoint/2010/main" val="52300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520279" y="1033791"/>
            <a:ext cx="9116197" cy="873457"/>
          </a:xfrm>
        </p:spPr>
        <p:txBody>
          <a:bodyPr>
            <a:noAutofit/>
          </a:bodyPr>
          <a:lstStyle/>
          <a:p>
            <a:pPr fontAlgn="base"/>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Η γοητεία της αλχημείας</a:t>
            </a:r>
            <a:endParaRPr lang="it-IT" b="1" dirty="0">
              <a:latin typeface="Times New Roman" panose="02020603050405020304" pitchFamily="18" charset="0"/>
              <a:cs typeface="Times New Roman" panose="02020603050405020304" pitchFamily="18" charset="0"/>
            </a:endParaRPr>
          </a:p>
        </p:txBody>
      </p:sp>
      <p:sp>
        <p:nvSpPr>
          <p:cNvPr id="2" name="Rettangolo 1"/>
          <p:cNvSpPr/>
          <p:nvPr/>
        </p:nvSpPr>
        <p:spPr>
          <a:xfrm>
            <a:off x="495185" y="3795070"/>
            <a:ext cx="11166388" cy="1588127"/>
          </a:xfrm>
          <a:prstGeom prst="rect">
            <a:avLst/>
          </a:prstGeom>
        </p:spPr>
        <p:txBody>
          <a:bodyPr wrap="square">
            <a:spAutoFit/>
          </a:bodyPr>
          <a:lstStyle/>
          <a:p>
            <a:pPr algn="just" defTabSz="914400" fontAlgn="base">
              <a:lnSpc>
                <a:spcPct val="90000"/>
              </a:lnSpc>
              <a:spcBef>
                <a:spcPct val="0"/>
              </a:spcBef>
            </a:pPr>
            <a:r>
              <a:rPr lang="el-GR" dirty="0" smtClean="0">
                <a:cs typeface="Times New Roman" panose="02020603050405020304" pitchFamily="18" charset="0"/>
              </a:rPr>
              <a:t>Η μυστηριώδης, </a:t>
            </a:r>
            <a:r>
              <a:rPr lang="el-GR" dirty="0" err="1" smtClean="0">
                <a:cs typeface="Times New Roman" panose="02020603050405020304" pitchFamily="18" charset="0"/>
              </a:rPr>
              <a:t>αποκρυφιστική</a:t>
            </a:r>
            <a:r>
              <a:rPr lang="el-GR" dirty="0" smtClean="0">
                <a:cs typeface="Times New Roman" panose="02020603050405020304" pitchFamily="18" charset="0"/>
              </a:rPr>
              <a:t> πλευρά της αλχημείας εξακολουθεί να αιχμαλωτίζει τη φαντασία του σύγχρονου κοινού, με το </a:t>
            </a:r>
            <a:r>
              <a:rPr lang="en-US" dirty="0" smtClean="0">
                <a:cs typeface="Times New Roman" panose="02020603050405020304" pitchFamily="18" charset="0"/>
              </a:rPr>
              <a:t>Harry </a:t>
            </a:r>
            <a:r>
              <a:rPr lang="en-US" dirty="0">
                <a:cs typeface="Times New Roman" panose="02020603050405020304" pitchFamily="18" charset="0"/>
              </a:rPr>
              <a:t>Potter </a:t>
            </a:r>
            <a:r>
              <a:rPr lang="el-GR" dirty="0" smtClean="0">
                <a:cs typeface="Times New Roman" panose="02020603050405020304" pitchFamily="18" charset="0"/>
              </a:rPr>
              <a:t>να κυνηγάει την άπιαστη Φιλοσοφική Λίθο και με ονόματα όπως του </a:t>
            </a:r>
            <a:r>
              <a:rPr lang="en-US" dirty="0" smtClean="0">
                <a:cs typeface="Times New Roman" panose="02020603050405020304" pitchFamily="18" charset="0"/>
              </a:rPr>
              <a:t>John </a:t>
            </a:r>
            <a:r>
              <a:rPr lang="en-US" dirty="0">
                <a:cs typeface="Times New Roman" panose="02020603050405020304" pitchFamily="18" charset="0"/>
              </a:rPr>
              <a:t>Dee </a:t>
            </a:r>
            <a:r>
              <a:rPr lang="el-GR" dirty="0" smtClean="0">
                <a:cs typeface="Times New Roman" panose="02020603050405020304" pitchFamily="18" charset="0"/>
              </a:rPr>
              <a:t>να γεννάν χιλιάδες </a:t>
            </a:r>
            <a:r>
              <a:rPr lang="el-GR" dirty="0" err="1" smtClean="0">
                <a:cs typeface="Times New Roman" panose="02020603050405020304" pitchFamily="18" charset="0"/>
              </a:rPr>
              <a:t>αποκρυφιστικές</a:t>
            </a:r>
            <a:r>
              <a:rPr lang="el-GR" dirty="0" smtClean="0">
                <a:cs typeface="Times New Roman" panose="02020603050405020304" pitchFamily="18" charset="0"/>
              </a:rPr>
              <a:t> ιστοσελίδες που μελετούν τον εσωτερικό συμβολισμό πίσω από αλχημιστικά σύμβολα.</a:t>
            </a:r>
            <a:endParaRPr lang="en-US" dirty="0">
              <a:cs typeface="Times New Roman" panose="02020603050405020304" pitchFamily="18" charset="0"/>
            </a:endParaRP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l-GR" dirty="0" smtClean="0">
                <a:cs typeface="Times New Roman" panose="02020603050405020304" pitchFamily="18" charset="0"/>
              </a:rPr>
              <a:t>Οι περισσότερες σύγχρονες ερμηνείες βασίζονται σε ιστορικά γεγονότα και συγγραφείς όπως οι </a:t>
            </a:r>
            <a:r>
              <a:rPr lang="en-US" dirty="0" smtClean="0">
                <a:cs typeface="Times New Roman" panose="02020603050405020304" pitchFamily="18" charset="0"/>
              </a:rPr>
              <a:t>Chaucer</a:t>
            </a:r>
            <a:r>
              <a:rPr lang="en-US" dirty="0">
                <a:cs typeface="Times New Roman" panose="02020603050405020304" pitchFamily="18" charset="0"/>
              </a:rPr>
              <a:t>, Ben Jonson, </a:t>
            </a:r>
            <a:r>
              <a:rPr lang="el-GR" dirty="0" smtClean="0">
                <a:cs typeface="Times New Roman" panose="02020603050405020304" pitchFamily="18" charset="0"/>
              </a:rPr>
              <a:t>και</a:t>
            </a:r>
            <a:r>
              <a:rPr lang="en-US" dirty="0" smtClean="0">
                <a:cs typeface="Times New Roman" panose="02020603050405020304" pitchFamily="18" charset="0"/>
              </a:rPr>
              <a:t> </a:t>
            </a:r>
            <a:r>
              <a:rPr lang="en-US" dirty="0">
                <a:cs typeface="Times New Roman" panose="02020603050405020304" pitchFamily="18" charset="0"/>
              </a:rPr>
              <a:t>Dante </a:t>
            </a:r>
            <a:r>
              <a:rPr lang="el-GR" dirty="0" smtClean="0">
                <a:cs typeface="Times New Roman" panose="02020603050405020304" pitchFamily="18" charset="0"/>
              </a:rPr>
              <a:t>με χαρά συμπεριλαμβάνουν αλχημιστές ως σκοτεινούς τσαρλατάνους και ως φιγούρες παρωδίας. </a:t>
            </a:r>
            <a:endParaRPr lang="it-IT" cap="all" dirty="0">
              <a:ea typeface="+mj-ea"/>
              <a:cs typeface="Times New Roman" panose="02020603050405020304" pitchFamily="18"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738" y="1702532"/>
            <a:ext cx="5833281" cy="1944427"/>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a:t>
            </a:fld>
            <a:endParaRPr lang="it-IT"/>
          </a:p>
        </p:txBody>
      </p:sp>
    </p:spTree>
    <p:extLst>
      <p:ext uri="{BB962C8B-B14F-4D97-AF65-F5344CB8AC3E}">
        <p14:creationId xmlns:p14="http://schemas.microsoft.com/office/powerpoint/2010/main" val="6368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255372" y="3835357"/>
            <a:ext cx="11392930" cy="2086725"/>
          </a:xfrm>
          <a:prstGeom prst="rect">
            <a:avLst/>
          </a:prstGeom>
        </p:spPr>
        <p:txBody>
          <a:bodyPr wrap="square">
            <a:spAutoFit/>
          </a:bodyPr>
          <a:lstStyle/>
          <a:p>
            <a:pPr algn="just" defTabSz="914400" fontAlgn="base">
              <a:lnSpc>
                <a:spcPct val="90000"/>
              </a:lnSpc>
              <a:spcBef>
                <a:spcPct val="0"/>
              </a:spcBef>
            </a:pPr>
            <a:r>
              <a:rPr lang="el-GR" dirty="0" smtClean="0">
                <a:cs typeface="Times New Roman" panose="02020603050405020304" pitchFamily="18" charset="0"/>
              </a:rPr>
              <a:t>Ο Άγγλος μαθηματικός και αστρολόγος, γεννήθηκε στις 13 Ιουλίου 1527 στο Λονδίνο, όπου ο πατέρας του ήταν, σύμφωνα με τον </a:t>
            </a:r>
            <a:r>
              <a:rPr lang="en-US" dirty="0" smtClean="0">
                <a:cs typeface="Times New Roman" panose="02020603050405020304" pitchFamily="18" charset="0"/>
              </a:rPr>
              <a:t>Wood</a:t>
            </a:r>
            <a:r>
              <a:rPr lang="el-GR" dirty="0" smtClean="0">
                <a:cs typeface="Times New Roman" panose="02020603050405020304" pitchFamily="18" charset="0"/>
              </a:rPr>
              <a:t>, ένας ευκατάστατος οινοποιός</a:t>
            </a:r>
            <a:endParaRPr lang="en-US" dirty="0">
              <a:cs typeface="Times New Roman" panose="02020603050405020304" pitchFamily="18" charset="0"/>
            </a:endParaRP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l-GR" dirty="0" smtClean="0">
                <a:cs typeface="Times New Roman" panose="02020603050405020304" pitchFamily="18" charset="0"/>
              </a:rPr>
              <a:t>Το 1542 τον έστειλαν στο </a:t>
            </a:r>
            <a:r>
              <a:rPr lang="en-US" dirty="0" smtClean="0">
                <a:cs typeface="Times New Roman" panose="02020603050405020304" pitchFamily="18" charset="0"/>
              </a:rPr>
              <a:t>St </a:t>
            </a:r>
            <a:r>
              <a:rPr lang="en-US" dirty="0">
                <a:cs typeface="Times New Roman" panose="02020603050405020304" pitchFamily="18" charset="0"/>
              </a:rPr>
              <a:t>John's College, </a:t>
            </a:r>
            <a:r>
              <a:rPr lang="el-GR" dirty="0" smtClean="0">
                <a:cs typeface="Times New Roman" panose="02020603050405020304" pitchFamily="18" charset="0"/>
              </a:rPr>
              <a:t>στο </a:t>
            </a:r>
            <a:r>
              <a:rPr lang="en-US" dirty="0" smtClean="0">
                <a:cs typeface="Times New Roman" panose="02020603050405020304" pitchFamily="18" charset="0"/>
              </a:rPr>
              <a:t>Cambridge</a:t>
            </a:r>
            <a:r>
              <a:rPr lang="en-US" dirty="0">
                <a:cs typeface="Times New Roman" panose="02020603050405020304" pitchFamily="18" charset="0"/>
              </a:rPr>
              <a:t>. </a:t>
            </a:r>
            <a:r>
              <a:rPr lang="el-GR" dirty="0" smtClean="0">
                <a:cs typeface="Times New Roman" panose="02020603050405020304" pitchFamily="18" charset="0"/>
              </a:rPr>
              <a:t>Μετά από πέντε χρόνια που πέρασε στις μαθηματικές και αστρονομικές σπουδές, πήγε στην Ολλανδία προκειμένου να επισκεφθεί διάφορους σπουδαίους μαθηματικούς</a:t>
            </a:r>
            <a:endParaRPr lang="en-US" dirty="0">
              <a:cs typeface="Times New Roman" panose="02020603050405020304" pitchFamily="18" charset="0"/>
            </a:endParaRP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l-GR" dirty="0" smtClean="0">
                <a:cs typeface="Times New Roman" panose="02020603050405020304" pitchFamily="18" charset="0"/>
              </a:rPr>
              <a:t>Έχοντας μείνει περίπου ένα χρόνο στο εξωτερικό, επέστρεψε στο </a:t>
            </a:r>
            <a:r>
              <a:rPr lang="en-US" dirty="0" smtClean="0">
                <a:cs typeface="Times New Roman" panose="02020603050405020304" pitchFamily="18" charset="0"/>
              </a:rPr>
              <a:t>Cambridge</a:t>
            </a:r>
            <a:r>
              <a:rPr lang="el-GR" dirty="0" smtClean="0">
                <a:cs typeface="Times New Roman" panose="02020603050405020304" pitchFamily="18" charset="0"/>
              </a:rPr>
              <a:t> και εξελέγη μέλος του </a:t>
            </a:r>
            <a:r>
              <a:rPr lang="en-US" dirty="0" smtClean="0">
                <a:cs typeface="Times New Roman" panose="02020603050405020304" pitchFamily="18" charset="0"/>
              </a:rPr>
              <a:t>Trinity College</a:t>
            </a:r>
            <a:r>
              <a:rPr lang="el-GR" dirty="0" smtClean="0">
                <a:cs typeface="Times New Roman" panose="02020603050405020304" pitchFamily="18" charset="0"/>
              </a:rPr>
              <a:t>, το οποίο είχε ανεγερθεί από τον Βασιλέα </a:t>
            </a:r>
            <a:r>
              <a:rPr lang="en-US" dirty="0" smtClean="0">
                <a:cs typeface="Times New Roman" panose="02020603050405020304" pitchFamily="18" charset="0"/>
              </a:rPr>
              <a:t>Henry </a:t>
            </a:r>
            <a:r>
              <a:rPr lang="en-US" dirty="0">
                <a:cs typeface="Times New Roman" panose="02020603050405020304" pitchFamily="18" charset="0"/>
              </a:rPr>
              <a:t>VIII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515" y="981133"/>
            <a:ext cx="2982816" cy="246389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183" y="1647756"/>
            <a:ext cx="3591697" cy="1130643"/>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30</a:t>
            </a:fld>
            <a:endParaRPr lang="it-IT"/>
          </a:p>
        </p:txBody>
      </p:sp>
    </p:spTree>
    <p:extLst>
      <p:ext uri="{BB962C8B-B14F-4D97-AF65-F5344CB8AC3E}">
        <p14:creationId xmlns:p14="http://schemas.microsoft.com/office/powerpoint/2010/main" val="632166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41115" y="1178838"/>
            <a:ext cx="11409405" cy="1103870"/>
          </a:xfrm>
        </p:spPr>
        <p:txBody>
          <a:bodyPr>
            <a:noAutofit/>
          </a:bodyPr>
          <a:lstStyle/>
          <a:p>
            <a:pPr fontAlgn="base"/>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της Αναγέννησης και Επιστημονική μέθοδος</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20129" y="2557140"/>
            <a:ext cx="6318422" cy="3083921"/>
          </a:xfrm>
          <a:prstGeom prst="rect">
            <a:avLst/>
          </a:prstGeom>
        </p:spPr>
        <p:txBody>
          <a:bodyPr wrap="square">
            <a:spAutoFit/>
          </a:bodyPr>
          <a:lstStyle/>
          <a:p>
            <a:pPr algn="just" defTabSz="914400" fontAlgn="base">
              <a:lnSpc>
                <a:spcPct val="90000"/>
              </a:lnSpc>
              <a:spcBef>
                <a:spcPct val="0"/>
              </a:spcBef>
            </a:pPr>
            <a:r>
              <a:rPr lang="el-GR" dirty="0" smtClean="0">
                <a:cs typeface="Times New Roman" panose="02020603050405020304" pitchFamily="18" charset="0"/>
              </a:rPr>
              <a:t>Όπως με τα περισσότερα ακαδημαϊκά αντικείμενα, η άσκηση της αλχημείας βοηθήθηκε από την ανακάλυψη της τυπογραφίας από τον </a:t>
            </a:r>
            <a:r>
              <a:rPr lang="en-US" dirty="0" smtClean="0">
                <a:cs typeface="Times New Roman" panose="02020603050405020304" pitchFamily="18" charset="0"/>
              </a:rPr>
              <a:t>Gutenberg</a:t>
            </a:r>
            <a:r>
              <a:rPr lang="el-GR" dirty="0" smtClean="0">
                <a:cs typeface="Times New Roman" panose="02020603050405020304" pitchFamily="18" charset="0"/>
              </a:rPr>
              <a:t> το 1440, παράλληλα με την αυξανόμενη τάση των ανθρώπων και των ιδεών να μεταναστεύουν, επιτρέποντας στη γνώση να απλωθεί σε όλη την Ευρώπη και πέρα από αυτήν. Οι αρχαιολόγοι έχουν ανακαλύψει αλχημιστικά αντικείμενα σε όλη την Ευρώπη, δείχνοντας την </a:t>
            </a:r>
            <a:r>
              <a:rPr lang="el-GR" dirty="0" err="1" smtClean="0">
                <a:cs typeface="Times New Roman" panose="02020603050405020304" pitchFamily="18" charset="0"/>
              </a:rPr>
              <a:t>δημοφιλία</a:t>
            </a:r>
            <a:r>
              <a:rPr lang="el-GR" dirty="0" smtClean="0">
                <a:cs typeface="Times New Roman" panose="02020603050405020304" pitchFamily="18" charset="0"/>
              </a:rPr>
              <a:t> αυτής της </a:t>
            </a:r>
            <a:r>
              <a:rPr lang="el-GR" dirty="0" err="1" smtClean="0">
                <a:cs typeface="Times New Roman" panose="02020603050405020304" pitchFamily="18" charset="0"/>
              </a:rPr>
              <a:t>πρωτο</a:t>
            </a:r>
            <a:r>
              <a:rPr lang="el-GR" dirty="0" smtClean="0">
                <a:cs typeface="Times New Roman" panose="02020603050405020304" pitchFamily="18" charset="0"/>
              </a:rPr>
              <a:t>-επιστήμης, παρά το γεγονός ότι η προοπτική για πλούτη που προσφερόταν από τη μετατροπή βασικών μετάλλων σε χρυσό, πιθανώς κρυβόταν πίσω από τη </a:t>
            </a:r>
            <a:r>
              <a:rPr lang="el-GR" dirty="0" err="1" smtClean="0">
                <a:cs typeface="Times New Roman" panose="02020603050405020304" pitchFamily="18" charset="0"/>
              </a:rPr>
              <a:t>δημοφιλία</a:t>
            </a:r>
            <a:r>
              <a:rPr lang="el-GR" dirty="0" smtClean="0">
                <a:cs typeface="Times New Roman" panose="02020603050405020304" pitchFamily="18" charset="0"/>
              </a:rPr>
              <a:t>. Φυσικά, σπουδαία μυαλά όπως ο </a:t>
            </a:r>
            <a:r>
              <a:rPr lang="en-US" dirty="0" smtClean="0">
                <a:cs typeface="Times New Roman" panose="02020603050405020304" pitchFamily="18" charset="0"/>
              </a:rPr>
              <a:t>John </a:t>
            </a:r>
            <a:r>
              <a:rPr lang="en-US" dirty="0">
                <a:cs typeface="Times New Roman" panose="02020603050405020304" pitchFamily="18" charset="0"/>
              </a:rPr>
              <a:t>Dee (1527–1608) </a:t>
            </a:r>
            <a:r>
              <a:rPr lang="el-GR" dirty="0" smtClean="0">
                <a:cs typeface="Times New Roman" panose="02020603050405020304" pitchFamily="18" charset="0"/>
              </a:rPr>
              <a:t>ξόδεψαν πολύ χρόνο σε αυτή την έρευνα, συχνά προσελκύοντας </a:t>
            </a:r>
            <a:r>
              <a:rPr lang="el-GR" dirty="0" err="1" smtClean="0">
                <a:cs typeface="Times New Roman" panose="02020603050405020304" pitchFamily="18" charset="0"/>
              </a:rPr>
              <a:t>πλούσιυς</a:t>
            </a:r>
            <a:r>
              <a:rPr lang="el-GR" dirty="0" smtClean="0">
                <a:cs typeface="Times New Roman" panose="02020603050405020304" pitchFamily="18" charset="0"/>
              </a:rPr>
              <a:t> χορηγούς.</a:t>
            </a:r>
            <a:endParaRPr lang="it-IT" cap="all" dirty="0">
              <a:ea typeface="+mj-ea"/>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302" y="1990081"/>
            <a:ext cx="4744995" cy="4014253"/>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31</a:t>
            </a:fld>
            <a:endParaRPr lang="it-IT"/>
          </a:p>
        </p:txBody>
      </p:sp>
    </p:spTree>
    <p:extLst>
      <p:ext uri="{BB962C8B-B14F-4D97-AF65-F5344CB8AC3E}">
        <p14:creationId xmlns:p14="http://schemas.microsoft.com/office/powerpoint/2010/main" val="373059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27467" y="1127167"/>
            <a:ext cx="11409405" cy="1103870"/>
          </a:xfrm>
        </p:spPr>
        <p:txBody>
          <a:bodyPr>
            <a:noAutofit/>
          </a:bodyPr>
          <a:lstStyle/>
          <a:p>
            <a:pPr fontAlgn="base"/>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της Αναγέννησης και Επιστημονική μέθοδος</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20129" y="2607923"/>
            <a:ext cx="6318422" cy="2336024"/>
          </a:xfrm>
          <a:prstGeom prst="rect">
            <a:avLst/>
          </a:prstGeom>
        </p:spPr>
        <p:txBody>
          <a:bodyPr wrap="square">
            <a:spAutoFit/>
          </a:bodyPr>
          <a:lstStyle/>
          <a:p>
            <a:pPr algn="just" defTabSz="914400" fontAlgn="base">
              <a:lnSpc>
                <a:spcPct val="90000"/>
              </a:lnSpc>
              <a:spcBef>
                <a:spcPct val="0"/>
              </a:spcBef>
            </a:pPr>
            <a:r>
              <a:rPr lang="el-GR" dirty="0" smtClean="0">
                <a:cs typeface="Times New Roman" panose="02020603050405020304" pitchFamily="18" charset="0"/>
              </a:rPr>
              <a:t>Πολλοί αλχημιστές κατά την Αναγέννηση έκαναν ελεγχόμενα πειράματα και χρησιμοποιούσαν δοκιμές και διαψεύσεις για να ανακαλύψουν τη φύση των ουσιών, μελετώντας πώς αντιδρούσαν και άλλαζαν υπό νέες συνθήκες. Οι αλχημιστές, όχι μόνο έθεσαν τα θεμέλια της χημείας, αλλά συνέβαλαν στην πρακτική πλευρά της φυσικής, δημιουργώντας αέρια, στέρεα και υγρά, τα οποία αργότερα οι επιστήμονες μπορούσαν να μελετήσουν, επηρεάζοντας ευθέως του μεγάλους φυσικούς της εποχής του Διαφωτισμού, μετά τα τέλη του 17</a:t>
            </a:r>
            <a:r>
              <a:rPr lang="el-GR" baseline="30000" dirty="0" smtClean="0">
                <a:cs typeface="Times New Roman" panose="02020603050405020304" pitchFamily="18" charset="0"/>
              </a:rPr>
              <a:t>ου</a:t>
            </a:r>
            <a:r>
              <a:rPr lang="el-GR" dirty="0" smtClean="0">
                <a:cs typeface="Times New Roman" panose="02020603050405020304" pitchFamily="18" charset="0"/>
              </a:rPr>
              <a:t> αιώνα</a:t>
            </a:r>
            <a:endParaRPr lang="it-IT" cap="all" dirty="0">
              <a:ea typeface="+mj-ea"/>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578" y="1679102"/>
            <a:ext cx="4069491" cy="3944369"/>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32</a:t>
            </a:fld>
            <a:endParaRPr lang="it-IT"/>
          </a:p>
        </p:txBody>
      </p:sp>
    </p:spTree>
    <p:extLst>
      <p:ext uri="{BB962C8B-B14F-4D97-AF65-F5344CB8AC3E}">
        <p14:creationId xmlns:p14="http://schemas.microsoft.com/office/powerpoint/2010/main" val="358436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222068" y="1776102"/>
            <a:ext cx="11409405" cy="1103870"/>
          </a:xfrm>
        </p:spPr>
        <p:txBody>
          <a:bodyPr>
            <a:noAutofit/>
          </a:bodyPr>
          <a:lstStyle/>
          <a:p>
            <a:pPr fontAlgn="base"/>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της Αναγέννησης και επιστημονική μέθοδος</a:t>
            </a:r>
            <a:r>
              <a:rPr lang="it-IT" b="1" dirty="0">
                <a:latin typeface="Times New Roman" panose="02020603050405020304" pitchFamily="18" charset="0"/>
                <a:cs typeface="Times New Roman" panose="02020603050405020304" pitchFamily="18" charset="0"/>
              </a:rPr>
              <a:t/>
            </a:r>
            <a:br>
              <a:rPr lang="it-IT"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2" name="Rettangolo 1"/>
          <p:cNvSpPr/>
          <p:nvPr/>
        </p:nvSpPr>
        <p:spPr>
          <a:xfrm>
            <a:off x="691977" y="4374752"/>
            <a:ext cx="11392930" cy="1837426"/>
          </a:xfrm>
          <a:prstGeom prst="rect">
            <a:avLst/>
          </a:prstGeom>
        </p:spPr>
        <p:txBody>
          <a:bodyPr wrap="square">
            <a:spAutoFit/>
          </a:bodyPr>
          <a:lstStyle/>
          <a:p>
            <a:pPr algn="just" defTabSz="914400" fontAlgn="base">
              <a:lnSpc>
                <a:spcPct val="90000"/>
              </a:lnSpc>
              <a:spcBef>
                <a:spcPct val="0"/>
              </a:spcBef>
            </a:pPr>
            <a:r>
              <a:rPr lang="el-GR" dirty="0" smtClean="0">
                <a:cs typeface="Times New Roman" panose="02020603050405020304" pitchFamily="18" charset="0"/>
              </a:rPr>
              <a:t>Για να προσθέσουμε σε αυτή την αλλαγή προς την εντατική επιστημονική μέθοδο, κάποιος μπορεί να μελετήσει τα εγχειρίδια που </a:t>
            </a:r>
            <a:r>
              <a:rPr lang="el-GR" dirty="0" err="1" smtClean="0">
                <a:cs typeface="Times New Roman" panose="02020603050405020304" pitchFamily="18" charset="0"/>
              </a:rPr>
              <a:t>παρήχθεισαν</a:t>
            </a:r>
            <a:r>
              <a:rPr lang="el-GR" dirty="0" smtClean="0">
                <a:cs typeface="Times New Roman" panose="02020603050405020304" pitchFamily="18" charset="0"/>
              </a:rPr>
              <a:t> εκείνη την εποχή. Στην πλειονότητα των περιπτώσεων, οι αλχημιστές του τέλους του 16</a:t>
            </a:r>
            <a:r>
              <a:rPr lang="el-GR" baseline="30000" dirty="0" smtClean="0">
                <a:cs typeface="Times New Roman" panose="02020603050405020304" pitchFamily="18" charset="0"/>
              </a:rPr>
              <a:t>ου</a:t>
            </a:r>
            <a:r>
              <a:rPr lang="el-GR" dirty="0" smtClean="0">
                <a:cs typeface="Times New Roman" panose="02020603050405020304" pitchFamily="18" charset="0"/>
              </a:rPr>
              <a:t> και των αρχών του 17</a:t>
            </a:r>
            <a:r>
              <a:rPr lang="el-GR" baseline="30000" dirty="0" smtClean="0">
                <a:cs typeface="Times New Roman" panose="02020603050405020304" pitchFamily="18" charset="0"/>
              </a:rPr>
              <a:t>ου</a:t>
            </a:r>
            <a:r>
              <a:rPr lang="el-GR" dirty="0" smtClean="0">
                <a:cs typeface="Times New Roman" panose="02020603050405020304" pitchFamily="18" charset="0"/>
              </a:rPr>
              <a:t> αιώνα ακόμα στηρίζονταν στην Αριστοτελική κοσμοθεωρία, σύμφωνα με την οποία όλα τα μέταλλα προέρχονταν από τον υδράργυρο και το θείο. Για παράδειγμα, ένα βιβλίο του Γερμανού χημικού, </a:t>
            </a:r>
            <a:r>
              <a:rPr lang="en-US" dirty="0" smtClean="0">
                <a:cs typeface="Times New Roman" panose="02020603050405020304" pitchFamily="18" charset="0"/>
              </a:rPr>
              <a:t>Andreas </a:t>
            </a:r>
            <a:r>
              <a:rPr lang="en-US" dirty="0" err="1">
                <a:cs typeface="Times New Roman" panose="02020603050405020304" pitchFamily="18" charset="0"/>
              </a:rPr>
              <a:t>Libau</a:t>
            </a:r>
            <a:r>
              <a:rPr lang="en-US" dirty="0">
                <a:cs typeface="Times New Roman" panose="02020603050405020304" pitchFamily="18" charset="0"/>
              </a:rPr>
              <a:t> (c1550–1616) </a:t>
            </a:r>
            <a:r>
              <a:rPr lang="el-GR" dirty="0" smtClean="0">
                <a:cs typeface="Times New Roman" panose="02020603050405020304" pitchFamily="18" charset="0"/>
              </a:rPr>
              <a:t>ήταν εξαιρετικά λεπτομερές και αναμφίβολα χρησίμευε ως σπουδαίο διδακτικό βοήθημα, συσχετίζοντας τη λεπτομερή μεθοδολογία, υπολογισμούς και οδηγίες για την Παρασκευή σύνθετων ουσιών, ενώ παράλληλα προωθούσε αυτήν την παλιά άποψη , η οποία επιβίωσε μέχρι που ο </a:t>
            </a:r>
            <a:r>
              <a:rPr lang="en-US" dirty="0" smtClean="0">
                <a:cs typeface="Times New Roman" panose="02020603050405020304" pitchFamily="18" charset="0"/>
              </a:rPr>
              <a:t>Boyle </a:t>
            </a:r>
            <a:r>
              <a:rPr lang="en-US" dirty="0">
                <a:cs typeface="Times New Roman" panose="02020603050405020304" pitchFamily="18" charset="0"/>
              </a:rPr>
              <a:t>(1627-1691) </a:t>
            </a:r>
            <a:r>
              <a:rPr lang="el-GR" dirty="0" smtClean="0">
                <a:cs typeface="Times New Roman" panose="02020603050405020304" pitchFamily="18" charset="0"/>
              </a:rPr>
              <a:t>την συνέτριψε</a:t>
            </a:r>
            <a:endParaRPr lang="it-IT" cap="all" dirty="0">
              <a:ea typeface="+mj-ea"/>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273" y="1428280"/>
            <a:ext cx="3561361" cy="2755404"/>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33</a:t>
            </a:fld>
            <a:endParaRPr lang="it-IT"/>
          </a:p>
        </p:txBody>
      </p:sp>
    </p:spTree>
    <p:extLst>
      <p:ext uri="{BB962C8B-B14F-4D97-AF65-F5344CB8AC3E}">
        <p14:creationId xmlns:p14="http://schemas.microsoft.com/office/powerpoint/2010/main" val="926285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el-GR" sz="4000" b="1" dirty="0" smtClean="0">
                <a:solidFill>
                  <a:schemeClr val="accent2"/>
                </a:solidFill>
                <a:effectLst>
                  <a:outerShdw blurRad="38100" dist="38100" dir="2700000" algn="tl">
                    <a:srgbClr val="000000">
                      <a:alpha val="43137"/>
                    </a:srgbClr>
                  </a:outerShdw>
                </a:effectLst>
                <a:latin typeface="+mn-lt"/>
                <a:ea typeface="+mn-ea"/>
                <a:cs typeface="+mn-cs"/>
              </a:rPr>
              <a:t>Αλχημεία και Χημεία στην Αναγέννηση</a:t>
            </a:r>
            <a:endParaRPr lang="it-IT"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ottotitolo 2"/>
          <p:cNvSpPr>
            <a:spLocks noGrp="1"/>
          </p:cNvSpPr>
          <p:nvPr>
            <p:ph type="subTitle" idx="1"/>
          </p:nvPr>
        </p:nvSpPr>
        <p:spPr>
          <a:xfrm>
            <a:off x="861301" y="3834183"/>
            <a:ext cx="10766552" cy="2197947"/>
          </a:xfrm>
        </p:spPr>
        <p:txBody>
          <a:bodyPr>
            <a:normAutofit/>
          </a:bodyPr>
          <a:lstStyle/>
          <a:p>
            <a:r>
              <a:rPr lang="it-IT" dirty="0">
                <a:cs typeface="Times New Roman" panose="02020603050405020304" pitchFamily="18" charset="0"/>
              </a:rPr>
              <a:t>ALMAEON PROJECT – SAPIENZA UNIVERSITY OF ROME</a:t>
            </a:r>
          </a:p>
          <a:p>
            <a:endParaRPr lang="it-IT" dirty="0">
              <a:cs typeface="Times New Roman" panose="02020603050405020304" pitchFamily="18" charset="0"/>
            </a:endParaRPr>
          </a:p>
          <a:p>
            <a:endParaRPr lang="it-IT" dirty="0"/>
          </a:p>
          <a:p>
            <a:r>
              <a:rPr lang="el-GR" sz="2800" b="1" dirty="0" smtClean="0">
                <a:cs typeface="Times New Roman" panose="02020603050405020304" pitchFamily="18" charset="0"/>
              </a:rPr>
              <a:t>Ευχαριστούμε για </a:t>
            </a:r>
            <a:r>
              <a:rPr lang="el-GR" sz="2800" b="1" smtClean="0">
                <a:cs typeface="Times New Roman" panose="02020603050405020304" pitchFamily="18" charset="0"/>
              </a:rPr>
              <a:t>την προσοχή σας</a:t>
            </a:r>
            <a:r>
              <a:rPr lang="it-IT" sz="2800" b="1" smtClean="0">
                <a:cs typeface="Times New Roman" panose="02020603050405020304" pitchFamily="18" charset="0"/>
              </a:rPr>
              <a:t>!!!</a:t>
            </a:r>
            <a:endParaRPr lang="it-IT" sz="2800" b="1"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69987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244162" y="856825"/>
            <a:ext cx="10107826" cy="1103870"/>
          </a:xfrm>
        </p:spPr>
        <p:txBody>
          <a:bodyPr>
            <a:noAutofit/>
          </a:bodyPr>
          <a:lstStyle/>
          <a:p>
            <a:pPr fontAlgn="base"/>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Ο αλχημιστής της Αναγέννησης</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36605" y="4232127"/>
            <a:ext cx="11166388" cy="1837426"/>
          </a:xfrm>
          <a:prstGeom prst="rect">
            <a:avLst/>
          </a:prstGeom>
        </p:spPr>
        <p:txBody>
          <a:bodyPr wrap="square">
            <a:spAutoFit/>
          </a:bodyPr>
          <a:lstStyle/>
          <a:p>
            <a:pPr algn="just" fontAlgn="base">
              <a:lnSpc>
                <a:spcPct val="90000"/>
              </a:lnSpc>
              <a:spcBef>
                <a:spcPct val="0"/>
              </a:spcBef>
            </a:pPr>
            <a:r>
              <a:rPr lang="el-GR" dirty="0" smtClean="0">
                <a:cs typeface="Times New Roman" panose="02020603050405020304" pitchFamily="18" charset="0"/>
              </a:rPr>
              <a:t>Ωστόσο, αυτή η κωμική χροιά δε θα πρέπει να μας αποσπά από την ιδέα ότι οι αλχημιστές της Αναγέννησης ήταν συχνά καλόπιστοι επιστήμονες, οι οποίοι αναζητούσαν την αλήθεια και συχνά εφάρμοζαν επιστημονική μέθοδο στην έρευνά τους</a:t>
            </a:r>
            <a:endParaRPr lang="en-US" dirty="0">
              <a:cs typeface="Times New Roman" panose="02020603050405020304" pitchFamily="18" charset="0"/>
            </a:endParaRPr>
          </a:p>
          <a:p>
            <a:pPr algn="just" fontAlgn="base">
              <a:lnSpc>
                <a:spcPct val="90000"/>
              </a:lnSpc>
              <a:spcBef>
                <a:spcPct val="0"/>
              </a:spcBef>
            </a:pPr>
            <a:r>
              <a:rPr lang="el-GR" dirty="0" smtClean="0">
                <a:cs typeface="Times New Roman" panose="02020603050405020304" pitchFamily="18" charset="0"/>
              </a:rPr>
              <a:t>Στην πραγματικότητα, μπορεί κανείς να πει ότι, σύμφωνα με την ανάπτυξη της επιστήμης, οι αλχημιστές προπορεύονταν σε σχέση με άλλους τομείς έρευνας. Για παράδειγμα, η φυσική επιστήμη και η φυσική βασίζονταν εν πολλοίς στην παρατήρηση και τη θεωρία, ενώ οι αλχημιστές ήδη χρησιμοποιούσαν μία μέθοδο που περιελάμβανε επαγωγική και συμπερασματική επιχειρηματολογία για να καταλήξουν σε συμπεράσματα</a:t>
            </a:r>
            <a:endParaRPr lang="it-IT" dirty="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337" y="1761736"/>
            <a:ext cx="5434264" cy="2253042"/>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solidFill>
                  <a:prstClr val="black">
                    <a:tint val="75000"/>
                  </a:prstClr>
                </a:solidFill>
              </a:rPr>
              <a:pPr/>
              <a:t>4</a:t>
            </a:fld>
            <a:endParaRPr lang="it-IT" dirty="0">
              <a:solidFill>
                <a:prstClr val="black">
                  <a:tint val="75000"/>
                </a:prstClr>
              </a:solidFill>
            </a:endParaRPr>
          </a:p>
        </p:txBody>
      </p:sp>
    </p:spTree>
    <p:extLst>
      <p:ext uri="{BB962C8B-B14F-4D97-AF65-F5344CB8AC3E}">
        <p14:creationId xmlns:p14="http://schemas.microsoft.com/office/powerpoint/2010/main" val="177960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72878" y="1693118"/>
            <a:ext cx="11409405" cy="1103870"/>
          </a:xfrm>
        </p:spPr>
        <p:txBody>
          <a:bodyPr>
            <a:noAutofit/>
          </a:bodyPr>
          <a:lstStyle/>
          <a:p>
            <a:pPr fontAlgn="base"/>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Η καταγωγή της Αλχημείας</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140042" y="3543098"/>
            <a:ext cx="11392930" cy="2585323"/>
          </a:xfrm>
          <a:prstGeom prst="rect">
            <a:avLst/>
          </a:prstGeom>
        </p:spPr>
        <p:txBody>
          <a:bodyPr wrap="square">
            <a:spAutoFit/>
          </a:bodyPr>
          <a:lstStyle/>
          <a:p>
            <a:pPr algn="just" fontAlgn="base">
              <a:lnSpc>
                <a:spcPct val="90000"/>
              </a:lnSpc>
              <a:spcBef>
                <a:spcPct val="0"/>
              </a:spcBef>
            </a:pPr>
            <a:r>
              <a:rPr lang="el-GR" dirty="0" smtClean="0">
                <a:solidFill>
                  <a:prstClr val="black"/>
                </a:solidFill>
                <a:cs typeface="Times New Roman" panose="02020603050405020304" pitchFamily="18" charset="0"/>
              </a:rPr>
              <a:t>Η Αλχημεία ήταν ένα αντικείμενο που προερχόταν από τους Έλληνες, παρά το γεγονός ότι οι Κινέζοι και οι Αιγύπτιοι έπαιξαν εξίσου σημαντικό ρόλο στην ανάπτυξή του, ενώ εξαπλώθηκε στην Ευρώπη μέσω του Ισλαμικού κόσμου. Από το 1147, οι </a:t>
            </a:r>
            <a:r>
              <a:rPr lang="en-US" dirty="0" err="1" smtClean="0">
                <a:solidFill>
                  <a:prstClr val="black"/>
                </a:solidFill>
                <a:cs typeface="Times New Roman" panose="02020603050405020304" pitchFamily="18" charset="0"/>
              </a:rPr>
              <a:t>Almohads</a:t>
            </a:r>
            <a:r>
              <a:rPr lang="en-US" dirty="0" smtClean="0">
                <a:solidFill>
                  <a:prstClr val="black"/>
                </a:solidFill>
                <a:cs typeface="Times New Roman" panose="02020603050405020304" pitchFamily="18" charset="0"/>
              </a:rPr>
              <a:t> </a:t>
            </a:r>
            <a:r>
              <a:rPr lang="el-GR" dirty="0" smtClean="0">
                <a:solidFill>
                  <a:prstClr val="black"/>
                </a:solidFill>
                <a:cs typeface="Times New Roman" panose="02020603050405020304" pitchFamily="18" charset="0"/>
              </a:rPr>
              <a:t>πήραν τον έλεγχο της Ισλαμικής αυτοκρατορίας στο </a:t>
            </a:r>
            <a:r>
              <a:rPr lang="en-US" dirty="0" smtClean="0">
                <a:solidFill>
                  <a:prstClr val="black"/>
                </a:solidFill>
                <a:cs typeface="Times New Roman" panose="02020603050405020304" pitchFamily="18" charset="0"/>
              </a:rPr>
              <a:t>Al </a:t>
            </a:r>
            <a:r>
              <a:rPr lang="en-US" dirty="0" err="1">
                <a:solidFill>
                  <a:prstClr val="black"/>
                </a:solidFill>
                <a:cs typeface="Times New Roman" panose="02020603050405020304" pitchFamily="18" charset="0"/>
              </a:rPr>
              <a:t>Andalus</a:t>
            </a:r>
            <a:r>
              <a:rPr lang="en-US" dirty="0">
                <a:solidFill>
                  <a:prstClr val="black"/>
                </a:solidFill>
                <a:cs typeface="Times New Roman" panose="02020603050405020304" pitchFamily="18" charset="0"/>
              </a:rPr>
              <a:t>, </a:t>
            </a:r>
            <a:r>
              <a:rPr lang="el-GR" dirty="0" smtClean="0">
                <a:solidFill>
                  <a:prstClr val="black"/>
                </a:solidFill>
                <a:cs typeface="Times New Roman" panose="02020603050405020304" pitchFamily="18" charset="0"/>
              </a:rPr>
              <a:t>στη σημερινή Ισπανία, οδηγώντας σε εξασθένηση του πνευματικού ρεύματος</a:t>
            </a:r>
            <a:endParaRPr lang="en-US" dirty="0">
              <a:solidFill>
                <a:prstClr val="black"/>
              </a:solidFill>
              <a:cs typeface="Times New Roman" panose="02020603050405020304" pitchFamily="18" charset="0"/>
            </a:endParaRPr>
          </a:p>
          <a:p>
            <a:pPr algn="just" fontAlgn="base">
              <a:lnSpc>
                <a:spcPct val="90000"/>
              </a:lnSpc>
              <a:spcBef>
                <a:spcPct val="0"/>
              </a:spcBef>
            </a:pPr>
            <a:endParaRPr lang="en-US" dirty="0">
              <a:solidFill>
                <a:prstClr val="black"/>
              </a:solidFill>
              <a:cs typeface="Times New Roman" panose="02020603050405020304" pitchFamily="18" charset="0"/>
            </a:endParaRPr>
          </a:p>
          <a:p>
            <a:pPr algn="just" fontAlgn="base">
              <a:lnSpc>
                <a:spcPct val="90000"/>
              </a:lnSpc>
              <a:spcBef>
                <a:spcPct val="0"/>
              </a:spcBef>
            </a:pPr>
            <a:r>
              <a:rPr lang="el-GR" dirty="0" smtClean="0">
                <a:solidFill>
                  <a:prstClr val="black"/>
                </a:solidFill>
                <a:cs typeface="Times New Roman" panose="02020603050405020304" pitchFamily="18" charset="0"/>
              </a:rPr>
              <a:t>Κατά την περίοδο αυτή, Χριστιανοί και Εβραίοι μελετητές δραπέτευσαν στην Ευρώπη, φέρνοντας μαζί του γνώση, υπό τη  μορφή Αραβικών και Εβραϊκών κειμένων. Πολλοί εξ αυτών έφτασαν στη Βόρεια Ιταλία, όπου μορφοποίησαν μέρος της νεόκοπης Αναγέννησης, η οποία αμφισβήτησε την κρατούσα μεσαιωνική σκέψη. Ο </a:t>
            </a:r>
            <a:r>
              <a:rPr lang="en-US" dirty="0" smtClean="0">
                <a:solidFill>
                  <a:prstClr val="black"/>
                </a:solidFill>
                <a:cs typeface="Times New Roman" panose="02020603050405020304" pitchFamily="18" charset="0"/>
              </a:rPr>
              <a:t>Gerard </a:t>
            </a:r>
            <a:r>
              <a:rPr lang="en-US" dirty="0">
                <a:solidFill>
                  <a:prstClr val="black"/>
                </a:solidFill>
                <a:cs typeface="Times New Roman" panose="02020603050405020304" pitchFamily="18" charset="0"/>
              </a:rPr>
              <a:t>of Cremona (1114 – 1187) </a:t>
            </a:r>
            <a:r>
              <a:rPr lang="el-GR" dirty="0" smtClean="0">
                <a:solidFill>
                  <a:prstClr val="black"/>
                </a:solidFill>
                <a:cs typeface="Times New Roman" panose="02020603050405020304" pitchFamily="18" charset="0"/>
              </a:rPr>
              <a:t>και ο </a:t>
            </a:r>
            <a:r>
              <a:rPr lang="en-US" dirty="0" err="1" smtClean="0">
                <a:solidFill>
                  <a:prstClr val="black"/>
                </a:solidFill>
                <a:cs typeface="Times New Roman" panose="02020603050405020304" pitchFamily="18" charset="0"/>
              </a:rPr>
              <a:t>Robertus</a:t>
            </a:r>
            <a:r>
              <a:rPr lang="en-US" dirty="0" smtClean="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Castrensis</a:t>
            </a:r>
            <a:r>
              <a:rPr lang="en-US" dirty="0">
                <a:solidFill>
                  <a:prstClr val="black"/>
                </a:solidFill>
                <a:cs typeface="Times New Roman" panose="02020603050405020304" pitchFamily="18" charset="0"/>
              </a:rPr>
              <a:t> (c1150) </a:t>
            </a:r>
            <a:r>
              <a:rPr lang="el-GR" dirty="0" smtClean="0">
                <a:solidFill>
                  <a:prstClr val="black"/>
                </a:solidFill>
                <a:cs typeface="Times New Roman" panose="02020603050405020304" pitchFamily="18" charset="0"/>
              </a:rPr>
              <a:t>ήταν μόνο δύο από τους μεταφραστές που διέθεσαν τα πρωτότυπα Αραβικά κείμενα στα Λατινικά.</a:t>
            </a:r>
            <a:endParaRPr lang="it-IT" cap="all" dirty="0">
              <a:solidFill>
                <a:prstClr val="black"/>
              </a:solidFill>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362" y="1025853"/>
            <a:ext cx="2759676" cy="2438400"/>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solidFill>
                  <a:prstClr val="black">
                    <a:tint val="75000"/>
                  </a:prstClr>
                </a:solidFill>
              </a:rPr>
              <a:pPr/>
              <a:t>5</a:t>
            </a:fld>
            <a:endParaRPr lang="it-IT">
              <a:solidFill>
                <a:prstClr val="black">
                  <a:tint val="75000"/>
                </a:prstClr>
              </a:solidFill>
            </a:endParaRPr>
          </a:p>
        </p:txBody>
      </p:sp>
    </p:spTree>
    <p:extLst>
      <p:ext uri="{BB962C8B-B14F-4D97-AF65-F5344CB8AC3E}">
        <p14:creationId xmlns:p14="http://schemas.microsoft.com/office/powerpoint/2010/main" val="222725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50125" y="1564617"/>
            <a:ext cx="6557319" cy="1103870"/>
          </a:xfrm>
        </p:spPr>
        <p:txBody>
          <a:bodyPr>
            <a:noAutofit/>
          </a:bodyPr>
          <a:lstStyle/>
          <a:p>
            <a:pPr fontAlgn="base"/>
            <a:r>
              <a:rPr lang="en-US" sz="4400" b="1" dirty="0">
                <a:solidFill>
                  <a:srgbClr val="383939"/>
                </a:solidFill>
                <a:latin typeface="Times New Roman" panose="02020603050405020304" pitchFamily="18" charset="0"/>
                <a:cs typeface="Times New Roman" panose="02020603050405020304" pitchFamily="18" charset="0"/>
              </a:rPr>
              <a:t/>
            </a:r>
            <a:br>
              <a:rPr lang="en-US" sz="4400" b="1" dirty="0">
                <a:solidFill>
                  <a:srgbClr val="383939"/>
                </a:solidFill>
                <a:latin typeface="Times New Roman" panose="02020603050405020304" pitchFamily="18" charset="0"/>
                <a:cs typeface="Times New Roman" panose="02020603050405020304" pitchFamily="18" charset="0"/>
              </a:rPr>
            </a:br>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Η επίδραση της Αλχημείας</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255372" y="3835357"/>
            <a:ext cx="11392930" cy="2086725"/>
          </a:xfrm>
          <a:prstGeom prst="rect">
            <a:avLst/>
          </a:prstGeom>
        </p:spPr>
        <p:txBody>
          <a:bodyPr wrap="square">
            <a:spAutoFit/>
          </a:bodyPr>
          <a:lstStyle/>
          <a:p>
            <a:pPr algn="just" fontAlgn="base">
              <a:lnSpc>
                <a:spcPct val="90000"/>
              </a:lnSpc>
              <a:spcBef>
                <a:spcPct val="0"/>
              </a:spcBef>
            </a:pPr>
            <a:r>
              <a:rPr lang="el-GR" dirty="0" smtClean="0">
                <a:solidFill>
                  <a:prstClr val="black"/>
                </a:solidFill>
                <a:cs typeface="Times New Roman" panose="02020603050405020304" pitchFamily="18" charset="0"/>
              </a:rPr>
              <a:t>Η αλχημεία ήταν ήδη ένα καθιερωμένο αντικείμενο που επηρέασε τη μεταλλουργία και την ιατρική και, όπως και με πολλούς κλάδους της επιστήμης, συνδέθηκε με τη θρησκεία, με την οποία θα μοιραζόταν μία δύσκολη συμμαχία τους επόμενους αιώνες. </a:t>
            </a:r>
            <a:endParaRPr lang="en-US" dirty="0">
              <a:solidFill>
                <a:prstClr val="black"/>
              </a:solidFill>
              <a:cs typeface="Times New Roman" panose="02020603050405020304" pitchFamily="18" charset="0"/>
            </a:endParaRPr>
          </a:p>
          <a:p>
            <a:pPr algn="just" fontAlgn="base">
              <a:lnSpc>
                <a:spcPct val="90000"/>
              </a:lnSpc>
              <a:spcBef>
                <a:spcPct val="0"/>
              </a:spcBef>
            </a:pPr>
            <a:endParaRPr lang="en-US" dirty="0">
              <a:solidFill>
                <a:prstClr val="black"/>
              </a:solidFill>
              <a:cs typeface="Times New Roman" panose="02020603050405020304" pitchFamily="18" charset="0"/>
            </a:endParaRPr>
          </a:p>
          <a:p>
            <a:pPr algn="just" fontAlgn="base">
              <a:lnSpc>
                <a:spcPct val="90000"/>
              </a:lnSpc>
              <a:spcBef>
                <a:spcPct val="0"/>
              </a:spcBef>
            </a:pPr>
            <a:r>
              <a:rPr lang="el-GR" dirty="0" smtClean="0">
                <a:solidFill>
                  <a:prstClr val="black"/>
                </a:solidFill>
                <a:cs typeface="Times New Roman" panose="02020603050405020304" pitchFamily="18" charset="0"/>
              </a:rPr>
              <a:t>Όπως στην περίπτωση των Ισλαμιστών σοφών, οι Μεσαιωνικοί και Αναγεννησιακοί αλχημιστές ακολούθησαν στην Αριστοτελική παράδοση των τεσσάρων στοιχείων ως τη βάση της ουσίας, μία άποψη που δεν αμφισβητήθηκε μέχρι την ύστερη Αναγέννηση, όταν οι ανακαλύψεις του </a:t>
            </a:r>
            <a:r>
              <a:rPr lang="en-US" dirty="0" smtClean="0">
                <a:solidFill>
                  <a:prstClr val="black"/>
                </a:solidFill>
                <a:cs typeface="Times New Roman" panose="02020603050405020304" pitchFamily="18" charset="0"/>
              </a:rPr>
              <a:t>Newton</a:t>
            </a:r>
            <a:r>
              <a:rPr lang="en-US" dirty="0">
                <a:solidFill>
                  <a:prstClr val="black"/>
                </a:solidFill>
                <a:cs typeface="Times New Roman" panose="02020603050405020304" pitchFamily="18" charset="0"/>
              </a:rPr>
              <a:t>, </a:t>
            </a:r>
            <a:r>
              <a:rPr lang="el-GR" dirty="0" smtClean="0">
                <a:solidFill>
                  <a:prstClr val="black"/>
                </a:solidFill>
                <a:cs typeface="Times New Roman" panose="02020603050405020304" pitchFamily="18" charset="0"/>
              </a:rPr>
              <a:t>του </a:t>
            </a:r>
            <a:r>
              <a:rPr lang="en-US" dirty="0" smtClean="0">
                <a:solidFill>
                  <a:prstClr val="black"/>
                </a:solidFill>
                <a:cs typeface="Times New Roman" panose="02020603050405020304" pitchFamily="18" charset="0"/>
              </a:rPr>
              <a:t>Boyle</a:t>
            </a:r>
            <a:r>
              <a:rPr lang="en-US" dirty="0">
                <a:solidFill>
                  <a:prstClr val="black"/>
                </a:solidFill>
                <a:cs typeface="Times New Roman" panose="02020603050405020304" pitchFamily="18" charset="0"/>
              </a:rPr>
              <a:t>, </a:t>
            </a:r>
            <a:r>
              <a:rPr lang="el-GR" dirty="0" smtClean="0">
                <a:solidFill>
                  <a:prstClr val="black"/>
                </a:solidFill>
                <a:cs typeface="Times New Roman" panose="02020603050405020304" pitchFamily="18" charset="0"/>
              </a:rPr>
              <a:t>και των σύγχρονών τους έφεραν στην Ευρωπαϊκή επιστήμη και φιλοσοφία στη σύγχρονη εποχή</a:t>
            </a:r>
            <a:endParaRPr lang="it-IT" cap="all" dirty="0">
              <a:solidFill>
                <a:srgbClr val="383939"/>
              </a:solidFill>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442" y="1033669"/>
            <a:ext cx="3981497" cy="2528397"/>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solidFill>
                  <a:prstClr val="black">
                    <a:tint val="75000"/>
                  </a:prstClr>
                </a:solidFill>
              </a:rPr>
              <a:pPr/>
              <a:t>6</a:t>
            </a:fld>
            <a:endParaRPr lang="it-IT" dirty="0">
              <a:solidFill>
                <a:prstClr val="black">
                  <a:tint val="75000"/>
                </a:prstClr>
              </a:solidFill>
            </a:endParaRPr>
          </a:p>
        </p:txBody>
      </p:sp>
    </p:spTree>
    <p:extLst>
      <p:ext uri="{BB962C8B-B14F-4D97-AF65-F5344CB8AC3E}">
        <p14:creationId xmlns:p14="http://schemas.microsoft.com/office/powerpoint/2010/main" val="25098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995" y="1538607"/>
            <a:ext cx="9156511" cy="1325563"/>
          </a:xfrm>
        </p:spPr>
        <p:txBody>
          <a:bodyPr>
            <a:normAutofit/>
          </a:bodyPr>
          <a:lstStyle/>
          <a:p>
            <a:pPr algn="ctr"/>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&amp; </a:t>
            </a:r>
            <a:r>
              <a:rPr lang="el-GR" sz="2400" b="1" dirty="0" smtClean="0">
                <a:solidFill>
                  <a:schemeClr val="accent2"/>
                </a:solidFill>
                <a:effectLst>
                  <a:outerShdw blurRad="38100" dist="38100" dir="2700000" algn="tl">
                    <a:srgbClr val="000000">
                      <a:alpha val="43137"/>
                    </a:srgbClr>
                  </a:outerShdw>
                </a:effectLst>
                <a:latin typeface="+mn-lt"/>
                <a:ea typeface="+mn-ea"/>
                <a:cs typeface="+mn-cs"/>
              </a:rPr>
              <a:t>Χημεία</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44148" y="3781046"/>
            <a:ext cx="10392507" cy="2947301"/>
          </a:xfrm>
        </p:spPr>
        <p:txBody>
          <a:bodyPr>
            <a:normAutofit/>
          </a:bodyPr>
          <a:lstStyle/>
          <a:p>
            <a:pPr marL="0" indent="0" algn="just">
              <a:buNone/>
            </a:pPr>
            <a:r>
              <a:rPr lang="el-GR" sz="2000" dirty="0" smtClean="0">
                <a:cs typeface="Times New Roman" panose="02020603050405020304" pitchFamily="18" charset="0"/>
              </a:rPr>
              <a:t>Κατά τη διάρκεια της Αναγέννησης, αυτό που σήμερα ονομάζουμε «αλχημεία» και «χημεία» αποτελούσε μία σφαίρα δραστηριοτήτων, που περιελάμβανε τα πάντα και ενέπλεκε την καθημερινή εφαρμογή μελετών με φωτιά</a:t>
            </a:r>
            <a:endParaRPr lang="en-US" sz="20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7</a:t>
            </a:fld>
            <a:endParaRPr lang="it-I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296" y="1013784"/>
            <a:ext cx="2796741" cy="262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59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2" y="542546"/>
            <a:ext cx="10515600" cy="1325563"/>
          </a:xfrm>
        </p:spPr>
        <p:txBody>
          <a:bodyPr>
            <a:normAutofit/>
          </a:bodyPr>
          <a:lstStyle/>
          <a:p>
            <a:pPr algn="ctr"/>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&amp; Χημεία</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p:txBody>
          <a:bodyPr>
            <a:noAutofit/>
          </a:bodyPr>
          <a:lstStyle/>
          <a:p>
            <a:pPr marL="0" indent="0" algn="just">
              <a:buNone/>
            </a:pPr>
            <a:r>
              <a:rPr lang="el-GR" sz="1800" dirty="0" smtClean="0">
                <a:cs typeface="Times New Roman" panose="02020603050405020304" pitchFamily="18" charset="0"/>
              </a:rPr>
              <a:t>Η ιστορική πρακτική της δοκιμασίας με φωτιά αντιμετωπίστηκε από διαφορετικές οπτικές. Παραδοσιακά, ιστορικοί των ορυχείων και της μεταλλουργίας χρησιμοποίησαν τις διάφορες μεταλλουργικές πραγματείες και εγχειρίδια της Αναγέννησης ως βασική πηγή πληροφοριών</a:t>
            </a:r>
          </a:p>
          <a:p>
            <a:pPr marL="0" indent="0" algn="just">
              <a:buNone/>
            </a:pPr>
            <a:r>
              <a:rPr lang="el-GR" sz="1800" dirty="0" smtClean="0">
                <a:cs typeface="Times New Roman" panose="02020603050405020304" pitchFamily="18" charset="0"/>
              </a:rPr>
              <a:t>Ιστορικοί της αλχημείας και της χημείας άρχισαν να δίνουν έμφαση στη σημασία των δοκιμασιών με φωτιά στην εξέλιξη της μοντέρνας επιστήμης και να χρησιμοποιούν κείμενα πρώιμων αλχημιστών και χημικών για να αντιμετωπίσουν το θέμα. </a:t>
            </a: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Ιστορικοί των ορυχείων και </a:t>
            </a:r>
            <a:r>
              <a:rPr lang="el-GR" sz="1800" dirty="0" err="1" smtClean="0">
                <a:cs typeface="Times New Roman" panose="02020603050405020304" pitchFamily="18" charset="0"/>
              </a:rPr>
              <a:t>αρχαιομεταλλουργοί</a:t>
            </a:r>
            <a:r>
              <a:rPr lang="el-GR" sz="1800" dirty="0" smtClean="0">
                <a:cs typeface="Times New Roman" panose="02020603050405020304" pitchFamily="18" charset="0"/>
              </a:rPr>
              <a:t> περιόρισαν την προσοχή τους σε συνονθυλεύματα από όσα χαλαρά ορίζουν την πρώιμη μεταλλουργία, ενώ ιστορικοί της αλχημείας και της χημείας συγκεντρώνονταν σε πρώιμα αλχημιστικά/ χημικά </a:t>
            </a:r>
            <a:r>
              <a:rPr lang="el-GR" sz="1800" dirty="0" err="1" smtClean="0">
                <a:cs typeface="Times New Roman" panose="02020603050405020304" pitchFamily="18" charset="0"/>
              </a:rPr>
              <a:t>κειμενικά</a:t>
            </a:r>
            <a:r>
              <a:rPr lang="el-GR" sz="1800" dirty="0" smtClean="0">
                <a:cs typeface="Times New Roman" panose="02020603050405020304" pitchFamily="18" charset="0"/>
              </a:rPr>
              <a:t> στοιχεία γύρω από την πρακτική των δοκιμασιών με φωτιά στα εργαστήριά τους.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8</a:t>
            </a:fld>
            <a:endParaRPr lang="it-IT"/>
          </a:p>
        </p:txBody>
      </p:sp>
    </p:spTree>
    <p:extLst>
      <p:ext uri="{BB962C8B-B14F-4D97-AF65-F5344CB8AC3E}">
        <p14:creationId xmlns:p14="http://schemas.microsoft.com/office/powerpoint/2010/main" val="93312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709" y="1296537"/>
            <a:ext cx="8184370" cy="1325563"/>
          </a:xfrm>
        </p:spPr>
        <p:txBody>
          <a:bodyPr>
            <a:normAutofit/>
          </a:bodyPr>
          <a:lstStyle/>
          <a:p>
            <a:pPr algn="ctr"/>
            <a:r>
              <a:rPr lang="el-GR" sz="2400" b="1" dirty="0" smtClean="0">
                <a:solidFill>
                  <a:schemeClr val="accent2"/>
                </a:solidFill>
                <a:effectLst>
                  <a:outerShdw blurRad="38100" dist="38100" dir="2700000" algn="tl">
                    <a:srgbClr val="000000">
                      <a:alpha val="43137"/>
                    </a:srgbClr>
                  </a:outerShdw>
                </a:effectLst>
                <a:latin typeface="+mn-lt"/>
                <a:ea typeface="+mn-ea"/>
                <a:cs typeface="+mn-cs"/>
              </a:rPr>
              <a:t>Αλχημεία &amp; Χημεία</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611962" y="3357349"/>
            <a:ext cx="10515600" cy="3242919"/>
          </a:xfrm>
        </p:spPr>
        <p:txBody>
          <a:bodyPr>
            <a:normAutofit/>
          </a:bodyPr>
          <a:lstStyle/>
          <a:p>
            <a:pPr marL="0" indent="0" algn="just">
              <a:buNone/>
            </a:pPr>
            <a:r>
              <a:rPr lang="el-GR" sz="1800" dirty="0" smtClean="0">
                <a:cs typeface="Times New Roman" panose="02020603050405020304" pitchFamily="18" charset="0"/>
              </a:rPr>
              <a:t>Για την πρώτη κατηγορία, η αλχημεία συχνά αντιμετωπίζεται ως μία υπερβολικά θεωρητική προσπάθεια, η οποία έχει μικρή σχέση με την πρακτική, εμπειρική τέχνη. Για τη δεύτερη κατηγορία, οι μεταλλουργοί συχνά αντιμετωπίζονται ως απλοί τεχνίτες που προκαλούν χημικές αντιδράσεις χωρίς να ενδιαφέρονται για τις επιστημονικές αρχές πίσω από τις δράσεις τους.</a:t>
            </a:r>
            <a:endParaRPr lang="en-US" sz="1800" dirty="0">
              <a:cs typeface="Times New Roman" panose="02020603050405020304" pitchFamily="18" charset="0"/>
            </a:endParaRPr>
          </a:p>
          <a:p>
            <a:pPr marL="0" indent="0" algn="just">
              <a:buNone/>
            </a:pPr>
            <a:r>
              <a:rPr lang="el-GR" sz="1800" dirty="0" smtClean="0">
                <a:cs typeface="Times New Roman" panose="02020603050405020304" pitchFamily="18" charset="0"/>
              </a:rPr>
              <a:t>Συνεπώς, και οι δύο ομάδες μελετητών όρισαν διαφορετικούς ερευνητικούς στόχους και συνήθως δε λαμβάνει η μία ομάδα υπόψη τη δουλειά που γίνεται από την άλλη ομάδα.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9</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156" y="1097242"/>
            <a:ext cx="2593482" cy="2194485"/>
          </a:xfrm>
          <a:prstGeom prst="rect">
            <a:avLst/>
          </a:prstGeom>
        </p:spPr>
      </p:pic>
    </p:spTree>
    <p:extLst>
      <p:ext uri="{BB962C8B-B14F-4D97-AF65-F5344CB8AC3E}">
        <p14:creationId xmlns:p14="http://schemas.microsoft.com/office/powerpoint/2010/main" val="5072736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891</TotalTime>
  <Words>3108</Words>
  <Application>Microsoft Office PowerPoint</Application>
  <PresentationFormat>Custom</PresentationFormat>
  <Paragraphs>176</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Tema di Office</vt:lpstr>
      <vt:lpstr>        </vt:lpstr>
      <vt:lpstr>Οι ρίζες της Χημείας και της αλχημείας </vt:lpstr>
      <vt:lpstr>Η γοητεία της αλχημείας</vt:lpstr>
      <vt:lpstr>Ο αλχημιστής της Αναγέννησης </vt:lpstr>
      <vt:lpstr>Η καταγωγή της Αλχημείας  </vt:lpstr>
      <vt:lpstr> Η επίδραση της Αλχημείας  </vt:lpstr>
      <vt:lpstr>Αλχημεία &amp; Χημεία</vt:lpstr>
      <vt:lpstr>Αλχημεία &amp; Χημεία</vt:lpstr>
      <vt:lpstr>Αλχημεία &amp; Χημεία</vt:lpstr>
      <vt:lpstr>Αλχημεία &amp; Χημεία</vt:lpstr>
      <vt:lpstr>Αλχημεία &amp; Χημεία</vt:lpstr>
      <vt:lpstr>Αλχημεία &amp; Χημεία; Θέματα ορολογίας</vt:lpstr>
      <vt:lpstr>Αλχημεία ή χημεία; Θέματα ορολογίας</vt:lpstr>
      <vt:lpstr>Αλχημεία ή χημεία; Θέματα ορολογίας</vt:lpstr>
      <vt:lpstr>Από πού προέρχεται αυτή η ιστοριογραφική σύγχυση;</vt:lpstr>
      <vt:lpstr>PowerPoint Presentation</vt:lpstr>
      <vt:lpstr>PowerPoint Presentation</vt:lpstr>
      <vt:lpstr> </vt:lpstr>
      <vt:lpstr> </vt:lpstr>
      <vt:lpstr> </vt:lpstr>
      <vt:lpstr> </vt:lpstr>
      <vt:lpstr>Paracelsus</vt:lpstr>
      <vt:lpstr>Paracelsus</vt:lpstr>
      <vt:lpstr>Paracelsus</vt:lpstr>
      <vt:lpstr> </vt:lpstr>
      <vt:lpstr>Φαρμακολογία πριν από τον Παράκελσο</vt:lpstr>
      <vt:lpstr>Φαρμακολογία μετά τον Παράκελσο</vt:lpstr>
      <vt:lpstr>Φαρμακολογία μετά τον Παράκελσο</vt:lpstr>
      <vt:lpstr>Φαρμακολογία μετά τον Παράκελσο</vt:lpstr>
      <vt:lpstr> </vt:lpstr>
      <vt:lpstr>Αλχημεία της Αναγέννησης και Επιστημονική μέθοδος </vt:lpstr>
      <vt:lpstr>Αλχημεία της Αναγέννησης και Επιστημονική μέθοδος </vt:lpstr>
      <vt:lpstr>Αλχημεία της Αναγέννησης και επιστημονική μέθοδος </vt:lpstr>
      <vt:lpstr>Αλχημεία και Χημεία στην Αναγέννηση</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 Farulla</dc:creator>
  <cp:lastModifiedBy>Andrea Nozzoli</cp:lastModifiedBy>
  <cp:revision>61</cp:revision>
  <cp:lastPrinted>2020-11-16T09:06:49Z</cp:lastPrinted>
  <dcterms:created xsi:type="dcterms:W3CDTF">2020-01-09T11:13:54Z</dcterms:created>
  <dcterms:modified xsi:type="dcterms:W3CDTF">2021-06-18T10:26:22Z</dcterms:modified>
</cp:coreProperties>
</file>