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75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2" autoAdjust="0"/>
  </p:normalViewPr>
  <p:slideViewPr>
    <p:cSldViewPr snapToGrid="0">
      <p:cViewPr>
        <p:scale>
          <a:sx n="78" d="100"/>
          <a:sy n="78" d="100"/>
        </p:scale>
        <p:origin x="-32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1E528-9F6F-5147-9A6E-E055E3D190ED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FE34F-0691-9C4B-9BD3-D09A1A25B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7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3D567-D40F-489F-9C62-184BDF526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2DAED7-1137-4A86-92F0-71BF867F3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C9953A-D1D2-4019-8994-475BCC09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41C8EF-ED1A-4B8A-8806-99A5D45D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C4CFD-C5E5-4BBA-81FE-8B03758C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58" cy="9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xmlns="" id="{8B6A8ECA-B75A-451B-A2C5-40BEE89E90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0024" y="0"/>
            <a:ext cx="1021976" cy="9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9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00C87-722B-4EC5-B89A-BC4FF9A5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A6F75C-0388-442F-9718-F4708210E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16886A-27F5-4BD4-9A77-6B2A855B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98DFC1-54A9-4256-B726-96859B7C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C6DC4F-0D9A-4CBB-A903-0156B3C2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7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EC4267-1849-4EE6-BFE3-52DB71652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234E4C-D57B-4E97-A2A0-208C51DA0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E289BD-A397-4334-8074-D24F9371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FDB7FC-33F8-4BA0-BE87-587BEBB1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EE6413-F213-400E-8887-A8F5EF98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8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BEE23-1873-478E-9F17-BA628B8A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45267D-18A6-45FE-A735-3AD48DC4D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7C9997-B52F-4C00-A7B4-2BCD88EE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670387-C0E7-4145-89CF-FEC01075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B0F891-61D3-4EDE-A379-B50FEA1A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4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0EAAD-27F6-4D58-A345-31899B5C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8D026E-C1E7-4501-910E-9E7C1D4A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C687B5-F1E9-4FD4-9AED-1AD6042E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900C0C-7502-4997-89F0-091D0131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94BD77-9B51-4655-901F-E3403184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1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FA6F5-09B1-4D7A-B14C-031DEE58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09C41D-A432-499A-BA93-53DB01532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7ADFCF-35C8-47A1-BF8F-374773169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87EB1D-A0E1-429F-B0C6-E2E1489F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27FF97-886A-4306-B822-43051217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176D9A-ACA5-4BC7-AFF9-A692E9F5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43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E317D-CB9B-4E3E-BFBD-54A784C3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CA676F-72AA-4DEB-AEAD-CD92BE3D3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7CE1A5-DEF7-49D5-A213-5084C78AB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69F593-C414-48D6-A119-5636FEB49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04EAA6-6FDA-447A-A8F5-658BCEC49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65D32B0-5600-45AB-A840-333B6713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E8EFB5-5C83-42C5-9DF7-7B14C41E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526A7D0-5E55-4CF8-823F-3A7C87F1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90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64DB1-2A1E-472E-A418-7D426566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B15465-8765-4508-AA11-B40E35DF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8EA360-C3CB-41E0-B8E9-CB782F71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BB4B8F-F9AC-4254-8EAF-131672F1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3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3E2E76-0B4F-4CF9-9814-CFEF352E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D49771E-909C-4866-AB9A-3456527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B63638-7886-423F-8D9A-8FD038F3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5381A-8E4F-4AA0-B861-6ABB35AC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2C2C13-4D18-4DF2-AE2B-7101A53D8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170022-37A9-41C0-ADB3-A787EABA8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D239CF-F2E0-4332-A9EB-6F4037AA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716085-F7A4-4B21-9398-F4102D18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1F9D31-84D4-4AB0-9C0C-E8DE8F58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2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7C49A-8639-4731-A2F9-4AAFAB9B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C21FDE-EB10-44EA-8A2D-8B5CF75B7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800DDB-3EBF-4E1E-98D4-19F99A664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89438C-F2D7-4276-948A-D59A12BC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B01DA0-44DB-4880-8DFB-FA045763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5F73B8-CB83-48ED-BB43-35915032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0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creativecommons.org/licenses/by-nc/4.0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979519-0905-4D64-81CD-78F5DD7A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792007-7172-44A0-BE4C-2A92546A7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D01B95-3526-4E43-8701-F69F1CACF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5FF8-5268-4131-B694-6FA2AE9D28CC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197AF1-A972-4DB8-B679-726DF795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1DE9F0-9D45-4359-AACC-A91C2BAD5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4E17-09B3-444C-B5B8-4A2B4688854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3DAAC168-ED9D-461E-9448-6949F35F33E3}"/>
              </a:ext>
            </a:extLst>
          </p:cNvPr>
          <p:cNvSpPr txBox="1">
            <a:spLocks/>
          </p:cNvSpPr>
          <p:nvPr userDrawn="1"/>
        </p:nvSpPr>
        <p:spPr>
          <a:xfrm>
            <a:off x="8323729" y="6409468"/>
            <a:ext cx="2451699" cy="32136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dirty="0" smtClean="0"/>
          </a:p>
          <a:p>
            <a:r>
              <a:rPr lang="en-GB" sz="900" dirty="0" smtClean="0"/>
              <a:t>This work is licensed under a </a:t>
            </a:r>
            <a:r>
              <a:rPr lang="en-GB" sz="900" u="sng" dirty="0" smtClean="0">
                <a:hlinkClick r:id="rId13"/>
              </a:rPr>
              <a:t>Creative Commons Attribution - Non-commercial 4.0 International</a:t>
            </a:r>
            <a:r>
              <a:rPr lang="en-GB" sz="900" dirty="0" smtClean="0"/>
              <a:t>   </a:t>
            </a:r>
          </a:p>
          <a:p>
            <a:endParaRPr lang="en-GB" sz="900" dirty="0"/>
          </a:p>
        </p:txBody>
      </p:sp>
      <p:pic>
        <p:nvPicPr>
          <p:cNvPr id="8" name="Picture 7" descr="Licenza Creative Commons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28" y="6361950"/>
            <a:ext cx="1057244" cy="3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8"/>
          <a:stretch/>
        </p:blipFill>
        <p:spPr bwMode="auto">
          <a:xfrm>
            <a:off x="121023" y="6306671"/>
            <a:ext cx="3402106" cy="443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242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4648200"/>
            <a:ext cx="10363200" cy="1855680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9118"/>
            <a:ext cx="12192000" cy="685800"/>
          </a:xfrm>
        </p:spPr>
        <p:txBody>
          <a:bodyPr>
            <a:normAutofit fontScale="25000" lnSpcReduction="20000"/>
          </a:bodyPr>
          <a:lstStyle/>
          <a:p>
            <a:r>
              <a:rPr lang="en-GB" sz="7500" b="1" dirty="0" smtClean="0"/>
              <a:t>Universidad </a:t>
            </a:r>
            <a:r>
              <a:rPr lang="en-GB" sz="7500" b="1" dirty="0" err="1" smtClean="0"/>
              <a:t>Complutense</a:t>
            </a:r>
            <a:r>
              <a:rPr lang="en-GB" sz="7500" b="1" dirty="0" smtClean="0"/>
              <a:t> de Madrid, </a:t>
            </a:r>
            <a:r>
              <a:rPr lang="en-GB" sz="7500" b="1" dirty="0" err="1" smtClean="0"/>
              <a:t>Sp</a:t>
            </a:r>
            <a:r>
              <a:rPr lang="ro-MO" sz="7500" b="1" dirty="0" smtClean="0"/>
              <a:t>ania</a:t>
            </a:r>
            <a:endParaRPr lang="ro-RO" sz="7500" b="1" dirty="0"/>
          </a:p>
          <a:p>
            <a:endParaRPr lang="ro-RO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ro-RO" dirty="0"/>
              <a:t> </a:t>
            </a:r>
            <a:endParaRPr lang="it-IT" dirty="0"/>
          </a:p>
          <a:p>
            <a:endParaRPr lang="ro-RO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0653" y="3982066"/>
            <a:ext cx="7389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871921" y="10181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o-MO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Capitolul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o-MO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Mișcarea de traducere în Europa Medievală </a:t>
            </a:r>
            <a: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GB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o-MO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</a:t>
            </a:r>
            <a: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Gondishapur</a:t>
            </a:r>
            <a:r>
              <a:rPr lang="en-GB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MO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Toledo</a:t>
            </a:r>
          </a:p>
        </p:txBody>
      </p:sp>
      <p:pic>
        <p:nvPicPr>
          <p:cNvPr id="9" name="Marcador de contenido 12" descr="Imagen que contiene edificio, viejo, lugar, iglesia&#10;&#10;Descripción generada automáticamente">
            <a:extLst>
              <a:ext uri="{FF2B5EF4-FFF2-40B4-BE49-F238E27FC236}">
                <a16:creationId xmlns:a16="http://schemas.microsoft.com/office/drawing/2014/main" xmlns="" id="{18017B5B-B2D1-B04A-A753-BBF08C5BC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81" y="1985971"/>
            <a:ext cx="4579879" cy="293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7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28C071-2864-174D-8BE6-6AD801D5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582840"/>
            <a:ext cx="10515600" cy="1325563"/>
          </a:xfrm>
        </p:spPr>
        <p:txBody>
          <a:bodyPr>
            <a:normAutofit/>
          </a:bodyPr>
          <a:lstStyle/>
          <a:p>
            <a:r>
              <a:rPr lang="ro-MO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</a:t>
            </a:r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ormare 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Medical</a:t>
            </a:r>
            <a:r>
              <a:rPr lang="ro-MO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ă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80DCF7-8436-DA4E-8851-12D8187B2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M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Practica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studenților în unitățile clinice cu </a:t>
            </a:r>
            <a:r>
              <a:rPr lang="ro-M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medici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clinicieni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Rotații în diferite unități clinice</a:t>
            </a: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Redactarea de către studenți a dosarelor medicale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editat</a:t>
            </a:r>
            <a:r>
              <a:rPr lang="ro-M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de profesorul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Tratamente bazate pe experiențe repetate</a:t>
            </a: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Prelegeri </a:t>
            </a:r>
            <a:r>
              <a:rPr lang="ro-M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cu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grup mic în timpul </a:t>
            </a:r>
            <a:r>
              <a:rPr lang="ro-M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gărzilor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de secție, discuții și recenzii</a:t>
            </a: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Program de instruire de 3 ani</a:t>
            </a: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Studiul 1 an </a:t>
            </a:r>
            <a:r>
              <a:rPr lang="ro-MO" sz="2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matematică, geometrie, logică, științe de bază</a:t>
            </a:r>
          </a:p>
          <a:p>
            <a:r>
              <a:rPr lang="ro-M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Anul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II-III </a:t>
            </a:r>
            <a:r>
              <a:rPr lang="ro-M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disecție anatomică, lucrări clinice, studiu de cărți medicale</a:t>
            </a: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Sfârșitul instruirii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acord</a:t>
            </a:r>
            <a:r>
              <a:rPr lang="ro-M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ă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medicului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o licență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66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B717B5-29B7-584C-8079-DD3DB483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6" y="713468"/>
            <a:ext cx="10515600" cy="1325563"/>
          </a:xfrm>
        </p:spPr>
        <p:txBody>
          <a:bodyPr>
            <a:normAutofit/>
          </a:bodyPr>
          <a:lstStyle/>
          <a:p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Școală 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Multicultural</a:t>
            </a:r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ă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9EB8CC3-58AB-614F-ABCA-64DBAE000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Limba comună folosită pentru predare a fost persana Pahlavi, dar nu este exclus faptul că alte limbi au fost folosite</a:t>
            </a: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Aramaică</a:t>
            </a: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Greacă</a:t>
            </a: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Siriac</a:t>
            </a:r>
          </a:p>
          <a:p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sanscrit</a:t>
            </a:r>
            <a:r>
              <a:rPr lang="ro-M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Profesorii erau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creștini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nestorieni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veneau în mare parte din Edessa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71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DB7A14-3D6F-CE4F-9D52-9EBEE9BF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>
            <a:normAutofit/>
          </a:bodyPr>
          <a:lstStyle/>
          <a:p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Evul Mediu inferior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5B43A23C-AA12-384B-B083-C3AC64646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2" y="806034"/>
            <a:ext cx="6064660" cy="5245931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6397BF4-08F3-A646-B966-500C0D2F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238" y="1901372"/>
            <a:ext cx="3667036" cy="3779520"/>
          </a:xfrm>
        </p:spPr>
        <p:txBody>
          <a:bodyPr>
            <a:noAutofit/>
          </a:bodyPr>
          <a:lstStyle/>
          <a:p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După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moartea lui Carol cel Mare, cultura europeană a 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scăzut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știința și medicina au fost interzise, ​​iar activitatea culturală a fost retrogradată în mănăstiri</a:t>
            </a: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Spania și Sicilia au experimentat o renaștere politică și culturală</a:t>
            </a: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În sudul Spaniei Imperiul Arab</a:t>
            </a: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În sudul Italiei, Regatul normand</a:t>
            </a: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Singurul progres al științei și medicinei a fost posibil prin contactul cu cultura arabă și recuperarea științei grecești arabizate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5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877EBA-BF3A-8441-A6CC-13B8B83B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15" y="915514"/>
            <a:ext cx="4944152" cy="1622321"/>
          </a:xfrm>
        </p:spPr>
        <p:txBody>
          <a:bodyPr>
            <a:normAutofit/>
          </a:bodyPr>
          <a:lstStyle/>
          <a:p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Arabizarea culturii europene 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50ADA3-113F-864F-8237-0AFD742DB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Școala din Salerno</a:t>
            </a: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Sub Ducele Norman, orașul a devenit cel mai important centru cultural al Europei creștine</a:t>
            </a: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Portul Salerno a devenit o răscruce de drumuri pentru armata cruciadelor și un spital de bază pentru toți creștinii militari care se întorceau</a:t>
            </a: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Colecție de mai multe manuscrise medicale provenite din Imperiul Arab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texto, mapa, firmar, hombre&#10;&#10;Descripción generada automáticamente">
            <a:extLst>
              <a:ext uri="{FF2B5EF4-FFF2-40B4-BE49-F238E27FC236}">
                <a16:creationId xmlns:a16="http://schemas.microsoft.com/office/drawing/2014/main" xmlns="" id="{FC0DE493-D1A1-4448-BD7D-EE4694AB9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09" y="1726675"/>
            <a:ext cx="4475531" cy="34014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41298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DDAC11-C66D-314F-BA8B-5665EBF4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>
            <a:normAutofit/>
          </a:bodyPr>
          <a:lstStyle/>
          <a:p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Orașul 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Toledo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3759A41E-3E64-8341-835D-79A08D0141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r="13664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EC144BE-AC94-4E60-BAFA-2D07D2397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438401"/>
            <a:ext cx="3667036" cy="3779520"/>
          </a:xfrm>
        </p:spPr>
        <p:txBody>
          <a:bodyPr>
            <a:normAutofit/>
          </a:bodyPr>
          <a:lstStyle/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Regele creștin Alphonse VI a cucerit orașul în 1085 e.n.</a:t>
            </a: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Oraș multicultural cu aceleași drepturi</a:t>
            </a:r>
          </a:p>
          <a:p>
            <a:pPr lvl="1"/>
            <a:r>
              <a:rPr lang="vi-VN" sz="1400" dirty="0">
                <a:latin typeface="Calibri" panose="020F0502020204030204" pitchFamily="34" charset="0"/>
                <a:cs typeface="Calibri" panose="020F0502020204030204" pitchFamily="34" charset="0"/>
              </a:rPr>
              <a:t>Musulmani</a:t>
            </a:r>
          </a:p>
          <a:p>
            <a:pPr lvl="1"/>
            <a:r>
              <a:rPr lang="vi-VN" sz="1400" dirty="0">
                <a:latin typeface="Calibri" panose="020F0502020204030204" pitchFamily="34" charset="0"/>
                <a:cs typeface="Calibri" panose="020F0502020204030204" pitchFamily="34" charset="0"/>
              </a:rPr>
              <a:t>Mozarabii creștini</a:t>
            </a:r>
          </a:p>
          <a:p>
            <a:pPr lvl="1"/>
            <a:r>
              <a:rPr lang="vi-VN" sz="1400" dirty="0">
                <a:latin typeface="Calibri" panose="020F0502020204030204" pitchFamily="34" charset="0"/>
                <a:cs typeface="Calibri" panose="020F0502020204030204" pitchFamily="34" charset="0"/>
              </a:rPr>
              <a:t>Evrei</a:t>
            </a: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Mișcarea de traducere a devenit intensă încă din 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secolul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XII-lea e.n. și a fost organizată în jurul Catedralei orașului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0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0F20FA-E084-9147-A3E1-D5B86041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811"/>
            <a:ext cx="10515600" cy="1325563"/>
          </a:xfrm>
        </p:spPr>
        <p:txBody>
          <a:bodyPr>
            <a:normAutofit/>
          </a:bodyPr>
          <a:lstStyle/>
          <a:p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Școala din 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Toledo </a:t>
            </a:r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 Traduceri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914CA60-6D3E-5B40-89A2-832E03238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Traduceri independente timpurii datorită abundenței manuscriselor din oraș</a:t>
            </a: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Monahul benedictin Raymond de Sauvetat (1125-1152 CE) a organizat activitățile de traducere în jurul Catedralei</a:t>
            </a:r>
          </a:p>
          <a:p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Filosofi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și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filolog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au venit din Palermo și Chartres</a:t>
            </a: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Coordonarea 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lui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Raymond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a început în 1130 d.Hr. și a implicat un grup de evrei care vorbeau castiliană și au format prima societate de traducători.</a:t>
            </a: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Printre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mai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ți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vi-VN" sz="1400" dirty="0">
                <a:latin typeface="Calibri" panose="020F0502020204030204" pitchFamily="34" charset="0"/>
                <a:cs typeface="Calibri" panose="020F0502020204030204" pitchFamily="34" charset="0"/>
              </a:rPr>
              <a:t>Dominicus Gundissalinus (Arhidiaconul din Segovia)</a:t>
            </a:r>
          </a:p>
          <a:p>
            <a:pPr lvl="1"/>
            <a:r>
              <a:rPr lang="vi-VN" sz="1400" dirty="0">
                <a:latin typeface="Calibri" panose="020F0502020204030204" pitchFamily="34" charset="0"/>
                <a:cs typeface="Calibri" panose="020F0502020204030204" pitchFamily="34" charset="0"/>
              </a:rPr>
              <a:t>Solomon (evreu)</a:t>
            </a:r>
          </a:p>
          <a:p>
            <a:pPr lvl="1"/>
            <a:r>
              <a:rPr lang="vi-VN" sz="1400" dirty="0">
                <a:latin typeface="Calibri" panose="020F0502020204030204" pitchFamily="34" charset="0"/>
                <a:cs typeface="Calibri" panose="020F0502020204030204" pitchFamily="34" charset="0"/>
              </a:rPr>
              <a:t>Johannes Hispaliense sau Ioan de Sevilla (Mozarab)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68DB9C-CCF5-644A-9005-DD4C8E40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5" y="640896"/>
            <a:ext cx="10515600" cy="1325563"/>
          </a:xfrm>
        </p:spPr>
        <p:txBody>
          <a:bodyPr>
            <a:normAutofit/>
          </a:bodyPr>
          <a:lstStyle/>
          <a:p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Prima generație de traducători din T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oledo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EA8BFCC-3774-1C4F-B558-9F53B6013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Mozarabii și medicii evrei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ven</a:t>
            </a:r>
            <a:r>
              <a:rPr lang="ro-MO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eau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din sudul Spaniei, unde almoravizii practicau o credință islamică mai ortodoxă și mai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strictă</a:t>
            </a:r>
            <a:endParaRPr lang="ro-MO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smtClean="0"/>
              <a:t>Michael </a:t>
            </a:r>
            <a:r>
              <a:rPr lang="en-GB" sz="2000" dirty="0"/>
              <a:t>Scot (1170-1294 CE)</a:t>
            </a:r>
          </a:p>
          <a:p>
            <a:pPr lvl="1"/>
            <a:r>
              <a:rPr lang="en-GB" sz="1800" dirty="0"/>
              <a:t>Averroes</a:t>
            </a:r>
          </a:p>
          <a:p>
            <a:r>
              <a:rPr lang="en-GB" sz="2000" dirty="0"/>
              <a:t>Gerard </a:t>
            </a:r>
            <a:r>
              <a:rPr lang="ro-MO" sz="2000" dirty="0" smtClean="0"/>
              <a:t>din </a:t>
            </a:r>
            <a:r>
              <a:rPr lang="en-GB" sz="2000" dirty="0" smtClean="0"/>
              <a:t>Cremona </a:t>
            </a:r>
            <a:r>
              <a:rPr lang="en-GB" sz="2000" dirty="0"/>
              <a:t>(1114-1187 CE)</a:t>
            </a:r>
          </a:p>
          <a:p>
            <a:pPr lvl="1"/>
            <a:r>
              <a:rPr lang="ro-MO" sz="1800" dirty="0" smtClean="0"/>
              <a:t>A învățat araba de la </a:t>
            </a:r>
            <a:r>
              <a:rPr lang="en-GB" sz="1800" dirty="0" smtClean="0"/>
              <a:t>Johannes </a:t>
            </a:r>
            <a:r>
              <a:rPr lang="en-GB" sz="1800" dirty="0" err="1"/>
              <a:t>Hispaliensis</a:t>
            </a:r>
            <a:endParaRPr lang="en-GB" sz="1800" dirty="0"/>
          </a:p>
          <a:p>
            <a:pPr lvl="1"/>
            <a:r>
              <a:rPr lang="en-GB" sz="1800" dirty="0"/>
              <a:t>70 </a:t>
            </a:r>
            <a:r>
              <a:rPr lang="ro-MO" sz="1800" dirty="0" smtClean="0"/>
              <a:t>lucrări</a:t>
            </a:r>
            <a:endParaRPr lang="en-GB" sz="1800" dirty="0"/>
          </a:p>
          <a:p>
            <a:pPr lvl="2"/>
            <a:r>
              <a:rPr lang="en-GB" sz="1600" dirty="0"/>
              <a:t>Canon of Avicenna</a:t>
            </a:r>
          </a:p>
          <a:p>
            <a:pPr lvl="2"/>
            <a:r>
              <a:rPr lang="en-GB" sz="1600" dirty="0"/>
              <a:t>Galen</a:t>
            </a:r>
          </a:p>
          <a:p>
            <a:pPr lvl="2"/>
            <a:r>
              <a:rPr lang="en-GB" sz="1600" dirty="0" err="1" smtClean="0"/>
              <a:t>Aristot</a:t>
            </a:r>
            <a:r>
              <a:rPr lang="ro-MO" sz="1600" dirty="0" smtClean="0"/>
              <a:t>el</a:t>
            </a:r>
            <a:endParaRPr lang="en-GB" sz="1600" dirty="0"/>
          </a:p>
          <a:p>
            <a:pPr lvl="2"/>
            <a:r>
              <a:rPr lang="en-GB" sz="1600" dirty="0" err="1" smtClean="0"/>
              <a:t>Ptolem</a:t>
            </a:r>
            <a:r>
              <a:rPr lang="ro-MO" sz="1600" dirty="0" smtClean="0"/>
              <a:t>eu</a:t>
            </a:r>
            <a:endParaRPr lang="en-GB" sz="1600" dirty="0"/>
          </a:p>
          <a:p>
            <a:pPr lvl="2"/>
            <a:r>
              <a:rPr lang="en-GB" sz="1600" dirty="0"/>
              <a:t>Rhazes</a:t>
            </a:r>
          </a:p>
          <a:p>
            <a:pPr lvl="2"/>
            <a:r>
              <a:rPr lang="en-GB" sz="1600" dirty="0"/>
              <a:t>Abulcasis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43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B49424-2678-4744-B4E6-118CA993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597354"/>
            <a:ext cx="10515600" cy="1325563"/>
          </a:xfrm>
        </p:spPr>
        <p:txBody>
          <a:bodyPr>
            <a:normAutofit/>
          </a:bodyPr>
          <a:lstStyle/>
          <a:p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doua generație de traducători din 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Toledo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62773C9-5A6E-EA47-8632-A6942AC94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MO" sz="2000" dirty="0" smtClean="0"/>
              <a:t>Noul director al școlii – episcopul </a:t>
            </a:r>
            <a:r>
              <a:rPr lang="en-GB" sz="2000" dirty="0" smtClean="0"/>
              <a:t>Rodrigo </a:t>
            </a:r>
            <a:r>
              <a:rPr lang="en-GB" sz="2000" dirty="0" err="1"/>
              <a:t>Ximenez</a:t>
            </a:r>
            <a:r>
              <a:rPr lang="en-GB" sz="2000" dirty="0"/>
              <a:t> of Rada (1170-1247 CE)</a:t>
            </a:r>
          </a:p>
          <a:p>
            <a:r>
              <a:rPr lang="en-GB" sz="2000" dirty="0"/>
              <a:t>Herman </a:t>
            </a:r>
            <a:r>
              <a:rPr lang="ro-MO" sz="2000" dirty="0" smtClean="0"/>
              <a:t>Neamțul</a:t>
            </a:r>
            <a:endParaRPr lang="en-GB" sz="2000" dirty="0"/>
          </a:p>
          <a:p>
            <a:pPr lvl="1"/>
            <a:r>
              <a:rPr lang="it-IT" sz="1800" dirty="0"/>
              <a:t>Capitolele retorice </a:t>
            </a:r>
            <a:r>
              <a:rPr lang="ro-MO" sz="1800" dirty="0" smtClean="0"/>
              <a:t>pierdute </a:t>
            </a:r>
            <a:r>
              <a:rPr lang="it-IT" sz="1800" dirty="0" smtClean="0"/>
              <a:t>ale </a:t>
            </a:r>
            <a:r>
              <a:rPr lang="it-IT" sz="1800" dirty="0"/>
              <a:t>lui Aristotel </a:t>
            </a:r>
            <a:endParaRPr lang="en-GB" sz="1800" dirty="0" smtClean="0"/>
          </a:p>
          <a:p>
            <a:r>
              <a:rPr lang="en-GB" sz="2000" dirty="0" smtClean="0"/>
              <a:t>Alfred </a:t>
            </a:r>
            <a:r>
              <a:rPr lang="ro-MO" sz="2000" dirty="0" smtClean="0"/>
              <a:t>Englezul</a:t>
            </a:r>
            <a:endParaRPr lang="en-GB" sz="2000" dirty="0" smtClean="0"/>
          </a:p>
          <a:p>
            <a:pPr lvl="1"/>
            <a:r>
              <a:rPr lang="ro-MO" sz="1800" dirty="0" smtClean="0"/>
              <a:t>Lucrări mici ale lui Aristotel</a:t>
            </a:r>
            <a:endParaRPr lang="en-GB" sz="1800" dirty="0"/>
          </a:p>
          <a:p>
            <a:r>
              <a:rPr lang="en-GB" sz="2000" dirty="0"/>
              <a:t>Marcus of Toledo</a:t>
            </a:r>
          </a:p>
          <a:p>
            <a:pPr lvl="1"/>
            <a:r>
              <a:rPr lang="en-GB" sz="1800" dirty="0"/>
              <a:t>Galen</a:t>
            </a:r>
          </a:p>
          <a:p>
            <a:pPr lvl="1"/>
            <a:r>
              <a:rPr lang="ro-MO" sz="1800" dirty="0" smtClean="0"/>
              <a:t>Lucrări de astronomie și astrologie</a:t>
            </a:r>
            <a:endParaRPr lang="en-GB" sz="1800" dirty="0"/>
          </a:p>
          <a:p>
            <a:r>
              <a:rPr lang="en-GB" sz="2000" dirty="0"/>
              <a:t>Daniel of Morley</a:t>
            </a:r>
          </a:p>
          <a:p>
            <a:pPr lvl="1"/>
            <a:r>
              <a:rPr lang="en-GB" sz="1800" dirty="0" err="1" smtClean="0"/>
              <a:t>Introdu</a:t>
            </a:r>
            <a:r>
              <a:rPr lang="ro-MO" sz="1800" dirty="0" smtClean="0"/>
              <a:t>s</a:t>
            </a:r>
            <a:r>
              <a:rPr lang="en-GB" sz="1800" dirty="0" smtClean="0"/>
              <a:t> </a:t>
            </a:r>
            <a:r>
              <a:rPr lang="ro-MO" sz="1800" dirty="0"/>
              <a:t>î</a:t>
            </a:r>
            <a:r>
              <a:rPr lang="en-GB" sz="1800" dirty="0" smtClean="0"/>
              <a:t>n </a:t>
            </a:r>
            <a:r>
              <a:rPr lang="en-GB" sz="1800" dirty="0"/>
              <a:t>Oxford </a:t>
            </a:r>
            <a:r>
              <a:rPr lang="ro-MO" sz="1800" dirty="0" smtClean="0"/>
              <a:t>ca noul </a:t>
            </a:r>
            <a:r>
              <a:rPr lang="en-GB" sz="1800" dirty="0" err="1" smtClean="0"/>
              <a:t>Aristot</a:t>
            </a:r>
            <a:r>
              <a:rPr lang="ro-MO" sz="1800" dirty="0" smtClean="0"/>
              <a:t>el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81677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C33FA7-D5C0-7C48-84D2-A09E03E7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43" y="582839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Rec</a:t>
            </a:r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uperarea și sinteza medicinei arabe î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 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</a:t>
            </a:r>
            <a:r>
              <a:rPr lang="ro-MO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medicina europeană medievala 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85922E5-734D-7644-B1C1-839CC94F9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200" dirty="0" err="1" smtClean="0"/>
              <a:t>Recep</a:t>
            </a:r>
            <a:r>
              <a:rPr lang="ro-MO" sz="2200" dirty="0" smtClean="0"/>
              <a:t>ție</a:t>
            </a:r>
            <a:endParaRPr lang="en-GB" sz="2200" dirty="0"/>
          </a:p>
          <a:p>
            <a:pPr lvl="1"/>
            <a:r>
              <a:rPr lang="en-GB" sz="1900" dirty="0" err="1"/>
              <a:t>Costantinus</a:t>
            </a:r>
            <a:r>
              <a:rPr lang="en-GB" sz="1900" dirty="0"/>
              <a:t> Africanus</a:t>
            </a:r>
          </a:p>
          <a:p>
            <a:pPr lvl="1"/>
            <a:r>
              <a:rPr lang="en-GB" sz="1900" dirty="0" err="1"/>
              <a:t>Adelardus</a:t>
            </a:r>
            <a:r>
              <a:rPr lang="en-GB" sz="1900" dirty="0"/>
              <a:t> of Bath</a:t>
            </a:r>
          </a:p>
          <a:p>
            <a:pPr lvl="1"/>
            <a:r>
              <a:rPr lang="en-GB" sz="1900" dirty="0"/>
              <a:t>Dominicus </a:t>
            </a:r>
            <a:r>
              <a:rPr lang="en-GB" sz="1900" dirty="0" err="1"/>
              <a:t>Gundisalvi</a:t>
            </a:r>
            <a:endParaRPr lang="en-GB" sz="1900" dirty="0"/>
          </a:p>
          <a:p>
            <a:r>
              <a:rPr lang="en-GB" sz="2200" dirty="0" err="1" smtClean="0"/>
              <a:t>Incuba</a:t>
            </a:r>
            <a:r>
              <a:rPr lang="ro-MO" sz="2200" dirty="0" smtClean="0"/>
              <a:t>re</a:t>
            </a:r>
            <a:r>
              <a:rPr lang="en-GB" sz="2200" dirty="0" smtClean="0"/>
              <a:t> </a:t>
            </a:r>
            <a:r>
              <a:rPr lang="ro-MO" sz="2200" dirty="0"/>
              <a:t>î</a:t>
            </a:r>
            <a:r>
              <a:rPr lang="en-GB" sz="2200" dirty="0" smtClean="0"/>
              <a:t>n </a:t>
            </a:r>
            <a:r>
              <a:rPr lang="en-GB" sz="2200" dirty="0"/>
              <a:t>Salerno </a:t>
            </a:r>
            <a:r>
              <a:rPr lang="ro-MO" sz="2200" dirty="0" smtClean="0"/>
              <a:t>și</a:t>
            </a:r>
            <a:r>
              <a:rPr lang="en-GB" sz="2200" dirty="0" smtClean="0"/>
              <a:t> </a:t>
            </a:r>
            <a:r>
              <a:rPr lang="en-GB" sz="2200" dirty="0"/>
              <a:t>Chartres</a:t>
            </a:r>
          </a:p>
          <a:p>
            <a:pPr lvl="1"/>
            <a:r>
              <a:rPr lang="en-GB" sz="1900" dirty="0"/>
              <a:t>Gerard of Cremona</a:t>
            </a:r>
          </a:p>
          <a:p>
            <a:pPr lvl="1"/>
            <a:r>
              <a:rPr lang="en-GB" sz="1900" dirty="0"/>
              <a:t>Michael Scot</a:t>
            </a:r>
          </a:p>
          <a:p>
            <a:pPr lvl="1"/>
            <a:r>
              <a:rPr lang="en-GB" sz="1900" dirty="0"/>
              <a:t>William of Conches</a:t>
            </a:r>
          </a:p>
          <a:p>
            <a:pPr lvl="1"/>
            <a:r>
              <a:rPr lang="en-GB" sz="1900" dirty="0"/>
              <a:t>Peter of Spain</a:t>
            </a:r>
          </a:p>
          <a:p>
            <a:r>
              <a:rPr lang="en-GB" sz="2200" dirty="0" smtClean="0"/>
              <a:t>As</a:t>
            </a:r>
            <a:r>
              <a:rPr lang="ro-MO" sz="2200" dirty="0" smtClean="0"/>
              <a:t>imilare</a:t>
            </a:r>
            <a:endParaRPr lang="en-GB" sz="2200" dirty="0"/>
          </a:p>
          <a:p>
            <a:pPr lvl="1"/>
            <a:r>
              <a:rPr lang="en-GB" sz="1900" dirty="0" smtClean="0"/>
              <a:t>Fran</a:t>
            </a:r>
            <a:r>
              <a:rPr lang="ro-MO" sz="1900" dirty="0" smtClean="0"/>
              <a:t>ța</a:t>
            </a:r>
            <a:r>
              <a:rPr lang="en-GB" sz="1900" dirty="0" smtClean="0"/>
              <a:t>: </a:t>
            </a:r>
            <a:r>
              <a:rPr lang="en-GB" sz="1900" dirty="0"/>
              <a:t>Toulouse, Paris and Chartres</a:t>
            </a:r>
          </a:p>
          <a:p>
            <a:pPr lvl="1"/>
            <a:r>
              <a:rPr lang="ro-MO" sz="1900" dirty="0" smtClean="0"/>
              <a:t>Anglia</a:t>
            </a:r>
            <a:r>
              <a:rPr lang="en-GB" sz="1900" dirty="0" smtClean="0"/>
              <a:t>: </a:t>
            </a:r>
            <a:r>
              <a:rPr lang="en-GB" sz="1900" dirty="0" err="1"/>
              <a:t>Adelardus</a:t>
            </a:r>
            <a:r>
              <a:rPr lang="en-GB" sz="1900" dirty="0"/>
              <a:t> of Bath, Daniel of Morley </a:t>
            </a:r>
            <a:r>
              <a:rPr lang="ro-MO" sz="1900" dirty="0" smtClean="0"/>
              <a:t>și alți translatori  din </a:t>
            </a:r>
            <a:r>
              <a:rPr lang="en-GB" sz="1900" dirty="0" smtClean="0"/>
              <a:t>Toledo </a:t>
            </a:r>
            <a:endParaRPr lang="en-GB" sz="1900" dirty="0"/>
          </a:p>
          <a:p>
            <a:pPr lvl="1"/>
            <a:r>
              <a:rPr lang="en-GB" sz="1900" dirty="0" smtClean="0"/>
              <a:t>Ital</a:t>
            </a:r>
            <a:r>
              <a:rPr lang="ro-MO" sz="1900" dirty="0" smtClean="0"/>
              <a:t>ia</a:t>
            </a:r>
            <a:r>
              <a:rPr lang="en-GB" sz="1900" dirty="0" smtClean="0"/>
              <a:t>: </a:t>
            </a:r>
            <a:r>
              <a:rPr lang="en-GB" sz="1900" dirty="0"/>
              <a:t>Gerard </a:t>
            </a:r>
            <a:r>
              <a:rPr lang="en-GB" sz="1900" dirty="0" err="1"/>
              <a:t>Sabbioneta</a:t>
            </a:r>
            <a:r>
              <a:rPr lang="en-GB" sz="1900" dirty="0"/>
              <a:t> and John of Palermo, Michael Scot </a:t>
            </a:r>
            <a:r>
              <a:rPr lang="ro-MO" sz="1900" dirty="0" smtClean="0"/>
              <a:t>și</a:t>
            </a:r>
            <a:r>
              <a:rPr lang="en-GB" sz="1900" dirty="0" smtClean="0"/>
              <a:t> </a:t>
            </a:r>
            <a:r>
              <a:rPr lang="en-GB" sz="1900" dirty="0"/>
              <a:t>Pedro </a:t>
            </a:r>
            <a:r>
              <a:rPr lang="en-GB" sz="1900" dirty="0" err="1"/>
              <a:t>Hispanus</a:t>
            </a:r>
            <a:endParaRPr lang="en-GB" sz="1900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49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5093D8-C057-4D44-8FCA-CD8C864E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ro-MO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Orașul </a:t>
            </a:r>
            <a:r>
              <a:rPr lang="en-GB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Gondishapur</a:t>
            </a:r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0598C93-33DD-3041-8357-27584483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Primul </a:t>
            </a:r>
            <a:r>
              <a:rPr lang="en-GB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bimarestan</a:t>
            </a:r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MO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spital din lumea islamică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medievală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este deschis încă din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271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A.D. </a:t>
            </a: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În oraș existau inițial culturi persane, grecești, indiene</a:t>
            </a:r>
          </a:p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Ca o consecință a conflictului politic dintre Imperiul Bizantin și Imperiul Sassanid, mai mulți prizonieri romani și greci au devenit rezidenți 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și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au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fost strămutați în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oraș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9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D6BC0651-3B43-DE44-8059-A2D7EBB1C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576431"/>
            <a:ext cx="6019331" cy="37018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0724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asto, montaña, exterior, roca&#10;&#10;Descripción generada automáticamente">
            <a:extLst>
              <a:ext uri="{FF2B5EF4-FFF2-40B4-BE49-F238E27FC236}">
                <a16:creationId xmlns:a16="http://schemas.microsoft.com/office/drawing/2014/main" xmlns="" id="{B5C0565B-9BC3-634C-8F5F-029B46DCF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2" r="9091" b="69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6084B7-CF1E-D341-B696-14D75A4E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ro-MO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Școala </a:t>
            </a:r>
            <a:r>
              <a:rPr lang="en-GB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Gondishapur</a:t>
            </a:r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4C51B60-5EDF-7641-8047-6F313D48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Ca o consecință a Imperiului Roman intern, conflictele politico-religioase din creștinii nestorieni au fost strămutate din Edessa și stabilite în oraș.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9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interior, foto, tela, tabla&#10;&#10;Descripción generada automáticamente">
            <a:extLst>
              <a:ext uri="{FF2B5EF4-FFF2-40B4-BE49-F238E27FC236}">
                <a16:creationId xmlns:a16="http://schemas.microsoft.com/office/drawing/2014/main" xmlns="" id="{C7DD2A91-AD72-8C42-BFBB-92E5C521E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Marcador de contenido 4" descr="Imagen que contiene edificio, interior, ventana, foto&#10;&#10;Descripción generada automáticamente">
            <a:extLst>
              <a:ext uri="{FF2B5EF4-FFF2-40B4-BE49-F238E27FC236}">
                <a16:creationId xmlns:a16="http://schemas.microsoft.com/office/drawing/2014/main" xmlns="" id="{FD527935-06C0-544D-BE21-8D8C0DA86B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1" r="-1" b="1796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xmlns="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929E52-14A4-0A4A-8BC2-E6255B9C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MO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Finalul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Academi</a:t>
            </a:r>
            <a:r>
              <a:rPr lang="ro-MO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ei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3363769-0A95-4405-99B8-11202859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4687367"/>
            <a:ext cx="4917948" cy="13350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vi-VN" sz="1800" dirty="0"/>
              <a:t>În 529, împăratul Iustinian a închis școala ateniană neoplatonică și mai mulți filosofi și medici s-au mutat din Atena în Gondishapur.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11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4AC4C3-1D90-0F47-9DBF-6A9CA2FB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868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great synthesis of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Gondishapur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E7F5DC9-A2B8-3E4E-97EB-6170814D6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/>
              <a:t>Cultur</a:t>
            </a:r>
            <a:r>
              <a:rPr lang="ro-MO" sz="2000" dirty="0" smtClean="0"/>
              <a:t>i</a:t>
            </a:r>
            <a:endParaRPr lang="en-GB" sz="2000" dirty="0"/>
          </a:p>
          <a:p>
            <a:pPr lvl="1"/>
            <a:r>
              <a:rPr lang="en-GB" sz="1800" dirty="0" err="1" smtClean="0"/>
              <a:t>Gre</a:t>
            </a:r>
            <a:r>
              <a:rPr lang="ro-MO" sz="1800" dirty="0" smtClean="0"/>
              <a:t>cească</a:t>
            </a:r>
            <a:endParaRPr lang="en-GB" sz="1800" dirty="0"/>
          </a:p>
          <a:p>
            <a:pPr lvl="1"/>
            <a:r>
              <a:rPr lang="en-GB" sz="1800" dirty="0" smtClean="0"/>
              <a:t>Mesopotamia</a:t>
            </a:r>
            <a:r>
              <a:rPr lang="ro-MO" sz="1800" dirty="0" smtClean="0"/>
              <a:t>nă</a:t>
            </a:r>
            <a:endParaRPr lang="en-GB" sz="1800" dirty="0"/>
          </a:p>
          <a:p>
            <a:pPr lvl="1"/>
            <a:r>
              <a:rPr lang="en-GB" sz="1800" dirty="0" err="1" smtClean="0"/>
              <a:t>Eg</a:t>
            </a:r>
            <a:r>
              <a:rPr lang="ro-MO" sz="1800" dirty="0" smtClean="0"/>
              <a:t>iptiană</a:t>
            </a:r>
            <a:endParaRPr lang="en-GB" sz="1800" dirty="0"/>
          </a:p>
          <a:p>
            <a:pPr lvl="1"/>
            <a:r>
              <a:rPr lang="en-GB" sz="1800" dirty="0" smtClean="0"/>
              <a:t>Indian</a:t>
            </a:r>
            <a:r>
              <a:rPr lang="ro-MO" sz="1800" dirty="0" smtClean="0"/>
              <a:t>ă</a:t>
            </a:r>
            <a:endParaRPr lang="en-GB" sz="1800" dirty="0"/>
          </a:p>
          <a:p>
            <a:r>
              <a:rPr lang="en-GB" sz="2000" dirty="0" err="1" smtClean="0"/>
              <a:t>Religi</a:t>
            </a:r>
            <a:r>
              <a:rPr lang="ro-MO" sz="2000" dirty="0" smtClean="0"/>
              <a:t>i</a:t>
            </a:r>
            <a:endParaRPr lang="en-GB" sz="2000" dirty="0"/>
          </a:p>
          <a:p>
            <a:pPr lvl="1"/>
            <a:r>
              <a:rPr lang="ro-MO" sz="1800" dirty="0"/>
              <a:t>I</a:t>
            </a:r>
            <a:r>
              <a:rPr lang="en-GB" sz="1800" dirty="0" err="1" smtClean="0"/>
              <a:t>udaism</a:t>
            </a:r>
            <a:endParaRPr lang="en-GB" sz="1800" dirty="0"/>
          </a:p>
          <a:p>
            <a:pPr lvl="1"/>
            <a:r>
              <a:rPr lang="en-GB" sz="1800" dirty="0"/>
              <a:t>Zoroastrianism</a:t>
            </a:r>
          </a:p>
          <a:p>
            <a:pPr lvl="1"/>
            <a:r>
              <a:rPr lang="ro-MO" sz="1800" dirty="0" smtClean="0"/>
              <a:t>Creștin n</a:t>
            </a:r>
            <a:r>
              <a:rPr lang="en-GB" sz="1800" dirty="0" err="1" smtClean="0"/>
              <a:t>estorianism</a:t>
            </a:r>
            <a:endParaRPr lang="en-GB" sz="1800" dirty="0"/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1514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59C70A-B56C-1042-AF5C-9B337874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Ascensiunea Imperiului Arab a afectat o 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parte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din Spania până în Hindustan. În 638 d.Hr.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odată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cu cucerirea orașului, moștenirea școlii Gondishapur a fost răspândită de la Bagdad pe întreg teritoriul</a:t>
            </a:r>
            <a:r>
              <a:rPr lang="ro-M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Marcador de contenido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DDA4E2C4-3C95-2B42-8FB3-1B2542A2B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8" r="1" b="20648"/>
          <a:stretch/>
        </p:blipFill>
        <p:spPr>
          <a:xfrm>
            <a:off x="838200" y="1825626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1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92C69E-AF5B-7141-8269-53B43410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Rolul central al bibliotecilor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9B3E829-AA48-2247-8A9E-4EC33BFDB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MO" sz="2000" dirty="0" smtClean="0"/>
              <a:t>Sinteza </a:t>
            </a:r>
            <a:r>
              <a:rPr lang="en-GB" sz="2000" dirty="0" err="1" smtClean="0"/>
              <a:t>Gondishapur</a:t>
            </a:r>
            <a:r>
              <a:rPr lang="en-GB" sz="2000" dirty="0" smtClean="0"/>
              <a:t> </a:t>
            </a:r>
            <a:r>
              <a:rPr lang="ro-MO" sz="2000" dirty="0" smtClean="0"/>
              <a:t>are nevoie de două elemente</a:t>
            </a:r>
            <a:endParaRPr lang="en-GB" sz="2000" dirty="0"/>
          </a:p>
          <a:p>
            <a:pPr lvl="1"/>
            <a:r>
              <a:rPr lang="ro-MO" sz="1800" dirty="0" smtClean="0"/>
              <a:t>Clădirea de biblioteci mari</a:t>
            </a:r>
            <a:endParaRPr lang="en-GB" sz="1800" dirty="0"/>
          </a:p>
          <a:p>
            <a:pPr lvl="1"/>
            <a:r>
              <a:rPr lang="ro-MO" sz="1800" dirty="0" smtClean="0"/>
              <a:t>Traducerea cărților din greacă și sanscrită în limba persană și</a:t>
            </a:r>
            <a:r>
              <a:rPr lang="en-GB" sz="1800" dirty="0" smtClean="0"/>
              <a:t> </a:t>
            </a:r>
            <a:r>
              <a:rPr lang="ro-MO" sz="1800" dirty="0" smtClean="0"/>
              <a:t>siriacă</a:t>
            </a:r>
            <a:endParaRPr lang="en-GB" sz="1800" dirty="0"/>
          </a:p>
          <a:p>
            <a:r>
              <a:rPr lang="en-GB" sz="2000" dirty="0"/>
              <a:t>An adjustment of Arabic culture to Hellenistic and </a:t>
            </a:r>
            <a:r>
              <a:rPr lang="en-GB" sz="2000" dirty="0" err="1"/>
              <a:t>Syro-Persan</a:t>
            </a:r>
            <a:r>
              <a:rPr lang="en-GB" sz="2000" dirty="0"/>
              <a:t> civilizations</a:t>
            </a:r>
          </a:p>
          <a:p>
            <a:pPr lvl="1"/>
            <a:r>
              <a:rPr lang="en-GB" sz="1800" dirty="0"/>
              <a:t>The translation from Greek, Syriac and Persian to Arabic</a:t>
            </a:r>
          </a:p>
          <a:p>
            <a:pPr lvl="1"/>
            <a:r>
              <a:rPr lang="en-GB" sz="1800" dirty="0"/>
              <a:t>The building of “The House of Wise” in Baghdad</a:t>
            </a:r>
          </a:p>
          <a:p>
            <a:r>
              <a:rPr lang="en-GB" sz="2000" dirty="0"/>
              <a:t>The development of library as support for liturgical and pedagogical text</a:t>
            </a:r>
          </a:p>
          <a:p>
            <a:pPr lvl="1"/>
            <a:r>
              <a:rPr lang="en-GB" sz="1800" dirty="0"/>
              <a:t>The availability of a great number of manuscripts</a:t>
            </a:r>
          </a:p>
          <a:p>
            <a:pPr lvl="1"/>
            <a:r>
              <a:rPr lang="en-GB" sz="1800" dirty="0"/>
              <a:t>The increment of the number of philologists and exegetes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5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21AAD1-60A5-2E4E-9AB7-A6970BF2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74" y="3520000"/>
            <a:ext cx="5046196" cy="17958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Bimarestans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are originally mobile military hospitals.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Shapur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I in the 271 CE for strategic reasons built the first settled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bimarestan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in Gondishapur</a:t>
            </a:r>
          </a:p>
        </p:txBody>
      </p:sp>
      <p:pic>
        <p:nvPicPr>
          <p:cNvPr id="13" name="Marcador de contenido 12" descr="Imagen que contiene edificio, viejo, lugar, iglesia&#10;&#10;Descripción generada automáticamente">
            <a:extLst>
              <a:ext uri="{FF2B5EF4-FFF2-40B4-BE49-F238E27FC236}">
                <a16:creationId xmlns:a16="http://schemas.microsoft.com/office/drawing/2014/main" xmlns="" id="{18017B5B-B2D1-B04A-A753-BBF08C5BC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7" y="1143062"/>
            <a:ext cx="2927250" cy="1875106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BC0F8B1-F985-469B-8332-13DBC76655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7" name="Imagen 16" descr="Imagen que contiene edificio, exterior, viejo, piedra&#10;&#10;Descripción generada automáticamente">
            <a:extLst>
              <a:ext uri="{FF2B5EF4-FFF2-40B4-BE49-F238E27FC236}">
                <a16:creationId xmlns:a16="http://schemas.microsoft.com/office/drawing/2014/main" xmlns="" id="{8DDF9094-F812-6B4D-AF15-1A266D876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3" y="596626"/>
            <a:ext cx="3868173" cy="2432985"/>
          </a:xfrm>
          <a:prstGeom prst="rect">
            <a:avLst/>
          </a:prstGeom>
        </p:spPr>
      </p:pic>
      <p:pic>
        <p:nvPicPr>
          <p:cNvPr id="10" name="Imagen 9" descr="Imagen que contiene edificio, viejo, exterior, piedra&#10;&#10;Descripción generada automáticamente">
            <a:extLst>
              <a:ext uri="{FF2B5EF4-FFF2-40B4-BE49-F238E27FC236}">
                <a16:creationId xmlns:a16="http://schemas.microsoft.com/office/drawing/2014/main" xmlns="" id="{A1BF93EC-6D4B-3B47-823F-0EE4D5B3D8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1" r="21042" b="2"/>
          <a:stretch/>
        </p:blipFill>
        <p:spPr>
          <a:xfrm>
            <a:off x="8802177" y="893928"/>
            <a:ext cx="2193458" cy="1864207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89D15953-1642-4DD6-AD9E-01AA19247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918D9D3-1370-4FF6-9DFC-9F87F9039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14400" y="5377218"/>
            <a:ext cx="438775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Marcador de contenido 6" descr="Imagen que contiene edificio, hombre, blanco&#10;&#10;Descripción generada automáticamente">
            <a:extLst>
              <a:ext uri="{FF2B5EF4-FFF2-40B4-BE49-F238E27FC236}">
                <a16:creationId xmlns:a16="http://schemas.microsoft.com/office/drawing/2014/main" xmlns="" id="{3A526264-B713-D44B-953D-FE14B369E5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 r="-1" b="4022"/>
          <a:stretch/>
        </p:blipFill>
        <p:spPr>
          <a:xfrm>
            <a:off x="6243851" y="3647854"/>
            <a:ext cx="1978925" cy="1978919"/>
          </a:xfrm>
          <a:prstGeom prst="rect">
            <a:avLst/>
          </a:prstGeom>
        </p:spPr>
      </p:pic>
      <p:pic>
        <p:nvPicPr>
          <p:cNvPr id="5" name="Marcador de contenido 4" descr="Edificio de piedra&#10;&#10;Descripción generada automáticamente">
            <a:extLst>
              <a:ext uri="{FF2B5EF4-FFF2-40B4-BE49-F238E27FC236}">
                <a16:creationId xmlns:a16="http://schemas.microsoft.com/office/drawing/2014/main" xmlns="" id="{E663C40C-7ADD-4E4C-A405-722CD680CE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r="13842" b="1"/>
          <a:stretch/>
        </p:blipFill>
        <p:spPr>
          <a:xfrm>
            <a:off x="9015312" y="3200914"/>
            <a:ext cx="2760248" cy="2366857"/>
          </a:xfrm>
          <a:prstGeom prst="rect">
            <a:avLst/>
          </a:prstGeom>
        </p:spPr>
      </p:pic>
      <p:sp>
        <p:nvSpPr>
          <p:cNvPr id="34" name="Freeform 6">
            <a:extLst>
              <a:ext uri="{FF2B5EF4-FFF2-40B4-BE49-F238E27FC236}">
                <a16:creationId xmlns:a16="http://schemas.microsoft.com/office/drawing/2014/main" xmlns="" id="{FBF3780C-749F-4B50-9E1D-F2B1F6DBB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5390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7B1AE7-CAEB-C446-8489-B8B483E4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1" y="626383"/>
            <a:ext cx="10515600" cy="1325563"/>
          </a:xfrm>
        </p:spPr>
        <p:txBody>
          <a:bodyPr>
            <a:normAutofit/>
          </a:bodyPr>
          <a:lstStyle/>
          <a:p>
            <a:r>
              <a:rPr lang="ro-MO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Școala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Gundishapur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8C39FF-59EB-724D-BC71-9D9B76F29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O" sz="2000" dirty="0" smtClean="0"/>
              <a:t>S</a:t>
            </a:r>
            <a:r>
              <a:rPr lang="en-GB" sz="2000" dirty="0" err="1" smtClean="0"/>
              <a:t>pital</a:t>
            </a:r>
            <a:endParaRPr lang="en-GB" sz="2000" dirty="0"/>
          </a:p>
          <a:p>
            <a:pPr lvl="1"/>
            <a:r>
              <a:rPr lang="vi-VN" sz="1800" dirty="0"/>
              <a:t>Unități clinice specifice: intervenții chirurgicale, febră, răni, manie, </a:t>
            </a:r>
            <a:r>
              <a:rPr lang="ro-MO" sz="1800" dirty="0" smtClean="0"/>
              <a:t>răceli</a:t>
            </a:r>
            <a:r>
              <a:rPr lang="vi-VN" sz="1800" dirty="0" smtClean="0"/>
              <a:t>, </a:t>
            </a:r>
            <a:r>
              <a:rPr lang="vi-VN" sz="1800" dirty="0"/>
              <a:t>diaree, tulburări feminine și boli </a:t>
            </a:r>
            <a:r>
              <a:rPr lang="vi-VN" sz="1800" dirty="0" smtClean="0"/>
              <a:t>oculare</a:t>
            </a:r>
            <a:endParaRPr lang="ro-MO" sz="1800" dirty="0" smtClean="0"/>
          </a:p>
          <a:p>
            <a:pPr lvl="1"/>
            <a:r>
              <a:rPr lang="ro-MO" sz="1800" dirty="0" smtClean="0"/>
              <a:t>Laborator </a:t>
            </a:r>
            <a:r>
              <a:rPr lang="ro-MO" sz="1800" dirty="0"/>
              <a:t>de farmacologie</a:t>
            </a:r>
            <a:endParaRPr lang="en-GB" sz="1800" dirty="0"/>
          </a:p>
          <a:p>
            <a:pPr lvl="1"/>
            <a:r>
              <a:rPr lang="en-GB" sz="1800" dirty="0" err="1" smtClean="0"/>
              <a:t>Asisten</a:t>
            </a:r>
            <a:r>
              <a:rPr lang="ro-MO" sz="1800" dirty="0" smtClean="0"/>
              <a:t>ță </a:t>
            </a:r>
            <a:r>
              <a:rPr lang="en-GB" sz="1800" dirty="0" smtClean="0"/>
              <a:t>medical</a:t>
            </a:r>
            <a:r>
              <a:rPr lang="ro-MO" sz="1800" dirty="0" smtClean="0"/>
              <a:t>ă</a:t>
            </a:r>
            <a:r>
              <a:rPr lang="en-GB" sz="1800" dirty="0" smtClean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 smtClean="0"/>
              <a:t>auxiliare</a:t>
            </a:r>
            <a:endParaRPr lang="ro-MO" sz="1800" dirty="0" smtClean="0"/>
          </a:p>
          <a:p>
            <a:pPr lvl="1"/>
            <a:r>
              <a:rPr lang="en-GB" sz="1800" dirty="0" err="1" smtClean="0"/>
              <a:t>Mos</a:t>
            </a:r>
            <a:r>
              <a:rPr lang="ro-MO" sz="1800" dirty="0" smtClean="0"/>
              <a:t>chee și capelă</a:t>
            </a:r>
            <a:endParaRPr lang="en-GB" sz="1800" dirty="0"/>
          </a:p>
          <a:p>
            <a:r>
              <a:rPr lang="ro-MO" sz="2000" dirty="0" smtClean="0"/>
              <a:t>Școala medicală</a:t>
            </a:r>
            <a:endParaRPr lang="en-GB" sz="2000" dirty="0"/>
          </a:p>
          <a:p>
            <a:pPr lvl="1"/>
            <a:r>
              <a:rPr lang="ro-MO" sz="1800" dirty="0" smtClean="0"/>
              <a:t>Laborator de farmacologie</a:t>
            </a:r>
            <a:endParaRPr lang="en-GB" sz="1800" dirty="0"/>
          </a:p>
          <a:p>
            <a:pPr lvl="1"/>
            <a:r>
              <a:rPr lang="ro-MO" sz="1800" dirty="0" smtClean="0"/>
              <a:t>Bibliotecă șii casa de traduceri</a:t>
            </a:r>
            <a:endParaRPr lang="en-GB" sz="1800" dirty="0"/>
          </a:p>
          <a:p>
            <a:pPr lvl="1"/>
            <a:r>
              <a:rPr lang="en-GB" sz="1800" dirty="0" err="1" smtClean="0"/>
              <a:t>Observator</a:t>
            </a:r>
            <a:endParaRPr lang="en-GB" sz="1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6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B60394C54F044948EBCDAE7591ACE" ma:contentTypeVersion="11" ma:contentTypeDescription="Create a new document." ma:contentTypeScope="" ma:versionID="ae60e388a1b38099b3f8a9de90889d13">
  <xsd:schema xmlns:xsd="http://www.w3.org/2001/XMLSchema" xmlns:xs="http://www.w3.org/2001/XMLSchema" xmlns:p="http://schemas.microsoft.com/office/2006/metadata/properties" xmlns:ns3="3907ee43-106e-45b7-ac09-95530b7d167a" xmlns:ns4="9f45867e-6b5a-4e8e-bc9d-545393ffc3c9" targetNamespace="http://schemas.microsoft.com/office/2006/metadata/properties" ma:root="true" ma:fieldsID="cc0086c9221a71cccec6f925cb9fef8c" ns3:_="" ns4:_="">
    <xsd:import namespace="3907ee43-106e-45b7-ac09-95530b7d167a"/>
    <xsd:import namespace="9f45867e-6b5a-4e8e-bc9d-545393ffc3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7ee43-106e-45b7-ac09-95530b7d1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5867e-6b5a-4e8e-bc9d-545393ffc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03416C-28B0-460A-B631-2007C61822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62FAAA-274D-4703-BB21-E54621C382C3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9f45867e-6b5a-4e8e-bc9d-545393ffc3c9"/>
    <ds:schemaRef ds:uri="http://schemas.openxmlformats.org/package/2006/metadata/core-properties"/>
    <ds:schemaRef ds:uri="3907ee43-106e-45b7-ac09-95530b7d167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B3DDF54-B9E9-476B-99E0-0CD8EC41DE80}">
  <ds:schemaRefs>
    <ds:schemaRef ds:uri="3907ee43-106e-45b7-ac09-95530b7d167a"/>
    <ds:schemaRef ds:uri="9f45867e-6b5a-4e8e-bc9d-545393ffc3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931</Words>
  <Application>Microsoft Office PowerPoint</Application>
  <PresentationFormat>Custom</PresentationFormat>
  <Paragraphs>138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      </vt:lpstr>
      <vt:lpstr>Orașul Gondishapur</vt:lpstr>
      <vt:lpstr>Școala Gondishapur</vt:lpstr>
      <vt:lpstr>Finalul Academiei</vt:lpstr>
      <vt:lpstr>The great synthesis of Gondishapur</vt:lpstr>
      <vt:lpstr>Ascensiunea Imperiului Arab a afectat o parte din Spania până în Hindustan. În 638 d.Hr., odată cu cucerirea orașului, moștenirea școlii Gondishapur a fost răspândită de la Bagdad pe întreg teritoriul.</vt:lpstr>
      <vt:lpstr>Rolul central al bibliotecilor</vt:lpstr>
      <vt:lpstr>Bimarestans are originally mobile military hospitals. Shapur I in the 271 CE for strategic reasons built the first settled bimarestan in Gondishapur</vt:lpstr>
      <vt:lpstr>Școala Gundishapur</vt:lpstr>
      <vt:lpstr>Formare Medicală </vt:lpstr>
      <vt:lpstr>Școală Multiculturală </vt:lpstr>
      <vt:lpstr>Evul Mediu inferior</vt:lpstr>
      <vt:lpstr>Arabizarea culturii europene </vt:lpstr>
      <vt:lpstr>Orașul Toledo</vt:lpstr>
      <vt:lpstr>Școala din Toledo de Traduceri</vt:lpstr>
      <vt:lpstr>Prima generație de traducători din Toledo </vt:lpstr>
      <vt:lpstr>A doua generație de traducători din Toledo</vt:lpstr>
      <vt:lpstr>Recuperarea și sinteza medicinei arabe în the medicina europeană medievala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</dc:title>
  <dc:creator>Emanuele Valenti</dc:creator>
  <cp:lastModifiedBy>Andrea Nozzoli</cp:lastModifiedBy>
  <cp:revision>20</cp:revision>
  <dcterms:created xsi:type="dcterms:W3CDTF">2020-04-26T22:05:52Z</dcterms:created>
  <dcterms:modified xsi:type="dcterms:W3CDTF">2021-06-18T11:37:48Z</dcterms:modified>
</cp:coreProperties>
</file>