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75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7" autoAdjust="0"/>
    <p:restoredTop sz="94648" autoAdjust="0"/>
  </p:normalViewPr>
  <p:slideViewPr>
    <p:cSldViewPr snapToGrid="0">
      <p:cViewPr varScale="1">
        <p:scale>
          <a:sx n="66" d="100"/>
          <a:sy n="66" d="100"/>
        </p:scale>
        <p:origin x="-80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1E528-9F6F-5147-9A6E-E055E3D190ED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FE34F-0691-9C4B-9BD3-D09A1A25B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17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3D567-D40F-489F-9C62-184BDF526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2DAED7-1137-4A86-92F0-71BF867F3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C9953A-D1D2-4019-8994-475BCC09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41C8EF-ED1A-4B8A-8806-99A5D45D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C4CFD-C5E5-4BBA-81FE-8B03758C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58" cy="9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xmlns="" id="{8B6A8ECA-B75A-451B-A2C5-40BEE89E90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0024" y="0"/>
            <a:ext cx="1021976" cy="9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9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00C87-722B-4EC5-B89A-BC4FF9A59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A6F75C-0388-442F-9718-F4708210E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16886A-27F5-4BD4-9A77-6B2A855B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98DFC1-54A9-4256-B726-96859B7CF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C6DC4F-0D9A-4CBB-A903-0156B3C2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7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EC4267-1849-4EE6-BFE3-52DB71652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234E4C-D57B-4E97-A2A0-208C51DA0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E289BD-A397-4334-8074-D24F93710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FDB7FC-33F8-4BA0-BE87-587BEBB1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EE6413-F213-400E-8887-A8F5EF98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88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9BEE23-1873-478E-9F17-BA628B8A2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45267D-18A6-45FE-A735-3AD48DC4D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7C9997-B52F-4C00-A7B4-2BCD88EE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670387-C0E7-4145-89CF-FEC01075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B0F891-61D3-4EDE-A379-B50FEA1A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4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10EAAD-27F6-4D58-A345-31899B5C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8D026E-C1E7-4501-910E-9E7C1D4AD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C687B5-F1E9-4FD4-9AED-1AD6042E9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900C0C-7502-4997-89F0-091D0131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94BD77-9B51-4655-901F-E3403184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1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FA6F5-09B1-4D7A-B14C-031DEE58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09C41D-A432-499A-BA93-53DB01532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7ADFCF-35C8-47A1-BF8F-374773169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87EB1D-A0E1-429F-B0C6-E2E1489F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27FF97-886A-4306-B822-43051217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176D9A-ACA5-4BC7-AFF9-A692E9F5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43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E317D-CB9B-4E3E-BFBD-54A784C3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CA676F-72AA-4DEB-AEAD-CD92BE3D3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7CE1A5-DEF7-49D5-A213-5084C78AB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69F593-C414-48D6-A119-5636FEB49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04EAA6-6FDA-447A-A8F5-658BCEC49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65D32B0-5600-45AB-A840-333B6713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E8EFB5-5C83-42C5-9DF7-7B14C41E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526A7D0-5E55-4CF8-823F-3A7C87F1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90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64DB1-2A1E-472E-A418-7D426566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B15465-8765-4508-AA11-B40E35DF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8EA360-C3CB-41E0-B8E9-CB782F71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BB4B8F-F9AC-4254-8EAF-131672F1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13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43E2E76-0B4F-4CF9-9814-CFEF352E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D49771E-909C-4866-AB9A-3456527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B63638-7886-423F-8D9A-8FD038F3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35381A-8E4F-4AA0-B861-6ABB35AC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2C2C13-4D18-4DF2-AE2B-7101A53D8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170022-37A9-41C0-ADB3-A787EABA8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D239CF-F2E0-4332-A9EB-6F4037AA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716085-F7A4-4B21-9398-F4102D18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1F9D31-84D4-4AB0-9C0C-E8DE8F58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2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F7C49A-8639-4731-A2F9-4AAFAB9B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AC21FDE-EB10-44EA-8A2D-8B5CF75B7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800DDB-3EBF-4E1E-98D4-19F99A664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89438C-F2D7-4276-948A-D59A12BC1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B01DA0-44DB-4880-8DFB-FA045763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5F73B8-CB83-48ED-BB43-35915032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30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creativecommons.org/licenses/by-nc/4.0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979519-0905-4D64-81CD-78F5DD7A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792007-7172-44A0-BE4C-2A92546A7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D01B95-3526-4E43-8701-F69F1CACF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197AF1-A972-4DB8-B679-726DF7950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1DE9F0-9D45-4359-AACC-A91C2BAD5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xmlns="" id="{3DAAC168-ED9D-461E-9448-6949F35F33E3}"/>
              </a:ext>
            </a:extLst>
          </p:cNvPr>
          <p:cNvSpPr txBox="1">
            <a:spLocks/>
          </p:cNvSpPr>
          <p:nvPr userDrawn="1"/>
        </p:nvSpPr>
        <p:spPr>
          <a:xfrm>
            <a:off x="8323729" y="6409468"/>
            <a:ext cx="2451699" cy="32136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900" dirty="0" smtClean="0"/>
          </a:p>
          <a:p>
            <a:r>
              <a:rPr lang="en-GB" sz="900" dirty="0" smtClean="0"/>
              <a:t>This work is licensed under a </a:t>
            </a:r>
            <a:r>
              <a:rPr lang="en-GB" sz="900" u="sng" dirty="0" smtClean="0">
                <a:hlinkClick r:id="rId13"/>
              </a:rPr>
              <a:t>Creative Commons Attribution - Non-commercial 4.0 International</a:t>
            </a:r>
            <a:r>
              <a:rPr lang="en-GB" sz="900" dirty="0" smtClean="0"/>
              <a:t>   </a:t>
            </a:r>
          </a:p>
          <a:p>
            <a:endParaRPr lang="en-GB" sz="900" dirty="0"/>
          </a:p>
        </p:txBody>
      </p:sp>
      <p:pic>
        <p:nvPicPr>
          <p:cNvPr id="8" name="Picture 7" descr="Licenza Creative Commons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428" y="6361950"/>
            <a:ext cx="1057244" cy="3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8"/>
          <a:stretch/>
        </p:blipFill>
        <p:spPr bwMode="auto">
          <a:xfrm>
            <a:off x="121023" y="6306671"/>
            <a:ext cx="3402106" cy="443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242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4648200"/>
            <a:ext cx="10363200" cy="1855680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00754"/>
            <a:ext cx="12192000" cy="685800"/>
          </a:xfrm>
        </p:spPr>
        <p:txBody>
          <a:bodyPr>
            <a:normAutofit fontScale="25000" lnSpcReduction="20000"/>
          </a:bodyPr>
          <a:lstStyle/>
          <a:p>
            <a:r>
              <a:rPr lang="en-GB" sz="6400" b="1" dirty="0" err="1"/>
              <a:t>Università</a:t>
            </a:r>
            <a:r>
              <a:rPr lang="en-GB" sz="6400" b="1" dirty="0"/>
              <a:t> </a:t>
            </a:r>
            <a:r>
              <a:rPr lang="en-GB" sz="6400" b="1" dirty="0" err="1"/>
              <a:t>Complutense</a:t>
            </a:r>
            <a:r>
              <a:rPr lang="en-GB" sz="6400" b="1" dirty="0"/>
              <a:t> di Madrid, </a:t>
            </a:r>
            <a:r>
              <a:rPr lang="en-GB" sz="6400" b="1" dirty="0" err="1" smtClean="0"/>
              <a:t>Spagna</a:t>
            </a:r>
            <a:r>
              <a:rPr lang="en-GB" sz="7500" b="1" dirty="0" smtClean="0"/>
              <a:t>
</a:t>
            </a:r>
            <a:endParaRPr lang="ro-RO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ro-RO" dirty="0" smtClean="0"/>
              <a:t> </a:t>
            </a:r>
            <a:endParaRPr lang="it-IT" dirty="0" smtClean="0"/>
          </a:p>
          <a:p>
            <a:endParaRPr lang="ro-RO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0653" y="3982066"/>
            <a:ext cx="7389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48000" y="46878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
</a:t>
            </a:r>
            <a:endParaRPr lang="en-GB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Marcador de contenido 12" descr="Imagen que contiene edificio, viejo, lugar, iglesia&#10;&#10;Descripción generada automáticamente">
            <a:extLst>
              <a:ext uri="{FF2B5EF4-FFF2-40B4-BE49-F238E27FC236}">
                <a16:creationId xmlns:a16="http://schemas.microsoft.com/office/drawing/2014/main" xmlns="" id="{18017B5B-B2D1-B04A-A753-BBF08C5BC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41" y="1829485"/>
            <a:ext cx="4911318" cy="31460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97106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Unità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– Il </a:t>
            </a:r>
            <a:r>
              <a:rPr 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movimento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traduzione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nell'Europa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medievale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
da </a:t>
            </a:r>
            <a:r>
              <a:rPr 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Gondishapur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Toledo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9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28C071-2864-174D-8BE6-6AD801D5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582840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Insegnamento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medico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380DCF7-8436-DA4E-8851-12D8187B2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/>
              <a:t>Giro </a:t>
            </a:r>
            <a:r>
              <a:rPr lang="en-GB" sz="2000" dirty="0" err="1"/>
              <a:t>visita</a:t>
            </a:r>
            <a:r>
              <a:rPr lang="en-GB" sz="2000" dirty="0"/>
              <a:t> </a:t>
            </a:r>
            <a:r>
              <a:rPr lang="en-GB" sz="2000" dirty="0" err="1"/>
              <a:t>degli</a:t>
            </a:r>
            <a:r>
              <a:rPr lang="en-GB" sz="2000" dirty="0"/>
              <a:t> </a:t>
            </a:r>
            <a:r>
              <a:rPr lang="en-GB" sz="2000" dirty="0" err="1"/>
              <a:t>studenti</a:t>
            </a:r>
            <a:r>
              <a:rPr lang="en-GB" sz="2000" dirty="0"/>
              <a:t> in </a:t>
            </a:r>
            <a:r>
              <a:rPr lang="en-GB" sz="2000" dirty="0" err="1"/>
              <a:t>unità</a:t>
            </a:r>
            <a:r>
              <a:rPr lang="en-GB" sz="2000" dirty="0"/>
              <a:t> </a:t>
            </a:r>
            <a:r>
              <a:rPr lang="en-GB" sz="2000" dirty="0" err="1"/>
              <a:t>cliniche</a:t>
            </a:r>
            <a:r>
              <a:rPr lang="en-GB" sz="2000" dirty="0"/>
              <a:t> con medici
</a:t>
            </a:r>
            <a:r>
              <a:rPr lang="en-GB" sz="2000" dirty="0" err="1"/>
              <a:t>Rotazioni</a:t>
            </a:r>
            <a:r>
              <a:rPr lang="en-GB" sz="2000" dirty="0"/>
              <a:t> in diverse </a:t>
            </a:r>
            <a:r>
              <a:rPr lang="en-GB" sz="2000" dirty="0" err="1"/>
              <a:t>unità</a:t>
            </a:r>
            <a:r>
              <a:rPr lang="en-GB" sz="2000" dirty="0"/>
              <a:t> </a:t>
            </a:r>
            <a:r>
              <a:rPr lang="en-GB" sz="2000" dirty="0" err="1"/>
              <a:t>cliniche</a:t>
            </a:r>
            <a:r>
              <a:rPr lang="en-GB" sz="2000" dirty="0"/>
              <a:t>
</a:t>
            </a:r>
            <a:r>
              <a:rPr lang="en-GB" sz="2000" dirty="0" err="1"/>
              <a:t>Scrittura</a:t>
            </a:r>
            <a:r>
              <a:rPr lang="en-GB" sz="2000" dirty="0"/>
              <a:t> </a:t>
            </a:r>
            <a:r>
              <a:rPr lang="en-GB" sz="2000" dirty="0" err="1"/>
              <a:t>degli</a:t>
            </a:r>
            <a:r>
              <a:rPr lang="en-GB" sz="2000" dirty="0"/>
              <a:t> </a:t>
            </a:r>
            <a:r>
              <a:rPr lang="en-GB" sz="2000" dirty="0" err="1"/>
              <a:t>studenti</a:t>
            </a:r>
            <a:r>
              <a:rPr lang="en-GB" sz="2000" dirty="0"/>
              <a:t> </a:t>
            </a:r>
            <a:r>
              <a:rPr lang="en-GB" sz="2000" dirty="0" err="1"/>
              <a:t>delle</a:t>
            </a:r>
            <a:r>
              <a:rPr lang="en-GB" sz="2000" dirty="0"/>
              <a:t> </a:t>
            </a:r>
            <a:r>
              <a:rPr lang="en-GB" sz="2000" dirty="0" err="1"/>
              <a:t>cartelle</a:t>
            </a:r>
            <a:r>
              <a:rPr lang="en-GB" sz="2000" dirty="0"/>
              <a:t> </a:t>
            </a:r>
            <a:r>
              <a:rPr lang="en-GB" sz="2000" dirty="0" err="1"/>
              <a:t>cliniche</a:t>
            </a:r>
            <a:r>
              <a:rPr lang="en-GB" sz="2000" dirty="0"/>
              <a:t> </a:t>
            </a:r>
            <a:r>
              <a:rPr lang="en-GB" sz="2000" dirty="0" err="1"/>
              <a:t>monitorati</a:t>
            </a:r>
            <a:r>
              <a:rPr lang="en-GB" sz="2000" dirty="0"/>
              <a:t> </a:t>
            </a:r>
            <a:r>
              <a:rPr lang="en-GB" sz="2000" dirty="0" err="1"/>
              <a:t>dall'insegnante</a:t>
            </a:r>
            <a:r>
              <a:rPr lang="en-GB" sz="2000" dirty="0"/>
              <a:t> di </a:t>
            </a:r>
            <a:r>
              <a:rPr lang="en-GB" sz="2000" dirty="0" err="1"/>
              <a:t>medicina</a:t>
            </a:r>
            <a:r>
              <a:rPr lang="en-GB" sz="2000" dirty="0"/>
              <a:t>
</a:t>
            </a:r>
            <a:r>
              <a:rPr lang="en-GB" sz="2000" dirty="0" err="1"/>
              <a:t>Trattamenti</a:t>
            </a:r>
            <a:r>
              <a:rPr lang="en-GB" sz="2000" dirty="0"/>
              <a:t> </a:t>
            </a:r>
            <a:r>
              <a:rPr lang="en-GB" sz="2000" dirty="0" err="1"/>
              <a:t>basati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esperienze</a:t>
            </a:r>
            <a:r>
              <a:rPr lang="en-GB" sz="2000" dirty="0"/>
              <a:t> </a:t>
            </a:r>
            <a:r>
              <a:rPr lang="en-GB" sz="2000" dirty="0" err="1"/>
              <a:t>ripetute</a:t>
            </a:r>
            <a:r>
              <a:rPr lang="en-GB" sz="2000" dirty="0"/>
              <a:t>
</a:t>
            </a:r>
            <a:r>
              <a:rPr lang="en-GB" sz="2000" dirty="0" err="1"/>
              <a:t>Piccole</a:t>
            </a:r>
            <a:r>
              <a:rPr lang="en-GB" sz="2000" dirty="0"/>
              <a:t> </a:t>
            </a:r>
            <a:r>
              <a:rPr lang="en-GB" sz="2000" dirty="0" err="1"/>
              <a:t>lezioni</a:t>
            </a:r>
            <a:r>
              <a:rPr lang="en-GB" sz="2000" dirty="0"/>
              <a:t> di </a:t>
            </a:r>
            <a:r>
              <a:rPr lang="en-GB" sz="2000" dirty="0" err="1"/>
              <a:t>gruppo</a:t>
            </a:r>
            <a:r>
              <a:rPr lang="en-GB" sz="2000" dirty="0"/>
              <a:t> </a:t>
            </a:r>
            <a:r>
              <a:rPr lang="en-GB" sz="2000" dirty="0" err="1"/>
              <a:t>durante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turni</a:t>
            </a:r>
            <a:r>
              <a:rPr lang="en-GB" sz="2000" dirty="0"/>
              <a:t> di </a:t>
            </a:r>
            <a:r>
              <a:rPr lang="en-GB" sz="2000" dirty="0" err="1"/>
              <a:t>rione</a:t>
            </a:r>
            <a:r>
              <a:rPr lang="en-GB" sz="2000" dirty="0"/>
              <a:t>, </a:t>
            </a:r>
            <a:r>
              <a:rPr lang="en-GB" sz="2000" dirty="0" err="1"/>
              <a:t>discussioni</a:t>
            </a:r>
            <a:r>
              <a:rPr lang="en-GB" sz="2000" dirty="0"/>
              <a:t> e </a:t>
            </a:r>
            <a:r>
              <a:rPr lang="en-GB" sz="2000" dirty="0" err="1"/>
              <a:t>recensioni</a:t>
            </a:r>
            <a:r>
              <a:rPr lang="en-GB" sz="2000" dirty="0"/>
              <a:t>
</a:t>
            </a:r>
            <a:r>
              <a:rPr lang="en-GB" sz="2000" dirty="0" err="1"/>
              <a:t>Programma</a:t>
            </a:r>
            <a:r>
              <a:rPr lang="en-GB" sz="2000" dirty="0"/>
              <a:t> di </a:t>
            </a:r>
            <a:r>
              <a:rPr lang="en-GB" sz="2000" dirty="0" err="1"/>
              <a:t>formazione</a:t>
            </a:r>
            <a:r>
              <a:rPr lang="en-GB" sz="2000" dirty="0"/>
              <a:t> per 3 anni
	</a:t>
            </a:r>
            <a:r>
              <a:rPr lang="en-GB" sz="1800" dirty="0"/>
              <a:t>1</a:t>
            </a:r>
            <a:r>
              <a:rPr lang="en-GB" sz="1800" baseline="30000" dirty="0"/>
              <a:t>st</a:t>
            </a:r>
            <a:r>
              <a:rPr lang="en-GB" sz="1800" dirty="0"/>
              <a:t> anno di studio </a:t>
            </a:r>
            <a:r>
              <a:rPr lang="en-GB" sz="1800" dirty="0" err="1"/>
              <a:t>della</a:t>
            </a:r>
            <a:r>
              <a:rPr lang="en-GB" sz="1800" dirty="0"/>
              <a:t> </a:t>
            </a:r>
            <a:r>
              <a:rPr lang="en-GB" sz="1800" dirty="0" err="1"/>
              <a:t>matematica</a:t>
            </a:r>
            <a:r>
              <a:rPr lang="en-GB" sz="1800" dirty="0"/>
              <a:t>, </a:t>
            </a:r>
            <a:r>
              <a:rPr lang="en-GB" sz="1800" dirty="0" err="1"/>
              <a:t>della</a:t>
            </a:r>
            <a:r>
              <a:rPr lang="en-GB" sz="1800" dirty="0"/>
              <a:t> </a:t>
            </a:r>
            <a:r>
              <a:rPr lang="en-GB" sz="1800" dirty="0" err="1"/>
              <a:t>geometria</a:t>
            </a:r>
            <a:r>
              <a:rPr lang="en-GB" sz="1800" dirty="0"/>
              <a:t>, </a:t>
            </a:r>
            <a:r>
              <a:rPr lang="en-GB" sz="1800" dirty="0" err="1"/>
              <a:t>della</a:t>
            </a:r>
            <a:r>
              <a:rPr lang="en-GB" sz="1800" dirty="0"/>
              <a:t> </a:t>
            </a:r>
            <a:r>
              <a:rPr lang="en-GB" sz="1800" dirty="0" err="1"/>
              <a:t>logica</a:t>
            </a:r>
            <a:r>
              <a:rPr lang="en-GB" sz="1800" dirty="0"/>
              <a:t>, </a:t>
            </a:r>
            <a:r>
              <a:rPr lang="en-GB" sz="1800" dirty="0" err="1"/>
              <a:t>delle</a:t>
            </a:r>
            <a:r>
              <a:rPr lang="en-GB" sz="1800" dirty="0"/>
              <a:t> </a:t>
            </a:r>
            <a:r>
              <a:rPr lang="en-GB" sz="1800" dirty="0" err="1"/>
              <a:t>scienze</a:t>
            </a:r>
            <a:r>
              <a:rPr lang="en-GB" sz="1800" dirty="0"/>
              <a:t> di base
	2a-3a </a:t>
            </a:r>
            <a:r>
              <a:rPr lang="en-GB" sz="1800" dirty="0" err="1"/>
              <a:t>dissezione</a:t>
            </a:r>
            <a:r>
              <a:rPr lang="en-GB" sz="1800" dirty="0"/>
              <a:t> </a:t>
            </a:r>
            <a:r>
              <a:rPr lang="en-GB" sz="1800" dirty="0" err="1"/>
              <a:t>anatomica</a:t>
            </a:r>
            <a:r>
              <a:rPr lang="en-GB" sz="1800" dirty="0"/>
              <a:t>, </a:t>
            </a:r>
            <a:r>
              <a:rPr lang="en-GB" sz="1800" dirty="0" err="1"/>
              <a:t>lavoro</a:t>
            </a:r>
            <a:r>
              <a:rPr lang="en-GB" sz="1800" dirty="0"/>
              <a:t> </a:t>
            </a:r>
            <a:r>
              <a:rPr lang="en-GB" sz="1800" dirty="0" err="1"/>
              <a:t>clinico</a:t>
            </a:r>
            <a:r>
              <a:rPr lang="en-GB" sz="1800" dirty="0"/>
              <a:t>, studio di libri medici
</a:t>
            </a:r>
            <a:r>
              <a:rPr lang="en-GB" sz="2000" dirty="0"/>
              <a:t>La fine </a:t>
            </a:r>
            <a:r>
              <a:rPr lang="en-GB" sz="2000" dirty="0" err="1"/>
              <a:t>della</a:t>
            </a:r>
            <a:r>
              <a:rPr lang="en-GB" sz="2000" dirty="0"/>
              <a:t> </a:t>
            </a:r>
            <a:r>
              <a:rPr lang="en-GB" sz="2000" dirty="0" err="1"/>
              <a:t>formazione</a:t>
            </a:r>
            <a:r>
              <a:rPr lang="en-GB" sz="2000" dirty="0"/>
              <a:t> ha </a:t>
            </a:r>
            <a:r>
              <a:rPr lang="en-GB" sz="2000" dirty="0" err="1"/>
              <a:t>conferito</a:t>
            </a:r>
            <a:r>
              <a:rPr lang="en-GB" sz="2000" dirty="0"/>
              <a:t> al medico una </a:t>
            </a:r>
            <a:r>
              <a:rPr lang="en-GB" sz="2000" dirty="0" err="1"/>
              <a:t>licenza</a:t>
            </a:r>
            <a:endParaRPr lang="en-GB" sz="2000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66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B717B5-29B7-584C-8079-DD3DB483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86" y="713468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Scuola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multiculturale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9EB8CC3-58AB-614F-ABCA-64DBAE000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La lingua </a:t>
            </a:r>
            <a:r>
              <a:rPr lang="en-GB" sz="2000" dirty="0" err="1"/>
              <a:t>comune</a:t>
            </a:r>
            <a:r>
              <a:rPr lang="en-GB" sz="2000" dirty="0"/>
              <a:t> </a:t>
            </a:r>
            <a:r>
              <a:rPr lang="en-GB" sz="2000" dirty="0" err="1"/>
              <a:t>utilizzata</a:t>
            </a:r>
            <a:r>
              <a:rPr lang="en-GB" sz="2000" dirty="0"/>
              <a:t> per </a:t>
            </a:r>
            <a:r>
              <a:rPr lang="en-GB" sz="2000" dirty="0" err="1"/>
              <a:t>l'insegnamento</a:t>
            </a:r>
            <a:r>
              <a:rPr lang="en-GB" sz="2000" dirty="0"/>
              <a:t> era il </a:t>
            </a:r>
            <a:r>
              <a:rPr lang="en-GB" sz="2000" dirty="0" err="1"/>
              <a:t>persiano</a:t>
            </a:r>
            <a:r>
              <a:rPr lang="en-GB" sz="2000" dirty="0"/>
              <a:t> Pahlavi, ma non </a:t>
            </a:r>
            <a:r>
              <a:rPr lang="en-GB" sz="2000" dirty="0" err="1"/>
              <a:t>è</a:t>
            </a:r>
            <a:r>
              <a:rPr lang="en-GB" sz="2000" dirty="0"/>
              <a:t> </a:t>
            </a:r>
            <a:r>
              <a:rPr lang="en-GB" sz="2000" dirty="0" err="1"/>
              <a:t>escluso</a:t>
            </a:r>
            <a:r>
              <a:rPr lang="en-GB" sz="2000" dirty="0"/>
              <a:t> </a:t>
            </a:r>
            <a:r>
              <a:rPr lang="en-GB" sz="2000" dirty="0" err="1"/>
              <a:t>che</a:t>
            </a:r>
            <a:r>
              <a:rPr lang="en-GB" sz="2000" dirty="0"/>
              <a:t> </a:t>
            </a:r>
            <a:r>
              <a:rPr lang="en-GB" sz="2000" dirty="0" err="1"/>
              <a:t>altre</a:t>
            </a:r>
            <a:r>
              <a:rPr lang="en-GB" sz="2000" dirty="0"/>
              <a:t> lingue </a:t>
            </a:r>
            <a:r>
              <a:rPr lang="en-GB" sz="2000" dirty="0" err="1"/>
              <a:t>siano</a:t>
            </a:r>
            <a:r>
              <a:rPr lang="en-GB" sz="2000" dirty="0"/>
              <a:t> state </a:t>
            </a:r>
            <a:r>
              <a:rPr lang="en-GB" sz="2000" dirty="0" err="1"/>
              <a:t>utilizzate</a:t>
            </a:r>
            <a:r>
              <a:rPr lang="en-GB" sz="2000" dirty="0"/>
              <a:t>
	</a:t>
            </a:r>
            <a:r>
              <a:rPr lang="en-GB" sz="1800" dirty="0" err="1"/>
              <a:t>Aramaico</a:t>
            </a:r>
            <a:r>
              <a:rPr lang="en-GB" sz="1800" dirty="0"/>
              <a:t>
	Greco
	</a:t>
            </a:r>
            <a:r>
              <a:rPr lang="en-GB" sz="1800" dirty="0" err="1"/>
              <a:t>Siriaco</a:t>
            </a:r>
            <a:r>
              <a:rPr lang="en-GB" sz="1800" dirty="0"/>
              <a:t>
	</a:t>
            </a:r>
            <a:r>
              <a:rPr lang="en-GB" sz="1800" dirty="0" err="1"/>
              <a:t>Sanscrito</a:t>
            </a: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r>
              <a:rPr lang="en-GB" sz="2000" dirty="0" err="1"/>
              <a:t>Gli</a:t>
            </a:r>
            <a:r>
              <a:rPr lang="en-GB" sz="2000" dirty="0"/>
              <a:t> </a:t>
            </a:r>
            <a:r>
              <a:rPr lang="en-GB" sz="2000" dirty="0" err="1"/>
              <a:t>insegnanti</a:t>
            </a:r>
            <a:r>
              <a:rPr lang="en-GB" sz="2000" dirty="0"/>
              <a:t> </a:t>
            </a:r>
            <a:r>
              <a:rPr lang="en-GB" sz="2000" dirty="0" err="1"/>
              <a:t>erano</a:t>
            </a:r>
            <a:r>
              <a:rPr lang="en-GB" sz="2000" dirty="0"/>
              <a:t> Cristiani </a:t>
            </a:r>
            <a:r>
              <a:rPr lang="en-GB" sz="2000" dirty="0" err="1"/>
              <a:t>Nestoriani</a:t>
            </a:r>
            <a:r>
              <a:rPr lang="en-GB" sz="2000" dirty="0"/>
              <a:t> </a:t>
            </a:r>
            <a:r>
              <a:rPr lang="en-GB" sz="2000" dirty="0" err="1"/>
              <a:t>provenienti</a:t>
            </a:r>
            <a:r>
              <a:rPr lang="en-GB" sz="2000" dirty="0"/>
              <a:t> in gran </a:t>
            </a:r>
            <a:r>
              <a:rPr lang="en-GB" sz="2000" dirty="0" err="1"/>
              <a:t>parte</a:t>
            </a:r>
            <a:r>
              <a:rPr lang="en-GB" sz="2000" dirty="0"/>
              <a:t> da Edessa </a:t>
            </a:r>
          </a:p>
        </p:txBody>
      </p:sp>
    </p:spTree>
    <p:extLst>
      <p:ext uri="{BB962C8B-B14F-4D97-AF65-F5344CB8AC3E}">
        <p14:creationId xmlns:p14="http://schemas.microsoft.com/office/powerpoint/2010/main" val="3524371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DB7A14-3D6F-CE4F-9D52-9EBEE9BF2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629266"/>
            <a:ext cx="3667039" cy="167660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Il basso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Medioevo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xmlns="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5B43A23C-AA12-384B-B083-C3AC64646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2" y="806034"/>
            <a:ext cx="6064660" cy="5245931"/>
          </a:xfrm>
          <a:prstGeom prst="rect">
            <a:avLst/>
          </a:prstGeom>
          <a:effectLst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6397BF4-08F3-A646-B966-500C0D2F8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1237" y="1901372"/>
            <a:ext cx="3915923" cy="3779520"/>
          </a:xfrm>
        </p:spPr>
        <p:txBody>
          <a:bodyPr>
            <a:noAutofit/>
          </a:bodyPr>
          <a:lstStyle/>
          <a:p>
            <a:r>
              <a:rPr lang="en-GB" sz="1800" dirty="0"/>
              <a:t>Dopo la </a:t>
            </a:r>
            <a:r>
              <a:rPr lang="en-GB" sz="1800" dirty="0" err="1"/>
              <a:t>morte</a:t>
            </a:r>
            <a:r>
              <a:rPr lang="en-GB" sz="1800" dirty="0"/>
              <a:t> di Carlo </a:t>
            </a:r>
            <a:r>
              <a:rPr lang="en-GB" sz="1800" dirty="0" err="1"/>
              <a:t>Magno</a:t>
            </a:r>
            <a:r>
              <a:rPr lang="en-GB" sz="1800" dirty="0"/>
              <a:t> la </a:t>
            </a:r>
            <a:r>
              <a:rPr lang="en-GB" sz="1800" dirty="0" err="1"/>
              <a:t>cultura</a:t>
            </a:r>
            <a:r>
              <a:rPr lang="en-GB" sz="1800" dirty="0"/>
              <a:t> </a:t>
            </a:r>
            <a:r>
              <a:rPr lang="en-GB" sz="1800" dirty="0" err="1"/>
              <a:t>europea</a:t>
            </a:r>
            <a:r>
              <a:rPr lang="en-GB" sz="1800" dirty="0"/>
              <a:t> era </a:t>
            </a:r>
            <a:r>
              <a:rPr lang="en-GB" sz="1800" dirty="0" err="1"/>
              <a:t>declinata</a:t>
            </a:r>
            <a:r>
              <a:rPr lang="en-GB" sz="1800" dirty="0"/>
              <a:t> e la </a:t>
            </a:r>
            <a:r>
              <a:rPr lang="en-GB" sz="1800" dirty="0" err="1"/>
              <a:t>scienza</a:t>
            </a:r>
            <a:r>
              <a:rPr lang="en-GB" sz="1800" dirty="0"/>
              <a:t> e la </a:t>
            </a:r>
            <a:r>
              <a:rPr lang="en-GB" sz="1800" dirty="0" err="1"/>
              <a:t>medicina</a:t>
            </a:r>
            <a:r>
              <a:rPr lang="en-GB" sz="1800" dirty="0"/>
              <a:t> </a:t>
            </a:r>
            <a:r>
              <a:rPr lang="en-GB" sz="1800" dirty="0" err="1"/>
              <a:t>furono</a:t>
            </a:r>
            <a:r>
              <a:rPr lang="en-GB" sz="1800" dirty="0"/>
              <a:t> </a:t>
            </a:r>
            <a:r>
              <a:rPr lang="en-GB" sz="1800" dirty="0" err="1"/>
              <a:t>bandite</a:t>
            </a:r>
            <a:r>
              <a:rPr lang="en-GB" sz="1800" dirty="0"/>
              <a:t> e </a:t>
            </a:r>
            <a:r>
              <a:rPr lang="en-GB" sz="1800" dirty="0" err="1"/>
              <a:t>l'attività</a:t>
            </a:r>
            <a:r>
              <a:rPr lang="en-GB" sz="1800" dirty="0"/>
              <a:t> </a:t>
            </a:r>
            <a:r>
              <a:rPr lang="en-GB" sz="1800" dirty="0" err="1"/>
              <a:t>culturale</a:t>
            </a:r>
            <a:r>
              <a:rPr lang="en-GB" sz="1800" dirty="0"/>
              <a:t> </a:t>
            </a:r>
            <a:r>
              <a:rPr lang="en-GB" sz="1800" dirty="0" err="1"/>
              <a:t>relegata</a:t>
            </a:r>
            <a:r>
              <a:rPr lang="en-GB" sz="1800" dirty="0"/>
              <a:t> </a:t>
            </a:r>
            <a:r>
              <a:rPr lang="en-GB" sz="1800" dirty="0" err="1"/>
              <a:t>nei</a:t>
            </a:r>
            <a:r>
              <a:rPr lang="en-GB" sz="1800" dirty="0"/>
              <a:t> </a:t>
            </a:r>
            <a:r>
              <a:rPr lang="en-GB" sz="1800" dirty="0" err="1"/>
              <a:t>monasteri</a:t>
            </a:r>
            <a:r>
              <a:rPr lang="en-GB" sz="1800" dirty="0"/>
              <a:t>
</a:t>
            </a:r>
            <a:r>
              <a:rPr lang="en-GB" sz="1800" dirty="0" err="1"/>
              <a:t>Spagna</a:t>
            </a:r>
            <a:r>
              <a:rPr lang="en-GB" sz="1800" dirty="0"/>
              <a:t> e Sicilia </a:t>
            </a:r>
            <a:r>
              <a:rPr lang="en-GB" sz="1800" dirty="0" err="1"/>
              <a:t>hanno</a:t>
            </a:r>
            <a:r>
              <a:rPr lang="en-GB" sz="1800" dirty="0"/>
              <a:t> </a:t>
            </a:r>
            <a:r>
              <a:rPr lang="en-GB" sz="1800" dirty="0" err="1"/>
              <a:t>sperimentato</a:t>
            </a:r>
            <a:r>
              <a:rPr lang="en-GB" sz="1800" dirty="0"/>
              <a:t> una </a:t>
            </a:r>
            <a:r>
              <a:rPr lang="en-GB" sz="1800" dirty="0" err="1"/>
              <a:t>rinascita</a:t>
            </a:r>
            <a:r>
              <a:rPr lang="en-GB" sz="1800" dirty="0"/>
              <a:t> </a:t>
            </a:r>
            <a:r>
              <a:rPr lang="en-GB" sz="1800" dirty="0" err="1"/>
              <a:t>politica</a:t>
            </a:r>
            <a:r>
              <a:rPr lang="en-GB" sz="1800" dirty="0"/>
              <a:t> e </a:t>
            </a:r>
            <a:r>
              <a:rPr lang="en-GB" sz="1800" dirty="0" err="1"/>
              <a:t>culturale</a:t>
            </a:r>
            <a:endParaRPr lang="en-GB" sz="1800" dirty="0"/>
          </a:p>
          <a:p>
            <a:pPr lvl="1"/>
            <a:r>
              <a:rPr lang="en-GB" sz="1800" dirty="0"/>
              <a:t>Nel </a:t>
            </a:r>
            <a:r>
              <a:rPr lang="en-GB" sz="1800" dirty="0" err="1"/>
              <a:t>sud</a:t>
            </a:r>
            <a:r>
              <a:rPr lang="en-GB" sz="1800" dirty="0"/>
              <a:t> </a:t>
            </a:r>
            <a:r>
              <a:rPr lang="en-GB" sz="1800" dirty="0" err="1"/>
              <a:t>della</a:t>
            </a:r>
            <a:r>
              <a:rPr lang="en-GB" sz="1800" dirty="0"/>
              <a:t> </a:t>
            </a:r>
            <a:r>
              <a:rPr lang="en-GB" sz="1800" dirty="0" err="1"/>
              <a:t>Spagna</a:t>
            </a:r>
            <a:r>
              <a:rPr lang="en-GB" sz="1800" dirty="0"/>
              <a:t> </a:t>
            </a:r>
            <a:r>
              <a:rPr lang="en-GB" sz="1800" dirty="0" err="1"/>
              <a:t>l'Impero</a:t>
            </a:r>
            <a:r>
              <a:rPr lang="en-GB" sz="1800" dirty="0"/>
              <a:t> </a:t>
            </a:r>
            <a:r>
              <a:rPr lang="en-GB" sz="1800" dirty="0" err="1"/>
              <a:t>Arabo</a:t>
            </a:r>
            <a:r>
              <a:rPr lang="en-GB" sz="1800" dirty="0"/>
              <a:t>
il Regno </a:t>
            </a:r>
            <a:r>
              <a:rPr lang="en-GB" sz="1800" dirty="0" err="1"/>
              <a:t>Normanno</a:t>
            </a:r>
            <a:r>
              <a:rPr lang="en-GB" sz="1800" dirty="0"/>
              <a:t> </a:t>
            </a:r>
            <a:r>
              <a:rPr lang="en-GB" sz="1800" dirty="0" err="1"/>
              <a:t>nel</a:t>
            </a:r>
            <a:r>
              <a:rPr lang="en-GB" sz="1800" dirty="0"/>
              <a:t> Sud Italia</a:t>
            </a:r>
          </a:p>
          <a:p>
            <a:r>
              <a:rPr lang="en-GB" sz="1800" dirty="0" err="1"/>
              <a:t>L'unico</a:t>
            </a:r>
            <a:r>
              <a:rPr lang="en-GB" sz="1800" dirty="0"/>
              <a:t> </a:t>
            </a:r>
            <a:r>
              <a:rPr lang="en-GB" sz="1800" dirty="0" err="1"/>
              <a:t>progresso</a:t>
            </a:r>
            <a:r>
              <a:rPr lang="en-GB" sz="1800" dirty="0"/>
              <a:t> </a:t>
            </a:r>
            <a:r>
              <a:rPr lang="en-GB" sz="1800" dirty="0" err="1"/>
              <a:t>della</a:t>
            </a:r>
            <a:r>
              <a:rPr lang="en-GB" sz="1800" dirty="0"/>
              <a:t> </a:t>
            </a:r>
            <a:r>
              <a:rPr lang="en-GB" sz="1800" dirty="0" err="1"/>
              <a:t>scienza</a:t>
            </a:r>
            <a:r>
              <a:rPr lang="en-GB" sz="1800" dirty="0"/>
              <a:t> e </a:t>
            </a:r>
            <a:r>
              <a:rPr lang="en-GB" sz="1800" dirty="0" err="1"/>
              <a:t>della</a:t>
            </a:r>
            <a:r>
              <a:rPr lang="en-GB" sz="1800" dirty="0"/>
              <a:t> </a:t>
            </a:r>
            <a:r>
              <a:rPr lang="en-GB" sz="1800" dirty="0" err="1"/>
              <a:t>medicina</a:t>
            </a:r>
            <a:r>
              <a:rPr lang="en-GB" sz="1800" dirty="0"/>
              <a:t> </a:t>
            </a:r>
            <a:r>
              <a:rPr lang="en-GB" sz="1800" dirty="0" err="1"/>
              <a:t>è</a:t>
            </a:r>
            <a:r>
              <a:rPr lang="en-GB" sz="1800" dirty="0"/>
              <a:t> </a:t>
            </a:r>
            <a:r>
              <a:rPr lang="en-GB" sz="1800" dirty="0" err="1"/>
              <a:t>stato</a:t>
            </a:r>
            <a:r>
              <a:rPr lang="en-GB" sz="1800" dirty="0"/>
              <a:t> </a:t>
            </a:r>
            <a:r>
              <a:rPr lang="en-GB" sz="1800" dirty="0" err="1"/>
              <a:t>possibile</a:t>
            </a:r>
            <a:r>
              <a:rPr lang="en-GB" sz="1800" dirty="0"/>
              <a:t> </a:t>
            </a:r>
            <a:r>
              <a:rPr lang="en-GB" sz="1800" dirty="0" err="1"/>
              <a:t>attraverso</a:t>
            </a:r>
            <a:r>
              <a:rPr lang="en-GB" sz="1800" dirty="0"/>
              <a:t> il </a:t>
            </a:r>
            <a:r>
              <a:rPr lang="en-GB" sz="1800" dirty="0" err="1"/>
              <a:t>contatto</a:t>
            </a:r>
            <a:r>
              <a:rPr lang="en-GB" sz="1800" dirty="0"/>
              <a:t> con la </a:t>
            </a:r>
            <a:r>
              <a:rPr lang="en-GB" sz="1800" dirty="0" err="1"/>
              <a:t>cultura</a:t>
            </a:r>
            <a:r>
              <a:rPr lang="en-GB" sz="1800" dirty="0"/>
              <a:t> araba e il </a:t>
            </a:r>
            <a:r>
              <a:rPr lang="en-GB" sz="1800" dirty="0" err="1"/>
              <a:t>recupero</a:t>
            </a:r>
            <a:r>
              <a:rPr lang="en-GB" sz="1800" dirty="0"/>
              <a:t> </a:t>
            </a:r>
            <a:r>
              <a:rPr lang="en-GB" sz="1800" dirty="0" err="1"/>
              <a:t>della</a:t>
            </a:r>
            <a:r>
              <a:rPr lang="en-GB" sz="1800" dirty="0"/>
              <a:t> </a:t>
            </a:r>
            <a:r>
              <a:rPr lang="en-GB" sz="1800" dirty="0" err="1"/>
              <a:t>scienza</a:t>
            </a:r>
            <a:r>
              <a:rPr lang="en-GB" sz="1800" dirty="0"/>
              <a:t> </a:t>
            </a:r>
            <a:r>
              <a:rPr lang="en-GB" sz="1800" dirty="0" err="1"/>
              <a:t>greca</a:t>
            </a:r>
            <a:r>
              <a:rPr lang="en-GB" sz="1800" dirty="0"/>
              <a:t> </a:t>
            </a:r>
            <a:r>
              <a:rPr lang="en-GB" sz="1800" dirty="0" err="1"/>
              <a:t>arabizzata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6655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877EBA-BF3A-8441-A6CC-13B8B83B2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15" y="915514"/>
            <a:ext cx="4944152" cy="1622321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L’arabizzazione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della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cultura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europea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50ADA3-113F-864F-8237-0AFD742DB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n-GB" sz="1800" dirty="0"/>
              <a:t>La </a:t>
            </a:r>
            <a:r>
              <a:rPr lang="en-GB" sz="1800" dirty="0" err="1"/>
              <a:t>scuola</a:t>
            </a:r>
            <a:r>
              <a:rPr lang="en-GB" sz="1800" dirty="0"/>
              <a:t> di Salerno</a:t>
            </a:r>
          </a:p>
          <a:p>
            <a:pPr lvl="1"/>
            <a:r>
              <a:rPr lang="it-IT" sz="1800" dirty="0"/>
              <a:t>Sotto il duca normanno la città divenne il più importante centro culturale dell'Europa cristiana</a:t>
            </a:r>
          </a:p>
          <a:p>
            <a:pPr lvl="1"/>
            <a:r>
              <a:rPr lang="it-IT" sz="1800" dirty="0"/>
              <a:t>Il porto di Salerno divenne un crocevia per l'esercito delle Crociate e un ospedale di base per tutti i militari cristiani che tornavano</a:t>
            </a:r>
          </a:p>
          <a:p>
            <a:pPr lvl="1"/>
            <a:r>
              <a:rPr lang="it-IT" sz="1800" dirty="0"/>
              <a:t>Collezione di diversi manoscritti medici provenienti dall'Impero Arabo</a:t>
            </a: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texto, mapa, firmar, hombre&#10;&#10;Descripción generada automáticamente">
            <a:extLst>
              <a:ext uri="{FF2B5EF4-FFF2-40B4-BE49-F238E27FC236}">
                <a16:creationId xmlns:a16="http://schemas.microsoft.com/office/drawing/2014/main" xmlns="" id="{FC0DE493-D1A1-4448-BD7D-EE4694AB9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709" y="1726675"/>
            <a:ext cx="4475531" cy="34014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41298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DDAC11-C66D-314F-BA8B-5665EBF4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629266"/>
            <a:ext cx="3667039" cy="167660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città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di Toledo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xmlns="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xmlns="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3759A41E-3E64-8341-835D-79A08D0141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r="13664"/>
          <a:stretch/>
        </p:blipFill>
        <p:spPr>
          <a:xfrm>
            <a:off x="644652" y="722376"/>
            <a:ext cx="6263640" cy="5413248"/>
          </a:xfrm>
          <a:prstGeom prst="rect">
            <a:avLst/>
          </a:prstGeom>
          <a:effectLst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5EC144BE-AC94-4E60-BAFA-2D07D2397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753" y="2438401"/>
            <a:ext cx="3667036" cy="3779520"/>
          </a:xfrm>
        </p:spPr>
        <p:txBody>
          <a:bodyPr>
            <a:normAutofit/>
          </a:bodyPr>
          <a:lstStyle/>
          <a:p>
            <a:r>
              <a:rPr lang="en-US" sz="1800" dirty="0"/>
              <a:t>Il Re Cristiano Alfonso VI </a:t>
            </a:r>
            <a:r>
              <a:rPr lang="en-US" sz="1800" dirty="0" err="1"/>
              <a:t>conquistò</a:t>
            </a:r>
            <a:r>
              <a:rPr lang="en-US" sz="1800" dirty="0"/>
              <a:t> la </a:t>
            </a:r>
            <a:r>
              <a:rPr lang="en-US" sz="1800" dirty="0" err="1"/>
              <a:t>città</a:t>
            </a:r>
            <a:r>
              <a:rPr lang="en-US" sz="1800" dirty="0"/>
              <a:t> </a:t>
            </a:r>
            <a:r>
              <a:rPr lang="en-US" sz="1800" dirty="0" err="1"/>
              <a:t>nel</a:t>
            </a:r>
            <a:r>
              <a:rPr lang="en-US" sz="1800" dirty="0"/>
              <a:t> 1085 DC</a:t>
            </a:r>
          </a:p>
          <a:p>
            <a:r>
              <a:rPr lang="en-US" sz="1800" dirty="0" err="1"/>
              <a:t>Città</a:t>
            </a:r>
            <a:r>
              <a:rPr lang="en-US" sz="1800" dirty="0"/>
              <a:t> </a:t>
            </a:r>
            <a:r>
              <a:rPr lang="en-US" sz="1800" dirty="0" err="1"/>
              <a:t>multiculturali</a:t>
            </a:r>
            <a:r>
              <a:rPr lang="en-US" sz="1800" dirty="0"/>
              <a:t> con </a:t>
            </a:r>
            <a:r>
              <a:rPr lang="en-US" sz="1800" dirty="0" err="1"/>
              <a:t>gli</a:t>
            </a:r>
            <a:r>
              <a:rPr lang="en-US" sz="1800" dirty="0"/>
              <a:t> </a:t>
            </a:r>
            <a:r>
              <a:rPr lang="en-US" sz="1800" dirty="0" err="1"/>
              <a:t>stessi</a:t>
            </a:r>
            <a:r>
              <a:rPr lang="en-US" sz="1800" dirty="0"/>
              <a:t> </a:t>
            </a:r>
            <a:r>
              <a:rPr lang="en-US" sz="1800" dirty="0" err="1"/>
              <a:t>diritti</a:t>
            </a:r>
            <a:endParaRPr lang="en-US" sz="1800" dirty="0"/>
          </a:p>
          <a:p>
            <a:pPr lvl="1"/>
            <a:r>
              <a:rPr lang="en-US" sz="1400" dirty="0" err="1"/>
              <a:t>Arbai</a:t>
            </a:r>
            <a:endParaRPr lang="en-US" sz="1400" dirty="0"/>
          </a:p>
          <a:p>
            <a:pPr lvl="1"/>
            <a:r>
              <a:rPr lang="en-US" sz="1400" dirty="0" err="1"/>
              <a:t>Mozarabi</a:t>
            </a:r>
            <a:r>
              <a:rPr lang="en-US" sz="1400" dirty="0"/>
              <a:t> Cristiani</a:t>
            </a:r>
          </a:p>
          <a:p>
            <a:pPr lvl="1"/>
            <a:r>
              <a:rPr lang="en-US" sz="1400" dirty="0" err="1"/>
              <a:t>Ebrei</a:t>
            </a:r>
            <a:endParaRPr lang="en-US" sz="1400" dirty="0"/>
          </a:p>
          <a:p>
            <a:r>
              <a:rPr lang="it-IT" sz="1800" dirty="0"/>
              <a:t>Il movimento di traduzione divenne intenso a partire dal XII DC e fu organizzato intorno alla cattedrale della città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06800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0F20FA-E084-9147-A3E1-D5B86041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811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Scuola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di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Traduzione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di Toledo
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914CA60-6D3E-5B40-89A2-832E03238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Prime </a:t>
            </a:r>
            <a:r>
              <a:rPr lang="en-GB" sz="1800" dirty="0" err="1"/>
              <a:t>traduzioni</a:t>
            </a:r>
            <a:r>
              <a:rPr lang="en-GB" sz="1800" dirty="0"/>
              <a:t> </a:t>
            </a:r>
            <a:r>
              <a:rPr lang="en-GB" sz="1800" dirty="0" err="1"/>
              <a:t>indipendenti</a:t>
            </a:r>
            <a:r>
              <a:rPr lang="en-GB" sz="1800" dirty="0"/>
              <a:t> a causa </a:t>
            </a:r>
            <a:r>
              <a:rPr lang="en-GB" sz="1800" dirty="0" err="1"/>
              <a:t>dell'abbondanza</a:t>
            </a:r>
            <a:r>
              <a:rPr lang="en-GB" sz="1800" dirty="0"/>
              <a:t> di </a:t>
            </a:r>
            <a:r>
              <a:rPr lang="en-GB" sz="1800" dirty="0" err="1"/>
              <a:t>manoscritti</a:t>
            </a:r>
            <a:r>
              <a:rPr lang="en-GB" sz="1800" dirty="0"/>
              <a:t> in </a:t>
            </a:r>
            <a:r>
              <a:rPr lang="en-GB" sz="1800" dirty="0" err="1"/>
              <a:t>città</a:t>
            </a:r>
            <a:r>
              <a:rPr lang="en-GB" sz="1800" dirty="0"/>
              <a:t>
Il </a:t>
            </a:r>
            <a:r>
              <a:rPr lang="en-GB" sz="1800" dirty="0" err="1"/>
              <a:t>monaco</a:t>
            </a:r>
            <a:r>
              <a:rPr lang="en-GB" sz="1800" dirty="0"/>
              <a:t> </a:t>
            </a:r>
            <a:r>
              <a:rPr lang="en-GB" sz="1800" dirty="0" err="1"/>
              <a:t>benedettino</a:t>
            </a:r>
            <a:r>
              <a:rPr lang="en-GB" sz="1800" dirty="0"/>
              <a:t> Raymond de </a:t>
            </a:r>
            <a:r>
              <a:rPr lang="en-GB" sz="1800" dirty="0" err="1"/>
              <a:t>Sauvetat</a:t>
            </a:r>
            <a:r>
              <a:rPr lang="en-GB" sz="1800" dirty="0"/>
              <a:t> (1125-1152 DC) ha </a:t>
            </a:r>
            <a:r>
              <a:rPr lang="en-GB" sz="1800" dirty="0" err="1"/>
              <a:t>organizzato</a:t>
            </a:r>
            <a:r>
              <a:rPr lang="en-GB" sz="1800" dirty="0"/>
              <a:t> la </a:t>
            </a:r>
            <a:r>
              <a:rPr lang="en-GB" sz="1800" dirty="0" err="1"/>
              <a:t>traduzione</a:t>
            </a:r>
            <a:r>
              <a:rPr lang="en-GB" sz="1800" dirty="0"/>
              <a:t> </a:t>
            </a:r>
            <a:r>
              <a:rPr lang="en-GB" sz="1800" dirty="0" err="1"/>
              <a:t>attiva</a:t>
            </a:r>
            <a:r>
              <a:rPr lang="en-GB" sz="1800" dirty="0"/>
              <a:t> </a:t>
            </a:r>
            <a:r>
              <a:rPr lang="en-GB" sz="1800" dirty="0" err="1"/>
              <a:t>intorno</a:t>
            </a:r>
            <a:r>
              <a:rPr lang="en-GB" sz="1800" dirty="0"/>
              <a:t> </a:t>
            </a:r>
            <a:r>
              <a:rPr lang="en-GB" sz="1800" dirty="0" err="1"/>
              <a:t>alla</a:t>
            </a:r>
            <a:r>
              <a:rPr lang="en-GB" sz="1800" dirty="0"/>
              <a:t> </a:t>
            </a:r>
            <a:r>
              <a:rPr lang="en-GB" sz="1800" dirty="0" err="1"/>
              <a:t>Cattedrale</a:t>
            </a:r>
            <a:endParaRPr lang="en-GB" sz="1800" dirty="0"/>
          </a:p>
          <a:p>
            <a:r>
              <a:rPr lang="en-GB" sz="1800" dirty="0" err="1"/>
              <a:t>Filosofi</a:t>
            </a:r>
            <a:r>
              <a:rPr lang="en-GB" sz="1800" dirty="0"/>
              <a:t> e </a:t>
            </a:r>
            <a:r>
              <a:rPr lang="en-GB" sz="1800" dirty="0" err="1"/>
              <a:t>filologo</a:t>
            </a:r>
            <a:r>
              <a:rPr lang="en-GB" sz="1800" dirty="0"/>
              <a:t> </a:t>
            </a:r>
            <a:r>
              <a:rPr lang="en-GB" sz="1800" dirty="0" err="1"/>
              <a:t>venuti</a:t>
            </a:r>
            <a:r>
              <a:rPr lang="en-GB" sz="1800" dirty="0"/>
              <a:t> da Palermo e Chartres
Il </a:t>
            </a:r>
            <a:r>
              <a:rPr lang="en-GB" sz="1800" dirty="0" err="1"/>
              <a:t>coordinamento</a:t>
            </a:r>
            <a:r>
              <a:rPr lang="en-GB" sz="1800" dirty="0"/>
              <a:t> Raymond </a:t>
            </a:r>
            <a:r>
              <a:rPr lang="en-GB" sz="1800" dirty="0" err="1"/>
              <a:t>iniziò</a:t>
            </a:r>
            <a:r>
              <a:rPr lang="en-GB" sz="1800" dirty="0"/>
              <a:t> il 1130 </a:t>
            </a:r>
            <a:r>
              <a:rPr lang="en-GB" sz="1800" dirty="0" err="1"/>
              <a:t>d.C.</a:t>
            </a:r>
            <a:r>
              <a:rPr lang="en-GB" sz="1800" dirty="0"/>
              <a:t> e </a:t>
            </a:r>
            <a:r>
              <a:rPr lang="en-GB" sz="1800" dirty="0" err="1"/>
              <a:t>coinvolgeva</a:t>
            </a:r>
            <a:r>
              <a:rPr lang="en-GB" sz="1800" dirty="0"/>
              <a:t> un </a:t>
            </a:r>
            <a:r>
              <a:rPr lang="en-GB" sz="1800" dirty="0" err="1"/>
              <a:t>gruppo</a:t>
            </a:r>
            <a:r>
              <a:rPr lang="en-GB" sz="1800" dirty="0"/>
              <a:t> di </a:t>
            </a:r>
            <a:r>
              <a:rPr lang="en-GB" sz="1800" dirty="0" err="1"/>
              <a:t>ebrei</a:t>
            </a:r>
            <a:r>
              <a:rPr lang="en-GB" sz="1800" dirty="0"/>
              <a:t> di lingua </a:t>
            </a:r>
            <a:r>
              <a:rPr lang="en-GB" sz="1800" dirty="0" err="1"/>
              <a:t>castigliana</a:t>
            </a:r>
            <a:r>
              <a:rPr lang="en-GB" sz="1800" dirty="0"/>
              <a:t> e </a:t>
            </a:r>
            <a:r>
              <a:rPr lang="en-GB" sz="1800" dirty="0" err="1"/>
              <a:t>formò</a:t>
            </a:r>
            <a:r>
              <a:rPr lang="en-GB" sz="1800" dirty="0"/>
              <a:t> la prima </a:t>
            </a:r>
            <a:r>
              <a:rPr lang="en-GB" sz="1800" dirty="0" err="1"/>
              <a:t>società</a:t>
            </a:r>
            <a:r>
              <a:rPr lang="en-GB" sz="1800" dirty="0"/>
              <a:t> di </a:t>
            </a:r>
            <a:r>
              <a:rPr lang="en-GB" sz="1800" dirty="0" err="1"/>
              <a:t>traduttori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Tra</a:t>
            </a:r>
            <a:r>
              <a:rPr lang="en-GB" sz="1800" dirty="0"/>
              <a:t> I </a:t>
            </a:r>
            <a:r>
              <a:rPr lang="en-GB" sz="1800" dirty="0" err="1"/>
              <a:t>più</a:t>
            </a:r>
            <a:r>
              <a:rPr lang="en-GB" sz="1800" dirty="0"/>
              <a:t> </a:t>
            </a:r>
            <a:r>
              <a:rPr lang="en-GB" sz="1800" dirty="0" err="1"/>
              <a:t>importanti</a:t>
            </a:r>
            <a:r>
              <a:rPr lang="en-GB" sz="1800" dirty="0"/>
              <a:t>:</a:t>
            </a:r>
          </a:p>
          <a:p>
            <a:pPr lvl="1"/>
            <a:r>
              <a:rPr lang="en-GB" sz="1600" dirty="0"/>
              <a:t>Domenico </a:t>
            </a:r>
            <a:r>
              <a:rPr lang="en-GB" sz="1600" dirty="0" err="1"/>
              <a:t>Gundissalinus</a:t>
            </a:r>
            <a:r>
              <a:rPr lang="en-GB" sz="1600" dirty="0"/>
              <a:t> (</a:t>
            </a:r>
            <a:r>
              <a:rPr lang="en-GB" sz="1600" dirty="0" err="1"/>
              <a:t>Arcidiaconoo</a:t>
            </a:r>
            <a:r>
              <a:rPr lang="en-GB" sz="1600" dirty="0"/>
              <a:t> di Segovia)
</a:t>
            </a:r>
            <a:r>
              <a:rPr lang="en-GB" sz="1600" dirty="0" err="1"/>
              <a:t>Salomone</a:t>
            </a:r>
            <a:r>
              <a:rPr lang="en-GB" sz="1600" dirty="0"/>
              <a:t> (</a:t>
            </a:r>
            <a:r>
              <a:rPr lang="en-GB" sz="1600" dirty="0" err="1"/>
              <a:t>Ebreo</a:t>
            </a:r>
            <a:r>
              <a:rPr lang="en-GB" sz="1600" dirty="0"/>
              <a:t>)
Johannes </a:t>
            </a:r>
            <a:r>
              <a:rPr lang="en-GB" sz="1600" dirty="0" err="1"/>
              <a:t>Hispaliense</a:t>
            </a:r>
            <a:r>
              <a:rPr lang="en-GB" sz="1600" dirty="0"/>
              <a:t> o Giovanni di </a:t>
            </a:r>
            <a:r>
              <a:rPr lang="en-GB" sz="1600" dirty="0" err="1"/>
              <a:t>Siviglia</a:t>
            </a:r>
            <a:r>
              <a:rPr lang="en-GB" sz="1600" dirty="0"/>
              <a:t> (</a:t>
            </a:r>
            <a:r>
              <a:rPr lang="en-GB" sz="1600" dirty="0" err="1"/>
              <a:t>Mozarabo</a:t>
            </a:r>
            <a:r>
              <a:rPr lang="en-GB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965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68DB9C-CCF5-644A-9005-DD4C8E40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85" y="640896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1a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generazione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dei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traduttori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di Toledo 
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EA8BFCC-3774-1C4F-B558-9F53B6013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err="1"/>
              <a:t>Mozarabi</a:t>
            </a:r>
            <a:r>
              <a:rPr lang="en-GB" sz="2000" dirty="0"/>
              <a:t> e medici </a:t>
            </a:r>
            <a:r>
              <a:rPr lang="en-GB" sz="2000" dirty="0" err="1"/>
              <a:t>ebrei</a:t>
            </a:r>
            <a:r>
              <a:rPr lang="en-GB" sz="2000" dirty="0"/>
              <a:t> </a:t>
            </a:r>
            <a:r>
              <a:rPr lang="en-GB" sz="2000" dirty="0" err="1"/>
              <a:t>provenienti</a:t>
            </a:r>
            <a:r>
              <a:rPr lang="en-GB" sz="2000" dirty="0"/>
              <a:t> dal </a:t>
            </a:r>
            <a:r>
              <a:rPr lang="en-GB" sz="2000" dirty="0" err="1"/>
              <a:t>sud</a:t>
            </a:r>
            <a:r>
              <a:rPr lang="en-GB" sz="2000" dirty="0"/>
              <a:t> </a:t>
            </a:r>
            <a:r>
              <a:rPr lang="en-GB" sz="2000" dirty="0" err="1"/>
              <a:t>della</a:t>
            </a:r>
            <a:r>
              <a:rPr lang="en-GB" sz="2000" dirty="0"/>
              <a:t> </a:t>
            </a:r>
            <a:r>
              <a:rPr lang="en-GB" sz="2000" dirty="0" err="1"/>
              <a:t>Spagna</a:t>
            </a:r>
            <a:r>
              <a:rPr lang="en-GB" sz="2000" dirty="0"/>
              <a:t> dove </a:t>
            </a:r>
            <a:r>
              <a:rPr lang="en-GB" sz="2000" dirty="0" err="1"/>
              <a:t>gli</a:t>
            </a:r>
            <a:r>
              <a:rPr lang="en-GB" sz="2000" dirty="0"/>
              <a:t> </a:t>
            </a:r>
            <a:r>
              <a:rPr lang="en-GB" sz="2000" dirty="0" err="1"/>
              <a:t>Almoravidi</a:t>
            </a:r>
            <a:r>
              <a:rPr lang="en-GB" sz="2000" dirty="0"/>
              <a:t> </a:t>
            </a:r>
            <a:r>
              <a:rPr lang="en-GB" sz="2000" dirty="0" err="1"/>
              <a:t>praticavano</a:t>
            </a:r>
            <a:r>
              <a:rPr lang="en-GB" sz="2000" dirty="0"/>
              <a:t> una </a:t>
            </a:r>
            <a:r>
              <a:rPr lang="en-GB" sz="2000" dirty="0" err="1"/>
              <a:t>fede</a:t>
            </a:r>
            <a:r>
              <a:rPr lang="en-GB" sz="2000" dirty="0"/>
              <a:t> </a:t>
            </a:r>
            <a:r>
              <a:rPr lang="en-GB" sz="2000" dirty="0" err="1"/>
              <a:t>islamica</a:t>
            </a:r>
            <a:r>
              <a:rPr lang="en-GB" sz="2000" dirty="0"/>
              <a:t> </a:t>
            </a:r>
            <a:r>
              <a:rPr lang="en-GB" sz="2000" dirty="0" err="1"/>
              <a:t>più</a:t>
            </a:r>
            <a:r>
              <a:rPr lang="en-GB" sz="2000" dirty="0"/>
              <a:t> </a:t>
            </a:r>
            <a:r>
              <a:rPr lang="en-GB" sz="2000" dirty="0" err="1"/>
              <a:t>ortodossa</a:t>
            </a:r>
            <a:r>
              <a:rPr lang="en-GB" sz="2000" dirty="0"/>
              <a:t> e </a:t>
            </a:r>
            <a:r>
              <a:rPr lang="en-GB" sz="2000" dirty="0" err="1"/>
              <a:t>rigorosa</a:t>
            </a:r>
            <a:r>
              <a:rPr lang="en-GB" sz="2000" dirty="0"/>
              <a:t>
Michael Scot (1170-1294 DC)</a:t>
            </a:r>
          </a:p>
          <a:p>
            <a:pPr lvl="1"/>
            <a:r>
              <a:rPr lang="en-GB" sz="1800" dirty="0"/>
              <a:t>Averroes</a:t>
            </a:r>
          </a:p>
          <a:p>
            <a:r>
              <a:rPr lang="en-GB" sz="2000" dirty="0"/>
              <a:t>Gerardo di Cremona (1114-1187 DC)</a:t>
            </a:r>
          </a:p>
          <a:p>
            <a:pPr lvl="1"/>
            <a:r>
              <a:rPr lang="en-GB" sz="1800" dirty="0" err="1"/>
              <a:t>Imparò</a:t>
            </a:r>
            <a:r>
              <a:rPr lang="en-GB" sz="1800" dirty="0"/>
              <a:t> </a:t>
            </a:r>
            <a:r>
              <a:rPr lang="en-GB" sz="1800" dirty="0" err="1"/>
              <a:t>l’arabo</a:t>
            </a:r>
            <a:r>
              <a:rPr lang="en-GB" sz="1800" dirty="0"/>
              <a:t> da Johannes </a:t>
            </a:r>
            <a:r>
              <a:rPr lang="en-GB" sz="1800" dirty="0" err="1"/>
              <a:t>Hispaliensis</a:t>
            </a:r>
            <a:r>
              <a:rPr lang="en-GB" sz="1800" dirty="0"/>
              <a:t>
70 </a:t>
            </a:r>
            <a:r>
              <a:rPr lang="en-GB" sz="1800" dirty="0" err="1"/>
              <a:t>lavori</a:t>
            </a:r>
            <a:endParaRPr lang="en-GB" sz="1800" dirty="0"/>
          </a:p>
          <a:p>
            <a:pPr lvl="2"/>
            <a:r>
              <a:rPr lang="en-GB" sz="1600" dirty="0" err="1"/>
              <a:t>Canone</a:t>
            </a:r>
            <a:r>
              <a:rPr lang="en-GB" sz="1600" dirty="0"/>
              <a:t> di Avicenna
</a:t>
            </a:r>
            <a:r>
              <a:rPr lang="en-GB" sz="1600" dirty="0" err="1"/>
              <a:t>Galeno</a:t>
            </a:r>
            <a:r>
              <a:rPr lang="en-GB" sz="1600" dirty="0"/>
              <a:t>
</a:t>
            </a:r>
            <a:r>
              <a:rPr lang="en-GB" sz="1600" dirty="0" err="1"/>
              <a:t>Aristotele</a:t>
            </a:r>
            <a:r>
              <a:rPr lang="en-GB" sz="1600" dirty="0"/>
              <a:t>
</a:t>
            </a:r>
            <a:r>
              <a:rPr lang="en-GB" sz="1600" dirty="0" err="1"/>
              <a:t>Tolomeo</a:t>
            </a:r>
            <a:r>
              <a:rPr lang="en-GB" sz="1600" dirty="0"/>
              <a:t>
Rhazes
</a:t>
            </a:r>
            <a:r>
              <a:rPr lang="en-GB" sz="1600" dirty="0" err="1"/>
              <a:t>Abulcasi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432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B49424-2678-4744-B4E6-118CA993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597354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Seconda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generazione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di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traduttori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Toledo
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62773C9-5A6E-EA47-8632-A6942AC94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Nuovo </a:t>
            </a:r>
            <a:r>
              <a:rPr lang="en-GB" sz="2000" dirty="0" err="1"/>
              <a:t>direttore</a:t>
            </a:r>
            <a:r>
              <a:rPr lang="en-GB" sz="2000" dirty="0"/>
              <a:t> </a:t>
            </a:r>
            <a:r>
              <a:rPr lang="en-GB" sz="2000" dirty="0" err="1"/>
              <a:t>della</a:t>
            </a:r>
            <a:r>
              <a:rPr lang="en-GB" sz="2000" dirty="0"/>
              <a:t> </a:t>
            </a:r>
            <a:r>
              <a:rPr lang="en-GB" sz="2000" dirty="0" err="1"/>
              <a:t>Scuola</a:t>
            </a:r>
            <a:r>
              <a:rPr lang="en-GB" sz="2000" dirty="0"/>
              <a:t> il </a:t>
            </a:r>
            <a:r>
              <a:rPr lang="en-GB" sz="2000" dirty="0" err="1"/>
              <a:t>vescovo</a:t>
            </a:r>
            <a:r>
              <a:rPr lang="en-GB" sz="2000" dirty="0"/>
              <a:t> Rodrigo </a:t>
            </a:r>
            <a:r>
              <a:rPr lang="en-GB" sz="2000" dirty="0" err="1"/>
              <a:t>Ximenez</a:t>
            </a:r>
            <a:r>
              <a:rPr lang="en-GB" sz="2000" dirty="0"/>
              <a:t> di Rada (1170-1247 DC)
Herman il </a:t>
            </a:r>
            <a:r>
              <a:rPr lang="en-GB" sz="2000" dirty="0" err="1"/>
              <a:t>tedesco</a:t>
            </a:r>
            <a:r>
              <a:rPr lang="en-GB" sz="2000" dirty="0"/>
              <a:t>
	</a:t>
            </a:r>
            <a:r>
              <a:rPr lang="it-IT" sz="1800" dirty="0"/>
              <a:t>Capitoli della Retorica di Aristotele persi</a:t>
            </a:r>
          </a:p>
          <a:p>
            <a:r>
              <a:rPr lang="en-GB" sz="2000" dirty="0"/>
              <a:t>Alfred </a:t>
            </a:r>
            <a:r>
              <a:rPr lang="en-GB" sz="2000" dirty="0" err="1"/>
              <a:t>l'inglese</a:t>
            </a:r>
            <a:r>
              <a:rPr lang="en-GB" sz="2000" dirty="0"/>
              <a:t>
	</a:t>
            </a:r>
            <a:r>
              <a:rPr lang="en-GB" sz="1800" dirty="0" err="1"/>
              <a:t>Lavori</a:t>
            </a:r>
            <a:r>
              <a:rPr lang="en-GB" sz="1800" dirty="0"/>
              <a:t> </a:t>
            </a:r>
            <a:r>
              <a:rPr lang="en-GB" sz="1800" dirty="0" err="1"/>
              <a:t>minori</a:t>
            </a:r>
            <a:r>
              <a:rPr lang="en-GB" sz="1800" dirty="0"/>
              <a:t> di </a:t>
            </a:r>
            <a:r>
              <a:rPr lang="en-GB" sz="1800" dirty="0" err="1"/>
              <a:t>Aristotele</a:t>
            </a:r>
            <a:endParaRPr lang="en-GB" sz="1800" dirty="0"/>
          </a:p>
          <a:p>
            <a:r>
              <a:rPr lang="en-GB" sz="2000" dirty="0"/>
              <a:t>Marco di Toledo
	</a:t>
            </a:r>
            <a:r>
              <a:rPr lang="en-GB" sz="1800" dirty="0" err="1"/>
              <a:t>Galeno</a:t>
            </a:r>
            <a:endParaRPr lang="en-GB" sz="1800" dirty="0"/>
          </a:p>
          <a:p>
            <a:pPr lvl="1"/>
            <a:r>
              <a:rPr lang="en-GB" sz="1800" dirty="0" err="1"/>
              <a:t>Lavori</a:t>
            </a:r>
            <a:r>
              <a:rPr lang="en-GB" sz="1800" dirty="0"/>
              <a:t> </a:t>
            </a:r>
            <a:r>
              <a:rPr lang="en-GB" sz="1800" dirty="0" err="1"/>
              <a:t>astrologici</a:t>
            </a:r>
            <a:r>
              <a:rPr lang="en-GB" sz="1800" dirty="0"/>
              <a:t> ed </a:t>
            </a:r>
            <a:r>
              <a:rPr lang="en-GB" sz="1800" dirty="0" err="1"/>
              <a:t>astronomici</a:t>
            </a:r>
            <a:endParaRPr lang="en-GB" sz="1800" dirty="0"/>
          </a:p>
          <a:p>
            <a:r>
              <a:rPr lang="en-GB" sz="2000" dirty="0"/>
              <a:t>Daniel di Morley</a:t>
            </a:r>
          </a:p>
          <a:p>
            <a:pPr lvl="1"/>
            <a:r>
              <a:rPr lang="en-GB" sz="1800" dirty="0" err="1"/>
              <a:t>Introdotto</a:t>
            </a:r>
            <a:r>
              <a:rPr lang="en-GB" sz="1800" dirty="0"/>
              <a:t> a Oxford il nuovo </a:t>
            </a:r>
            <a:r>
              <a:rPr lang="en-GB" sz="1800" dirty="0" err="1"/>
              <a:t>Aristotele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81677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C33FA7-D5C0-7C48-84D2-A09E03E7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43" y="582839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Recupero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e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sintesi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della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medicina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araba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nella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medicina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medievale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europea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85922E5-734D-7644-B1C1-839CC94F9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200" dirty="0" err="1"/>
              <a:t>Ricezione</a:t>
            </a:r>
            <a:endParaRPr lang="en-GB" sz="2200" dirty="0"/>
          </a:p>
          <a:p>
            <a:pPr lvl="1"/>
            <a:r>
              <a:rPr lang="en-GB" sz="1900" dirty="0"/>
              <a:t>Costantino </a:t>
            </a:r>
            <a:r>
              <a:rPr lang="en-GB" sz="1900" dirty="0" err="1"/>
              <a:t>l’Africano</a:t>
            </a:r>
            <a:endParaRPr lang="en-GB" sz="1900" dirty="0"/>
          </a:p>
          <a:p>
            <a:pPr lvl="1"/>
            <a:r>
              <a:rPr lang="en-GB" sz="1900" dirty="0" err="1"/>
              <a:t>Adelardo</a:t>
            </a:r>
            <a:r>
              <a:rPr lang="en-GB" sz="1900" dirty="0"/>
              <a:t> di Bath</a:t>
            </a:r>
          </a:p>
          <a:p>
            <a:pPr lvl="1"/>
            <a:r>
              <a:rPr lang="en-GB" sz="1900" dirty="0"/>
              <a:t>Dominicus </a:t>
            </a:r>
            <a:r>
              <a:rPr lang="en-GB" sz="1900" dirty="0" err="1"/>
              <a:t>Gundisalvi</a:t>
            </a:r>
            <a:endParaRPr lang="en-GB" sz="1900" dirty="0"/>
          </a:p>
          <a:p>
            <a:r>
              <a:rPr lang="en-GB" sz="2200" dirty="0" err="1"/>
              <a:t>Incubazione</a:t>
            </a:r>
            <a:r>
              <a:rPr lang="en-GB" sz="2200" dirty="0"/>
              <a:t> </a:t>
            </a:r>
            <a:r>
              <a:rPr lang="en-GB" sz="2200"/>
              <a:t>a Salerno </a:t>
            </a:r>
            <a:r>
              <a:rPr lang="en-GB" sz="2200" dirty="0"/>
              <a:t>e Chartres</a:t>
            </a:r>
          </a:p>
          <a:p>
            <a:pPr lvl="1"/>
            <a:r>
              <a:rPr lang="en-GB" sz="1900" dirty="0"/>
              <a:t>Gerardo di Cremona
Michael Scot
Guglielmo di Conches
</a:t>
            </a:r>
            <a:r>
              <a:rPr lang="en-GB" sz="1900" dirty="0" err="1"/>
              <a:t>Pietrot</a:t>
            </a:r>
            <a:r>
              <a:rPr lang="en-GB" sz="1900" dirty="0"/>
              <a:t> di </a:t>
            </a:r>
            <a:r>
              <a:rPr lang="en-GB" sz="1900" dirty="0" err="1"/>
              <a:t>Spagna</a:t>
            </a:r>
            <a:endParaRPr lang="en-GB" sz="1900" dirty="0"/>
          </a:p>
          <a:p>
            <a:r>
              <a:rPr lang="en-GB" sz="2200" dirty="0" err="1"/>
              <a:t>Assimilazione</a:t>
            </a:r>
            <a:r>
              <a:rPr lang="en-GB" sz="2200" dirty="0"/>
              <a:t>
	</a:t>
            </a:r>
            <a:r>
              <a:rPr lang="en-GB" sz="1900" dirty="0"/>
              <a:t>Francia: </a:t>
            </a:r>
            <a:r>
              <a:rPr lang="en-GB" sz="1900" dirty="0" err="1"/>
              <a:t>Tolosa</a:t>
            </a:r>
            <a:r>
              <a:rPr lang="en-GB" sz="1900" dirty="0"/>
              <a:t>, Parigi e Chartres
	</a:t>
            </a:r>
            <a:r>
              <a:rPr lang="en-GB" sz="1900" dirty="0" err="1"/>
              <a:t>Inghilterra</a:t>
            </a:r>
            <a:r>
              <a:rPr lang="en-GB" sz="1900" dirty="0"/>
              <a:t>: </a:t>
            </a:r>
            <a:r>
              <a:rPr lang="en-GB" sz="1900" dirty="0" err="1"/>
              <a:t>Adelardus</a:t>
            </a:r>
            <a:r>
              <a:rPr lang="en-GB" sz="1900" dirty="0"/>
              <a:t> di Bath, Daniele di Morley e </a:t>
            </a:r>
            <a:r>
              <a:rPr lang="en-GB" sz="1900" dirty="0" err="1"/>
              <a:t>altri</a:t>
            </a:r>
            <a:r>
              <a:rPr lang="en-GB" sz="1900" dirty="0"/>
              <a:t> </a:t>
            </a:r>
            <a:r>
              <a:rPr lang="en-GB" sz="1900" dirty="0" err="1"/>
              <a:t>traduttori</a:t>
            </a:r>
            <a:r>
              <a:rPr lang="en-GB" sz="1900" dirty="0"/>
              <a:t> di Toledo
	Italia: Gerard </a:t>
            </a:r>
            <a:r>
              <a:rPr lang="en-GB" sz="1900" dirty="0" err="1"/>
              <a:t>Sabbioneta</a:t>
            </a:r>
            <a:r>
              <a:rPr lang="en-GB" sz="1900" dirty="0"/>
              <a:t> e Giovanni di Palermo, Michael Scot e Pedro </a:t>
            </a:r>
            <a:r>
              <a:rPr lang="en-GB" sz="1900" dirty="0" err="1"/>
              <a:t>Hispanus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79249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5093D8-C057-4D44-8FCA-CD8C864E1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</a:t>
            </a:r>
            <a:r>
              <a:rPr lang="en-GB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città</a:t>
            </a:r>
            <a:r>
              <a:rPr lang="en-GB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di </a:t>
            </a:r>
            <a:r>
              <a:rPr lang="en-GB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Gondishapur</a:t>
            </a:r>
            <a:r>
              <a:rPr lang="en-GB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0598C93-33DD-3041-8357-27584483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GB" sz="1800" dirty="0"/>
              <a:t>Il primo </a:t>
            </a:r>
            <a:r>
              <a:rPr lang="en-GB" sz="1800" dirty="0" err="1"/>
              <a:t>bimarestan</a:t>
            </a:r>
            <a:r>
              <a:rPr lang="en-GB" sz="1800" dirty="0"/>
              <a:t> </a:t>
            </a:r>
            <a:r>
              <a:rPr lang="en-GB" sz="1800" dirty="0" err="1"/>
              <a:t>è</a:t>
            </a:r>
            <a:r>
              <a:rPr lang="en-GB" sz="1800" dirty="0"/>
              <a:t> </a:t>
            </a:r>
            <a:r>
              <a:rPr lang="en-GB" sz="1800" dirty="0" err="1"/>
              <a:t>aperto</a:t>
            </a:r>
            <a:r>
              <a:rPr lang="en-GB" sz="1800" dirty="0"/>
              <a:t> in </a:t>
            </a:r>
            <a:r>
              <a:rPr lang="en-GB" sz="1800" dirty="0" err="1"/>
              <a:t>città</a:t>
            </a:r>
            <a:r>
              <a:rPr lang="en-GB" sz="1800" dirty="0"/>
              <a:t> il 271 </a:t>
            </a:r>
            <a:r>
              <a:rPr lang="en-GB" sz="1800" dirty="0" err="1"/>
              <a:t>d.C.</a:t>
            </a:r>
            <a:r>
              <a:rPr lang="en-GB" sz="1800" dirty="0"/>
              <a:t> 
Nella </a:t>
            </a:r>
            <a:r>
              <a:rPr lang="en-GB" sz="1800" dirty="0" err="1"/>
              <a:t>città</a:t>
            </a:r>
            <a:r>
              <a:rPr lang="en-GB" sz="1800" dirty="0"/>
              <a:t> </a:t>
            </a:r>
            <a:r>
              <a:rPr lang="en-GB" sz="1800" dirty="0" err="1"/>
              <a:t>c'erano</a:t>
            </a:r>
            <a:r>
              <a:rPr lang="en-GB" sz="1800" dirty="0"/>
              <a:t> </a:t>
            </a:r>
            <a:r>
              <a:rPr lang="en-GB" sz="1800" dirty="0" err="1"/>
              <a:t>originariamente</a:t>
            </a:r>
            <a:r>
              <a:rPr lang="en-GB" sz="1800" dirty="0"/>
              <a:t> culture </a:t>
            </a:r>
            <a:r>
              <a:rPr lang="en-GB" sz="1800" dirty="0" err="1"/>
              <a:t>persiane</a:t>
            </a:r>
            <a:r>
              <a:rPr lang="en-GB" sz="1800" dirty="0"/>
              <a:t>, </a:t>
            </a:r>
            <a:r>
              <a:rPr lang="en-GB" sz="1800" dirty="0" err="1"/>
              <a:t>greche</a:t>
            </a:r>
            <a:r>
              <a:rPr lang="en-GB" sz="1800" dirty="0"/>
              <a:t>, </a:t>
            </a:r>
            <a:r>
              <a:rPr lang="en-GB" sz="1800" dirty="0" err="1"/>
              <a:t>indiane</a:t>
            </a:r>
            <a:r>
              <a:rPr lang="en-GB" sz="1800" dirty="0"/>
              <a:t>
Come </a:t>
            </a:r>
            <a:r>
              <a:rPr lang="en-GB" sz="1800" dirty="0" err="1"/>
              <a:t>conseguenza</a:t>
            </a:r>
            <a:r>
              <a:rPr lang="en-GB" sz="1800" dirty="0"/>
              <a:t> del </a:t>
            </a:r>
            <a:r>
              <a:rPr lang="en-GB" sz="1800" dirty="0" err="1"/>
              <a:t>conflitto</a:t>
            </a:r>
            <a:r>
              <a:rPr lang="en-GB" sz="1800" dirty="0"/>
              <a:t> politico </a:t>
            </a:r>
            <a:r>
              <a:rPr lang="en-GB" sz="1800" dirty="0" err="1"/>
              <a:t>tra</a:t>
            </a:r>
            <a:r>
              <a:rPr lang="en-GB" sz="1800" dirty="0"/>
              <a:t> </a:t>
            </a:r>
            <a:r>
              <a:rPr lang="en-GB" sz="1800" dirty="0" err="1"/>
              <a:t>l'impero</a:t>
            </a:r>
            <a:r>
              <a:rPr lang="en-GB" sz="1800" dirty="0"/>
              <a:t> </a:t>
            </a:r>
            <a:r>
              <a:rPr lang="en-GB" sz="1800" dirty="0" err="1"/>
              <a:t>bizantino</a:t>
            </a:r>
            <a:r>
              <a:rPr lang="en-GB" sz="1800" dirty="0"/>
              <a:t> e </a:t>
            </a:r>
            <a:r>
              <a:rPr lang="en-GB" sz="1800" dirty="0" err="1"/>
              <a:t>sassanide</a:t>
            </a:r>
            <a:r>
              <a:rPr lang="en-GB" sz="1800" dirty="0"/>
              <a:t> </a:t>
            </a:r>
            <a:r>
              <a:rPr lang="en-GB" sz="1800" dirty="0" err="1"/>
              <a:t>diversi</a:t>
            </a:r>
            <a:r>
              <a:rPr lang="en-GB" sz="1800" dirty="0"/>
              <a:t> </a:t>
            </a:r>
            <a:r>
              <a:rPr lang="en-GB" sz="1800" dirty="0" err="1"/>
              <a:t>prigionieri</a:t>
            </a:r>
            <a:r>
              <a:rPr lang="en-GB" sz="1800" dirty="0"/>
              <a:t> </a:t>
            </a:r>
            <a:r>
              <a:rPr lang="en-GB" sz="1800" dirty="0" err="1"/>
              <a:t>romani</a:t>
            </a:r>
            <a:r>
              <a:rPr lang="en-GB" sz="1800" dirty="0"/>
              <a:t> e </a:t>
            </a:r>
            <a:r>
              <a:rPr lang="en-GB" sz="1800" dirty="0" err="1"/>
              <a:t>greci</a:t>
            </a:r>
            <a:r>
              <a:rPr lang="en-GB" sz="1800" dirty="0"/>
              <a:t> </a:t>
            </a:r>
            <a:r>
              <a:rPr lang="en-GB" sz="1800" dirty="0" err="1"/>
              <a:t>che</a:t>
            </a:r>
            <a:r>
              <a:rPr lang="en-GB" sz="1800" dirty="0"/>
              <a:t> </a:t>
            </a:r>
            <a:r>
              <a:rPr lang="en-GB" sz="1800" dirty="0" err="1"/>
              <a:t>divennero</a:t>
            </a:r>
            <a:r>
              <a:rPr lang="en-GB" sz="1800" dirty="0"/>
              <a:t> </a:t>
            </a:r>
            <a:r>
              <a:rPr lang="en-GB" sz="1800" dirty="0" err="1"/>
              <a:t>residenti</a:t>
            </a:r>
            <a:r>
              <a:rPr lang="en-GB" sz="1800" dirty="0"/>
              <a:t> </a:t>
            </a:r>
            <a:r>
              <a:rPr lang="en-GB" sz="1800" dirty="0" err="1"/>
              <a:t>sono</a:t>
            </a:r>
            <a:r>
              <a:rPr lang="en-GB" sz="1800" dirty="0"/>
              <a:t> </a:t>
            </a:r>
            <a:r>
              <a:rPr lang="en-GB" sz="1800" dirty="0" err="1"/>
              <a:t>stati</a:t>
            </a:r>
            <a:r>
              <a:rPr lang="en-GB" sz="1800" dirty="0"/>
              <a:t> </a:t>
            </a:r>
            <a:r>
              <a:rPr lang="en-GB" sz="1800" dirty="0" err="1"/>
              <a:t>sfollati</a:t>
            </a:r>
            <a:r>
              <a:rPr lang="en-GB" sz="1800" dirty="0"/>
              <a:t> </a:t>
            </a:r>
            <a:r>
              <a:rPr lang="en-GB" sz="1800" dirty="0" err="1"/>
              <a:t>nella</a:t>
            </a:r>
            <a:r>
              <a:rPr lang="en-GB" sz="1800" dirty="0"/>
              <a:t> </a:t>
            </a:r>
            <a:r>
              <a:rPr lang="en-GB" sz="1800" dirty="0" err="1"/>
              <a:t>città</a:t>
            </a:r>
            <a:r>
              <a:rPr lang="en-GB" sz="1800" dirty="0"/>
              <a:t>
</a:t>
            </a:r>
            <a:r>
              <a:rPr lang="en-GB" sz="1900" dirty="0"/>
              <a:t> </a:t>
            </a:r>
          </a:p>
          <a:p>
            <a:endParaRPr lang="en-GB" sz="19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D6BC0651-3B43-DE44-8059-A2D7EBB1C2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576431"/>
            <a:ext cx="6019331" cy="37018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072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asto, montaña, exterior, roca&#10;&#10;Descripción generada automáticamente">
            <a:extLst>
              <a:ext uri="{FF2B5EF4-FFF2-40B4-BE49-F238E27FC236}">
                <a16:creationId xmlns:a16="http://schemas.microsoft.com/office/drawing/2014/main" xmlns="" id="{B5C0565B-9BC3-634C-8F5F-029B46DCF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2" r="9091" b="69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6084B7-CF1E-D341-B696-14D75A4E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</a:t>
            </a:r>
            <a:r>
              <a:rPr lang="en-GB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Scuola</a:t>
            </a:r>
            <a:r>
              <a:rPr lang="en-GB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di </a:t>
            </a:r>
            <a:r>
              <a:rPr lang="en-GB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Gondishapur</a:t>
            </a:r>
            <a:r>
              <a:rPr lang="en-GB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4C51B60-5EDF-7641-8047-6F313D48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en-GB" sz="1800" dirty="0"/>
              <a:t>Come </a:t>
            </a:r>
            <a:r>
              <a:rPr lang="en-GB" sz="1800" dirty="0" err="1"/>
              <a:t>conseguenza</a:t>
            </a:r>
            <a:r>
              <a:rPr lang="en-GB" sz="1800" dirty="0"/>
              <a:t> </a:t>
            </a:r>
            <a:r>
              <a:rPr lang="en-GB" sz="1800" dirty="0" err="1"/>
              <a:t>dell'Impero</a:t>
            </a:r>
            <a:r>
              <a:rPr lang="en-GB" sz="1800" dirty="0"/>
              <a:t> Romano </a:t>
            </a:r>
            <a:r>
              <a:rPr lang="en-GB" sz="1800" dirty="0" err="1"/>
              <a:t>interno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conflitti</a:t>
            </a:r>
            <a:r>
              <a:rPr lang="en-GB" sz="1800" dirty="0"/>
              <a:t> politico-</a:t>
            </a:r>
            <a:r>
              <a:rPr lang="en-GB" sz="1800" dirty="0" err="1"/>
              <a:t>religiosi</a:t>
            </a:r>
            <a:r>
              <a:rPr lang="en-GB" sz="1800" dirty="0"/>
              <a:t> </a:t>
            </a:r>
            <a:r>
              <a:rPr lang="en-GB" sz="1800" dirty="0" err="1"/>
              <a:t>nei</a:t>
            </a:r>
            <a:r>
              <a:rPr lang="en-GB" sz="1800" dirty="0"/>
              <a:t> </a:t>
            </a:r>
            <a:r>
              <a:rPr lang="en-GB" sz="1800" dirty="0" err="1"/>
              <a:t>cristiani</a:t>
            </a:r>
            <a:r>
              <a:rPr lang="en-GB" sz="1800" dirty="0"/>
              <a:t>,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nestoriani</a:t>
            </a:r>
            <a:r>
              <a:rPr lang="en-GB" sz="1800" dirty="0"/>
              <a:t> </a:t>
            </a:r>
            <a:r>
              <a:rPr lang="en-GB" sz="1800" dirty="0" err="1"/>
              <a:t>furono</a:t>
            </a:r>
            <a:r>
              <a:rPr lang="en-GB" sz="1800" dirty="0"/>
              <a:t> </a:t>
            </a:r>
            <a:r>
              <a:rPr lang="en-GB" sz="1800" dirty="0" err="1"/>
              <a:t>sfollati</a:t>
            </a:r>
            <a:r>
              <a:rPr lang="en-GB" sz="1800" dirty="0"/>
              <a:t> da Edessa e </a:t>
            </a:r>
            <a:r>
              <a:rPr lang="en-GB" sz="1800" dirty="0" err="1"/>
              <a:t>si</a:t>
            </a:r>
            <a:r>
              <a:rPr lang="en-GB" sz="1800" dirty="0"/>
              <a:t> </a:t>
            </a:r>
            <a:r>
              <a:rPr lang="en-GB" sz="1800" dirty="0" err="1"/>
              <a:t>stabilirono</a:t>
            </a:r>
            <a:r>
              <a:rPr lang="en-GB" sz="1800" dirty="0"/>
              <a:t> in </a:t>
            </a:r>
            <a:r>
              <a:rPr lang="en-GB" sz="1800" dirty="0" err="1"/>
              <a:t>città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454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6234BCC6-39B9-47D9-8BF8-C665401A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interior, foto, tela, tabla&#10;&#10;Descripción generada automáticamente">
            <a:extLst>
              <a:ext uri="{FF2B5EF4-FFF2-40B4-BE49-F238E27FC236}">
                <a16:creationId xmlns:a16="http://schemas.microsoft.com/office/drawing/2014/main" xmlns="" id="{C7DD2A91-AD72-8C42-BFBB-92E5C521E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2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Marcador de contenido 4" descr="Imagen que contiene edificio, interior, ventana, foto&#10;&#10;Descripción generada automáticamente">
            <a:extLst>
              <a:ext uri="{FF2B5EF4-FFF2-40B4-BE49-F238E27FC236}">
                <a16:creationId xmlns:a16="http://schemas.microsoft.com/office/drawing/2014/main" xmlns="" id="{FD527935-06C0-544D-BE21-8D8C0DA86B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1" r="-1" b="17960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72A9CE9D-DAC3-40AF-B504-78A64A909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xmlns="" id="{506D7452-6CDE-4381-86CE-07B245938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929E52-14A4-0A4A-8BC2-E6255B9C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4659"/>
            <a:ext cx="5019074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fine del mondo </a:t>
            </a:r>
            <a:r>
              <a:rPr 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accademico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93363769-0A95-4405-99B8-112028591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4687367"/>
            <a:ext cx="4917948" cy="13350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dirty="0"/>
              <a:t>Nel 529 </a:t>
            </a:r>
            <a:r>
              <a:rPr lang="en-US" sz="1800" dirty="0" err="1"/>
              <a:t>l'imperatore</a:t>
            </a:r>
            <a:r>
              <a:rPr lang="en-US" sz="1800" dirty="0"/>
              <a:t> </a:t>
            </a:r>
            <a:r>
              <a:rPr lang="en-US" sz="1800" dirty="0" err="1"/>
              <a:t>Giustiniano</a:t>
            </a:r>
            <a:r>
              <a:rPr lang="en-US" sz="1800" dirty="0"/>
              <a:t> </a:t>
            </a:r>
            <a:r>
              <a:rPr lang="en-US" sz="1800" dirty="0" err="1"/>
              <a:t>chiuse</a:t>
            </a:r>
            <a:r>
              <a:rPr lang="en-US" sz="1800" dirty="0"/>
              <a:t> la </a:t>
            </a:r>
            <a:r>
              <a:rPr lang="en-US" sz="1800" dirty="0" err="1"/>
              <a:t>Scuola</a:t>
            </a:r>
            <a:r>
              <a:rPr lang="en-US" sz="1800" dirty="0"/>
              <a:t> </a:t>
            </a:r>
            <a:r>
              <a:rPr lang="en-US" sz="1800" dirty="0" err="1"/>
              <a:t>Ateniese</a:t>
            </a:r>
            <a:r>
              <a:rPr lang="en-US" sz="1800" dirty="0"/>
              <a:t> </a:t>
            </a:r>
            <a:r>
              <a:rPr lang="en-US" sz="1800" dirty="0" err="1"/>
              <a:t>Neoplatonica</a:t>
            </a:r>
            <a:r>
              <a:rPr lang="en-US" sz="1800" dirty="0"/>
              <a:t> e </a:t>
            </a:r>
            <a:r>
              <a:rPr lang="en-US" sz="1800" dirty="0" err="1"/>
              <a:t>diversi</a:t>
            </a:r>
            <a:r>
              <a:rPr lang="en-US" sz="1800" dirty="0"/>
              <a:t> </a:t>
            </a:r>
            <a:r>
              <a:rPr lang="en-US" sz="1800" dirty="0" err="1"/>
              <a:t>filosofi</a:t>
            </a:r>
            <a:r>
              <a:rPr lang="en-US" sz="1800" dirty="0"/>
              <a:t> e medici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trasferirono</a:t>
            </a:r>
            <a:r>
              <a:rPr lang="en-US" sz="1800" dirty="0"/>
              <a:t> da Atene a </a:t>
            </a:r>
            <a:r>
              <a:rPr lang="en-US" sz="1800" dirty="0" err="1"/>
              <a:t>Gondishapur</a:t>
            </a:r>
            <a:r>
              <a:rPr lang="en-US" sz="1800" dirty="0"/>
              <a:t>
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62DA937-8B55-4317-BD32-98D7AF30E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52EE5A8-045B-4D39-8ED1-51333408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11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4AC4C3-1D90-0F47-9DBF-6A9CA2FB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868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grande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sintesi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di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Gondishapur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E7F5DC9-A2B8-3E4E-97EB-6170814D6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Culture</a:t>
            </a:r>
          </a:p>
          <a:p>
            <a:pPr lvl="1"/>
            <a:r>
              <a:rPr lang="en-GB" sz="1800" dirty="0"/>
              <a:t>Greco</a:t>
            </a:r>
          </a:p>
          <a:p>
            <a:pPr lvl="1"/>
            <a:r>
              <a:rPr lang="en-GB" sz="1800" dirty="0" err="1"/>
              <a:t>Mesopotami</a:t>
            </a:r>
            <a:r>
              <a:rPr lang="en-GB" sz="1800" dirty="0"/>
              <a:t>
</a:t>
            </a:r>
            <a:r>
              <a:rPr lang="en-GB" sz="1800" dirty="0" err="1"/>
              <a:t>Egiziano</a:t>
            </a:r>
            <a:r>
              <a:rPr lang="en-GB" sz="1800" dirty="0"/>
              <a:t>
</a:t>
            </a:r>
            <a:r>
              <a:rPr lang="en-GB" sz="1800" dirty="0" err="1"/>
              <a:t>Indiano</a:t>
            </a:r>
            <a:endParaRPr lang="en-GB" sz="1800" dirty="0"/>
          </a:p>
          <a:p>
            <a:r>
              <a:rPr lang="en-GB" sz="2000" dirty="0" err="1"/>
              <a:t>Religioni</a:t>
            </a:r>
            <a:endParaRPr lang="en-GB" sz="2000" dirty="0"/>
          </a:p>
          <a:p>
            <a:pPr lvl="1"/>
            <a:r>
              <a:rPr lang="en-GB" sz="1800" dirty="0" err="1"/>
              <a:t>Giudaismo</a:t>
            </a:r>
            <a:r>
              <a:rPr lang="en-GB" sz="1800" dirty="0"/>
              <a:t>
Zoroastrianism
</a:t>
            </a:r>
            <a:r>
              <a:rPr lang="en-GB" sz="1800" dirty="0" err="1"/>
              <a:t>Nestorianismo</a:t>
            </a:r>
            <a:r>
              <a:rPr lang="en-GB" sz="1800" dirty="0"/>
              <a:t> </a:t>
            </a:r>
            <a:r>
              <a:rPr lang="en-GB" sz="1800" dirty="0" err="1"/>
              <a:t>cristiano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1514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59C70A-B56C-1042-AF5C-9B337874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800" dirty="0" err="1"/>
              <a:t>L'ascesa</a:t>
            </a:r>
            <a:r>
              <a:rPr lang="en-US" sz="1800" dirty="0"/>
              <a:t> </a:t>
            </a:r>
            <a:r>
              <a:rPr lang="en-US" sz="1800" dirty="0" err="1"/>
              <a:t>dell'Impero</a:t>
            </a:r>
            <a:r>
              <a:rPr lang="en-US" sz="1800" dirty="0"/>
              <a:t> </a:t>
            </a:r>
            <a:r>
              <a:rPr lang="en-US" sz="1800" dirty="0" err="1"/>
              <a:t>Arabo</a:t>
            </a:r>
            <a:r>
              <a:rPr lang="en-US" sz="1800" dirty="0"/>
              <a:t> ha </a:t>
            </a:r>
            <a:r>
              <a:rPr lang="en-US" sz="1800" dirty="0" err="1"/>
              <a:t>colpito</a:t>
            </a:r>
            <a:r>
              <a:rPr lang="en-US" sz="1800" dirty="0"/>
              <a:t> una </a:t>
            </a:r>
            <a:r>
              <a:rPr lang="en-US" sz="1800" dirty="0" err="1"/>
              <a:t>misura</a:t>
            </a:r>
            <a:r>
              <a:rPr lang="en-US" sz="1800" dirty="0"/>
              <a:t> </a:t>
            </a:r>
            <a:r>
              <a:rPr lang="en-US" sz="1800" dirty="0" err="1"/>
              <a:t>dalla</a:t>
            </a:r>
            <a:r>
              <a:rPr lang="en-US" sz="1800" dirty="0"/>
              <a:t> </a:t>
            </a:r>
            <a:r>
              <a:rPr lang="en-US" sz="1800" dirty="0" err="1"/>
              <a:t>Spagna</a:t>
            </a:r>
            <a:r>
              <a:rPr lang="en-US" sz="1800" dirty="0"/>
              <a:t> </a:t>
            </a:r>
            <a:r>
              <a:rPr lang="en-US" sz="1800" dirty="0" err="1"/>
              <a:t>all'Hindustan</a:t>
            </a:r>
            <a:r>
              <a:rPr lang="en-US" sz="1800" dirty="0"/>
              <a:t>. Nel 638 </a:t>
            </a:r>
            <a:r>
              <a:rPr lang="en-US" sz="1800" dirty="0" err="1"/>
              <a:t>d.C.</a:t>
            </a:r>
            <a:r>
              <a:rPr lang="en-US" sz="1800" dirty="0"/>
              <a:t> con la </a:t>
            </a:r>
            <a:r>
              <a:rPr lang="en-US" sz="1800" dirty="0" err="1"/>
              <a:t>conquista</a:t>
            </a:r>
            <a:r>
              <a:rPr lang="en-US" sz="1800" dirty="0"/>
              <a:t> </a:t>
            </a:r>
            <a:r>
              <a:rPr lang="en-US" sz="1800" dirty="0" err="1"/>
              <a:t>della</a:t>
            </a:r>
            <a:r>
              <a:rPr lang="en-US" sz="1800" dirty="0"/>
              <a:t> </a:t>
            </a:r>
            <a:r>
              <a:rPr lang="en-US" sz="1800" dirty="0" err="1"/>
              <a:t>città</a:t>
            </a:r>
            <a:r>
              <a:rPr lang="en-US" sz="1800" dirty="0"/>
              <a:t> CE </a:t>
            </a:r>
            <a:r>
              <a:rPr lang="en-US" sz="1800" dirty="0" err="1"/>
              <a:t>l'eredità</a:t>
            </a:r>
            <a:r>
              <a:rPr lang="en-US" sz="1800" dirty="0"/>
              <a:t> </a:t>
            </a:r>
            <a:r>
              <a:rPr lang="en-US" sz="1800" dirty="0" err="1"/>
              <a:t>della</a:t>
            </a:r>
            <a:r>
              <a:rPr lang="en-US" sz="1800" dirty="0"/>
              <a:t> </a:t>
            </a:r>
            <a:r>
              <a:rPr lang="en-US" sz="1800" dirty="0" err="1"/>
              <a:t>Scuola</a:t>
            </a:r>
            <a:r>
              <a:rPr lang="en-US" sz="1800" dirty="0"/>
              <a:t> </a:t>
            </a:r>
            <a:r>
              <a:rPr lang="en-US" sz="1800" dirty="0" err="1"/>
              <a:t>Gondishapur</a:t>
            </a:r>
            <a:r>
              <a:rPr lang="en-US" sz="1800" dirty="0"/>
              <a:t> </a:t>
            </a:r>
            <a:r>
              <a:rPr lang="en-US" sz="1800" dirty="0" err="1"/>
              <a:t>è</a:t>
            </a:r>
            <a:r>
              <a:rPr lang="en-US" sz="1800" dirty="0"/>
              <a:t> </a:t>
            </a:r>
            <a:r>
              <a:rPr lang="en-US" sz="1800" dirty="0" err="1"/>
              <a:t>stata</a:t>
            </a:r>
            <a:r>
              <a:rPr lang="en-US" sz="1800" dirty="0"/>
              <a:t> </a:t>
            </a:r>
            <a:r>
              <a:rPr lang="en-US" sz="1800" dirty="0" err="1"/>
              <a:t>diffusa</a:t>
            </a:r>
            <a:r>
              <a:rPr lang="en-US" sz="1800" dirty="0"/>
              <a:t> da Baghdad a </a:t>
            </a:r>
            <a:r>
              <a:rPr lang="en-US" sz="1800" dirty="0" err="1"/>
              <a:t>tutto</a:t>
            </a:r>
            <a:r>
              <a:rPr lang="en-US" sz="1800" dirty="0"/>
              <a:t> il </a:t>
            </a:r>
            <a:r>
              <a:rPr lang="en-US" sz="1800" dirty="0" err="1"/>
              <a:t>territorio</a:t>
            </a:r>
            <a:r>
              <a:rPr lang="en-US" sz="1800" dirty="0"/>
              <a:t> 
</a:t>
            </a:r>
          </a:p>
        </p:txBody>
      </p:sp>
      <p:pic>
        <p:nvPicPr>
          <p:cNvPr id="7" name="Marcador de contenido 6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DDA4E2C4-3C95-2B42-8FB3-1B2542A2B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8" r="1" b="20648"/>
          <a:stretch/>
        </p:blipFill>
        <p:spPr>
          <a:xfrm>
            <a:off x="838200" y="1825626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1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92C69E-AF5B-7141-8269-53B43410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ruoli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centrali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delle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librerie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9B3E829-AA48-2247-8A9E-4EC33BFDB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La </a:t>
            </a:r>
            <a:r>
              <a:rPr lang="en-GB" sz="2000" dirty="0" err="1"/>
              <a:t>sintesi</a:t>
            </a:r>
            <a:r>
              <a:rPr lang="en-GB" sz="2000" dirty="0"/>
              <a:t> di </a:t>
            </a:r>
            <a:r>
              <a:rPr lang="en-GB" sz="2000" dirty="0" err="1"/>
              <a:t>Gondishapur</a:t>
            </a:r>
            <a:r>
              <a:rPr lang="en-GB" sz="2000" dirty="0"/>
              <a:t> </a:t>
            </a:r>
            <a:r>
              <a:rPr lang="en-GB" sz="2000" dirty="0" err="1"/>
              <a:t>necessita</a:t>
            </a:r>
            <a:r>
              <a:rPr lang="en-GB" sz="2000" dirty="0"/>
              <a:t> di due </a:t>
            </a:r>
            <a:r>
              <a:rPr lang="en-GB" sz="2000" dirty="0" err="1"/>
              <a:t>elementi</a:t>
            </a:r>
            <a:endParaRPr lang="en-GB" sz="2000" dirty="0"/>
          </a:p>
          <a:p>
            <a:pPr lvl="1"/>
            <a:r>
              <a:rPr lang="en-GB" sz="1800" dirty="0"/>
              <a:t>La </a:t>
            </a:r>
            <a:r>
              <a:rPr lang="en-GB" sz="1800" dirty="0" err="1"/>
              <a:t>costruzione</a:t>
            </a:r>
            <a:r>
              <a:rPr lang="en-GB" sz="1800" dirty="0"/>
              <a:t> di </a:t>
            </a:r>
            <a:r>
              <a:rPr lang="en-GB" sz="1800" dirty="0" err="1"/>
              <a:t>grandi</a:t>
            </a:r>
            <a:r>
              <a:rPr lang="en-GB" sz="1800" dirty="0"/>
              <a:t> </a:t>
            </a:r>
            <a:r>
              <a:rPr lang="en-GB" sz="1800" dirty="0" err="1"/>
              <a:t>biblioteche</a:t>
            </a:r>
            <a:r>
              <a:rPr lang="en-GB" sz="1800" dirty="0"/>
              <a:t>
Le </a:t>
            </a:r>
            <a:r>
              <a:rPr lang="en-GB" sz="1800" dirty="0" err="1"/>
              <a:t>traduzioni</a:t>
            </a:r>
            <a:r>
              <a:rPr lang="en-GB" sz="1800" dirty="0"/>
              <a:t> </a:t>
            </a:r>
            <a:r>
              <a:rPr lang="en-GB" sz="1800" dirty="0" err="1"/>
              <a:t>dai</a:t>
            </a:r>
            <a:r>
              <a:rPr lang="en-GB" sz="1800" dirty="0"/>
              <a:t> libri </a:t>
            </a:r>
            <a:r>
              <a:rPr lang="en-GB" sz="1800" dirty="0" err="1"/>
              <a:t>Greci</a:t>
            </a:r>
            <a:r>
              <a:rPr lang="en-GB" sz="1800" dirty="0"/>
              <a:t> e libri </a:t>
            </a:r>
            <a:r>
              <a:rPr lang="en-GB" sz="1800" dirty="0" err="1"/>
              <a:t>sanscriti</a:t>
            </a:r>
            <a:r>
              <a:rPr lang="en-GB" sz="1800" dirty="0"/>
              <a:t> in </a:t>
            </a:r>
            <a:r>
              <a:rPr lang="en-GB" sz="1800" dirty="0" err="1"/>
              <a:t>persiano</a:t>
            </a:r>
            <a:r>
              <a:rPr lang="en-GB" sz="1800" dirty="0"/>
              <a:t> e </a:t>
            </a:r>
            <a:r>
              <a:rPr lang="en-GB" sz="1800" dirty="0" err="1"/>
              <a:t>siriaco</a:t>
            </a:r>
            <a:endParaRPr lang="en-GB" sz="1800" dirty="0"/>
          </a:p>
          <a:p>
            <a:r>
              <a:rPr lang="en-GB" sz="2000" dirty="0"/>
              <a:t>Un </a:t>
            </a:r>
            <a:r>
              <a:rPr lang="en-GB" sz="2000" dirty="0" err="1"/>
              <a:t>adeguamento</a:t>
            </a:r>
            <a:r>
              <a:rPr lang="en-GB" sz="2000" dirty="0"/>
              <a:t> </a:t>
            </a:r>
            <a:r>
              <a:rPr lang="en-GB" sz="2000" dirty="0" err="1"/>
              <a:t>della</a:t>
            </a:r>
            <a:r>
              <a:rPr lang="en-GB" sz="2000" dirty="0"/>
              <a:t> </a:t>
            </a:r>
            <a:r>
              <a:rPr lang="en-GB" sz="2000" dirty="0" err="1"/>
              <a:t>cultura</a:t>
            </a:r>
            <a:r>
              <a:rPr lang="en-GB" sz="2000" dirty="0"/>
              <a:t> Araba alle </a:t>
            </a:r>
            <a:r>
              <a:rPr lang="en-GB" sz="2000" dirty="0" err="1"/>
              <a:t>civiltà</a:t>
            </a:r>
            <a:r>
              <a:rPr lang="en-GB" sz="2000" dirty="0"/>
              <a:t> </a:t>
            </a:r>
            <a:r>
              <a:rPr lang="en-GB" sz="2000" dirty="0" err="1"/>
              <a:t>ellenistiche</a:t>
            </a:r>
            <a:r>
              <a:rPr lang="en-GB" sz="2000" dirty="0"/>
              <a:t> e </a:t>
            </a:r>
            <a:r>
              <a:rPr lang="en-GB" sz="2000" dirty="0" err="1"/>
              <a:t>siro-persan</a:t>
            </a:r>
            <a:endParaRPr lang="en-GB" sz="2000" dirty="0"/>
          </a:p>
          <a:p>
            <a:pPr lvl="1"/>
            <a:r>
              <a:rPr lang="en-GB" sz="1800" dirty="0"/>
              <a:t>La </a:t>
            </a:r>
            <a:r>
              <a:rPr lang="en-GB" sz="1800" dirty="0" err="1"/>
              <a:t>traduzione</a:t>
            </a:r>
            <a:r>
              <a:rPr lang="en-GB" sz="1800" dirty="0"/>
              <a:t> dal </a:t>
            </a:r>
            <a:r>
              <a:rPr lang="en-GB" sz="1800" dirty="0" err="1"/>
              <a:t>greco</a:t>
            </a:r>
            <a:r>
              <a:rPr lang="en-GB" sz="1800" dirty="0"/>
              <a:t>, </a:t>
            </a:r>
            <a:r>
              <a:rPr lang="en-GB" sz="1800" dirty="0" err="1"/>
              <a:t>siriaco</a:t>
            </a:r>
            <a:r>
              <a:rPr lang="en-GB" sz="1800" dirty="0"/>
              <a:t> e </a:t>
            </a:r>
            <a:r>
              <a:rPr lang="en-GB" sz="1800" dirty="0" err="1"/>
              <a:t>persiano</a:t>
            </a:r>
            <a:r>
              <a:rPr lang="en-GB" sz="1800" dirty="0"/>
              <a:t> </a:t>
            </a:r>
            <a:r>
              <a:rPr lang="en-GB" sz="1800" dirty="0" err="1"/>
              <a:t>all'arabo</a:t>
            </a:r>
            <a:r>
              <a:rPr lang="en-GB" sz="1800" dirty="0"/>
              <a:t>
La </a:t>
            </a:r>
            <a:r>
              <a:rPr lang="en-GB" sz="1800" dirty="0" err="1"/>
              <a:t>costruzioen</a:t>
            </a:r>
            <a:r>
              <a:rPr lang="en-GB" sz="1800" dirty="0"/>
              <a:t> </a:t>
            </a:r>
            <a:r>
              <a:rPr lang="en-GB" sz="1800" dirty="0" err="1"/>
              <a:t>della</a:t>
            </a:r>
            <a:r>
              <a:rPr lang="en-GB" sz="1800" dirty="0"/>
              <a:t> “Casa </a:t>
            </a:r>
            <a:r>
              <a:rPr lang="en-GB" sz="1800" dirty="0" err="1"/>
              <a:t>della</a:t>
            </a:r>
            <a:r>
              <a:rPr lang="en-GB" sz="1800" dirty="0"/>
              <a:t> </a:t>
            </a:r>
            <a:r>
              <a:rPr lang="en-GB" sz="1800" dirty="0" err="1"/>
              <a:t>saggezza</a:t>
            </a:r>
            <a:r>
              <a:rPr lang="en-GB" sz="1800" dirty="0"/>
              <a:t>” a Baghdad</a:t>
            </a:r>
          </a:p>
          <a:p>
            <a:r>
              <a:rPr lang="en-GB" sz="2000" dirty="0"/>
              <a:t>Lo </a:t>
            </a:r>
            <a:r>
              <a:rPr lang="en-GB" sz="2000" dirty="0" err="1"/>
              <a:t>sviluppo</a:t>
            </a:r>
            <a:r>
              <a:rPr lang="en-GB" sz="2000" dirty="0"/>
              <a:t> </a:t>
            </a:r>
            <a:r>
              <a:rPr lang="en-GB" sz="2000" dirty="0" err="1"/>
              <a:t>della</a:t>
            </a:r>
            <a:r>
              <a:rPr lang="en-GB" sz="2000" dirty="0"/>
              <a:t> </a:t>
            </a:r>
            <a:r>
              <a:rPr lang="en-GB" sz="2000" dirty="0" err="1"/>
              <a:t>biblioteca</a:t>
            </a:r>
            <a:r>
              <a:rPr lang="en-GB" sz="2000" dirty="0"/>
              <a:t> come </a:t>
            </a:r>
            <a:r>
              <a:rPr lang="en-GB" sz="2000" dirty="0" err="1"/>
              <a:t>sostegno</a:t>
            </a:r>
            <a:r>
              <a:rPr lang="en-GB" sz="2000" dirty="0"/>
              <a:t> al testo </a:t>
            </a:r>
            <a:r>
              <a:rPr lang="en-GB" sz="2000" dirty="0" err="1"/>
              <a:t>liturgico</a:t>
            </a:r>
            <a:r>
              <a:rPr lang="en-GB" sz="2000" dirty="0"/>
              <a:t> e </a:t>
            </a:r>
            <a:r>
              <a:rPr lang="en-GB" sz="2000" dirty="0" err="1"/>
              <a:t>pedagogico</a:t>
            </a:r>
            <a:endParaRPr lang="en-GB" sz="2000" dirty="0"/>
          </a:p>
          <a:p>
            <a:pPr lvl="1"/>
            <a:r>
              <a:rPr lang="en-GB" sz="1800" dirty="0"/>
              <a:t>La </a:t>
            </a:r>
            <a:r>
              <a:rPr lang="en-GB" sz="1800" dirty="0" err="1"/>
              <a:t>disponibilità</a:t>
            </a:r>
            <a:r>
              <a:rPr lang="en-GB" sz="1800" dirty="0"/>
              <a:t> di un gran </a:t>
            </a:r>
            <a:r>
              <a:rPr lang="en-GB" sz="1800" dirty="0" err="1"/>
              <a:t>numero</a:t>
            </a:r>
            <a:r>
              <a:rPr lang="en-GB" sz="1800" dirty="0"/>
              <a:t> di </a:t>
            </a:r>
            <a:r>
              <a:rPr lang="en-GB" sz="1800" dirty="0" err="1"/>
              <a:t>manoscritti</a:t>
            </a:r>
            <a:r>
              <a:rPr lang="en-GB" sz="1800" dirty="0"/>
              <a:t>
</a:t>
            </a:r>
            <a:r>
              <a:rPr lang="en-GB" sz="1800" dirty="0" err="1"/>
              <a:t>L'incremento</a:t>
            </a:r>
            <a:r>
              <a:rPr lang="en-GB" sz="1800" dirty="0"/>
              <a:t> del </a:t>
            </a:r>
            <a:r>
              <a:rPr lang="en-GB" sz="1800" dirty="0" err="1"/>
              <a:t>numero</a:t>
            </a:r>
            <a:r>
              <a:rPr lang="en-GB" sz="1800" dirty="0"/>
              <a:t> di </a:t>
            </a:r>
            <a:r>
              <a:rPr lang="en-GB" sz="1800" dirty="0" err="1"/>
              <a:t>filolofi</a:t>
            </a:r>
            <a:r>
              <a:rPr lang="en-GB" sz="1800" dirty="0"/>
              <a:t> ed </a:t>
            </a:r>
            <a:r>
              <a:rPr lang="en-GB" sz="1800" dirty="0" err="1"/>
              <a:t>esegeti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5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21AAD1-60A5-2E4E-9AB7-A6970BF2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74" y="3520000"/>
            <a:ext cx="5046196" cy="17958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dirty="0">
                <a:latin typeface="+mn-lt"/>
              </a:rPr>
              <a:t>I </a:t>
            </a:r>
            <a:r>
              <a:rPr lang="en-US" sz="1800" dirty="0" err="1">
                <a:latin typeface="+mn-lt"/>
              </a:rPr>
              <a:t>Bimarestani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sono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originariamente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ospedali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militari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mobili</a:t>
            </a:r>
            <a:r>
              <a:rPr lang="en-US" sz="1800" dirty="0">
                <a:latin typeface="+mn-lt"/>
              </a:rPr>
              <a:t>. </a:t>
            </a:r>
            <a:r>
              <a:rPr lang="en-US" sz="1800" dirty="0" err="1">
                <a:latin typeface="+mn-lt"/>
              </a:rPr>
              <a:t>Shapur</a:t>
            </a:r>
            <a:r>
              <a:rPr lang="en-US" sz="1800" dirty="0">
                <a:latin typeface="+mn-lt"/>
              </a:rPr>
              <a:t> I </a:t>
            </a:r>
            <a:r>
              <a:rPr lang="en-US" sz="1800" dirty="0" err="1">
                <a:latin typeface="+mn-lt"/>
              </a:rPr>
              <a:t>nel</a:t>
            </a:r>
            <a:r>
              <a:rPr lang="en-US" sz="1800" dirty="0">
                <a:latin typeface="+mn-lt"/>
              </a:rPr>
              <a:t> 271 CE per </a:t>
            </a:r>
            <a:r>
              <a:rPr lang="en-US" sz="1800" dirty="0" err="1">
                <a:latin typeface="+mn-lt"/>
              </a:rPr>
              <a:t>motivi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strategici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costruito</a:t>
            </a:r>
            <a:r>
              <a:rPr lang="en-US" sz="1800" dirty="0">
                <a:latin typeface="+mn-lt"/>
              </a:rPr>
              <a:t> il primo </a:t>
            </a:r>
            <a:r>
              <a:rPr lang="en-US" sz="1800" dirty="0" err="1">
                <a:latin typeface="+mn-lt"/>
              </a:rPr>
              <a:t>bimarestan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stabilito</a:t>
            </a:r>
            <a:r>
              <a:rPr lang="en-US" sz="1800" dirty="0">
                <a:latin typeface="+mn-lt"/>
              </a:rPr>
              <a:t> a </a:t>
            </a:r>
            <a:r>
              <a:rPr lang="en-US" sz="1800" dirty="0" err="1">
                <a:latin typeface="+mn-lt"/>
              </a:rPr>
              <a:t>Gondishapur</a:t>
            </a:r>
            <a:r>
              <a:rPr lang="en-US" sz="1800" dirty="0">
                <a:latin typeface="+mn-lt"/>
              </a:rPr>
              <a:t>
</a:t>
            </a:r>
            <a:endParaRPr lang="en-US" sz="18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3" name="Marcador de contenido 12" descr="Imagen que contiene edificio, viejo, lugar, iglesia&#10;&#10;Descripción generada automáticamente">
            <a:extLst>
              <a:ext uri="{FF2B5EF4-FFF2-40B4-BE49-F238E27FC236}">
                <a16:creationId xmlns:a16="http://schemas.microsoft.com/office/drawing/2014/main" xmlns="" id="{18017B5B-B2D1-B04A-A753-BBF08C5BC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7" y="1143062"/>
            <a:ext cx="2927250" cy="1875106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BC0F8B1-F985-469B-8332-13DBC76655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7" name="Imagen 16" descr="Imagen que contiene edificio, exterior, viejo, piedra&#10;&#10;Descripción generada automáticamente">
            <a:extLst>
              <a:ext uri="{FF2B5EF4-FFF2-40B4-BE49-F238E27FC236}">
                <a16:creationId xmlns:a16="http://schemas.microsoft.com/office/drawing/2014/main" xmlns="" id="{8DDF9094-F812-6B4D-AF15-1A266D876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3" y="596626"/>
            <a:ext cx="3868173" cy="2432985"/>
          </a:xfrm>
          <a:prstGeom prst="rect">
            <a:avLst/>
          </a:prstGeom>
        </p:spPr>
      </p:pic>
      <p:pic>
        <p:nvPicPr>
          <p:cNvPr id="10" name="Imagen 9" descr="Imagen que contiene edificio, viejo, exterior, piedra&#10;&#10;Descripción generada automáticamente">
            <a:extLst>
              <a:ext uri="{FF2B5EF4-FFF2-40B4-BE49-F238E27FC236}">
                <a16:creationId xmlns:a16="http://schemas.microsoft.com/office/drawing/2014/main" xmlns="" id="{A1BF93EC-6D4B-3B47-823F-0EE4D5B3D8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1" r="21042" b="2"/>
          <a:stretch/>
        </p:blipFill>
        <p:spPr>
          <a:xfrm>
            <a:off x="8802177" y="893928"/>
            <a:ext cx="2193458" cy="1864207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89D15953-1642-4DD6-AD9E-01AA19247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918D9D3-1370-4FF6-9DFC-9F87F9039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14400" y="5377218"/>
            <a:ext cx="438775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Marcador de contenido 6" descr="Imagen que contiene edificio, hombre, blanco&#10;&#10;Descripción generada automáticamente">
            <a:extLst>
              <a:ext uri="{FF2B5EF4-FFF2-40B4-BE49-F238E27FC236}">
                <a16:creationId xmlns:a16="http://schemas.microsoft.com/office/drawing/2014/main" xmlns="" id="{3A526264-B713-D44B-953D-FE14B369E5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7" r="-1" b="4022"/>
          <a:stretch/>
        </p:blipFill>
        <p:spPr>
          <a:xfrm>
            <a:off x="6243851" y="3647854"/>
            <a:ext cx="1978925" cy="1978919"/>
          </a:xfrm>
          <a:prstGeom prst="rect">
            <a:avLst/>
          </a:prstGeom>
        </p:spPr>
      </p:pic>
      <p:pic>
        <p:nvPicPr>
          <p:cNvPr id="5" name="Marcador de contenido 4" descr="Edificio de piedra&#10;&#10;Descripción generada automáticamente">
            <a:extLst>
              <a:ext uri="{FF2B5EF4-FFF2-40B4-BE49-F238E27FC236}">
                <a16:creationId xmlns:a16="http://schemas.microsoft.com/office/drawing/2014/main" xmlns="" id="{E663C40C-7ADD-4E4C-A405-722CD680CE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" r="13842" b="1"/>
          <a:stretch/>
        </p:blipFill>
        <p:spPr>
          <a:xfrm>
            <a:off x="9015312" y="3200914"/>
            <a:ext cx="2760248" cy="2366857"/>
          </a:xfrm>
          <a:prstGeom prst="rect">
            <a:avLst/>
          </a:prstGeom>
        </p:spPr>
      </p:pic>
      <p:sp>
        <p:nvSpPr>
          <p:cNvPr id="34" name="Freeform 6">
            <a:extLst>
              <a:ext uri="{FF2B5EF4-FFF2-40B4-BE49-F238E27FC236}">
                <a16:creationId xmlns:a16="http://schemas.microsoft.com/office/drawing/2014/main" xmlns="" id="{FBF3780C-749F-4B50-9E1D-F2B1F6DBB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5390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7B1AE7-CAEB-C446-8489-B8B483E4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1" y="626383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scuola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di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Gundishapur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8C39FF-59EB-724D-BC71-9D9B76F29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err="1"/>
              <a:t>Ospedale</a:t>
            </a:r>
            <a:endParaRPr lang="en-GB" sz="2000" dirty="0"/>
          </a:p>
          <a:p>
            <a:pPr lvl="1"/>
            <a:r>
              <a:rPr lang="en-GB" sz="1800" dirty="0" err="1"/>
              <a:t>Unità</a:t>
            </a:r>
            <a:r>
              <a:rPr lang="en-GB" sz="1800" dirty="0"/>
              <a:t> </a:t>
            </a:r>
            <a:r>
              <a:rPr lang="en-GB" sz="1800" dirty="0" err="1"/>
              <a:t>cliniche</a:t>
            </a:r>
            <a:r>
              <a:rPr lang="en-GB" sz="1800" dirty="0"/>
              <a:t> </a:t>
            </a:r>
            <a:r>
              <a:rPr lang="en-GB" sz="1800" dirty="0" err="1"/>
              <a:t>specifiche</a:t>
            </a:r>
            <a:r>
              <a:rPr lang="en-GB" sz="1800" dirty="0"/>
              <a:t>: </a:t>
            </a:r>
            <a:r>
              <a:rPr lang="en-GB" sz="1800" dirty="0" err="1"/>
              <a:t>chirurgia</a:t>
            </a:r>
            <a:r>
              <a:rPr lang="en-GB" sz="1800" dirty="0"/>
              <a:t>, </a:t>
            </a:r>
            <a:r>
              <a:rPr lang="en-GB" sz="1800" dirty="0" err="1"/>
              <a:t>febbre</a:t>
            </a:r>
            <a:r>
              <a:rPr lang="en-GB" sz="1800" dirty="0"/>
              <a:t>, </a:t>
            </a:r>
            <a:r>
              <a:rPr lang="en-GB" sz="1800" dirty="0" err="1"/>
              <a:t>ferite</a:t>
            </a:r>
            <a:r>
              <a:rPr lang="en-GB" sz="1800" dirty="0"/>
              <a:t>, mania, </a:t>
            </a:r>
            <a:r>
              <a:rPr lang="en-GB" sz="1800" dirty="0" err="1"/>
              <a:t>morte</a:t>
            </a:r>
            <a:r>
              <a:rPr lang="en-GB" sz="1800" dirty="0"/>
              <a:t> </a:t>
            </a:r>
            <a:r>
              <a:rPr lang="en-GB" sz="1800" dirty="0" err="1"/>
              <a:t>fredda</a:t>
            </a:r>
            <a:r>
              <a:rPr lang="en-GB" sz="1800" dirty="0"/>
              <a:t>, </a:t>
            </a:r>
            <a:r>
              <a:rPr lang="en-GB" sz="1800" dirty="0" err="1"/>
              <a:t>diarrea</a:t>
            </a:r>
            <a:r>
              <a:rPr lang="en-GB" sz="1800" dirty="0"/>
              <a:t>, </a:t>
            </a:r>
            <a:r>
              <a:rPr lang="en-GB" sz="1800" dirty="0" err="1"/>
              <a:t>disturbi</a:t>
            </a:r>
            <a:r>
              <a:rPr lang="en-GB" sz="1800" dirty="0"/>
              <a:t> </a:t>
            </a:r>
            <a:r>
              <a:rPr lang="en-GB" sz="1800" dirty="0" err="1"/>
              <a:t>femminili</a:t>
            </a:r>
            <a:r>
              <a:rPr lang="en-GB" sz="1800" dirty="0"/>
              <a:t> e </a:t>
            </a:r>
            <a:r>
              <a:rPr lang="en-GB" sz="1800" dirty="0" err="1"/>
              <a:t>malattie</a:t>
            </a:r>
            <a:r>
              <a:rPr lang="en-GB" sz="1800" dirty="0"/>
              <a:t> </a:t>
            </a:r>
            <a:r>
              <a:rPr lang="en-GB" sz="1800" dirty="0" err="1"/>
              <a:t>oculari</a:t>
            </a:r>
            <a:r>
              <a:rPr lang="en-GB" sz="1800" dirty="0"/>
              <a:t>
</a:t>
            </a:r>
            <a:r>
              <a:rPr lang="en-GB" sz="1800" dirty="0" err="1"/>
              <a:t>Laboratorio</a:t>
            </a:r>
            <a:r>
              <a:rPr lang="en-GB" sz="1800" dirty="0"/>
              <a:t> di </a:t>
            </a:r>
            <a:r>
              <a:rPr lang="en-GB" sz="1800" dirty="0" err="1"/>
              <a:t>farmacologia</a:t>
            </a:r>
            <a:r>
              <a:rPr lang="en-GB" sz="1800" dirty="0"/>
              <a:t>
</a:t>
            </a:r>
            <a:r>
              <a:rPr lang="en-GB" sz="1800" dirty="0" err="1"/>
              <a:t>Infermieri</a:t>
            </a:r>
            <a:r>
              <a:rPr lang="en-GB" sz="1800" dirty="0"/>
              <a:t> e </a:t>
            </a:r>
            <a:r>
              <a:rPr lang="en-GB" sz="1800" dirty="0" err="1"/>
              <a:t>ausiliari</a:t>
            </a:r>
            <a:r>
              <a:rPr lang="en-GB" sz="1800" dirty="0"/>
              <a:t>
</a:t>
            </a:r>
            <a:r>
              <a:rPr lang="en-GB" sz="1800" dirty="0" err="1"/>
              <a:t>Moschea</a:t>
            </a:r>
            <a:r>
              <a:rPr lang="en-GB" sz="1800" dirty="0"/>
              <a:t> e  cappella</a:t>
            </a:r>
          </a:p>
          <a:p>
            <a:r>
              <a:rPr lang="en-GB" sz="2000" dirty="0" err="1"/>
              <a:t>Scuola</a:t>
            </a:r>
            <a:r>
              <a:rPr lang="en-GB" sz="2000" dirty="0"/>
              <a:t> di </a:t>
            </a:r>
            <a:r>
              <a:rPr lang="en-GB" sz="2000" dirty="0" err="1"/>
              <a:t>medicina</a:t>
            </a:r>
            <a:endParaRPr lang="en-GB" sz="2000" dirty="0"/>
          </a:p>
          <a:p>
            <a:pPr lvl="1"/>
            <a:r>
              <a:rPr lang="en-GB" sz="1800" dirty="0" err="1"/>
              <a:t>Laboratorio</a:t>
            </a:r>
            <a:r>
              <a:rPr lang="en-GB" sz="1800" dirty="0"/>
              <a:t> di </a:t>
            </a:r>
            <a:r>
              <a:rPr lang="en-GB" sz="1800" dirty="0" err="1"/>
              <a:t>farmacologia</a:t>
            </a:r>
            <a:r>
              <a:rPr lang="en-GB" sz="1800" dirty="0"/>
              <a:t>
</a:t>
            </a:r>
            <a:r>
              <a:rPr lang="en-GB" sz="1800" dirty="0" err="1"/>
              <a:t>Biblioteca</a:t>
            </a:r>
            <a:r>
              <a:rPr lang="en-GB" sz="1800" dirty="0"/>
              <a:t> e casa di </a:t>
            </a:r>
            <a:r>
              <a:rPr lang="en-GB" sz="1800" dirty="0" err="1"/>
              <a:t>traduzione</a:t>
            </a:r>
            <a:r>
              <a:rPr lang="en-GB" sz="1800" dirty="0"/>
              <a:t>
</a:t>
            </a:r>
            <a:r>
              <a:rPr lang="en-GB" sz="1800" dirty="0" err="1"/>
              <a:t>Osservatorio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6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DB60394C54F044948EBCDAE7591ACE" ma:contentTypeVersion="11" ma:contentTypeDescription="Create a new document." ma:contentTypeScope="" ma:versionID="ae60e388a1b38099b3f8a9de90889d13">
  <xsd:schema xmlns:xsd="http://www.w3.org/2001/XMLSchema" xmlns:xs="http://www.w3.org/2001/XMLSchema" xmlns:p="http://schemas.microsoft.com/office/2006/metadata/properties" xmlns:ns3="3907ee43-106e-45b7-ac09-95530b7d167a" xmlns:ns4="9f45867e-6b5a-4e8e-bc9d-545393ffc3c9" targetNamespace="http://schemas.microsoft.com/office/2006/metadata/properties" ma:root="true" ma:fieldsID="cc0086c9221a71cccec6f925cb9fef8c" ns3:_="" ns4:_="">
    <xsd:import namespace="3907ee43-106e-45b7-ac09-95530b7d167a"/>
    <xsd:import namespace="9f45867e-6b5a-4e8e-bc9d-545393ffc3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7ee43-106e-45b7-ac09-95530b7d1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5867e-6b5a-4e8e-bc9d-545393ffc3c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3DDF54-B9E9-476B-99E0-0CD8EC41DE80}">
  <ds:schemaRefs>
    <ds:schemaRef ds:uri="3907ee43-106e-45b7-ac09-95530b7d167a"/>
    <ds:schemaRef ds:uri="9f45867e-6b5a-4e8e-bc9d-545393ffc3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103416C-28B0-460A-B631-2007C61822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62FAAA-274D-4703-BB21-E54621C382C3}">
  <ds:schemaRefs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f45867e-6b5a-4e8e-bc9d-545393ffc3c9"/>
    <ds:schemaRef ds:uri="3907ee43-106e-45b7-ac09-95530b7d167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438</Words>
  <Application>Microsoft Office PowerPoint</Application>
  <PresentationFormat>Custom</PresentationFormat>
  <Paragraphs>89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      </vt:lpstr>
      <vt:lpstr>La città di Gondishapur
</vt:lpstr>
      <vt:lpstr>La Scuola di Gondishapur
</vt:lpstr>
      <vt:lpstr>La fine del mondo accademico
</vt:lpstr>
      <vt:lpstr>La grande sintesi di Gondishapur
</vt:lpstr>
      <vt:lpstr>L'ascesa dell'Impero Arabo ha colpito una misura dalla Spagna all'Hindustan. Nel 638 d.C. con la conquista della città CE l'eredità della Scuola Gondishapur è stata diffusa da Baghdad a tutto il territorio 
</vt:lpstr>
      <vt:lpstr>I ruoli centrali delle librerie</vt:lpstr>
      <vt:lpstr>I Bimarestani sono originariamente ospedali militari mobili. Shapur I nel 271 CE per motivi strategici costruito il primo bimarestan stabilito a Gondishapur
</vt:lpstr>
      <vt:lpstr>La scuola di Gundishapur</vt:lpstr>
      <vt:lpstr>Insegnamento medico</vt:lpstr>
      <vt:lpstr>Scuola multiculturale
</vt:lpstr>
      <vt:lpstr>Il basso Medioevo
</vt:lpstr>
      <vt:lpstr>L’arabizzazione della cultura europea</vt:lpstr>
      <vt:lpstr>La città di Toledo</vt:lpstr>
      <vt:lpstr>La Scuola di Traduzione di Toledo
</vt:lpstr>
      <vt:lpstr>1a generazione dei traduttori di Toledo 
</vt:lpstr>
      <vt:lpstr>Seconda generazione di traduttori Toledo
</vt:lpstr>
      <vt:lpstr>Recupero e sintesi della medicina araba nella medicina medievale europea
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AGE</dc:title>
  <dc:creator>Emanuele Valenti</dc:creator>
  <cp:lastModifiedBy>Andrea Nozzoli</cp:lastModifiedBy>
  <cp:revision>26</cp:revision>
  <dcterms:created xsi:type="dcterms:W3CDTF">2020-04-26T22:05:52Z</dcterms:created>
  <dcterms:modified xsi:type="dcterms:W3CDTF">2021-06-18T10:56:15Z</dcterms:modified>
</cp:coreProperties>
</file>