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5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7" autoAdjust="0"/>
    <p:restoredTop sz="94648" autoAdjust="0"/>
  </p:normalViewPr>
  <p:slideViewPr>
    <p:cSldViewPr snapToGrid="0">
      <p:cViewPr>
        <p:scale>
          <a:sx n="77" d="100"/>
          <a:sy n="77" d="100"/>
        </p:scale>
        <p:origin x="-4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E528-9F6F-5147-9A6E-E055E3D190ED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FE34F-0691-9C4B-9BD3-D09A1A25B2C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7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3D567-D40F-489F-9C62-184BDF52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2DAED7-1137-4A86-92F0-71BF867F3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9953A-D1D2-4019-8994-475BCC09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1C8EF-ED1A-4B8A-8806-99A5D4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C4CFD-C5E5-4BBA-81FE-8B03758C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0C87-722B-4EC5-B89A-BC4FF9A5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A6F75C-0388-442F-9718-F4708210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16886A-27F5-4BD4-9A77-6B2A855B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8DFC1-54A9-4256-B726-96859B7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6DC4F-0D9A-4CBB-A903-0156B3C2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EC4267-1849-4EE6-BFE3-52DB71652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234E4C-D57B-4E97-A2A0-208C51DA0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9BD-A397-4334-8074-D24F9371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DB7FC-33F8-4BA0-BE87-587BEBB1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E6413-F213-400E-8887-A8F5EF98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EE23-1873-478E-9F17-BA628B8A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5267D-18A6-45FE-A735-3AD48DC4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7C9997-B52F-4C00-A7B4-2BCD88E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670387-C0E7-4145-89CF-FEC01075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0F891-61D3-4EDE-A379-B50FEA1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4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0EAAD-27F6-4D58-A345-31899B5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8D026E-C1E7-4501-910E-9E7C1D4A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687B5-F1E9-4FD4-9AED-1AD6042E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900C0C-7502-4997-89F0-091D0131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4BD77-9B51-4655-901F-E3403184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FA6F5-09B1-4D7A-B14C-031DEE58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9C41D-A432-499A-BA93-53DB01532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7ADFCF-35C8-47A1-BF8F-37477316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87EB1D-A0E1-429F-B0C6-E2E1489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27FF97-886A-4306-B822-43051217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176D9A-ACA5-4BC7-AFF9-A692E9F5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E317D-CB9B-4E3E-BFBD-54A784C3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CA676F-72AA-4DEB-AEAD-CD92BE3D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7CE1A5-DEF7-49D5-A213-5084C78A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69F593-C414-48D6-A119-5636FEB49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04EAA6-6FDA-447A-A8F5-658BCEC49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5D32B0-5600-45AB-A840-333B6713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E8EFB5-5C83-42C5-9DF7-7B14C41E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26A7D0-5E55-4CF8-823F-3A7C87F1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64DB1-2A1E-472E-A418-7D42656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B15465-8765-4508-AA11-B40E35DF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A360-C3CB-41E0-B8E9-CB782F7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B4B8F-F9AC-4254-8EAF-131672F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3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3E2E76-0B4F-4CF9-9814-CFEF352E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49771E-909C-4866-AB9A-3456527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B63638-7886-423F-8D9A-8FD038F3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5381A-8E4F-4AA0-B861-6ABB35AC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2C2C13-4D18-4DF2-AE2B-7101A53D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170022-37A9-41C0-ADB3-A787EABA8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239CF-F2E0-4332-A9EB-6F4037AA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16085-F7A4-4B21-9398-F4102D18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1F9D31-84D4-4AB0-9C0C-E8DE8F58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7C49A-8639-4731-A2F9-4AAFAB9B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C21FDE-EB10-44EA-8A2D-8B5CF75B7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800DDB-3EBF-4E1E-98D4-19F99A664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89438C-F2D7-4276-948A-D59A12BC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B01DA0-44DB-4880-8DFB-FA04576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5F73B8-CB83-48ED-BB43-35915032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creativecommons.org/licenses/by-nc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979519-0905-4D64-81CD-78F5DD7A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792007-7172-44A0-BE4C-2A92546A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01B95-3526-4E43-8701-F69F1CACF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5FF8-5268-4131-B694-6FA2AE9D28CC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97AF1-A972-4DB8-B679-726DF795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DE9F0-9D45-4359-AACC-A91C2BAD5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4E17-09B3-444C-B5B8-4A2B46888542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3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8" name="Picture 7" descr="Licenza Creative Commons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21023" y="6306671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4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0754"/>
            <a:ext cx="121920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 smtClean="0"/>
              <a:t>Universidad </a:t>
            </a:r>
            <a:r>
              <a:rPr lang="en-GB" sz="6400" b="1" dirty="0" err="1"/>
              <a:t>Complutense</a:t>
            </a:r>
            <a:r>
              <a:rPr lang="en-GB" sz="6400" b="1" dirty="0"/>
              <a:t> </a:t>
            </a:r>
            <a:r>
              <a:rPr lang="en-GB" sz="6400" b="1" dirty="0" smtClean="0"/>
              <a:t>de </a:t>
            </a:r>
            <a:r>
              <a:rPr lang="en-GB" sz="6400" b="1" dirty="0"/>
              <a:t>Madrid, </a:t>
            </a:r>
            <a:r>
              <a:rPr lang="en-GB" sz="6400" b="1" dirty="0" err="1" smtClean="0"/>
              <a:t>España</a:t>
            </a:r>
            <a:r>
              <a:rPr lang="en-GB" sz="7500" b="1" dirty="0" smtClean="0"/>
              <a:t>
</a:t>
            </a:r>
            <a:endParaRPr lang="ro-RO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o-RO" dirty="0" smtClean="0"/>
              <a:t> </a:t>
            </a:r>
            <a:endParaRPr lang="it-IT" dirty="0" smtClean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0" y="46878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1" y="1829485"/>
            <a:ext cx="4911318" cy="3146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7106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traducción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medieval: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Gundishapur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Toledo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9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28C071-2864-174D-8BE6-6AD801D5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58284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enseñanza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80DCF7-8436-DA4E-8851-12D8187B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Visita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estudiantes</a:t>
            </a:r>
            <a:r>
              <a:rPr lang="en-GB" sz="2000" dirty="0" smtClean="0"/>
              <a:t> a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unidades</a:t>
            </a:r>
            <a:r>
              <a:rPr lang="en-GB" sz="2000" dirty="0" smtClean="0"/>
              <a:t> </a:t>
            </a:r>
            <a:r>
              <a:rPr lang="en-GB" sz="2000" dirty="0" err="1" smtClean="0"/>
              <a:t>clínicas</a:t>
            </a:r>
            <a:r>
              <a:rPr lang="en-GB" sz="2000" dirty="0" smtClean="0"/>
              <a:t> con </a:t>
            </a:r>
            <a:r>
              <a:rPr lang="en-GB" sz="2000" dirty="0" err="1" smtClean="0"/>
              <a:t>médicos</a:t>
            </a:r>
            <a:r>
              <a:rPr lang="en-GB" sz="2000" dirty="0"/>
              <a:t>
</a:t>
            </a:r>
            <a:r>
              <a:rPr lang="en-GB" sz="2000" dirty="0" err="1" smtClean="0"/>
              <a:t>Rotaciones</a:t>
            </a:r>
            <a:r>
              <a:rPr lang="en-GB" sz="2000" dirty="0" smtClean="0"/>
              <a:t> en </a:t>
            </a:r>
            <a:r>
              <a:rPr lang="en-GB" sz="2000" dirty="0" err="1" smtClean="0"/>
              <a:t>diversas</a:t>
            </a:r>
            <a:r>
              <a:rPr lang="en-GB" sz="2000" dirty="0" smtClean="0"/>
              <a:t> </a:t>
            </a:r>
            <a:r>
              <a:rPr lang="en-GB" sz="2000" dirty="0" err="1" smtClean="0"/>
              <a:t>unidades</a:t>
            </a:r>
            <a:r>
              <a:rPr lang="en-GB" sz="2000" dirty="0" smtClean="0"/>
              <a:t> </a:t>
            </a:r>
            <a:r>
              <a:rPr lang="en-GB" sz="2000" dirty="0" err="1" smtClean="0"/>
              <a:t>clínicas</a:t>
            </a:r>
            <a:r>
              <a:rPr lang="en-GB" sz="2000" dirty="0"/>
              <a:t>
</a:t>
            </a:r>
            <a:r>
              <a:rPr lang="en-GB" sz="2000" dirty="0" err="1" smtClean="0"/>
              <a:t>Escritura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estudiantes</a:t>
            </a:r>
            <a:r>
              <a:rPr lang="en-GB" sz="2000" dirty="0" smtClean="0"/>
              <a:t> de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historias</a:t>
            </a:r>
            <a:r>
              <a:rPr lang="en-GB" sz="2000" dirty="0" smtClean="0"/>
              <a:t> </a:t>
            </a:r>
            <a:r>
              <a:rPr lang="en-GB" sz="2000" dirty="0" err="1" smtClean="0"/>
              <a:t>clínicas</a:t>
            </a:r>
            <a:r>
              <a:rPr lang="en-GB" sz="2000" dirty="0" smtClean="0"/>
              <a:t> </a:t>
            </a:r>
            <a:r>
              <a:rPr lang="en-GB" sz="2000" dirty="0" err="1" smtClean="0"/>
              <a:t>supervisada</a:t>
            </a:r>
            <a:r>
              <a:rPr lang="en-GB" sz="2000" dirty="0" smtClean="0"/>
              <a:t> </a:t>
            </a:r>
            <a:r>
              <a:rPr lang="en-GB" sz="2000" dirty="0" err="1" smtClean="0"/>
              <a:t>por</a:t>
            </a:r>
            <a:r>
              <a:rPr lang="en-GB" sz="2000" dirty="0" smtClean="0"/>
              <a:t> el </a:t>
            </a:r>
            <a:r>
              <a:rPr lang="en-GB" sz="2000" dirty="0" err="1" smtClean="0"/>
              <a:t>profesor</a:t>
            </a:r>
            <a:r>
              <a:rPr lang="en-GB" sz="2000" dirty="0" smtClean="0"/>
              <a:t> de </a:t>
            </a:r>
            <a:r>
              <a:rPr lang="en-GB" sz="2000" dirty="0" err="1" smtClean="0"/>
              <a:t>medicina</a:t>
            </a:r>
            <a:r>
              <a:rPr lang="en-GB" sz="2000" dirty="0"/>
              <a:t>
</a:t>
            </a:r>
            <a:r>
              <a:rPr lang="en-GB" sz="2000" dirty="0" err="1" smtClean="0"/>
              <a:t>Tratamientos</a:t>
            </a:r>
            <a:r>
              <a:rPr lang="en-GB" sz="2000" dirty="0" smtClean="0"/>
              <a:t> </a:t>
            </a:r>
            <a:r>
              <a:rPr lang="en-GB" sz="2000" dirty="0" err="1" smtClean="0"/>
              <a:t>basados</a:t>
            </a:r>
            <a:r>
              <a:rPr lang="en-GB" sz="2000" dirty="0" smtClean="0"/>
              <a:t> en la continua </a:t>
            </a:r>
            <a:r>
              <a:rPr lang="en-GB" sz="2000" dirty="0" err="1" smtClean="0"/>
              <a:t>experiencia</a:t>
            </a:r>
            <a:r>
              <a:rPr lang="en-GB" sz="2000" dirty="0"/>
              <a:t>
</a:t>
            </a:r>
            <a:r>
              <a:rPr lang="en-GB" sz="2000" dirty="0" err="1" smtClean="0"/>
              <a:t>Pequeñas</a:t>
            </a:r>
            <a:r>
              <a:rPr lang="en-GB" sz="2000" dirty="0" smtClean="0"/>
              <a:t> </a:t>
            </a:r>
            <a:r>
              <a:rPr lang="en-GB" sz="2000" dirty="0" err="1" smtClean="0"/>
              <a:t>lecciones</a:t>
            </a:r>
            <a:r>
              <a:rPr lang="en-GB" sz="2000" dirty="0" smtClean="0"/>
              <a:t> </a:t>
            </a:r>
            <a:r>
              <a:rPr lang="en-GB" sz="2000" dirty="0" err="1" smtClean="0"/>
              <a:t>grupales</a:t>
            </a:r>
            <a:r>
              <a:rPr lang="en-GB" sz="2000" dirty="0" smtClean="0"/>
              <a:t> </a:t>
            </a:r>
            <a:r>
              <a:rPr lang="en-GB" sz="2000" dirty="0" err="1" smtClean="0"/>
              <a:t>durante</a:t>
            </a:r>
            <a:r>
              <a:rPr lang="en-GB" sz="2000" dirty="0" smtClean="0"/>
              <a:t> los </a:t>
            </a:r>
            <a:r>
              <a:rPr lang="en-GB" sz="2000" dirty="0" err="1" smtClean="0"/>
              <a:t>turnos</a:t>
            </a:r>
            <a:r>
              <a:rPr lang="en-GB" sz="2000" dirty="0" smtClean="0"/>
              <a:t> en los </a:t>
            </a:r>
            <a:r>
              <a:rPr lang="en-GB" sz="2000" dirty="0" err="1" smtClean="0"/>
              <a:t>pabellones</a:t>
            </a:r>
            <a:r>
              <a:rPr lang="en-GB" sz="2000" dirty="0" smtClean="0"/>
              <a:t>, en los </a:t>
            </a:r>
            <a:r>
              <a:rPr lang="en-GB" sz="2000" dirty="0" err="1" smtClean="0"/>
              <a:t>que</a:t>
            </a:r>
            <a:r>
              <a:rPr lang="en-GB" sz="2000" dirty="0" smtClean="0"/>
              <a:t> se </a:t>
            </a:r>
            <a:r>
              <a:rPr lang="en-GB" sz="2000" dirty="0" err="1" smtClean="0"/>
              <a:t>discuten</a:t>
            </a:r>
            <a:r>
              <a:rPr lang="en-GB" sz="2000" dirty="0" smtClean="0"/>
              <a:t> los </a:t>
            </a:r>
            <a:r>
              <a:rPr lang="en-GB" sz="2000" dirty="0" err="1" smtClean="0"/>
              <a:t>casos</a:t>
            </a:r>
            <a:r>
              <a:rPr lang="en-GB" sz="2000" dirty="0" smtClean="0"/>
              <a:t> </a:t>
            </a:r>
            <a:r>
              <a:rPr lang="en-GB" sz="2000" dirty="0" err="1" smtClean="0"/>
              <a:t>clínicos</a:t>
            </a:r>
            <a:r>
              <a:rPr lang="en-GB" sz="2000" dirty="0" smtClean="0"/>
              <a:t> </a:t>
            </a:r>
            <a:r>
              <a:rPr lang="en-GB" sz="2000" dirty="0"/>
              <a:t>
</a:t>
            </a:r>
            <a:r>
              <a:rPr lang="en-GB" sz="2000" dirty="0" err="1" smtClean="0"/>
              <a:t>Programa</a:t>
            </a:r>
            <a:r>
              <a:rPr lang="en-GB" sz="2000" dirty="0" smtClean="0"/>
              <a:t> de </a:t>
            </a:r>
            <a:r>
              <a:rPr lang="en-GB" sz="2000" dirty="0" err="1" smtClean="0"/>
              <a:t>formación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tres</a:t>
            </a:r>
            <a:r>
              <a:rPr lang="en-GB" sz="2000" dirty="0" smtClean="0"/>
              <a:t> </a:t>
            </a:r>
            <a:r>
              <a:rPr lang="en-GB" sz="2000" dirty="0" err="1" smtClean="0"/>
              <a:t>años</a:t>
            </a:r>
            <a:r>
              <a:rPr lang="en-GB" sz="2000" dirty="0"/>
              <a:t>
	</a:t>
            </a:r>
            <a:r>
              <a:rPr lang="en-GB" sz="2000" dirty="0" smtClean="0"/>
              <a:t>Primer </a:t>
            </a:r>
            <a:r>
              <a:rPr lang="en-GB" sz="2000" dirty="0" err="1" smtClean="0"/>
              <a:t>año</a:t>
            </a:r>
            <a:r>
              <a:rPr lang="en-GB" sz="2000" dirty="0" smtClean="0"/>
              <a:t>: se </a:t>
            </a:r>
            <a:r>
              <a:rPr lang="en-GB" sz="2000" dirty="0" err="1" smtClean="0"/>
              <a:t>estudia</a:t>
            </a:r>
            <a:r>
              <a:rPr lang="en-GB" sz="2000" dirty="0" smtClean="0"/>
              <a:t> </a:t>
            </a:r>
            <a:r>
              <a:rPr lang="en-GB" sz="2000" dirty="0" err="1" smtClean="0"/>
              <a:t>aritmética</a:t>
            </a:r>
            <a:r>
              <a:rPr lang="en-GB" sz="2000" dirty="0" smtClean="0"/>
              <a:t>, </a:t>
            </a:r>
            <a:r>
              <a:rPr lang="en-GB" sz="2000" dirty="0" err="1" smtClean="0"/>
              <a:t>geometría</a:t>
            </a:r>
            <a:r>
              <a:rPr lang="en-GB" sz="2000" dirty="0" smtClean="0"/>
              <a:t> y </a:t>
            </a:r>
            <a:r>
              <a:rPr lang="en-GB" sz="2000" dirty="0" err="1" smtClean="0"/>
              <a:t>lógica</a:t>
            </a:r>
            <a:r>
              <a:rPr lang="en-GB" sz="1800" dirty="0"/>
              <a:t>
	</a:t>
            </a:r>
            <a:r>
              <a:rPr lang="en-GB" sz="1800" dirty="0" err="1" smtClean="0"/>
              <a:t>Sgundo</a:t>
            </a:r>
            <a:r>
              <a:rPr lang="en-GB" sz="1800" dirty="0" smtClean="0"/>
              <a:t> y </a:t>
            </a:r>
            <a:r>
              <a:rPr lang="en-GB" sz="1800" dirty="0" err="1" smtClean="0"/>
              <a:t>tercer</a:t>
            </a:r>
            <a:r>
              <a:rPr lang="en-GB" sz="1800" dirty="0" smtClean="0"/>
              <a:t> </a:t>
            </a:r>
            <a:r>
              <a:rPr lang="en-GB" sz="1800" dirty="0" err="1" smtClean="0"/>
              <a:t>año</a:t>
            </a:r>
            <a:r>
              <a:rPr lang="en-GB" sz="1800" dirty="0" smtClean="0"/>
              <a:t>: </a:t>
            </a:r>
            <a:r>
              <a:rPr lang="en-GB" sz="1800" dirty="0" err="1" smtClean="0"/>
              <a:t>disección</a:t>
            </a:r>
            <a:r>
              <a:rPr lang="en-GB" sz="1800" dirty="0" smtClean="0"/>
              <a:t> </a:t>
            </a:r>
            <a:r>
              <a:rPr lang="en-GB" sz="1800" dirty="0" err="1" smtClean="0"/>
              <a:t>anatómica</a:t>
            </a:r>
            <a:r>
              <a:rPr lang="en-GB" sz="1800" dirty="0" smtClean="0"/>
              <a:t> </a:t>
            </a:r>
            <a:r>
              <a:rPr lang="en-GB" sz="1800" dirty="0" err="1" smtClean="0"/>
              <a:t>básica</a:t>
            </a:r>
            <a:r>
              <a:rPr lang="en-GB" sz="1800" dirty="0" smtClean="0"/>
              <a:t>, </a:t>
            </a:r>
            <a:r>
              <a:rPr lang="en-GB" sz="1800" dirty="0" err="1" smtClean="0"/>
              <a:t>trabajo</a:t>
            </a:r>
            <a:r>
              <a:rPr lang="en-GB" sz="1800" dirty="0" smtClean="0"/>
              <a:t> </a:t>
            </a:r>
            <a:r>
              <a:rPr lang="en-GB" sz="1800" dirty="0" err="1" smtClean="0"/>
              <a:t>clínico</a:t>
            </a:r>
            <a:r>
              <a:rPr lang="en-GB" sz="1800" dirty="0" smtClean="0"/>
              <a:t> y </a:t>
            </a:r>
            <a:r>
              <a:rPr lang="en-GB" sz="1800" dirty="0" err="1" smtClean="0"/>
              <a:t>estudio</a:t>
            </a:r>
            <a:r>
              <a:rPr lang="en-GB" sz="1800" dirty="0" smtClean="0"/>
              <a:t> de </a:t>
            </a:r>
            <a:r>
              <a:rPr lang="en-GB" sz="1800" dirty="0" err="1" smtClean="0"/>
              <a:t>libros</a:t>
            </a:r>
            <a:r>
              <a:rPr lang="en-GB" sz="1800" dirty="0" smtClean="0"/>
              <a:t> </a:t>
            </a:r>
            <a:r>
              <a:rPr lang="en-GB" sz="1800" dirty="0" err="1" smtClean="0"/>
              <a:t>médicos</a:t>
            </a:r>
            <a:r>
              <a:rPr lang="en-GB" sz="1800" dirty="0"/>
              <a:t>
</a:t>
            </a:r>
            <a:r>
              <a:rPr lang="en-GB" sz="1800" dirty="0" smtClean="0"/>
              <a:t>Al final del </a:t>
            </a:r>
            <a:r>
              <a:rPr lang="en-GB" sz="1800" dirty="0" err="1" smtClean="0"/>
              <a:t>período</a:t>
            </a:r>
            <a:r>
              <a:rPr lang="en-GB" sz="1800" dirty="0" smtClean="0"/>
              <a:t> </a:t>
            </a:r>
            <a:r>
              <a:rPr lang="en-GB" sz="1800" dirty="0" err="1" smtClean="0"/>
              <a:t>formativo</a:t>
            </a:r>
            <a:r>
              <a:rPr lang="en-GB" sz="1800" dirty="0" smtClean="0"/>
              <a:t> se </a:t>
            </a:r>
            <a:r>
              <a:rPr lang="en-GB" sz="1800" dirty="0" err="1" smtClean="0"/>
              <a:t>confiere</a:t>
            </a:r>
            <a:r>
              <a:rPr lang="en-GB" sz="1800" dirty="0" smtClean="0"/>
              <a:t> 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licencia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6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B717B5-29B7-584C-8079-DD3DB483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7134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Escuela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multicultural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EB8CC3-58AB-614F-ABCA-64DBAE00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La </a:t>
            </a:r>
            <a:r>
              <a:rPr lang="en-GB" sz="2000" dirty="0" err="1" smtClean="0"/>
              <a:t>lengua</a:t>
            </a:r>
            <a:r>
              <a:rPr lang="en-GB" sz="2000" dirty="0" smtClean="0"/>
              <a:t> </a:t>
            </a:r>
            <a:r>
              <a:rPr lang="en-GB" sz="2000" dirty="0" err="1" smtClean="0"/>
              <a:t>común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la </a:t>
            </a:r>
            <a:r>
              <a:rPr lang="en-GB" sz="2000" dirty="0" err="1" smtClean="0"/>
              <a:t>enseñanza</a:t>
            </a:r>
            <a:r>
              <a:rPr lang="en-GB" sz="2000" dirty="0" smtClean="0"/>
              <a:t> era el </a:t>
            </a:r>
            <a:r>
              <a:rPr lang="en-GB" sz="2000" dirty="0" err="1" smtClean="0"/>
              <a:t>persa</a:t>
            </a:r>
            <a:r>
              <a:rPr lang="en-GB" sz="2000" dirty="0" smtClean="0"/>
              <a:t> Pahlavi, </a:t>
            </a:r>
            <a:r>
              <a:rPr lang="en-GB" sz="2000" dirty="0" err="1" smtClean="0"/>
              <a:t>pero</a:t>
            </a:r>
            <a:r>
              <a:rPr lang="en-GB" sz="2000" dirty="0" smtClean="0"/>
              <a:t> no se </a:t>
            </a:r>
            <a:r>
              <a:rPr lang="en-GB" sz="2000" dirty="0" err="1" smtClean="0"/>
              <a:t>excluye</a:t>
            </a:r>
            <a:r>
              <a:rPr lang="en-GB" sz="2000" dirty="0" smtClean="0"/>
              <a:t> el </a:t>
            </a:r>
            <a:r>
              <a:rPr lang="en-GB" sz="2000" dirty="0" err="1" smtClean="0"/>
              <a:t>empleo</a:t>
            </a:r>
            <a:r>
              <a:rPr lang="en-GB" sz="2000" dirty="0" smtClean="0"/>
              <a:t> de </a:t>
            </a:r>
            <a:r>
              <a:rPr lang="en-GB" sz="2000" dirty="0" err="1" smtClean="0"/>
              <a:t>otras</a:t>
            </a:r>
            <a:r>
              <a:rPr lang="en-GB" sz="2000" dirty="0" smtClean="0"/>
              <a:t> </a:t>
            </a:r>
            <a:r>
              <a:rPr lang="en-GB" sz="2000" dirty="0"/>
              <a:t>
	</a:t>
            </a:r>
            <a:r>
              <a:rPr lang="en-GB" sz="1800" dirty="0" err="1" smtClean="0"/>
              <a:t>Arameo</a:t>
            </a:r>
            <a:r>
              <a:rPr lang="en-GB" sz="1800" dirty="0"/>
              <a:t>
	</a:t>
            </a:r>
            <a:r>
              <a:rPr lang="en-GB" sz="1800" dirty="0" err="1" smtClean="0"/>
              <a:t>Griego</a:t>
            </a:r>
            <a:r>
              <a:rPr lang="en-GB" sz="1800" dirty="0"/>
              <a:t>
	</a:t>
            </a:r>
            <a:r>
              <a:rPr lang="en-GB" sz="1800" dirty="0" err="1" smtClean="0"/>
              <a:t>Siríaco</a:t>
            </a:r>
            <a:r>
              <a:rPr lang="en-GB" sz="1800" dirty="0"/>
              <a:t>
	</a:t>
            </a:r>
            <a:r>
              <a:rPr lang="en-GB" sz="1800" dirty="0" err="1" smtClean="0"/>
              <a:t>Sánscrito</a:t>
            </a: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r>
              <a:rPr lang="en-GB" sz="2000" dirty="0" smtClean="0"/>
              <a:t>Los </a:t>
            </a:r>
            <a:r>
              <a:rPr lang="en-GB" sz="2000" dirty="0" err="1" smtClean="0"/>
              <a:t>profesores</a:t>
            </a:r>
            <a:r>
              <a:rPr lang="en-GB" sz="2000" dirty="0" smtClean="0"/>
              <a:t> </a:t>
            </a:r>
            <a:r>
              <a:rPr lang="en-GB" sz="2000" dirty="0" err="1" smtClean="0"/>
              <a:t>eran</a:t>
            </a:r>
            <a:r>
              <a:rPr lang="en-GB" sz="2000" dirty="0" smtClean="0"/>
              <a:t> </a:t>
            </a:r>
            <a:r>
              <a:rPr lang="en-GB" sz="2000" dirty="0" err="1" smtClean="0"/>
              <a:t>cristiano</a:t>
            </a:r>
            <a:r>
              <a:rPr lang="en-GB" sz="2000" dirty="0" smtClean="0"/>
              <a:t> </a:t>
            </a:r>
            <a:r>
              <a:rPr lang="en-GB" sz="2000" dirty="0" err="1" smtClean="0"/>
              <a:t>nestorianos</a:t>
            </a:r>
            <a:r>
              <a:rPr lang="en-GB" sz="2000" dirty="0" smtClean="0"/>
              <a:t> </a:t>
            </a:r>
            <a:r>
              <a:rPr lang="en-GB" sz="2000" dirty="0" err="1" smtClean="0"/>
              <a:t>provinientes</a:t>
            </a:r>
            <a:r>
              <a:rPr lang="en-GB" sz="2000" dirty="0" smtClean="0"/>
              <a:t> en gran parte de </a:t>
            </a:r>
            <a:r>
              <a:rPr lang="en-GB" sz="2000" dirty="0" err="1" smtClean="0"/>
              <a:t>Édessa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243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DB7A14-3D6F-CE4F-9D52-9EBEE9BF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alto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medievo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5B43A23C-AA12-384B-B083-C3AC64646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2" y="806034"/>
            <a:ext cx="6064660" cy="5245931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397BF4-08F3-A646-B966-500C0D2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237" y="1901372"/>
            <a:ext cx="3915923" cy="3779520"/>
          </a:xfrm>
        </p:spPr>
        <p:txBody>
          <a:bodyPr>
            <a:noAutofit/>
          </a:bodyPr>
          <a:lstStyle/>
          <a:p>
            <a:r>
              <a:rPr lang="en-GB" sz="1800" dirty="0" err="1" smtClean="0"/>
              <a:t>Después</a:t>
            </a:r>
            <a:r>
              <a:rPr lang="en-GB" sz="1800" dirty="0" smtClean="0"/>
              <a:t> de la </a:t>
            </a:r>
            <a:r>
              <a:rPr lang="en-GB" sz="1800" dirty="0" err="1" smtClean="0"/>
              <a:t>muerte</a:t>
            </a:r>
            <a:r>
              <a:rPr lang="en-GB" sz="1800" dirty="0" smtClean="0"/>
              <a:t> de Carlo </a:t>
            </a:r>
            <a:r>
              <a:rPr lang="en-GB" sz="1800" dirty="0" err="1"/>
              <a:t>Magno</a:t>
            </a:r>
            <a:r>
              <a:rPr lang="en-GB" sz="1800" dirty="0"/>
              <a:t> </a:t>
            </a:r>
            <a:r>
              <a:rPr lang="en-GB" sz="1800" dirty="0" smtClean="0"/>
              <a:t>la </a:t>
            </a:r>
            <a:r>
              <a:rPr lang="en-GB" sz="1800" dirty="0" err="1" smtClean="0"/>
              <a:t>ciencia</a:t>
            </a:r>
            <a:r>
              <a:rPr lang="en-GB" sz="1800" dirty="0" smtClean="0"/>
              <a:t> y la </a:t>
            </a:r>
            <a:r>
              <a:rPr lang="en-GB" sz="1800" dirty="0" err="1" smtClean="0"/>
              <a:t>medicina</a:t>
            </a:r>
            <a:r>
              <a:rPr lang="en-GB" sz="1800" dirty="0" smtClean="0"/>
              <a:t> </a:t>
            </a:r>
            <a:r>
              <a:rPr lang="en-GB" sz="1800" dirty="0" err="1" smtClean="0"/>
              <a:t>quedó</a:t>
            </a:r>
            <a:r>
              <a:rPr lang="en-GB" sz="1800" dirty="0" smtClean="0"/>
              <a:t> </a:t>
            </a:r>
            <a:r>
              <a:rPr lang="en-GB" sz="1800" dirty="0" err="1" smtClean="0"/>
              <a:t>relegada</a:t>
            </a:r>
            <a:r>
              <a:rPr lang="en-GB" sz="1800" dirty="0" smtClean="0"/>
              <a:t> a los </a:t>
            </a:r>
            <a:r>
              <a:rPr lang="en-GB" sz="1800" dirty="0" err="1" smtClean="0"/>
              <a:t>monasterios</a:t>
            </a:r>
            <a:r>
              <a:rPr lang="en-GB" sz="1800" dirty="0"/>
              <a:t>
</a:t>
            </a:r>
            <a:r>
              <a:rPr lang="en-GB" sz="1800" dirty="0" err="1" smtClean="0"/>
              <a:t>España</a:t>
            </a:r>
            <a:r>
              <a:rPr lang="en-GB" sz="1800" dirty="0" smtClean="0"/>
              <a:t> y Sicilia </a:t>
            </a:r>
            <a:r>
              <a:rPr lang="en-GB" sz="1800" dirty="0" err="1" smtClean="0"/>
              <a:t>experimentaron</a:t>
            </a:r>
            <a:r>
              <a:rPr lang="en-GB" sz="1800" dirty="0" smtClean="0"/>
              <a:t> un </a:t>
            </a:r>
            <a:r>
              <a:rPr lang="en-GB" sz="1800" dirty="0" err="1" smtClean="0"/>
              <a:t>renacimiento</a:t>
            </a:r>
            <a:r>
              <a:rPr lang="en-GB" sz="1800" dirty="0" smtClean="0"/>
              <a:t> cultural</a:t>
            </a:r>
            <a:endParaRPr lang="en-GB" sz="1800" dirty="0"/>
          </a:p>
          <a:p>
            <a:pPr lvl="1"/>
            <a:r>
              <a:rPr lang="en-GB" sz="1800" dirty="0" smtClean="0"/>
              <a:t>En el </a:t>
            </a:r>
            <a:r>
              <a:rPr lang="en-GB" sz="1800" dirty="0" err="1" smtClean="0"/>
              <a:t>sur</a:t>
            </a:r>
            <a:r>
              <a:rPr lang="en-GB" sz="1800" dirty="0" smtClean="0"/>
              <a:t> de </a:t>
            </a:r>
            <a:r>
              <a:rPr lang="en-GB" sz="1800" dirty="0" err="1" smtClean="0"/>
              <a:t>España</a:t>
            </a:r>
            <a:r>
              <a:rPr lang="en-GB" sz="1800" dirty="0" smtClean="0"/>
              <a:t>, el </a:t>
            </a:r>
            <a:r>
              <a:rPr lang="en-GB" sz="1800" dirty="0" err="1" smtClean="0"/>
              <a:t>emirato</a:t>
            </a:r>
            <a:r>
              <a:rPr lang="en-GB" sz="1800" dirty="0" smtClean="0"/>
              <a:t> y </a:t>
            </a:r>
            <a:r>
              <a:rPr lang="en-GB" sz="1800" dirty="0" err="1" smtClean="0"/>
              <a:t>califato</a:t>
            </a:r>
            <a:r>
              <a:rPr lang="en-GB" sz="1800" dirty="0" smtClean="0"/>
              <a:t> de </a:t>
            </a:r>
            <a:r>
              <a:rPr lang="en-GB" sz="1800" dirty="0" err="1" smtClean="0"/>
              <a:t>córdoba</a:t>
            </a:r>
            <a:r>
              <a:rPr lang="en-GB" sz="1800" dirty="0"/>
              <a:t>
</a:t>
            </a:r>
            <a:r>
              <a:rPr lang="en-GB" sz="1800" dirty="0" smtClean="0"/>
              <a:t>El </a:t>
            </a:r>
            <a:r>
              <a:rPr lang="en-GB" sz="1800" dirty="0" err="1" smtClean="0"/>
              <a:t>Reino</a:t>
            </a:r>
            <a:r>
              <a:rPr lang="en-GB" sz="1800" dirty="0" smtClean="0"/>
              <a:t> </a:t>
            </a:r>
            <a:r>
              <a:rPr lang="en-GB" sz="1800" dirty="0" err="1" smtClean="0"/>
              <a:t>normando</a:t>
            </a:r>
            <a:r>
              <a:rPr lang="en-GB" sz="1800" dirty="0" smtClean="0"/>
              <a:t> al </a:t>
            </a:r>
            <a:r>
              <a:rPr lang="en-GB" sz="1800" dirty="0" err="1" smtClean="0"/>
              <a:t>sur</a:t>
            </a:r>
            <a:r>
              <a:rPr lang="en-GB" sz="1800" dirty="0" smtClean="0"/>
              <a:t> de Italia</a:t>
            </a:r>
            <a:endParaRPr lang="en-GB" sz="1800" dirty="0"/>
          </a:p>
          <a:p>
            <a:r>
              <a:rPr lang="en-GB" sz="1800" dirty="0" smtClean="0"/>
              <a:t>El </a:t>
            </a:r>
            <a:r>
              <a:rPr lang="en-GB" sz="1800" dirty="0" err="1" smtClean="0"/>
              <a:t>progreso</a:t>
            </a:r>
            <a:r>
              <a:rPr lang="en-GB" sz="1800" dirty="0" smtClean="0"/>
              <a:t> de la </a:t>
            </a:r>
            <a:r>
              <a:rPr lang="en-GB" sz="1800" dirty="0" err="1" smtClean="0"/>
              <a:t>ciencia</a:t>
            </a:r>
            <a:r>
              <a:rPr lang="en-GB" sz="1800" dirty="0" smtClean="0"/>
              <a:t> y la </a:t>
            </a:r>
            <a:r>
              <a:rPr lang="en-GB" sz="1800" dirty="0" err="1" smtClean="0"/>
              <a:t>medicina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posible</a:t>
            </a:r>
            <a:r>
              <a:rPr lang="en-GB" sz="1800" dirty="0" smtClean="0"/>
              <a:t> a </a:t>
            </a:r>
            <a:r>
              <a:rPr lang="en-GB" sz="1800" dirty="0" err="1" smtClean="0"/>
              <a:t>través</a:t>
            </a:r>
            <a:r>
              <a:rPr lang="en-GB" sz="1800" dirty="0" smtClean="0"/>
              <a:t> de la </a:t>
            </a:r>
            <a:r>
              <a:rPr lang="en-GB" sz="1800" dirty="0" err="1" smtClean="0"/>
              <a:t>cultura</a:t>
            </a:r>
            <a:r>
              <a:rPr lang="en-GB" sz="1800" dirty="0" smtClean="0"/>
              <a:t> </a:t>
            </a:r>
            <a:r>
              <a:rPr lang="en-GB" sz="1800" dirty="0" err="1" smtClean="0"/>
              <a:t>griega</a:t>
            </a:r>
            <a:r>
              <a:rPr lang="en-GB" sz="1800" dirty="0" smtClean="0"/>
              <a:t> </a:t>
            </a:r>
            <a:r>
              <a:rPr lang="en-GB" sz="1800" dirty="0" err="1" smtClean="0"/>
              <a:t>arabizada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665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77EBA-BF3A-8441-A6CC-13B8B83B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5" y="915514"/>
            <a:ext cx="4944152" cy="162232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arabización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cultura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europea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50ADA3-113F-864F-8237-0AFD742D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GB" sz="1800" dirty="0"/>
              <a:t>La </a:t>
            </a:r>
            <a:r>
              <a:rPr lang="en-GB" sz="1800" dirty="0" err="1" smtClean="0"/>
              <a:t>escuela</a:t>
            </a:r>
            <a:r>
              <a:rPr lang="en-GB" sz="1800" dirty="0" smtClean="0"/>
              <a:t> de </a:t>
            </a:r>
            <a:r>
              <a:rPr lang="en-GB" sz="1800" dirty="0"/>
              <a:t>Salerno</a:t>
            </a:r>
          </a:p>
          <a:p>
            <a:pPr lvl="1"/>
            <a:r>
              <a:rPr lang="it-IT" sz="1800" dirty="0" smtClean="0"/>
              <a:t>Bajo el duque normando Rugero II la ciurdad se convierte en uno de los centros culturales más importantes de la europa cristiana</a:t>
            </a:r>
            <a:endParaRPr lang="it-IT" sz="1800" dirty="0"/>
          </a:p>
          <a:p>
            <a:pPr lvl="1"/>
            <a:r>
              <a:rPr lang="it-IT" sz="1800" dirty="0" smtClean="0"/>
              <a:t>El puerto de Salerno se convierte en un cruce para los ejercitos de las Cruzadas y un hospital para todos los militares que regresan</a:t>
            </a:r>
          </a:p>
          <a:p>
            <a:pPr lvl="1"/>
            <a:r>
              <a:rPr lang="it-IT" sz="1800" dirty="0" smtClean="0"/>
              <a:t>Colecciones de diversos manuscritos médicos provinientes del mundo árabe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mapa, firmar, hombre&#10;&#10;Descripción generada automáticamente">
            <a:extLst>
              <a:ext uri="{FF2B5EF4-FFF2-40B4-BE49-F238E27FC236}">
                <a16:creationId xmlns:a16="http://schemas.microsoft.com/office/drawing/2014/main" xmlns="" id="{FC0DE493-D1A1-4448-BD7D-EE4694AB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726675"/>
            <a:ext cx="4475531" cy="34014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12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DAC11-C66D-314F-BA8B-5665EBF4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ciudad de Toledo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3759A41E-3E64-8341-835D-79A08D01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13664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EC144BE-AC94-4E60-BAFA-2D07D239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 </a:t>
            </a:r>
            <a:r>
              <a:rPr lang="en-US" sz="1800" dirty="0" err="1" smtClean="0"/>
              <a:t>rey</a:t>
            </a:r>
            <a:r>
              <a:rPr lang="en-US" sz="1800" dirty="0" smtClean="0"/>
              <a:t> </a:t>
            </a:r>
            <a:r>
              <a:rPr lang="en-US" sz="1800" dirty="0" err="1" smtClean="0"/>
              <a:t>cristiano</a:t>
            </a:r>
            <a:r>
              <a:rPr lang="en-US" sz="1800" dirty="0" smtClean="0"/>
              <a:t> </a:t>
            </a:r>
            <a:r>
              <a:rPr lang="en-US" sz="1800" dirty="0"/>
              <a:t>Alfonso VI </a:t>
            </a:r>
            <a:r>
              <a:rPr lang="en-US" sz="1800" dirty="0" err="1" smtClean="0"/>
              <a:t>conquistó</a:t>
            </a:r>
            <a:r>
              <a:rPr lang="en-US" sz="1800" dirty="0" smtClean="0"/>
              <a:t> la ciudad en el 1085 </a:t>
            </a:r>
            <a:r>
              <a:rPr lang="en-US" sz="1800" dirty="0" err="1" smtClean="0"/>
              <a:t>d.C</a:t>
            </a:r>
            <a:endParaRPr lang="en-US" sz="1800" dirty="0"/>
          </a:p>
          <a:p>
            <a:r>
              <a:rPr lang="en-US" sz="1800" dirty="0" smtClean="0"/>
              <a:t>Ciudad multicultural</a:t>
            </a:r>
            <a:endParaRPr lang="en-US" sz="1800" dirty="0"/>
          </a:p>
          <a:p>
            <a:pPr lvl="1"/>
            <a:r>
              <a:rPr lang="en-US" sz="1400" dirty="0" err="1" smtClean="0"/>
              <a:t>árabes</a:t>
            </a:r>
            <a:endParaRPr lang="en-US" sz="1400" dirty="0"/>
          </a:p>
          <a:p>
            <a:pPr lvl="1"/>
            <a:r>
              <a:rPr lang="en-US" sz="1400" dirty="0" err="1" smtClean="0"/>
              <a:t>mozárabes</a:t>
            </a:r>
            <a:endParaRPr lang="en-US" sz="1400" dirty="0"/>
          </a:p>
          <a:p>
            <a:pPr lvl="1"/>
            <a:r>
              <a:rPr lang="en-US" sz="1400" dirty="0" err="1" smtClean="0"/>
              <a:t>hebreos</a:t>
            </a:r>
            <a:endParaRPr lang="en-US" sz="1400" dirty="0"/>
          </a:p>
          <a:p>
            <a:r>
              <a:rPr lang="it-IT" sz="1800" dirty="0" smtClean="0"/>
              <a:t>El movimiento de traducción es particularmente intenso a partir del siglo XII d.C y se organizó en torno a la catedral</a:t>
            </a:r>
            <a:endParaRPr lang="it-IT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68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0F20FA-E084-9147-A3E1-D5B86041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Escuela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traductores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Toledo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14CA60-6D3E-5B40-89A2-832E0323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 smtClean="0"/>
              <a:t>Primeras</a:t>
            </a:r>
            <a:r>
              <a:rPr lang="en-GB" sz="1800" dirty="0" smtClean="0"/>
              <a:t> </a:t>
            </a:r>
            <a:r>
              <a:rPr lang="en-GB" sz="1800" dirty="0" err="1" smtClean="0"/>
              <a:t>traducciones</a:t>
            </a:r>
            <a:r>
              <a:rPr lang="en-GB" sz="1800" dirty="0" smtClean="0"/>
              <a:t> de </a:t>
            </a:r>
            <a:r>
              <a:rPr lang="en-GB" sz="1800" dirty="0" err="1" smtClean="0"/>
              <a:t>numerosos</a:t>
            </a:r>
            <a:r>
              <a:rPr lang="en-GB" sz="1800" dirty="0" smtClean="0"/>
              <a:t> </a:t>
            </a:r>
            <a:r>
              <a:rPr lang="en-GB" sz="1800" dirty="0" err="1" smtClean="0"/>
              <a:t>manuscritos</a:t>
            </a:r>
            <a:r>
              <a:rPr lang="en-GB" sz="1800" dirty="0"/>
              <a:t>
</a:t>
            </a:r>
            <a:r>
              <a:rPr lang="en-GB" sz="1800" dirty="0" smtClean="0"/>
              <a:t>El </a:t>
            </a:r>
            <a:r>
              <a:rPr lang="en-GB" sz="1800" dirty="0" err="1" smtClean="0"/>
              <a:t>clérigo</a:t>
            </a:r>
            <a:r>
              <a:rPr lang="en-GB" sz="1800" dirty="0" smtClean="0"/>
              <a:t> </a:t>
            </a:r>
            <a:r>
              <a:rPr lang="en-GB" sz="1800" dirty="0" err="1" smtClean="0"/>
              <a:t>benedictino</a:t>
            </a:r>
            <a:r>
              <a:rPr lang="en-GB" sz="1800" dirty="0" smtClean="0"/>
              <a:t> </a:t>
            </a:r>
            <a:r>
              <a:rPr lang="en-GB" sz="1800" dirty="0" err="1" smtClean="0"/>
              <a:t>Raimundo</a:t>
            </a:r>
            <a:r>
              <a:rPr lang="en-GB" sz="1800" dirty="0" smtClean="0"/>
              <a:t> </a:t>
            </a:r>
            <a:r>
              <a:rPr lang="en-GB" sz="1800" dirty="0"/>
              <a:t>de </a:t>
            </a:r>
            <a:r>
              <a:rPr lang="en-GB" sz="1800" dirty="0" smtClean="0"/>
              <a:t>Toledo </a:t>
            </a:r>
            <a:r>
              <a:rPr lang="en-GB" sz="1800" dirty="0"/>
              <a:t>(1125-1152 DC) </a:t>
            </a:r>
            <a:r>
              <a:rPr lang="en-GB" sz="1800" dirty="0" err="1" smtClean="0"/>
              <a:t>organiza</a:t>
            </a:r>
            <a:r>
              <a:rPr lang="en-GB" sz="1800" dirty="0" smtClean="0"/>
              <a:t> la </a:t>
            </a:r>
            <a:r>
              <a:rPr lang="en-GB" sz="1800" dirty="0" err="1" smtClean="0"/>
              <a:t>traducción</a:t>
            </a:r>
            <a:r>
              <a:rPr lang="en-GB" sz="1800" dirty="0" smtClean="0"/>
              <a:t> en </a:t>
            </a:r>
            <a:r>
              <a:rPr lang="en-GB" sz="1800" dirty="0" err="1" smtClean="0"/>
              <a:t>torno</a:t>
            </a:r>
            <a:r>
              <a:rPr lang="en-GB" sz="1800" dirty="0" smtClean="0"/>
              <a:t> a la </a:t>
            </a:r>
            <a:r>
              <a:rPr lang="en-GB" sz="1800" dirty="0" err="1" smtClean="0"/>
              <a:t>catedral</a:t>
            </a:r>
            <a:endParaRPr lang="en-GB" sz="1800" dirty="0" smtClean="0"/>
          </a:p>
          <a:p>
            <a:r>
              <a:rPr lang="en-GB" sz="1800" dirty="0" err="1" smtClean="0"/>
              <a:t>Filósofos</a:t>
            </a:r>
            <a:r>
              <a:rPr lang="en-GB" sz="1800" dirty="0" smtClean="0"/>
              <a:t> y </a:t>
            </a:r>
            <a:r>
              <a:rPr lang="en-GB" sz="1800" dirty="0" err="1" smtClean="0"/>
              <a:t>filólogos</a:t>
            </a:r>
            <a:r>
              <a:rPr lang="en-GB" sz="1800" dirty="0" smtClean="0"/>
              <a:t> </a:t>
            </a:r>
            <a:r>
              <a:rPr lang="en-GB" sz="1800" dirty="0" err="1" smtClean="0"/>
              <a:t>venidos</a:t>
            </a:r>
            <a:r>
              <a:rPr lang="en-GB" sz="1800" dirty="0" smtClean="0"/>
              <a:t> de Palermo </a:t>
            </a:r>
            <a:r>
              <a:rPr lang="en-GB" sz="1800" dirty="0"/>
              <a:t>e Chartres
</a:t>
            </a:r>
            <a:r>
              <a:rPr lang="en-GB" sz="1800" dirty="0" smtClean="0"/>
              <a:t>La </a:t>
            </a:r>
            <a:r>
              <a:rPr lang="en-GB" sz="1800" dirty="0" err="1" smtClean="0"/>
              <a:t>coordinación</a:t>
            </a:r>
            <a:r>
              <a:rPr lang="en-GB" sz="1800" dirty="0" smtClean="0"/>
              <a:t> de </a:t>
            </a:r>
            <a:r>
              <a:rPr lang="en-GB" sz="1800" dirty="0" err="1" smtClean="0"/>
              <a:t>Raimundo</a:t>
            </a:r>
            <a:r>
              <a:rPr lang="en-GB" sz="1800" dirty="0" smtClean="0"/>
              <a:t> </a:t>
            </a:r>
            <a:r>
              <a:rPr lang="en-GB" sz="1800" dirty="0" err="1" smtClean="0"/>
              <a:t>comenzó</a:t>
            </a:r>
            <a:r>
              <a:rPr lang="en-GB" sz="1800" dirty="0" smtClean="0"/>
              <a:t> el </a:t>
            </a:r>
            <a:r>
              <a:rPr lang="en-GB" sz="1800" dirty="0"/>
              <a:t>1130 </a:t>
            </a:r>
            <a:r>
              <a:rPr lang="en-GB" sz="1800" dirty="0" err="1"/>
              <a:t>d.C.</a:t>
            </a:r>
            <a:r>
              <a:rPr lang="en-GB" sz="1800" dirty="0"/>
              <a:t> </a:t>
            </a:r>
            <a:r>
              <a:rPr lang="en-GB" sz="1800" dirty="0" smtClean="0"/>
              <a:t>e </a:t>
            </a:r>
            <a:r>
              <a:rPr lang="en-GB" sz="1800" dirty="0" err="1" smtClean="0"/>
              <a:t>involucraba</a:t>
            </a:r>
            <a:r>
              <a:rPr lang="en-GB" sz="1800" dirty="0" smtClean="0"/>
              <a:t> un </a:t>
            </a:r>
            <a:r>
              <a:rPr lang="en-GB" sz="1800" dirty="0" err="1" smtClean="0"/>
              <a:t>grupo</a:t>
            </a:r>
            <a:r>
              <a:rPr lang="en-GB" sz="1800" dirty="0" smtClean="0"/>
              <a:t> de </a:t>
            </a:r>
            <a:r>
              <a:rPr lang="en-GB" sz="1800" dirty="0" err="1" smtClean="0"/>
              <a:t>hebreo</a:t>
            </a:r>
            <a:r>
              <a:rPr lang="en-GB" sz="1800" dirty="0" smtClean="0"/>
              <a:t> de </a:t>
            </a:r>
            <a:r>
              <a:rPr lang="en-GB" sz="1800" dirty="0" err="1" smtClean="0"/>
              <a:t>lengua</a:t>
            </a:r>
            <a:r>
              <a:rPr lang="en-GB" sz="1800" dirty="0" smtClean="0"/>
              <a:t> </a:t>
            </a:r>
            <a:r>
              <a:rPr lang="en-GB" sz="1800" dirty="0" err="1" smtClean="0"/>
              <a:t>castellana</a:t>
            </a:r>
            <a:r>
              <a:rPr lang="en-GB" sz="1800" dirty="0" smtClean="0"/>
              <a:t>, y </a:t>
            </a:r>
            <a:r>
              <a:rPr lang="en-GB" sz="1800" dirty="0" err="1" smtClean="0"/>
              <a:t>formó</a:t>
            </a:r>
            <a:r>
              <a:rPr lang="en-GB" sz="1800" dirty="0" smtClean="0"/>
              <a:t> la </a:t>
            </a:r>
            <a:r>
              <a:rPr lang="en-GB" sz="1800" dirty="0" err="1" smtClean="0"/>
              <a:t>primera</a:t>
            </a:r>
            <a:r>
              <a:rPr lang="en-GB" sz="1800" dirty="0" smtClean="0"/>
              <a:t> </a:t>
            </a:r>
            <a:r>
              <a:rPr lang="en-GB" sz="1800" dirty="0" err="1" smtClean="0"/>
              <a:t>sociedad</a:t>
            </a:r>
            <a:r>
              <a:rPr lang="en-GB" sz="1800" dirty="0" smtClean="0"/>
              <a:t> de </a:t>
            </a:r>
            <a:r>
              <a:rPr lang="en-GB" sz="1800" dirty="0" err="1" smtClean="0"/>
              <a:t>traductores</a:t>
            </a:r>
            <a:endParaRPr lang="en-GB" sz="1800" dirty="0"/>
          </a:p>
          <a:p>
            <a:r>
              <a:rPr lang="en-GB" sz="1800" dirty="0" smtClean="0"/>
              <a:t>Entre los </a:t>
            </a:r>
            <a:r>
              <a:rPr lang="en-GB" sz="1800" dirty="0" err="1" smtClean="0"/>
              <a:t>más</a:t>
            </a:r>
            <a:r>
              <a:rPr lang="en-GB" sz="1800" dirty="0" smtClean="0"/>
              <a:t> </a:t>
            </a:r>
            <a:r>
              <a:rPr lang="en-GB" sz="1800" dirty="0" err="1" smtClean="0"/>
              <a:t>importantes</a:t>
            </a:r>
            <a:r>
              <a:rPr lang="en-GB" sz="1800" dirty="0" smtClean="0"/>
              <a:t>:</a:t>
            </a:r>
            <a:endParaRPr lang="en-GB" sz="1800" dirty="0"/>
          </a:p>
          <a:p>
            <a:pPr lvl="1"/>
            <a:r>
              <a:rPr lang="el-GR" sz="1600" dirty="0"/>
              <a:t>Domingo Gundisalvo</a:t>
            </a:r>
            <a:r>
              <a:rPr lang="es-ES" sz="1600" dirty="0"/>
              <a:t>, </a:t>
            </a:r>
            <a:r>
              <a:rPr lang="es-ES" sz="1600" dirty="0" smtClean="0"/>
              <a:t>(arcediano </a:t>
            </a:r>
            <a:r>
              <a:rPr lang="es-ES" sz="1600" dirty="0"/>
              <a:t>de </a:t>
            </a:r>
            <a:r>
              <a:rPr lang="es-ES" sz="1600" dirty="0" smtClean="0"/>
              <a:t>Segovia</a:t>
            </a:r>
            <a:r>
              <a:rPr lang="en-GB" sz="1600" dirty="0" smtClean="0"/>
              <a:t>)</a:t>
            </a:r>
            <a:r>
              <a:rPr lang="en-GB" sz="1600" dirty="0"/>
              <a:t>
</a:t>
            </a:r>
            <a:r>
              <a:rPr lang="en-GB" sz="1600" dirty="0" err="1" smtClean="0"/>
              <a:t>Salomón</a:t>
            </a:r>
            <a:r>
              <a:rPr lang="en-GB" sz="1600" dirty="0" smtClean="0"/>
              <a:t> (</a:t>
            </a:r>
            <a:r>
              <a:rPr lang="en-GB" sz="1600" dirty="0" err="1" smtClean="0"/>
              <a:t>Hebreo</a:t>
            </a:r>
            <a:r>
              <a:rPr lang="en-GB" sz="1600" dirty="0"/>
              <a:t>)
</a:t>
            </a:r>
            <a:r>
              <a:rPr lang="en-GB" sz="1600" dirty="0" smtClean="0"/>
              <a:t>Pedro Hispano y Juan de </a:t>
            </a:r>
            <a:r>
              <a:rPr lang="en-GB" sz="1600" dirty="0" err="1" smtClean="0"/>
              <a:t>Sevilla</a:t>
            </a:r>
            <a:r>
              <a:rPr lang="en-GB" sz="1600" dirty="0" smtClean="0"/>
              <a:t> (</a:t>
            </a:r>
            <a:r>
              <a:rPr lang="en-GB" sz="1600" dirty="0" err="1" smtClean="0"/>
              <a:t>judeoconverso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29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8DB9C-CCF5-644A-9005-DD4C8E40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640896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Primera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generación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traductores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Toledo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A8BFCC-3774-1C4F-B558-9F53B6013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Mozárabes</a:t>
            </a:r>
            <a:r>
              <a:rPr lang="en-GB" sz="2000" dirty="0" smtClean="0"/>
              <a:t> y </a:t>
            </a:r>
            <a:r>
              <a:rPr lang="en-GB" sz="2000" dirty="0" err="1" smtClean="0"/>
              <a:t>médicos</a:t>
            </a:r>
            <a:r>
              <a:rPr lang="en-GB" sz="2000" dirty="0" smtClean="0"/>
              <a:t> </a:t>
            </a:r>
            <a:r>
              <a:rPr lang="en-GB" sz="2000" dirty="0" err="1" smtClean="0"/>
              <a:t>hebreos</a:t>
            </a:r>
            <a:r>
              <a:rPr lang="en-GB" sz="2000" dirty="0" smtClean="0"/>
              <a:t> </a:t>
            </a:r>
            <a:r>
              <a:rPr lang="en-GB" sz="2000" dirty="0" err="1" smtClean="0"/>
              <a:t>provinientes</a:t>
            </a:r>
            <a:r>
              <a:rPr lang="en-GB" sz="2000" dirty="0" smtClean="0"/>
              <a:t> del </a:t>
            </a:r>
            <a:r>
              <a:rPr lang="en-GB" sz="2000" dirty="0" err="1" smtClean="0"/>
              <a:t>sur</a:t>
            </a:r>
            <a:r>
              <a:rPr lang="en-GB" sz="2000" dirty="0" smtClean="0"/>
              <a:t> de </a:t>
            </a:r>
            <a:r>
              <a:rPr lang="en-GB" sz="2000" dirty="0" err="1" smtClean="0"/>
              <a:t>España</a:t>
            </a:r>
            <a:r>
              <a:rPr lang="en-GB" sz="2000" dirty="0" smtClean="0"/>
              <a:t> </a:t>
            </a:r>
            <a:r>
              <a:rPr lang="en-GB" sz="2000" dirty="0" err="1" smtClean="0"/>
              <a:t>donde</a:t>
            </a:r>
            <a:r>
              <a:rPr lang="en-GB" sz="2000" dirty="0" smtClean="0"/>
              <a:t> los </a:t>
            </a:r>
            <a:r>
              <a:rPr lang="en-GB" sz="2000" dirty="0" err="1" smtClean="0"/>
              <a:t>almorávides</a:t>
            </a:r>
            <a:r>
              <a:rPr lang="en-GB" sz="2000" dirty="0" smtClean="0"/>
              <a:t> </a:t>
            </a:r>
            <a:r>
              <a:rPr lang="en-GB" sz="2000" dirty="0" err="1" smtClean="0"/>
              <a:t>practicaban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fe</a:t>
            </a:r>
            <a:r>
              <a:rPr lang="en-GB" sz="2000" dirty="0" smtClean="0"/>
              <a:t> </a:t>
            </a:r>
            <a:r>
              <a:rPr lang="en-GB" sz="2000" dirty="0" err="1" smtClean="0"/>
              <a:t>islámica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ortodóxa</a:t>
            </a:r>
            <a:r>
              <a:rPr lang="en-GB" sz="2000" dirty="0" smtClean="0"/>
              <a:t> y </a:t>
            </a:r>
            <a:r>
              <a:rPr lang="en-GB" sz="2000" dirty="0" err="1" smtClean="0"/>
              <a:t>rigurosa</a:t>
            </a:r>
            <a:r>
              <a:rPr lang="en-GB" sz="2000" dirty="0"/>
              <a:t>
</a:t>
            </a:r>
            <a:r>
              <a:rPr lang="es-ES" sz="2000" dirty="0"/>
              <a:t>Miguel Escoto </a:t>
            </a:r>
            <a:r>
              <a:rPr lang="en-GB" sz="2000" dirty="0" smtClean="0"/>
              <a:t>(</a:t>
            </a:r>
            <a:r>
              <a:rPr lang="en-GB" sz="2000" dirty="0"/>
              <a:t>1170-1294 </a:t>
            </a:r>
            <a:r>
              <a:rPr lang="en-GB" sz="2000" dirty="0" err="1" smtClean="0"/>
              <a:t>d.C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Averroes</a:t>
            </a:r>
          </a:p>
          <a:p>
            <a:r>
              <a:rPr lang="en-GB" sz="2000" dirty="0"/>
              <a:t>Gerardo </a:t>
            </a:r>
            <a:r>
              <a:rPr lang="en-GB" sz="2000" dirty="0" smtClean="0"/>
              <a:t>de </a:t>
            </a:r>
            <a:r>
              <a:rPr lang="en-GB" sz="2000" dirty="0"/>
              <a:t>Cremona (1114-1187 </a:t>
            </a:r>
            <a:r>
              <a:rPr lang="en-GB" sz="2000" dirty="0" err="1" smtClean="0"/>
              <a:t>d.C</a:t>
            </a:r>
            <a:r>
              <a:rPr lang="en-GB" sz="2000" dirty="0"/>
              <a:t>)</a:t>
            </a:r>
          </a:p>
          <a:p>
            <a:pPr lvl="1"/>
            <a:r>
              <a:rPr lang="en-GB" sz="1800" dirty="0" err="1" smtClean="0"/>
              <a:t>Aprendió</a:t>
            </a:r>
            <a:r>
              <a:rPr lang="en-GB" sz="1800" dirty="0" smtClean="0"/>
              <a:t> el </a:t>
            </a:r>
            <a:r>
              <a:rPr lang="en-GB" sz="1800" dirty="0" err="1" smtClean="0"/>
              <a:t>árabe</a:t>
            </a:r>
            <a:r>
              <a:rPr lang="en-GB" sz="1800" dirty="0" smtClean="0"/>
              <a:t> de Juan </a:t>
            </a:r>
            <a:r>
              <a:rPr lang="en-GB" sz="1800" dirty="0" err="1" smtClean="0"/>
              <a:t>Hispalensis</a:t>
            </a:r>
            <a:r>
              <a:rPr lang="en-GB" sz="1800" dirty="0"/>
              <a:t>
70 </a:t>
            </a:r>
            <a:r>
              <a:rPr lang="en-GB" sz="1800" dirty="0" err="1" smtClean="0"/>
              <a:t>trabajos</a:t>
            </a:r>
            <a:endParaRPr lang="en-GB" sz="1800" dirty="0"/>
          </a:p>
          <a:p>
            <a:pPr lvl="2"/>
            <a:r>
              <a:rPr lang="en-GB" sz="1600" dirty="0" smtClean="0"/>
              <a:t>Canon de </a:t>
            </a:r>
            <a:r>
              <a:rPr lang="en-GB" sz="1600" dirty="0" err="1" smtClean="0"/>
              <a:t>Avicena</a:t>
            </a:r>
            <a:r>
              <a:rPr lang="en-GB" sz="1600" dirty="0"/>
              <a:t>
</a:t>
            </a:r>
            <a:r>
              <a:rPr lang="en-GB" sz="1600" dirty="0" err="1"/>
              <a:t>Galeno</a:t>
            </a:r>
            <a:r>
              <a:rPr lang="en-GB" sz="1600" dirty="0"/>
              <a:t>
</a:t>
            </a:r>
            <a:r>
              <a:rPr lang="en-GB" sz="1600" dirty="0" err="1" smtClean="0"/>
              <a:t>Aristóteles</a:t>
            </a:r>
            <a:r>
              <a:rPr lang="en-GB" sz="1600" dirty="0"/>
              <a:t>
</a:t>
            </a:r>
            <a:r>
              <a:rPr lang="en-GB" sz="1600" dirty="0" err="1"/>
              <a:t>Tolomeo</a:t>
            </a:r>
            <a:r>
              <a:rPr lang="en-GB" sz="1600" dirty="0"/>
              <a:t>
Rhazes
</a:t>
            </a:r>
            <a:r>
              <a:rPr lang="en-GB" sz="1600" dirty="0" err="1" smtClean="0"/>
              <a:t>Abulcasis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4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B49424-2678-4744-B4E6-118CA993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5973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Segunda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generación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traductores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Toledo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2773C9-5A6E-EA47-8632-A6942AC9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Nuevo director de la </a:t>
            </a:r>
            <a:r>
              <a:rPr lang="en-GB" sz="2000" dirty="0" err="1" smtClean="0"/>
              <a:t>escuela</a:t>
            </a:r>
            <a:r>
              <a:rPr lang="en-GB" sz="2000" dirty="0" smtClean="0"/>
              <a:t> el </a:t>
            </a:r>
            <a:r>
              <a:rPr lang="en-GB" sz="2000" dirty="0" err="1" smtClean="0"/>
              <a:t>obispo</a:t>
            </a:r>
            <a:r>
              <a:rPr lang="en-GB" sz="2000" dirty="0"/>
              <a:t> Rodrigo Jiménez de </a:t>
            </a:r>
            <a:r>
              <a:rPr lang="en-GB" sz="2000" dirty="0" err="1"/>
              <a:t>Rada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/>
              <a:t>1170-1247 </a:t>
            </a:r>
            <a:r>
              <a:rPr lang="en-GB" sz="2000" dirty="0" err="1" smtClean="0"/>
              <a:t>d.C</a:t>
            </a:r>
            <a:r>
              <a:rPr lang="en-GB" sz="2000" dirty="0"/>
              <a:t>)
</a:t>
            </a:r>
            <a:r>
              <a:rPr lang="es-ES" sz="2000" dirty="0"/>
              <a:t>Herman el Alemán </a:t>
            </a:r>
            <a:endParaRPr lang="en-GB" sz="2000" dirty="0"/>
          </a:p>
          <a:p>
            <a:pPr lvl="1"/>
            <a:r>
              <a:rPr lang="it-IT" sz="1800" dirty="0" smtClean="0"/>
              <a:t>Capítulos persas de la Retórica de Aristóteles</a:t>
            </a:r>
            <a:endParaRPr lang="it-IT" sz="1800" dirty="0"/>
          </a:p>
          <a:p>
            <a:r>
              <a:rPr lang="en-GB" sz="2000" dirty="0"/>
              <a:t>Alfred </a:t>
            </a:r>
            <a:r>
              <a:rPr lang="en-GB" sz="2000" dirty="0" smtClean="0"/>
              <a:t>el </a:t>
            </a:r>
            <a:r>
              <a:rPr lang="en-GB" sz="2000" dirty="0" err="1" smtClean="0"/>
              <a:t>inglés</a:t>
            </a:r>
            <a:endParaRPr lang="en-GB" sz="2000" dirty="0"/>
          </a:p>
          <a:p>
            <a:pPr lvl="1"/>
            <a:r>
              <a:rPr lang="en-GB" sz="1800" dirty="0" err="1" smtClean="0"/>
              <a:t>Trabajos</a:t>
            </a:r>
            <a:r>
              <a:rPr lang="en-GB" sz="1800" dirty="0" smtClean="0"/>
              <a:t> </a:t>
            </a:r>
            <a:r>
              <a:rPr lang="en-GB" sz="1800" dirty="0" err="1" smtClean="0"/>
              <a:t>menores</a:t>
            </a:r>
            <a:r>
              <a:rPr lang="en-GB" sz="1800" dirty="0" smtClean="0"/>
              <a:t> de </a:t>
            </a:r>
            <a:r>
              <a:rPr lang="it-IT" sz="1800" dirty="0" smtClean="0"/>
              <a:t>Aristóteles</a:t>
            </a:r>
            <a:endParaRPr lang="en-GB" sz="1800" dirty="0"/>
          </a:p>
          <a:p>
            <a:r>
              <a:rPr lang="en-GB" sz="2000" dirty="0" smtClean="0"/>
              <a:t>Marcos de Toledo</a:t>
            </a:r>
            <a:endParaRPr lang="en-GB" sz="2000" dirty="0"/>
          </a:p>
          <a:p>
            <a:pPr lvl="1"/>
            <a:r>
              <a:rPr lang="en-GB" sz="1800" dirty="0" err="1" smtClean="0"/>
              <a:t>Galeno</a:t>
            </a:r>
            <a:endParaRPr lang="en-GB" sz="1800" dirty="0"/>
          </a:p>
          <a:p>
            <a:pPr lvl="1"/>
            <a:r>
              <a:rPr lang="en-GB" sz="1800" dirty="0" err="1" smtClean="0"/>
              <a:t>Trabajos</a:t>
            </a:r>
            <a:r>
              <a:rPr lang="en-GB" sz="1800" dirty="0" smtClean="0"/>
              <a:t> </a:t>
            </a:r>
            <a:r>
              <a:rPr lang="en-GB" sz="1800" dirty="0" err="1" smtClean="0"/>
              <a:t>astrológicos</a:t>
            </a:r>
            <a:r>
              <a:rPr lang="en-GB" sz="1800" dirty="0" smtClean="0"/>
              <a:t> y </a:t>
            </a:r>
            <a:r>
              <a:rPr lang="en-GB" sz="1800" dirty="0" err="1" smtClean="0"/>
              <a:t>astronómicos</a:t>
            </a:r>
            <a:endParaRPr lang="en-GB" sz="1800" dirty="0"/>
          </a:p>
          <a:p>
            <a:r>
              <a:rPr lang="en-GB" sz="2000" dirty="0"/>
              <a:t>Daniel </a:t>
            </a:r>
            <a:r>
              <a:rPr lang="en-GB" sz="2000" dirty="0" smtClean="0"/>
              <a:t>de </a:t>
            </a:r>
            <a:r>
              <a:rPr lang="en-GB" sz="2000" dirty="0"/>
              <a:t>Morley</a:t>
            </a:r>
          </a:p>
          <a:p>
            <a:pPr lvl="1"/>
            <a:r>
              <a:rPr lang="en-GB" sz="1800" dirty="0" smtClean="0"/>
              <a:t>Introduce en </a:t>
            </a:r>
            <a:r>
              <a:rPr lang="en-GB" sz="1800" dirty="0"/>
              <a:t>Oxford </a:t>
            </a:r>
            <a:r>
              <a:rPr lang="en-GB" sz="1800" dirty="0" smtClean="0"/>
              <a:t>el </a:t>
            </a:r>
            <a:r>
              <a:rPr lang="en-GB" sz="1800" dirty="0" err="1" smtClean="0"/>
              <a:t>nuevo</a:t>
            </a:r>
            <a:r>
              <a:rPr lang="en-GB" sz="1800" dirty="0" smtClean="0"/>
              <a:t> </a:t>
            </a:r>
            <a:r>
              <a:rPr lang="en-GB" sz="1800" dirty="0" err="1" smtClean="0"/>
              <a:t>Aristóteles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16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C33FA7-D5C0-7C48-84D2-A09E03E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3" y="58283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Recuperación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síntesis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 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árabe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en Europa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5922E5-734D-7644-B1C1-839CC94F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200" dirty="0" err="1" smtClean="0"/>
              <a:t>Recepción</a:t>
            </a:r>
            <a:endParaRPr lang="en-GB" sz="2200" dirty="0"/>
          </a:p>
          <a:p>
            <a:pPr lvl="1"/>
            <a:r>
              <a:rPr lang="en-GB" sz="1900" dirty="0" err="1"/>
              <a:t>Costantino</a:t>
            </a:r>
            <a:r>
              <a:rPr lang="en-GB" sz="1900" dirty="0"/>
              <a:t>  </a:t>
            </a:r>
            <a:r>
              <a:rPr lang="en-GB" sz="1900" dirty="0" smtClean="0"/>
              <a:t>el </a:t>
            </a:r>
            <a:r>
              <a:rPr lang="en-GB" sz="1900" dirty="0" err="1" smtClean="0"/>
              <a:t>Africano</a:t>
            </a:r>
            <a:endParaRPr lang="en-GB" sz="1900" dirty="0"/>
          </a:p>
          <a:p>
            <a:pPr lvl="1"/>
            <a:r>
              <a:rPr lang="en-GB" sz="1900" dirty="0" err="1"/>
              <a:t>Adelardo</a:t>
            </a:r>
            <a:r>
              <a:rPr lang="en-GB" sz="1900" dirty="0"/>
              <a:t> de Bath </a:t>
            </a:r>
            <a:endParaRPr lang="en-GB" sz="1900" dirty="0" smtClean="0"/>
          </a:p>
          <a:p>
            <a:pPr lvl="1"/>
            <a:r>
              <a:rPr lang="el-GR" sz="2000" dirty="0" smtClean="0"/>
              <a:t>Domingo </a:t>
            </a:r>
            <a:r>
              <a:rPr lang="el-GR" sz="2000" dirty="0"/>
              <a:t>Gundisalvo</a:t>
            </a:r>
            <a:endParaRPr lang="en-GB" sz="1900" dirty="0" smtClean="0"/>
          </a:p>
          <a:p>
            <a:r>
              <a:rPr lang="en-GB" sz="2200" dirty="0" err="1" smtClean="0"/>
              <a:t>Incubación</a:t>
            </a:r>
            <a:r>
              <a:rPr lang="en-GB" sz="2200" dirty="0" smtClean="0"/>
              <a:t> en Salerno y Chartres</a:t>
            </a:r>
          </a:p>
          <a:p>
            <a:pPr lvl="1"/>
            <a:r>
              <a:rPr lang="en-GB" sz="1900" dirty="0" smtClean="0"/>
              <a:t>Gerardo </a:t>
            </a:r>
            <a:r>
              <a:rPr lang="en-GB" sz="1900" dirty="0"/>
              <a:t>de </a:t>
            </a:r>
            <a:r>
              <a:rPr lang="en-GB" sz="1900" dirty="0" smtClean="0"/>
              <a:t>Cremona</a:t>
            </a:r>
            <a:r>
              <a:rPr lang="en-GB" sz="1900" dirty="0"/>
              <a:t>, </a:t>
            </a:r>
            <a:endParaRPr lang="en-GB" sz="1900" dirty="0" smtClean="0"/>
          </a:p>
          <a:p>
            <a:pPr lvl="1"/>
            <a:r>
              <a:rPr lang="en-GB" sz="1900" dirty="0" smtClean="0"/>
              <a:t>Miguel </a:t>
            </a:r>
            <a:r>
              <a:rPr lang="en-GB" sz="1900" dirty="0" err="1"/>
              <a:t>Escoto</a:t>
            </a:r>
            <a:r>
              <a:rPr lang="en-GB" sz="1900" dirty="0"/>
              <a:t>, </a:t>
            </a:r>
            <a:endParaRPr lang="en-GB" sz="1900" dirty="0" smtClean="0"/>
          </a:p>
          <a:p>
            <a:pPr lvl="1"/>
            <a:r>
              <a:rPr lang="en-GB" sz="1900" dirty="0" smtClean="0"/>
              <a:t>Guillermo </a:t>
            </a:r>
            <a:r>
              <a:rPr lang="en-GB" sz="1900" dirty="0"/>
              <a:t>de Conches </a:t>
            </a:r>
            <a:endParaRPr lang="en-GB" sz="1900" dirty="0" smtClean="0"/>
          </a:p>
          <a:p>
            <a:pPr lvl="1"/>
            <a:r>
              <a:rPr lang="en-GB" sz="1900" dirty="0" smtClean="0"/>
              <a:t> </a:t>
            </a:r>
            <a:r>
              <a:rPr lang="en-GB" sz="1900" dirty="0"/>
              <a:t>Pedro </a:t>
            </a:r>
            <a:r>
              <a:rPr lang="en-GB" sz="1900" dirty="0" smtClean="0"/>
              <a:t>Hispano</a:t>
            </a:r>
            <a:endParaRPr lang="en-GB" sz="1900" dirty="0"/>
          </a:p>
          <a:p>
            <a:r>
              <a:rPr lang="en-GB" sz="2200" dirty="0" err="1" smtClean="0"/>
              <a:t>Asimilación</a:t>
            </a:r>
            <a:r>
              <a:rPr lang="en-GB" sz="2200" dirty="0" smtClean="0"/>
              <a:t>
	</a:t>
            </a:r>
            <a:r>
              <a:rPr lang="en-GB" sz="1900" dirty="0" err="1"/>
              <a:t>Francia</a:t>
            </a:r>
            <a:r>
              <a:rPr lang="en-GB" sz="1900" dirty="0"/>
              <a:t>: </a:t>
            </a:r>
            <a:r>
              <a:rPr lang="en-GB" sz="1900" dirty="0" err="1"/>
              <a:t>Touluse</a:t>
            </a:r>
            <a:r>
              <a:rPr lang="en-GB" sz="1900" dirty="0"/>
              <a:t>, </a:t>
            </a:r>
            <a:r>
              <a:rPr lang="en-GB" sz="1900" dirty="0" err="1"/>
              <a:t>París</a:t>
            </a:r>
            <a:r>
              <a:rPr lang="en-GB" sz="1900" dirty="0"/>
              <a:t> y Chartres
	</a:t>
            </a:r>
            <a:r>
              <a:rPr lang="en-GB" sz="1900" dirty="0" err="1"/>
              <a:t>Inglaterra</a:t>
            </a:r>
            <a:r>
              <a:rPr lang="en-GB" sz="1900" dirty="0"/>
              <a:t> </a:t>
            </a:r>
            <a:r>
              <a:rPr lang="en-GB" sz="1900" dirty="0" err="1"/>
              <a:t>Adelardo</a:t>
            </a:r>
            <a:r>
              <a:rPr lang="en-GB" sz="1900" dirty="0"/>
              <a:t> de Bath, Daniel de Morley y </a:t>
            </a:r>
            <a:r>
              <a:rPr lang="en-GB" sz="1900" dirty="0" err="1"/>
              <a:t>otros</a:t>
            </a:r>
            <a:r>
              <a:rPr lang="en-GB" sz="1900" dirty="0"/>
              <a:t> </a:t>
            </a:r>
            <a:r>
              <a:rPr lang="en-GB" sz="1900" dirty="0" err="1"/>
              <a:t>traductores</a:t>
            </a:r>
            <a:r>
              <a:rPr lang="en-GB" sz="1900" dirty="0"/>
              <a:t> de Toledo
	Italia: Gerardo de </a:t>
            </a:r>
            <a:r>
              <a:rPr lang="en-GB" sz="1900" dirty="0" err="1"/>
              <a:t>Sabbionetta</a:t>
            </a:r>
            <a:r>
              <a:rPr lang="en-GB" sz="1900" dirty="0"/>
              <a:t>, Juan de Palermo, Miguel </a:t>
            </a:r>
            <a:r>
              <a:rPr lang="en-GB" sz="1900" dirty="0" err="1"/>
              <a:t>Escoto</a:t>
            </a:r>
            <a:r>
              <a:rPr lang="en-GB" sz="1900" dirty="0"/>
              <a:t> y Pedro </a:t>
            </a:r>
            <a:r>
              <a:rPr lang="en-GB" sz="1900" dirty="0" smtClean="0"/>
              <a:t>Hispano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7924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093D8-C057-4D44-8FCA-CD8C864E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ciudad de </a:t>
            </a:r>
            <a:r>
              <a:rPr lang="en-GB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598C93-33DD-3041-8357-27584483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El primer </a:t>
            </a:r>
            <a:r>
              <a:rPr lang="en-GB" sz="1800" dirty="0" err="1" smtClean="0"/>
              <a:t>bimaristán</a:t>
            </a:r>
            <a:r>
              <a:rPr lang="en-GB" sz="1800" dirty="0" smtClean="0"/>
              <a:t> se </a:t>
            </a:r>
            <a:r>
              <a:rPr lang="en-GB" sz="1800" dirty="0" err="1" smtClean="0"/>
              <a:t>abrió</a:t>
            </a:r>
            <a:r>
              <a:rPr lang="en-GB" sz="1800" dirty="0" smtClean="0"/>
              <a:t> en la ciudad el </a:t>
            </a:r>
            <a:r>
              <a:rPr lang="en-GB" sz="1800" dirty="0"/>
              <a:t>271 </a:t>
            </a:r>
            <a:r>
              <a:rPr lang="en-GB" sz="1800" dirty="0" err="1"/>
              <a:t>d.C.</a:t>
            </a:r>
            <a:r>
              <a:rPr lang="en-GB" sz="1800" dirty="0"/>
              <a:t> 
</a:t>
            </a:r>
            <a:r>
              <a:rPr lang="en-GB" sz="1800" dirty="0" smtClean="0"/>
              <a:t>La ciudad era 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mezcla</a:t>
            </a:r>
            <a:r>
              <a:rPr lang="en-GB" sz="1800" dirty="0" smtClean="0"/>
              <a:t> de </a:t>
            </a:r>
            <a:r>
              <a:rPr lang="en-GB" sz="1800" dirty="0" err="1" smtClean="0"/>
              <a:t>culturas</a:t>
            </a:r>
            <a:r>
              <a:rPr lang="en-GB" sz="1800" dirty="0" smtClean="0"/>
              <a:t> </a:t>
            </a:r>
            <a:r>
              <a:rPr lang="en-GB" sz="1800" dirty="0" err="1" smtClean="0"/>
              <a:t>persa</a:t>
            </a:r>
            <a:r>
              <a:rPr lang="en-GB" sz="1800" dirty="0" smtClean="0"/>
              <a:t>, </a:t>
            </a:r>
            <a:r>
              <a:rPr lang="en-GB" sz="1800" dirty="0" err="1" smtClean="0"/>
              <a:t>griega</a:t>
            </a:r>
            <a:r>
              <a:rPr lang="en-GB" sz="1800" dirty="0" smtClean="0"/>
              <a:t> e </a:t>
            </a:r>
            <a:r>
              <a:rPr lang="en-GB" sz="1800" dirty="0" err="1" smtClean="0"/>
              <a:t>india</a:t>
            </a:r>
            <a:endParaRPr lang="en-GB" sz="1800" dirty="0" smtClean="0"/>
          </a:p>
          <a:p>
            <a:r>
              <a:rPr lang="en-GB" sz="1800" dirty="0" smtClean="0"/>
              <a:t>Como </a:t>
            </a:r>
            <a:r>
              <a:rPr lang="en-GB" sz="1800" dirty="0" err="1" smtClean="0"/>
              <a:t>consecuencia</a:t>
            </a:r>
            <a:r>
              <a:rPr lang="en-GB" sz="1800" dirty="0" smtClean="0"/>
              <a:t> del </a:t>
            </a:r>
            <a:r>
              <a:rPr lang="en-GB" sz="1800" dirty="0" err="1" smtClean="0"/>
              <a:t>conflicto</a:t>
            </a:r>
            <a:r>
              <a:rPr lang="en-GB" sz="1800" dirty="0" smtClean="0"/>
              <a:t> </a:t>
            </a:r>
            <a:r>
              <a:rPr lang="en-GB" sz="1800" dirty="0" err="1" smtClean="0"/>
              <a:t>político</a:t>
            </a:r>
            <a:r>
              <a:rPr lang="en-GB" sz="1800" dirty="0" smtClean="0"/>
              <a:t> en el </a:t>
            </a:r>
            <a:r>
              <a:rPr lang="en-GB" sz="1800" dirty="0" err="1" smtClean="0"/>
              <a:t>imperio</a:t>
            </a:r>
            <a:r>
              <a:rPr lang="en-GB" sz="1800" dirty="0" smtClean="0"/>
              <a:t> </a:t>
            </a:r>
            <a:r>
              <a:rPr lang="en-GB" sz="1800" dirty="0" err="1" smtClean="0"/>
              <a:t>bizantino</a:t>
            </a:r>
            <a:r>
              <a:rPr lang="en-GB" sz="1800" dirty="0" smtClean="0"/>
              <a:t> </a:t>
            </a:r>
            <a:r>
              <a:rPr lang="en-GB" sz="1800" dirty="0" err="1" smtClean="0"/>
              <a:t>diversos</a:t>
            </a:r>
            <a:r>
              <a:rPr lang="en-GB" sz="1800" dirty="0" smtClean="0"/>
              <a:t> </a:t>
            </a:r>
            <a:r>
              <a:rPr lang="en-GB" sz="1800" dirty="0" err="1" smtClean="0"/>
              <a:t>prisioneros</a:t>
            </a:r>
            <a:r>
              <a:rPr lang="en-GB" sz="1800" dirty="0" smtClean="0"/>
              <a:t> </a:t>
            </a:r>
            <a:r>
              <a:rPr lang="en-GB" sz="1800" dirty="0" err="1" smtClean="0"/>
              <a:t>romanos</a:t>
            </a:r>
            <a:r>
              <a:rPr lang="en-GB" sz="1800" dirty="0" smtClean="0"/>
              <a:t> y </a:t>
            </a:r>
            <a:r>
              <a:rPr lang="en-GB" sz="1800" dirty="0" err="1" smtClean="0"/>
              <a:t>griegos</a:t>
            </a:r>
            <a:r>
              <a:rPr lang="en-GB" sz="1800" dirty="0" smtClean="0"/>
              <a:t> </a:t>
            </a:r>
            <a:r>
              <a:rPr lang="en-GB" sz="1800" dirty="0" err="1" smtClean="0"/>
              <a:t>convertidos</a:t>
            </a:r>
            <a:r>
              <a:rPr lang="en-GB" sz="1800" dirty="0" smtClean="0"/>
              <a:t> en </a:t>
            </a:r>
            <a:r>
              <a:rPr lang="en-GB" sz="1800" dirty="0" err="1" smtClean="0"/>
              <a:t>residentes</a:t>
            </a:r>
            <a:r>
              <a:rPr lang="en-GB" sz="1800" dirty="0" smtClean="0"/>
              <a:t> </a:t>
            </a:r>
            <a:r>
              <a:rPr lang="en-GB" sz="1800" dirty="0" err="1" smtClean="0"/>
              <a:t>fueron</a:t>
            </a:r>
            <a:r>
              <a:rPr lang="en-GB" sz="1800" dirty="0" smtClean="0"/>
              <a:t> </a:t>
            </a:r>
            <a:r>
              <a:rPr lang="en-GB" sz="1800" dirty="0" err="1" smtClean="0"/>
              <a:t>expulsados</a:t>
            </a:r>
            <a:r>
              <a:rPr lang="en-GB" sz="1800" dirty="0" smtClean="0"/>
              <a:t> de la ciudad</a:t>
            </a:r>
            <a:r>
              <a:rPr lang="en-GB" sz="1900" dirty="0" smtClean="0"/>
              <a:t> </a:t>
            </a:r>
            <a:endParaRPr lang="en-GB" sz="1900" dirty="0"/>
          </a:p>
          <a:p>
            <a:endParaRPr lang="en-GB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6BC0651-3B43-DE44-8059-A2D7EBB1C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76431"/>
            <a:ext cx="6019331" cy="37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2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o, montaña, exterior, roca&#10;&#10;Descripción generada automáticamente">
            <a:extLst>
              <a:ext uri="{FF2B5EF4-FFF2-40B4-BE49-F238E27FC236}">
                <a16:creationId xmlns:a16="http://schemas.microsoft.com/office/drawing/2014/main" xmlns="" id="{B5C0565B-9BC3-634C-8F5F-029B46DCF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2" r="9091" b="69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084B7-CF1E-D341-B696-14D75A4E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Escuela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51B60-5EDF-7641-8047-6F313D4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GB" sz="1800" dirty="0" smtClean="0"/>
              <a:t>Como </a:t>
            </a:r>
            <a:r>
              <a:rPr lang="en-GB" sz="1800" dirty="0" err="1" smtClean="0"/>
              <a:t>consecuencia</a:t>
            </a:r>
            <a:r>
              <a:rPr lang="en-GB" sz="1800" dirty="0" smtClean="0"/>
              <a:t> de los </a:t>
            </a:r>
            <a:r>
              <a:rPr lang="en-GB" sz="1800" dirty="0" err="1" smtClean="0"/>
              <a:t>conflictos</a:t>
            </a:r>
            <a:r>
              <a:rPr lang="en-GB" sz="1800" dirty="0" smtClean="0"/>
              <a:t> </a:t>
            </a:r>
            <a:r>
              <a:rPr lang="en-GB" sz="1800" dirty="0" err="1" smtClean="0"/>
              <a:t>político-religiosos</a:t>
            </a:r>
            <a:r>
              <a:rPr lang="en-GB" sz="1800" dirty="0" smtClean="0"/>
              <a:t> de los </a:t>
            </a:r>
            <a:r>
              <a:rPr lang="en-GB" sz="1800" dirty="0" err="1" smtClean="0"/>
              <a:t>cristianos</a:t>
            </a:r>
            <a:r>
              <a:rPr lang="en-GB" sz="1800" dirty="0" smtClean="0"/>
              <a:t>, los </a:t>
            </a:r>
            <a:r>
              <a:rPr lang="en-GB" sz="1800" dirty="0" err="1" smtClean="0"/>
              <a:t>nestorianos</a:t>
            </a:r>
            <a:r>
              <a:rPr lang="en-GB" sz="1800" dirty="0" smtClean="0"/>
              <a:t> </a:t>
            </a:r>
            <a:r>
              <a:rPr lang="en-GB" sz="1800" dirty="0" err="1" smtClean="0"/>
              <a:t>fueron</a:t>
            </a:r>
            <a:r>
              <a:rPr lang="en-GB" sz="1800" dirty="0" smtClean="0"/>
              <a:t> </a:t>
            </a:r>
            <a:r>
              <a:rPr lang="en-GB" sz="1800" dirty="0" err="1" smtClean="0"/>
              <a:t>expulsados</a:t>
            </a:r>
            <a:r>
              <a:rPr lang="en-GB" sz="1800" dirty="0" smtClean="0"/>
              <a:t> a </a:t>
            </a:r>
            <a:r>
              <a:rPr lang="en-GB" sz="1800" dirty="0" err="1" smtClean="0"/>
              <a:t>Édessa</a:t>
            </a:r>
            <a:r>
              <a:rPr lang="en-GB" sz="1800" dirty="0" smtClean="0"/>
              <a:t> y se </a:t>
            </a:r>
            <a:r>
              <a:rPr lang="en-GB" sz="1800" dirty="0" err="1" smtClean="0"/>
              <a:t>establecieron</a:t>
            </a:r>
            <a:r>
              <a:rPr lang="en-GB" sz="1800" dirty="0" smtClean="0"/>
              <a:t> en la ciudad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45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interior, foto, tela, tabla&#10;&#10;Descripción generada automáticamente">
            <a:extLst>
              <a:ext uri="{FF2B5EF4-FFF2-40B4-BE49-F238E27FC236}">
                <a16:creationId xmlns:a16="http://schemas.microsoft.com/office/drawing/2014/main" xmlns="" id="{C7DD2A91-AD72-8C42-BFBB-92E5C521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Marcador de contenido 4" descr="Imagen que contiene edificio, interior, ventana, foto&#10;&#10;Descripción generada automáticamente">
            <a:extLst>
              <a:ext uri="{FF2B5EF4-FFF2-40B4-BE49-F238E27FC236}">
                <a16:creationId xmlns:a16="http://schemas.microsoft.com/office/drawing/2014/main" xmlns="" id="{FD527935-06C0-544D-BE21-8D8C0DA86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r="-1" b="1796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29E52-14A4-0A4A-8BC2-E6255B9C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final de la Academia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3363769-0A95-4405-99B8-11202859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687367"/>
            <a:ext cx="4917948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En el </a:t>
            </a:r>
            <a:r>
              <a:rPr lang="en-US" sz="1800" dirty="0"/>
              <a:t>529 </a:t>
            </a:r>
            <a:r>
              <a:rPr lang="en-US" sz="1800" dirty="0" err="1" smtClean="0"/>
              <a:t>d.C.el</a:t>
            </a:r>
            <a:r>
              <a:rPr lang="en-US" sz="1800" dirty="0" smtClean="0"/>
              <a:t> </a:t>
            </a:r>
            <a:r>
              <a:rPr lang="en-US" sz="1800" dirty="0" err="1" smtClean="0"/>
              <a:t>emperdador</a:t>
            </a:r>
            <a:r>
              <a:rPr lang="en-US" sz="1800" dirty="0" smtClean="0"/>
              <a:t> </a:t>
            </a:r>
            <a:r>
              <a:rPr lang="en-US" sz="1800" dirty="0" err="1" smtClean="0"/>
              <a:t>Justiniano</a:t>
            </a:r>
            <a:r>
              <a:rPr lang="en-US" sz="1800" dirty="0" smtClean="0"/>
              <a:t> </a:t>
            </a:r>
            <a:r>
              <a:rPr lang="en-US" sz="1800" dirty="0" err="1" smtClean="0"/>
              <a:t>cerró</a:t>
            </a:r>
            <a:r>
              <a:rPr lang="en-US" sz="1800" dirty="0" smtClean="0"/>
              <a:t> la Academia </a:t>
            </a:r>
            <a:r>
              <a:rPr lang="en-US" sz="1800" dirty="0" err="1" smtClean="0"/>
              <a:t>platónica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diversos</a:t>
            </a:r>
            <a:r>
              <a:rPr lang="en-US" sz="1800" dirty="0" smtClean="0"/>
              <a:t> </a:t>
            </a:r>
            <a:r>
              <a:rPr lang="en-US" sz="1800" dirty="0" err="1" smtClean="0"/>
              <a:t>filósofos</a:t>
            </a:r>
            <a:r>
              <a:rPr lang="en-US" sz="1800" dirty="0" smtClean="0"/>
              <a:t> y </a:t>
            </a:r>
            <a:r>
              <a:rPr lang="en-US" sz="1800" dirty="0" err="1" smtClean="0"/>
              <a:t>médicos</a:t>
            </a:r>
            <a:r>
              <a:rPr lang="en-US" sz="1800" dirty="0" smtClean="0"/>
              <a:t> </a:t>
            </a:r>
            <a:r>
              <a:rPr lang="en-US" sz="1800" dirty="0" err="1" smtClean="0"/>
              <a:t>viajaron</a:t>
            </a:r>
            <a:r>
              <a:rPr lang="en-US" sz="1800" dirty="0" smtClean="0"/>
              <a:t> de </a:t>
            </a:r>
            <a:r>
              <a:rPr lang="en-US" sz="1800" dirty="0" err="1" smtClean="0"/>
              <a:t>Atenas</a:t>
            </a:r>
            <a:r>
              <a:rPr lang="en-US" sz="1800" dirty="0" smtClean="0"/>
              <a:t> a </a:t>
            </a:r>
            <a:r>
              <a:rPr lang="en-US" sz="1800" dirty="0" err="1" smtClean="0"/>
              <a:t>Gundishapur</a:t>
            </a:r>
            <a:r>
              <a:rPr lang="en-US" sz="1800" dirty="0"/>
              <a:t>
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4AC4C3-1D90-0F47-9DBF-6A9CA2FB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8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Las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grandes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síntesis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7F5DC9-A2B8-3E4E-97EB-6170814D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Cultura</a:t>
            </a:r>
            <a:endParaRPr lang="en-GB" sz="2000" dirty="0"/>
          </a:p>
          <a:p>
            <a:pPr lvl="1"/>
            <a:r>
              <a:rPr lang="en-GB" sz="1800" dirty="0" err="1" smtClean="0"/>
              <a:t>Griega</a:t>
            </a:r>
            <a:endParaRPr lang="en-GB" sz="1800" dirty="0"/>
          </a:p>
          <a:p>
            <a:pPr lvl="1"/>
            <a:r>
              <a:rPr lang="en-GB" sz="1800" dirty="0" err="1" smtClean="0"/>
              <a:t>Mesopotámica</a:t>
            </a:r>
            <a:r>
              <a:rPr lang="en-GB" sz="1800" dirty="0"/>
              <a:t>
</a:t>
            </a:r>
            <a:r>
              <a:rPr lang="en-GB" sz="1800" dirty="0" err="1" smtClean="0"/>
              <a:t>Egipcia</a:t>
            </a:r>
            <a:r>
              <a:rPr lang="en-GB" sz="1800" dirty="0"/>
              <a:t>
</a:t>
            </a:r>
            <a:r>
              <a:rPr lang="en-GB" sz="1800" dirty="0" smtClean="0"/>
              <a:t>India</a:t>
            </a:r>
            <a:endParaRPr lang="en-GB" sz="1800" dirty="0"/>
          </a:p>
          <a:p>
            <a:r>
              <a:rPr lang="en-GB" sz="2000" dirty="0" err="1" smtClean="0"/>
              <a:t>Religiones</a:t>
            </a:r>
            <a:endParaRPr lang="en-GB" sz="2000" dirty="0"/>
          </a:p>
          <a:p>
            <a:pPr lvl="1"/>
            <a:r>
              <a:rPr lang="en-GB" sz="1800" dirty="0" err="1" smtClean="0"/>
              <a:t>Hebraismo</a:t>
            </a:r>
            <a:r>
              <a:rPr lang="en-GB" sz="1800" dirty="0"/>
              <a:t>
</a:t>
            </a:r>
            <a:r>
              <a:rPr lang="en-GB" sz="1800" dirty="0" err="1" smtClean="0"/>
              <a:t>Zoroastrismo</a:t>
            </a:r>
            <a:r>
              <a:rPr lang="en-GB" sz="1800" dirty="0"/>
              <a:t>
</a:t>
            </a:r>
            <a:r>
              <a:rPr lang="en-GB" sz="1800" dirty="0" err="1"/>
              <a:t>Nestorianismo</a:t>
            </a:r>
            <a:r>
              <a:rPr lang="en-GB" sz="1800" dirty="0"/>
              <a:t> </a:t>
            </a:r>
            <a:r>
              <a:rPr lang="en-GB" sz="1800" dirty="0" err="1"/>
              <a:t>cristiano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5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59C70A-B56C-1042-AF5C-9B337874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dirty="0" smtClean="0"/>
              <a:t>El </a:t>
            </a:r>
            <a:r>
              <a:rPr lang="en-US" sz="1800" dirty="0" err="1" smtClean="0"/>
              <a:t>mundo</a:t>
            </a:r>
            <a:r>
              <a:rPr lang="en-US" sz="1800" dirty="0" smtClean="0"/>
              <a:t> </a:t>
            </a:r>
            <a:r>
              <a:rPr lang="en-US" sz="1800" dirty="0" err="1" smtClean="0"/>
              <a:t>árabe</a:t>
            </a:r>
            <a:r>
              <a:rPr lang="en-US" sz="1800" dirty="0" smtClean="0"/>
              <a:t> </a:t>
            </a:r>
            <a:r>
              <a:rPr lang="en-US" sz="1800" dirty="0" err="1" smtClean="0"/>
              <a:t>abarcó</a:t>
            </a:r>
            <a:r>
              <a:rPr lang="en-US" sz="1800" dirty="0" smtClean="0"/>
              <a:t> </a:t>
            </a:r>
            <a:r>
              <a:rPr lang="en-US" sz="1800" dirty="0" err="1" smtClean="0"/>
              <a:t>desde</a:t>
            </a:r>
            <a:r>
              <a:rPr lang="en-US" sz="1800" dirty="0" smtClean="0"/>
              <a:t> </a:t>
            </a:r>
            <a:r>
              <a:rPr lang="en-US" sz="1800" dirty="0" err="1" smtClean="0"/>
              <a:t>españa</a:t>
            </a:r>
            <a:r>
              <a:rPr lang="en-US" sz="1800" dirty="0" smtClean="0"/>
              <a:t> a la </a:t>
            </a:r>
            <a:r>
              <a:rPr lang="en-US" sz="1800" dirty="0" err="1" smtClean="0"/>
              <a:t>india</a:t>
            </a:r>
            <a:r>
              <a:rPr lang="en-US" sz="1800" dirty="0" smtClean="0"/>
              <a:t>. Y en el 638 </a:t>
            </a:r>
            <a:r>
              <a:rPr lang="en-US" sz="1800" dirty="0" err="1"/>
              <a:t>d.C.</a:t>
            </a:r>
            <a:r>
              <a:rPr lang="en-US" sz="1800" dirty="0"/>
              <a:t> </a:t>
            </a:r>
            <a:r>
              <a:rPr lang="en-US" sz="1800" dirty="0" smtClean="0"/>
              <a:t>la </a:t>
            </a:r>
            <a:r>
              <a:rPr lang="en-US" sz="1800" dirty="0" err="1" smtClean="0"/>
              <a:t>influncia</a:t>
            </a:r>
            <a:r>
              <a:rPr lang="en-US" sz="1800" dirty="0" smtClean="0"/>
              <a:t> de </a:t>
            </a:r>
            <a:r>
              <a:rPr lang="en-US" sz="1800" dirty="0"/>
              <a:t>la de la </a:t>
            </a:r>
            <a:r>
              <a:rPr lang="en-US" sz="1800" dirty="0" err="1"/>
              <a:t>escuela</a:t>
            </a:r>
            <a:r>
              <a:rPr lang="en-US" sz="1800" dirty="0"/>
              <a:t> de </a:t>
            </a:r>
            <a:r>
              <a:rPr lang="en-US" sz="1800" dirty="0" err="1" smtClean="0"/>
              <a:t>Gundishapur</a:t>
            </a:r>
            <a:r>
              <a:rPr lang="en-US" sz="1800" dirty="0" smtClean="0"/>
              <a:t> se </a:t>
            </a:r>
            <a:r>
              <a:rPr lang="en-US" sz="1800" dirty="0" err="1" smtClean="0"/>
              <a:t>extendió</a:t>
            </a:r>
            <a:r>
              <a:rPr lang="en-US" sz="1800" dirty="0" smtClean="0"/>
              <a:t> </a:t>
            </a:r>
            <a:r>
              <a:rPr lang="en-US" sz="1800" dirty="0" err="1" smtClean="0"/>
              <a:t>desde</a:t>
            </a:r>
            <a:r>
              <a:rPr lang="en-US" sz="1800" dirty="0" smtClean="0"/>
              <a:t> </a:t>
            </a:r>
            <a:r>
              <a:rPr lang="en-US" sz="1800" dirty="0" err="1" smtClean="0"/>
              <a:t>Bagadad</a:t>
            </a:r>
            <a:r>
              <a:rPr lang="en-US" sz="1800" dirty="0" smtClean="0"/>
              <a:t> hasta el </a:t>
            </a:r>
            <a:r>
              <a:rPr lang="en-US" sz="1800" dirty="0" err="1" smtClean="0"/>
              <a:t>resto</a:t>
            </a:r>
            <a:r>
              <a:rPr lang="en-US" sz="1800" dirty="0" smtClean="0"/>
              <a:t> de </a:t>
            </a:r>
            <a:r>
              <a:rPr lang="en-US" sz="1800" dirty="0" err="1" smtClean="0"/>
              <a:t>territorios</a:t>
            </a:r>
            <a:r>
              <a:rPr lang="en-US" sz="1800" dirty="0" smtClean="0"/>
              <a:t>. </a:t>
            </a:r>
            <a:r>
              <a:rPr lang="en-US" sz="1800" dirty="0"/>
              <a:t>
</a:t>
            </a:r>
          </a:p>
        </p:txBody>
      </p:sp>
      <p:pic>
        <p:nvPicPr>
          <p:cNvPr id="7" name="Marcador de contenido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DA4E2C4-3C95-2B42-8FB3-1B2542A2B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r="1" b="20648"/>
          <a:stretch/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2C69E-AF5B-7141-8269-53B43410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papel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central de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bibliotecas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B3E829-AA48-2247-8A9E-4EC33BFD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La </a:t>
            </a:r>
            <a:r>
              <a:rPr lang="en-GB" sz="2000" dirty="0" err="1" smtClean="0"/>
              <a:t>síntesis</a:t>
            </a:r>
            <a:r>
              <a:rPr lang="en-GB" sz="2000" dirty="0" smtClean="0"/>
              <a:t> de </a:t>
            </a:r>
            <a:r>
              <a:rPr lang="en-GB" sz="2000" dirty="0" err="1" smtClean="0"/>
              <a:t>Gundishapur</a:t>
            </a:r>
            <a:r>
              <a:rPr lang="en-GB" sz="2000" dirty="0" smtClean="0"/>
              <a:t> </a:t>
            </a:r>
            <a:r>
              <a:rPr lang="en-GB" sz="2000" dirty="0" err="1" smtClean="0"/>
              <a:t>consta</a:t>
            </a:r>
            <a:r>
              <a:rPr lang="en-GB" sz="2000" dirty="0" smtClean="0"/>
              <a:t> de dos </a:t>
            </a:r>
            <a:r>
              <a:rPr lang="en-GB" sz="2000" dirty="0" err="1" smtClean="0"/>
              <a:t>elementos</a:t>
            </a:r>
            <a:r>
              <a:rPr lang="en-GB" sz="2000" dirty="0" smtClean="0"/>
              <a:t>:</a:t>
            </a:r>
            <a:endParaRPr lang="en-GB" sz="2000" dirty="0"/>
          </a:p>
          <a:p>
            <a:pPr lvl="1"/>
            <a:r>
              <a:rPr lang="en-GB" sz="1800" dirty="0"/>
              <a:t>La </a:t>
            </a:r>
            <a:r>
              <a:rPr lang="en-GB" sz="1800" dirty="0" err="1" smtClean="0"/>
              <a:t>costrucción</a:t>
            </a:r>
            <a:r>
              <a:rPr lang="en-GB" sz="1800" dirty="0" smtClean="0"/>
              <a:t> de </a:t>
            </a:r>
            <a:r>
              <a:rPr lang="en-GB" sz="1800" dirty="0" err="1" smtClean="0"/>
              <a:t>grandes</a:t>
            </a:r>
            <a:r>
              <a:rPr lang="en-GB" sz="1800" dirty="0" smtClean="0"/>
              <a:t> </a:t>
            </a:r>
            <a:r>
              <a:rPr lang="en-GB" sz="1800" dirty="0" err="1" smtClean="0"/>
              <a:t>bibliotecas</a:t>
            </a:r>
            <a:r>
              <a:rPr lang="en-GB" sz="1800" dirty="0"/>
              <a:t>
</a:t>
            </a:r>
            <a:r>
              <a:rPr lang="en-GB" sz="1800" dirty="0" smtClean="0"/>
              <a:t>La </a:t>
            </a:r>
            <a:r>
              <a:rPr lang="en-GB" sz="1800" dirty="0" err="1" smtClean="0"/>
              <a:t>traducción</a:t>
            </a:r>
            <a:r>
              <a:rPr lang="en-GB" sz="1800" dirty="0" smtClean="0"/>
              <a:t> de </a:t>
            </a:r>
            <a:r>
              <a:rPr lang="en-GB" sz="1800" dirty="0" err="1" smtClean="0"/>
              <a:t>libros</a:t>
            </a:r>
            <a:r>
              <a:rPr lang="en-GB" sz="1800" dirty="0" smtClean="0"/>
              <a:t> </a:t>
            </a:r>
            <a:r>
              <a:rPr lang="en-GB" sz="1800" dirty="0" err="1" smtClean="0"/>
              <a:t>griegos</a:t>
            </a:r>
            <a:r>
              <a:rPr lang="en-GB" sz="1800" dirty="0" smtClean="0"/>
              <a:t> </a:t>
            </a:r>
            <a:r>
              <a:rPr lang="en-GB" sz="1800" dirty="0" err="1" smtClean="0"/>
              <a:t>sánscritos</a:t>
            </a:r>
            <a:r>
              <a:rPr lang="en-GB" sz="1800" dirty="0" smtClean="0"/>
              <a:t>, </a:t>
            </a:r>
            <a:r>
              <a:rPr lang="en-GB" sz="1800" dirty="0" err="1" smtClean="0"/>
              <a:t>persas</a:t>
            </a:r>
            <a:r>
              <a:rPr lang="en-GB" sz="1800" dirty="0" smtClean="0"/>
              <a:t> y </a:t>
            </a:r>
            <a:r>
              <a:rPr lang="en-GB" sz="1800" dirty="0" err="1" smtClean="0"/>
              <a:t>siríacos</a:t>
            </a:r>
            <a:endParaRPr lang="en-GB" sz="1800" dirty="0"/>
          </a:p>
          <a:p>
            <a:r>
              <a:rPr lang="en-GB" sz="2000" dirty="0"/>
              <a:t>Un </a:t>
            </a:r>
            <a:r>
              <a:rPr lang="en-GB" sz="2000" dirty="0" err="1" smtClean="0"/>
              <a:t>adecuación</a:t>
            </a:r>
            <a:r>
              <a:rPr lang="en-GB" sz="2000" dirty="0" smtClean="0"/>
              <a:t> de la </a:t>
            </a:r>
            <a:r>
              <a:rPr lang="en-GB" sz="2000" dirty="0" err="1" smtClean="0"/>
              <a:t>cultura</a:t>
            </a:r>
            <a:r>
              <a:rPr lang="en-GB" sz="2000" dirty="0" smtClean="0"/>
              <a:t> </a:t>
            </a:r>
            <a:r>
              <a:rPr lang="en-GB" sz="2000" dirty="0" err="1" smtClean="0"/>
              <a:t>árabe</a:t>
            </a:r>
            <a:r>
              <a:rPr lang="en-GB" sz="2000" dirty="0" smtClean="0"/>
              <a:t> a la </a:t>
            </a:r>
            <a:r>
              <a:rPr lang="en-GB" sz="2000" dirty="0" err="1" smtClean="0"/>
              <a:t>civilización</a:t>
            </a:r>
            <a:r>
              <a:rPr lang="en-GB" sz="2000" dirty="0" smtClean="0"/>
              <a:t> </a:t>
            </a:r>
            <a:r>
              <a:rPr lang="en-GB" sz="2000" dirty="0" err="1" smtClean="0"/>
              <a:t>helenística</a:t>
            </a:r>
            <a:r>
              <a:rPr lang="en-GB" sz="2000" dirty="0" smtClean="0"/>
              <a:t> y </a:t>
            </a:r>
            <a:r>
              <a:rPr lang="en-GB" sz="2000" dirty="0" err="1" smtClean="0"/>
              <a:t>sirio-persa</a:t>
            </a:r>
            <a:endParaRPr lang="en-GB" sz="2000" dirty="0" smtClean="0"/>
          </a:p>
          <a:p>
            <a:pPr lvl="1"/>
            <a:r>
              <a:rPr lang="en-GB" sz="1800" dirty="0" smtClean="0"/>
              <a:t>La </a:t>
            </a:r>
            <a:r>
              <a:rPr lang="en-GB" sz="1800" dirty="0" err="1" smtClean="0"/>
              <a:t>traducción</a:t>
            </a:r>
            <a:r>
              <a:rPr lang="en-GB" sz="1800" dirty="0" smtClean="0"/>
              <a:t> del </a:t>
            </a:r>
            <a:r>
              <a:rPr lang="en-GB" sz="1800" dirty="0" err="1" smtClean="0"/>
              <a:t>griego</a:t>
            </a:r>
            <a:r>
              <a:rPr lang="en-GB" sz="1800" dirty="0" smtClean="0"/>
              <a:t>, </a:t>
            </a:r>
            <a:r>
              <a:rPr lang="en-GB" sz="1800" dirty="0" err="1" smtClean="0"/>
              <a:t>siríaco</a:t>
            </a:r>
            <a:r>
              <a:rPr lang="en-GB" sz="1800" dirty="0" smtClean="0"/>
              <a:t> y </a:t>
            </a:r>
            <a:r>
              <a:rPr lang="en-GB" sz="1800" dirty="0" err="1" smtClean="0"/>
              <a:t>persa</a:t>
            </a:r>
            <a:r>
              <a:rPr lang="en-GB" sz="1800" dirty="0" smtClean="0"/>
              <a:t> al </a:t>
            </a:r>
            <a:r>
              <a:rPr lang="en-GB" sz="1800" dirty="0" err="1" smtClean="0"/>
              <a:t>árabe</a:t>
            </a:r>
            <a:r>
              <a:rPr lang="en-GB" sz="1800" dirty="0"/>
              <a:t>
La </a:t>
            </a:r>
            <a:r>
              <a:rPr lang="en-GB" sz="1800" dirty="0" err="1" smtClean="0"/>
              <a:t>costrucción</a:t>
            </a:r>
            <a:r>
              <a:rPr lang="en-GB" sz="1800" dirty="0" smtClean="0"/>
              <a:t> de la Casa de la </a:t>
            </a:r>
            <a:r>
              <a:rPr lang="en-GB" sz="1800" dirty="0" err="1" smtClean="0"/>
              <a:t>Sabiduría</a:t>
            </a:r>
            <a:r>
              <a:rPr lang="en-GB" sz="1800" dirty="0" smtClean="0"/>
              <a:t> en Bagdad</a:t>
            </a:r>
            <a:endParaRPr lang="en-GB" sz="1800" dirty="0"/>
          </a:p>
          <a:p>
            <a:r>
              <a:rPr lang="en-GB" sz="2000" dirty="0" smtClean="0"/>
              <a:t>El </a:t>
            </a:r>
            <a:r>
              <a:rPr lang="en-GB" sz="2000" dirty="0" err="1" smtClean="0"/>
              <a:t>desarrollo</a:t>
            </a:r>
            <a:r>
              <a:rPr lang="en-GB" sz="2000" dirty="0" smtClean="0"/>
              <a:t> de la </a:t>
            </a:r>
            <a:r>
              <a:rPr lang="en-GB" sz="2000" dirty="0" err="1" smtClean="0"/>
              <a:t>biblioteca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 </a:t>
            </a:r>
            <a:r>
              <a:rPr lang="en-GB" sz="2000" dirty="0" err="1" smtClean="0"/>
              <a:t>fuente</a:t>
            </a:r>
            <a:r>
              <a:rPr lang="en-GB" sz="2000" dirty="0" smtClean="0"/>
              <a:t> del </a:t>
            </a:r>
            <a:r>
              <a:rPr lang="en-GB" sz="2000" dirty="0" err="1" smtClean="0"/>
              <a:t>texto</a:t>
            </a:r>
            <a:r>
              <a:rPr lang="en-GB" sz="2000" dirty="0" smtClean="0"/>
              <a:t> </a:t>
            </a:r>
            <a:r>
              <a:rPr lang="en-GB" sz="2000" dirty="0" err="1" smtClean="0"/>
              <a:t>litúgico</a:t>
            </a:r>
            <a:r>
              <a:rPr lang="en-GB" sz="2000" dirty="0" smtClean="0"/>
              <a:t> y </a:t>
            </a:r>
            <a:r>
              <a:rPr lang="en-GB" sz="2000" dirty="0" err="1" smtClean="0"/>
              <a:t>pedagógico</a:t>
            </a:r>
            <a:endParaRPr lang="en-GB" sz="2000" dirty="0"/>
          </a:p>
          <a:p>
            <a:pPr lvl="1"/>
            <a:r>
              <a:rPr lang="en-GB" sz="1800" dirty="0"/>
              <a:t>La </a:t>
            </a:r>
            <a:r>
              <a:rPr lang="en-GB" sz="1800" dirty="0" err="1" smtClean="0"/>
              <a:t>disponibilidad</a:t>
            </a:r>
            <a:r>
              <a:rPr lang="en-GB" sz="1800" dirty="0" smtClean="0"/>
              <a:t> de un gran </a:t>
            </a:r>
            <a:r>
              <a:rPr lang="en-GB" sz="1800" dirty="0" err="1" smtClean="0"/>
              <a:t>número</a:t>
            </a:r>
            <a:r>
              <a:rPr lang="en-GB" sz="1800" dirty="0" smtClean="0"/>
              <a:t> de </a:t>
            </a:r>
            <a:r>
              <a:rPr lang="en-GB" sz="1800" dirty="0" err="1" smtClean="0"/>
              <a:t>manuscritos</a:t>
            </a:r>
            <a:r>
              <a:rPr lang="en-GB" sz="1800" dirty="0"/>
              <a:t>
</a:t>
            </a:r>
            <a:r>
              <a:rPr lang="en-GB" sz="1800" dirty="0" smtClean="0"/>
              <a:t>El </a:t>
            </a:r>
            <a:r>
              <a:rPr lang="en-GB" sz="1800" dirty="0" err="1" smtClean="0"/>
              <a:t>incremento</a:t>
            </a:r>
            <a:r>
              <a:rPr lang="en-GB" sz="1800" dirty="0" smtClean="0"/>
              <a:t> del </a:t>
            </a:r>
            <a:r>
              <a:rPr lang="en-GB" sz="1800" dirty="0" err="1" smtClean="0"/>
              <a:t>número</a:t>
            </a:r>
            <a:r>
              <a:rPr lang="en-GB" sz="1800" dirty="0" smtClean="0"/>
              <a:t> de </a:t>
            </a:r>
            <a:r>
              <a:rPr lang="en-GB" sz="1800" dirty="0" err="1" smtClean="0"/>
              <a:t>filósofos</a:t>
            </a:r>
            <a:r>
              <a:rPr lang="en-GB" sz="1800" dirty="0" smtClean="0"/>
              <a:t> y </a:t>
            </a:r>
            <a:r>
              <a:rPr lang="en-GB" sz="1800" dirty="0" err="1" smtClean="0"/>
              <a:t>exégetas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21AAD1-60A5-2E4E-9AB7-A6970BF2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4" y="3520000"/>
            <a:ext cx="5046196" cy="1795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 smtClean="0">
                <a:latin typeface="+mn-lt"/>
              </a:rPr>
              <a:t>El </a:t>
            </a:r>
            <a:r>
              <a:rPr lang="en-US" sz="1800" dirty="0" err="1" smtClean="0">
                <a:latin typeface="+mn-lt"/>
              </a:rPr>
              <a:t>bimaristán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originalmente</a:t>
            </a:r>
            <a:r>
              <a:rPr lang="en-US" sz="1800" dirty="0" smtClean="0">
                <a:latin typeface="+mn-lt"/>
              </a:rPr>
              <a:t> un hospital </a:t>
            </a:r>
            <a:r>
              <a:rPr lang="en-US" sz="1800" dirty="0" err="1" smtClean="0">
                <a:latin typeface="+mn-lt"/>
              </a:rPr>
              <a:t>militar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móvil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dirty="0" err="1">
                <a:latin typeface="+mn-lt"/>
              </a:rPr>
              <a:t>P</a:t>
            </a:r>
            <a:r>
              <a:rPr lang="en-US" sz="1800" dirty="0" err="1" smtClean="0">
                <a:latin typeface="+mn-lt"/>
              </a:rPr>
              <a:t>or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motivos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estratégicos</a:t>
            </a:r>
            <a:r>
              <a:rPr lang="en-US" sz="1800" dirty="0" smtClean="0">
                <a:latin typeface="+mn-lt"/>
              </a:rPr>
              <a:t> el </a:t>
            </a:r>
            <a:r>
              <a:rPr lang="en-US" sz="1800" dirty="0" err="1" smtClean="0">
                <a:latin typeface="+mn-lt"/>
              </a:rPr>
              <a:t>rey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Shapur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en el 271 </a:t>
            </a:r>
            <a:r>
              <a:rPr lang="en-US" sz="1800" dirty="0" err="1">
                <a:latin typeface="+mn-lt"/>
              </a:rPr>
              <a:t>d.C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construyó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el primer </a:t>
            </a:r>
            <a:r>
              <a:rPr lang="en-US" sz="1800" dirty="0" err="1" smtClean="0">
                <a:latin typeface="+mn-lt"/>
              </a:rPr>
              <a:t>bimaristán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estable</a:t>
            </a:r>
            <a:r>
              <a:rPr lang="en-US" sz="1800" dirty="0" smtClean="0">
                <a:latin typeface="+mn-lt"/>
              </a:rPr>
              <a:t> en  </a:t>
            </a:r>
            <a:r>
              <a:rPr lang="en-US" sz="1800" dirty="0" err="1" smtClean="0">
                <a:latin typeface="+mn-lt"/>
              </a:rPr>
              <a:t>Gundishapur</a:t>
            </a:r>
            <a:r>
              <a:rPr lang="en-US" sz="1800" dirty="0">
                <a:latin typeface="+mn-lt"/>
              </a:rPr>
              <a:t>
</a:t>
            </a:r>
            <a:endParaRPr lang="en-US" sz="1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3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7" y="1143062"/>
            <a:ext cx="2927250" cy="187510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7" name="Imagen 16" descr="Imagen que contiene edificio, exterior, viejo, piedra&#10;&#10;Descripción generada automáticamente">
            <a:extLst>
              <a:ext uri="{FF2B5EF4-FFF2-40B4-BE49-F238E27FC236}">
                <a16:creationId xmlns:a16="http://schemas.microsoft.com/office/drawing/2014/main" xmlns="" id="{8DDF9094-F812-6B4D-AF15-1A266D87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3" y="596626"/>
            <a:ext cx="3868173" cy="2432985"/>
          </a:xfrm>
          <a:prstGeom prst="rect">
            <a:avLst/>
          </a:prstGeom>
        </p:spPr>
      </p:pic>
      <p:pic>
        <p:nvPicPr>
          <p:cNvPr id="10" name="Imagen 9" descr="Imagen que contiene edificio, viejo, exterior, piedra&#10;&#10;Descripción generada automáticamente">
            <a:extLst>
              <a:ext uri="{FF2B5EF4-FFF2-40B4-BE49-F238E27FC236}">
                <a16:creationId xmlns:a16="http://schemas.microsoft.com/office/drawing/2014/main" xmlns="" id="{A1BF93EC-6D4B-3B47-823F-0EE4D5B3D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1042" b="2"/>
          <a:stretch/>
        </p:blipFill>
        <p:spPr>
          <a:xfrm>
            <a:off x="8802177" y="893928"/>
            <a:ext cx="2193458" cy="186420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918D9D3-1370-4FF6-9DFC-9F87F903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 descr="Imagen que contiene edificio, hombre, blanco&#10;&#10;Descripción generada automáticamente">
            <a:extLst>
              <a:ext uri="{FF2B5EF4-FFF2-40B4-BE49-F238E27FC236}">
                <a16:creationId xmlns:a16="http://schemas.microsoft.com/office/drawing/2014/main" xmlns="" id="{3A526264-B713-D44B-953D-FE14B369E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r="-1" b="4022"/>
          <a:stretch/>
        </p:blipFill>
        <p:spPr>
          <a:xfrm>
            <a:off x="6243851" y="3647854"/>
            <a:ext cx="1978925" cy="1978919"/>
          </a:xfrm>
          <a:prstGeom prst="rect">
            <a:avLst/>
          </a:prstGeom>
        </p:spPr>
      </p:pic>
      <p:pic>
        <p:nvPicPr>
          <p:cNvPr id="5" name="Marcador de contenido 4" descr="Edificio de piedra&#10;&#10;Descripción generada automáticamente">
            <a:extLst>
              <a:ext uri="{FF2B5EF4-FFF2-40B4-BE49-F238E27FC236}">
                <a16:creationId xmlns:a16="http://schemas.microsoft.com/office/drawing/2014/main" xmlns="" id="{E663C40C-7ADD-4E4C-A405-722CD680C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13842" b="1"/>
          <a:stretch/>
        </p:blipFill>
        <p:spPr>
          <a:xfrm>
            <a:off x="9015312" y="3200914"/>
            <a:ext cx="2760248" cy="2366857"/>
          </a:xfrm>
          <a:prstGeom prst="rect">
            <a:avLst/>
          </a:prstGeom>
        </p:spPr>
      </p:pic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39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7B1AE7-CAEB-C446-8489-B8B483E4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626383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Escuela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8C39FF-59EB-724D-BC71-9D9B76F2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Hospital</a:t>
            </a:r>
            <a:endParaRPr lang="en-GB" sz="2000" dirty="0"/>
          </a:p>
          <a:p>
            <a:pPr lvl="1"/>
            <a:r>
              <a:rPr lang="en-GB" sz="1800" dirty="0" err="1" smtClean="0"/>
              <a:t>Unidades</a:t>
            </a:r>
            <a:r>
              <a:rPr lang="en-GB" sz="1800" dirty="0" smtClean="0"/>
              <a:t> </a:t>
            </a:r>
            <a:r>
              <a:rPr lang="en-GB" sz="1800" dirty="0" err="1" smtClean="0"/>
              <a:t>clínicas</a:t>
            </a:r>
            <a:r>
              <a:rPr lang="en-GB" sz="1800" dirty="0" smtClean="0"/>
              <a:t> </a:t>
            </a:r>
            <a:r>
              <a:rPr lang="en-GB" sz="1800" dirty="0" err="1" smtClean="0"/>
              <a:t>específicas</a:t>
            </a:r>
            <a:r>
              <a:rPr lang="en-GB" sz="1800" dirty="0" smtClean="0"/>
              <a:t>: </a:t>
            </a:r>
            <a:r>
              <a:rPr lang="en-GB" sz="1800" dirty="0" err="1" smtClean="0"/>
              <a:t>cirugía</a:t>
            </a:r>
            <a:r>
              <a:rPr lang="en-GB" sz="1800" dirty="0" smtClean="0"/>
              <a:t>, </a:t>
            </a:r>
            <a:r>
              <a:rPr lang="en-GB" sz="1800" dirty="0" err="1" smtClean="0"/>
              <a:t>fiebres</a:t>
            </a:r>
            <a:r>
              <a:rPr lang="en-GB" sz="1800" dirty="0" smtClean="0"/>
              <a:t>, </a:t>
            </a:r>
            <a:r>
              <a:rPr lang="en-GB" sz="1800" dirty="0" err="1" smtClean="0"/>
              <a:t>heridas</a:t>
            </a:r>
            <a:r>
              <a:rPr lang="en-GB" sz="1800" dirty="0" smtClean="0"/>
              <a:t>, </a:t>
            </a:r>
            <a:r>
              <a:rPr lang="en-GB" sz="1800" dirty="0" err="1" smtClean="0"/>
              <a:t>manías</a:t>
            </a:r>
            <a:r>
              <a:rPr lang="en-GB" sz="1800" dirty="0" smtClean="0"/>
              <a:t>, </a:t>
            </a:r>
            <a:r>
              <a:rPr lang="en-GB" sz="1800" dirty="0" err="1" smtClean="0"/>
              <a:t>muerte</a:t>
            </a:r>
            <a:r>
              <a:rPr lang="en-GB" sz="1800" dirty="0" smtClean="0"/>
              <a:t> </a:t>
            </a:r>
            <a:r>
              <a:rPr lang="en-GB" sz="1800" dirty="0" err="1" smtClean="0"/>
              <a:t>fría</a:t>
            </a:r>
            <a:r>
              <a:rPr lang="en-GB" sz="1800" dirty="0" smtClean="0"/>
              <a:t>, </a:t>
            </a:r>
            <a:r>
              <a:rPr lang="en-GB" sz="1800" dirty="0" err="1" smtClean="0"/>
              <a:t>diarrea</a:t>
            </a:r>
            <a:r>
              <a:rPr lang="en-GB" sz="1800" dirty="0" smtClean="0"/>
              <a:t>, </a:t>
            </a:r>
            <a:r>
              <a:rPr lang="en-GB" sz="1800" dirty="0" err="1" smtClean="0"/>
              <a:t>molestias</a:t>
            </a:r>
            <a:r>
              <a:rPr lang="en-GB" sz="1800" dirty="0" smtClean="0"/>
              <a:t> </a:t>
            </a:r>
            <a:r>
              <a:rPr lang="en-GB" sz="1800" dirty="0" err="1" smtClean="0"/>
              <a:t>femeninas</a:t>
            </a:r>
            <a:r>
              <a:rPr lang="en-GB" sz="1800" dirty="0" smtClean="0"/>
              <a:t> y </a:t>
            </a:r>
            <a:r>
              <a:rPr lang="en-GB" sz="1800" dirty="0" err="1" smtClean="0"/>
              <a:t>enfermedades</a:t>
            </a:r>
            <a:r>
              <a:rPr lang="en-GB" sz="1800" dirty="0" smtClean="0"/>
              <a:t> </a:t>
            </a:r>
            <a:r>
              <a:rPr lang="en-GB" sz="1800" dirty="0" err="1" smtClean="0"/>
              <a:t>oculares</a:t>
            </a:r>
            <a:r>
              <a:rPr lang="en-GB" sz="1800" dirty="0"/>
              <a:t>
</a:t>
            </a:r>
            <a:r>
              <a:rPr lang="en-GB" sz="1800" dirty="0" err="1"/>
              <a:t>Laboratorio</a:t>
            </a:r>
            <a:r>
              <a:rPr lang="en-GB" sz="1800" dirty="0"/>
              <a:t> </a:t>
            </a:r>
            <a:r>
              <a:rPr lang="en-GB" sz="1800" dirty="0" smtClean="0"/>
              <a:t>de </a:t>
            </a:r>
            <a:r>
              <a:rPr lang="en-GB" sz="1800" dirty="0" err="1" smtClean="0"/>
              <a:t>farmacología</a:t>
            </a:r>
            <a:r>
              <a:rPr lang="en-GB" sz="1800" dirty="0"/>
              <a:t>
</a:t>
            </a:r>
            <a:r>
              <a:rPr lang="en-GB" sz="1800" dirty="0" err="1" smtClean="0"/>
              <a:t>Enfermeros</a:t>
            </a:r>
            <a:r>
              <a:rPr lang="en-GB" sz="1800" dirty="0" smtClean="0"/>
              <a:t> y </a:t>
            </a:r>
            <a:r>
              <a:rPr lang="en-GB" sz="1800" dirty="0" err="1" smtClean="0"/>
              <a:t>auxiliares</a:t>
            </a:r>
            <a:r>
              <a:rPr lang="en-GB" sz="1800" dirty="0"/>
              <a:t>
</a:t>
            </a:r>
            <a:r>
              <a:rPr lang="en-GB" sz="1800" dirty="0" err="1" smtClean="0"/>
              <a:t>Mezquita</a:t>
            </a:r>
            <a:r>
              <a:rPr lang="en-GB" sz="1800" dirty="0" smtClean="0"/>
              <a:t> </a:t>
            </a:r>
            <a:r>
              <a:rPr lang="en-GB" sz="1800" dirty="0" err="1" smtClean="0"/>
              <a:t>capilla</a:t>
            </a:r>
            <a:endParaRPr lang="en-GB" sz="1800" dirty="0"/>
          </a:p>
          <a:p>
            <a:r>
              <a:rPr lang="en-GB" sz="2000" dirty="0" err="1" smtClean="0"/>
              <a:t>Escuela</a:t>
            </a:r>
            <a:r>
              <a:rPr lang="en-GB" sz="2000" dirty="0" smtClean="0"/>
              <a:t> de </a:t>
            </a:r>
            <a:r>
              <a:rPr lang="en-GB" sz="2000" dirty="0" err="1" smtClean="0"/>
              <a:t>medicina</a:t>
            </a:r>
            <a:endParaRPr lang="en-GB" sz="2000" dirty="0"/>
          </a:p>
          <a:p>
            <a:pPr lvl="1"/>
            <a:r>
              <a:rPr lang="en-GB" sz="1800" dirty="0" err="1"/>
              <a:t>Laboratorio</a:t>
            </a:r>
            <a:r>
              <a:rPr lang="en-GB" sz="1800" dirty="0"/>
              <a:t> </a:t>
            </a:r>
            <a:r>
              <a:rPr lang="en-GB" sz="1800" dirty="0" smtClean="0"/>
              <a:t>de </a:t>
            </a:r>
            <a:r>
              <a:rPr lang="en-GB" sz="1800" dirty="0" err="1" smtClean="0"/>
              <a:t>farmacología</a:t>
            </a:r>
            <a:r>
              <a:rPr lang="en-GB" sz="1800" dirty="0"/>
              <a:t>
</a:t>
            </a:r>
            <a:r>
              <a:rPr lang="en-GB" sz="1800" dirty="0" err="1"/>
              <a:t>Biblioteca</a:t>
            </a:r>
            <a:r>
              <a:rPr lang="en-GB" sz="1800" dirty="0"/>
              <a:t> </a:t>
            </a:r>
            <a:r>
              <a:rPr lang="en-GB" sz="1800" dirty="0" smtClean="0"/>
              <a:t>y casa de </a:t>
            </a:r>
            <a:r>
              <a:rPr lang="en-GB" sz="1800" dirty="0" err="1" smtClean="0"/>
              <a:t>traducción</a:t>
            </a:r>
            <a:r>
              <a:rPr lang="en-GB" sz="1800" dirty="0"/>
              <a:t>
</a:t>
            </a:r>
            <a:r>
              <a:rPr lang="en-GB" sz="1800" dirty="0" err="1" smtClean="0"/>
              <a:t>Observatorio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B60394C54F044948EBCDAE7591ACE" ma:contentTypeVersion="11" ma:contentTypeDescription="Create a new document." ma:contentTypeScope="" ma:versionID="ae60e388a1b38099b3f8a9de90889d13">
  <xsd:schema xmlns:xsd="http://www.w3.org/2001/XMLSchema" xmlns:xs="http://www.w3.org/2001/XMLSchema" xmlns:p="http://schemas.microsoft.com/office/2006/metadata/properties" xmlns:ns3="3907ee43-106e-45b7-ac09-95530b7d167a" xmlns:ns4="9f45867e-6b5a-4e8e-bc9d-545393ffc3c9" targetNamespace="http://schemas.microsoft.com/office/2006/metadata/properties" ma:root="true" ma:fieldsID="cc0086c9221a71cccec6f925cb9fef8c" ns3:_="" ns4:_="">
    <xsd:import namespace="3907ee43-106e-45b7-ac09-95530b7d167a"/>
    <xsd:import namespace="9f45867e-6b5a-4e8e-bc9d-545393ffc3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7ee43-106e-45b7-ac09-95530b7d1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867e-6b5a-4e8e-bc9d-545393ffc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3DDF54-B9E9-476B-99E0-0CD8EC41DE80}">
  <ds:schemaRefs>
    <ds:schemaRef ds:uri="3907ee43-106e-45b7-ac09-95530b7d167a"/>
    <ds:schemaRef ds:uri="9f45867e-6b5a-4e8e-bc9d-545393ffc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03416C-28B0-460A-B631-2007C6182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2FAAA-274D-4703-BB21-E54621C382C3}">
  <ds:schemaRefs>
    <ds:schemaRef ds:uri="http://schemas.openxmlformats.org/package/2006/metadata/core-properties"/>
    <ds:schemaRef ds:uri="3907ee43-106e-45b7-ac09-95530b7d167a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9f45867e-6b5a-4e8e-bc9d-545393ffc3c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461</Words>
  <Application>Microsoft Office PowerPoint</Application>
  <PresentationFormat>Personalizado</PresentationFormat>
  <Paragraphs>95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        </vt:lpstr>
      <vt:lpstr>La ciudad de Gundishapur
</vt:lpstr>
      <vt:lpstr>La Escuela de Gundishapur
</vt:lpstr>
      <vt:lpstr>El final de la Academia
</vt:lpstr>
      <vt:lpstr>Las grandes síntesis de Gundishapur
</vt:lpstr>
      <vt:lpstr>El mundo árabe abarcó desde españa a la india. Y en el 638 d.C. la influncia de la de la escuela de Gundishapur se extendió desde Bagadad hasta el resto de territorios. 
</vt:lpstr>
      <vt:lpstr>El papel central de las bibliotecas</vt:lpstr>
      <vt:lpstr>El bimaristán es originalmente un hospital militar móvil. Por motivos estratégicos el rey Shapur en el 271 d.C construyó el primer bimaristán estable en  Gundishapur
</vt:lpstr>
      <vt:lpstr>La Escuela de Gundishapur</vt:lpstr>
      <vt:lpstr>La enseñanza de la medicina</vt:lpstr>
      <vt:lpstr>Escuela multicultural
</vt:lpstr>
      <vt:lpstr>El alto medievo
</vt:lpstr>
      <vt:lpstr>La arabización de la cultura europea</vt:lpstr>
      <vt:lpstr>La ciudad de Toledo</vt:lpstr>
      <vt:lpstr>La Escuela de traductores de Toledo
</vt:lpstr>
      <vt:lpstr>Primera generación de traductores de Toledo 
</vt:lpstr>
      <vt:lpstr>Segunda generación de traductores de Toledo
</vt:lpstr>
      <vt:lpstr>Recuperación y síntesis de la medicina árabe en Europa
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</dc:title>
  <dc:creator>Emanuele Valenti</dc:creator>
  <cp:lastModifiedBy>Malte </cp:lastModifiedBy>
  <cp:revision>49</cp:revision>
  <dcterms:created xsi:type="dcterms:W3CDTF">2020-04-26T22:05:52Z</dcterms:created>
  <dcterms:modified xsi:type="dcterms:W3CDTF">2021-08-26T18:51:54Z</dcterms:modified>
</cp:coreProperties>
</file>