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ngesInfos/changesInfo1.xml" ContentType="application/vnd.ms-powerpoint.changes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5" r:id="rId5"/>
    <p:sldId id="276" r:id="rId6"/>
    <p:sldId id="258" r:id="rId7"/>
    <p:sldId id="259" r:id="rId8"/>
    <p:sldId id="260" r:id="rId9"/>
    <p:sldId id="262" r:id="rId10"/>
    <p:sldId id="261" r:id="rId11"/>
    <p:sldId id="263" r:id="rId12"/>
    <p:sldId id="264" r:id="rId13"/>
    <p:sldId id="265" r:id="rId14"/>
    <p:sldId id="266" r:id="rId15"/>
    <p:sldId id="267" r:id="rId16"/>
    <p:sldId id="269" r:id="rId17"/>
    <p:sldId id="268" r:id="rId18"/>
    <p:sldId id="270"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2" autoAdjust="0"/>
  </p:normalViewPr>
  <p:slideViewPr>
    <p:cSldViewPr snapToGrid="0">
      <p:cViewPr varScale="1">
        <p:scale>
          <a:sx n="83" d="100"/>
          <a:sy n="83" d="100"/>
        </p:scale>
        <p:origin x="-31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nuele Valenti" userId="50d6b79b-4617-4084-bc57-a78559ae9e94" providerId="ADAL" clId="{AED73423-13B8-46A4-B2DF-082F5FE567D2}"/>
    <pc:docChg chg="addSld modSld">
      <pc:chgData name="Emanuele Valenti" userId="50d6b79b-4617-4084-bc57-a78559ae9e94" providerId="ADAL" clId="{AED73423-13B8-46A4-B2DF-082F5FE567D2}" dt="2021-01-03T09:52:47.872" v="19" actId="27918"/>
      <pc:docMkLst>
        <pc:docMk/>
      </pc:docMkLst>
      <pc:sldChg chg="addSp delSp modSp new mod">
        <pc:chgData name="Emanuele Valenti" userId="50d6b79b-4617-4084-bc57-a78559ae9e94" providerId="ADAL" clId="{AED73423-13B8-46A4-B2DF-082F5FE567D2}" dt="2021-01-03T09:52:47.872" v="19" actId="27918"/>
        <pc:sldMkLst>
          <pc:docMk/>
          <pc:sldMk cId="439228667" sldId="276"/>
        </pc:sldMkLst>
        <pc:spChg chg="del">
          <ac:chgData name="Emanuele Valenti" userId="50d6b79b-4617-4084-bc57-a78559ae9e94" providerId="ADAL" clId="{AED73423-13B8-46A4-B2DF-082F5FE567D2}" dt="2021-01-02T16:54:18.203" v="1"/>
          <ac:spMkLst>
            <pc:docMk/>
            <pc:sldMk cId="439228667" sldId="276"/>
            <ac:spMk id="3" creationId="{75DDB9DA-0EDB-43B1-ABE1-EA8A556119D2}"/>
          </ac:spMkLst>
        </pc:spChg>
        <pc:graphicFrameChg chg="add modGraphic">
          <ac:chgData name="Emanuele Valenti" userId="50d6b79b-4617-4084-bc57-a78559ae9e94" providerId="ADAL" clId="{AED73423-13B8-46A4-B2DF-082F5FE567D2}" dt="2021-01-03T09:50:10.685" v="10"/>
          <ac:graphicFrameMkLst>
            <pc:docMk/>
            <pc:sldMk cId="439228667" sldId="276"/>
            <ac:graphicFrameMk id="6" creationId="{CFD1C6A8-E0D9-486E-AEE7-262DDDB08D4B}"/>
          </ac:graphicFrameMkLst>
        </pc:graphicFrame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Leaf 1</cx:pt>
          <cx:pt idx="1">Leaf 2</cx:pt>
          <cx:pt idx="2">Leaf 3</cx:pt>
          <cx:pt idx="3">Leaf 4</cx:pt>
          <cx:pt idx="4">Leaf 5</cx:pt>
          <cx:pt idx="5"/>
          <cx:pt idx="6"/>
          <cx:pt idx="7">Leaf 8</cx:pt>
          <cx:pt idx="8"/>
          <cx:pt idx="9">Leaf 10</cx:pt>
          <cx:pt idx="10">Leaf 11</cx:pt>
          <cx:pt idx="11">Leaf 12</cx:pt>
          <cx:pt idx="12">Leaf 13</cx:pt>
          <cx:pt idx="13">Leaf 14</cx:pt>
          <cx:pt idx="14">Leaf 15</cx:pt>
          <cx:pt idx="15"/>
        </cx:lvl>
        <cx:lvl ptCount="16">
          <cx:pt idx="0">Stem 1</cx:pt>
          <cx:pt idx="1">Stem 1</cx:pt>
          <cx:pt idx="2">Stem 1</cx:pt>
          <cx:pt idx="3">Coercive</cx:pt>
          <cx:pt idx="4">Stem 2</cx:pt>
          <cx:pt idx="5">Leaf 6</cx:pt>
          <cx:pt idx="6">Leaf 7</cx:pt>
          <cx:pt idx="7">Stem 3</cx:pt>
          <cx:pt idx="8">Leaf 9</cx:pt>
          <cx:pt idx="9">Stem 4</cx:pt>
          <cx:pt idx="10">Stem 4</cx:pt>
          <cx:pt idx="11">Stem 5</cx:pt>
          <cx:pt idx="12">Stem 5</cx:pt>
          <cx:pt idx="13">Stem 6</cx:pt>
          <cx:pt idx="14">Stem 6</cx:pt>
          <cx:pt idx="15">Leaf 16</cx:pt>
        </cx:lvl>
        <cx:lvl ptCount="16">
          <cx:pt idx="0">Coercion</cx:pt>
          <cx:pt idx="1">Interpersonal leverage</cx:pt>
          <cx:pt idx="2">Inducement</cx:pt>
          <cx:pt idx="3">Threat</cx:pt>
          <cx:pt idx="4">Branch 1</cx:pt>
          <cx:pt idx="5">Branch 1</cx:pt>
          <cx:pt idx="6">Branch 1</cx:pt>
          <cx:pt idx="7">Branch 2</cx:pt>
          <cx:pt idx="8">Branch 2</cx:pt>
          <cx:pt idx="9">Branch 2</cx:pt>
          <cx:pt idx="10">Branch 2</cx:pt>
          <cx:pt idx="11">Branch 3</cx:pt>
          <cx:pt idx="12">Branch 3</cx:pt>
          <cx:pt idx="13">Branch 3</cx:pt>
          <cx:pt idx="14">Branch 3</cx:pt>
          <cx:pt idx="15">Branch 3</cx:pt>
        </cx:lvl>
      </cx:strDim>
      <cx:numDim type="size">
        <cx:f>Sheet1!$D$2:$D$17</cx:f>
        <cx:lvl ptCount="16" formatCode="General">
          <cx:pt idx="0">22</cx:pt>
          <cx:pt idx="1">12</cx:pt>
          <cx:pt idx="2">18</cx:pt>
          <cx:pt idx="3">87</cx:pt>
          <cx:pt idx="4">88</cx:pt>
          <cx:pt idx="5">17</cx:pt>
          <cx:pt idx="6">14</cx:pt>
          <cx:pt idx="7">25</cx:pt>
          <cx:pt idx="8">16</cx:pt>
          <cx:pt idx="9">24</cx:pt>
          <cx:pt idx="10">89</cx:pt>
          <cx:pt idx="11">16</cx:pt>
          <cx:pt idx="12">19</cx:pt>
          <cx:pt idx="13">86</cx:pt>
          <cx:pt idx="14">23</cx:pt>
          <cx:pt idx="15">21</cx:pt>
        </cx:lvl>
      </cx:numDim>
    </cx:data>
  </cx:chartData>
  <cx:chart>
    <cx:title pos="t" align="ctr" overlay="0"/>
    <cx:plotArea>
      <cx:plotAreaRegion>
        <cx:series layoutId="sunburst" uniqueId="{0FE8812F-8A50-48D9-B148-018B958A1FA5}">
          <cx:tx>
            <cx:txData>
              <cx:f>Sheet1!$D$1</cx:f>
              <cx:v>Series1</cx:v>
            </cx:txData>
          </cx:tx>
          <cx:dataLabels>
            <cx:visibility seriesName="0" categoryName="1" value="0"/>
          </cx:dataLabels>
          <cx:dataId val="0"/>
        </cx:series>
      </cx:plotAreaRegion>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1E528-9F6F-5147-9A6E-E055E3D190ED}" type="datetimeFigureOut">
              <a:rPr lang="en-GB" smtClean="0"/>
              <a:t>21/06/2021</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FE34F-0691-9C4B-9BD3-D09A1A25B2C4}" type="slidenum">
              <a:rPr lang="en-GB" smtClean="0"/>
              <a:t>‹#›</a:t>
            </a:fld>
            <a:endParaRPr lang="en-GB"/>
          </a:p>
        </p:txBody>
      </p:sp>
    </p:spTree>
    <p:extLst>
      <p:ext uri="{BB962C8B-B14F-4D97-AF65-F5344CB8AC3E}">
        <p14:creationId xmlns:p14="http://schemas.microsoft.com/office/powerpoint/2010/main" val="370717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3D567-D40F-489F-9C62-184BDF5263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02DAED7-1137-4A86-92F0-71BF867F3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FC9953A-D1D2-4019-8994-475BCC09ABEF}"/>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5" name="Footer Placeholder 4">
            <a:extLst>
              <a:ext uri="{FF2B5EF4-FFF2-40B4-BE49-F238E27FC236}">
                <a16:creationId xmlns:a16="http://schemas.microsoft.com/office/drawing/2014/main" xmlns="" id="{5C41C8EF-ED1A-4B8A-8806-99A5D45D46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52C4CFD-C5E5-4BBA-81FE-8B03758C48E6}"/>
              </a:ext>
            </a:extLst>
          </p:cNvPr>
          <p:cNvSpPr>
            <a:spLocks noGrp="1"/>
          </p:cNvSpPr>
          <p:nvPr>
            <p:ph type="sldNum" sz="quarter" idx="12"/>
          </p:nvPr>
        </p:nvSpPr>
        <p:spPr/>
        <p:txBody>
          <a:bodyPr/>
          <a:lstStyle/>
          <a:p>
            <a:fld id="{DD5A4E17-09B3-444C-B5B8-4A2B46888542}" type="slidenum">
              <a:rPr lang="en-GB" smtClean="0"/>
              <a:t>‹#›</a:t>
            </a:fld>
            <a:endParaRPr lang="en-GB"/>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a16="http://schemas.microsoft.com/office/drawing/2014/main" xmlns="" id="{8B6A8ECA-B75A-451B-A2C5-40BEE89E90B8}"/>
              </a:ext>
            </a:extLst>
          </p:cNvPr>
          <p:cNvPicPr>
            <a:picLocks noChangeAspect="1"/>
          </p:cNvPicPr>
          <p:nvPr userDrawn="1"/>
        </p:nvPicPr>
        <p:blipFill>
          <a:blip r:embed="rId3"/>
          <a:stretch>
            <a:fillRect/>
          </a:stretch>
        </p:blipFill>
        <p:spPr>
          <a:xfrm>
            <a:off x="11170024" y="0"/>
            <a:ext cx="1021976" cy="952454"/>
          </a:xfrm>
          <a:prstGeom prst="rect">
            <a:avLst/>
          </a:prstGeom>
        </p:spPr>
      </p:pic>
    </p:spTree>
    <p:extLst>
      <p:ext uri="{BB962C8B-B14F-4D97-AF65-F5344CB8AC3E}">
        <p14:creationId xmlns:p14="http://schemas.microsoft.com/office/powerpoint/2010/main" val="69079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00C87-722B-4EC5-B89A-BC4FF9A59B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9A6F75C-0388-442F-9718-F4708210E2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A16886A-27F5-4BD4-9A77-6B2A855B1DD2}"/>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5" name="Footer Placeholder 4">
            <a:extLst>
              <a:ext uri="{FF2B5EF4-FFF2-40B4-BE49-F238E27FC236}">
                <a16:creationId xmlns:a16="http://schemas.microsoft.com/office/drawing/2014/main" xmlns="" id="{0698DFC1-54A9-4256-B726-96859B7CF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6C6DC4F-0D9A-4CBB-A903-0156B3C279C3}"/>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12637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EC4267-1849-4EE6-BFE3-52DB71652A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E234E4C-D57B-4E97-A2A0-208C51DA0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3E289BD-A397-4334-8074-D24F937109EB}"/>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5" name="Footer Placeholder 4">
            <a:extLst>
              <a:ext uri="{FF2B5EF4-FFF2-40B4-BE49-F238E27FC236}">
                <a16:creationId xmlns:a16="http://schemas.microsoft.com/office/drawing/2014/main" xmlns="" id="{B7FDB7FC-33F8-4BA0-BE87-587BEBB14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EEE6413-F213-400E-8887-A8F5EF98CCF2}"/>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62388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9BEE23-1873-478E-9F17-BA628B8A2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245267D-18A6-45FE-A735-3AD48DC4D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7C9997-B52F-4C00-A7B4-2BCD88EE6093}"/>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5" name="Footer Placeholder 4">
            <a:extLst>
              <a:ext uri="{FF2B5EF4-FFF2-40B4-BE49-F238E27FC236}">
                <a16:creationId xmlns:a16="http://schemas.microsoft.com/office/drawing/2014/main" xmlns="" id="{87670387-C0E7-4145-89CF-FEC01075F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5B0F891-61D3-4EDE-A379-B50FEA1A501C}"/>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89484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0EAAD-27F6-4D58-A345-31899B5CD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D8D026E-C1E7-4501-910E-9E7C1D4AD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DC687B5-F1E9-4FD4-9AED-1AD6042E91CE}"/>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5" name="Footer Placeholder 4">
            <a:extLst>
              <a:ext uri="{FF2B5EF4-FFF2-40B4-BE49-F238E27FC236}">
                <a16:creationId xmlns:a16="http://schemas.microsoft.com/office/drawing/2014/main" xmlns="" id="{76900C0C-7502-4997-89F0-091D013174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A94BD77-9B51-4655-901F-E3403184779C}"/>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218981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FA6F5-09B1-4D7A-B14C-031DEE5837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D09C41D-A432-499A-BA93-53DB01532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17ADFCF-35C8-47A1-BF8F-374773169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187EB1D-A0E1-429F-B0C6-E2E1489FF700}"/>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6" name="Footer Placeholder 5">
            <a:extLst>
              <a:ext uri="{FF2B5EF4-FFF2-40B4-BE49-F238E27FC236}">
                <a16:creationId xmlns:a16="http://schemas.microsoft.com/office/drawing/2014/main" xmlns="" id="{C527FF97-886A-4306-B822-4305121726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B176D9A-ACA5-4BC7-AFF9-A692E9F5BA77}"/>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57543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E317D-CB9B-4E3E-BFBD-54A784C37E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7CA676F-72AA-4DEB-AEAD-CD92BE3D3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7CE1A5-DEF7-49D5-A213-5084C78AB9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A69F593-C414-48D6-A119-5636FEB49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204EAA6-6FDA-447A-A8F5-658BCEC49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465D32B0-5600-45AB-A840-333B6713AE85}"/>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8" name="Footer Placeholder 7">
            <a:extLst>
              <a:ext uri="{FF2B5EF4-FFF2-40B4-BE49-F238E27FC236}">
                <a16:creationId xmlns:a16="http://schemas.microsoft.com/office/drawing/2014/main" xmlns="" id="{8DE8EFB5-5C83-42C5-9DF7-7B14C41E69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526A7D0-5E55-4CF8-823F-3A7C87F158B3}"/>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19390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64DB1-2A1E-472E-A418-7D42656653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8B15465-8765-4508-AA11-B40E35DF20FE}"/>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4" name="Footer Placeholder 3">
            <a:extLst>
              <a:ext uri="{FF2B5EF4-FFF2-40B4-BE49-F238E27FC236}">
                <a16:creationId xmlns:a16="http://schemas.microsoft.com/office/drawing/2014/main" xmlns="" id="{418EA360-C3CB-41E0-B8E9-CB782F71A1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5BB4B8F-F9AC-4254-8EAF-131672F12FD2}"/>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94513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3E2E76-0B4F-4CF9-9814-CFEF352E6650}"/>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3" name="Footer Placeholder 2">
            <a:extLst>
              <a:ext uri="{FF2B5EF4-FFF2-40B4-BE49-F238E27FC236}">
                <a16:creationId xmlns:a16="http://schemas.microsoft.com/office/drawing/2014/main" xmlns="" id="{6D49771E-909C-4866-AB9A-3456527FE9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0B63638-7886-423F-8D9A-8FD038F30B47}"/>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5695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5381A-8E4F-4AA0-B861-6ABB35AC7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12C2C13-4D18-4DF2-AE2B-7101A53D8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F170022-37A9-41C0-ADB3-A787EABA8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8D239CF-F2E0-4332-A9EB-6F4037AAE188}"/>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6" name="Footer Placeholder 5">
            <a:extLst>
              <a:ext uri="{FF2B5EF4-FFF2-40B4-BE49-F238E27FC236}">
                <a16:creationId xmlns:a16="http://schemas.microsoft.com/office/drawing/2014/main" xmlns="" id="{CF716085-F7A4-4B21-9398-F4102D1893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31F9D31-84D4-4AB0-9C0C-E8DE8F587291}"/>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2352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7C49A-8639-4731-A2F9-4AAFAB9B1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4AC21FDE-EB10-44EA-8A2D-8B5CF75B7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0800DDB-3EBF-4E1E-98D4-19F99A664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89438C-F2D7-4276-948A-D59A12BC175C}"/>
              </a:ext>
            </a:extLst>
          </p:cNvPr>
          <p:cNvSpPr>
            <a:spLocks noGrp="1"/>
          </p:cNvSpPr>
          <p:nvPr>
            <p:ph type="dt" sz="half" idx="10"/>
          </p:nvPr>
        </p:nvSpPr>
        <p:spPr/>
        <p:txBody>
          <a:bodyPr/>
          <a:lstStyle/>
          <a:p>
            <a:fld id="{60705FF8-5268-4131-B694-6FA2AE9D28CC}" type="datetimeFigureOut">
              <a:rPr lang="en-GB" smtClean="0"/>
              <a:t>21/06/2021</a:t>
            </a:fld>
            <a:endParaRPr lang="en-GB"/>
          </a:p>
        </p:txBody>
      </p:sp>
      <p:sp>
        <p:nvSpPr>
          <p:cNvPr id="6" name="Footer Placeholder 5">
            <a:extLst>
              <a:ext uri="{FF2B5EF4-FFF2-40B4-BE49-F238E27FC236}">
                <a16:creationId xmlns:a16="http://schemas.microsoft.com/office/drawing/2014/main" xmlns="" id="{4AB01DA0-44DB-4880-8DFB-FA045763A6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25F73B8-CB83-48ED-BB43-359150325762}"/>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64630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creativecommons.org/licenses/by-nc/4.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979519-0905-4D64-81CD-78F5DD7A8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8792007-7172-44A0-BE4C-2A92546A7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9D01B95-3526-4E43-8701-F69F1CACF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05FF8-5268-4131-B694-6FA2AE9D28CC}" type="datetimeFigureOut">
              <a:rPr lang="en-GB" smtClean="0"/>
              <a:t>21/06/2021</a:t>
            </a:fld>
            <a:endParaRPr lang="en-GB"/>
          </a:p>
        </p:txBody>
      </p:sp>
      <p:sp>
        <p:nvSpPr>
          <p:cNvPr id="5" name="Footer Placeholder 4">
            <a:extLst>
              <a:ext uri="{FF2B5EF4-FFF2-40B4-BE49-F238E27FC236}">
                <a16:creationId xmlns:a16="http://schemas.microsoft.com/office/drawing/2014/main" xmlns="" id="{DC197AF1-A972-4DB8-B679-726DF7950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21DE9F0-9D45-4359-AACC-A91C2BAD5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A4E17-09B3-444C-B5B8-4A2B46888542}" type="slidenum">
              <a:rPr lang="en-GB" smtClean="0"/>
              <a:t>‹#›</a:t>
            </a:fld>
            <a:endParaRPr lang="en-GB"/>
          </a:p>
        </p:txBody>
      </p:sp>
      <p:pic>
        <p:nvPicPr>
          <p:cNvPr id="7" name="Picture 6"/>
          <p:cNvPicPr/>
          <p:nvPr userDrawn="1"/>
        </p:nvPicPr>
        <p:blipFill rotWithShape="1">
          <a:blip r:embed="rId13" cstate="print">
            <a:extLst>
              <a:ext uri="{28A0092B-C50C-407E-A947-70E740481C1C}">
                <a14:useLocalDpi xmlns:a14="http://schemas.microsoft.com/office/drawing/2010/main" val="0"/>
              </a:ext>
            </a:extLst>
          </a:blip>
          <a:srcRect t="12638"/>
          <a:stretch/>
        </p:blipFill>
        <p:spPr bwMode="auto">
          <a:xfrm>
            <a:off x="142758" y="6252882"/>
            <a:ext cx="3410553" cy="578224"/>
          </a:xfrm>
          <a:prstGeom prst="rect">
            <a:avLst/>
          </a:prstGeom>
          <a:noFill/>
          <a:ln>
            <a:noFill/>
          </a:ln>
          <a:extLst>
            <a:ext uri="{53640926-AAD7-44D8-BBD7-CCE9431645EC}">
              <a14:shadowObscured xmlns:a14="http://schemas.microsoft.com/office/drawing/2010/main"/>
            </a:ext>
          </a:extLst>
        </p:spPr>
      </p:pic>
      <p:sp>
        <p:nvSpPr>
          <p:cNvPr id="8" name="Marcador de número de diapositiva 5">
            <a:extLst>
              <a:ext uri="{FF2B5EF4-FFF2-40B4-BE49-F238E27FC236}">
                <a16:creationId xmlns="" xmlns:a16="http://schemas.microsoft.com/office/drawing/2014/main" id="{3DAAC168-ED9D-461E-9448-6949F35F33E3}"/>
              </a:ext>
            </a:extLst>
          </p:cNvPr>
          <p:cNvSpPr txBox="1">
            <a:spLocks/>
          </p:cNvSpPr>
          <p:nvPr userDrawn="1"/>
        </p:nvSpPr>
        <p:spPr>
          <a:xfrm>
            <a:off x="8027894" y="6404678"/>
            <a:ext cx="2550347" cy="294790"/>
          </a:xfrm>
          <a:prstGeom prst="rect">
            <a:avLst/>
          </a:prstGeom>
        </p:spPr>
        <p:txBody>
          <a:bodyPr vert="horz" lIns="68580" tIns="34290" rIns="68580" bIns="34290" rtlCol="0" anchor="ctr"/>
          <a:lstStyle>
            <a:defPPr>
              <a:defRPr lang="en-US"/>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4"/>
              </a:rPr>
              <a:t>Creative Commons Attribution - Non-commercial 4.0 International</a:t>
            </a:r>
            <a:r>
              <a:rPr lang="en-GB" sz="900" dirty="0" smtClean="0"/>
              <a:t>   </a:t>
            </a:r>
          </a:p>
          <a:p>
            <a:endParaRPr lang="en-GB" sz="900" dirty="0"/>
          </a:p>
        </p:txBody>
      </p:sp>
      <p:pic>
        <p:nvPicPr>
          <p:cNvPr id="9" name="Picture 8" descr="Licenza Creative Common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578241" y="6366408"/>
            <a:ext cx="1064268" cy="371331"/>
          </a:xfrm>
          <a:prstGeom prst="rect">
            <a:avLst/>
          </a:prstGeom>
          <a:noFill/>
          <a:ln>
            <a:noFill/>
          </a:ln>
        </p:spPr>
      </p:pic>
    </p:spTree>
    <p:extLst>
      <p:ext uri="{BB962C8B-B14F-4D97-AF65-F5344CB8AC3E}">
        <p14:creationId xmlns:p14="http://schemas.microsoft.com/office/powerpoint/2010/main" val="240242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8081" y="5208826"/>
            <a:ext cx="8534400" cy="685800"/>
          </a:xfrm>
        </p:spPr>
        <p:txBody>
          <a:bodyPr>
            <a:normAutofit fontScale="25000" lnSpcReduction="20000"/>
          </a:bodyPr>
          <a:lstStyle/>
          <a:p>
            <a:r>
              <a:rPr lang="en-GB" sz="7500" b="1" dirty="0"/>
              <a:t>Universidad </a:t>
            </a:r>
            <a:r>
              <a:rPr lang="en-GB" sz="7500" b="1" dirty="0" err="1"/>
              <a:t>Complutense</a:t>
            </a:r>
            <a:r>
              <a:rPr lang="en-GB" sz="7500" b="1" dirty="0"/>
              <a:t> de Madrid, Spain</a:t>
            </a:r>
            <a:endParaRPr lang="ro-RO" sz="7500" b="1" dirty="0"/>
          </a:p>
          <a:p>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endParaRPr lang="en-GB" dirty="0"/>
          </a:p>
        </p:txBody>
      </p:sp>
      <p:sp>
        <p:nvSpPr>
          <p:cNvPr id="5" name="Rectangle 4"/>
          <p:cNvSpPr/>
          <p:nvPr/>
        </p:nvSpPr>
        <p:spPr>
          <a:xfrm>
            <a:off x="3048000" y="1218552"/>
            <a:ext cx="6096000" cy="646331"/>
          </a:xfrm>
          <a:prstGeom prst="rect">
            <a:avLst/>
          </a:prstGeom>
        </p:spPr>
        <p:txBody>
          <a:bodyPr>
            <a:spAutoFit/>
          </a:bodyPr>
          <a:lstStyle/>
          <a:p>
            <a:pPr algn="ctr"/>
            <a:r>
              <a:rPr lang="en-US" b="1" dirty="0">
                <a:solidFill>
                  <a:schemeClr val="accent2"/>
                </a:solidFill>
                <a:effectLst>
                  <a:outerShdw blurRad="38100" dist="38100" dir="2700000" algn="tl">
                    <a:srgbClr val="000000">
                      <a:alpha val="43137"/>
                    </a:srgbClr>
                  </a:outerShdw>
                </a:effectLst>
              </a:rPr>
              <a:t>Unit 6 – </a:t>
            </a:r>
            <a:r>
              <a:rPr lang="en-GB" b="1" dirty="0">
                <a:solidFill>
                  <a:schemeClr val="accent2"/>
                </a:solidFill>
                <a:effectLst>
                  <a:outerShdw blurRad="38100" dist="38100" dir="2700000" algn="tl">
                    <a:srgbClr val="000000">
                      <a:alpha val="43137"/>
                    </a:srgbClr>
                  </a:outerShdw>
                </a:effectLst>
              </a:rPr>
              <a:t>The translation movement in the Medieval Europe: </a:t>
            </a:r>
          </a:p>
          <a:p>
            <a:pPr algn="ctr"/>
            <a:r>
              <a:rPr lang="en-GB" b="1" dirty="0">
                <a:solidFill>
                  <a:schemeClr val="accent2"/>
                </a:solidFill>
                <a:effectLst>
                  <a:outerShdw blurRad="38100" dist="38100" dir="2700000" algn="tl">
                    <a:srgbClr val="000000">
                      <a:alpha val="43137"/>
                    </a:srgbClr>
                  </a:outerShdw>
                </a:effectLst>
              </a:rPr>
              <a:t>from </a:t>
            </a:r>
            <a:r>
              <a:rPr lang="en-GB" b="1" dirty="0" err="1">
                <a:solidFill>
                  <a:schemeClr val="accent2"/>
                </a:solidFill>
                <a:effectLst>
                  <a:outerShdw blurRad="38100" dist="38100" dir="2700000" algn="tl">
                    <a:srgbClr val="000000">
                      <a:alpha val="43137"/>
                    </a:srgbClr>
                  </a:outerShdw>
                </a:effectLst>
              </a:rPr>
              <a:t>Gondishapur</a:t>
            </a:r>
            <a:r>
              <a:rPr lang="en-GB" b="1" dirty="0">
                <a:solidFill>
                  <a:schemeClr val="accent2"/>
                </a:solidFill>
                <a:effectLst>
                  <a:outerShdw blurRad="38100" dist="38100" dir="2700000" algn="tl">
                    <a:srgbClr val="000000">
                      <a:alpha val="43137"/>
                    </a:srgbClr>
                  </a:outerShdw>
                </a:effectLst>
              </a:rPr>
              <a:t> to Toledo</a:t>
            </a:r>
          </a:p>
        </p:txBody>
      </p:sp>
      <p:pic>
        <p:nvPicPr>
          <p:cNvPr id="9" name="Marcador de contenido 12" descr="Imagen que contiene edificio, viejo, lugar, iglesia&#10;&#10;Descripción generada automáticamente">
            <a:extLst>
              <a:ext uri="{FF2B5EF4-FFF2-40B4-BE49-F238E27FC236}">
                <a16:creationId xmlns:a16="http://schemas.microsoft.com/office/drawing/2014/main" xmlns="" id="{18017B5B-B2D1-B04A-A753-BBF08C5BC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987" y="2297475"/>
            <a:ext cx="4125869" cy="2642904"/>
          </a:xfrm>
          <a:prstGeom prst="rect">
            <a:avLst/>
          </a:prstGeom>
        </p:spPr>
      </p:pic>
    </p:spTree>
    <p:extLst>
      <p:ext uri="{BB962C8B-B14F-4D97-AF65-F5344CB8AC3E}">
        <p14:creationId xmlns:p14="http://schemas.microsoft.com/office/powerpoint/2010/main" val="375937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7B1AE7-CAEB-C446-8489-B8B483E4DFE0}"/>
              </a:ext>
            </a:extLst>
          </p:cNvPr>
          <p:cNvSpPr>
            <a:spLocks noGrp="1"/>
          </p:cNvSpPr>
          <p:nvPr>
            <p:ph type="title"/>
          </p:nvPr>
        </p:nvSpPr>
        <p:spPr>
          <a:xfrm>
            <a:off x="809171" y="626383"/>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The School of </a:t>
            </a:r>
            <a:r>
              <a:rPr lang="en-GB" sz="2400" b="1" dirty="0" err="1">
                <a:solidFill>
                  <a:schemeClr val="accent2"/>
                </a:solidFill>
                <a:effectLst>
                  <a:outerShdw blurRad="38100" dist="38100" dir="2700000" algn="tl">
                    <a:srgbClr val="000000">
                      <a:alpha val="43137"/>
                    </a:srgbClr>
                  </a:outerShdw>
                </a:effectLst>
                <a:latin typeface="+mn-lt"/>
                <a:ea typeface="+mn-ea"/>
                <a:cs typeface="+mn-cs"/>
              </a:rPr>
              <a:t>Gundishapur</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Marcador de contenido 2">
            <a:extLst>
              <a:ext uri="{FF2B5EF4-FFF2-40B4-BE49-F238E27FC236}">
                <a16:creationId xmlns:a16="http://schemas.microsoft.com/office/drawing/2014/main" xmlns="" id="{0B8C39FF-59EB-724D-BC71-9D9B76F29300}"/>
              </a:ext>
            </a:extLst>
          </p:cNvPr>
          <p:cNvSpPr>
            <a:spLocks noGrp="1"/>
          </p:cNvSpPr>
          <p:nvPr>
            <p:ph idx="1"/>
          </p:nvPr>
        </p:nvSpPr>
        <p:spPr/>
        <p:txBody>
          <a:bodyPr/>
          <a:lstStyle/>
          <a:p>
            <a:r>
              <a:rPr lang="en-GB" sz="2000" dirty="0"/>
              <a:t>Hospital</a:t>
            </a:r>
          </a:p>
          <a:p>
            <a:pPr lvl="1"/>
            <a:r>
              <a:rPr lang="en-GB" sz="1800" dirty="0"/>
              <a:t>Specific clinical units: surgery, fever, wounds, mania, cold decease, diarrhoea, female disorders and eye disease</a:t>
            </a:r>
          </a:p>
          <a:p>
            <a:pPr lvl="1"/>
            <a:r>
              <a:rPr lang="en-GB" sz="1800" dirty="0"/>
              <a:t>Pharmacology lab</a:t>
            </a:r>
          </a:p>
          <a:p>
            <a:pPr lvl="1"/>
            <a:r>
              <a:rPr lang="en-GB" sz="1800" dirty="0"/>
              <a:t>Nurses and auxiliaries</a:t>
            </a:r>
          </a:p>
          <a:p>
            <a:pPr lvl="1"/>
            <a:r>
              <a:rPr lang="en-GB" sz="1800" dirty="0"/>
              <a:t>Mosque and chapel</a:t>
            </a:r>
          </a:p>
          <a:p>
            <a:r>
              <a:rPr lang="en-GB" sz="2000" dirty="0"/>
              <a:t>Medical school</a:t>
            </a:r>
          </a:p>
          <a:p>
            <a:pPr lvl="1"/>
            <a:r>
              <a:rPr lang="en-GB" sz="1800" dirty="0"/>
              <a:t>Pharmacology lab</a:t>
            </a:r>
          </a:p>
          <a:p>
            <a:pPr lvl="1"/>
            <a:r>
              <a:rPr lang="en-GB" sz="1800" dirty="0"/>
              <a:t>Library and translation house</a:t>
            </a:r>
          </a:p>
          <a:p>
            <a:pPr lvl="1"/>
            <a:r>
              <a:rPr lang="en-GB" sz="1800" dirty="0"/>
              <a:t>Observatory</a:t>
            </a:r>
          </a:p>
          <a:p>
            <a:endParaRPr lang="en-GB" dirty="0"/>
          </a:p>
          <a:p>
            <a:endParaRPr lang="en-GB" dirty="0"/>
          </a:p>
          <a:p>
            <a:endParaRPr lang="en-GB" dirty="0"/>
          </a:p>
        </p:txBody>
      </p:sp>
    </p:spTree>
    <p:extLst>
      <p:ext uri="{BB962C8B-B14F-4D97-AF65-F5344CB8AC3E}">
        <p14:creationId xmlns:p14="http://schemas.microsoft.com/office/powerpoint/2010/main" val="363154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28C071-2864-174D-8BE6-6AD801D536F2}"/>
              </a:ext>
            </a:extLst>
          </p:cNvPr>
          <p:cNvSpPr>
            <a:spLocks noGrp="1"/>
          </p:cNvSpPr>
          <p:nvPr>
            <p:ph type="title"/>
          </p:nvPr>
        </p:nvSpPr>
        <p:spPr>
          <a:xfrm>
            <a:off x="867228" y="582840"/>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Medical training</a:t>
            </a:r>
          </a:p>
        </p:txBody>
      </p:sp>
      <p:sp>
        <p:nvSpPr>
          <p:cNvPr id="3" name="Marcador de contenido 2">
            <a:extLst>
              <a:ext uri="{FF2B5EF4-FFF2-40B4-BE49-F238E27FC236}">
                <a16:creationId xmlns:a16="http://schemas.microsoft.com/office/drawing/2014/main" xmlns="" id="{9380DCF7-8436-DA4E-8851-12D8187B20E4}"/>
              </a:ext>
            </a:extLst>
          </p:cNvPr>
          <p:cNvSpPr>
            <a:spLocks noGrp="1"/>
          </p:cNvSpPr>
          <p:nvPr>
            <p:ph idx="1"/>
          </p:nvPr>
        </p:nvSpPr>
        <p:spPr/>
        <p:txBody>
          <a:bodyPr>
            <a:normAutofit/>
          </a:bodyPr>
          <a:lstStyle/>
          <a:p>
            <a:r>
              <a:rPr lang="en-GB" sz="2000" dirty="0"/>
              <a:t>Students' round in clinical units with clinicians</a:t>
            </a:r>
          </a:p>
          <a:p>
            <a:r>
              <a:rPr lang="en-GB" sz="2000" dirty="0"/>
              <a:t>Rotations in different clinical units</a:t>
            </a:r>
          </a:p>
          <a:p>
            <a:r>
              <a:rPr lang="en-GB" sz="2000" dirty="0"/>
              <a:t>Students´ writing of medical records edited by medical teacher</a:t>
            </a:r>
          </a:p>
          <a:p>
            <a:r>
              <a:rPr lang="en-GB" sz="2000" dirty="0"/>
              <a:t>Treatments based in repeated experiences</a:t>
            </a:r>
          </a:p>
          <a:p>
            <a:r>
              <a:rPr lang="en-GB" sz="2000" dirty="0"/>
              <a:t>Small group lectures during the ward rounds, discussion and reviews</a:t>
            </a:r>
          </a:p>
          <a:p>
            <a:r>
              <a:rPr lang="en-GB" sz="2000" dirty="0"/>
              <a:t>3 years training program</a:t>
            </a:r>
          </a:p>
          <a:p>
            <a:pPr lvl="1"/>
            <a:r>
              <a:rPr lang="en-GB" sz="1800" dirty="0"/>
              <a:t>1</a:t>
            </a:r>
            <a:r>
              <a:rPr lang="en-GB" sz="1800" baseline="30000" dirty="0"/>
              <a:t>st</a:t>
            </a:r>
            <a:r>
              <a:rPr lang="en-GB" sz="1800" dirty="0"/>
              <a:t> year study of mathematics, geometry, logic, basic sciences</a:t>
            </a:r>
          </a:p>
          <a:p>
            <a:pPr lvl="1"/>
            <a:r>
              <a:rPr lang="en-GB" sz="1800" dirty="0"/>
              <a:t>2</a:t>
            </a:r>
            <a:r>
              <a:rPr lang="en-GB" sz="1800" baseline="30000" dirty="0"/>
              <a:t>nd</a:t>
            </a:r>
            <a:r>
              <a:rPr lang="en-GB" sz="1800" dirty="0"/>
              <a:t>-3</a:t>
            </a:r>
            <a:r>
              <a:rPr lang="en-GB" sz="1800" baseline="30000" dirty="0"/>
              <a:t>rd</a:t>
            </a:r>
            <a:r>
              <a:rPr lang="en-GB" sz="1800" dirty="0"/>
              <a:t> years anatomy dissection, clinical work, study of medical books</a:t>
            </a:r>
          </a:p>
          <a:p>
            <a:r>
              <a:rPr lang="en-GB" sz="2000" dirty="0"/>
              <a:t>The end of the training conferred to the doctor a license</a:t>
            </a:r>
          </a:p>
          <a:p>
            <a:pPr lvl="1"/>
            <a:endParaRPr lang="en-GB" dirty="0"/>
          </a:p>
          <a:p>
            <a:pPr marL="0" indent="0">
              <a:buNone/>
            </a:pPr>
            <a:r>
              <a:rPr lang="en-GB" dirty="0"/>
              <a:t> </a:t>
            </a:r>
          </a:p>
          <a:p>
            <a:endParaRPr lang="en-GB" dirty="0"/>
          </a:p>
        </p:txBody>
      </p:sp>
    </p:spTree>
    <p:extLst>
      <p:ext uri="{BB962C8B-B14F-4D97-AF65-F5344CB8AC3E}">
        <p14:creationId xmlns:p14="http://schemas.microsoft.com/office/powerpoint/2010/main" val="174366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B717B5-29B7-584C-8079-DD3DB483A8D2}"/>
              </a:ext>
            </a:extLst>
          </p:cNvPr>
          <p:cNvSpPr>
            <a:spLocks noGrp="1"/>
          </p:cNvSpPr>
          <p:nvPr>
            <p:ph type="title"/>
          </p:nvPr>
        </p:nvSpPr>
        <p:spPr>
          <a:xfrm>
            <a:off x="823686" y="713468"/>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Multicultural School</a:t>
            </a:r>
          </a:p>
        </p:txBody>
      </p:sp>
      <p:sp>
        <p:nvSpPr>
          <p:cNvPr id="3" name="Marcador de contenido 2">
            <a:extLst>
              <a:ext uri="{FF2B5EF4-FFF2-40B4-BE49-F238E27FC236}">
                <a16:creationId xmlns:a16="http://schemas.microsoft.com/office/drawing/2014/main" xmlns="" id="{09EB8CC3-58AB-614F-ABCA-64DBAE000027}"/>
              </a:ext>
            </a:extLst>
          </p:cNvPr>
          <p:cNvSpPr>
            <a:spLocks noGrp="1"/>
          </p:cNvSpPr>
          <p:nvPr>
            <p:ph idx="1"/>
          </p:nvPr>
        </p:nvSpPr>
        <p:spPr/>
        <p:txBody>
          <a:bodyPr>
            <a:normAutofit/>
          </a:bodyPr>
          <a:lstStyle/>
          <a:p>
            <a:r>
              <a:rPr lang="en-GB" sz="2000" dirty="0"/>
              <a:t>The common language used for teaching was Persian Pahlavi but is not excluded that other languages were used</a:t>
            </a:r>
          </a:p>
          <a:p>
            <a:pPr lvl="1"/>
            <a:r>
              <a:rPr lang="en-GB" sz="1800" dirty="0"/>
              <a:t>Aramaic</a:t>
            </a:r>
          </a:p>
          <a:p>
            <a:pPr lvl="1"/>
            <a:r>
              <a:rPr lang="en-GB" sz="1800" dirty="0"/>
              <a:t>Greek</a:t>
            </a:r>
          </a:p>
          <a:p>
            <a:pPr lvl="1"/>
            <a:r>
              <a:rPr lang="en-GB" sz="1800" dirty="0"/>
              <a:t>Syriac</a:t>
            </a:r>
          </a:p>
          <a:p>
            <a:pPr lvl="1"/>
            <a:r>
              <a:rPr lang="en-GB" sz="1800" dirty="0"/>
              <a:t>Sanskrit</a:t>
            </a:r>
          </a:p>
          <a:p>
            <a:r>
              <a:rPr lang="en-GB" sz="2000" dirty="0"/>
              <a:t>Teachers were Christian Nestorians coming in large part form Edessa </a:t>
            </a:r>
          </a:p>
        </p:txBody>
      </p:sp>
    </p:spTree>
    <p:extLst>
      <p:ext uri="{BB962C8B-B14F-4D97-AF65-F5344CB8AC3E}">
        <p14:creationId xmlns:p14="http://schemas.microsoft.com/office/powerpoint/2010/main" val="352437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DB7A14-3D6F-CE4F-9D52-9EBEE9BF2533}"/>
              </a:ext>
            </a:extLst>
          </p:cNvPr>
          <p:cNvSpPr>
            <a:spLocks noGrp="1"/>
          </p:cNvSpPr>
          <p:nvPr>
            <p:ph type="title"/>
          </p:nvPr>
        </p:nvSpPr>
        <p:spPr>
          <a:xfrm>
            <a:off x="8045751" y="629266"/>
            <a:ext cx="3667039" cy="167660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The low Middle Age</a:t>
            </a:r>
          </a:p>
        </p:txBody>
      </p:sp>
      <p:sp>
        <p:nvSpPr>
          <p:cNvPr id="10" name="Rectangle 9">
            <a:extLst>
              <a:ext uri="{FF2B5EF4-FFF2-40B4-BE49-F238E27FC236}">
                <a16:creationId xmlns:a16="http://schemas.microsoft.com/office/drawing/2014/main" xmlns="" id="{577D1452-F0B7-431E-9A24-D3F7103D8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0">
            <a:extLst>
              <a:ext uri="{FF2B5EF4-FFF2-40B4-BE49-F238E27FC236}">
                <a16:creationId xmlns:a16="http://schemas.microsoft.com/office/drawing/2014/main" xmlns="" id="{A660F4F9-5DF5-4F15-BE6A-CD8648BB1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Imagen que contiene texto, mapa&#10;&#10;Descripción generada automáticamente">
            <a:extLst>
              <a:ext uri="{FF2B5EF4-FFF2-40B4-BE49-F238E27FC236}">
                <a16:creationId xmlns:a16="http://schemas.microsoft.com/office/drawing/2014/main" xmlns="" id="{5B43A23C-AA12-384B-B083-C3AC646461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142" y="806034"/>
            <a:ext cx="6064660" cy="5245931"/>
          </a:xfrm>
          <a:prstGeom prst="rect">
            <a:avLst/>
          </a:prstGeom>
          <a:effectLst/>
        </p:spPr>
      </p:pic>
      <p:sp>
        <p:nvSpPr>
          <p:cNvPr id="3" name="Marcador de contenido 2">
            <a:extLst>
              <a:ext uri="{FF2B5EF4-FFF2-40B4-BE49-F238E27FC236}">
                <a16:creationId xmlns:a16="http://schemas.microsoft.com/office/drawing/2014/main" xmlns="" id="{C6397BF4-08F3-A646-B966-500C0D2F8009}"/>
              </a:ext>
            </a:extLst>
          </p:cNvPr>
          <p:cNvSpPr>
            <a:spLocks noGrp="1"/>
          </p:cNvSpPr>
          <p:nvPr>
            <p:ph idx="1"/>
          </p:nvPr>
        </p:nvSpPr>
        <p:spPr>
          <a:xfrm>
            <a:off x="8031238" y="1901372"/>
            <a:ext cx="3667036" cy="3779520"/>
          </a:xfrm>
        </p:spPr>
        <p:txBody>
          <a:bodyPr>
            <a:noAutofit/>
          </a:bodyPr>
          <a:lstStyle/>
          <a:p>
            <a:r>
              <a:rPr lang="en-GB" sz="1800" dirty="0"/>
              <a:t>After the death of Charlemagne European culture was declined and science and medicine were banned and cultural activity relegated into the monasteries</a:t>
            </a:r>
          </a:p>
          <a:p>
            <a:r>
              <a:rPr lang="en-GB" sz="1800" dirty="0"/>
              <a:t>Spain and Sicily experimented a political and cultural renaissance</a:t>
            </a:r>
          </a:p>
          <a:p>
            <a:pPr lvl="1"/>
            <a:r>
              <a:rPr lang="en-GB" sz="1800" dirty="0"/>
              <a:t>In the South of Spain the Arab Empire</a:t>
            </a:r>
          </a:p>
          <a:p>
            <a:pPr lvl="1"/>
            <a:r>
              <a:rPr lang="en-GB" sz="1800" dirty="0"/>
              <a:t>In the South of Italy the Norman Kingdom</a:t>
            </a:r>
          </a:p>
          <a:p>
            <a:r>
              <a:rPr lang="en-GB" sz="1800" dirty="0"/>
              <a:t>The only progress of science and medicine has been possible through the contact with Arabian culture and the recovery of the </a:t>
            </a:r>
            <a:r>
              <a:rPr lang="en-GB" sz="1800" dirty="0" err="1"/>
              <a:t>arabized</a:t>
            </a:r>
            <a:r>
              <a:rPr lang="en-GB" sz="1800" dirty="0"/>
              <a:t> Greek science</a:t>
            </a:r>
          </a:p>
        </p:txBody>
      </p:sp>
    </p:spTree>
    <p:extLst>
      <p:ext uri="{BB962C8B-B14F-4D97-AF65-F5344CB8AC3E}">
        <p14:creationId xmlns:p14="http://schemas.microsoft.com/office/powerpoint/2010/main" val="396655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877EBA-BF3A-8441-A6CC-13B8B83B22F0}"/>
              </a:ext>
            </a:extLst>
          </p:cNvPr>
          <p:cNvSpPr>
            <a:spLocks noGrp="1"/>
          </p:cNvSpPr>
          <p:nvPr>
            <p:ph type="title"/>
          </p:nvPr>
        </p:nvSpPr>
        <p:spPr>
          <a:xfrm>
            <a:off x="634415" y="915514"/>
            <a:ext cx="4944152" cy="1622321"/>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The Arabization of European culture </a:t>
            </a:r>
          </a:p>
        </p:txBody>
      </p:sp>
      <p:sp>
        <p:nvSpPr>
          <p:cNvPr id="3" name="Marcador de contenido 2">
            <a:extLst>
              <a:ext uri="{FF2B5EF4-FFF2-40B4-BE49-F238E27FC236}">
                <a16:creationId xmlns:a16="http://schemas.microsoft.com/office/drawing/2014/main" xmlns="" id="{BB50ADA3-113F-864F-8237-0AFD742DB56D}"/>
              </a:ext>
            </a:extLst>
          </p:cNvPr>
          <p:cNvSpPr>
            <a:spLocks noGrp="1"/>
          </p:cNvSpPr>
          <p:nvPr>
            <p:ph idx="1"/>
          </p:nvPr>
        </p:nvSpPr>
        <p:spPr>
          <a:xfrm>
            <a:off x="648930" y="2438400"/>
            <a:ext cx="4944151" cy="3785419"/>
          </a:xfrm>
        </p:spPr>
        <p:txBody>
          <a:bodyPr>
            <a:normAutofit/>
          </a:bodyPr>
          <a:lstStyle/>
          <a:p>
            <a:r>
              <a:rPr lang="en-GB" sz="1800" dirty="0"/>
              <a:t>The School of Salerno</a:t>
            </a:r>
          </a:p>
          <a:p>
            <a:pPr lvl="1"/>
            <a:r>
              <a:rPr lang="en-GB" sz="1800" dirty="0"/>
              <a:t>Under the Norman Duke the city became the most important cultural centre of Christian Europe</a:t>
            </a:r>
          </a:p>
          <a:p>
            <a:pPr lvl="1"/>
            <a:r>
              <a:rPr lang="en-GB" sz="1800" dirty="0"/>
              <a:t>Port of Salerno became a crossroad for Crusades Army and a base hospital for all the military Christians coming back</a:t>
            </a:r>
          </a:p>
          <a:p>
            <a:pPr lvl="1"/>
            <a:r>
              <a:rPr lang="en-GB" sz="1800" dirty="0"/>
              <a:t>Collection of several medical manuscripts coming from Arab Empire</a:t>
            </a:r>
          </a:p>
          <a:p>
            <a:pPr lvl="1"/>
            <a:endParaRPr lang="en-GB" sz="2200" dirty="0"/>
          </a:p>
          <a:p>
            <a:pPr marL="0" indent="0">
              <a:buNone/>
            </a:pPr>
            <a:endParaRPr lang="en-GB" sz="2200" dirty="0"/>
          </a:p>
        </p:txBody>
      </p:sp>
      <p:sp>
        <p:nvSpPr>
          <p:cNvPr id="10" name="Rectangle 9">
            <a:extLst>
              <a:ext uri="{FF2B5EF4-FFF2-40B4-BE49-F238E27FC236}">
                <a16:creationId xmlns:a16="http://schemas.microsoft.com/office/drawing/2014/main" xmlns="" id="{46F7435D-E3DB-47B1-BA61-B00ACC83A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xmlns="" id="{F263A0B5-F8C4-4116-809F-78A768EA7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texto, mapa, firmar, hombre&#10;&#10;Descripción generada automáticamente">
            <a:extLst>
              <a:ext uri="{FF2B5EF4-FFF2-40B4-BE49-F238E27FC236}">
                <a16:creationId xmlns:a16="http://schemas.microsoft.com/office/drawing/2014/main" xmlns="" id="{FC0DE493-D1A1-4448-BD7D-EE4694AB9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4709" y="1726675"/>
            <a:ext cx="4475531" cy="3401403"/>
          </a:xfrm>
          <a:prstGeom prst="rect">
            <a:avLst/>
          </a:prstGeom>
          <a:effectLst/>
        </p:spPr>
      </p:pic>
    </p:spTree>
    <p:extLst>
      <p:ext uri="{BB962C8B-B14F-4D97-AF65-F5344CB8AC3E}">
        <p14:creationId xmlns:p14="http://schemas.microsoft.com/office/powerpoint/2010/main" val="304129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DDAC11-C66D-314F-BA8B-5665EBF43C5A}"/>
              </a:ext>
            </a:extLst>
          </p:cNvPr>
          <p:cNvSpPr>
            <a:spLocks noGrp="1"/>
          </p:cNvSpPr>
          <p:nvPr>
            <p:ph type="title"/>
          </p:nvPr>
        </p:nvSpPr>
        <p:spPr>
          <a:xfrm>
            <a:off x="8045751" y="629266"/>
            <a:ext cx="3667039" cy="167660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The City of Toledo</a:t>
            </a:r>
          </a:p>
        </p:txBody>
      </p:sp>
      <p:sp>
        <p:nvSpPr>
          <p:cNvPr id="23" name="Rectangle 18">
            <a:extLst>
              <a:ext uri="{FF2B5EF4-FFF2-40B4-BE49-F238E27FC236}">
                <a16:creationId xmlns:a16="http://schemas.microsoft.com/office/drawing/2014/main" xmlns="" id="{577D1452-F0B7-431E-9A24-D3F7103D8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0">
            <a:extLst>
              <a:ext uri="{FF2B5EF4-FFF2-40B4-BE49-F238E27FC236}">
                <a16:creationId xmlns:a16="http://schemas.microsoft.com/office/drawing/2014/main" xmlns="" id="{A660F4F9-5DF5-4F15-BE6A-CD8648BB1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texto, mapa&#10;&#10;Descripción generada automáticamente">
            <a:extLst>
              <a:ext uri="{FF2B5EF4-FFF2-40B4-BE49-F238E27FC236}">
                <a16:creationId xmlns:a16="http://schemas.microsoft.com/office/drawing/2014/main" xmlns="" id="{3759A41E-3E64-8341-835D-79A08D014120}"/>
              </a:ext>
            </a:extLst>
          </p:cNvPr>
          <p:cNvPicPr>
            <a:picLocks noChangeAspect="1"/>
          </p:cNvPicPr>
          <p:nvPr/>
        </p:nvPicPr>
        <p:blipFill rotWithShape="1">
          <a:blip r:embed="rId2">
            <a:extLst>
              <a:ext uri="{28A0092B-C50C-407E-A947-70E740481C1C}">
                <a14:useLocalDpi xmlns:a14="http://schemas.microsoft.com/office/drawing/2010/main" val="0"/>
              </a:ext>
            </a:extLst>
          </a:blip>
          <a:srcRect l="774" r="13664"/>
          <a:stretch/>
        </p:blipFill>
        <p:spPr>
          <a:xfrm>
            <a:off x="644652" y="722376"/>
            <a:ext cx="6263640" cy="5413248"/>
          </a:xfrm>
          <a:prstGeom prst="rect">
            <a:avLst/>
          </a:prstGeom>
          <a:effectLst/>
        </p:spPr>
      </p:pic>
      <p:sp>
        <p:nvSpPr>
          <p:cNvPr id="9" name="Content Placeholder 8">
            <a:extLst>
              <a:ext uri="{FF2B5EF4-FFF2-40B4-BE49-F238E27FC236}">
                <a16:creationId xmlns:a16="http://schemas.microsoft.com/office/drawing/2014/main" xmlns="" id="{5EC144BE-AC94-4E60-BAFA-2D07D2397A50}"/>
              </a:ext>
            </a:extLst>
          </p:cNvPr>
          <p:cNvSpPr>
            <a:spLocks noGrp="1"/>
          </p:cNvSpPr>
          <p:nvPr>
            <p:ph idx="1"/>
          </p:nvPr>
        </p:nvSpPr>
        <p:spPr>
          <a:xfrm>
            <a:off x="8045753" y="2438401"/>
            <a:ext cx="3667036" cy="3779520"/>
          </a:xfrm>
        </p:spPr>
        <p:txBody>
          <a:bodyPr>
            <a:normAutofit/>
          </a:bodyPr>
          <a:lstStyle/>
          <a:p>
            <a:r>
              <a:rPr lang="en-US" sz="1800" dirty="0"/>
              <a:t>The Christian King Alphonse VI conquest the city on 1085 CE</a:t>
            </a:r>
          </a:p>
          <a:p>
            <a:r>
              <a:rPr lang="en-US" sz="1800" dirty="0"/>
              <a:t>Multicultural city with the same rights</a:t>
            </a:r>
          </a:p>
          <a:p>
            <a:pPr lvl="1"/>
            <a:r>
              <a:rPr lang="en-US" sz="1400" dirty="0"/>
              <a:t>Muslims</a:t>
            </a:r>
          </a:p>
          <a:p>
            <a:pPr lvl="1"/>
            <a:r>
              <a:rPr lang="en-US" sz="1400" dirty="0"/>
              <a:t>Christian Mozarabs</a:t>
            </a:r>
          </a:p>
          <a:p>
            <a:pPr lvl="1"/>
            <a:r>
              <a:rPr lang="en-US" sz="1400" dirty="0"/>
              <a:t>Jews</a:t>
            </a:r>
          </a:p>
          <a:p>
            <a:r>
              <a:rPr lang="en-US" sz="1800" dirty="0"/>
              <a:t>The translation movement became intense since the XII CE and was organized around the Cathedral of the city</a:t>
            </a:r>
          </a:p>
          <a:p>
            <a:pPr marL="0" indent="0">
              <a:buNone/>
            </a:pPr>
            <a:endParaRPr lang="en-US" sz="1800" dirty="0"/>
          </a:p>
        </p:txBody>
      </p:sp>
    </p:spTree>
    <p:extLst>
      <p:ext uri="{BB962C8B-B14F-4D97-AF65-F5344CB8AC3E}">
        <p14:creationId xmlns:p14="http://schemas.microsoft.com/office/powerpoint/2010/main" val="420680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0F20FA-E084-9147-A3E1-D5B860411B76}"/>
              </a:ext>
            </a:extLst>
          </p:cNvPr>
          <p:cNvSpPr>
            <a:spLocks noGrp="1"/>
          </p:cNvSpPr>
          <p:nvPr>
            <p:ph type="title"/>
          </p:nvPr>
        </p:nvSpPr>
        <p:spPr>
          <a:xfrm>
            <a:off x="838200" y="553811"/>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The Toledo School of Translation</a:t>
            </a:r>
          </a:p>
        </p:txBody>
      </p:sp>
      <p:sp>
        <p:nvSpPr>
          <p:cNvPr id="3" name="Marcador de contenido 2">
            <a:extLst>
              <a:ext uri="{FF2B5EF4-FFF2-40B4-BE49-F238E27FC236}">
                <a16:creationId xmlns:a16="http://schemas.microsoft.com/office/drawing/2014/main" xmlns="" id="{8914CA60-6D3E-5B40-89A2-832E03238F0B}"/>
              </a:ext>
            </a:extLst>
          </p:cNvPr>
          <p:cNvSpPr>
            <a:spLocks noGrp="1"/>
          </p:cNvSpPr>
          <p:nvPr>
            <p:ph idx="1"/>
          </p:nvPr>
        </p:nvSpPr>
        <p:spPr/>
        <p:txBody>
          <a:bodyPr>
            <a:normAutofit/>
          </a:bodyPr>
          <a:lstStyle/>
          <a:p>
            <a:r>
              <a:rPr lang="en-GB" sz="1800" dirty="0"/>
              <a:t>Early independent translations due to the abundance of manuscripts in the city</a:t>
            </a:r>
          </a:p>
          <a:p>
            <a:r>
              <a:rPr lang="en-GB" sz="1800" dirty="0"/>
              <a:t>The Benedictine monk Raymond de </a:t>
            </a:r>
            <a:r>
              <a:rPr lang="en-GB" sz="1800" dirty="0" err="1"/>
              <a:t>Sauvetat</a:t>
            </a:r>
            <a:r>
              <a:rPr lang="en-GB" sz="1800" dirty="0"/>
              <a:t> (1125-1152 CE) organized the translation activates around the Cathedral</a:t>
            </a:r>
          </a:p>
          <a:p>
            <a:r>
              <a:rPr lang="en-GB" sz="1800" dirty="0"/>
              <a:t>Philosophers and philologist came from Palermo and Chartres</a:t>
            </a:r>
          </a:p>
          <a:p>
            <a:r>
              <a:rPr lang="en-GB" sz="1800" dirty="0"/>
              <a:t>The Raymond coordination started on 1130 CE and involved a group of Castilian-speaking Jews and formed the first society of translators.</a:t>
            </a:r>
          </a:p>
          <a:p>
            <a:r>
              <a:rPr lang="en-GB" sz="1800" dirty="0"/>
              <a:t>Among the most important:</a:t>
            </a:r>
          </a:p>
          <a:p>
            <a:pPr lvl="1"/>
            <a:r>
              <a:rPr lang="en-GB" sz="1600" dirty="0"/>
              <a:t>Dominicus </a:t>
            </a:r>
            <a:r>
              <a:rPr lang="en-GB" sz="1600" dirty="0" err="1"/>
              <a:t>Gundissalinus</a:t>
            </a:r>
            <a:r>
              <a:rPr lang="en-GB" sz="1600" dirty="0"/>
              <a:t> (</a:t>
            </a:r>
            <a:r>
              <a:rPr lang="en-GB" sz="1600" dirty="0" err="1"/>
              <a:t>Archdiacon</a:t>
            </a:r>
            <a:r>
              <a:rPr lang="en-GB" sz="1600" dirty="0"/>
              <a:t> of Segovia)</a:t>
            </a:r>
          </a:p>
          <a:p>
            <a:pPr lvl="1"/>
            <a:r>
              <a:rPr lang="en-GB" sz="1600" dirty="0"/>
              <a:t>Solomon (Jew)</a:t>
            </a:r>
          </a:p>
          <a:p>
            <a:pPr lvl="1"/>
            <a:r>
              <a:rPr lang="en-GB" sz="1600" dirty="0"/>
              <a:t>Johannes </a:t>
            </a:r>
            <a:r>
              <a:rPr lang="en-GB" sz="1600" dirty="0" err="1"/>
              <a:t>Hispaliense</a:t>
            </a:r>
            <a:r>
              <a:rPr lang="en-GB" sz="1600" dirty="0"/>
              <a:t> or John of Seville (Mozarab)</a:t>
            </a:r>
          </a:p>
        </p:txBody>
      </p:sp>
    </p:spTree>
    <p:extLst>
      <p:ext uri="{BB962C8B-B14F-4D97-AF65-F5344CB8AC3E}">
        <p14:creationId xmlns:p14="http://schemas.microsoft.com/office/powerpoint/2010/main" val="39296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68DB9C-CCF5-644A-9005-DD4C8E404AC5}"/>
              </a:ext>
            </a:extLst>
          </p:cNvPr>
          <p:cNvSpPr>
            <a:spLocks noGrp="1"/>
          </p:cNvSpPr>
          <p:nvPr>
            <p:ph type="title"/>
          </p:nvPr>
        </p:nvSpPr>
        <p:spPr>
          <a:xfrm>
            <a:off x="823685" y="640896"/>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1st generation of the Toledo translators </a:t>
            </a:r>
          </a:p>
        </p:txBody>
      </p:sp>
      <p:sp>
        <p:nvSpPr>
          <p:cNvPr id="3" name="Marcador de contenido 2">
            <a:extLst>
              <a:ext uri="{FF2B5EF4-FFF2-40B4-BE49-F238E27FC236}">
                <a16:creationId xmlns:a16="http://schemas.microsoft.com/office/drawing/2014/main" xmlns="" id="{EEA8BFCC-3774-1C4F-B558-9F53B601355B}"/>
              </a:ext>
            </a:extLst>
          </p:cNvPr>
          <p:cNvSpPr>
            <a:spLocks noGrp="1"/>
          </p:cNvSpPr>
          <p:nvPr>
            <p:ph idx="1"/>
          </p:nvPr>
        </p:nvSpPr>
        <p:spPr/>
        <p:txBody>
          <a:bodyPr>
            <a:normAutofit/>
          </a:bodyPr>
          <a:lstStyle/>
          <a:p>
            <a:r>
              <a:rPr lang="en-GB" sz="2000" dirty="0"/>
              <a:t>Mozarabs and Jews physicians coming from the South of Spain where the Almoravids practiced a more orthodox and strict Islamic faith</a:t>
            </a:r>
          </a:p>
          <a:p>
            <a:r>
              <a:rPr lang="en-GB" sz="2000" dirty="0"/>
              <a:t>Michael Scot (1170-1294 CE)</a:t>
            </a:r>
          </a:p>
          <a:p>
            <a:pPr lvl="1"/>
            <a:r>
              <a:rPr lang="en-GB" sz="1800" dirty="0"/>
              <a:t>Averroes</a:t>
            </a:r>
          </a:p>
          <a:p>
            <a:r>
              <a:rPr lang="en-GB" sz="2000" dirty="0"/>
              <a:t>Gerard of Cremona (1114-1187 CE)</a:t>
            </a:r>
          </a:p>
          <a:p>
            <a:pPr lvl="1"/>
            <a:r>
              <a:rPr lang="en-GB" sz="1800" dirty="0"/>
              <a:t>Learned Arabic from Johannes </a:t>
            </a:r>
            <a:r>
              <a:rPr lang="en-GB" sz="1800" dirty="0" err="1"/>
              <a:t>Hispaliensis</a:t>
            </a:r>
            <a:endParaRPr lang="en-GB" sz="1800" dirty="0"/>
          </a:p>
          <a:p>
            <a:pPr lvl="1"/>
            <a:r>
              <a:rPr lang="en-GB" sz="1800" dirty="0"/>
              <a:t>70 works</a:t>
            </a:r>
          </a:p>
          <a:p>
            <a:pPr lvl="2"/>
            <a:r>
              <a:rPr lang="en-GB" sz="1600" dirty="0"/>
              <a:t>Canon of Avicenna</a:t>
            </a:r>
          </a:p>
          <a:p>
            <a:pPr lvl="2"/>
            <a:r>
              <a:rPr lang="en-GB" sz="1600" dirty="0"/>
              <a:t>Galen</a:t>
            </a:r>
          </a:p>
          <a:p>
            <a:pPr lvl="2"/>
            <a:r>
              <a:rPr lang="en-GB" sz="1600" dirty="0"/>
              <a:t>Aristotle</a:t>
            </a:r>
          </a:p>
          <a:p>
            <a:pPr lvl="2"/>
            <a:r>
              <a:rPr lang="en-GB" sz="1600" dirty="0"/>
              <a:t>Ptolemy</a:t>
            </a:r>
          </a:p>
          <a:p>
            <a:pPr lvl="2"/>
            <a:r>
              <a:rPr lang="en-GB" sz="1600" dirty="0"/>
              <a:t>Rhazes</a:t>
            </a:r>
          </a:p>
          <a:p>
            <a:pPr lvl="2"/>
            <a:r>
              <a:rPr lang="en-GB" sz="1600" dirty="0"/>
              <a:t>Abulcasis</a:t>
            </a:r>
          </a:p>
          <a:p>
            <a:endParaRPr lang="en-GB" dirty="0"/>
          </a:p>
        </p:txBody>
      </p:sp>
    </p:spTree>
    <p:extLst>
      <p:ext uri="{BB962C8B-B14F-4D97-AF65-F5344CB8AC3E}">
        <p14:creationId xmlns:p14="http://schemas.microsoft.com/office/powerpoint/2010/main" val="376543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B49424-2678-4744-B4E6-118CA9932DD7}"/>
              </a:ext>
            </a:extLst>
          </p:cNvPr>
          <p:cNvSpPr>
            <a:spLocks noGrp="1"/>
          </p:cNvSpPr>
          <p:nvPr>
            <p:ph type="title"/>
          </p:nvPr>
        </p:nvSpPr>
        <p:spPr>
          <a:xfrm>
            <a:off x="809172" y="597354"/>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2nd generation of Toledo translators</a:t>
            </a:r>
          </a:p>
        </p:txBody>
      </p:sp>
      <p:sp>
        <p:nvSpPr>
          <p:cNvPr id="3" name="Marcador de contenido 2">
            <a:extLst>
              <a:ext uri="{FF2B5EF4-FFF2-40B4-BE49-F238E27FC236}">
                <a16:creationId xmlns:a16="http://schemas.microsoft.com/office/drawing/2014/main" xmlns="" id="{062773C9-5A6E-EA47-8632-A6942AC94476}"/>
              </a:ext>
            </a:extLst>
          </p:cNvPr>
          <p:cNvSpPr>
            <a:spLocks noGrp="1"/>
          </p:cNvSpPr>
          <p:nvPr>
            <p:ph idx="1"/>
          </p:nvPr>
        </p:nvSpPr>
        <p:spPr/>
        <p:txBody>
          <a:bodyPr>
            <a:normAutofit/>
          </a:bodyPr>
          <a:lstStyle/>
          <a:p>
            <a:r>
              <a:rPr lang="en-GB" sz="2000" dirty="0"/>
              <a:t>New director of the School the bishop Rodrigo </a:t>
            </a:r>
            <a:r>
              <a:rPr lang="en-GB" sz="2000" dirty="0" err="1"/>
              <a:t>Ximenez</a:t>
            </a:r>
            <a:r>
              <a:rPr lang="en-GB" sz="2000" dirty="0"/>
              <a:t> of Rada (1170-1247 CE)</a:t>
            </a:r>
          </a:p>
          <a:p>
            <a:r>
              <a:rPr lang="en-GB" sz="2000" dirty="0"/>
              <a:t>Herman the German</a:t>
            </a:r>
          </a:p>
          <a:p>
            <a:pPr lvl="1"/>
            <a:r>
              <a:rPr lang="en-GB" sz="1800" dirty="0"/>
              <a:t>Aristotle´s Rhetoric chapters lost</a:t>
            </a:r>
          </a:p>
          <a:p>
            <a:r>
              <a:rPr lang="en-GB" sz="2000" dirty="0"/>
              <a:t>Alfred the Englishman</a:t>
            </a:r>
          </a:p>
          <a:p>
            <a:pPr lvl="1"/>
            <a:r>
              <a:rPr lang="en-GB" sz="1800" dirty="0"/>
              <a:t>Aristotle minor works</a:t>
            </a:r>
          </a:p>
          <a:p>
            <a:r>
              <a:rPr lang="en-GB" sz="2000" dirty="0"/>
              <a:t>Marcus of Toledo</a:t>
            </a:r>
          </a:p>
          <a:p>
            <a:pPr lvl="1"/>
            <a:r>
              <a:rPr lang="en-GB" sz="1800" dirty="0"/>
              <a:t>Galen</a:t>
            </a:r>
          </a:p>
          <a:p>
            <a:pPr lvl="1"/>
            <a:r>
              <a:rPr lang="en-GB" sz="1800" dirty="0"/>
              <a:t>Astronomical and astrological works</a:t>
            </a:r>
          </a:p>
          <a:p>
            <a:r>
              <a:rPr lang="en-GB" sz="2000" dirty="0"/>
              <a:t>Daniel of Morley</a:t>
            </a:r>
          </a:p>
          <a:p>
            <a:pPr lvl="1"/>
            <a:r>
              <a:rPr lang="en-GB" sz="1800" dirty="0"/>
              <a:t>Introduced in Oxford the new Aristotle</a:t>
            </a:r>
          </a:p>
        </p:txBody>
      </p:sp>
    </p:spTree>
    <p:extLst>
      <p:ext uri="{BB962C8B-B14F-4D97-AF65-F5344CB8AC3E}">
        <p14:creationId xmlns:p14="http://schemas.microsoft.com/office/powerpoint/2010/main" val="881677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C33FA7-D5C0-7C48-84D2-A09E03E71FCD}"/>
              </a:ext>
            </a:extLst>
          </p:cNvPr>
          <p:cNvSpPr>
            <a:spLocks noGrp="1"/>
          </p:cNvSpPr>
          <p:nvPr>
            <p:ph type="title"/>
          </p:nvPr>
        </p:nvSpPr>
        <p:spPr>
          <a:xfrm>
            <a:off x="780143" y="582839"/>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Recovery and synthesis of the Arab medicine in the Medieval European medicine</a:t>
            </a:r>
          </a:p>
        </p:txBody>
      </p:sp>
      <p:sp>
        <p:nvSpPr>
          <p:cNvPr id="3" name="Marcador de contenido 2">
            <a:extLst>
              <a:ext uri="{FF2B5EF4-FFF2-40B4-BE49-F238E27FC236}">
                <a16:creationId xmlns:a16="http://schemas.microsoft.com/office/drawing/2014/main" xmlns="" id="{285922E5-734D-7644-B1C1-839CC94F9C8E}"/>
              </a:ext>
            </a:extLst>
          </p:cNvPr>
          <p:cNvSpPr>
            <a:spLocks noGrp="1"/>
          </p:cNvSpPr>
          <p:nvPr>
            <p:ph idx="1"/>
          </p:nvPr>
        </p:nvSpPr>
        <p:spPr/>
        <p:txBody>
          <a:bodyPr>
            <a:normAutofit lnSpcReduction="10000"/>
          </a:bodyPr>
          <a:lstStyle/>
          <a:p>
            <a:r>
              <a:rPr lang="en-GB" sz="2200" dirty="0"/>
              <a:t>Reception</a:t>
            </a:r>
          </a:p>
          <a:p>
            <a:pPr lvl="1"/>
            <a:r>
              <a:rPr lang="en-GB" sz="1900" dirty="0" err="1"/>
              <a:t>Costantinus</a:t>
            </a:r>
            <a:r>
              <a:rPr lang="en-GB" sz="1900" dirty="0"/>
              <a:t> Africanus</a:t>
            </a:r>
          </a:p>
          <a:p>
            <a:pPr lvl="1"/>
            <a:r>
              <a:rPr lang="en-GB" sz="1900" dirty="0" err="1"/>
              <a:t>Adelardus</a:t>
            </a:r>
            <a:r>
              <a:rPr lang="en-GB" sz="1900" dirty="0"/>
              <a:t> of Bath</a:t>
            </a:r>
          </a:p>
          <a:p>
            <a:pPr lvl="1"/>
            <a:r>
              <a:rPr lang="en-GB" sz="1900" dirty="0"/>
              <a:t>Dominicus </a:t>
            </a:r>
            <a:r>
              <a:rPr lang="en-GB" sz="1900" dirty="0" err="1"/>
              <a:t>Gundisalvi</a:t>
            </a:r>
            <a:endParaRPr lang="en-GB" sz="1900" dirty="0"/>
          </a:p>
          <a:p>
            <a:r>
              <a:rPr lang="en-GB" sz="2200" dirty="0"/>
              <a:t>Incubation in Salerno and Chartres</a:t>
            </a:r>
          </a:p>
          <a:p>
            <a:pPr lvl="1"/>
            <a:r>
              <a:rPr lang="en-GB" sz="1900" dirty="0"/>
              <a:t>Gerard of Cremona</a:t>
            </a:r>
          </a:p>
          <a:p>
            <a:pPr lvl="1"/>
            <a:r>
              <a:rPr lang="en-GB" sz="1900" dirty="0"/>
              <a:t>Michael Scot</a:t>
            </a:r>
          </a:p>
          <a:p>
            <a:pPr lvl="1"/>
            <a:r>
              <a:rPr lang="en-GB" sz="1900" dirty="0"/>
              <a:t>William of Conches</a:t>
            </a:r>
          </a:p>
          <a:p>
            <a:pPr lvl="1"/>
            <a:r>
              <a:rPr lang="en-GB" sz="1900" dirty="0"/>
              <a:t>Peter of Spain</a:t>
            </a:r>
          </a:p>
          <a:p>
            <a:r>
              <a:rPr lang="en-GB" sz="2200" dirty="0"/>
              <a:t>Assimilation</a:t>
            </a:r>
          </a:p>
          <a:p>
            <a:pPr lvl="1"/>
            <a:r>
              <a:rPr lang="en-GB" sz="1900" dirty="0"/>
              <a:t>France: Toulouse, Paris and Chartres</a:t>
            </a:r>
          </a:p>
          <a:p>
            <a:pPr lvl="1"/>
            <a:r>
              <a:rPr lang="en-GB" sz="1900" dirty="0"/>
              <a:t>England: </a:t>
            </a:r>
            <a:r>
              <a:rPr lang="en-GB" sz="1900" dirty="0" err="1"/>
              <a:t>Adelardus</a:t>
            </a:r>
            <a:r>
              <a:rPr lang="en-GB" sz="1900" dirty="0"/>
              <a:t> of Bath, Daniel of Morley and other Toledo translator</a:t>
            </a:r>
          </a:p>
          <a:p>
            <a:pPr lvl="1"/>
            <a:r>
              <a:rPr lang="en-GB" sz="1900" dirty="0"/>
              <a:t>Italy: Gerard </a:t>
            </a:r>
            <a:r>
              <a:rPr lang="en-GB" sz="1900" dirty="0" err="1"/>
              <a:t>Sabbioneta</a:t>
            </a:r>
            <a:r>
              <a:rPr lang="en-GB" sz="1900" dirty="0"/>
              <a:t> and John of Palermo, Michael Scot and Pedro </a:t>
            </a:r>
            <a:r>
              <a:rPr lang="en-GB" sz="1900" dirty="0" err="1"/>
              <a:t>Hispanus</a:t>
            </a:r>
            <a:endParaRPr lang="en-GB" sz="1900" dirty="0"/>
          </a:p>
          <a:p>
            <a:pPr marL="457200" lvl="1" indent="0">
              <a:buNone/>
            </a:pPr>
            <a:endParaRPr lang="en-GB" dirty="0"/>
          </a:p>
        </p:txBody>
      </p:sp>
    </p:spTree>
    <p:extLst>
      <p:ext uri="{BB962C8B-B14F-4D97-AF65-F5344CB8AC3E}">
        <p14:creationId xmlns:p14="http://schemas.microsoft.com/office/powerpoint/2010/main" val="279249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672BE-9645-4F47-BE16-169473FD4B44}"/>
              </a:ext>
            </a:extLst>
          </p:cNvPr>
          <p:cNvSpPr>
            <a:spLocks noGrp="1"/>
          </p:cNvSpPr>
          <p:nvPr>
            <p:ph type="title"/>
          </p:nvPr>
        </p:nvSpPr>
        <p:spPr/>
        <p:txBody>
          <a:bodyPr/>
          <a:lstStyle/>
          <a:p>
            <a:endParaRPr lang="en-GB"/>
          </a:p>
        </p:txBody>
      </p:sp>
      <mc:AlternateContent xmlns:mc="http://schemas.openxmlformats.org/markup-compatibility/2006">
        <mc:Choice xmlns:cx1="http://schemas.microsoft.com/office/drawing/2015/9/8/chartex" xmlns="" Requires="cx1">
          <p:graphicFrame>
            <p:nvGraphicFramePr>
              <p:cNvPr id="6" name="Content Placeholder 5">
                <a:extLst>
                  <a:ext uri="{FF2B5EF4-FFF2-40B4-BE49-F238E27FC236}">
                    <a16:creationId xmlns:a16="http://schemas.microsoft.com/office/drawing/2014/main" id="{CFD1C6A8-E0D9-486E-AEE7-262DDDB08D4B}"/>
                  </a:ext>
                </a:extLst>
              </p:cNvPr>
              <p:cNvGraphicFramePr>
                <a:graphicFrameLocks noGrp="1"/>
              </p:cNvGraphicFramePr>
              <p:nvPr>
                <p:ph idx="1"/>
                <p:extLst>
                  <p:ext uri="{D42A27DB-BD31-4B8C-83A1-F6EECF244321}">
                    <p14:modId xmlns:p14="http://schemas.microsoft.com/office/powerpoint/2010/main" val="918196939"/>
                  </p:ext>
                </p:extLst>
              </p:nvPr>
            </p:nvGraphicFramePr>
            <p:xfrm>
              <a:off x="838200" y="1825625"/>
              <a:ext cx="10515600"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Content Placeholder 5">
                <a:extLst>
                  <a:ext uri="{FF2B5EF4-FFF2-40B4-BE49-F238E27FC236}">
                    <a16:creationId xmlns:a16="http://schemas.microsoft.com/office/drawing/2014/main" xmlns="" id="{CFD1C6A8-E0D9-486E-AEE7-262DDDB08D4B}"/>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43922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5093D8-C057-4D44-8FCA-CD8C864E1D99}"/>
              </a:ext>
            </a:extLst>
          </p:cNvPr>
          <p:cNvSpPr>
            <a:spLocks noGrp="1"/>
          </p:cNvSpPr>
          <p:nvPr>
            <p:ph type="title"/>
          </p:nvPr>
        </p:nvSpPr>
        <p:spPr>
          <a:xfrm>
            <a:off x="648929" y="629266"/>
            <a:ext cx="3505495" cy="1622321"/>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The city of </a:t>
            </a:r>
            <a:r>
              <a:rPr lang="en-GB" sz="2000" b="1" dirty="0" err="1">
                <a:solidFill>
                  <a:schemeClr val="accent2"/>
                </a:solidFill>
                <a:effectLst>
                  <a:outerShdw blurRad="38100" dist="38100" dir="2700000" algn="tl">
                    <a:srgbClr val="000000">
                      <a:alpha val="43137"/>
                    </a:srgbClr>
                  </a:outerShdw>
                </a:effectLst>
                <a:latin typeface="+mn-lt"/>
                <a:ea typeface="+mn-ea"/>
                <a:cs typeface="+mn-cs"/>
              </a:rPr>
              <a:t>Gondishapur</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Marcador de contenido 2">
            <a:extLst>
              <a:ext uri="{FF2B5EF4-FFF2-40B4-BE49-F238E27FC236}">
                <a16:creationId xmlns:a16="http://schemas.microsoft.com/office/drawing/2014/main" xmlns="" id="{D0598C93-33DD-3041-8357-27584483F841}"/>
              </a:ext>
            </a:extLst>
          </p:cNvPr>
          <p:cNvSpPr>
            <a:spLocks noGrp="1"/>
          </p:cNvSpPr>
          <p:nvPr>
            <p:ph idx="1"/>
          </p:nvPr>
        </p:nvSpPr>
        <p:spPr>
          <a:xfrm>
            <a:off x="648931" y="2438400"/>
            <a:ext cx="3505494" cy="3785419"/>
          </a:xfrm>
        </p:spPr>
        <p:txBody>
          <a:bodyPr>
            <a:normAutofit/>
          </a:bodyPr>
          <a:lstStyle/>
          <a:p>
            <a:r>
              <a:rPr lang="en-GB" sz="1800" dirty="0"/>
              <a:t>The first </a:t>
            </a:r>
            <a:r>
              <a:rPr lang="en-GB" sz="1800" i="1" dirty="0" err="1"/>
              <a:t>bimarestan</a:t>
            </a:r>
            <a:r>
              <a:rPr lang="en-GB" sz="1800" i="1" dirty="0"/>
              <a:t> </a:t>
            </a:r>
            <a:r>
              <a:rPr lang="en-GB" sz="1800" dirty="0"/>
              <a:t>is opened in the city on 271 A.D. </a:t>
            </a:r>
          </a:p>
          <a:p>
            <a:r>
              <a:rPr lang="en-GB" sz="1800" dirty="0"/>
              <a:t>In the city there were originally Persian, Greek, Indian cultures</a:t>
            </a:r>
          </a:p>
          <a:p>
            <a:r>
              <a:rPr lang="en-GB" sz="1800" dirty="0"/>
              <a:t>As a consequence of the political conflict between Byzantine and Sassanid Empire several Romans and Greeks prisoners became residents were displaced in the city</a:t>
            </a:r>
          </a:p>
          <a:p>
            <a:pPr marL="0" indent="0">
              <a:buNone/>
            </a:pPr>
            <a:r>
              <a:rPr lang="en-GB" sz="1900" dirty="0"/>
              <a:t> </a:t>
            </a:r>
          </a:p>
          <a:p>
            <a:endParaRPr lang="en-GB" sz="1900" dirty="0"/>
          </a:p>
        </p:txBody>
      </p:sp>
      <p:sp>
        <p:nvSpPr>
          <p:cNvPr id="14" name="Rectangle 13">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Imagen que contiene texto, mapa&#10;&#10;Descripción generada automáticamente">
            <a:extLst>
              <a:ext uri="{FF2B5EF4-FFF2-40B4-BE49-F238E27FC236}">
                <a16:creationId xmlns:a16="http://schemas.microsoft.com/office/drawing/2014/main" xmlns="" id="{D6BC0651-3B43-DE44-8059-A2D7EBB1C2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862" y="1576431"/>
            <a:ext cx="6019331" cy="3701892"/>
          </a:xfrm>
          <a:prstGeom prst="rect">
            <a:avLst/>
          </a:prstGeom>
          <a:effectLst/>
        </p:spPr>
      </p:pic>
    </p:spTree>
    <p:extLst>
      <p:ext uri="{BB962C8B-B14F-4D97-AF65-F5344CB8AC3E}">
        <p14:creationId xmlns:p14="http://schemas.microsoft.com/office/powerpoint/2010/main" val="190724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pasto, montaña, exterior, roca&#10;&#10;Descripción generada automáticamente">
            <a:extLst>
              <a:ext uri="{FF2B5EF4-FFF2-40B4-BE49-F238E27FC236}">
                <a16:creationId xmlns:a16="http://schemas.microsoft.com/office/drawing/2014/main" xmlns="" id="{B5C0565B-9BC3-634C-8F5F-029B46DCF9B0}"/>
              </a:ext>
            </a:extLst>
          </p:cNvPr>
          <p:cNvPicPr>
            <a:picLocks noChangeAspect="1"/>
          </p:cNvPicPr>
          <p:nvPr/>
        </p:nvPicPr>
        <p:blipFill rotWithShape="1">
          <a:blip r:embed="rId2">
            <a:extLst>
              <a:ext uri="{28A0092B-C50C-407E-A947-70E740481C1C}">
                <a14:useLocalDpi xmlns:a14="http://schemas.microsoft.com/office/drawing/2010/main" val="0"/>
              </a:ext>
            </a:extLst>
          </a:blip>
          <a:srcRect t="26252" r="9091" b="696"/>
          <a:stretch/>
        </p:blipFill>
        <p:spPr>
          <a:xfrm>
            <a:off x="-1" y="10"/>
            <a:ext cx="12192000" cy="6857990"/>
          </a:xfrm>
          <a:prstGeom prst="rect">
            <a:avLst/>
          </a:prstGeom>
        </p:spPr>
      </p:pic>
      <p:sp>
        <p:nvSpPr>
          <p:cNvPr id="17" name="Freeform: Shape 16">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4C6084B7-CF1E-D341-B696-14D75A4EFC78}"/>
              </a:ext>
            </a:extLst>
          </p:cNvPr>
          <p:cNvSpPr>
            <a:spLocks noGrp="1"/>
          </p:cNvSpPr>
          <p:nvPr>
            <p:ph type="title"/>
          </p:nvPr>
        </p:nvSpPr>
        <p:spPr>
          <a:xfrm>
            <a:off x="750242" y="632990"/>
            <a:ext cx="4062643" cy="1043409"/>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The School of </a:t>
            </a:r>
            <a:r>
              <a:rPr lang="en-GB" sz="2000" b="1" dirty="0" err="1">
                <a:solidFill>
                  <a:schemeClr val="accent2"/>
                </a:solidFill>
                <a:effectLst>
                  <a:outerShdw blurRad="38100" dist="38100" dir="2700000" algn="tl">
                    <a:srgbClr val="000000">
                      <a:alpha val="43137"/>
                    </a:srgbClr>
                  </a:outerShdw>
                </a:effectLst>
                <a:latin typeface="+mn-lt"/>
                <a:ea typeface="+mn-ea"/>
                <a:cs typeface="+mn-cs"/>
              </a:rPr>
              <a:t>Gondishapur</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Marcador de contenido 2">
            <a:extLst>
              <a:ext uri="{FF2B5EF4-FFF2-40B4-BE49-F238E27FC236}">
                <a16:creationId xmlns:a16="http://schemas.microsoft.com/office/drawing/2014/main" xmlns="" id="{94C51B60-5EDF-7641-8047-6F313D487E6E}"/>
              </a:ext>
            </a:extLst>
          </p:cNvPr>
          <p:cNvSpPr>
            <a:spLocks noGrp="1"/>
          </p:cNvSpPr>
          <p:nvPr>
            <p:ph idx="1"/>
          </p:nvPr>
        </p:nvSpPr>
        <p:spPr>
          <a:xfrm>
            <a:off x="520242" y="1774372"/>
            <a:ext cx="4062642" cy="2754086"/>
          </a:xfrm>
        </p:spPr>
        <p:txBody>
          <a:bodyPr anchor="t">
            <a:normAutofit/>
          </a:bodyPr>
          <a:lstStyle/>
          <a:p>
            <a:r>
              <a:rPr lang="en-GB" sz="1800" dirty="0"/>
              <a:t>As a consequence of the internal Roman Empire politico-religious conflicts in the Christian Nestorians were displaced from Edessa and settled in the city</a:t>
            </a:r>
          </a:p>
          <a:p>
            <a:endParaRPr lang="en-GB" sz="1800" dirty="0"/>
          </a:p>
        </p:txBody>
      </p:sp>
    </p:spTree>
    <p:extLst>
      <p:ext uri="{BB962C8B-B14F-4D97-AF65-F5344CB8AC3E}">
        <p14:creationId xmlns:p14="http://schemas.microsoft.com/office/powerpoint/2010/main" val="324549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6234BCC6-39B9-47D9-8BF8-C665401A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interior, foto, tela, tabla&#10;&#10;Descripción generada automáticamente">
            <a:extLst>
              <a:ext uri="{FF2B5EF4-FFF2-40B4-BE49-F238E27FC236}">
                <a16:creationId xmlns:a16="http://schemas.microsoft.com/office/drawing/2014/main" xmlns="" id="{C7DD2A91-AD72-8C42-BFBB-92E5C521E762}"/>
              </a:ext>
            </a:extLst>
          </p:cNvPr>
          <p:cNvPicPr>
            <a:picLocks noChangeAspect="1"/>
          </p:cNvPicPr>
          <p:nvPr/>
        </p:nvPicPr>
        <p:blipFill rotWithShape="1">
          <a:blip r:embed="rId2">
            <a:extLst>
              <a:ext uri="{28A0092B-C50C-407E-A947-70E740481C1C}">
                <a14:useLocalDpi xmlns:a14="http://schemas.microsoft.com/office/drawing/2010/main" val="0"/>
              </a:ext>
            </a:extLst>
          </a:blip>
          <a:srcRect r="-2" b="792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Marcador de contenido 4" descr="Imagen que contiene edificio, interior, ventana, foto&#10;&#10;Descripción generada automáticamente">
            <a:extLst>
              <a:ext uri="{FF2B5EF4-FFF2-40B4-BE49-F238E27FC236}">
                <a16:creationId xmlns:a16="http://schemas.microsoft.com/office/drawing/2014/main" xmlns="" id="{FD527935-06C0-544D-BE21-8D8C0DA86B68}"/>
              </a:ext>
            </a:extLst>
          </p:cNvPr>
          <p:cNvPicPr>
            <a:picLocks noChangeAspect="1"/>
          </p:cNvPicPr>
          <p:nvPr/>
        </p:nvPicPr>
        <p:blipFill rotWithShape="1">
          <a:blip r:embed="rId3">
            <a:extLst>
              <a:ext uri="{28A0092B-C50C-407E-A947-70E740481C1C}">
                <a14:useLocalDpi xmlns:a14="http://schemas.microsoft.com/office/drawing/2010/main" val="0"/>
              </a:ext>
            </a:extLst>
          </a:blip>
          <a:srcRect t="22761" r="-1" b="1796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3" name="Freeform: Shape 22">
            <a:extLst>
              <a:ext uri="{FF2B5EF4-FFF2-40B4-BE49-F238E27FC236}">
                <a16:creationId xmlns:a16="http://schemas.microsoft.com/office/drawing/2014/main" xmlns="" id="{72A9CE9D-DAC3-40AF-B504-78A64A909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xmlns="" id="{506D7452-6CDE-4381-86CE-07B2459383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DA929E52-14A4-0A4A-8BC2-E6255B9C5732}"/>
              </a:ext>
            </a:extLst>
          </p:cNvPr>
          <p:cNvSpPr>
            <a:spLocks noGrp="1"/>
          </p:cNvSpPr>
          <p:nvPr>
            <p:ph type="title"/>
          </p:nvPr>
        </p:nvSpPr>
        <p:spPr>
          <a:xfrm>
            <a:off x="438912" y="1524659"/>
            <a:ext cx="5019074" cy="2774088"/>
          </a:xfrm>
        </p:spPr>
        <p:txBody>
          <a:bodyPr vert="horz" lIns="91440" tIns="45720" rIns="91440" bIns="45720" rtlCol="0" anchor="b">
            <a:normAutofit/>
          </a:bodyPr>
          <a:lstStyle/>
          <a:p>
            <a:r>
              <a:rPr lang="en-US" sz="2800" b="1" dirty="0">
                <a:solidFill>
                  <a:schemeClr val="accent2"/>
                </a:solidFill>
                <a:effectLst>
                  <a:outerShdw blurRad="38100" dist="38100" dir="2700000" algn="tl">
                    <a:srgbClr val="000000">
                      <a:alpha val="43137"/>
                    </a:srgbClr>
                  </a:outerShdw>
                </a:effectLst>
                <a:latin typeface="+mn-lt"/>
                <a:ea typeface="+mn-ea"/>
                <a:cs typeface="+mn-cs"/>
              </a:rPr>
              <a:t>The end of the Academia</a:t>
            </a:r>
          </a:p>
        </p:txBody>
      </p:sp>
      <p:sp>
        <p:nvSpPr>
          <p:cNvPr id="11" name="Content Placeholder 10">
            <a:extLst>
              <a:ext uri="{FF2B5EF4-FFF2-40B4-BE49-F238E27FC236}">
                <a16:creationId xmlns:a16="http://schemas.microsoft.com/office/drawing/2014/main" xmlns="" id="{93363769-0A95-4405-99B8-112028591C72}"/>
              </a:ext>
            </a:extLst>
          </p:cNvPr>
          <p:cNvSpPr>
            <a:spLocks noGrp="1"/>
          </p:cNvSpPr>
          <p:nvPr>
            <p:ph idx="1"/>
          </p:nvPr>
        </p:nvSpPr>
        <p:spPr>
          <a:xfrm>
            <a:off x="438912" y="4687367"/>
            <a:ext cx="4917948" cy="1335024"/>
          </a:xfrm>
        </p:spPr>
        <p:txBody>
          <a:bodyPr vert="horz" lIns="91440" tIns="45720" rIns="91440" bIns="45720" rtlCol="0">
            <a:normAutofit/>
          </a:bodyPr>
          <a:lstStyle/>
          <a:p>
            <a:pPr marL="0" indent="0">
              <a:buNone/>
            </a:pPr>
            <a:r>
              <a:rPr lang="en-US" sz="1800" dirty="0"/>
              <a:t>On 529 the Emperor Justinian closed the Neoplatonic Athenian School and several philosopher and physicians moved from Athens to Gondishapur</a:t>
            </a:r>
          </a:p>
          <a:p>
            <a:pPr marL="0" indent="0">
              <a:buNone/>
            </a:pPr>
            <a:endParaRPr lang="en-US" kern="1200" dirty="0">
              <a:solidFill>
                <a:schemeClr val="tx1"/>
              </a:solidFill>
              <a:latin typeface="+mn-lt"/>
              <a:ea typeface="+mn-ea"/>
              <a:cs typeface="+mn-cs"/>
            </a:endParaRPr>
          </a:p>
        </p:txBody>
      </p:sp>
      <p:sp>
        <p:nvSpPr>
          <p:cNvPr id="27" name="Rectangle 26">
            <a:extLst>
              <a:ext uri="{FF2B5EF4-FFF2-40B4-BE49-F238E27FC236}">
                <a16:creationId xmlns:a16="http://schemas.microsoft.com/office/drawing/2014/main" xmlns="" id="{762DA937-8B55-4317-BD32-98D7AF30E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9" name="Rectangle 28">
            <a:extLst>
              <a:ext uri="{FF2B5EF4-FFF2-40B4-BE49-F238E27FC236}">
                <a16:creationId xmlns:a16="http://schemas.microsoft.com/office/drawing/2014/main" xmlns="" id="{C52EE5A8-045B-4D39-8ED1-51333408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11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AC4C3-1D90-0F47-9DBF-6A9CA2FB001B}"/>
              </a:ext>
            </a:extLst>
          </p:cNvPr>
          <p:cNvSpPr>
            <a:spLocks noGrp="1"/>
          </p:cNvSpPr>
          <p:nvPr>
            <p:ph type="title"/>
          </p:nvPr>
        </p:nvSpPr>
        <p:spPr>
          <a:xfrm>
            <a:off x="838200" y="611868"/>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The great synthesis of </a:t>
            </a:r>
            <a:r>
              <a:rPr lang="en-GB" sz="2400" b="1" dirty="0" err="1">
                <a:solidFill>
                  <a:schemeClr val="accent2"/>
                </a:solidFill>
                <a:effectLst>
                  <a:outerShdw blurRad="38100" dist="38100" dir="2700000" algn="tl">
                    <a:srgbClr val="000000">
                      <a:alpha val="43137"/>
                    </a:srgbClr>
                  </a:outerShdw>
                </a:effectLst>
                <a:latin typeface="+mn-lt"/>
                <a:ea typeface="+mn-ea"/>
                <a:cs typeface="+mn-cs"/>
              </a:rPr>
              <a:t>Gondishapur</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Marcador de contenido 2">
            <a:extLst>
              <a:ext uri="{FF2B5EF4-FFF2-40B4-BE49-F238E27FC236}">
                <a16:creationId xmlns:a16="http://schemas.microsoft.com/office/drawing/2014/main" xmlns="" id="{1E7F5DC9-A2B8-3E4E-97EB-6170814D6ACE}"/>
              </a:ext>
            </a:extLst>
          </p:cNvPr>
          <p:cNvSpPr>
            <a:spLocks noGrp="1"/>
          </p:cNvSpPr>
          <p:nvPr>
            <p:ph idx="1"/>
          </p:nvPr>
        </p:nvSpPr>
        <p:spPr/>
        <p:txBody>
          <a:bodyPr>
            <a:normAutofit/>
          </a:bodyPr>
          <a:lstStyle/>
          <a:p>
            <a:r>
              <a:rPr lang="en-GB" sz="2000" dirty="0"/>
              <a:t>Cultures</a:t>
            </a:r>
          </a:p>
          <a:p>
            <a:pPr lvl="1"/>
            <a:r>
              <a:rPr lang="en-GB" sz="1800" dirty="0"/>
              <a:t>Greek</a:t>
            </a:r>
          </a:p>
          <a:p>
            <a:pPr lvl="1"/>
            <a:r>
              <a:rPr lang="en-GB" sz="1800" dirty="0"/>
              <a:t>Mesopotamian</a:t>
            </a:r>
          </a:p>
          <a:p>
            <a:pPr lvl="1"/>
            <a:r>
              <a:rPr lang="en-GB" sz="1800" dirty="0"/>
              <a:t>Egyptian</a:t>
            </a:r>
          </a:p>
          <a:p>
            <a:pPr lvl="1"/>
            <a:r>
              <a:rPr lang="en-GB" sz="1800" dirty="0"/>
              <a:t>Indian</a:t>
            </a:r>
          </a:p>
          <a:p>
            <a:r>
              <a:rPr lang="en-GB" sz="2000" dirty="0"/>
              <a:t>Religions</a:t>
            </a:r>
          </a:p>
          <a:p>
            <a:pPr lvl="1"/>
            <a:r>
              <a:rPr lang="en-GB" sz="1800" dirty="0"/>
              <a:t>Judaism</a:t>
            </a:r>
          </a:p>
          <a:p>
            <a:pPr lvl="1"/>
            <a:r>
              <a:rPr lang="en-GB" sz="1800" dirty="0"/>
              <a:t>Zoroastrianism</a:t>
            </a:r>
          </a:p>
          <a:p>
            <a:pPr lvl="1"/>
            <a:r>
              <a:rPr lang="en-GB" sz="1800" dirty="0"/>
              <a:t>Christian Nestorianism</a:t>
            </a:r>
          </a:p>
        </p:txBody>
      </p:sp>
    </p:spTree>
    <p:extLst>
      <p:ext uri="{BB962C8B-B14F-4D97-AF65-F5344CB8AC3E}">
        <p14:creationId xmlns:p14="http://schemas.microsoft.com/office/powerpoint/2010/main" val="71514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59C70A-B56C-1042-AF5C-9B3378748A42}"/>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1800" dirty="0"/>
              <a:t>The rise of Arabic Empire affected an extent from Spain to Hindustan. In  638 CE with conquest of the city CE the Gondishapur School legacy was spread from Baghdad to the entire territory </a:t>
            </a:r>
          </a:p>
        </p:txBody>
      </p:sp>
      <p:pic>
        <p:nvPicPr>
          <p:cNvPr id="7" name="Marcador de contenido 6" descr="Imagen que contiene texto, mapa&#10;&#10;Descripción generada automáticamente">
            <a:extLst>
              <a:ext uri="{FF2B5EF4-FFF2-40B4-BE49-F238E27FC236}">
                <a16:creationId xmlns:a16="http://schemas.microsoft.com/office/drawing/2014/main" xmlns="" id="{DDA4E2C4-3C95-2B42-8FB3-1B2542A2BF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018" r="1" b="20648"/>
          <a:stretch/>
        </p:blipFill>
        <p:spPr>
          <a:xfrm>
            <a:off x="838200" y="1825626"/>
            <a:ext cx="10515600" cy="4351338"/>
          </a:xfrm>
          <a:prstGeom prst="rect">
            <a:avLst/>
          </a:prstGeom>
        </p:spPr>
      </p:pic>
    </p:spTree>
    <p:extLst>
      <p:ext uri="{BB962C8B-B14F-4D97-AF65-F5344CB8AC3E}">
        <p14:creationId xmlns:p14="http://schemas.microsoft.com/office/powerpoint/2010/main" val="105331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92C69E-AF5B-7141-8269-53B43410E20F}"/>
              </a:ext>
            </a:extLst>
          </p:cNvPr>
          <p:cNvSpPr>
            <a:spLocks noGrp="1"/>
          </p:cNvSpPr>
          <p:nvPr>
            <p:ph type="title"/>
          </p:nvPr>
        </p:nvSpPr>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The central role of libraries</a:t>
            </a:r>
          </a:p>
        </p:txBody>
      </p:sp>
      <p:sp>
        <p:nvSpPr>
          <p:cNvPr id="3" name="Marcador de contenido 2">
            <a:extLst>
              <a:ext uri="{FF2B5EF4-FFF2-40B4-BE49-F238E27FC236}">
                <a16:creationId xmlns:a16="http://schemas.microsoft.com/office/drawing/2014/main" xmlns="" id="{89B3E829-AA48-2247-8A9E-4EC33BFDBF28}"/>
              </a:ext>
            </a:extLst>
          </p:cNvPr>
          <p:cNvSpPr>
            <a:spLocks noGrp="1"/>
          </p:cNvSpPr>
          <p:nvPr>
            <p:ph idx="1"/>
          </p:nvPr>
        </p:nvSpPr>
        <p:spPr/>
        <p:txBody>
          <a:bodyPr>
            <a:normAutofit/>
          </a:bodyPr>
          <a:lstStyle/>
          <a:p>
            <a:r>
              <a:rPr lang="en-GB" sz="2000" dirty="0"/>
              <a:t>The synthesis of </a:t>
            </a:r>
            <a:r>
              <a:rPr lang="en-GB" sz="2000" dirty="0" err="1"/>
              <a:t>Gondishapur</a:t>
            </a:r>
            <a:r>
              <a:rPr lang="en-GB" sz="2000" dirty="0"/>
              <a:t> requires two elements</a:t>
            </a:r>
          </a:p>
          <a:p>
            <a:pPr lvl="1"/>
            <a:r>
              <a:rPr lang="en-GB" sz="1800" dirty="0"/>
              <a:t>The building of big libraries</a:t>
            </a:r>
          </a:p>
          <a:p>
            <a:pPr lvl="1"/>
            <a:r>
              <a:rPr lang="en-GB" sz="1800" dirty="0"/>
              <a:t>The translations from Greek and Sanskrit books to Persian and Syriac</a:t>
            </a:r>
          </a:p>
          <a:p>
            <a:r>
              <a:rPr lang="en-GB" sz="2000" dirty="0"/>
              <a:t>An adjustment of Arabic culture to Hellenistic and </a:t>
            </a:r>
            <a:r>
              <a:rPr lang="en-GB" sz="2000" dirty="0" err="1"/>
              <a:t>Syro-Persan</a:t>
            </a:r>
            <a:r>
              <a:rPr lang="en-GB" sz="2000" dirty="0"/>
              <a:t> civilizations</a:t>
            </a:r>
          </a:p>
          <a:p>
            <a:pPr lvl="1"/>
            <a:r>
              <a:rPr lang="en-GB" sz="1800" dirty="0"/>
              <a:t>The translation from Greek, Syriac and Persian to Arabic</a:t>
            </a:r>
          </a:p>
          <a:p>
            <a:pPr lvl="1"/>
            <a:r>
              <a:rPr lang="en-GB" sz="1800" dirty="0"/>
              <a:t>The building of “The House of Wise” in Baghdad</a:t>
            </a:r>
          </a:p>
          <a:p>
            <a:r>
              <a:rPr lang="en-GB" sz="2000" dirty="0"/>
              <a:t>The development of library as support for liturgical and pedagogical text</a:t>
            </a:r>
          </a:p>
          <a:p>
            <a:pPr lvl="1"/>
            <a:r>
              <a:rPr lang="en-GB" sz="1800" dirty="0"/>
              <a:t>The availability of a great number of manuscripts</a:t>
            </a:r>
          </a:p>
          <a:p>
            <a:pPr lvl="1"/>
            <a:r>
              <a:rPr lang="en-GB" sz="1800" dirty="0"/>
              <a:t>The increment of the number of philologists and exegetes</a:t>
            </a:r>
          </a:p>
          <a:p>
            <a:endParaRPr lang="en-GB" dirty="0"/>
          </a:p>
        </p:txBody>
      </p:sp>
    </p:spTree>
    <p:extLst>
      <p:ext uri="{BB962C8B-B14F-4D97-AF65-F5344CB8AC3E}">
        <p14:creationId xmlns:p14="http://schemas.microsoft.com/office/powerpoint/2010/main" val="19335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21AAD1-60A5-2E4E-9AB7-A6970BF25231}"/>
              </a:ext>
            </a:extLst>
          </p:cNvPr>
          <p:cNvSpPr>
            <a:spLocks noGrp="1"/>
          </p:cNvSpPr>
          <p:nvPr>
            <p:ph type="title"/>
          </p:nvPr>
        </p:nvSpPr>
        <p:spPr>
          <a:xfrm>
            <a:off x="774574" y="3520000"/>
            <a:ext cx="5046196" cy="1795803"/>
          </a:xfrm>
        </p:spPr>
        <p:txBody>
          <a:bodyPr vert="horz" lIns="91440" tIns="45720" rIns="91440" bIns="45720" rtlCol="0" anchor="b">
            <a:normAutofit/>
          </a:bodyPr>
          <a:lstStyle/>
          <a:p>
            <a:r>
              <a:rPr lang="en-US" sz="1800" kern="1200" dirty="0" err="1">
                <a:solidFill>
                  <a:schemeClr val="tx1"/>
                </a:solidFill>
                <a:latin typeface="+mn-lt"/>
                <a:ea typeface="+mj-ea"/>
                <a:cs typeface="+mj-cs"/>
              </a:rPr>
              <a:t>Bimarestans</a:t>
            </a:r>
            <a:r>
              <a:rPr lang="en-US" sz="1800" kern="1200" dirty="0">
                <a:solidFill>
                  <a:schemeClr val="tx1"/>
                </a:solidFill>
                <a:latin typeface="+mn-lt"/>
                <a:ea typeface="+mj-ea"/>
                <a:cs typeface="+mj-cs"/>
              </a:rPr>
              <a:t> are originally mobile military hospitals. </a:t>
            </a:r>
            <a:r>
              <a:rPr lang="en-US" sz="1800" kern="1200" dirty="0" err="1">
                <a:solidFill>
                  <a:schemeClr val="tx1"/>
                </a:solidFill>
                <a:latin typeface="+mn-lt"/>
                <a:ea typeface="+mj-ea"/>
                <a:cs typeface="+mj-cs"/>
              </a:rPr>
              <a:t>Shapur</a:t>
            </a:r>
            <a:r>
              <a:rPr lang="en-US" sz="1800" kern="1200" dirty="0">
                <a:solidFill>
                  <a:schemeClr val="tx1"/>
                </a:solidFill>
                <a:latin typeface="+mn-lt"/>
                <a:ea typeface="+mj-ea"/>
                <a:cs typeface="+mj-cs"/>
              </a:rPr>
              <a:t> I in the 271 CE for strategic reasons built the first settled </a:t>
            </a:r>
            <a:r>
              <a:rPr lang="en-US" sz="1800" kern="1200" dirty="0" err="1">
                <a:solidFill>
                  <a:schemeClr val="tx1"/>
                </a:solidFill>
                <a:latin typeface="+mn-lt"/>
                <a:ea typeface="+mj-ea"/>
                <a:cs typeface="+mj-cs"/>
              </a:rPr>
              <a:t>bimarestan</a:t>
            </a:r>
            <a:r>
              <a:rPr lang="en-US" sz="1800" kern="1200" dirty="0">
                <a:solidFill>
                  <a:schemeClr val="tx1"/>
                </a:solidFill>
                <a:latin typeface="+mn-lt"/>
                <a:ea typeface="+mj-ea"/>
                <a:cs typeface="+mj-cs"/>
              </a:rPr>
              <a:t> in Gondishapur</a:t>
            </a:r>
          </a:p>
        </p:txBody>
      </p:sp>
      <p:pic>
        <p:nvPicPr>
          <p:cNvPr id="13" name="Marcador de contenido 12" descr="Imagen que contiene edificio, viejo, lugar, iglesia&#10;&#10;Descripción generada automáticamente">
            <a:extLst>
              <a:ext uri="{FF2B5EF4-FFF2-40B4-BE49-F238E27FC236}">
                <a16:creationId xmlns:a16="http://schemas.microsoft.com/office/drawing/2014/main" xmlns="" id="{18017B5B-B2D1-B04A-A753-BBF08C5BCE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817" y="1143062"/>
            <a:ext cx="2927250" cy="1875106"/>
          </a:xfrm>
          <a:prstGeom prst="rect">
            <a:avLst/>
          </a:prstGeom>
        </p:spPr>
      </p:pic>
      <p:sp>
        <p:nvSpPr>
          <p:cNvPr id="28" name="Freeform: Shape 27">
            <a:extLst>
              <a:ext uri="{FF2B5EF4-FFF2-40B4-BE49-F238E27FC236}">
                <a16:creationId xmlns:a16="http://schemas.microsoft.com/office/drawing/2014/main" xmlns=""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17" name="Imagen 16" descr="Imagen que contiene edificio, exterior, viejo, piedra&#10;&#10;Descripción generada automáticamente">
            <a:extLst>
              <a:ext uri="{FF2B5EF4-FFF2-40B4-BE49-F238E27FC236}">
                <a16:creationId xmlns:a16="http://schemas.microsoft.com/office/drawing/2014/main" xmlns="" id="{8DDF9094-F812-6B4D-AF15-1A266D876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603" y="596626"/>
            <a:ext cx="3868173" cy="2432985"/>
          </a:xfrm>
          <a:prstGeom prst="rect">
            <a:avLst/>
          </a:prstGeom>
        </p:spPr>
      </p:pic>
      <p:pic>
        <p:nvPicPr>
          <p:cNvPr id="10" name="Imagen 9" descr="Imagen que contiene edificio, viejo, exterior, piedra&#10;&#10;Descripción generada automáticamente">
            <a:extLst>
              <a:ext uri="{FF2B5EF4-FFF2-40B4-BE49-F238E27FC236}">
                <a16:creationId xmlns:a16="http://schemas.microsoft.com/office/drawing/2014/main" xmlns="" id="{A1BF93EC-6D4B-3B47-823F-0EE4D5B3D8D3}"/>
              </a:ext>
            </a:extLst>
          </p:cNvPr>
          <p:cNvPicPr>
            <a:picLocks noChangeAspect="1"/>
          </p:cNvPicPr>
          <p:nvPr/>
        </p:nvPicPr>
        <p:blipFill rotWithShape="1">
          <a:blip r:embed="rId4">
            <a:extLst>
              <a:ext uri="{28A0092B-C50C-407E-A947-70E740481C1C}">
                <a14:useLocalDpi xmlns:a14="http://schemas.microsoft.com/office/drawing/2010/main" val="0"/>
              </a:ext>
            </a:extLst>
          </a:blip>
          <a:srcRect l="17481" r="21042" b="2"/>
          <a:stretch/>
        </p:blipFill>
        <p:spPr>
          <a:xfrm>
            <a:off x="8802177" y="893928"/>
            <a:ext cx="2193458" cy="1864207"/>
          </a:xfrm>
          <a:prstGeom prst="rect">
            <a:avLst/>
          </a:prstGeom>
        </p:spPr>
      </p:pic>
      <p:sp>
        <p:nvSpPr>
          <p:cNvPr id="30" name="Freeform: Shape 29">
            <a:extLst>
              <a:ext uri="{FF2B5EF4-FFF2-40B4-BE49-F238E27FC236}">
                <a16:creationId xmlns:a16="http://schemas.microsoft.com/office/drawing/2014/main" xmlns=""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32" name="Straight Connector 31">
            <a:extLst>
              <a:ext uri="{FF2B5EF4-FFF2-40B4-BE49-F238E27FC236}">
                <a16:creationId xmlns:a16="http://schemas.microsoft.com/office/drawing/2014/main" xmlns="" id="{1918D9D3-1370-4FF6-9DFC-9F87F90395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Marcador de contenido 6" descr="Imagen que contiene edificio, hombre, blanco&#10;&#10;Descripción generada automáticamente">
            <a:extLst>
              <a:ext uri="{FF2B5EF4-FFF2-40B4-BE49-F238E27FC236}">
                <a16:creationId xmlns:a16="http://schemas.microsoft.com/office/drawing/2014/main" xmlns="" id="{3A526264-B713-D44B-953D-FE14B369E5C4}"/>
              </a:ext>
            </a:extLst>
          </p:cNvPr>
          <p:cNvPicPr>
            <a:picLocks noChangeAspect="1"/>
          </p:cNvPicPr>
          <p:nvPr/>
        </p:nvPicPr>
        <p:blipFill rotWithShape="1">
          <a:blip r:embed="rId5">
            <a:extLst>
              <a:ext uri="{28A0092B-C50C-407E-A947-70E740481C1C}">
                <a14:useLocalDpi xmlns:a14="http://schemas.microsoft.com/office/drawing/2010/main" val="0"/>
              </a:ext>
            </a:extLst>
          </a:blip>
          <a:srcRect t="10027" r="-1" b="4022"/>
          <a:stretch/>
        </p:blipFill>
        <p:spPr>
          <a:xfrm>
            <a:off x="6243851" y="3647854"/>
            <a:ext cx="1978925" cy="1978919"/>
          </a:xfrm>
          <a:prstGeom prst="rect">
            <a:avLst/>
          </a:prstGeom>
        </p:spPr>
      </p:pic>
      <p:pic>
        <p:nvPicPr>
          <p:cNvPr id="5" name="Marcador de contenido 4" descr="Edificio de piedra&#10;&#10;Descripción generada automáticamente">
            <a:extLst>
              <a:ext uri="{FF2B5EF4-FFF2-40B4-BE49-F238E27FC236}">
                <a16:creationId xmlns:a16="http://schemas.microsoft.com/office/drawing/2014/main" xmlns="" id="{E663C40C-7ADD-4E4C-A405-722CD680CE36}"/>
              </a:ext>
            </a:extLst>
          </p:cNvPr>
          <p:cNvPicPr>
            <a:picLocks noChangeAspect="1"/>
          </p:cNvPicPr>
          <p:nvPr/>
        </p:nvPicPr>
        <p:blipFill rotWithShape="1">
          <a:blip r:embed="rId6">
            <a:extLst>
              <a:ext uri="{28A0092B-C50C-407E-A947-70E740481C1C}">
                <a14:useLocalDpi xmlns:a14="http://schemas.microsoft.com/office/drawing/2010/main" val="0"/>
              </a:ext>
            </a:extLst>
          </a:blip>
          <a:srcRect l="4913" r="13842" b="1"/>
          <a:stretch/>
        </p:blipFill>
        <p:spPr>
          <a:xfrm>
            <a:off x="9015312" y="3200914"/>
            <a:ext cx="2760248" cy="2366857"/>
          </a:xfrm>
          <a:prstGeom prst="rect">
            <a:avLst/>
          </a:prstGeom>
        </p:spPr>
      </p:pic>
      <p:sp>
        <p:nvSpPr>
          <p:cNvPr id="34" name="Freeform 6">
            <a:extLst>
              <a:ext uri="{FF2B5EF4-FFF2-40B4-BE49-F238E27FC236}">
                <a16:creationId xmlns:a16="http://schemas.microsoft.com/office/drawing/2014/main" xmlns=""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Tree>
    <p:extLst>
      <p:ext uri="{BB962C8B-B14F-4D97-AF65-F5344CB8AC3E}">
        <p14:creationId xmlns:p14="http://schemas.microsoft.com/office/powerpoint/2010/main" val="1053909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B60394C54F044948EBCDAE7591ACE" ma:contentTypeVersion="11" ma:contentTypeDescription="Create a new document." ma:contentTypeScope="" ma:versionID="ae60e388a1b38099b3f8a9de90889d13">
  <xsd:schema xmlns:xsd="http://www.w3.org/2001/XMLSchema" xmlns:xs="http://www.w3.org/2001/XMLSchema" xmlns:p="http://schemas.microsoft.com/office/2006/metadata/properties" xmlns:ns3="3907ee43-106e-45b7-ac09-95530b7d167a" xmlns:ns4="9f45867e-6b5a-4e8e-bc9d-545393ffc3c9" targetNamespace="http://schemas.microsoft.com/office/2006/metadata/properties" ma:root="true" ma:fieldsID="cc0086c9221a71cccec6f925cb9fef8c" ns3:_="" ns4:_="">
    <xsd:import namespace="3907ee43-106e-45b7-ac09-95530b7d167a"/>
    <xsd:import namespace="9f45867e-6b5a-4e8e-bc9d-545393ffc3c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7ee43-106e-45b7-ac09-95530b7d1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45867e-6b5a-4e8e-bc9d-545393ffc3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3DDF54-B9E9-476B-99E0-0CD8EC41DE80}">
  <ds:schemaRefs>
    <ds:schemaRef ds:uri="3907ee43-106e-45b7-ac09-95530b7d167a"/>
    <ds:schemaRef ds:uri="9f45867e-6b5a-4e8e-bc9d-545393ffc3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03416C-28B0-460A-B631-2007C61822C7}">
  <ds:schemaRefs>
    <ds:schemaRef ds:uri="http://schemas.microsoft.com/sharepoint/v3/contenttype/forms"/>
  </ds:schemaRefs>
</ds:datastoreItem>
</file>

<file path=customXml/itemProps3.xml><?xml version="1.0" encoding="utf-8"?>
<ds:datastoreItem xmlns:ds="http://schemas.openxmlformats.org/officeDocument/2006/customXml" ds:itemID="{8462FAAA-274D-4703-BB21-E54621C382C3}">
  <ds:schemaRefs>
    <ds:schemaRef ds:uri="http://www.w3.org/XML/1998/namespace"/>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9f45867e-6b5a-4e8e-bc9d-545393ffc3c9"/>
    <ds:schemaRef ds:uri="3907ee43-106e-45b7-ac09-95530b7d167a"/>
  </ds:schemaRefs>
</ds:datastoreItem>
</file>

<file path=docProps/app.xml><?xml version="1.0" encoding="utf-8"?>
<Properties xmlns="http://schemas.openxmlformats.org/officeDocument/2006/extended-properties" xmlns:vt="http://schemas.openxmlformats.org/officeDocument/2006/docPropsVTypes">
  <TotalTime>1191</TotalTime>
  <Words>882</Words>
  <Application>Microsoft Office PowerPoint</Application>
  <PresentationFormat>Custom</PresentationFormat>
  <Paragraphs>140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vt:lpstr>
      <vt:lpstr>PowerPoint Presentation</vt:lpstr>
      <vt:lpstr>The city of Gondishapur</vt:lpstr>
      <vt:lpstr>The School of Gondishapur</vt:lpstr>
      <vt:lpstr>The end of the Academia</vt:lpstr>
      <vt:lpstr>The great synthesis of Gondishapur</vt:lpstr>
      <vt:lpstr>The rise of Arabic Empire affected an extent from Spain to Hindustan. In  638 CE with conquest of the city CE the Gondishapur School legacy was spread from Baghdad to the entire territory </vt:lpstr>
      <vt:lpstr>The central role of libraries</vt:lpstr>
      <vt:lpstr>Bimarestans are originally mobile military hospitals. Shapur I in the 271 CE for strategic reasons built the first settled bimarestan in Gondishapur</vt:lpstr>
      <vt:lpstr>The School of Gundishapur</vt:lpstr>
      <vt:lpstr>Medical training</vt:lpstr>
      <vt:lpstr>Multicultural School</vt:lpstr>
      <vt:lpstr>The low Middle Age</vt:lpstr>
      <vt:lpstr>The Arabization of European culture </vt:lpstr>
      <vt:lpstr>The City of Toledo</vt:lpstr>
      <vt:lpstr>The Toledo School of Translation</vt:lpstr>
      <vt:lpstr>1st generation of the Toledo translators </vt:lpstr>
      <vt:lpstr>2nd generation of Toledo translators</vt:lpstr>
      <vt:lpstr>Recovery and synthesis of the Arab medicine in the Medieval European medicine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AGE</dc:title>
  <dc:creator>Emanuele Valenti</dc:creator>
  <cp:lastModifiedBy>Andrea Nozzoli</cp:lastModifiedBy>
  <cp:revision>14</cp:revision>
  <dcterms:created xsi:type="dcterms:W3CDTF">2020-04-26T22:05:52Z</dcterms:created>
  <dcterms:modified xsi:type="dcterms:W3CDTF">2021-06-21T07:30:03Z</dcterms:modified>
</cp:coreProperties>
</file>