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75" r:id="rId5"/>
    <p:sldId id="276" r:id="rId6"/>
    <p:sldId id="258" r:id="rId7"/>
    <p:sldId id="259" r:id="rId8"/>
    <p:sldId id="260" r:id="rId9"/>
    <p:sldId id="262" r:id="rId10"/>
    <p:sldId id="261" r:id="rId11"/>
    <p:sldId id="263" r:id="rId12"/>
    <p:sldId id="264" r:id="rId13"/>
    <p:sldId id="265" r:id="rId14"/>
    <p:sldId id="266" r:id="rId15"/>
    <p:sldId id="267" r:id="rId16"/>
    <p:sldId id="269" r:id="rId17"/>
    <p:sldId id="268" r:id="rId18"/>
    <p:sldId id="270" r:id="rId19"/>
    <p:sldId id="271" r:id="rId20"/>
    <p:sldId id="272" r:id="rId21"/>
    <p:sldId id="273" r:id="rId22"/>
    <p:sldId id="274" r:id="rId23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2" autoAdjust="0"/>
  </p:normalViewPr>
  <p:slideViewPr>
    <p:cSldViewPr snapToGrid="0">
      <p:cViewPr varScale="1">
        <p:scale>
          <a:sx n="55" d="100"/>
          <a:sy n="55" d="100"/>
        </p:scale>
        <p:origin x="-300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-2814" y="-84"/>
      </p:cViewPr>
      <p:guideLst>
        <p:guide orient="horz" pos="3224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Sheet1!$A$2:$C$17</cx:f>
        <cx:lvl ptCount="16">
          <cx:pt idx="0">Leaf 1</cx:pt>
          <cx:pt idx="1">Leaf 2</cx:pt>
          <cx:pt idx="2">Leaf 3</cx:pt>
          <cx:pt idx="3">Leaf 4</cx:pt>
          <cx:pt idx="4">Leaf 5</cx:pt>
          <cx:pt idx="7">Leaf 8</cx:pt>
          <cx:pt idx="9">Leaf 10</cx:pt>
          <cx:pt idx="10">Leaf 11</cx:pt>
          <cx:pt idx="11">Leaf 12</cx:pt>
          <cx:pt idx="12">Leaf 13</cx:pt>
          <cx:pt idx="13">Leaf 14</cx:pt>
          <cx:pt idx="14">Leaf 15</cx:pt>
        </cx:lvl>
        <cx:lvl ptCount="16">
          <cx:pt idx="0">Stem 1</cx:pt>
          <cx:pt idx="1">Stem 1</cx:pt>
          <cx:pt idx="2">Stem 1</cx:pt>
          <cx:pt idx="3">Coercive</cx:pt>
          <cx:pt idx="4">Stem 2</cx:pt>
          <cx:pt idx="5">Leaf 6</cx:pt>
          <cx:pt idx="6">Leaf 7</cx:pt>
          <cx:pt idx="7">Stem 3</cx:pt>
          <cx:pt idx="8">Leaf 9</cx:pt>
          <cx:pt idx="9">Stem 4</cx:pt>
          <cx:pt idx="10">Stem 4</cx:pt>
          <cx:pt idx="11">Stem 5</cx:pt>
          <cx:pt idx="12">Stem 5</cx:pt>
          <cx:pt idx="13">Stem 6</cx:pt>
          <cx:pt idx="14">Stem 6</cx:pt>
          <cx:pt idx="15">Leaf 16</cx:pt>
        </cx:lvl>
        <cx:lvl ptCount="16">
          <cx:pt idx="0">Coercion</cx:pt>
          <cx:pt idx="1">Interpersonal leverage</cx:pt>
          <cx:pt idx="2">Inducement</cx:pt>
          <cx:pt idx="3">Threat</cx:pt>
          <cx:pt idx="4">Branch 1</cx:pt>
          <cx:pt idx="5">Branch 1</cx:pt>
          <cx:pt idx="6">Branch 1</cx:pt>
          <cx:pt idx="7">Branch 2</cx:pt>
          <cx:pt idx="8">Branch 2</cx:pt>
          <cx:pt idx="9">Branch 2</cx:pt>
          <cx:pt idx="10">Branch 2</cx:pt>
          <cx:pt idx="11">Branch 3</cx:pt>
          <cx:pt idx="12">Branch 3</cx:pt>
          <cx:pt idx="13">Branch 3</cx:pt>
          <cx:pt idx="14">Branch 3</cx:pt>
          <cx:pt idx="15">Branch 3</cx:pt>
        </cx:lvl>
      </cx:strDim>
      <cx:numDim type="size">
        <cx:f>Sheet1!$D$2:$D$17</cx:f>
        <cx:lvl ptCount="16" formatCode="General">
          <cx:pt idx="0">22</cx:pt>
          <cx:pt idx="1">12</cx:pt>
          <cx:pt idx="2">18</cx:pt>
          <cx:pt idx="3">87</cx:pt>
          <cx:pt idx="4">88</cx:pt>
          <cx:pt idx="5">17</cx:pt>
          <cx:pt idx="6">14</cx:pt>
          <cx:pt idx="7">25</cx:pt>
          <cx:pt idx="8">16</cx:pt>
          <cx:pt idx="9">24</cx:pt>
          <cx:pt idx="10">89</cx:pt>
          <cx:pt idx="11">16</cx:pt>
          <cx:pt idx="12">19</cx:pt>
          <cx:pt idx="13">86</cx:pt>
          <cx:pt idx="14">23</cx:pt>
          <cx:pt idx="15">21</cx:pt>
        </cx:lvl>
      </cx:numDim>
    </cx:data>
  </cx:chartData>
  <cx:chart>
    <cx:plotArea>
      <cx:plotAreaRegion>
        <cx:series layoutId="sunburst" uniqueId="{0FE8812F-8A50-48D9-B148-018B958A1FA5}">
          <cx:tx>
            <cx:txData>
              <cx:f>Sheet1!$D$1</cx:f>
              <cx:v>Series1</cx:v>
            </cx:txData>
          </cx:tx>
          <cx:dataLabels>
            <cx:visibility seriesName="0" categoryName="1" value="0"/>
          </cx:dataLabels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l-GR" sz="1197" b="0" i="0" u="none" strike="noStrike" baseline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4261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F9C1E528-9F6F-5147-9A6E-E055E3D190ED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625FE34F-0691-9C4B-9BD3-D09A1A25B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176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43D567-D40F-489F-9C62-184BDF526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02DAED7-1137-4A86-92F0-71BF867F35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C9953A-D1D2-4019-8994-475BCC09A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5FF8-5268-4131-B694-6FA2AE9D28CC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41C8EF-ED1A-4B8A-8806-99A5D45D4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C4CFD-C5E5-4BBA-81FE-8B03758C4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E17-09B3-444C-B5B8-4A2B4688854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0458" cy="9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5">
            <a:extLst>
              <a:ext uri="{FF2B5EF4-FFF2-40B4-BE49-F238E27FC236}">
                <a16:creationId xmlns:a16="http://schemas.microsoft.com/office/drawing/2014/main" xmlns="" id="{8B6A8ECA-B75A-451B-A2C5-40BEE89E90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70024" y="0"/>
            <a:ext cx="1021976" cy="95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91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E00C87-722B-4EC5-B89A-BC4FF9A59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9A6F75C-0388-442F-9718-F4708210E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16886A-27F5-4BD4-9A77-6B2A855B1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5FF8-5268-4131-B694-6FA2AE9D28CC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98DFC1-54A9-4256-B726-96859B7CF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C6DC4F-0D9A-4CBB-A903-0156B3C27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E17-09B3-444C-B5B8-4A2B46888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7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5EC4267-1849-4EE6-BFE3-52DB71652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E234E4C-D57B-4E97-A2A0-208C51DA0D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E289BD-A397-4334-8074-D24F93710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5FF8-5268-4131-B694-6FA2AE9D28CC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FDB7FC-33F8-4BA0-BE87-587BEBB1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EE6413-F213-400E-8887-A8F5EF98C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E17-09B3-444C-B5B8-4A2B46888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88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9BEE23-1873-478E-9F17-BA628B8A2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45267D-18A6-45FE-A735-3AD48DC4D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7C9997-B52F-4C00-A7B4-2BCD88EE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5FF8-5268-4131-B694-6FA2AE9D28CC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670387-C0E7-4145-89CF-FEC01075F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B0F891-61D3-4EDE-A379-B50FEA1A5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E17-09B3-444C-B5B8-4A2B46888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84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10EAAD-27F6-4D58-A345-31899B5CD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8D026E-C1E7-4501-910E-9E7C1D4AD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C687B5-F1E9-4FD4-9AED-1AD6042E9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5FF8-5268-4131-B694-6FA2AE9D28CC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900C0C-7502-4997-89F0-091D01317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94BD77-9B51-4655-901F-E34031847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E17-09B3-444C-B5B8-4A2B46888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1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FA6F5-09B1-4D7A-B14C-031DEE583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09C41D-A432-499A-BA93-53DB01532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7ADFCF-35C8-47A1-BF8F-374773169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87EB1D-A0E1-429F-B0C6-E2E1489FF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5FF8-5268-4131-B694-6FA2AE9D28CC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527FF97-886A-4306-B822-43051217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176D9A-ACA5-4BC7-AFF9-A692E9F5B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E17-09B3-444C-B5B8-4A2B46888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436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8E317D-CB9B-4E3E-BFBD-54A784C3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CA676F-72AA-4DEB-AEAD-CD92BE3D3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F7CE1A5-DEF7-49D5-A213-5084C78AB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A69F593-C414-48D6-A119-5636FEB498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204EAA6-6FDA-447A-A8F5-658BCEC492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65D32B0-5600-45AB-A840-333B6713A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5FF8-5268-4131-B694-6FA2AE9D28CC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DE8EFB5-5C83-42C5-9DF7-7B14C41E6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526A7D0-5E55-4CF8-823F-3A7C87F1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E17-09B3-444C-B5B8-4A2B46888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90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B64DB1-2A1E-472E-A418-7D4265665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8B15465-8765-4508-AA11-B40E35DF2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5FF8-5268-4131-B694-6FA2AE9D28CC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18EA360-C3CB-41E0-B8E9-CB782F71A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5BB4B8F-F9AC-4254-8EAF-131672F12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E17-09B3-444C-B5B8-4A2B46888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138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43E2E76-0B4F-4CF9-9814-CFEF352E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5FF8-5268-4131-B694-6FA2AE9D28CC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D49771E-909C-4866-AB9A-3456527FE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0B63638-7886-423F-8D9A-8FD038F30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E17-09B3-444C-B5B8-4A2B46888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5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35381A-8E4F-4AA0-B861-6ABB35AC7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2C2C13-4D18-4DF2-AE2B-7101A53D8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F170022-37A9-41C0-ADB3-A787EABA8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D239CF-F2E0-4332-A9EB-6F4037AAE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5FF8-5268-4131-B694-6FA2AE9D28CC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716085-F7A4-4B21-9398-F4102D189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31F9D31-84D4-4AB0-9C0C-E8DE8F587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E17-09B3-444C-B5B8-4A2B46888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2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F7C49A-8639-4731-A2F9-4AAFAB9B1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AC21FDE-EB10-44EA-8A2D-8B5CF75B7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800DDB-3EBF-4E1E-98D4-19F99A664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889438C-F2D7-4276-948A-D59A12BC1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5FF8-5268-4131-B694-6FA2AE9D28CC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AB01DA0-44DB-4880-8DFB-FA045763A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5F73B8-CB83-48ED-BB43-35915032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E17-09B3-444C-B5B8-4A2B46888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30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creativecommons.org/licenses/by-nc/4.0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C979519-0905-4D64-81CD-78F5DD7A8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792007-7172-44A0-BE4C-2A92546A7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D01B95-3526-4E43-8701-F69F1CACF1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05FF8-5268-4131-B694-6FA2AE9D28CC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197AF1-A972-4DB8-B679-726DF7950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1DE9F0-9D45-4359-AACC-A91C2BAD52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A4E17-09B3-444C-B5B8-4A2B4688854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0458" cy="9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5">
            <a:extLst>
              <a:ext uri="{FF2B5EF4-FFF2-40B4-BE49-F238E27FC236}">
                <a16:creationId xmlns:a16="http://schemas.microsoft.com/office/drawing/2014/main" xmlns="" id="{8B6A8ECA-B75A-451B-A2C5-40BEE89E90B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170024" y="0"/>
            <a:ext cx="1021976" cy="952454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8"/>
          <a:stretch/>
        </p:blipFill>
        <p:spPr bwMode="auto">
          <a:xfrm>
            <a:off x="130632" y="6316836"/>
            <a:ext cx="3402106" cy="4437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xmlns="" id="{3DAAC168-ED9D-461E-9448-6949F35F33E3}"/>
              </a:ext>
            </a:extLst>
          </p:cNvPr>
          <p:cNvSpPr txBox="1">
            <a:spLocks/>
          </p:cNvSpPr>
          <p:nvPr userDrawn="1"/>
        </p:nvSpPr>
        <p:spPr>
          <a:xfrm>
            <a:off x="8323729" y="6409468"/>
            <a:ext cx="2451699" cy="32136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it-IT"/>
            </a:defPPr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900" dirty="0" smtClean="0"/>
          </a:p>
          <a:p>
            <a:r>
              <a:rPr lang="en-GB" sz="900" dirty="0" smtClean="0"/>
              <a:t>This work is licensed under a </a:t>
            </a:r>
            <a:r>
              <a:rPr lang="en-GB" sz="900" u="sng" dirty="0" smtClean="0">
                <a:hlinkClick r:id="rId16"/>
              </a:rPr>
              <a:t>Creative Commons Attribution - Non-commercial 4.0 International</a:t>
            </a:r>
            <a:r>
              <a:rPr lang="en-GB" sz="900" dirty="0" smtClean="0"/>
              <a:t>   </a:t>
            </a:r>
          </a:p>
          <a:p>
            <a:endParaRPr lang="en-GB" sz="900" dirty="0"/>
          </a:p>
        </p:txBody>
      </p:sp>
      <p:pic>
        <p:nvPicPr>
          <p:cNvPr id="11" name="Picture 10" descr="Licenza Creative Commons"/>
          <p:cNvPicPr/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428" y="6361950"/>
            <a:ext cx="1057244" cy="368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242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0800" y="4648200"/>
            <a:ext cx="10363200" cy="1855680"/>
          </a:xfrm>
        </p:spPr>
        <p:txBody>
          <a:bodyPr>
            <a:normAutofit fontScale="90000"/>
          </a:bodyPr>
          <a:lstStyle/>
          <a:p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5936" y="5012768"/>
            <a:ext cx="8534400" cy="515245"/>
          </a:xfrm>
        </p:spPr>
        <p:txBody>
          <a:bodyPr>
            <a:normAutofit/>
          </a:bodyPr>
          <a:lstStyle/>
          <a:p>
            <a:r>
              <a:rPr lang="en-GB" sz="1900" b="1" dirty="0"/>
              <a:t>Universidad </a:t>
            </a:r>
            <a:r>
              <a:rPr lang="en-GB" sz="1900" b="1" dirty="0" err="1"/>
              <a:t>Complutense</a:t>
            </a:r>
            <a:r>
              <a:rPr lang="en-GB" sz="1900" b="1" dirty="0"/>
              <a:t> de Madrid, Spain</a:t>
            </a:r>
            <a:endParaRPr lang="ro-RO" sz="1900" dirty="0"/>
          </a:p>
        </p:txBody>
      </p:sp>
      <p:sp>
        <p:nvSpPr>
          <p:cNvPr id="5" name="Rectangle 4"/>
          <p:cNvSpPr/>
          <p:nvPr/>
        </p:nvSpPr>
        <p:spPr>
          <a:xfrm>
            <a:off x="1499616" y="965030"/>
            <a:ext cx="9351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Ενότητα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 – </a:t>
            </a:r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μεταφραστικό κίνημα στη Μεσαιωνική Ευρώπη: από το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Gondishapur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Toledo</a:t>
            </a:r>
          </a:p>
        </p:txBody>
      </p:sp>
      <p:pic>
        <p:nvPicPr>
          <p:cNvPr id="9" name="Marcador de contenido 12" descr="Imagen que contiene edificio, viejo, lugar, iglesia&#10;&#10;Descripción generada automáticamente">
            <a:extLst>
              <a:ext uri="{FF2B5EF4-FFF2-40B4-BE49-F238E27FC236}">
                <a16:creationId xmlns:a16="http://schemas.microsoft.com/office/drawing/2014/main" xmlns="" id="{18017B5B-B2D1-B04A-A753-BBF08C5BC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02" y="2165359"/>
            <a:ext cx="4125869" cy="264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72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7B1AE7-CAEB-C446-8489-B8B483E4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71" y="626383"/>
            <a:ext cx="10515600" cy="1325563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Η Σχολή του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Gundishapur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B8C39FF-59EB-724D-BC71-9D9B76F29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/>
              <a:t>Νοσοκομείο</a:t>
            </a:r>
            <a:endParaRPr lang="en-GB" sz="2000" dirty="0"/>
          </a:p>
          <a:p>
            <a:pPr lvl="1"/>
            <a:r>
              <a:rPr lang="el-GR" sz="1800" dirty="0"/>
              <a:t>Συγκεκριμένες κλινικές μονάδες</a:t>
            </a:r>
            <a:r>
              <a:rPr lang="en-GB" sz="1800" dirty="0"/>
              <a:t>: </a:t>
            </a:r>
            <a:r>
              <a:rPr lang="el-GR" sz="1800" dirty="0"/>
              <a:t>χειρουργική, πυρετός, τραύματα, μανία, κρυώματα, διάρροια, γυναικείες παθήσεις και οφθαλμικές παθήσεις</a:t>
            </a:r>
            <a:endParaRPr lang="en-GB" sz="1800" dirty="0"/>
          </a:p>
          <a:p>
            <a:pPr lvl="1"/>
            <a:r>
              <a:rPr lang="el-GR" sz="1800" dirty="0"/>
              <a:t>Εργαστήριο φαρμακολογίας</a:t>
            </a:r>
            <a:endParaRPr lang="en-GB" sz="1800" dirty="0"/>
          </a:p>
          <a:p>
            <a:pPr lvl="1"/>
            <a:r>
              <a:rPr lang="el-GR" sz="1800" dirty="0"/>
              <a:t>Νοσοκόμες και βοηθητικό προσωπικό</a:t>
            </a:r>
            <a:endParaRPr lang="en-GB" sz="1800" dirty="0"/>
          </a:p>
          <a:p>
            <a:pPr lvl="1"/>
            <a:r>
              <a:rPr lang="el-GR" sz="1800" dirty="0"/>
              <a:t>Τζαμί και παρεκκλήσι</a:t>
            </a:r>
            <a:endParaRPr lang="en-GB" sz="1800" dirty="0"/>
          </a:p>
          <a:p>
            <a:r>
              <a:rPr lang="el-GR" sz="2000" dirty="0"/>
              <a:t>Ιατρική σχολή</a:t>
            </a:r>
            <a:endParaRPr lang="en-GB" sz="2000" dirty="0"/>
          </a:p>
          <a:p>
            <a:pPr lvl="1"/>
            <a:r>
              <a:rPr lang="el-GR" sz="1800" dirty="0"/>
              <a:t>Εργαστήριο φαρμακολογίας</a:t>
            </a:r>
            <a:endParaRPr lang="en-GB" sz="1800" dirty="0"/>
          </a:p>
          <a:p>
            <a:pPr lvl="1"/>
            <a:r>
              <a:rPr lang="el-GR" sz="1800" dirty="0"/>
              <a:t>Βιβλιοθήκη και μεταφραστικός οίκος</a:t>
            </a:r>
            <a:endParaRPr lang="en-GB" sz="1800" dirty="0"/>
          </a:p>
          <a:p>
            <a:pPr lvl="1"/>
            <a:r>
              <a:rPr lang="el-GR" sz="1800" dirty="0"/>
              <a:t>Παρατηρητήριο</a:t>
            </a:r>
            <a:endParaRPr lang="en-GB" sz="18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546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28C071-2864-174D-8BE6-6AD801D5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582840"/>
            <a:ext cx="10515600" cy="1325563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Ιατρική εκπαίδευση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380DCF7-8436-DA4E-8851-12D8187B2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Επίσκεψη φοιτητών στις κλινικές μαζί με τους ιατρούς</a:t>
            </a:r>
            <a:endParaRPr lang="en-GB" sz="2000" dirty="0"/>
          </a:p>
          <a:p>
            <a:r>
              <a:rPr lang="el-GR" sz="2000" dirty="0"/>
              <a:t>Επισκέψεις σε διαφορετικές κλινικές</a:t>
            </a:r>
            <a:endParaRPr lang="en-GB" sz="2000" dirty="0"/>
          </a:p>
          <a:p>
            <a:r>
              <a:rPr lang="el-GR" sz="2000" dirty="0"/>
              <a:t>Καταγραφή των ιατρικών αρχείων από φοιτητές, υπό την επίβλεψη του καθηγητή τους</a:t>
            </a:r>
            <a:endParaRPr lang="en-GB" sz="2000" dirty="0"/>
          </a:p>
          <a:p>
            <a:r>
              <a:rPr lang="el-GR" sz="2000" dirty="0"/>
              <a:t>Θεραπείες με βάση επαναλαμβανόμενες εμπειρίες</a:t>
            </a:r>
            <a:endParaRPr lang="en-GB" sz="2000" dirty="0"/>
          </a:p>
          <a:p>
            <a:r>
              <a:rPr lang="el-GR" sz="2000" dirty="0"/>
              <a:t>Ομιλίες σε μικρές ομάδες κατά την επίσκεψη, συζήτηση και σχόλια</a:t>
            </a:r>
            <a:endParaRPr lang="en-GB" sz="2000" dirty="0"/>
          </a:p>
          <a:p>
            <a:r>
              <a:rPr lang="el-GR" sz="2000" dirty="0"/>
              <a:t>Τριετές εκπαιδευτικό πρόγραμμα</a:t>
            </a:r>
            <a:endParaRPr lang="en-GB" sz="2000" dirty="0"/>
          </a:p>
          <a:p>
            <a:pPr lvl="1"/>
            <a:r>
              <a:rPr lang="el-GR" sz="1800" dirty="0"/>
              <a:t>Κατά το 1</a:t>
            </a:r>
            <a:r>
              <a:rPr lang="el-GR" sz="1800" baseline="30000" dirty="0"/>
              <a:t>ο</a:t>
            </a:r>
            <a:r>
              <a:rPr lang="el-GR" sz="1800" dirty="0"/>
              <a:t> έτος σπουδών, μαθηματικά, γεωμετρία, λογική και βασικές επιστήμες</a:t>
            </a:r>
            <a:endParaRPr lang="en-GB" sz="1800" dirty="0"/>
          </a:p>
          <a:p>
            <a:pPr lvl="1"/>
            <a:r>
              <a:rPr lang="el-GR" sz="1800" dirty="0"/>
              <a:t>Κατά το 2</a:t>
            </a:r>
            <a:r>
              <a:rPr lang="el-GR" sz="1800" baseline="30000" dirty="0"/>
              <a:t>ο</a:t>
            </a:r>
            <a:r>
              <a:rPr lang="el-GR" sz="1800" dirty="0"/>
              <a:t> και 3</a:t>
            </a:r>
            <a:r>
              <a:rPr lang="el-GR" sz="1800" baseline="30000" dirty="0"/>
              <a:t>ο</a:t>
            </a:r>
            <a:r>
              <a:rPr lang="el-GR" sz="1800" dirty="0"/>
              <a:t> έτος, ανατομές, κλινικό έργο και μελέτη ιατρικών βιβλίων</a:t>
            </a:r>
            <a:endParaRPr lang="en-GB" sz="1800" dirty="0"/>
          </a:p>
          <a:p>
            <a:r>
              <a:rPr lang="el-GR" sz="2000" dirty="0"/>
              <a:t>Το τέλος της εκπαίδευσης απέδιδε στον ιατρό άδεια ασκήσεως επαγγέλματος</a:t>
            </a:r>
            <a:endParaRPr lang="en-GB" sz="2000" dirty="0"/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3669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EB717B5-29B7-584C-8079-DD3DB483A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686" y="713468"/>
            <a:ext cx="10515600" cy="1325563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Πολυπολιτισμική Σχολή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9EB8CC3-58AB-614F-ABCA-64DBAE000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Η συνήθης γλώσσα χρήσης στη διδασκαλία ήταν η Περσική </a:t>
            </a:r>
            <a:r>
              <a:rPr lang="en-GB" sz="2000" dirty="0"/>
              <a:t>Pahlavi </a:t>
            </a:r>
            <a:r>
              <a:rPr lang="el-GR" sz="2000" dirty="0"/>
              <a:t>αλλά δεν αποκλείεται να χρησιμοποιούνταν και άλλες γλώσσες</a:t>
            </a:r>
            <a:endParaRPr lang="en-GB" sz="2000" dirty="0"/>
          </a:p>
          <a:p>
            <a:pPr lvl="1"/>
            <a:r>
              <a:rPr lang="el-GR" sz="1800" dirty="0" err="1"/>
              <a:t>Αραμαϊκά</a:t>
            </a:r>
            <a:endParaRPr lang="en-GB" sz="1800" dirty="0"/>
          </a:p>
          <a:p>
            <a:pPr lvl="1"/>
            <a:r>
              <a:rPr lang="el-GR" sz="1800" dirty="0"/>
              <a:t>Ελληνικά</a:t>
            </a:r>
            <a:endParaRPr lang="en-GB" sz="1800" dirty="0"/>
          </a:p>
          <a:p>
            <a:pPr lvl="1"/>
            <a:r>
              <a:rPr lang="el-GR" sz="1800" dirty="0"/>
              <a:t>Συριακά</a:t>
            </a:r>
            <a:endParaRPr lang="en-GB" sz="1800" dirty="0"/>
          </a:p>
          <a:p>
            <a:pPr lvl="1"/>
            <a:r>
              <a:rPr lang="el-GR" sz="1800" dirty="0"/>
              <a:t>Σανσκριτικά</a:t>
            </a:r>
            <a:endParaRPr lang="en-GB" sz="1800" dirty="0"/>
          </a:p>
          <a:p>
            <a:r>
              <a:rPr lang="el-GR" sz="2000" dirty="0"/>
              <a:t>Οι δάσκαλοι ήταν Χριστιανοί Νεστοριανοί προερχόμενοι ως επί το </a:t>
            </a:r>
            <a:r>
              <a:rPr lang="el-GR" sz="2000" dirty="0" err="1"/>
              <a:t>πλείστον</a:t>
            </a:r>
            <a:r>
              <a:rPr lang="el-GR" sz="2000" dirty="0"/>
              <a:t> από την Έδεσσα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24371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8DB7A14-3D6F-CE4F-9D52-9EBEE9BF2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152" y="232451"/>
            <a:ext cx="3667039" cy="1676603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Πρώιμος Μεσαίωνας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77D1452-F0B7-431E-9A24-D3F7103D85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20">
            <a:extLst>
              <a:ext uri="{FF2B5EF4-FFF2-40B4-BE49-F238E27FC236}">
                <a16:creationId xmlns:a16="http://schemas.microsoft.com/office/drawing/2014/main" xmlns="" id="{A660F4F9-5DF5-4F15-BE6A-CD8648BB11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 descr="Imagen que contiene texto, mapa&#10;&#10;Descripción generada automáticamente">
            <a:extLst>
              <a:ext uri="{FF2B5EF4-FFF2-40B4-BE49-F238E27FC236}">
                <a16:creationId xmlns:a16="http://schemas.microsoft.com/office/drawing/2014/main" xmlns="" id="{5B43A23C-AA12-384B-B083-C3AC646461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42" y="806034"/>
            <a:ext cx="6064660" cy="5245931"/>
          </a:xfrm>
          <a:prstGeom prst="rect">
            <a:avLst/>
          </a:prstGeom>
          <a:effectLst/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6397BF4-08F3-A646-B966-500C0D2F8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155" y="1349458"/>
            <a:ext cx="3667036" cy="3779520"/>
          </a:xfrm>
        </p:spPr>
        <p:txBody>
          <a:bodyPr>
            <a:noAutofit/>
          </a:bodyPr>
          <a:lstStyle/>
          <a:p>
            <a:r>
              <a:rPr lang="el-GR" sz="1800" dirty="0"/>
              <a:t>Μετά το θάνατο του </a:t>
            </a:r>
            <a:r>
              <a:rPr lang="el-GR" sz="1800" dirty="0" err="1"/>
              <a:t>Καρλομάγνου</a:t>
            </a:r>
            <a:r>
              <a:rPr lang="el-GR" sz="1800" dirty="0"/>
              <a:t>, ο Ευρωπαϊκός πολιτισμός έπεσε σε ύφεση και η επιστήμη και η ιατρική απαγορεύτηκαν, ενώ η πολιτισμική δραστηριότητα περιορίστηκε στα μοναστήρια</a:t>
            </a:r>
            <a:endParaRPr lang="en-GB" sz="1800" dirty="0"/>
          </a:p>
          <a:p>
            <a:r>
              <a:rPr lang="el-GR" sz="1800" dirty="0"/>
              <a:t>Η Ισπανία και η Σικελία πειραματίστηκαν με μία πολιτική και πολιτισμική αναγέννηση</a:t>
            </a:r>
            <a:endParaRPr lang="en-GB" sz="1800" dirty="0"/>
          </a:p>
          <a:p>
            <a:pPr lvl="1"/>
            <a:r>
              <a:rPr lang="el-GR" sz="1800" dirty="0"/>
              <a:t>Στον Ισπανικό νότο με την Αραβική Αυτοκρατορία</a:t>
            </a:r>
            <a:endParaRPr lang="en-GB" sz="1800" dirty="0"/>
          </a:p>
          <a:p>
            <a:pPr lvl="1"/>
            <a:r>
              <a:rPr lang="el-GR" sz="1800" dirty="0"/>
              <a:t>Στον Ιταλικό νότο με το βασίλειο της Νορμανδίας</a:t>
            </a:r>
            <a:endParaRPr lang="en-GB" sz="1800" dirty="0"/>
          </a:p>
          <a:p>
            <a:r>
              <a:rPr lang="el-GR" sz="1800" dirty="0"/>
              <a:t>Η μόνη πρόοδος της επιστήμης και της ιατρικής κατέστη εφικτή μέσω της επαφής με τον Αραβικό πολιτισμό και την επανάκαμψη της </a:t>
            </a:r>
            <a:r>
              <a:rPr lang="el-GR" sz="1800" dirty="0" err="1"/>
              <a:t>εξαραβισμένης</a:t>
            </a:r>
            <a:r>
              <a:rPr lang="el-GR" sz="1800" dirty="0"/>
              <a:t> ελληνικής επιστήμης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966551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877EBA-BF3A-8441-A6CC-13B8B83B2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415" y="915514"/>
            <a:ext cx="4944152" cy="1622321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Η </a:t>
            </a:r>
            <a:r>
              <a:rPr lang="el-GR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αραβοποίηση</a:t>
            </a:r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του Ευρωπαϊκού πολιτισμού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B50ADA3-113F-864F-8237-0AFD742DB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r>
              <a:rPr lang="el-GR" sz="1800" dirty="0"/>
              <a:t>Η Σχολή του </a:t>
            </a:r>
            <a:r>
              <a:rPr lang="el-GR" sz="1800" dirty="0" err="1"/>
              <a:t>Σαλέρνο</a:t>
            </a:r>
            <a:endParaRPr lang="en-GB" sz="1800" dirty="0"/>
          </a:p>
          <a:p>
            <a:pPr lvl="1"/>
            <a:r>
              <a:rPr lang="el-GR" sz="1800" dirty="0"/>
              <a:t>Υπό το </a:t>
            </a:r>
            <a:r>
              <a:rPr lang="el-GR" sz="1800" dirty="0" err="1"/>
              <a:t>Νορμανδό</a:t>
            </a:r>
            <a:r>
              <a:rPr lang="el-GR" sz="1800" dirty="0"/>
              <a:t> Δούκα, η πόλη έγινε το σπουδαιότερο πολιτιστικό κέντρο της Χριστιανικής Ευρώπης</a:t>
            </a:r>
            <a:endParaRPr lang="en-GB" sz="1800" dirty="0"/>
          </a:p>
          <a:p>
            <a:pPr lvl="1"/>
            <a:r>
              <a:rPr lang="el-GR" sz="1800" dirty="0"/>
              <a:t>Το λιμάνι του </a:t>
            </a:r>
            <a:r>
              <a:rPr lang="el-GR" sz="1800" dirty="0" err="1"/>
              <a:t>Σαλέρνο</a:t>
            </a:r>
            <a:r>
              <a:rPr lang="el-GR" sz="1800" dirty="0"/>
              <a:t> έγινε σταυροδρόμι για το στρατό των Σταυροφόρων και νοσοκομειακή βάση για το Χριστιανικό στρατό που επέστρεφε πίσω</a:t>
            </a:r>
            <a:endParaRPr lang="en-GB" sz="1800" dirty="0"/>
          </a:p>
          <a:p>
            <a:pPr lvl="1"/>
            <a:r>
              <a:rPr lang="el-GR" sz="1800" dirty="0"/>
              <a:t>Συλλογή πολλών ιατρικών </a:t>
            </a:r>
            <a:r>
              <a:rPr lang="el-GR" sz="1800" dirty="0" err="1"/>
              <a:t>χειρογράφων</a:t>
            </a:r>
            <a:r>
              <a:rPr lang="el-GR" sz="1800" dirty="0"/>
              <a:t> προερχόμενων από την Αραβική αυτοκρατορία</a:t>
            </a:r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6F7435D-E3DB-47B1-BA61-B00ACC83A9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xmlns="" id="{F263A0B5-F8C4-4116-809F-78A768EA79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texto, mapa, firmar, hombre&#10;&#10;Descripción generada automáticamente">
            <a:extLst>
              <a:ext uri="{FF2B5EF4-FFF2-40B4-BE49-F238E27FC236}">
                <a16:creationId xmlns:a16="http://schemas.microsoft.com/office/drawing/2014/main" xmlns="" id="{FC0DE493-D1A1-4448-BD7D-EE4694AB9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709" y="1726675"/>
            <a:ext cx="4475531" cy="340140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41298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DDAC11-C66D-314F-BA8B-5665EBF43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751" y="629266"/>
            <a:ext cx="3667039" cy="1676603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Η πόλη 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oledo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xmlns="" id="{577D1452-F0B7-431E-9A24-D3F7103D85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0">
            <a:extLst>
              <a:ext uri="{FF2B5EF4-FFF2-40B4-BE49-F238E27FC236}">
                <a16:creationId xmlns:a16="http://schemas.microsoft.com/office/drawing/2014/main" xmlns="" id="{A660F4F9-5DF5-4F15-BE6A-CD8648BB11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Imagen que contiene texto, mapa&#10;&#10;Descripción generada automáticamente">
            <a:extLst>
              <a:ext uri="{FF2B5EF4-FFF2-40B4-BE49-F238E27FC236}">
                <a16:creationId xmlns:a16="http://schemas.microsoft.com/office/drawing/2014/main" xmlns="" id="{3759A41E-3E64-8341-835D-79A08D0141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" r="13664"/>
          <a:stretch/>
        </p:blipFill>
        <p:spPr>
          <a:xfrm>
            <a:off x="644652" y="722376"/>
            <a:ext cx="6263640" cy="5413248"/>
          </a:xfrm>
          <a:prstGeom prst="rect">
            <a:avLst/>
          </a:prstGeom>
          <a:effectLst/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5EC144BE-AC94-4E60-BAFA-2D07D2397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5753" y="2438401"/>
            <a:ext cx="3667036" cy="3779520"/>
          </a:xfrm>
        </p:spPr>
        <p:txBody>
          <a:bodyPr>
            <a:normAutofit/>
          </a:bodyPr>
          <a:lstStyle/>
          <a:p>
            <a:r>
              <a:rPr lang="el-GR" sz="1800" dirty="0"/>
              <a:t>Ο Χριστιανός βασιλιάς </a:t>
            </a:r>
            <a:r>
              <a:rPr lang="el-GR" sz="1800" dirty="0" err="1"/>
              <a:t>Αλφόνσος</a:t>
            </a:r>
            <a:r>
              <a:rPr lang="el-GR" sz="1800" dirty="0"/>
              <a:t> ο 6</a:t>
            </a:r>
            <a:r>
              <a:rPr lang="el-GR" sz="1800" baseline="30000" dirty="0"/>
              <a:t>ος</a:t>
            </a:r>
            <a:r>
              <a:rPr lang="el-GR" sz="1800" dirty="0"/>
              <a:t> κατέκτησε την πόλη το 1085 μ.Χ.</a:t>
            </a:r>
            <a:endParaRPr lang="en-US" sz="1800" dirty="0"/>
          </a:p>
          <a:p>
            <a:r>
              <a:rPr lang="el-GR" sz="1800" dirty="0"/>
              <a:t>Πολυπολιτισμική πόλη με τα ίδια δικαιώματα για</a:t>
            </a:r>
            <a:endParaRPr lang="en-US" sz="1800" dirty="0"/>
          </a:p>
          <a:p>
            <a:pPr lvl="1"/>
            <a:r>
              <a:rPr lang="el-GR" sz="1400" dirty="0"/>
              <a:t>Μουσουλμάνους</a:t>
            </a:r>
            <a:endParaRPr lang="en-US" sz="1400" dirty="0"/>
          </a:p>
          <a:p>
            <a:pPr lvl="1"/>
            <a:r>
              <a:rPr lang="el-GR" sz="1400" dirty="0"/>
              <a:t>Χριστιανούς </a:t>
            </a:r>
            <a:r>
              <a:rPr lang="el-GR" sz="1400" dirty="0" err="1"/>
              <a:t>Μοζάραβες</a:t>
            </a:r>
            <a:endParaRPr lang="en-US" sz="1400" dirty="0"/>
          </a:p>
          <a:p>
            <a:pPr lvl="1"/>
            <a:r>
              <a:rPr lang="el-GR" sz="1400" dirty="0"/>
              <a:t>Εβραίους</a:t>
            </a:r>
            <a:endParaRPr lang="en-US" sz="1400" dirty="0"/>
          </a:p>
          <a:p>
            <a:r>
              <a:rPr lang="el-GR" sz="1800" dirty="0"/>
              <a:t>Το μεταφραστικό κίνημα έγινε έντονο κατά το 12</a:t>
            </a:r>
            <a:r>
              <a:rPr lang="el-GR" sz="1800" baseline="30000" dirty="0"/>
              <a:t>ο</a:t>
            </a:r>
            <a:r>
              <a:rPr lang="el-GR" sz="1800" dirty="0"/>
              <a:t> αιώνα μ.Χ. και οργανώθηκε γύρω από τον Καθεδρικό ναό της πόλης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06800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90F20FA-E084-9147-A3E1-D5B860411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811"/>
            <a:ext cx="10515600" cy="1325563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Η μεταφραστική σχολή του 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Toledo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914CA60-6D3E-5B40-89A2-832E03238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1800" dirty="0"/>
              <a:t>Πρώιμες ανεξάρτητες μεταφράσεις λόγω πληθώρας </a:t>
            </a:r>
            <a:r>
              <a:rPr lang="el-GR" sz="1800" dirty="0" err="1"/>
              <a:t>χειρογράφων</a:t>
            </a:r>
            <a:r>
              <a:rPr lang="el-GR" sz="1800" dirty="0"/>
              <a:t> στην πόλη</a:t>
            </a:r>
            <a:endParaRPr lang="en-GB" sz="1800" dirty="0"/>
          </a:p>
          <a:p>
            <a:r>
              <a:rPr lang="el-GR" sz="1800" dirty="0"/>
              <a:t>Ο Βενεδικτίνος μοναχός </a:t>
            </a:r>
            <a:r>
              <a:rPr lang="en-GB" sz="1800" dirty="0"/>
              <a:t>Raymond de </a:t>
            </a:r>
            <a:r>
              <a:rPr lang="en-GB" sz="1800" dirty="0" err="1"/>
              <a:t>Sauvetat</a:t>
            </a:r>
            <a:r>
              <a:rPr lang="en-GB" sz="1800" dirty="0"/>
              <a:t> (1125-1152 </a:t>
            </a:r>
            <a:r>
              <a:rPr lang="el-GR" sz="1800" dirty="0" err="1"/>
              <a:t>μ.Χ</a:t>
            </a:r>
            <a:r>
              <a:rPr lang="en-GB" sz="1800" dirty="0"/>
              <a:t>) </a:t>
            </a:r>
            <a:r>
              <a:rPr lang="el-GR" sz="1800" dirty="0"/>
              <a:t>οργάνωσε τις μεταφραστικές δραστηριότητες γύρω από τον Καθεδρικό ναό</a:t>
            </a:r>
            <a:endParaRPr lang="en-GB" sz="1800" dirty="0"/>
          </a:p>
          <a:p>
            <a:r>
              <a:rPr lang="el-GR" sz="1800" dirty="0"/>
              <a:t>Φιλόσοφοι και φιλόλογοι έφτασαν από το </a:t>
            </a:r>
            <a:r>
              <a:rPr lang="en-GB" sz="1800" dirty="0"/>
              <a:t>Palermo </a:t>
            </a:r>
            <a:r>
              <a:rPr lang="el-GR" sz="1800" dirty="0"/>
              <a:t>και τη</a:t>
            </a:r>
            <a:r>
              <a:rPr lang="en-GB" sz="1800" dirty="0"/>
              <a:t> Chartres</a:t>
            </a:r>
          </a:p>
          <a:p>
            <a:r>
              <a:rPr lang="el-GR" sz="1800" dirty="0"/>
              <a:t>Ο συντονισμός από τον </a:t>
            </a:r>
            <a:r>
              <a:rPr lang="en-GB" sz="1800" dirty="0"/>
              <a:t>Raymond </a:t>
            </a:r>
            <a:r>
              <a:rPr lang="el-GR" sz="1800" dirty="0"/>
              <a:t>ξεκίνησε το </a:t>
            </a:r>
            <a:r>
              <a:rPr lang="en-GB" sz="1800" dirty="0"/>
              <a:t>1130 </a:t>
            </a:r>
            <a:r>
              <a:rPr lang="el-GR" sz="1800" dirty="0"/>
              <a:t>μ.Χ. και στην ομάδα συμμετείχαν Εβραίοι που μιλούσαν </a:t>
            </a:r>
            <a:r>
              <a:rPr lang="el-GR" sz="1800" dirty="0" err="1"/>
              <a:t>Καστιλλιάνικα</a:t>
            </a:r>
            <a:r>
              <a:rPr lang="el-GR" sz="1800" dirty="0"/>
              <a:t>, διαμορφώνοντας την πρώτη εταιρεία μεταφραστών</a:t>
            </a:r>
            <a:r>
              <a:rPr lang="en-GB" sz="1800" dirty="0"/>
              <a:t>.</a:t>
            </a:r>
          </a:p>
          <a:p>
            <a:r>
              <a:rPr lang="el-GR" sz="1800" dirty="0"/>
              <a:t>Ανάμεσα στους σημαντικότερους:</a:t>
            </a:r>
            <a:endParaRPr lang="en-GB" sz="1800" dirty="0"/>
          </a:p>
          <a:p>
            <a:pPr lvl="1"/>
            <a:r>
              <a:rPr lang="en-GB" sz="1600" dirty="0"/>
              <a:t>Dominicus </a:t>
            </a:r>
            <a:r>
              <a:rPr lang="en-GB" sz="1600" dirty="0" err="1"/>
              <a:t>Gundissalinus</a:t>
            </a:r>
            <a:r>
              <a:rPr lang="en-GB" sz="1600" dirty="0"/>
              <a:t> (</a:t>
            </a:r>
            <a:r>
              <a:rPr lang="el-GR" sz="1600" dirty="0"/>
              <a:t>Αρχιδιάκονος της</a:t>
            </a:r>
            <a:r>
              <a:rPr lang="en-GB" sz="1600" dirty="0"/>
              <a:t> Segovia)</a:t>
            </a:r>
          </a:p>
          <a:p>
            <a:pPr lvl="1"/>
            <a:r>
              <a:rPr lang="en-GB" sz="1600" dirty="0"/>
              <a:t>Solomon (</a:t>
            </a:r>
            <a:r>
              <a:rPr lang="el-GR" sz="1600" dirty="0"/>
              <a:t>Εβραίος</a:t>
            </a:r>
            <a:r>
              <a:rPr lang="en-GB" sz="1600" dirty="0"/>
              <a:t>)</a:t>
            </a:r>
          </a:p>
          <a:p>
            <a:pPr lvl="1"/>
            <a:r>
              <a:rPr lang="en-GB" sz="1600" dirty="0"/>
              <a:t>Johannes </a:t>
            </a:r>
            <a:r>
              <a:rPr lang="en-GB" sz="1600" dirty="0" err="1"/>
              <a:t>Hispaliense</a:t>
            </a:r>
            <a:r>
              <a:rPr lang="en-GB" sz="1600" dirty="0"/>
              <a:t> or John of Seville (</a:t>
            </a:r>
            <a:r>
              <a:rPr lang="el-GR" sz="1600" dirty="0" err="1"/>
              <a:t>Μοζάραβας</a:t>
            </a:r>
            <a:r>
              <a:rPr lang="en-GB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2965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68DB9C-CCF5-644A-9005-DD4C8E404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685" y="640896"/>
            <a:ext cx="10515600" cy="1325563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</a:t>
            </a:r>
            <a:r>
              <a:rPr lang="el-GR" sz="2400" b="1" baseline="30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η</a:t>
            </a:r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γενιά μεταφραστών του Τολέδο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EA8BFCC-3774-1C4F-B558-9F53B6013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err="1"/>
              <a:t>Μοζάραβες</a:t>
            </a:r>
            <a:r>
              <a:rPr lang="el-GR" sz="2000" dirty="0"/>
              <a:t> και Εβραίοι ιατροί προερχόμενοι από τα νότια της Ισπανίας, όπου οι </a:t>
            </a:r>
            <a:r>
              <a:rPr lang="en-GB" sz="2000" dirty="0"/>
              <a:t>Almoravids </a:t>
            </a:r>
            <a:r>
              <a:rPr lang="el-GR" sz="2000" dirty="0"/>
              <a:t>ασκούσαν μία πιο ορθόδοξη και αυστηρή Ισλαμική πίστη.</a:t>
            </a:r>
            <a:endParaRPr lang="en-GB" sz="2000" dirty="0"/>
          </a:p>
          <a:p>
            <a:r>
              <a:rPr lang="en-GB" sz="2000" dirty="0"/>
              <a:t>Michael Scot (1170-1294 </a:t>
            </a:r>
            <a:r>
              <a:rPr lang="el-GR" sz="2000" dirty="0"/>
              <a:t>μ.Χ.</a:t>
            </a:r>
            <a:r>
              <a:rPr lang="en-GB" sz="2000" dirty="0"/>
              <a:t>)</a:t>
            </a:r>
          </a:p>
          <a:p>
            <a:pPr lvl="1"/>
            <a:r>
              <a:rPr lang="en-GB" sz="1800" dirty="0"/>
              <a:t>Averroes</a:t>
            </a:r>
          </a:p>
          <a:p>
            <a:r>
              <a:rPr lang="en-GB" sz="2000" dirty="0"/>
              <a:t>Gerard of Cremona (1114-1187 </a:t>
            </a:r>
            <a:r>
              <a:rPr lang="el-GR" sz="2000" dirty="0"/>
              <a:t>μ.Χ.</a:t>
            </a:r>
            <a:r>
              <a:rPr lang="en-GB" sz="2000" dirty="0"/>
              <a:t>)</a:t>
            </a:r>
          </a:p>
          <a:p>
            <a:pPr lvl="1"/>
            <a:r>
              <a:rPr lang="el-GR" sz="1800" dirty="0"/>
              <a:t>Έμαθε Αραβικά από τον </a:t>
            </a:r>
            <a:r>
              <a:rPr lang="en-GB" sz="1800" dirty="0"/>
              <a:t>Johannes </a:t>
            </a:r>
            <a:r>
              <a:rPr lang="en-GB" sz="1800" dirty="0" err="1"/>
              <a:t>Hispaliensis</a:t>
            </a:r>
            <a:endParaRPr lang="en-GB" sz="1800" dirty="0"/>
          </a:p>
          <a:p>
            <a:pPr lvl="1"/>
            <a:r>
              <a:rPr lang="en-GB" sz="1800" dirty="0"/>
              <a:t>70 </a:t>
            </a:r>
            <a:r>
              <a:rPr lang="el-GR" sz="1800" dirty="0"/>
              <a:t>έργα</a:t>
            </a:r>
            <a:endParaRPr lang="en-GB" sz="1800" dirty="0"/>
          </a:p>
          <a:p>
            <a:pPr lvl="2"/>
            <a:r>
              <a:rPr lang="el-GR" sz="1600" dirty="0"/>
              <a:t>Κανόνας του</a:t>
            </a:r>
            <a:r>
              <a:rPr lang="en-GB" sz="1600" dirty="0"/>
              <a:t> Avicenna</a:t>
            </a:r>
          </a:p>
          <a:p>
            <a:pPr lvl="2"/>
            <a:r>
              <a:rPr lang="el-GR" sz="1600" dirty="0"/>
              <a:t>Γαληνός</a:t>
            </a:r>
            <a:endParaRPr lang="en-GB" sz="1600" dirty="0"/>
          </a:p>
          <a:p>
            <a:pPr lvl="2"/>
            <a:r>
              <a:rPr lang="el-GR" sz="1600" dirty="0"/>
              <a:t>Αριστοτέλης</a:t>
            </a:r>
            <a:endParaRPr lang="en-GB" sz="1600" dirty="0"/>
          </a:p>
          <a:p>
            <a:pPr lvl="2"/>
            <a:r>
              <a:rPr lang="el-GR" sz="1600" dirty="0"/>
              <a:t>Πτολεμαίος</a:t>
            </a:r>
            <a:endParaRPr lang="en-GB" sz="1600" dirty="0"/>
          </a:p>
          <a:p>
            <a:pPr lvl="2"/>
            <a:r>
              <a:rPr lang="en-GB" sz="1600" dirty="0"/>
              <a:t>Rhazes</a:t>
            </a:r>
          </a:p>
          <a:p>
            <a:pPr lvl="2"/>
            <a:r>
              <a:rPr lang="en-GB" sz="1600" dirty="0"/>
              <a:t>Abulcasis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432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B49424-2678-4744-B4E6-118CA9932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72" y="597354"/>
            <a:ext cx="10515600" cy="1325563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</a:t>
            </a:r>
            <a:r>
              <a:rPr lang="el-GR" sz="2400" b="1" baseline="30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η</a:t>
            </a:r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γενιά μεταφραστών του 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Toledo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62773C9-5A6E-EA47-8632-A6942AC94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Νέος διευθυντής της Σχολής ο επίσκοπος</a:t>
            </a:r>
            <a:r>
              <a:rPr lang="en-GB" sz="2000" dirty="0"/>
              <a:t> Rodrigo </a:t>
            </a:r>
            <a:r>
              <a:rPr lang="en-GB" sz="2000" dirty="0" err="1"/>
              <a:t>Ximenez</a:t>
            </a:r>
            <a:r>
              <a:rPr lang="en-GB" sz="2000" dirty="0"/>
              <a:t> of Rada (1170-1247 </a:t>
            </a:r>
            <a:r>
              <a:rPr lang="el-GR" sz="2000" dirty="0" err="1"/>
              <a:t>μ.Χ</a:t>
            </a:r>
            <a:r>
              <a:rPr lang="en-GB" sz="2000" dirty="0"/>
              <a:t>)</a:t>
            </a:r>
          </a:p>
          <a:p>
            <a:r>
              <a:rPr lang="en-GB" sz="2000" dirty="0"/>
              <a:t>Herman the German</a:t>
            </a:r>
          </a:p>
          <a:p>
            <a:pPr lvl="1"/>
            <a:r>
              <a:rPr lang="el-GR" sz="1800" dirty="0"/>
              <a:t>Χαμένα κεφάλαια της Ρητορικής του Αριστοτέλη</a:t>
            </a:r>
            <a:endParaRPr lang="en-GB" sz="1800" dirty="0"/>
          </a:p>
          <a:p>
            <a:r>
              <a:rPr lang="en-GB" sz="2000" dirty="0"/>
              <a:t>Alfred the Englishman</a:t>
            </a:r>
          </a:p>
          <a:p>
            <a:pPr lvl="1"/>
            <a:r>
              <a:rPr lang="el-GR" sz="1800" dirty="0"/>
              <a:t>Δευτερεύοντα Αριστοτελικά έργα</a:t>
            </a:r>
            <a:endParaRPr lang="en-GB" sz="1800" dirty="0"/>
          </a:p>
          <a:p>
            <a:r>
              <a:rPr lang="en-GB" sz="2000" dirty="0"/>
              <a:t>Marcus of Toledo</a:t>
            </a:r>
          </a:p>
          <a:p>
            <a:pPr lvl="1"/>
            <a:r>
              <a:rPr lang="el-GR" sz="1800" dirty="0"/>
              <a:t>Γαληνός</a:t>
            </a:r>
            <a:endParaRPr lang="en-GB" sz="1800" dirty="0"/>
          </a:p>
          <a:p>
            <a:pPr lvl="1"/>
            <a:r>
              <a:rPr lang="el-GR" sz="1800" dirty="0"/>
              <a:t>Αστρονομικά και αστρολογικά έργα</a:t>
            </a:r>
            <a:endParaRPr lang="en-GB" sz="1800" dirty="0"/>
          </a:p>
          <a:p>
            <a:r>
              <a:rPr lang="en-GB" sz="2000" dirty="0"/>
              <a:t>Daniel of Morley</a:t>
            </a:r>
          </a:p>
          <a:p>
            <a:pPr lvl="1"/>
            <a:r>
              <a:rPr lang="el-GR" sz="1800" dirty="0"/>
              <a:t>Εισήγαγε στην Οξφόρδη το νέο Αριστοτέλη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881677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7C33FA7-D5C0-7C48-84D2-A09E03E71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143" y="582839"/>
            <a:ext cx="10515600" cy="1325563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Αποκατάσταση και σύνθεση της Αραβικής ιατρικής στη Μεσαιωνική Ευρωπαϊκή ιατρική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85922E5-734D-7644-B1C1-839CC94F9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200" dirty="0"/>
              <a:t>Υποδοχή</a:t>
            </a:r>
            <a:endParaRPr lang="en-GB" sz="2200" dirty="0"/>
          </a:p>
          <a:p>
            <a:pPr lvl="1"/>
            <a:r>
              <a:rPr lang="en-GB" sz="1900" dirty="0" err="1"/>
              <a:t>Costantinus</a:t>
            </a:r>
            <a:r>
              <a:rPr lang="en-GB" sz="1900" dirty="0"/>
              <a:t> Africanus</a:t>
            </a:r>
          </a:p>
          <a:p>
            <a:pPr lvl="1"/>
            <a:r>
              <a:rPr lang="en-GB" sz="1900" dirty="0" err="1"/>
              <a:t>Adelardus</a:t>
            </a:r>
            <a:r>
              <a:rPr lang="en-GB" sz="1900" dirty="0"/>
              <a:t> of Bath</a:t>
            </a:r>
          </a:p>
          <a:p>
            <a:pPr lvl="1"/>
            <a:r>
              <a:rPr lang="en-GB" sz="1900" dirty="0"/>
              <a:t>Dominicus </a:t>
            </a:r>
            <a:r>
              <a:rPr lang="en-GB" sz="1900" dirty="0" err="1"/>
              <a:t>Gundisalvi</a:t>
            </a:r>
            <a:endParaRPr lang="en-GB" sz="1900" dirty="0"/>
          </a:p>
          <a:p>
            <a:r>
              <a:rPr lang="el-GR" sz="2200" dirty="0"/>
              <a:t>Επώαση</a:t>
            </a:r>
            <a:r>
              <a:rPr lang="en-GB" sz="2200" dirty="0"/>
              <a:t> </a:t>
            </a:r>
            <a:r>
              <a:rPr lang="el-GR" sz="2200" dirty="0"/>
              <a:t>στο</a:t>
            </a:r>
            <a:r>
              <a:rPr lang="en-GB" sz="2200" dirty="0"/>
              <a:t> Salerno </a:t>
            </a:r>
            <a:r>
              <a:rPr lang="el-GR" sz="2200" dirty="0"/>
              <a:t>και τη</a:t>
            </a:r>
            <a:r>
              <a:rPr lang="en-GB" sz="2200" dirty="0"/>
              <a:t> Chartres</a:t>
            </a:r>
          </a:p>
          <a:p>
            <a:pPr lvl="1"/>
            <a:r>
              <a:rPr lang="en-GB" sz="1900" dirty="0"/>
              <a:t>Gerard of Cremona</a:t>
            </a:r>
          </a:p>
          <a:p>
            <a:pPr lvl="1"/>
            <a:r>
              <a:rPr lang="en-GB" sz="1900" dirty="0"/>
              <a:t>Michael Scot</a:t>
            </a:r>
          </a:p>
          <a:p>
            <a:pPr lvl="1"/>
            <a:r>
              <a:rPr lang="en-GB" sz="1900" dirty="0"/>
              <a:t>William of Conches</a:t>
            </a:r>
          </a:p>
          <a:p>
            <a:pPr lvl="1"/>
            <a:r>
              <a:rPr lang="en-GB" sz="1900" dirty="0"/>
              <a:t>Peter of Spain</a:t>
            </a:r>
          </a:p>
          <a:p>
            <a:r>
              <a:rPr lang="el-GR" sz="2200" dirty="0"/>
              <a:t>Αφομοίωση</a:t>
            </a:r>
            <a:endParaRPr lang="en-GB" sz="2200" dirty="0"/>
          </a:p>
          <a:p>
            <a:pPr lvl="1"/>
            <a:r>
              <a:rPr lang="el-GR" sz="1900" dirty="0"/>
              <a:t>Γαλλία</a:t>
            </a:r>
            <a:r>
              <a:rPr lang="en-GB" sz="1900" dirty="0"/>
              <a:t>: Toulouse, Paris </a:t>
            </a:r>
            <a:r>
              <a:rPr lang="el-GR" sz="1900" dirty="0"/>
              <a:t>και</a:t>
            </a:r>
            <a:r>
              <a:rPr lang="en-GB" sz="1900" dirty="0"/>
              <a:t> Chartres</a:t>
            </a:r>
          </a:p>
          <a:p>
            <a:pPr lvl="1"/>
            <a:r>
              <a:rPr lang="el-GR" sz="1900" dirty="0"/>
              <a:t>Αγγλία</a:t>
            </a:r>
            <a:r>
              <a:rPr lang="en-GB" sz="1900" dirty="0"/>
              <a:t>: </a:t>
            </a:r>
            <a:r>
              <a:rPr lang="en-GB" sz="1900" dirty="0" err="1"/>
              <a:t>Adelardus</a:t>
            </a:r>
            <a:r>
              <a:rPr lang="en-GB" sz="1900" dirty="0"/>
              <a:t> of Bath, Daniel of Morley </a:t>
            </a:r>
            <a:r>
              <a:rPr lang="el-GR" sz="1900" dirty="0"/>
              <a:t>και άλλοι μεταφραστές του </a:t>
            </a:r>
            <a:r>
              <a:rPr lang="en-GB" sz="1900" dirty="0"/>
              <a:t>Toledo</a:t>
            </a:r>
          </a:p>
          <a:p>
            <a:pPr lvl="1"/>
            <a:r>
              <a:rPr lang="el-GR" sz="1900" dirty="0"/>
              <a:t>Ιταλία</a:t>
            </a:r>
            <a:r>
              <a:rPr lang="en-GB" sz="1900" dirty="0"/>
              <a:t>: Gerard </a:t>
            </a:r>
            <a:r>
              <a:rPr lang="en-GB" sz="1900" dirty="0" err="1"/>
              <a:t>Sabbioneta</a:t>
            </a:r>
            <a:r>
              <a:rPr lang="en-GB" sz="1900" dirty="0"/>
              <a:t> </a:t>
            </a:r>
            <a:r>
              <a:rPr lang="el-GR" sz="1900" dirty="0"/>
              <a:t>και</a:t>
            </a:r>
            <a:r>
              <a:rPr lang="en-GB" sz="1900" dirty="0"/>
              <a:t> John of Palermo, Michael Scot </a:t>
            </a:r>
            <a:r>
              <a:rPr lang="el-GR" sz="1900"/>
              <a:t>και</a:t>
            </a:r>
            <a:r>
              <a:rPr lang="en-GB" sz="1900"/>
              <a:t> </a:t>
            </a:r>
            <a:r>
              <a:rPr lang="en-GB" sz="1900" dirty="0"/>
              <a:t>Pedro </a:t>
            </a:r>
            <a:r>
              <a:rPr lang="en-GB" sz="1900" dirty="0" err="1"/>
              <a:t>Hispanus</a:t>
            </a:r>
            <a:endParaRPr lang="en-GB" sz="1900" dirty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2490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CFD1C6A8-E0D9-486E-AEE7-262DDDB08D4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16702522"/>
                  </p:ext>
                </p:extLst>
              </p:nvPr>
            </p:nvGraphicFramePr>
            <p:xfrm>
              <a:off x="838200" y="1825625"/>
              <a:ext cx="10515600" cy="435133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Content Placeholder 5">
                <a:extLst>
                  <a:ext uri="{FF2B5EF4-FFF2-40B4-BE49-F238E27FC236}">
                    <a16:creationId xmlns:a16="http://schemas.microsoft.com/office/drawing/2014/main" xmlns="" id="{CFD1C6A8-E0D9-486E-AEE7-262DDDB08D4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200" y="1825625"/>
                <a:ext cx="10515600" cy="435133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9228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5093D8-C057-4D44-8FCA-CD8C864E1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l-GR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Η πόλη του </a:t>
            </a:r>
            <a:r>
              <a:rPr lang="en-GB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Gondishapur</a:t>
            </a:r>
            <a:endParaRPr lang="en-GB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0598C93-33DD-3041-8357-27584483F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l-GR" sz="1800" dirty="0"/>
              <a:t>Το πρώτο</a:t>
            </a:r>
            <a:r>
              <a:rPr lang="en-GB" sz="1800" dirty="0"/>
              <a:t> </a:t>
            </a:r>
            <a:r>
              <a:rPr lang="en-GB" sz="1800" i="1" dirty="0" err="1"/>
              <a:t>bimarestan</a:t>
            </a:r>
            <a:r>
              <a:rPr lang="en-GB" sz="1800" i="1" dirty="0"/>
              <a:t> </a:t>
            </a:r>
            <a:r>
              <a:rPr lang="el-GR" sz="1800" dirty="0"/>
              <a:t>ιδρύθηκε στην πόλη το 271 μ.Χ.</a:t>
            </a:r>
            <a:r>
              <a:rPr lang="en-GB" sz="1800" dirty="0"/>
              <a:t> </a:t>
            </a:r>
          </a:p>
          <a:p>
            <a:r>
              <a:rPr lang="el-GR" sz="1800" dirty="0"/>
              <a:t>Στην πόλη προϋπήρχαν ο Περσικός, ο Ελληνικός και ο Ινδικός πολιτισμός</a:t>
            </a:r>
          </a:p>
          <a:p>
            <a:r>
              <a:rPr lang="el-GR" sz="1800" dirty="0"/>
              <a:t>Ως συνέπεια της πολιτικής διαμάχης ανάμεσα στη Βυζαντινή αυτοκρατορία και την αυτοκρατορία των Σασσανιδών, αρκετοί Ρωμαίοι και Έλληνες κρατούμενοι μετοίκησαν στην πόλη</a:t>
            </a:r>
            <a:endParaRPr lang="en-GB" sz="1900" dirty="0"/>
          </a:p>
          <a:p>
            <a:endParaRPr lang="en-GB" sz="19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xmlns="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 descr="Imagen que contiene texto, mapa&#10;&#10;Descripción generada automáticamente">
            <a:extLst>
              <a:ext uri="{FF2B5EF4-FFF2-40B4-BE49-F238E27FC236}">
                <a16:creationId xmlns:a16="http://schemas.microsoft.com/office/drawing/2014/main" xmlns="" id="{D6BC0651-3B43-DE44-8059-A2D7EBB1C2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62" y="1576431"/>
            <a:ext cx="6019331" cy="370189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07241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pasto, montaña, exterior, roca&#10;&#10;Descripción generada automáticamente">
            <a:extLst>
              <a:ext uri="{FF2B5EF4-FFF2-40B4-BE49-F238E27FC236}">
                <a16:creationId xmlns:a16="http://schemas.microsoft.com/office/drawing/2014/main" xmlns="" id="{B5C0565B-9BC3-634C-8F5F-029B46DCF9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2" r="9091" b="696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E862BE82-D00D-42C1-BF16-93AA37870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F6D92C2D-1D3D-4974-918C-06579FB354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6084B7-CF1E-D341-B696-14D75A4EF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/>
          </a:bodyPr>
          <a:lstStyle/>
          <a:p>
            <a:r>
              <a:rPr lang="el-GR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Η Σχολή του </a:t>
            </a:r>
            <a:r>
              <a:rPr lang="en-GB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Gondishapur</a:t>
            </a:r>
            <a:endParaRPr lang="en-GB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4C51B60-5EDF-7641-8047-6F313D487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42" y="1774372"/>
            <a:ext cx="4062642" cy="2754086"/>
          </a:xfrm>
        </p:spPr>
        <p:txBody>
          <a:bodyPr anchor="t">
            <a:normAutofit/>
          </a:bodyPr>
          <a:lstStyle/>
          <a:p>
            <a:r>
              <a:rPr lang="el-GR" sz="1800" dirty="0"/>
              <a:t>Ως συνέπεια στις εσωτερικές </a:t>
            </a:r>
            <a:r>
              <a:rPr lang="el-GR" sz="1800" dirty="0" err="1"/>
              <a:t>πολιτικο</a:t>
            </a:r>
            <a:r>
              <a:rPr lang="el-GR" sz="1800" dirty="0"/>
              <a:t>-θρησκευτικές διαμάχες στη Ρωμαϊκή αυτοκρατορία, Νεστοριανοί Χριστιανοί μετακινήθηκαν από την Έδεσσα και εγκαταστάθηκαν στην πόλη</a:t>
            </a:r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245499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6234BCC6-39B9-47D9-8BF8-C665401AE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Imagen que contiene interior, foto, tela, tabla&#10;&#10;Descripción generada automáticamente">
            <a:extLst>
              <a:ext uri="{FF2B5EF4-FFF2-40B4-BE49-F238E27FC236}">
                <a16:creationId xmlns:a16="http://schemas.microsoft.com/office/drawing/2014/main" xmlns="" id="{C7DD2A91-AD72-8C42-BFBB-92E5C521E7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920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Marcador de contenido 4" descr="Imagen que contiene edificio, interior, ventana, foto&#10;&#10;Descripción generada automáticamente">
            <a:extLst>
              <a:ext uri="{FF2B5EF4-FFF2-40B4-BE49-F238E27FC236}">
                <a16:creationId xmlns:a16="http://schemas.microsoft.com/office/drawing/2014/main" xmlns="" id="{FD527935-06C0-544D-BE21-8D8C0DA86B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61" r="-1" b="17960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xmlns="" id="{72A9CE9D-DAC3-40AF-B504-78A64A909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xmlns="" id="{506D7452-6CDE-4381-86CE-07B2459383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A929E52-14A4-0A4A-8BC2-E6255B9C5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524659"/>
            <a:ext cx="5019074" cy="27740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Το τέλος της Ακαδημίας</a:t>
            </a:r>
            <a:endParaRPr 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93363769-0A95-4405-99B8-112028591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4687367"/>
            <a:ext cx="4917948" cy="133502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l-GR" sz="1800" dirty="0"/>
              <a:t>Το 529 μ.Χ., ο Αυτοκράτορας Ιουστινιανός έκλεισα τη Νεοπλατωνική Σχολή της Αθήνας και αρκετοί φιλόσοφοι και ιατροί μετακινήθηκαν από την Αθήνα στο </a:t>
            </a:r>
            <a:r>
              <a:rPr lang="en-US" sz="1800" dirty="0" err="1"/>
              <a:t>Gondishapur</a:t>
            </a:r>
            <a:endParaRPr lang="en-US" sz="1800" dirty="0"/>
          </a:p>
          <a:p>
            <a:pPr marL="0" indent="0">
              <a:buNone/>
            </a:pP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62DA937-8B55-4317-BD32-98D7AF30E3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52EE5A8-045B-4D39-8ED1-513334085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113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4AC4C3-1D90-0F47-9DBF-6A9CA2FB0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868"/>
            <a:ext cx="10515600" cy="1325563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Η μεγάλη σύνθεση του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Gondishapur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E7F5DC9-A2B8-3E4E-97EB-6170814D6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Πολιτισμοί</a:t>
            </a:r>
            <a:endParaRPr lang="en-GB" sz="2000" dirty="0"/>
          </a:p>
          <a:p>
            <a:pPr lvl="1"/>
            <a:r>
              <a:rPr lang="el-GR" sz="1800" dirty="0"/>
              <a:t>Ελληνικός</a:t>
            </a:r>
            <a:endParaRPr lang="en-GB" sz="1800" dirty="0"/>
          </a:p>
          <a:p>
            <a:pPr lvl="1"/>
            <a:r>
              <a:rPr lang="el-GR" sz="1800" dirty="0"/>
              <a:t>Μεσοποτάμιος</a:t>
            </a:r>
            <a:endParaRPr lang="en-GB" sz="1800" dirty="0"/>
          </a:p>
          <a:p>
            <a:pPr lvl="1"/>
            <a:r>
              <a:rPr lang="el-GR" sz="1800" dirty="0"/>
              <a:t>Αιγυπτιακός</a:t>
            </a:r>
            <a:endParaRPr lang="en-GB" sz="1800" dirty="0"/>
          </a:p>
          <a:p>
            <a:pPr lvl="1"/>
            <a:r>
              <a:rPr lang="el-GR" sz="1800" dirty="0"/>
              <a:t>Ινδικός</a:t>
            </a:r>
            <a:endParaRPr lang="en-GB" sz="1800" dirty="0"/>
          </a:p>
          <a:p>
            <a:r>
              <a:rPr lang="el-GR" sz="2000" dirty="0"/>
              <a:t>Θρησκείες</a:t>
            </a:r>
            <a:endParaRPr lang="en-GB" sz="2000" dirty="0"/>
          </a:p>
          <a:p>
            <a:pPr lvl="1"/>
            <a:r>
              <a:rPr lang="el-GR" sz="1800" dirty="0"/>
              <a:t>Ιουδαϊσμός</a:t>
            </a:r>
            <a:endParaRPr lang="en-GB" sz="1800" dirty="0"/>
          </a:p>
          <a:p>
            <a:pPr lvl="1"/>
            <a:r>
              <a:rPr lang="el-GR" sz="1800" dirty="0"/>
              <a:t>Ζωροαστρισμός</a:t>
            </a:r>
            <a:endParaRPr lang="en-GB" sz="1800" dirty="0"/>
          </a:p>
          <a:p>
            <a:pPr lvl="1"/>
            <a:r>
              <a:rPr lang="el-GR" sz="1800" dirty="0"/>
              <a:t>Χριστιανικός Νεστοριανισμός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715141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59C70A-B56C-1042-AF5C-9B3378748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9588"/>
            <a:ext cx="10515600" cy="9511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z="1800" dirty="0"/>
              <a:t>Η άνοδος της Αραβικής Αυτοκρατορίας επηρέασε μία έκταση από την Ισπανία μέχρι το </a:t>
            </a:r>
            <a:r>
              <a:rPr lang="en-US" sz="1800" dirty="0"/>
              <a:t>Hindustan. </a:t>
            </a:r>
            <a:r>
              <a:rPr lang="el-GR" sz="1800" dirty="0"/>
              <a:t>Το</a:t>
            </a:r>
            <a:r>
              <a:rPr lang="en-US" sz="1800" dirty="0"/>
              <a:t> 638 </a:t>
            </a:r>
            <a:r>
              <a:rPr lang="el-GR" sz="1800" dirty="0"/>
              <a:t>μ.Χ.</a:t>
            </a:r>
            <a:r>
              <a:rPr lang="en-US" sz="1800" dirty="0"/>
              <a:t> </a:t>
            </a:r>
            <a:r>
              <a:rPr lang="el-GR" sz="1800" dirty="0"/>
              <a:t>με την κατάκτηση της πόλης </a:t>
            </a:r>
            <a:r>
              <a:rPr lang="en-US" sz="1800" dirty="0" err="1"/>
              <a:t>Gondishapur</a:t>
            </a:r>
            <a:r>
              <a:rPr lang="el-GR" sz="1800" dirty="0"/>
              <a:t>, η κληρονομιά της Σχολής της διαδόθηκε από τη Βαγδάτη σε ολόκληρη της επικράτεια</a:t>
            </a:r>
            <a:endParaRPr lang="en-US" sz="1800" dirty="0"/>
          </a:p>
        </p:txBody>
      </p:sp>
      <p:pic>
        <p:nvPicPr>
          <p:cNvPr id="7" name="Marcador de contenido 6" descr="Imagen que contiene texto, mapa&#10;&#10;Descripción generada automáticamente">
            <a:extLst>
              <a:ext uri="{FF2B5EF4-FFF2-40B4-BE49-F238E27FC236}">
                <a16:creationId xmlns:a16="http://schemas.microsoft.com/office/drawing/2014/main" xmlns="" id="{DDA4E2C4-3C95-2B42-8FB3-1B2542A2B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8" r="1" b="20648"/>
          <a:stretch/>
        </p:blipFill>
        <p:spPr>
          <a:xfrm>
            <a:off x="838200" y="1825626"/>
            <a:ext cx="105156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12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92C69E-AF5B-7141-8269-53B43410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6489"/>
            <a:ext cx="10515600" cy="1325563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Ο κεντρικός ρόλος των βιβλιοθηκών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9B3E829-AA48-2247-8A9E-4EC33BFDB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Η σύνθεση του </a:t>
            </a:r>
            <a:r>
              <a:rPr lang="en-GB" sz="2000" dirty="0" err="1"/>
              <a:t>Gondishapur</a:t>
            </a:r>
            <a:r>
              <a:rPr lang="en-GB" sz="2000" dirty="0"/>
              <a:t> </a:t>
            </a:r>
            <a:r>
              <a:rPr lang="el-GR" sz="2000" dirty="0"/>
              <a:t>απαιτούσε δύο στοιχεία:</a:t>
            </a:r>
            <a:endParaRPr lang="en-GB" sz="2000" dirty="0"/>
          </a:p>
          <a:p>
            <a:pPr lvl="1"/>
            <a:r>
              <a:rPr lang="el-GR" sz="1800" dirty="0"/>
              <a:t>Το χτίσιμο μεγάλων βιβλιοθηκών</a:t>
            </a:r>
            <a:endParaRPr lang="en-GB" sz="1800" dirty="0"/>
          </a:p>
          <a:p>
            <a:pPr lvl="1"/>
            <a:r>
              <a:rPr lang="el-GR" sz="1800" dirty="0"/>
              <a:t>Τη μετάφραση βιβλίων από τα ελληνικά και τα σανσκριτικά στα περσικά και τα συριακά</a:t>
            </a:r>
            <a:endParaRPr lang="en-GB" sz="1800" dirty="0"/>
          </a:p>
          <a:p>
            <a:r>
              <a:rPr lang="el-GR" sz="2000" dirty="0"/>
              <a:t>Προσαρμογή του Αραβικού πολιτισμού στον Ελληνιστικό και </a:t>
            </a:r>
            <a:r>
              <a:rPr lang="el-GR" sz="2000" dirty="0" err="1"/>
              <a:t>Συρο</a:t>
            </a:r>
            <a:r>
              <a:rPr lang="el-GR" sz="2000" dirty="0"/>
              <a:t>-Περσικό πολιτισμό.</a:t>
            </a:r>
            <a:endParaRPr lang="en-GB" sz="2000" dirty="0"/>
          </a:p>
          <a:p>
            <a:pPr lvl="1"/>
            <a:r>
              <a:rPr lang="el-GR" sz="1800" dirty="0"/>
              <a:t>Μετάφραση από τα ελληνικά, τα συριακά και τα περσικά στην αραβική γλώσσα</a:t>
            </a:r>
            <a:endParaRPr lang="en-GB" sz="1800" dirty="0"/>
          </a:p>
          <a:p>
            <a:pPr lvl="1"/>
            <a:r>
              <a:rPr lang="el-GR" sz="1800" dirty="0"/>
              <a:t>Κατασκευή του </a:t>
            </a:r>
            <a:r>
              <a:rPr lang="en-GB" sz="1800" dirty="0"/>
              <a:t>“</a:t>
            </a:r>
            <a:r>
              <a:rPr lang="el-GR" sz="1800" dirty="0"/>
              <a:t>Σπιτιού της σοφίας</a:t>
            </a:r>
            <a:r>
              <a:rPr lang="en-GB" sz="1800" dirty="0"/>
              <a:t>” </a:t>
            </a:r>
            <a:r>
              <a:rPr lang="el-GR" sz="1800" dirty="0"/>
              <a:t>στη Βαγδάτη</a:t>
            </a:r>
            <a:endParaRPr lang="en-GB" sz="1800" dirty="0"/>
          </a:p>
          <a:p>
            <a:r>
              <a:rPr lang="el-GR" sz="2000" dirty="0"/>
              <a:t>Ανάπτυξη βιβλιοθηκών ως υποστηρικτικό μέσο στα λειτουργικά και παιδαγωγικά κείμενα</a:t>
            </a:r>
            <a:endParaRPr lang="en-GB" sz="2000" dirty="0"/>
          </a:p>
          <a:p>
            <a:pPr lvl="1"/>
            <a:r>
              <a:rPr lang="el-GR" sz="1800" dirty="0"/>
              <a:t>Διαθεσιμότητα μεγάλου αριθμού </a:t>
            </a:r>
            <a:r>
              <a:rPr lang="el-GR" sz="1800" dirty="0" err="1"/>
              <a:t>χειρογράφων</a:t>
            </a:r>
            <a:endParaRPr lang="en-GB" sz="1800" dirty="0"/>
          </a:p>
          <a:p>
            <a:pPr lvl="1"/>
            <a:r>
              <a:rPr lang="el-GR" sz="1800" dirty="0"/>
              <a:t>Αύξηση του αριθμού των φιλολόγων και των εξηγητών</a:t>
            </a:r>
            <a:endParaRPr lang="en-GB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52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021AAD1-60A5-2E4E-9AB7-A6970BF25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74" y="3520000"/>
            <a:ext cx="5046196" cy="17958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z="1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Τα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Bimarestans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l-GR" sz="1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ήταν αρχικά κινητά στρατιωτικά νοσοκομεία. Ο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Shapur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l-GR" sz="1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ο πρώτος, το 271 μ.Χ., για στρατηγικούς λόγους, έχτισε το πρώτο μόνιμα εγκατεστημένο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bimarestan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l-GR" sz="1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στην πόλη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Gondishapur</a:t>
            </a:r>
          </a:p>
        </p:txBody>
      </p:sp>
      <p:pic>
        <p:nvPicPr>
          <p:cNvPr id="13" name="Marcador de contenido 12" descr="Imagen que contiene edificio, viejo, lugar, iglesia&#10;&#10;Descripción generada automáticamente">
            <a:extLst>
              <a:ext uri="{FF2B5EF4-FFF2-40B4-BE49-F238E27FC236}">
                <a16:creationId xmlns:a16="http://schemas.microsoft.com/office/drawing/2014/main" xmlns="" id="{18017B5B-B2D1-B04A-A753-BBF08C5BC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17" y="1143062"/>
            <a:ext cx="2927250" cy="1875106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7BC0F8B1-F985-469B-8332-13DBC76655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1791963" y="451044"/>
            <a:ext cx="2308583" cy="2741196"/>
          </a:xfrm>
          <a:custGeom>
            <a:avLst/>
            <a:gdLst>
              <a:gd name="connsiteX0" fmla="*/ 2308583 w 2308583"/>
              <a:gd name="connsiteY0" fmla="*/ 2741196 h 2741196"/>
              <a:gd name="connsiteX1" fmla="*/ 462 w 2308583"/>
              <a:gd name="connsiteY1" fmla="*/ 2741196 h 2741196"/>
              <a:gd name="connsiteX2" fmla="*/ 0 w 2308583"/>
              <a:gd name="connsiteY2" fmla="*/ 2469337 h 2741196"/>
              <a:gd name="connsiteX3" fmla="*/ 2022607 w 2308583"/>
              <a:gd name="connsiteY3" fmla="*/ 2470269 h 2741196"/>
              <a:gd name="connsiteX4" fmla="*/ 2022607 w 2308583"/>
              <a:gd name="connsiteY4" fmla="*/ 0 h 2741196"/>
              <a:gd name="connsiteX5" fmla="*/ 2308583 w 2308583"/>
              <a:gd name="connsiteY5" fmla="*/ 0 h 274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2741196">
                <a:moveTo>
                  <a:pt x="2308583" y="2741196"/>
                </a:moveTo>
                <a:lnTo>
                  <a:pt x="462" y="2741196"/>
                </a:lnTo>
                <a:cubicBezTo>
                  <a:pt x="-462" y="2647366"/>
                  <a:pt x="923" y="2563167"/>
                  <a:pt x="0" y="2469337"/>
                </a:cubicBezTo>
                <a:lnTo>
                  <a:pt x="2022607" y="2470269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7" name="Imagen 16" descr="Imagen que contiene edificio, exterior, viejo, piedra&#10;&#10;Descripción generada automáticamente">
            <a:extLst>
              <a:ext uri="{FF2B5EF4-FFF2-40B4-BE49-F238E27FC236}">
                <a16:creationId xmlns:a16="http://schemas.microsoft.com/office/drawing/2014/main" xmlns="" id="{8DDF9094-F812-6B4D-AF15-1A266D876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603" y="596626"/>
            <a:ext cx="3868173" cy="2432985"/>
          </a:xfrm>
          <a:prstGeom prst="rect">
            <a:avLst/>
          </a:prstGeom>
        </p:spPr>
      </p:pic>
      <p:pic>
        <p:nvPicPr>
          <p:cNvPr id="10" name="Imagen 9" descr="Imagen que contiene edificio, viejo, exterior, piedra&#10;&#10;Descripción generada automáticamente">
            <a:extLst>
              <a:ext uri="{FF2B5EF4-FFF2-40B4-BE49-F238E27FC236}">
                <a16:creationId xmlns:a16="http://schemas.microsoft.com/office/drawing/2014/main" xmlns="" id="{A1BF93EC-6D4B-3B47-823F-0EE4D5B3D8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1" r="21042" b="2"/>
          <a:stretch/>
        </p:blipFill>
        <p:spPr>
          <a:xfrm>
            <a:off x="8802177" y="893928"/>
            <a:ext cx="2193458" cy="1864207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89D15953-1642-4DD6-AD9E-01AA19247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9466977" y="434000"/>
            <a:ext cx="2308583" cy="1114404"/>
          </a:xfrm>
          <a:custGeom>
            <a:avLst/>
            <a:gdLst>
              <a:gd name="connsiteX0" fmla="*/ 462 w 2308583"/>
              <a:gd name="connsiteY0" fmla="*/ 1114404 h 1114404"/>
              <a:gd name="connsiteX1" fmla="*/ 2308583 w 2308583"/>
              <a:gd name="connsiteY1" fmla="*/ 1114404 h 1114404"/>
              <a:gd name="connsiteX2" fmla="*/ 2308583 w 2308583"/>
              <a:gd name="connsiteY2" fmla="*/ 0 h 1114404"/>
              <a:gd name="connsiteX3" fmla="*/ 2022607 w 2308583"/>
              <a:gd name="connsiteY3" fmla="*/ 0 h 1114404"/>
              <a:gd name="connsiteX4" fmla="*/ 2022607 w 2308583"/>
              <a:gd name="connsiteY4" fmla="*/ 843477 h 1114404"/>
              <a:gd name="connsiteX5" fmla="*/ 0 w 2308583"/>
              <a:gd name="connsiteY5" fmla="*/ 842545 h 1114404"/>
              <a:gd name="connsiteX6" fmla="*/ 462 w 2308583"/>
              <a:gd name="connsiteY6" fmla="*/ 1114404 h 111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583" h="1114404">
                <a:moveTo>
                  <a:pt x="462" y="1114404"/>
                </a:moveTo>
                <a:lnTo>
                  <a:pt x="2308583" y="1114404"/>
                </a:lnTo>
                <a:lnTo>
                  <a:pt x="2308583" y="0"/>
                </a:lnTo>
                <a:lnTo>
                  <a:pt x="2022607" y="0"/>
                </a:lnTo>
                <a:lnTo>
                  <a:pt x="2022607" y="843477"/>
                </a:lnTo>
                <a:lnTo>
                  <a:pt x="0" y="842545"/>
                </a:lnTo>
                <a:cubicBezTo>
                  <a:pt x="923" y="936375"/>
                  <a:pt x="-462" y="1020574"/>
                  <a:pt x="462" y="111440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1918D9D3-1370-4FF6-9DFC-9F87F90395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14400" y="5377218"/>
            <a:ext cx="438775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Marcador de contenido 6" descr="Imagen que contiene edificio, hombre, blanco&#10;&#10;Descripción generada automáticamente">
            <a:extLst>
              <a:ext uri="{FF2B5EF4-FFF2-40B4-BE49-F238E27FC236}">
                <a16:creationId xmlns:a16="http://schemas.microsoft.com/office/drawing/2014/main" xmlns="" id="{3A526264-B713-D44B-953D-FE14B369E5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7" r="-1" b="4022"/>
          <a:stretch/>
        </p:blipFill>
        <p:spPr>
          <a:xfrm>
            <a:off x="6243851" y="3647854"/>
            <a:ext cx="1978925" cy="1978919"/>
          </a:xfrm>
          <a:prstGeom prst="rect">
            <a:avLst/>
          </a:prstGeom>
        </p:spPr>
      </p:pic>
      <p:pic>
        <p:nvPicPr>
          <p:cNvPr id="5" name="Marcador de contenido 4" descr="Edificio de piedra&#10;&#10;Descripción generada automáticamente">
            <a:extLst>
              <a:ext uri="{FF2B5EF4-FFF2-40B4-BE49-F238E27FC236}">
                <a16:creationId xmlns:a16="http://schemas.microsoft.com/office/drawing/2014/main" xmlns="" id="{E663C40C-7ADD-4E4C-A405-722CD680CE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" r="13842" b="1"/>
          <a:stretch/>
        </p:blipFill>
        <p:spPr>
          <a:xfrm>
            <a:off x="9015312" y="3200914"/>
            <a:ext cx="2760248" cy="2366857"/>
          </a:xfrm>
          <a:prstGeom prst="rect">
            <a:avLst/>
          </a:prstGeom>
        </p:spPr>
      </p:pic>
      <p:sp>
        <p:nvSpPr>
          <p:cNvPr id="34" name="Freeform 6">
            <a:extLst>
              <a:ext uri="{FF2B5EF4-FFF2-40B4-BE49-F238E27FC236}">
                <a16:creationId xmlns:a16="http://schemas.microsoft.com/office/drawing/2014/main" xmlns="" id="{FBF3780C-749F-4B50-9E1D-F2B1F6DBB7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>
            <a:off x="8476833" y="2919002"/>
            <a:ext cx="2525072" cy="3398994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53909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DB60394C54F044948EBCDAE7591ACE" ma:contentTypeVersion="11" ma:contentTypeDescription="Create a new document." ma:contentTypeScope="" ma:versionID="ae60e388a1b38099b3f8a9de90889d13">
  <xsd:schema xmlns:xsd="http://www.w3.org/2001/XMLSchema" xmlns:xs="http://www.w3.org/2001/XMLSchema" xmlns:p="http://schemas.microsoft.com/office/2006/metadata/properties" xmlns:ns3="3907ee43-106e-45b7-ac09-95530b7d167a" xmlns:ns4="9f45867e-6b5a-4e8e-bc9d-545393ffc3c9" targetNamespace="http://schemas.microsoft.com/office/2006/metadata/properties" ma:root="true" ma:fieldsID="cc0086c9221a71cccec6f925cb9fef8c" ns3:_="" ns4:_="">
    <xsd:import namespace="3907ee43-106e-45b7-ac09-95530b7d167a"/>
    <xsd:import namespace="9f45867e-6b5a-4e8e-bc9d-545393ffc3c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7ee43-106e-45b7-ac09-95530b7d16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45867e-6b5a-4e8e-bc9d-545393ffc3c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03416C-28B0-460A-B631-2007C61822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62FAAA-274D-4703-BB21-E54621C382C3}">
  <ds:schemaRefs>
    <ds:schemaRef ds:uri="http://purl.org/dc/dcmitype/"/>
    <ds:schemaRef ds:uri="http://www.w3.org/XML/1998/namespace"/>
    <ds:schemaRef ds:uri="http://purl.org/dc/elements/1.1/"/>
    <ds:schemaRef ds:uri="9f45867e-6b5a-4e8e-bc9d-545393ffc3c9"/>
    <ds:schemaRef ds:uri="http://purl.org/dc/terms/"/>
    <ds:schemaRef ds:uri="http://schemas.microsoft.com/office/2006/documentManagement/types"/>
    <ds:schemaRef ds:uri="3907ee43-106e-45b7-ac09-95530b7d167a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B3DDF54-B9E9-476B-99E0-0CD8EC41DE80}">
  <ds:schemaRefs>
    <ds:schemaRef ds:uri="3907ee43-106e-45b7-ac09-95530b7d167a"/>
    <ds:schemaRef ds:uri="9f45867e-6b5a-4e8e-bc9d-545393ffc3c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913</Words>
  <Application>Microsoft Office PowerPoint</Application>
  <PresentationFormat>Custom</PresentationFormat>
  <Paragraphs>129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       </vt:lpstr>
      <vt:lpstr>PowerPoint Presentation</vt:lpstr>
      <vt:lpstr>Η πόλη του Gondishapur</vt:lpstr>
      <vt:lpstr>Η Σχολή του Gondishapur</vt:lpstr>
      <vt:lpstr>Το τέλος της Ακαδημίας</vt:lpstr>
      <vt:lpstr>Η μεγάλη σύνθεση του Gondishapur</vt:lpstr>
      <vt:lpstr>Η άνοδος της Αραβικής Αυτοκρατορίας επηρέασε μία έκταση από την Ισπανία μέχρι το Hindustan. Το 638 μ.Χ. με την κατάκτηση της πόλης Gondishapur, η κληρονομιά της Σχολής της διαδόθηκε από τη Βαγδάτη σε ολόκληρη της επικράτεια</vt:lpstr>
      <vt:lpstr>Ο κεντρικός ρόλος των βιβλιοθηκών</vt:lpstr>
      <vt:lpstr>Τα Bimarestans ήταν αρχικά κινητά στρατιωτικά νοσοκομεία. Ο Shapur ο πρώτος, το 271 μ.Χ., για στρατηγικούς λόγους, έχτισε το πρώτο μόνιμα εγκατεστημένο bimarestan στην πόλη Gondishapur</vt:lpstr>
      <vt:lpstr>Η Σχολή του Gundishapur</vt:lpstr>
      <vt:lpstr>Ιατρική εκπαίδευση</vt:lpstr>
      <vt:lpstr>Πολυπολιτισμική Σχολή</vt:lpstr>
      <vt:lpstr>Πρώιμος Μεσαίωνας</vt:lpstr>
      <vt:lpstr>Η αραβοποίηση του Ευρωπαϊκού πολιτισμού</vt:lpstr>
      <vt:lpstr>Η πόλη Toledo</vt:lpstr>
      <vt:lpstr>Η μεταφραστική σχολή του Toledo</vt:lpstr>
      <vt:lpstr>1η γενιά μεταφραστών του Τολέδο</vt:lpstr>
      <vt:lpstr>2η γενιά μεταφραστών του Toledo</vt:lpstr>
      <vt:lpstr>Αποκατάσταση και σύνθεση της Αραβικής ιατρικής στη Μεσαιωνική Ευρωπαϊκή ιατρική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MIDDLE AGE</dc:title>
  <dc:creator>Emanuele Valenti</dc:creator>
  <cp:lastModifiedBy>Andrea Nozzoli</cp:lastModifiedBy>
  <cp:revision>30</cp:revision>
  <cp:lastPrinted>2020-12-02T09:11:58Z</cp:lastPrinted>
  <dcterms:created xsi:type="dcterms:W3CDTF">2020-04-26T22:05:52Z</dcterms:created>
  <dcterms:modified xsi:type="dcterms:W3CDTF">2021-06-18T10:24:44Z</dcterms:modified>
</cp:coreProperties>
</file>