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77" r:id="rId5"/>
    <p:sldId id="257" r:id="rId6"/>
    <p:sldId id="259" r:id="rId7"/>
    <p:sldId id="260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3" r:id="rId20"/>
    <p:sldId id="276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3"/>
  </p:normalViewPr>
  <p:slideViewPr>
    <p:cSldViewPr snapToGrid="0">
      <p:cViewPr>
        <p:scale>
          <a:sx n="66" d="100"/>
          <a:sy n="66" d="100"/>
        </p:scale>
        <p:origin x="-7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1E528-9F6F-5147-9A6E-E055E3D190ED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E34F-0691-9C4B-9BD3-D09A1A25B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7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FE34F-0691-9C4B-9BD3-D09A1A25B2C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5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3D567-D40F-489F-9C62-184BDF52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2DAED7-1137-4A86-92F0-71BF867F3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C9953A-D1D2-4019-8994-475BCC09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41C8EF-ED1A-4B8A-8806-99A5D45D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2C4CFD-C5E5-4BBA-81FE-8B03758C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9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00C87-722B-4EC5-B89A-BC4FF9A5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A6F75C-0388-442F-9718-F4708210E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16886A-27F5-4BD4-9A77-6B2A855B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98DFC1-54A9-4256-B726-96859B7C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C6DC4F-0D9A-4CBB-A903-0156B3C2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5EC4267-1849-4EE6-BFE3-52DB71652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234E4C-D57B-4E97-A2A0-208C51DA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E289BD-A397-4334-8074-D24F9371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FDB7FC-33F8-4BA0-BE87-587BEBB1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E6413-F213-400E-8887-A8F5EF98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8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BEE23-1873-478E-9F17-BA628B8A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45267D-18A6-45FE-A735-3AD48DC4D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7C9997-B52F-4C00-A7B4-2BCD88E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670387-C0E7-4145-89CF-FEC01075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B0F891-61D3-4EDE-A379-B50FEA1A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4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0EAAD-27F6-4D58-A345-31899B5C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8D026E-C1E7-4501-910E-9E7C1D4A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C687B5-F1E9-4FD4-9AED-1AD6042E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00C0C-7502-4997-89F0-091D0131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94BD77-9B51-4655-901F-E3403184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FA6F5-09B1-4D7A-B14C-031DEE58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09C41D-A432-499A-BA93-53DB01532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ADFCF-35C8-47A1-BF8F-374773169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87EB1D-A0E1-429F-B0C6-E2E1489F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27FF97-886A-4306-B822-43051217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176D9A-ACA5-4BC7-AFF9-A692E9F5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3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E317D-CB9B-4E3E-BFBD-54A784C3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CA676F-72AA-4DEB-AEAD-CD92BE3D3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7CE1A5-DEF7-49D5-A213-5084C78AB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A69F593-C414-48D6-A119-5636FEB49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204EAA6-6FDA-447A-A8F5-658BCEC49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65D32B0-5600-45AB-A840-333B6713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E8EFB5-5C83-42C5-9DF7-7B14C41E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526A7D0-5E55-4CF8-823F-3A7C87F1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0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64DB1-2A1E-472E-A418-7D426566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B15465-8765-4508-AA11-B40E35DF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8EA360-C3CB-41E0-B8E9-CB782F71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BB4B8F-F9AC-4254-8EAF-131672F1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3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43E2E76-0B4F-4CF9-9814-CFEF352E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49771E-909C-4866-AB9A-3456527F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B63638-7886-423F-8D9A-8FD038F3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5381A-8E4F-4AA0-B861-6ABB35AC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2C2C13-4D18-4DF2-AE2B-7101A53D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170022-37A9-41C0-ADB3-A787EABA8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D239CF-F2E0-4332-A9EB-6F4037AA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716085-F7A4-4B21-9398-F4102D18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1F9D31-84D4-4AB0-9C0C-E8DE8F5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F7C49A-8639-4731-A2F9-4AAFAB9B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AC21FDE-EB10-44EA-8A2D-8B5CF75B7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800DDB-3EBF-4E1E-98D4-19F99A664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89438C-F2D7-4276-948A-D59A12BC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B01DA0-44DB-4880-8DFB-FA045763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5F73B8-CB83-48ED-BB43-35915032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979519-0905-4D64-81CD-78F5DD7A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792007-7172-44A0-BE4C-2A92546A7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D01B95-3526-4E43-8701-F69F1CACF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197AF1-A972-4DB8-B679-726DF7950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1DE9F0-9D45-4359-AACC-A91C2BAD5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0458" cy="95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5">
            <a:extLst>
              <a:ext uri="{FF2B5EF4-FFF2-40B4-BE49-F238E27FC236}">
                <a16:creationId xmlns="" xmlns:a16="http://schemas.microsoft.com/office/drawing/2014/main" id="{8B6A8ECA-B75A-451B-A2C5-40BEE89E90B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170024" y="0"/>
            <a:ext cx="1021976" cy="952454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8"/>
          <a:stretch/>
        </p:blipFill>
        <p:spPr bwMode="auto">
          <a:xfrm>
            <a:off x="145140" y="6298135"/>
            <a:ext cx="3402106" cy="4437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xmlns="" id="{3DAAC168-ED9D-461E-9448-6949F35F33E3}"/>
              </a:ext>
            </a:extLst>
          </p:cNvPr>
          <p:cNvSpPr txBox="1">
            <a:spLocks/>
          </p:cNvSpPr>
          <p:nvPr userDrawn="1"/>
        </p:nvSpPr>
        <p:spPr>
          <a:xfrm>
            <a:off x="8323729" y="6409468"/>
            <a:ext cx="2451699" cy="32136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it-IT"/>
            </a:defPPr>
            <a:lvl1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00" dirty="0" smtClean="0"/>
          </a:p>
          <a:p>
            <a:r>
              <a:rPr lang="en-GB" sz="900" dirty="0" smtClean="0"/>
              <a:t>This work is licensed under a </a:t>
            </a:r>
            <a:r>
              <a:rPr lang="en-GB" sz="900" u="sng" dirty="0" smtClean="0">
                <a:hlinkClick r:id="rId16"/>
              </a:rPr>
              <a:t>Creative Commons Attribution - Non-commercial 4.0 International</a:t>
            </a:r>
            <a:r>
              <a:rPr lang="en-GB" sz="900" dirty="0" smtClean="0"/>
              <a:t>   </a:t>
            </a:r>
          </a:p>
          <a:p>
            <a:endParaRPr lang="en-GB" sz="900" dirty="0"/>
          </a:p>
        </p:txBody>
      </p:sp>
      <p:pic>
        <p:nvPicPr>
          <p:cNvPr id="11" name="Picture 10" descr="Licenza Creative Commons"/>
          <p:cNvPicPr/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428" y="6361950"/>
            <a:ext cx="1057244" cy="3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42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www.bing.com/images/search?view=detailV2&amp;ccid=lpJB6lUA&amp;id=1FE45A8D525FEC3C5DB1AED39283FE84353F84DC&amp;thid=OIP.lpJB6lUAebJNuiK5SJMe5AAAAA&amp;mediaurl=https://biblicisminstitute.files.wordpress.com/2015/03/jesus-sick-bed.jpg&amp;exph=334&amp;expw=467&amp;q=Jesus+and+sick&amp;simid=608045842059821347&amp;selectedIndex=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bing.com/images/search?view=detailV2&amp;ccid=yB/SD6Cf&amp;id=1F46D0D34E76943C10A496AF42D78DB76EC8D465&amp;thid=OIP.yB_SD6CfCcWx4lx7mIPnvwHaE7&amp;mediaurl=http://media.ldscdn.org/images/media-library/jesus-christ/resurrected-christ-with-people-1103021-print.jpg&amp;exph=1066&amp;expw=1600&amp;q=Jesus+and+sick&amp;simid=608012307000593951&amp;selectedIndex=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s://www.bing.com/images/search?view=detailV2&amp;ccid=1G34u1eL&amp;id=5DC10F9F63BA05810CC0578C6D79A7C4951831E7&amp;thid=OIP.1G34u1eLIKU2Dw89toWkqAHaFj&amp;mediaurl=https://cde.peru.com/ima/0/0/9/3/3/933094/611x458/peste-guerra-peloponeso.jpg&amp;exph=458&amp;expw=611&amp;q=Levitico+y+la+peste&amp;simid=608011727181186537&amp;selectedIndex=14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bing.com/images/search?view=detailV2&amp;ccid=V6WyrqnT&amp;id=D52DB8D6628DC16F10002F2A2CEEB2AC2128CA27&amp;thid=OIP.V6WyrqnTrQXQdLAScXET1gAAAA&amp;mediaurl=https://upload.wikimedia.org/wikipedia/commons/b/b5/Last_Rites_ca_1600.jpg&amp;exph=480&amp;expw=473&amp;q=extrema+uncion&amp;simid=608040967309493109&amp;selectedIndex=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4648200"/>
            <a:ext cx="10363200" cy="1855680"/>
          </a:xfrm>
        </p:spPr>
        <p:txBody>
          <a:bodyPr>
            <a:normAutofit fontScale="90000"/>
          </a:bodyPr>
          <a:lstStyle/>
          <a:p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5036460"/>
            <a:ext cx="8534400" cy="685800"/>
          </a:xfrm>
        </p:spPr>
        <p:txBody>
          <a:bodyPr>
            <a:normAutofit fontScale="25000" lnSpcReduction="20000"/>
          </a:bodyPr>
          <a:lstStyle/>
          <a:p>
            <a:r>
              <a:rPr lang="en-GB" sz="7500" b="1" dirty="0" smtClean="0"/>
              <a:t>Universidad </a:t>
            </a:r>
            <a:r>
              <a:rPr lang="en-GB" sz="7500" b="1" dirty="0" err="1" smtClean="0"/>
              <a:t>Complutense</a:t>
            </a:r>
            <a:r>
              <a:rPr lang="en-GB" sz="7500" b="1" dirty="0" smtClean="0"/>
              <a:t> de Madrid, Spa</a:t>
            </a:r>
            <a:r>
              <a:rPr lang="ro-MO" sz="7500" b="1" dirty="0" smtClean="0"/>
              <a:t>nia</a:t>
            </a:r>
            <a:endParaRPr lang="ro-RO" sz="7500" b="1" dirty="0"/>
          </a:p>
          <a:p>
            <a:endParaRPr lang="ro-RO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ro-RO" dirty="0"/>
              <a:t> </a:t>
            </a:r>
            <a:endParaRPr lang="it-IT" dirty="0"/>
          </a:p>
          <a:p>
            <a:endParaRPr lang="ro-RO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80653" y="670455"/>
            <a:ext cx="7389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Capitolul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– 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 Europeană și Arabă Bizantină</a:t>
            </a:r>
            <a:endParaRPr lang="en-GB" dirty="0"/>
          </a:p>
        </p:txBody>
      </p:sp>
      <p:pic>
        <p:nvPicPr>
          <p:cNvPr id="7" name="Picture 6" descr="A large white building&#10;&#10;Description automatically generated">
            <a:extLst>
              <a:ext uri="{FF2B5EF4-FFF2-40B4-BE49-F238E27FC236}">
                <a16:creationId xmlns:a16="http://schemas.microsoft.com/office/drawing/2014/main" xmlns="" id="{F9503BE7-61F5-4B69-BE1A-53C56C332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521" y="1962888"/>
            <a:ext cx="4715520" cy="237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2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3FA53-4D86-4F91-B154-7ACB59D3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338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 bizantină șu cultura de superstiții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E94452-E36E-4975-9383-464D0263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sz="1800" dirty="0" smtClean="0"/>
              <a:t>Influență mare a medicinii populare</a:t>
            </a:r>
            <a:endParaRPr lang="en-GB" sz="1800" dirty="0"/>
          </a:p>
          <a:p>
            <a:pPr lvl="1"/>
            <a:r>
              <a:rPr lang="ro-MO" sz="1600" dirty="0" smtClean="0"/>
              <a:t>Medicina pre-hipocratică</a:t>
            </a:r>
            <a:r>
              <a:rPr lang="en-GB" sz="1600" dirty="0" smtClean="0"/>
              <a:t>: </a:t>
            </a:r>
            <a:r>
              <a:rPr lang="en-GB" sz="1600" i="1" dirty="0" err="1"/>
              <a:t>incubatio</a:t>
            </a:r>
            <a:r>
              <a:rPr lang="en-GB" sz="1600" i="1" dirty="0"/>
              <a:t>, </a:t>
            </a:r>
            <a:r>
              <a:rPr lang="ro-MO" sz="1600" dirty="0" smtClean="0"/>
              <a:t>utilizarea puterii de vindecare a mâinilor, libații</a:t>
            </a:r>
            <a:endParaRPr lang="en-GB" sz="1600" dirty="0"/>
          </a:p>
          <a:p>
            <a:pPr lvl="1"/>
            <a:r>
              <a:rPr lang="en-GB" sz="1600" dirty="0" err="1" smtClean="0"/>
              <a:t>Infl</a:t>
            </a:r>
            <a:r>
              <a:rPr lang="ro-MO" sz="1600" dirty="0" smtClean="0"/>
              <a:t>ența</a:t>
            </a:r>
            <a:r>
              <a:rPr lang="en-GB" sz="1600" dirty="0" smtClean="0"/>
              <a:t> Kabbalah</a:t>
            </a:r>
            <a:r>
              <a:rPr lang="ro-MO" sz="1600" dirty="0" smtClean="0"/>
              <a:t> evreiască</a:t>
            </a:r>
            <a:endParaRPr lang="en-GB" sz="1600" dirty="0"/>
          </a:p>
          <a:p>
            <a:pPr lvl="1"/>
            <a:r>
              <a:rPr lang="en-GB" sz="1600" dirty="0" err="1" smtClean="0"/>
              <a:t>Influe</a:t>
            </a:r>
            <a:r>
              <a:rPr lang="ro-MO" sz="1600" dirty="0" smtClean="0"/>
              <a:t>nța medicinii egiptene</a:t>
            </a:r>
            <a:r>
              <a:rPr lang="en-GB" sz="1600" dirty="0" smtClean="0"/>
              <a:t>: </a:t>
            </a:r>
            <a:r>
              <a:rPr lang="en-GB" sz="1600" i="1" dirty="0"/>
              <a:t>Thot</a:t>
            </a:r>
            <a:r>
              <a:rPr lang="en-GB" sz="1600" dirty="0"/>
              <a:t> </a:t>
            </a:r>
            <a:r>
              <a:rPr lang="ro-MO" sz="1600" dirty="0" smtClean="0"/>
              <a:t>devine</a:t>
            </a:r>
            <a:r>
              <a:rPr lang="en-GB" sz="1600" dirty="0" smtClean="0"/>
              <a:t> </a:t>
            </a:r>
            <a:r>
              <a:rPr lang="en-GB" sz="1600" i="1" dirty="0"/>
              <a:t>Hermes </a:t>
            </a:r>
            <a:r>
              <a:rPr lang="en-GB" sz="1600" i="1" dirty="0" err="1"/>
              <a:t>Trismegistus</a:t>
            </a:r>
            <a:r>
              <a:rPr lang="en-GB" sz="1600" dirty="0"/>
              <a:t> </a:t>
            </a:r>
            <a:r>
              <a:rPr lang="ro-MO" sz="1600" dirty="0" smtClean="0"/>
              <a:t>î</a:t>
            </a:r>
            <a:r>
              <a:rPr lang="en-GB" sz="1600" dirty="0" smtClean="0"/>
              <a:t>n </a:t>
            </a:r>
            <a:r>
              <a:rPr lang="ro-MO" sz="1600" dirty="0" smtClean="0"/>
              <a:t>greacă</a:t>
            </a:r>
            <a:endParaRPr lang="en-GB" sz="1600" dirty="0"/>
          </a:p>
          <a:p>
            <a:pPr lvl="1"/>
            <a:r>
              <a:rPr lang="en-GB" sz="1600" dirty="0" err="1" smtClean="0"/>
              <a:t>Astrolog</a:t>
            </a:r>
            <a:r>
              <a:rPr lang="ro-MO" sz="1600" dirty="0" smtClean="0"/>
              <a:t>ie</a:t>
            </a:r>
            <a:r>
              <a:rPr lang="en-GB" sz="1600" dirty="0" smtClean="0"/>
              <a:t>, </a:t>
            </a:r>
            <a:r>
              <a:rPr lang="en-GB" sz="1600" dirty="0" err="1" smtClean="0"/>
              <a:t>Alch</a:t>
            </a:r>
            <a:r>
              <a:rPr lang="ro-MO" sz="1600" dirty="0" smtClean="0"/>
              <a:t>imie</a:t>
            </a:r>
            <a:endParaRPr lang="en-GB" sz="1600" dirty="0"/>
          </a:p>
          <a:p>
            <a:pPr lvl="1"/>
            <a:r>
              <a:rPr lang="ro-MO" sz="1600" dirty="0" smtClean="0"/>
              <a:t>Suprapunerea dintre culturile păgâne și creștine în ritualirile religioase </a:t>
            </a:r>
            <a:endParaRPr lang="en-GB" sz="1600" dirty="0"/>
          </a:p>
          <a:p>
            <a:pPr lvl="2"/>
            <a:r>
              <a:rPr lang="en-GB" sz="1400" dirty="0"/>
              <a:t>St Cyrus </a:t>
            </a:r>
            <a:r>
              <a:rPr lang="ro-MO" sz="1400" dirty="0" smtClean="0"/>
              <a:t>și</a:t>
            </a:r>
            <a:r>
              <a:rPr lang="en-GB" sz="1400" dirty="0" smtClean="0"/>
              <a:t> </a:t>
            </a:r>
            <a:r>
              <a:rPr lang="en-GB" sz="1400" dirty="0"/>
              <a:t>John: </a:t>
            </a:r>
            <a:r>
              <a:rPr lang="en-GB" sz="1400" i="1" dirty="0" err="1"/>
              <a:t>anargyroi</a:t>
            </a:r>
            <a:r>
              <a:rPr lang="en-GB" sz="1400" i="1" dirty="0"/>
              <a:t> </a:t>
            </a:r>
            <a:r>
              <a:rPr lang="en-GB" sz="1400" i="1" dirty="0" smtClean="0"/>
              <a:t>(</a:t>
            </a:r>
            <a:r>
              <a:rPr lang="ro-MO" sz="1400" i="1" dirty="0" smtClean="0"/>
              <a:t>fără practică lucrativă</a:t>
            </a:r>
            <a:r>
              <a:rPr lang="en-GB" sz="1400" i="1" dirty="0" smtClean="0"/>
              <a:t>)</a:t>
            </a:r>
            <a:endParaRPr lang="en-GB" sz="1400" i="1" dirty="0"/>
          </a:p>
          <a:p>
            <a:pPr lvl="2"/>
            <a:r>
              <a:rPr lang="en-GB" sz="1400" i="1" dirty="0"/>
              <a:t>Christian </a:t>
            </a:r>
            <a:r>
              <a:rPr lang="en-GB" sz="1400" i="1" dirty="0" err="1"/>
              <a:t>incubatio</a:t>
            </a:r>
            <a:endParaRPr lang="en-GB" sz="1400" i="1" dirty="0"/>
          </a:p>
          <a:p>
            <a:pPr lvl="2"/>
            <a:endParaRPr lang="en-GB" dirty="0"/>
          </a:p>
        </p:txBody>
      </p:sp>
      <p:pic>
        <p:nvPicPr>
          <p:cNvPr id="5" name="Picture 4" descr="A picture containing text, book&#10;&#10;Description automatically generated">
            <a:extLst>
              <a:ext uri="{FF2B5EF4-FFF2-40B4-BE49-F238E27FC236}">
                <a16:creationId xmlns:a16="http://schemas.microsoft.com/office/drawing/2014/main" xmlns="" id="{DBE219DE-ED06-4EC8-A73E-80DB825EA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06" y="4075143"/>
            <a:ext cx="3886200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F91DC-0B1A-4595-93A6-89D7F825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03" y="71908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611735-4AF8-4D87-9677-E0544A5D8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Muhammad (570-632)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membru al tribului Quraysh care guvernează La Mecca</a:t>
            </a: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Bietul orfan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negustor bogat</a:t>
            </a:r>
          </a:p>
          <a:p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Când a împlinit 40 de ani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a primit un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mesaj divin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: Qur’an (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Koran)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i s-a dezvăluit în viziune</a:t>
            </a: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Ultimul profet coborând direct de la Adam și Noe</a:t>
            </a: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În 622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A.D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Hegira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reprezintă fundamentul Islamului, evadarea la Medina ca urmare a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persecuțiilor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musulmanilor </a:t>
            </a:r>
            <a:r>
              <a:rPr lang="ro-MO" sz="18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Mecca</a:t>
            </a: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În momentul morții sale, Islamul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cucerise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toată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Arabia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727B3-FB5D-4D61-99D0-43994153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778079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</a:t>
            </a:r>
            <a:r>
              <a:rPr lang="en-GB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edicin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arabă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EA6028-E6E7-41B7-950A-963D16F1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Sinteza dintre magia triburilor arabe și medicina empirică și cultura greacă ca urmare a expansiunii islamului în Imperiul Bizantin și Orientul Mijlociu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lenism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Monoteism islamic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Traducerile științei și medicinei grecești în cultura islamică sunt produse de credința religioasă:</a:t>
            </a:r>
          </a:p>
          <a:p>
            <a:pPr lvl="1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„Găsiți cunoștințe chiar și pentru a merge în China”</a:t>
            </a:r>
          </a:p>
          <a:p>
            <a:pPr lvl="1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„Cine își părăsește casa pentru a găsi cunoștințe va găsi calea lui Allah”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697B1-3AB2-4350-822D-DC2B13ED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073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Traducerile din medicina greacă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EB78C-4E6B-4DCA-94C4-35E7C90C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19436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Hunayan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Ibn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Ishaq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Iohannitus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Lucrările lui Hipocrate și Galen în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siriac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endParaRPr lang="vi-V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Manuscrise grecești și persane în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siriac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și arabă de 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origine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hipocratic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endParaRPr lang="vi-V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Creștin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nestori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eni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locuie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în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Bagdad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Mesue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 the Old</a:t>
            </a:r>
          </a:p>
          <a:p>
            <a:pPr lvl="1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spitalului din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Bagdad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duceri ale medicinii grecești din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Alexandria 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Arab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9C6BE-5B24-4DF3-ACD0-D57473F5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82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Isagoge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lui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Iohannitus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E2747-45CB-4DFD-97FB-34D1D02D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Manual de referință pentru medicina arabă, traducere a unei lucrări provenite de la Școala Alexandriană, sinteză a medicinei galenice în lumea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arabă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Mișcarea de traducere reprezintă o abordare inovatoare a predării și învățării medicinei și a transformat limba arabă într-o limbă originală pentru o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bursă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Hunayn a scris un </a:t>
            </a:r>
            <a:r>
              <a:rPr lang="vi-VN" sz="1800" i="1" dirty="0">
                <a:latin typeface="Calibri" panose="020F0502020204030204" pitchFamily="34" charset="0"/>
                <a:cs typeface="Calibri" panose="020F0502020204030204" pitchFamily="34" charset="0"/>
              </a:rPr>
              <a:t>Întrebări și răspunsuri medicale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, un manual pentru elevi, în urma împărțirii între organizarea naturală a corpului și boala nenaturală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 contra-naturală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89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1D68B-0BCE-4B5D-A3FF-C4CFEBCD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2" y="896067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Rhazes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(854-925 A.D.)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2F07E0-85A9-42E4-8779-C6C0F030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1800" dirty="0" smtClean="0"/>
              <a:t>Cel mai important clinician al medicinei arabe.</a:t>
            </a:r>
            <a:endParaRPr lang="en-US" sz="1800" dirty="0"/>
          </a:p>
          <a:p>
            <a:r>
              <a:rPr lang="ro-MO" sz="1800" i="1" dirty="0" smtClean="0"/>
              <a:t>Viața virtuoasă </a:t>
            </a:r>
            <a:r>
              <a:rPr lang="en-US" sz="1800" dirty="0" smtClean="0"/>
              <a:t>(al- </a:t>
            </a:r>
            <a:r>
              <a:rPr lang="en-US" sz="1800" dirty="0" err="1"/>
              <a:t>Hawi</a:t>
            </a:r>
            <a:r>
              <a:rPr lang="en-US" sz="1800" dirty="0"/>
              <a:t>)</a:t>
            </a:r>
          </a:p>
          <a:p>
            <a:pPr lvl="1"/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O Enciclopedie clinică, descrierea bolilor și expunerea expertizei clinice aferente</a:t>
            </a:r>
            <a:endParaRPr lang="ro-M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 Acesta evidențiază discrepanțele dintre teoria lui Galen și experiența sa clinică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o-MO" sz="1800" i="1" dirty="0" smtClean="0"/>
              <a:t>Un tratat despre variolă și pojar</a:t>
            </a:r>
            <a:endParaRPr lang="en-US" sz="1800" i="1" dirty="0" smtClean="0"/>
          </a:p>
          <a:p>
            <a:pPr lvl="1"/>
            <a:r>
              <a:rPr lang="ro-MO" sz="1800" dirty="0" smtClean="0"/>
              <a:t>Prima monografie clinică a variolei ce pune accentul pe observații clinice ale bolii</a:t>
            </a:r>
            <a:endParaRPr lang="en-US" sz="1800" dirty="0"/>
          </a:p>
          <a:p>
            <a:r>
              <a:rPr lang="ro-MO" sz="1800" i="1" dirty="0" smtClean="0"/>
              <a:t>Cartea a-tot-cuprinzătoare (</a:t>
            </a:r>
            <a:r>
              <a:rPr lang="en-US" sz="1800" i="1" dirty="0" smtClean="0"/>
              <a:t>The </a:t>
            </a:r>
            <a:r>
              <a:rPr lang="en-US" sz="1800" i="1" dirty="0"/>
              <a:t>Comprehensive </a:t>
            </a:r>
            <a:r>
              <a:rPr lang="en-US" sz="1800" i="1" dirty="0" smtClean="0"/>
              <a:t>Book</a:t>
            </a:r>
            <a:r>
              <a:rPr lang="ro-MO" sz="1800" i="1" dirty="0" smtClean="0"/>
              <a:t>)</a:t>
            </a:r>
            <a:endParaRPr lang="en-US" sz="1800" i="1" dirty="0"/>
          </a:p>
          <a:p>
            <a:pPr lvl="1"/>
            <a:r>
              <a:rPr lang="en-US" sz="1800" dirty="0" err="1" smtClean="0"/>
              <a:t>Introduc</a:t>
            </a:r>
            <a:r>
              <a:rPr lang="ro-MO" sz="1800" dirty="0" smtClean="0"/>
              <a:t>ere în medicină, anatomie, fiziologie și patologie </a:t>
            </a:r>
            <a:endParaRPr lang="en-US" sz="1800" dirty="0"/>
          </a:p>
          <a:p>
            <a:pPr lvl="1"/>
            <a:r>
              <a:rPr lang="en-US" sz="1800" dirty="0" err="1" smtClean="0"/>
              <a:t>Compar</a:t>
            </a:r>
            <a:r>
              <a:rPr lang="ro-MO" sz="1800" dirty="0" smtClean="0"/>
              <a:t>ație între medicina hipocratică și observația directă. 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4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03EA42-6DDB-3C48-BAA8-3F378DB5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1" y="79282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Avicenna (980-1037 A.D.)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93590E-419C-7A4B-9920-F09A6897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1800" dirty="0" smtClean="0"/>
              <a:t>Cel mai important medic și filosof al Evului mediu </a:t>
            </a:r>
            <a:r>
              <a:rPr lang="en-GB" sz="1800" dirty="0" smtClean="0"/>
              <a:t>(</a:t>
            </a:r>
            <a:r>
              <a:rPr lang="ro-MO" sz="1800" dirty="0" smtClean="0"/>
              <a:t>născut în actualul </a:t>
            </a:r>
            <a:r>
              <a:rPr lang="en-GB" sz="1800" dirty="0" smtClean="0"/>
              <a:t>Uzbekistan</a:t>
            </a:r>
            <a:r>
              <a:rPr lang="en-GB" sz="1800" dirty="0"/>
              <a:t>)</a:t>
            </a:r>
          </a:p>
          <a:p>
            <a:r>
              <a:rPr lang="en-GB" sz="1800" dirty="0"/>
              <a:t> </a:t>
            </a:r>
            <a:r>
              <a:rPr lang="ro-MO" sz="1800" dirty="0" smtClean="0"/>
              <a:t>Canonul Medicinei (</a:t>
            </a:r>
            <a:r>
              <a:rPr lang="en-GB" sz="1800" i="1" dirty="0" smtClean="0"/>
              <a:t>The </a:t>
            </a:r>
            <a:r>
              <a:rPr lang="en-GB" sz="1800" i="1" dirty="0"/>
              <a:t>Canon of </a:t>
            </a:r>
            <a:r>
              <a:rPr lang="en-GB" sz="1800" i="1" dirty="0" smtClean="0"/>
              <a:t>Medicine</a:t>
            </a:r>
            <a:r>
              <a:rPr lang="ro-MO" sz="1800" i="1" dirty="0" smtClean="0"/>
              <a:t>)</a:t>
            </a:r>
            <a:r>
              <a:rPr lang="en-GB" sz="1800" i="1" dirty="0" smtClean="0"/>
              <a:t> </a:t>
            </a:r>
            <a:r>
              <a:rPr lang="ro-MO" sz="1800" dirty="0" smtClean="0"/>
              <a:t>este o enciclipedie medicală și a devenit un manual standard în medicină din Evul mediu dar și în medicina modernă. </a:t>
            </a:r>
            <a:endParaRPr lang="en-GB" sz="1800" dirty="0"/>
          </a:p>
          <a:p>
            <a:pPr lvl="1"/>
            <a:r>
              <a:rPr lang="ro-MO" sz="1600" dirty="0" smtClean="0"/>
              <a:t>Toate evenimentele clinice au un motiv și o cauză </a:t>
            </a:r>
            <a:endParaRPr lang="en-GB" sz="1600" dirty="0"/>
          </a:p>
          <a:p>
            <a:r>
              <a:rPr lang="ro-MO" sz="1800" i="1" dirty="0" smtClean="0"/>
              <a:t>El a aplicat teoria aristoteliană a accidentelor în medicină la cele 4 cauze de boli</a:t>
            </a:r>
            <a:endParaRPr lang="en-GB" sz="1800" i="1" dirty="0"/>
          </a:p>
          <a:p>
            <a:pPr lvl="1"/>
            <a:r>
              <a:rPr lang="ro-RO" sz="1600" i="1" dirty="0"/>
              <a:t>Cauza materială: starea corpului în circumstanțe specifice </a:t>
            </a:r>
            <a:endParaRPr lang="ro-RO" sz="1600" i="1" dirty="0" smtClean="0"/>
          </a:p>
          <a:p>
            <a:pPr lvl="1"/>
            <a:r>
              <a:rPr lang="ro-RO" sz="1600" i="1" dirty="0" smtClean="0"/>
              <a:t>Cauza </a:t>
            </a:r>
            <a:r>
              <a:rPr lang="ro-RO" sz="1600" i="1" dirty="0"/>
              <a:t>eficientă: obiceiurile de mediu sau culturale </a:t>
            </a:r>
            <a:endParaRPr lang="ro-RO" sz="1600" i="1" dirty="0" smtClean="0"/>
          </a:p>
          <a:p>
            <a:pPr lvl="1"/>
            <a:r>
              <a:rPr lang="ro-RO" sz="1600" i="1" dirty="0" smtClean="0"/>
              <a:t>Cauza </a:t>
            </a:r>
            <a:r>
              <a:rPr lang="ro-RO" sz="1600" i="1" dirty="0"/>
              <a:t>formală: constituția corpului </a:t>
            </a:r>
            <a:endParaRPr lang="ro-RO" sz="1600" i="1" dirty="0" smtClean="0"/>
          </a:p>
          <a:p>
            <a:pPr lvl="1"/>
            <a:r>
              <a:rPr lang="ro-RO" sz="1600" i="1" dirty="0" smtClean="0"/>
              <a:t>Cauza </a:t>
            </a:r>
            <a:r>
              <a:rPr lang="ro-RO" sz="1600" i="1" dirty="0"/>
              <a:t>finală: funcționarea corpului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629640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4C8D3E-3376-5A4D-91E5-85C3946A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4" y="955061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 medievală în Europa 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sec. 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V-XV )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F40E12-5854-EE45-ADDB-251AEC31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1800" dirty="0" smtClean="0"/>
              <a:t>Medicina monastică</a:t>
            </a:r>
            <a:endParaRPr lang="en-GB" sz="1800" dirty="0"/>
          </a:p>
          <a:p>
            <a:pPr lvl="1"/>
            <a:r>
              <a:rPr lang="vi-VN" sz="1600" dirty="0"/>
              <a:t>Preotul-doctor răspunde datoriei creștine de a ajuta oamenii bolnavi</a:t>
            </a:r>
          </a:p>
          <a:p>
            <a:pPr lvl="1"/>
            <a:r>
              <a:rPr lang="vi-VN" sz="1600" dirty="0"/>
              <a:t>Este considerat ca o filozofie mai mult decât o știință</a:t>
            </a:r>
          </a:p>
          <a:p>
            <a:pPr lvl="1"/>
            <a:r>
              <a:rPr lang="vi-VN" sz="1600" dirty="0"/>
              <a:t>Este influențat de teoria umorală și de o referință hipocratică, dar nu pentru întreg corpusul hipocratic</a:t>
            </a:r>
          </a:p>
          <a:p>
            <a:pPr lvl="1"/>
            <a:r>
              <a:rPr lang="vi-VN" sz="1600" dirty="0"/>
              <a:t>Câteva lucrări ale lui Rufus, Dioscoride și Galen și fragmente de medicină </a:t>
            </a:r>
            <a:r>
              <a:rPr lang="vi-VN" sz="1600" dirty="0" smtClean="0"/>
              <a:t>bizantină</a:t>
            </a:r>
            <a:endParaRPr lang="ro-MO" sz="1600" dirty="0" smtClean="0"/>
          </a:p>
          <a:p>
            <a:pPr marL="457200" lvl="1" indent="0">
              <a:buNone/>
            </a:pPr>
            <a:r>
              <a:rPr lang="ro-MO" sz="1800" dirty="0" smtClean="0"/>
              <a:t>Medicina non-monastică</a:t>
            </a:r>
            <a:endParaRPr lang="en-GB" sz="1800" dirty="0"/>
          </a:p>
          <a:p>
            <a:pPr lvl="1"/>
            <a:r>
              <a:rPr lang="ro-MO" sz="1600" dirty="0" smtClean="0"/>
              <a:t>Medici evrei</a:t>
            </a:r>
            <a:endParaRPr lang="en-GB" sz="1600" dirty="0"/>
          </a:p>
          <a:p>
            <a:pPr lvl="1"/>
            <a:r>
              <a:rPr lang="ro-MO" sz="1600" dirty="0" smtClean="0"/>
              <a:t>Medici bizantini</a:t>
            </a:r>
            <a:endParaRPr lang="en-GB" sz="1600" dirty="0"/>
          </a:p>
          <a:p>
            <a:pPr lvl="1"/>
            <a:r>
              <a:rPr lang="ro-MO" sz="1600" dirty="0" smtClean="0"/>
              <a:t>Medici din Regatele Barbarice </a:t>
            </a:r>
            <a:endParaRPr lang="en-GB" sz="1600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01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0BF30D-CEAD-D745-9928-6C24D89E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896066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Școala de la 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Salerno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2EFCB0C-088C-D241-82B2-BAB0F4E07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sz="1800" dirty="0" smtClean="0"/>
              <a:t>S-a deschis în sec. X la </a:t>
            </a:r>
            <a:r>
              <a:rPr lang="en-GB" sz="1800" dirty="0" smtClean="0"/>
              <a:t>Salerno (</a:t>
            </a:r>
            <a:r>
              <a:rPr lang="ro-MO" sz="1800" dirty="0" smtClean="0"/>
              <a:t>sudul </a:t>
            </a:r>
            <a:r>
              <a:rPr lang="en-GB" sz="1800" dirty="0" smtClean="0"/>
              <a:t> Ital</a:t>
            </a:r>
            <a:r>
              <a:rPr lang="ro-MO" sz="1800" dirty="0" smtClean="0"/>
              <a:t>iei</a:t>
            </a:r>
            <a:r>
              <a:rPr lang="en-GB" sz="1800" dirty="0" smtClean="0"/>
              <a:t>)</a:t>
            </a:r>
            <a:endParaRPr lang="en-GB" sz="1800" dirty="0"/>
          </a:p>
          <a:p>
            <a:pPr lvl="1"/>
            <a:r>
              <a:rPr lang="ro-MO" sz="1800" dirty="0" smtClean="0"/>
              <a:t>Stagiu primitiv</a:t>
            </a:r>
            <a:endParaRPr lang="en-GB" sz="1800" dirty="0"/>
          </a:p>
          <a:p>
            <a:pPr lvl="2"/>
            <a:r>
              <a:rPr lang="en-GB" sz="1600" dirty="0" err="1" smtClean="0"/>
              <a:t>Influen</a:t>
            </a:r>
            <a:r>
              <a:rPr lang="ro-MO" sz="1600" dirty="0" smtClean="0"/>
              <a:t>ța medicinei bizantine</a:t>
            </a:r>
            <a:endParaRPr lang="en-GB" sz="1600" dirty="0"/>
          </a:p>
          <a:p>
            <a:pPr lvl="2"/>
            <a:r>
              <a:rPr lang="en-GB" sz="1600" dirty="0" smtClean="0"/>
              <a:t>Pat</a:t>
            </a:r>
            <a:r>
              <a:rPr lang="ro-MO" sz="1600" dirty="0" smtClean="0"/>
              <a:t>ologie ce pune accentul pe teoria umorilor a lui Hipocrate </a:t>
            </a:r>
            <a:endParaRPr lang="en-GB" sz="1600" dirty="0"/>
          </a:p>
          <a:p>
            <a:pPr lvl="1"/>
            <a:r>
              <a:rPr lang="en-GB" sz="1800" dirty="0" smtClean="0"/>
              <a:t>Salerno</a:t>
            </a:r>
            <a:r>
              <a:rPr lang="ro-MO" sz="1800" dirty="0" smtClean="0"/>
              <a:t> de sus</a:t>
            </a:r>
            <a:endParaRPr lang="en-GB" sz="1800" dirty="0"/>
          </a:p>
          <a:p>
            <a:pPr lvl="2"/>
            <a:r>
              <a:rPr lang="en-GB" sz="1600" dirty="0" smtClean="0"/>
              <a:t>Constantine</a:t>
            </a:r>
            <a:r>
              <a:rPr lang="ro-MO" sz="1600" dirty="0" smtClean="0"/>
              <a:t> traduceri africane din Arabă în latină </a:t>
            </a:r>
            <a:endParaRPr lang="en-GB" sz="1600" dirty="0"/>
          </a:p>
          <a:p>
            <a:pPr lvl="3"/>
            <a:r>
              <a:rPr lang="en-GB" sz="1400" i="1" dirty="0" smtClean="0"/>
              <a:t>Met</a:t>
            </a:r>
            <a:r>
              <a:rPr lang="ro-MO" sz="1400" i="1" dirty="0" smtClean="0"/>
              <a:t>pda de vindecare </a:t>
            </a:r>
            <a:r>
              <a:rPr lang="en-GB" sz="1400" dirty="0" smtClean="0"/>
              <a:t>Galen</a:t>
            </a:r>
            <a:endParaRPr lang="en-GB" sz="1400" dirty="0"/>
          </a:p>
          <a:p>
            <a:pPr lvl="3"/>
            <a:r>
              <a:rPr lang="en-GB" sz="1400" i="1" dirty="0" err="1" smtClean="0"/>
              <a:t>Isagoge</a:t>
            </a:r>
            <a:r>
              <a:rPr lang="ro-MO" sz="1400" i="1" dirty="0"/>
              <a:t> </a:t>
            </a:r>
            <a:r>
              <a:rPr lang="ro-MO" sz="1400" i="1" dirty="0" smtClean="0"/>
              <a:t> a lui </a:t>
            </a:r>
            <a:r>
              <a:rPr lang="en-GB" sz="1400" dirty="0" err="1"/>
              <a:t>Johannitius</a:t>
            </a:r>
            <a:endParaRPr lang="en-GB" sz="1400" i="1" dirty="0"/>
          </a:p>
          <a:p>
            <a:pPr lvl="3"/>
            <a:r>
              <a:rPr lang="en-GB" sz="1400" i="1" dirty="0"/>
              <a:t>Aphorism </a:t>
            </a:r>
            <a:r>
              <a:rPr lang="ro-MO" sz="1400" i="1" dirty="0" smtClean="0"/>
              <a:t>a lui Hippocrate</a:t>
            </a:r>
            <a:r>
              <a:rPr lang="en-GB" sz="1400" dirty="0" smtClean="0"/>
              <a:t> </a:t>
            </a:r>
            <a:endParaRPr lang="en-GB" sz="1400" dirty="0"/>
          </a:p>
          <a:p>
            <a:pPr lvl="1"/>
            <a:r>
              <a:rPr lang="en-GB" sz="1800" dirty="0" smtClean="0"/>
              <a:t>Salerno</a:t>
            </a:r>
            <a:r>
              <a:rPr lang="ro-MO" sz="1800" dirty="0" smtClean="0"/>
              <a:t> de jos</a:t>
            </a:r>
            <a:endParaRPr lang="en-GB" sz="1800" dirty="0"/>
          </a:p>
          <a:p>
            <a:pPr lvl="2"/>
            <a:r>
              <a:rPr lang="ro-MO" sz="1600" dirty="0" smtClean="0"/>
              <a:t>Nașterea </a:t>
            </a:r>
            <a:r>
              <a:rPr lang="en-GB" sz="1600" dirty="0" err="1" smtClean="0"/>
              <a:t>Universit</a:t>
            </a:r>
            <a:r>
              <a:rPr lang="ro-MO" sz="1600" dirty="0" smtClean="0"/>
              <a:t>ăților</a:t>
            </a:r>
            <a:endParaRPr lang="en-GB" sz="1600" dirty="0"/>
          </a:p>
          <a:p>
            <a:pPr lvl="2"/>
            <a:r>
              <a:rPr lang="en-GB" sz="1600" dirty="0" err="1" smtClean="0"/>
              <a:t>Declin</a:t>
            </a:r>
            <a:r>
              <a:rPr lang="ro-MO" sz="1600" dirty="0" smtClean="0"/>
              <a:t>ul Școlii</a:t>
            </a:r>
            <a:endParaRPr lang="en-GB" sz="1600" dirty="0"/>
          </a:p>
          <a:p>
            <a:pPr lvl="1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370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21C0BE-5554-6E4C-85A9-14ACD357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6" y="778080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Universit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ăți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E43BBF9-BFBB-D144-8AE9-F7FB07A2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1800" dirty="0" smtClean="0"/>
              <a:t>Începând cu sec XII, Universitățile își asumă progresiv monopolul asupra științei și definesc un standard în educație </a:t>
            </a:r>
            <a:endParaRPr lang="en-GB" sz="1800" dirty="0"/>
          </a:p>
          <a:p>
            <a:pPr lvl="1"/>
            <a:r>
              <a:rPr lang="en-GB" sz="1600" dirty="0" smtClean="0"/>
              <a:t>Scholasticism</a:t>
            </a:r>
            <a:r>
              <a:rPr lang="ro-MO" sz="1600" dirty="0" smtClean="0"/>
              <a:t>ul – metoda de învățare și predare standard în medicină</a:t>
            </a:r>
            <a:endParaRPr lang="en-GB" sz="1600" dirty="0"/>
          </a:p>
          <a:p>
            <a:pPr lvl="1"/>
            <a:r>
              <a:rPr lang="ro-MO" sz="1600" dirty="0" smtClean="0"/>
              <a:t>Abordare enciclopedică a științelor naturale </a:t>
            </a:r>
            <a:endParaRPr lang="en-GB" sz="1600" dirty="0"/>
          </a:p>
          <a:p>
            <a:pPr lvl="1"/>
            <a:r>
              <a:rPr lang="ro-MO" sz="1600" dirty="0" smtClean="0"/>
              <a:t>Metoda experimentală</a:t>
            </a:r>
            <a:endParaRPr lang="en-GB" sz="1600" dirty="0"/>
          </a:p>
          <a:p>
            <a:r>
              <a:rPr lang="ro-MO" sz="1800" dirty="0" smtClean="0"/>
              <a:t>Cele mai importante școli de medicină</a:t>
            </a:r>
            <a:r>
              <a:rPr lang="en-GB" sz="1800" dirty="0" smtClean="0"/>
              <a:t>: </a:t>
            </a:r>
            <a:r>
              <a:rPr lang="en-GB" sz="1800" dirty="0"/>
              <a:t>Montpellier, Bologna, Padua, </a:t>
            </a:r>
            <a:r>
              <a:rPr lang="en-GB" sz="1800" dirty="0" err="1" smtClean="0"/>
              <a:t>Floren</a:t>
            </a:r>
            <a:r>
              <a:rPr lang="ro-MO" sz="1800" dirty="0" smtClean="0"/>
              <a:t>ța</a:t>
            </a:r>
            <a:endParaRPr lang="en-GB" sz="1800" dirty="0"/>
          </a:p>
          <a:p>
            <a:r>
              <a:rPr lang="ro-MO" sz="1800" dirty="0" smtClean="0"/>
              <a:t>Învățare bazată pe cazuistică </a:t>
            </a:r>
            <a:endParaRPr lang="en-GB" sz="1800" dirty="0"/>
          </a:p>
          <a:p>
            <a:pPr lvl="1"/>
            <a:r>
              <a:rPr lang="en-GB" sz="1600" i="1" dirty="0" err="1"/>
              <a:t>Consilium</a:t>
            </a:r>
            <a:r>
              <a:rPr lang="en-GB" sz="1600" dirty="0"/>
              <a:t> </a:t>
            </a:r>
            <a:r>
              <a:rPr lang="ro-MO" sz="1600" dirty="0" smtClean="0"/>
              <a:t>al lui</a:t>
            </a:r>
            <a:r>
              <a:rPr lang="en-GB" sz="1600" dirty="0" smtClean="0"/>
              <a:t> </a:t>
            </a:r>
            <a:r>
              <a:rPr lang="en-GB" sz="1600" dirty="0" err="1"/>
              <a:t>Tadeo</a:t>
            </a:r>
            <a:r>
              <a:rPr lang="en-GB" sz="1600" dirty="0"/>
              <a:t> </a:t>
            </a:r>
            <a:r>
              <a:rPr lang="en-GB" sz="1600" dirty="0" err="1"/>
              <a:t>Alderotti</a:t>
            </a:r>
            <a:r>
              <a:rPr lang="en-GB" sz="1600" dirty="0"/>
              <a:t>: </a:t>
            </a:r>
            <a:r>
              <a:rPr lang="en-GB" sz="1600" dirty="0" err="1" smtClean="0"/>
              <a:t>foc</a:t>
            </a:r>
            <a:r>
              <a:rPr lang="ro-MO" sz="1600" smtClean="0"/>
              <a:t>usat pe importanța cazului clinic (studiu de caz) atât pentru pacient cât și pentru studentul la medicină</a:t>
            </a:r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2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7A9D348-6B75-4895-BA5B-D4DD8B9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59" y="586351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Evul Mediu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secolele 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5–15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00B9490-0B3C-4327-998D-1CA381FA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320"/>
            <a:ext cx="10515600" cy="4351338"/>
          </a:xfrm>
        </p:spPr>
        <p:txBody>
          <a:bodyPr>
            <a:normAutofit/>
          </a:bodyPr>
          <a:lstStyle/>
          <a:p>
            <a:r>
              <a:rPr lang="vi-VN" sz="1800" dirty="0"/>
              <a:t>Medicina este o sinteză între tradiția greacă mediată de operele lui Galen și cele trei cadre culturale:</a:t>
            </a:r>
          </a:p>
          <a:p>
            <a:endParaRPr lang="vi-VN" sz="1800" dirty="0"/>
          </a:p>
          <a:p>
            <a:r>
              <a:rPr lang="vi-VN" sz="1800" dirty="0"/>
              <a:t>Bizantin: creștinismul oriental</a:t>
            </a:r>
          </a:p>
          <a:p>
            <a:r>
              <a:rPr lang="vi-VN" sz="1800" dirty="0"/>
              <a:t>Islamic: islamism</a:t>
            </a:r>
          </a:p>
          <a:p>
            <a:r>
              <a:rPr lang="vi-VN" sz="1800" dirty="0"/>
              <a:t>Europa de Vest: creștinismul roman</a:t>
            </a:r>
            <a:endParaRPr lang="en-GB" sz="1800" dirty="0"/>
          </a:p>
        </p:txBody>
      </p:sp>
      <p:pic>
        <p:nvPicPr>
          <p:cNvPr id="1026" name="Picture 2" descr="Cruz cristiana">
            <a:extLst>
              <a:ext uri="{FF2B5EF4-FFF2-40B4-BE49-F238E27FC236}">
                <a16:creationId xmlns:a16="http://schemas.microsoft.com/office/drawing/2014/main" xmlns="" id="{E20796CF-7CBB-4951-AD3D-8DB8DFDB2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859" y="4637121"/>
            <a:ext cx="129462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ciente y estrella">
            <a:extLst>
              <a:ext uri="{FF2B5EF4-FFF2-40B4-BE49-F238E27FC236}">
                <a16:creationId xmlns:a16="http://schemas.microsoft.com/office/drawing/2014/main" xmlns="" id="{B3DB42E0-A8F5-47DF-A228-A34D647C5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818" y="4748213"/>
            <a:ext cx="1677566" cy="142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ismón">
            <a:extLst>
              <a:ext uri="{FF2B5EF4-FFF2-40B4-BE49-F238E27FC236}">
                <a16:creationId xmlns:a16="http://schemas.microsoft.com/office/drawing/2014/main" xmlns="" id="{4C5F404C-FC95-4598-99B0-94A2E5D50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46" y="4637121"/>
            <a:ext cx="167756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large building in the background&#10;&#10;Description automatically generated">
            <a:extLst>
              <a:ext uri="{FF2B5EF4-FFF2-40B4-BE49-F238E27FC236}">
                <a16:creationId xmlns:a16="http://schemas.microsoft.com/office/drawing/2014/main" xmlns="" id="{6A0A61AB-D3C7-43C6-8665-D70B7E19AB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627" y="2376179"/>
            <a:ext cx="2556198" cy="1052821"/>
          </a:xfrm>
          <a:prstGeom prst="rect">
            <a:avLst/>
          </a:prstGeom>
        </p:spPr>
      </p:pic>
      <p:pic>
        <p:nvPicPr>
          <p:cNvPr id="11" name="Picture 10" descr="A large white building&#10;&#10;Description automatically generated">
            <a:extLst>
              <a:ext uri="{FF2B5EF4-FFF2-40B4-BE49-F238E27FC236}">
                <a16:creationId xmlns:a16="http://schemas.microsoft.com/office/drawing/2014/main" xmlns="" id="{3A00A2DE-9513-4717-94E0-BAE2AADCB3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900" y="4393649"/>
            <a:ext cx="2255482" cy="1425446"/>
          </a:xfrm>
          <a:prstGeom prst="rect">
            <a:avLst/>
          </a:prstGeom>
        </p:spPr>
      </p:pic>
      <p:pic>
        <p:nvPicPr>
          <p:cNvPr id="15" name="Picture 14" descr="A large white building&#10;&#10;Description automatically generated">
            <a:extLst>
              <a:ext uri="{FF2B5EF4-FFF2-40B4-BE49-F238E27FC236}">
                <a16:creationId xmlns:a16="http://schemas.microsoft.com/office/drawing/2014/main" xmlns="" id="{F9503BE7-61F5-4B69-BE1A-53C56C332C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2" y="3005452"/>
            <a:ext cx="2092000" cy="105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5B00C7-65C8-4ABE-8DD4-AFB987B0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61772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reștinismul și medicina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AA615-7B64-47DB-86AD-5F362D67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2" y="1639102"/>
            <a:ext cx="10515600" cy="4351338"/>
          </a:xfrm>
        </p:spPr>
        <p:txBody>
          <a:bodyPr/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Evanghelia și datoria de a avea grijă de bolnavi</a:t>
            </a:r>
          </a:p>
          <a:p>
            <a:pPr lvl="1"/>
            <a:r>
              <a:rPr lang="vi-VN" sz="1400" i="1" dirty="0">
                <a:latin typeface="Calibri" panose="020F0502020204030204" pitchFamily="34" charset="0"/>
                <a:cs typeface="Calibri" panose="020F0502020204030204" pitchFamily="34" charset="0"/>
              </a:rPr>
              <a:t>Dar când a auzit acest lucru, a spus: „Cei sănătoși nu au nevoie de medic, ci cei bolnavi” (</a:t>
            </a:r>
            <a:r>
              <a:rPr lang="vi-VN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Mat</a:t>
            </a:r>
            <a:r>
              <a:rPr lang="ro-MO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vi-VN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i="1" dirty="0">
                <a:latin typeface="Calibri" panose="020F0502020204030204" pitchFamily="34" charset="0"/>
                <a:cs typeface="Calibri" panose="020F0502020204030204" pitchFamily="34" charset="0"/>
              </a:rPr>
              <a:t>9, 12)</a:t>
            </a:r>
          </a:p>
          <a:p>
            <a:pPr lvl="1"/>
            <a:r>
              <a:rPr lang="vi-VN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 cei sănătoși au nevoie de un medic, ci bolnavii. Nu am venit să chem pe cei drepți, ci pe cei păcătoși ”(Marc. 2, 17)</a:t>
            </a:r>
          </a:p>
          <a:p>
            <a:pPr lvl="1"/>
            <a:r>
              <a:rPr lang="vi-VN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 cei sănătoși au nevoie de un medic, ci cei bolnavi (Luca, V, 31)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i="1" dirty="0"/>
          </a:p>
        </p:txBody>
      </p:sp>
      <p:pic>
        <p:nvPicPr>
          <p:cNvPr id="5" name="Picture 4" descr="A close up of a street&#10;&#10;Description automatically generated">
            <a:extLst>
              <a:ext uri="{FF2B5EF4-FFF2-40B4-BE49-F238E27FC236}">
                <a16:creationId xmlns:a16="http://schemas.microsoft.com/office/drawing/2014/main" xmlns="" id="{A615C579-222B-4589-BB6A-3D7C9A256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755" y="3901426"/>
            <a:ext cx="2235294" cy="2235294"/>
          </a:xfrm>
          <a:prstGeom prst="rect">
            <a:avLst/>
          </a:prstGeom>
        </p:spPr>
      </p:pic>
      <p:pic>
        <p:nvPicPr>
          <p:cNvPr id="7" name="Picture 6" descr="A close up of a stone wall&#10;&#10;Description automatically generated">
            <a:extLst>
              <a:ext uri="{FF2B5EF4-FFF2-40B4-BE49-F238E27FC236}">
                <a16:creationId xmlns:a16="http://schemas.microsoft.com/office/drawing/2014/main" xmlns="" id="{C2CE9A28-982F-48CB-8D20-FF70A4081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9" y="3830313"/>
            <a:ext cx="2990850" cy="2276475"/>
          </a:xfrm>
          <a:prstGeom prst="rect">
            <a:avLst/>
          </a:prstGeom>
        </p:spPr>
      </p:pic>
      <p:pic>
        <p:nvPicPr>
          <p:cNvPr id="2050" name="Picture 2" descr="Image result for Jesus and sick">
            <a:hlinkClick r:id="rId4"/>
            <a:extLst>
              <a:ext uri="{FF2B5EF4-FFF2-40B4-BE49-F238E27FC236}">
                <a16:creationId xmlns:a16="http://schemas.microsoft.com/office/drawing/2014/main" xmlns="" id="{3B84A504-4AF6-4348-A0F1-B5862E10B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986" y="3901426"/>
            <a:ext cx="3432673" cy="22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1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E9F8E-99A1-4AD5-88B8-EBAEA4A0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2" y="748583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Bolile ca mânia lui Dumnezeu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2A5588-86B1-4B09-8060-747E5D4C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Isus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oprește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opiniile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tradiționale ale religiei precreștine: Mesopotamia și Egiptul și elaborarea ebraică aferentă în Vechiul Testament (Deuteronom, Levitic) și Talmud</a:t>
            </a:r>
          </a:p>
          <a:p>
            <a:pPr lvl="1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În timp ce mergea, a văzut un om orb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naștere. Ucenicii Lui l-au întrebat „Rabi, cine a păcătuit, acest om sau părintele său, că s-a născut orb? „Nici acest om, nici părinții săi nu au păcătuit”, a spus Isus, „dar acest lucru s-a întâmplat pentru ca lucrările lui Dumnezeu să fie arătate în el” (Ioan, 9, 1-3)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Image result for Jesus and sick">
            <a:hlinkClick r:id="rId2"/>
            <a:extLst>
              <a:ext uri="{FF2B5EF4-FFF2-40B4-BE49-F238E27FC236}">
                <a16:creationId xmlns:a16="http://schemas.microsoft.com/office/drawing/2014/main" xmlns="" id="{34602F1A-0504-4A62-A79A-DDC839AA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212" y="4077827"/>
            <a:ext cx="40386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Levitico y la peste">
            <a:hlinkClick r:id="rId4"/>
            <a:extLst>
              <a:ext uri="{FF2B5EF4-FFF2-40B4-BE49-F238E27FC236}">
                <a16:creationId xmlns:a16="http://schemas.microsoft.com/office/drawing/2014/main" xmlns="" id="{A89F726E-4702-4DCE-AD4D-EF00FD5FE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66" y="4077827"/>
            <a:ext cx="3750906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4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D7551-F615-4E70-B04F-0408996A6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445" y="748583"/>
            <a:ext cx="10515600" cy="1325563"/>
          </a:xfrm>
        </p:spPr>
        <p:txBody>
          <a:bodyPr>
            <a:normAutofit/>
          </a:bodyPr>
          <a:lstStyle/>
          <a:p>
            <a:r>
              <a:rPr lang="vi-VN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Datoria etică creștină de îngrijire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4B088C-E9E5-40EE-AF5C-1A81B5768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2017215"/>
            <a:ext cx="10515600" cy="2633162"/>
          </a:xfrm>
        </p:spPr>
        <p:txBody>
          <a:bodyPr>
            <a:normAutofit/>
          </a:bodyPr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Iubirea față de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omen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ca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condiție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pentru iubirea față de arta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îngrijirii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lor</a:t>
            </a:r>
            <a:endParaRPr lang="en-GB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ctr">
              <a:buNone/>
            </a:pPr>
            <a:r>
              <a:rPr lang="en-GB" sz="1800" i="1" dirty="0" err="1" smtClean="0"/>
              <a:t>Philanthrop</a:t>
            </a:r>
            <a:r>
              <a:rPr lang="es-ES" sz="1800" i="1" dirty="0" smtClean="0"/>
              <a:t>í</a:t>
            </a:r>
            <a:r>
              <a:rPr lang="en-GB" sz="1800" i="1" dirty="0" smtClean="0"/>
              <a:t>a                             </a:t>
            </a:r>
            <a:r>
              <a:rPr lang="en-GB" sz="1800" i="1" dirty="0" err="1" smtClean="0"/>
              <a:t>Philotekhnía</a:t>
            </a:r>
            <a:endParaRPr lang="en-GB" sz="1800" i="1" dirty="0" smtClean="0"/>
          </a:p>
          <a:p>
            <a:r>
              <a:rPr lang="vi-VN" sz="1800" i="1" dirty="0">
                <a:latin typeface="Calibri" panose="020F0502020204030204" pitchFamily="34" charset="0"/>
                <a:cs typeface="Calibri" panose="020F0502020204030204" pitchFamily="34" charset="0"/>
              </a:rPr>
              <a:t>Nașterea carității medicale integrează îngrijirea etică și clinică și este începutul unui proces încheiat în clădirea primelor spitale</a:t>
            </a:r>
            <a:endParaRPr lang="en-GB" i="0" u="sng" dirty="0">
              <a:solidFill>
                <a:srgbClr val="001BA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endParaRPr lang="en-GB" i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9EF2191C-7572-45B8-9978-8DC6E057263C}"/>
              </a:ext>
            </a:extLst>
          </p:cNvPr>
          <p:cNvSpPr/>
          <p:nvPr/>
        </p:nvSpPr>
        <p:spPr>
          <a:xfrm>
            <a:off x="5817324" y="2438071"/>
            <a:ext cx="862149" cy="139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4" descr="Image result for extrema uncion">
            <a:extLst>
              <a:ext uri="{FF2B5EF4-FFF2-40B4-BE49-F238E27FC236}">
                <a16:creationId xmlns:a16="http://schemas.microsoft.com/office/drawing/2014/main" xmlns="" id="{ABDC4856-917A-4FF6-919B-C53FBD627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20" y="3971951"/>
            <a:ext cx="2246811" cy="196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kitchen area with a building in the background&#10;&#10;Description automatically generated">
            <a:extLst>
              <a:ext uri="{FF2B5EF4-FFF2-40B4-BE49-F238E27FC236}">
                <a16:creationId xmlns:a16="http://schemas.microsoft.com/office/drawing/2014/main" xmlns="" id="{2ACDEA85-3856-4E92-9990-EB585630DE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90" y="3971951"/>
            <a:ext cx="6017623" cy="196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2A97E1-0307-42C5-B51F-E9282269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458" y="99930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Dec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ăderea</a:t>
            </a:r>
            <a:r>
              <a:rPr lang="en-GB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Galenism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-ului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E32458-942E-4FF6-AEBB-07FE0DD9D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9" y="2253328"/>
            <a:ext cx="10515600" cy="4351338"/>
          </a:xfrm>
        </p:spPr>
        <p:txBody>
          <a:bodyPr>
            <a:normAutofit/>
          </a:bodyPr>
          <a:lstStyle/>
          <a:p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La sfârșitul epocii elenistice există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uă tipuri de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medici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diferiți</a:t>
            </a:r>
          </a:p>
          <a:p>
            <a:pPr lvl="1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Medici greci: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iatrosof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folosind metoda interpretativă alexandrină pentru a citi și a comenta lucrările de medicina hipocratică sub influența filosofiei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Academi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ei din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Aten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vi-V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Medici latini: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traduc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o-M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medici greci și adepți ai medicinei lui Galen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sz="1800" dirty="0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BA97BF6-C532-4B0E-8E83-E3FAE0A844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88" y="3687445"/>
            <a:ext cx="2277929" cy="2230243"/>
          </a:xfrm>
          <a:prstGeom prst="rect">
            <a:avLst/>
          </a:prstGeom>
        </p:spPr>
      </p:pic>
      <p:pic>
        <p:nvPicPr>
          <p:cNvPr id="11" name="Picture 10" descr="A picture containing text, book&#10;&#10;Description automatically generated">
            <a:extLst>
              <a:ext uri="{FF2B5EF4-FFF2-40B4-BE49-F238E27FC236}">
                <a16:creationId xmlns:a16="http://schemas.microsoft.com/office/drawing/2014/main" xmlns="" id="{A672403A-D59E-428A-8E75-BC9EE1A722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61" y="3879173"/>
            <a:ext cx="3166946" cy="223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1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75E5E-23AD-4245-A169-C6A4FA10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689589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Medincina bizantină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19C31-90DC-47CC-9B86-2962AC5DE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o consecință a împărțirii Imperiului Roman în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partea sa de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Occident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și </a:t>
            </a:r>
            <a:r>
              <a:rPr lang="ro-M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Constantinopolul (Bizanțul) a devenit capitala Imperiului Roman de Est în 330 d.Hr. până în 1453.</a:t>
            </a:r>
          </a:p>
          <a:p>
            <a:pPr lvl="1"/>
            <a:r>
              <a:rPr lang="vi-VN" sz="1800" dirty="0">
                <a:latin typeface="Calibri" panose="020F0502020204030204" pitchFamily="34" charset="0"/>
                <a:cs typeface="Calibri" panose="020F0502020204030204" pitchFamily="34" charset="0"/>
              </a:rPr>
              <a:t>Divizia a consolidat o nouă realitate în partea de est cu următoarele personaje:</a:t>
            </a:r>
          </a:p>
          <a:p>
            <a:pPr lvl="2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limba greacă</a:t>
            </a:r>
          </a:p>
          <a:p>
            <a:pPr lvl="2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Creștinismul</a:t>
            </a:r>
          </a:p>
          <a:p>
            <a:pPr lvl="2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Economia feudală</a:t>
            </a:r>
          </a:p>
          <a:p>
            <a:pPr lvl="2"/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elenism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8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E9F8B-5F4E-4F1A-BEFB-C49E3722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704338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</a:t>
            </a:r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în societatea bizantină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C60F3A-E131-4970-9BC6-15FE780FF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1" y="1825625"/>
            <a:ext cx="10515600" cy="4351338"/>
          </a:xfrm>
        </p:spPr>
        <p:txBody>
          <a:bodyPr/>
          <a:lstStyle/>
          <a:p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Medicul are un rol social de prestigiu</a:t>
            </a:r>
          </a:p>
          <a:p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Scutirea de taxe</a:t>
            </a:r>
          </a:p>
          <a:p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Construirea de spitale</a:t>
            </a:r>
          </a:p>
          <a:p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Existența a două practici diferite:</a:t>
            </a: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Una în continuitate cu medicina hipocratică</a:t>
            </a: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Altele cu un caracter superstițios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0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E5C5D4-735A-4064-A907-ABA4BF13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704338"/>
            <a:ext cx="10515600" cy="1325563"/>
          </a:xfrm>
        </p:spPr>
        <p:txBody>
          <a:bodyPr>
            <a:normAutofit/>
          </a:bodyPr>
          <a:lstStyle/>
          <a:p>
            <a:r>
              <a:rPr lang="ro-MO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 bizantină și tradiția hipocratică 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142899-94C0-4129-ACB7-B1D81CFA6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Influență mare a operelor lui Galen datorită utilizării limbii grecești</a:t>
            </a:r>
          </a:p>
          <a:p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Declinul galenismului</a:t>
            </a: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Epuizarea culturii grecești</a:t>
            </a:r>
          </a:p>
          <a:p>
            <a:pPr lvl="2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Diferența dintre „polis” și „imperium” ca organizații politice</a:t>
            </a:r>
          </a:p>
          <a:p>
            <a:pPr lvl="2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Influența culturilor orientale</a:t>
            </a:r>
          </a:p>
          <a:p>
            <a:pPr lvl="2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Rolul credinței și al religiei în orice formă de cunoaștere</a:t>
            </a:r>
          </a:p>
          <a:p>
            <a:pPr lvl="2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Decadența Imperiului Roman și a civilizației sale</a:t>
            </a:r>
          </a:p>
          <a:p>
            <a:pPr lvl="1"/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Refuz</a:t>
            </a:r>
            <a:r>
              <a:rPr lang="ro-M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unei părți din lucrările lui Galen pentru păgânismul său intrinsec</a:t>
            </a:r>
          </a:p>
          <a:p>
            <a:pPr lvl="1"/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Înmuierea raționalității </a:t>
            </a:r>
            <a:r>
              <a:rPr lang="vi-V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fiziologice</a:t>
            </a:r>
            <a:endParaRPr lang="ro-MO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94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B60394C54F044948EBCDAE7591ACE" ma:contentTypeVersion="11" ma:contentTypeDescription="Create a new document." ma:contentTypeScope="" ma:versionID="ae60e388a1b38099b3f8a9de90889d13">
  <xsd:schema xmlns:xsd="http://www.w3.org/2001/XMLSchema" xmlns:xs="http://www.w3.org/2001/XMLSchema" xmlns:p="http://schemas.microsoft.com/office/2006/metadata/properties" xmlns:ns3="3907ee43-106e-45b7-ac09-95530b7d167a" xmlns:ns4="9f45867e-6b5a-4e8e-bc9d-545393ffc3c9" targetNamespace="http://schemas.microsoft.com/office/2006/metadata/properties" ma:root="true" ma:fieldsID="cc0086c9221a71cccec6f925cb9fef8c" ns3:_="" ns4:_="">
    <xsd:import namespace="3907ee43-106e-45b7-ac09-95530b7d167a"/>
    <xsd:import namespace="9f45867e-6b5a-4e8e-bc9d-545393ffc3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7ee43-106e-45b7-ac09-95530b7d1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5867e-6b5a-4e8e-bc9d-545393ffc3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3416C-28B0-460A-B631-2007C61822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62FAAA-274D-4703-BB21-E54621C382C3}">
  <ds:schemaRefs>
    <ds:schemaRef ds:uri="http://purl.org/dc/elements/1.1/"/>
    <ds:schemaRef ds:uri="9f45867e-6b5a-4e8e-bc9d-545393ffc3c9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3907ee43-106e-45b7-ac09-95530b7d167a"/>
  </ds:schemaRefs>
</ds:datastoreItem>
</file>

<file path=customXml/itemProps3.xml><?xml version="1.0" encoding="utf-8"?>
<ds:datastoreItem xmlns:ds="http://schemas.openxmlformats.org/officeDocument/2006/customXml" ds:itemID="{CB3DDF54-B9E9-476B-99E0-0CD8EC41DE80}">
  <ds:schemaRefs>
    <ds:schemaRef ds:uri="3907ee43-106e-45b7-ac09-95530b7d167a"/>
    <ds:schemaRef ds:uri="9f45867e-6b5a-4e8e-bc9d-545393ffc3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1276</Words>
  <Application>Microsoft Office PowerPoint</Application>
  <PresentationFormat>Custom</PresentationFormat>
  <Paragraphs>145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</vt:lpstr>
      <vt:lpstr>Evul Mediu: secolele 5–15</vt:lpstr>
      <vt:lpstr>Creștinismul și medicina</vt:lpstr>
      <vt:lpstr>Bolile ca mânia lui Dumnezeu</vt:lpstr>
      <vt:lpstr>Datoria etică creștină de îngrijire</vt:lpstr>
      <vt:lpstr>Decăderea Galenism-ului</vt:lpstr>
      <vt:lpstr>Medincina bizantină</vt:lpstr>
      <vt:lpstr>Medicina în societatea bizantină</vt:lpstr>
      <vt:lpstr>Medicina bizantină și tradiția hipocratică </vt:lpstr>
      <vt:lpstr>Medicina bizantină șu cultura de superstiții</vt:lpstr>
      <vt:lpstr>Islam</vt:lpstr>
      <vt:lpstr>Medicina arabă</vt:lpstr>
      <vt:lpstr>Traducerile din medicina greacă</vt:lpstr>
      <vt:lpstr>Isagoge a lui Iohannitus</vt:lpstr>
      <vt:lpstr>Rhazes (854-925 A.D.)</vt:lpstr>
      <vt:lpstr>Avicenna (980-1037 A.D.)</vt:lpstr>
      <vt:lpstr>Medicina medievală în Europa (sec. V-XV )</vt:lpstr>
      <vt:lpstr>Școala de la Salerno</vt:lpstr>
      <vt:lpstr>Universități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Emanuele Valenti</dc:creator>
  <cp:lastModifiedBy>Andrea Nozzoli</cp:lastModifiedBy>
  <cp:revision>19</cp:revision>
  <dcterms:created xsi:type="dcterms:W3CDTF">2019-09-06T12:08:35Z</dcterms:created>
  <dcterms:modified xsi:type="dcterms:W3CDTF">2021-06-18T11:36:41Z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0x01010028DB60394C54F044948EBCDAE7591ACE</vt:lpwstr>
  </property>
</Properties>
</file>