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77" r:id="rId5"/>
    <p:sldId id="257" r:id="rId6"/>
    <p:sldId id="259" r:id="rId7"/>
    <p:sldId id="260" r:id="rId8"/>
    <p:sldId id="25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3" r:id="rId20"/>
    <p:sldId id="276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>
        <p:scale>
          <a:sx n="66" d="100"/>
          <a:sy n="66" d="100"/>
        </p:scale>
        <p:origin x="-7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1E528-9F6F-5147-9A6E-E055E3D190ED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FE34F-0691-9C4B-9BD3-D09A1A25B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7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5FE34F-0691-9C4B-9BD3-D09A1A25B2C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5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43D567-D40F-489F-9C62-184BDF52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02DAED7-1137-4A86-92F0-71BF867F3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C9953A-D1D2-4019-8994-475BCC09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41C8EF-ED1A-4B8A-8806-99A5D45D4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2C4CFD-C5E5-4BBA-81FE-8B03758C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9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E00C87-722B-4EC5-B89A-BC4FF9A5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9A6F75C-0388-442F-9718-F4708210E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16886A-27F5-4BD4-9A77-6B2A855B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98DFC1-54A9-4256-B726-96859B7C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C6DC4F-0D9A-4CBB-A903-0156B3C2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7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5EC4267-1849-4EE6-BFE3-52DB71652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E234E4C-D57B-4E97-A2A0-208C51DA0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E289BD-A397-4334-8074-D24F9371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FDB7FC-33F8-4BA0-BE87-587BEBB1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EE6413-F213-400E-8887-A8F5EF98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8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9BEE23-1873-478E-9F17-BA628B8A2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45267D-18A6-45FE-A735-3AD48DC4D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7C9997-B52F-4C00-A7B4-2BCD88EE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670387-C0E7-4145-89CF-FEC01075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B0F891-61D3-4EDE-A379-B50FEA1A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4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10EAAD-27F6-4D58-A345-31899B5C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8D026E-C1E7-4501-910E-9E7C1D4AD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C687B5-F1E9-4FD4-9AED-1AD6042E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900C0C-7502-4997-89F0-091D0131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A94BD77-9B51-4655-901F-E3403184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1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FA6F5-09B1-4D7A-B14C-031DEE58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09C41D-A432-499A-BA93-53DB01532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7ADFCF-35C8-47A1-BF8F-374773169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87EB1D-A0E1-429F-B0C6-E2E1489F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27FF97-886A-4306-B822-43051217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176D9A-ACA5-4BC7-AFF9-A692E9F5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3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8E317D-CB9B-4E3E-BFBD-54A784C3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CA676F-72AA-4DEB-AEAD-CD92BE3D3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F7CE1A5-DEF7-49D5-A213-5084C78AB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A69F593-C414-48D6-A119-5636FEB49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204EAA6-6FDA-447A-A8F5-658BCEC49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65D32B0-5600-45AB-A840-333B6713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DE8EFB5-5C83-42C5-9DF7-7B14C41E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526A7D0-5E55-4CF8-823F-3A7C87F1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0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64DB1-2A1E-472E-A418-7D426566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8B15465-8765-4508-AA11-B40E35DF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8EA360-C3CB-41E0-B8E9-CB782F71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5BB4B8F-F9AC-4254-8EAF-131672F1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13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43E2E76-0B4F-4CF9-9814-CFEF352E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D49771E-909C-4866-AB9A-3456527F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0B63638-7886-423F-8D9A-8FD038F3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35381A-8E4F-4AA0-B861-6ABB35AC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2C2C13-4D18-4DF2-AE2B-7101A53D8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170022-37A9-41C0-ADB3-A787EABA8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D239CF-F2E0-4332-A9EB-6F4037AA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F716085-F7A4-4B21-9398-F4102D18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31F9D31-84D4-4AB0-9C0C-E8DE8F58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2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F7C49A-8639-4731-A2F9-4AAFAB9B1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AC21FDE-EB10-44EA-8A2D-8B5CF75B7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0800DDB-3EBF-4E1E-98D4-19F99A664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89438C-F2D7-4276-948A-D59A12BC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AB01DA0-44DB-4880-8DFB-FA045763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25F73B8-CB83-48ED-BB43-35915032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0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creativecommons.org/licenses/by-nc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C979519-0905-4D64-81CD-78F5DD7A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792007-7172-44A0-BE4C-2A92546A7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D01B95-3526-4E43-8701-F69F1CACF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05FF8-5268-4131-B694-6FA2AE9D28C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197AF1-A972-4DB8-B679-726DF7950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1DE9F0-9D45-4359-AACC-A91C2BAD5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4E17-09B3-444C-B5B8-4A2B468885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0458" cy="95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5">
            <a:extLst>
              <a:ext uri="{FF2B5EF4-FFF2-40B4-BE49-F238E27FC236}">
                <a16:creationId xmlns="" xmlns:a16="http://schemas.microsoft.com/office/drawing/2014/main" id="{8B6A8ECA-B75A-451B-A2C5-40BEE89E90B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170024" y="0"/>
            <a:ext cx="1021976" cy="952454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8"/>
          <a:stretch/>
        </p:blipFill>
        <p:spPr bwMode="auto">
          <a:xfrm>
            <a:off x="87084" y="6312649"/>
            <a:ext cx="3402106" cy="4437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xmlns="" id="{3DAAC168-ED9D-461E-9448-6949F35F33E3}"/>
              </a:ext>
            </a:extLst>
          </p:cNvPr>
          <p:cNvSpPr txBox="1">
            <a:spLocks/>
          </p:cNvSpPr>
          <p:nvPr userDrawn="1"/>
        </p:nvSpPr>
        <p:spPr>
          <a:xfrm>
            <a:off x="8323729" y="6409468"/>
            <a:ext cx="2451699" cy="32136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it-IT"/>
            </a:defPPr>
            <a:lvl1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900" dirty="0" smtClean="0"/>
          </a:p>
          <a:p>
            <a:r>
              <a:rPr lang="en-GB" sz="900" dirty="0" smtClean="0"/>
              <a:t>This work is licensed under a </a:t>
            </a:r>
            <a:r>
              <a:rPr lang="en-GB" sz="900" u="sng" dirty="0" smtClean="0">
                <a:hlinkClick r:id="rId16"/>
              </a:rPr>
              <a:t>Creative Commons Attribution - Non-commercial 4.0 International</a:t>
            </a:r>
            <a:r>
              <a:rPr lang="en-GB" sz="900" dirty="0" smtClean="0"/>
              <a:t>   </a:t>
            </a:r>
          </a:p>
          <a:p>
            <a:endParaRPr lang="en-GB" sz="900" dirty="0"/>
          </a:p>
        </p:txBody>
      </p:sp>
      <p:pic>
        <p:nvPicPr>
          <p:cNvPr id="11" name="Picture 10" descr="Licenza Creative Commons"/>
          <p:cNvPicPr/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5428" y="6361950"/>
            <a:ext cx="1057244" cy="36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42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s://www.bing.com/images/search?view=detailV2&amp;ccid=lpJB6lUA&amp;id=1FE45A8D525FEC3C5DB1AED39283FE84353F84DC&amp;thid=OIP.lpJB6lUAebJNuiK5SJMe5AAAAA&amp;mediaurl=https://biblicisminstitute.files.wordpress.com/2015/03/jesus-sick-bed.jpg&amp;exph=334&amp;expw=467&amp;q=Jesus+and+sick&amp;simid=608045842059821347&amp;selectedIndex=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bing.com/images/search?view=detailV2&amp;ccid=yB/SD6Cf&amp;id=1F46D0D34E76943C10A496AF42D78DB76EC8D465&amp;thid=OIP.yB_SD6CfCcWx4lx7mIPnvwHaE7&amp;mediaurl=http://media.ldscdn.org/images/media-library/jesus-christ/resurrected-christ-with-people-1103021-print.jpg&amp;exph=1066&amp;expw=1600&amp;q=Jesus+and+sick&amp;simid=608012307000593951&amp;selectedIndex=3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s://www.bing.com/images/search?view=detailV2&amp;ccid=1G34u1eL&amp;id=5DC10F9F63BA05810CC0578C6D79A7C4951831E7&amp;thid=OIP.1G34u1eLIKU2Dw89toWkqAHaFj&amp;mediaurl=https://cde.peru.com/ima/0/0/9/3/3/933094/611x458/peste-guerra-peloponeso.jpg&amp;exph=458&amp;expw=611&amp;q=Levitico+y+la+peste&amp;simid=608011727181186537&amp;selectedIndex=14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bing.com/images/search?view=detailV2&amp;ccid=V6WyrqnT&amp;id=D52DB8D6628DC16F10002F2A2CEEB2AC2128CA27&amp;thid=OIP.V6WyrqnTrQXQdLAScXET1gAAAA&amp;mediaurl=https://upload.wikimedia.org/wikipedia/commons/b/b5/Last_Rites_ca_1600.jpg&amp;exph=480&amp;expw=473&amp;q=extrema+uncion&amp;simid=608040967309493109&amp;selectedIndex=1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4648200"/>
            <a:ext cx="10363200" cy="887779"/>
          </a:xfrm>
        </p:spPr>
        <p:txBody>
          <a:bodyPr>
            <a:normAutofit fontScale="90000"/>
          </a:bodyPr>
          <a:lstStyle/>
          <a:p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5004638"/>
            <a:ext cx="8534400" cy="685800"/>
          </a:xfrm>
        </p:spPr>
        <p:txBody>
          <a:bodyPr>
            <a:normAutofit fontScale="25000" lnSpcReduction="20000"/>
          </a:bodyPr>
          <a:lstStyle/>
          <a:p>
            <a:r>
              <a:rPr lang="en-GB" sz="6400" b="1" dirty="0" err="1"/>
              <a:t>Università</a:t>
            </a:r>
            <a:r>
              <a:rPr lang="en-GB" sz="6400" b="1" dirty="0"/>
              <a:t> </a:t>
            </a:r>
            <a:r>
              <a:rPr lang="en-GB" sz="6400" b="1" dirty="0" err="1"/>
              <a:t>Complutense</a:t>
            </a:r>
            <a:r>
              <a:rPr lang="en-GB" sz="6400" b="1" dirty="0"/>
              <a:t> di Madrid, </a:t>
            </a:r>
            <a:r>
              <a:rPr lang="en-GB" sz="6400" b="1" dirty="0" err="1"/>
              <a:t>Spagna</a:t>
            </a:r>
            <a:r>
              <a:rPr lang="en-GB" sz="7500" b="1" dirty="0"/>
              <a:t>
</a:t>
            </a:r>
            <a:endParaRPr lang="ro-RO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ro-RO" dirty="0"/>
              <a:t> </a:t>
            </a:r>
            <a:endParaRPr lang="it-IT" dirty="0"/>
          </a:p>
          <a:p>
            <a:endParaRPr lang="ro-RO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07772" y="4190454"/>
            <a:ext cx="7389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
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/>
          </a:p>
        </p:txBody>
      </p:sp>
      <p:pic>
        <p:nvPicPr>
          <p:cNvPr id="7" name="Picture 6" descr="A large white building&#10;&#10;Description automatically generated">
            <a:extLst>
              <a:ext uri="{FF2B5EF4-FFF2-40B4-BE49-F238E27FC236}">
                <a16:creationId xmlns="" xmlns:a16="http://schemas.microsoft.com/office/drawing/2014/main" id="{F9503BE7-61F5-4B69-BE1A-53C56C332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440" y="2171985"/>
            <a:ext cx="4715520" cy="23731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81602" y="1254896"/>
            <a:ext cx="5428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Unità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– La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araba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bizantina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6762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63FA53-4D86-4F91-B154-7ACB59D32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338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bizantina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e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cultura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superstiziosa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E94452-E36E-4975-9383-464D0263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Grande  influenza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medicina</a:t>
            </a:r>
            <a:r>
              <a:rPr lang="en-GB" sz="1800" dirty="0"/>
              <a:t> </a:t>
            </a:r>
            <a:r>
              <a:rPr lang="en-GB" sz="1800" dirty="0" err="1"/>
              <a:t>popolare</a:t>
            </a:r>
            <a:r>
              <a:rPr lang="en-GB" sz="1800" dirty="0"/>
              <a:t> </a:t>
            </a:r>
          </a:p>
          <a:p>
            <a:pPr lvl="1"/>
            <a:r>
              <a:rPr lang="en-GB" sz="1600" dirty="0" err="1"/>
              <a:t>Medicina</a:t>
            </a:r>
            <a:r>
              <a:rPr lang="en-GB" sz="1600" dirty="0"/>
              <a:t> pre-</a:t>
            </a:r>
            <a:r>
              <a:rPr lang="en-GB" sz="1600" dirty="0" err="1"/>
              <a:t>Ippocratica</a:t>
            </a:r>
            <a:r>
              <a:rPr lang="en-GB" sz="1600" dirty="0"/>
              <a:t>: </a:t>
            </a:r>
            <a:r>
              <a:rPr lang="en-GB" sz="1600" dirty="0" err="1"/>
              <a:t>incubatio</a:t>
            </a:r>
            <a:r>
              <a:rPr lang="en-GB" sz="1600" dirty="0"/>
              <a:t>, </a:t>
            </a:r>
            <a:r>
              <a:rPr lang="en-GB" sz="1600" dirty="0" err="1"/>
              <a:t>uso</a:t>
            </a:r>
            <a:r>
              <a:rPr lang="en-GB" sz="1600" dirty="0"/>
              <a:t> del </a:t>
            </a:r>
            <a:r>
              <a:rPr lang="en-GB" sz="1600" dirty="0" err="1"/>
              <a:t>potere</a:t>
            </a:r>
            <a:r>
              <a:rPr lang="en-GB" sz="1600" dirty="0"/>
              <a:t> </a:t>
            </a:r>
            <a:r>
              <a:rPr lang="en-GB" sz="1600" dirty="0" err="1"/>
              <a:t>curativo</a:t>
            </a:r>
            <a:r>
              <a:rPr lang="en-GB" sz="1600" dirty="0"/>
              <a:t> </a:t>
            </a:r>
            <a:r>
              <a:rPr lang="en-GB" sz="1600" dirty="0" err="1"/>
              <a:t>delle</a:t>
            </a:r>
            <a:r>
              <a:rPr lang="en-GB" sz="1600" dirty="0"/>
              <a:t> </a:t>
            </a:r>
            <a:r>
              <a:rPr lang="en-GB" sz="1600" dirty="0" err="1"/>
              <a:t>mani</a:t>
            </a:r>
            <a:r>
              <a:rPr lang="en-GB" sz="1600" dirty="0"/>
              <a:t>, </a:t>
            </a:r>
            <a:r>
              <a:rPr lang="en-GB" sz="1600" dirty="0" err="1"/>
              <a:t>libagione</a:t>
            </a:r>
            <a:r>
              <a:rPr lang="en-GB" sz="1600" dirty="0"/>
              <a:t>
Influenza </a:t>
            </a:r>
            <a:r>
              <a:rPr lang="en-GB" sz="1600" dirty="0" err="1"/>
              <a:t>della</a:t>
            </a:r>
            <a:r>
              <a:rPr lang="en-GB" sz="1600" dirty="0"/>
              <a:t> Cabala </a:t>
            </a:r>
            <a:r>
              <a:rPr lang="en-GB" sz="1600" dirty="0" err="1"/>
              <a:t>ebraica</a:t>
            </a:r>
            <a:r>
              <a:rPr lang="en-GB" sz="1600" dirty="0"/>
              <a:t>
Influenza </a:t>
            </a:r>
            <a:r>
              <a:rPr lang="en-GB" sz="1600" dirty="0" err="1"/>
              <a:t>della</a:t>
            </a:r>
            <a:r>
              <a:rPr lang="en-GB" sz="1600" dirty="0"/>
              <a:t> </a:t>
            </a:r>
            <a:r>
              <a:rPr lang="en-GB" sz="1600" dirty="0" err="1"/>
              <a:t>medicina</a:t>
            </a:r>
            <a:r>
              <a:rPr lang="en-GB" sz="1600" dirty="0"/>
              <a:t> </a:t>
            </a:r>
            <a:r>
              <a:rPr lang="en-GB" sz="1600" dirty="0" err="1"/>
              <a:t>egiziana</a:t>
            </a:r>
            <a:r>
              <a:rPr lang="en-GB" sz="1600" dirty="0"/>
              <a:t>: Thot </a:t>
            </a:r>
            <a:r>
              <a:rPr lang="en-GB" sz="1600" dirty="0" err="1"/>
              <a:t>divenne</a:t>
            </a:r>
            <a:r>
              <a:rPr lang="en-GB" sz="1600" dirty="0"/>
              <a:t> Hermes Trismegistus in </a:t>
            </a:r>
            <a:r>
              <a:rPr lang="en-GB" sz="1600" dirty="0" err="1"/>
              <a:t>greco</a:t>
            </a:r>
            <a:r>
              <a:rPr lang="en-GB" sz="1600" dirty="0"/>
              <a:t>
</a:t>
            </a:r>
            <a:r>
              <a:rPr lang="en-GB" sz="1600" dirty="0" err="1"/>
              <a:t>Astrologia</a:t>
            </a:r>
            <a:r>
              <a:rPr lang="en-GB" sz="1600" dirty="0"/>
              <a:t>, </a:t>
            </a:r>
            <a:r>
              <a:rPr lang="en-GB" sz="1600" dirty="0" err="1"/>
              <a:t>Alchimia</a:t>
            </a:r>
            <a:r>
              <a:rPr lang="en-GB" sz="1600" dirty="0"/>
              <a:t>
</a:t>
            </a:r>
            <a:r>
              <a:rPr lang="en-GB" sz="1600" dirty="0" err="1"/>
              <a:t>Sovrapposizione</a:t>
            </a:r>
            <a:r>
              <a:rPr lang="en-GB" sz="1600" dirty="0"/>
              <a:t> </a:t>
            </a:r>
            <a:r>
              <a:rPr lang="en-GB" sz="1600" dirty="0" err="1"/>
              <a:t>tra</a:t>
            </a:r>
            <a:r>
              <a:rPr lang="en-GB" sz="1600" dirty="0"/>
              <a:t> la </a:t>
            </a:r>
            <a:r>
              <a:rPr lang="en-GB" sz="1600" dirty="0" err="1"/>
              <a:t>cultura</a:t>
            </a:r>
            <a:r>
              <a:rPr lang="en-GB" sz="1600" dirty="0"/>
              <a:t> </a:t>
            </a:r>
            <a:r>
              <a:rPr lang="en-GB" sz="1600" dirty="0" err="1"/>
              <a:t>pagana</a:t>
            </a:r>
            <a:r>
              <a:rPr lang="en-GB" sz="1600" dirty="0"/>
              <a:t> e </a:t>
            </a:r>
            <a:r>
              <a:rPr lang="en-GB" sz="1600" dirty="0" err="1"/>
              <a:t>cristiana</a:t>
            </a:r>
            <a:r>
              <a:rPr lang="en-GB" sz="1600" dirty="0"/>
              <a:t> in </a:t>
            </a:r>
            <a:r>
              <a:rPr lang="en-GB" sz="1600" dirty="0" err="1"/>
              <a:t>materia</a:t>
            </a:r>
            <a:r>
              <a:rPr lang="en-GB" sz="1600" dirty="0"/>
              <a:t> di </a:t>
            </a:r>
            <a:r>
              <a:rPr lang="en-GB" sz="1600" dirty="0" err="1"/>
              <a:t>rituali</a:t>
            </a:r>
            <a:r>
              <a:rPr lang="en-GB" sz="1600" dirty="0"/>
              <a:t> </a:t>
            </a:r>
            <a:r>
              <a:rPr lang="en-GB" sz="1600" dirty="0" err="1"/>
              <a:t>religiosi</a:t>
            </a:r>
            <a:endParaRPr lang="en-GB" sz="1600" dirty="0"/>
          </a:p>
          <a:p>
            <a:pPr lvl="2"/>
            <a:r>
              <a:rPr lang="en-GB" sz="1400" dirty="0"/>
              <a:t>San Ciro e Giovanni: </a:t>
            </a:r>
            <a:r>
              <a:rPr lang="en-GB" sz="1400" dirty="0" err="1"/>
              <a:t>anargyroi</a:t>
            </a:r>
            <a:r>
              <a:rPr lang="en-GB" sz="1400" dirty="0"/>
              <a:t> (</a:t>
            </a:r>
            <a:r>
              <a:rPr lang="en-GB" sz="1400" dirty="0" err="1"/>
              <a:t>nessuna</a:t>
            </a:r>
            <a:r>
              <a:rPr lang="en-GB" sz="1400" dirty="0"/>
              <a:t> </a:t>
            </a:r>
            <a:r>
              <a:rPr lang="en-GB" sz="1400" dirty="0" err="1"/>
              <a:t>pratica</a:t>
            </a:r>
            <a:r>
              <a:rPr lang="en-GB" sz="1400" dirty="0"/>
              <a:t> </a:t>
            </a:r>
            <a:r>
              <a:rPr lang="en-GB" sz="1400" dirty="0" err="1"/>
              <a:t>lucrativa</a:t>
            </a:r>
            <a:r>
              <a:rPr lang="en-GB" sz="1400" dirty="0"/>
              <a:t>)
</a:t>
            </a:r>
            <a:r>
              <a:rPr lang="en-GB" sz="1400" dirty="0" err="1"/>
              <a:t>Incubatio</a:t>
            </a:r>
            <a:r>
              <a:rPr lang="en-GB" sz="1400" dirty="0"/>
              <a:t> </a:t>
            </a:r>
            <a:r>
              <a:rPr lang="en-GB" sz="1400" dirty="0" err="1"/>
              <a:t>cristiana</a:t>
            </a:r>
            <a:endParaRPr lang="en-GB" dirty="0"/>
          </a:p>
        </p:txBody>
      </p:sp>
      <p:pic>
        <p:nvPicPr>
          <p:cNvPr id="5" name="Picture 4" descr="A picture containing text, book&#10;&#10;Description automatically generated">
            <a:extLst>
              <a:ext uri="{FF2B5EF4-FFF2-40B4-BE49-F238E27FC236}">
                <a16:creationId xmlns="" xmlns:a16="http://schemas.microsoft.com/office/drawing/2014/main" id="{DBE219DE-ED06-4EC8-A73E-80DB825EA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406" y="4075143"/>
            <a:ext cx="3886200" cy="20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2F91DC-0B1A-4595-93A6-89D7F825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703" y="719086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Islam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611735-4AF8-4D87-9677-E0544A5D8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err="1"/>
              <a:t>Maometto</a:t>
            </a:r>
            <a:r>
              <a:rPr lang="en-GB" sz="1800" dirty="0"/>
              <a:t> (570-632) </a:t>
            </a:r>
            <a:r>
              <a:rPr lang="en-GB" sz="1800" dirty="0" err="1"/>
              <a:t>membro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tribù</a:t>
            </a:r>
            <a:r>
              <a:rPr lang="en-GB" sz="1800" dirty="0"/>
              <a:t> di Quraysh al </a:t>
            </a:r>
            <a:r>
              <a:rPr lang="en-GB" sz="1800" dirty="0" err="1"/>
              <a:t>governo</a:t>
            </a:r>
            <a:r>
              <a:rPr lang="en-GB" sz="1800" dirty="0"/>
              <a:t> di La Mecca
</a:t>
            </a:r>
            <a:r>
              <a:rPr lang="en-GB" sz="1800" dirty="0" err="1"/>
              <a:t>Povero</a:t>
            </a:r>
            <a:r>
              <a:rPr lang="en-GB" sz="1800" dirty="0"/>
              <a:t> </a:t>
            </a:r>
            <a:r>
              <a:rPr lang="en-GB" sz="1800" dirty="0" err="1"/>
              <a:t>orfano</a:t>
            </a:r>
            <a:r>
              <a:rPr lang="en-GB" sz="1800" dirty="0"/>
              <a:t> </a:t>
            </a:r>
            <a:r>
              <a:rPr lang="en-GB" sz="1800" dirty="0" err="1"/>
              <a:t>che</a:t>
            </a:r>
            <a:r>
              <a:rPr lang="en-GB" sz="1800" dirty="0"/>
              <a:t> </a:t>
            </a:r>
            <a:r>
              <a:rPr lang="en-GB" sz="1800" dirty="0" err="1"/>
              <a:t>diventa</a:t>
            </a:r>
            <a:r>
              <a:rPr lang="en-GB" sz="1800" dirty="0"/>
              <a:t> un </a:t>
            </a:r>
            <a:r>
              <a:rPr lang="en-GB" sz="1800" dirty="0" err="1"/>
              <a:t>ricco</a:t>
            </a:r>
            <a:r>
              <a:rPr lang="en-GB" sz="1800" dirty="0"/>
              <a:t> </a:t>
            </a:r>
            <a:r>
              <a:rPr lang="en-GB" sz="1800" dirty="0" err="1"/>
              <a:t>mercante</a:t>
            </a:r>
            <a:r>
              <a:rPr lang="en-GB" sz="1800" dirty="0"/>
              <a:t>
</a:t>
            </a:r>
            <a:r>
              <a:rPr lang="en-GB" sz="1800" dirty="0" err="1"/>
              <a:t>Nei</a:t>
            </a:r>
            <a:r>
              <a:rPr lang="en-GB" sz="1800" dirty="0"/>
              <a:t> </a:t>
            </a:r>
            <a:r>
              <a:rPr lang="en-GB" sz="1800" dirty="0" err="1"/>
              <a:t>primi</a:t>
            </a:r>
            <a:r>
              <a:rPr lang="en-GB" sz="1800" dirty="0"/>
              <a:t> anni 40 ha </a:t>
            </a:r>
            <a:r>
              <a:rPr lang="en-GB" sz="1800" dirty="0" err="1"/>
              <a:t>ricevuto</a:t>
            </a:r>
            <a:r>
              <a:rPr lang="en-GB" sz="1800" dirty="0"/>
              <a:t> una </a:t>
            </a:r>
            <a:r>
              <a:rPr lang="en-GB" sz="1800" dirty="0" err="1"/>
              <a:t>chiamata</a:t>
            </a:r>
            <a:r>
              <a:rPr lang="en-GB" sz="1800" dirty="0"/>
              <a:t>: </a:t>
            </a:r>
            <a:r>
              <a:rPr lang="en-GB" sz="1800" dirty="0" err="1"/>
              <a:t>Corano</a:t>
            </a:r>
            <a:r>
              <a:rPr lang="en-GB" sz="1800" dirty="0"/>
              <a:t> (</a:t>
            </a:r>
            <a:r>
              <a:rPr lang="en-GB" sz="1800" dirty="0" err="1"/>
              <a:t>Corano</a:t>
            </a:r>
            <a:r>
              <a:rPr lang="en-GB" sz="1800" dirty="0"/>
              <a:t>) </a:t>
            </a:r>
            <a:r>
              <a:rPr lang="en-GB" sz="1800" dirty="0" err="1"/>
              <a:t>è</a:t>
            </a:r>
            <a:r>
              <a:rPr lang="en-GB" sz="1800" dirty="0"/>
              <a:t> </a:t>
            </a:r>
            <a:r>
              <a:rPr lang="en-GB" sz="1800" dirty="0" err="1"/>
              <a:t>stato</a:t>
            </a:r>
            <a:r>
              <a:rPr lang="en-GB" sz="1800" dirty="0"/>
              <a:t> </a:t>
            </a:r>
            <a:r>
              <a:rPr lang="en-GB" sz="1800" dirty="0" err="1"/>
              <a:t>rivelato</a:t>
            </a:r>
            <a:r>
              <a:rPr lang="en-GB" sz="1800" dirty="0"/>
              <a:t> a </a:t>
            </a:r>
            <a:r>
              <a:rPr lang="en-GB" sz="1800" dirty="0" err="1"/>
              <a:t>lui</a:t>
            </a:r>
            <a:r>
              <a:rPr lang="en-GB" sz="1800" dirty="0"/>
              <a:t> </a:t>
            </a:r>
            <a:r>
              <a:rPr lang="en-GB" sz="1800" dirty="0" err="1"/>
              <a:t>nella</a:t>
            </a:r>
            <a:r>
              <a:rPr lang="en-GB" sz="1800" dirty="0"/>
              <a:t> </a:t>
            </a:r>
            <a:r>
              <a:rPr lang="en-GB" sz="1800" dirty="0" err="1"/>
              <a:t>visione</a:t>
            </a:r>
            <a:r>
              <a:rPr lang="en-GB" sz="1800" dirty="0"/>
              <a:t>
</a:t>
            </a:r>
            <a:r>
              <a:rPr lang="en-GB" sz="1800" dirty="0" err="1"/>
              <a:t>L'ultimo</a:t>
            </a:r>
            <a:r>
              <a:rPr lang="en-GB" sz="1800" dirty="0"/>
              <a:t> </a:t>
            </a:r>
            <a:r>
              <a:rPr lang="en-GB" sz="1800" dirty="0" err="1"/>
              <a:t>profeta</a:t>
            </a:r>
            <a:r>
              <a:rPr lang="en-GB" sz="1800" dirty="0"/>
              <a:t> </a:t>
            </a:r>
            <a:r>
              <a:rPr lang="en-GB" sz="1800" dirty="0" err="1"/>
              <a:t>discendente</a:t>
            </a:r>
            <a:r>
              <a:rPr lang="en-GB" sz="1800" dirty="0"/>
              <a:t> </a:t>
            </a:r>
            <a:r>
              <a:rPr lang="en-GB" sz="1800" dirty="0" err="1"/>
              <a:t>direttamente</a:t>
            </a:r>
            <a:r>
              <a:rPr lang="en-GB" sz="1800" dirty="0"/>
              <a:t> da Adamo e </a:t>
            </a:r>
            <a:r>
              <a:rPr lang="en-GB" sz="1800" dirty="0" err="1"/>
              <a:t>Noè</a:t>
            </a:r>
            <a:r>
              <a:rPr lang="en-GB" sz="1800" dirty="0"/>
              <a:t>
Nel 622 </a:t>
            </a:r>
            <a:r>
              <a:rPr lang="en-GB" sz="1800" dirty="0" err="1"/>
              <a:t>d.C.</a:t>
            </a:r>
            <a:r>
              <a:rPr lang="en-GB" sz="1800" dirty="0"/>
              <a:t> Hegira </a:t>
            </a:r>
            <a:r>
              <a:rPr lang="en-GB" sz="1800" dirty="0" err="1"/>
              <a:t>rappresenta</a:t>
            </a:r>
            <a:r>
              <a:rPr lang="en-GB" sz="1800" dirty="0"/>
              <a:t> la </a:t>
            </a:r>
            <a:r>
              <a:rPr lang="en-GB" sz="1800" dirty="0" err="1"/>
              <a:t>fondazione</a:t>
            </a:r>
            <a:r>
              <a:rPr lang="en-GB" sz="1800" dirty="0"/>
              <a:t> </a:t>
            </a:r>
            <a:r>
              <a:rPr lang="en-GB" sz="1800" dirty="0" err="1"/>
              <a:t>dell'Islam</a:t>
            </a:r>
            <a:r>
              <a:rPr lang="en-GB" sz="1800" dirty="0"/>
              <a:t>, la </a:t>
            </a:r>
            <a:r>
              <a:rPr lang="en-GB" sz="1800" dirty="0" err="1"/>
              <a:t>fuga</a:t>
            </a:r>
            <a:r>
              <a:rPr lang="en-GB" sz="1800" dirty="0"/>
              <a:t> a Medina come </a:t>
            </a:r>
            <a:r>
              <a:rPr lang="en-GB" sz="1800" dirty="0" err="1"/>
              <a:t>conseguenza</a:t>
            </a:r>
            <a:r>
              <a:rPr lang="en-GB" sz="1800" dirty="0"/>
              <a:t> </a:t>
            </a:r>
            <a:r>
              <a:rPr lang="en-GB" sz="1800" dirty="0" err="1"/>
              <a:t>dell'azione</a:t>
            </a:r>
            <a:r>
              <a:rPr lang="en-GB" sz="1800" dirty="0"/>
              <a:t> </a:t>
            </a:r>
            <a:r>
              <a:rPr lang="en-GB" sz="1800" dirty="0" err="1"/>
              <a:t>penale</a:t>
            </a:r>
            <a:r>
              <a:rPr lang="en-GB" sz="1800" dirty="0"/>
              <a:t> </a:t>
            </a:r>
            <a:r>
              <a:rPr lang="en-GB" sz="1800" dirty="0" err="1"/>
              <a:t>dei</a:t>
            </a:r>
            <a:r>
              <a:rPr lang="en-GB" sz="1800" dirty="0"/>
              <a:t> </a:t>
            </a:r>
            <a:r>
              <a:rPr lang="en-GB" sz="1800" dirty="0" err="1"/>
              <a:t>musulmani</a:t>
            </a:r>
            <a:r>
              <a:rPr lang="en-GB" sz="1800" dirty="0"/>
              <a:t> a La Mecca 
Al </a:t>
            </a:r>
            <a:r>
              <a:rPr lang="en-GB" sz="1800" dirty="0" err="1"/>
              <a:t>momento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sua</a:t>
            </a:r>
            <a:r>
              <a:rPr lang="en-GB" sz="1800" dirty="0"/>
              <a:t> </a:t>
            </a:r>
            <a:r>
              <a:rPr lang="en-GB" sz="1800" dirty="0" err="1"/>
              <a:t>morte</a:t>
            </a:r>
            <a:r>
              <a:rPr lang="en-GB" sz="1800" dirty="0"/>
              <a:t> </a:t>
            </a:r>
            <a:r>
              <a:rPr lang="en-GB" sz="1800" dirty="0" err="1"/>
              <a:t>l'Islam</a:t>
            </a:r>
            <a:r>
              <a:rPr lang="en-GB" sz="1800" dirty="0"/>
              <a:t> </a:t>
            </a:r>
            <a:r>
              <a:rPr lang="en-GB" sz="1800" dirty="0" err="1"/>
              <a:t>conquistò</a:t>
            </a:r>
            <a:r>
              <a:rPr lang="en-GB" sz="1800" dirty="0"/>
              <a:t> </a:t>
            </a:r>
            <a:r>
              <a:rPr lang="en-GB" sz="1800" dirty="0" err="1"/>
              <a:t>tutta</a:t>
            </a:r>
            <a:r>
              <a:rPr lang="en-GB" sz="1800" dirty="0"/>
              <a:t> </a:t>
            </a:r>
            <a:r>
              <a:rPr lang="en-GB" sz="1800" dirty="0" err="1"/>
              <a:t>l'Arabia</a:t>
            </a:r>
            <a:r>
              <a:rPr lang="en-GB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602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2727B3-FB5D-4D61-99D0-439941535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97" y="778079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araba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EA6028-E6E7-41B7-950A-963D16F13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 err="1"/>
              <a:t>Sintesi</a:t>
            </a:r>
            <a:r>
              <a:rPr lang="en-GB" sz="1800" dirty="0"/>
              <a:t> </a:t>
            </a:r>
            <a:r>
              <a:rPr lang="en-GB" sz="1800" dirty="0" err="1"/>
              <a:t>tra</a:t>
            </a:r>
            <a:r>
              <a:rPr lang="en-GB" sz="1800" dirty="0"/>
              <a:t> la </a:t>
            </a:r>
            <a:r>
              <a:rPr lang="en-GB" sz="1800" dirty="0" err="1"/>
              <a:t>magia</a:t>
            </a:r>
            <a:r>
              <a:rPr lang="en-GB" sz="1800" dirty="0"/>
              <a:t> e la </a:t>
            </a:r>
            <a:r>
              <a:rPr lang="en-GB" sz="1800" dirty="0" err="1"/>
              <a:t>medicina</a:t>
            </a:r>
            <a:r>
              <a:rPr lang="en-GB" sz="1800" dirty="0"/>
              <a:t> </a:t>
            </a:r>
            <a:r>
              <a:rPr lang="en-GB" sz="1800" dirty="0" err="1"/>
              <a:t>empirica</a:t>
            </a:r>
            <a:r>
              <a:rPr lang="en-GB" sz="1800" dirty="0"/>
              <a:t> </a:t>
            </a:r>
            <a:r>
              <a:rPr lang="en-GB" sz="1800" dirty="0" err="1"/>
              <a:t>delle</a:t>
            </a:r>
            <a:r>
              <a:rPr lang="en-GB" sz="1800" dirty="0"/>
              <a:t> </a:t>
            </a:r>
            <a:r>
              <a:rPr lang="en-GB" sz="1800" dirty="0" err="1"/>
              <a:t>tribù</a:t>
            </a:r>
            <a:r>
              <a:rPr lang="en-GB" sz="1800" dirty="0"/>
              <a:t> </a:t>
            </a:r>
            <a:r>
              <a:rPr lang="en-GB" sz="1800" dirty="0" err="1"/>
              <a:t>arabe</a:t>
            </a:r>
            <a:r>
              <a:rPr lang="en-GB" sz="1800" dirty="0"/>
              <a:t> e la </a:t>
            </a:r>
            <a:r>
              <a:rPr lang="en-GB" sz="1800" dirty="0" err="1"/>
              <a:t>cultura</a:t>
            </a:r>
            <a:r>
              <a:rPr lang="en-GB" sz="1800" dirty="0"/>
              <a:t> </a:t>
            </a:r>
            <a:r>
              <a:rPr lang="en-GB" sz="1800" dirty="0" err="1"/>
              <a:t>greca</a:t>
            </a:r>
            <a:r>
              <a:rPr lang="en-GB" sz="1800" dirty="0"/>
              <a:t> come </a:t>
            </a:r>
            <a:r>
              <a:rPr lang="en-GB" sz="1800" dirty="0" err="1"/>
              <a:t>conseguenza</a:t>
            </a:r>
            <a:r>
              <a:rPr lang="en-GB" sz="1800" dirty="0"/>
              <a:t> </a:t>
            </a:r>
            <a:r>
              <a:rPr lang="en-GB" sz="1800" dirty="0" err="1"/>
              <a:t>dell'espansione</a:t>
            </a:r>
            <a:r>
              <a:rPr lang="en-GB" sz="1800" dirty="0"/>
              <a:t> </a:t>
            </a:r>
            <a:r>
              <a:rPr lang="en-GB" sz="1800" dirty="0" err="1"/>
              <a:t>dell'Islam</a:t>
            </a:r>
            <a:r>
              <a:rPr lang="en-GB" sz="1800" dirty="0"/>
              <a:t> </a:t>
            </a:r>
            <a:r>
              <a:rPr lang="en-GB" sz="1800" dirty="0" err="1"/>
              <a:t>nell'impero</a:t>
            </a:r>
            <a:r>
              <a:rPr lang="en-GB" sz="1800" dirty="0"/>
              <a:t> </a:t>
            </a:r>
            <a:r>
              <a:rPr lang="en-GB" sz="1800" dirty="0" err="1"/>
              <a:t>bizantino</a:t>
            </a:r>
            <a:r>
              <a:rPr lang="en-GB" sz="1800" dirty="0"/>
              <a:t> e </a:t>
            </a:r>
            <a:r>
              <a:rPr lang="en-GB" sz="1800" dirty="0" err="1"/>
              <a:t>nel</a:t>
            </a:r>
            <a:r>
              <a:rPr lang="en-GB" sz="1800" dirty="0"/>
              <a:t> Medio </a:t>
            </a:r>
            <a:r>
              <a:rPr lang="en-GB" sz="1800" dirty="0" err="1"/>
              <a:t>Oriente</a:t>
            </a:r>
            <a:r>
              <a:rPr lang="en-GB" sz="1800" dirty="0"/>
              <a:t>.</a:t>
            </a:r>
          </a:p>
          <a:p>
            <a:pPr lvl="1"/>
            <a:r>
              <a:rPr lang="en-GB" sz="1600" dirty="0"/>
              <a:t>Hellenism</a:t>
            </a:r>
          </a:p>
          <a:p>
            <a:pPr lvl="1"/>
            <a:r>
              <a:rPr lang="en-GB" sz="1600" dirty="0"/>
              <a:t>Islamic monotheism</a:t>
            </a:r>
          </a:p>
          <a:p>
            <a:r>
              <a:rPr lang="en-GB" sz="1800" dirty="0" err="1"/>
              <a:t>Traduzioni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scienza</a:t>
            </a:r>
            <a:r>
              <a:rPr lang="en-GB" sz="1800" dirty="0"/>
              <a:t> e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medicina</a:t>
            </a:r>
            <a:r>
              <a:rPr lang="en-GB" sz="1800" dirty="0"/>
              <a:t> </a:t>
            </a:r>
            <a:r>
              <a:rPr lang="en-GB" sz="1800" dirty="0" err="1"/>
              <a:t>greca</a:t>
            </a:r>
            <a:r>
              <a:rPr lang="en-GB" sz="1800" dirty="0"/>
              <a:t> </a:t>
            </a:r>
            <a:r>
              <a:rPr lang="en-GB" sz="1800" dirty="0" err="1"/>
              <a:t>nella</a:t>
            </a:r>
            <a:r>
              <a:rPr lang="en-GB" sz="1800" dirty="0"/>
              <a:t> </a:t>
            </a:r>
            <a:r>
              <a:rPr lang="en-GB" sz="1800" dirty="0" err="1"/>
              <a:t>cultura</a:t>
            </a:r>
            <a:r>
              <a:rPr lang="en-GB" sz="1800" dirty="0"/>
              <a:t> </a:t>
            </a:r>
            <a:r>
              <a:rPr lang="en-GB" sz="1800" dirty="0" err="1"/>
              <a:t>islamica</a:t>
            </a:r>
            <a:r>
              <a:rPr lang="en-GB" sz="1800" dirty="0"/>
              <a:t> </a:t>
            </a:r>
            <a:r>
              <a:rPr lang="en-GB" sz="1800" dirty="0" err="1"/>
              <a:t>sono</a:t>
            </a:r>
            <a:r>
              <a:rPr lang="en-GB" sz="1800" dirty="0"/>
              <a:t> </a:t>
            </a:r>
            <a:r>
              <a:rPr lang="en-GB" sz="1800" dirty="0" err="1"/>
              <a:t>prodotte</a:t>
            </a:r>
            <a:r>
              <a:rPr lang="en-GB" sz="1800" dirty="0"/>
              <a:t> dal religioso credo:</a:t>
            </a:r>
          </a:p>
          <a:p>
            <a:pPr lvl="1"/>
            <a:r>
              <a:rPr lang="en-GB" sz="1600" dirty="0"/>
              <a:t>“</a:t>
            </a:r>
            <a:r>
              <a:rPr lang="en-GB" sz="1600" dirty="0" err="1"/>
              <a:t>trovare</a:t>
            </a:r>
            <a:r>
              <a:rPr lang="en-GB" sz="1600" dirty="0"/>
              <a:t> </a:t>
            </a:r>
            <a:r>
              <a:rPr lang="en-GB" sz="1600" dirty="0" err="1"/>
              <a:t>conoscenza</a:t>
            </a:r>
            <a:r>
              <a:rPr lang="en-GB" sz="1600" dirty="0"/>
              <a:t> </a:t>
            </a:r>
            <a:r>
              <a:rPr lang="en-GB" sz="1600" dirty="0" err="1"/>
              <a:t>anche</a:t>
            </a:r>
            <a:r>
              <a:rPr lang="en-GB" sz="1600" dirty="0"/>
              <a:t> se  </a:t>
            </a:r>
            <a:r>
              <a:rPr lang="en-GB" sz="1600" dirty="0" err="1"/>
              <a:t>necessario</a:t>
            </a:r>
            <a:r>
              <a:rPr lang="en-GB" sz="1600" dirty="0"/>
              <a:t> </a:t>
            </a:r>
            <a:r>
              <a:rPr lang="en-GB" sz="1600" dirty="0" err="1"/>
              <a:t>andare</a:t>
            </a:r>
            <a:r>
              <a:rPr lang="en-GB" sz="1600" dirty="0"/>
              <a:t> in </a:t>
            </a:r>
            <a:r>
              <a:rPr lang="en-GB" sz="1600" dirty="0" err="1"/>
              <a:t>Cina</a:t>
            </a:r>
            <a:r>
              <a:rPr lang="en-GB" sz="1600" dirty="0"/>
              <a:t>"
"chi </a:t>
            </a:r>
            <a:r>
              <a:rPr lang="en-GB" sz="1600" dirty="0" err="1"/>
              <a:t>lascia</a:t>
            </a:r>
            <a:r>
              <a:rPr lang="en-GB" sz="1600" dirty="0"/>
              <a:t> la </a:t>
            </a:r>
            <a:r>
              <a:rPr lang="en-GB" sz="1600" dirty="0" err="1"/>
              <a:t>sua</a:t>
            </a:r>
            <a:r>
              <a:rPr lang="en-GB" sz="1600" dirty="0"/>
              <a:t> casa per </a:t>
            </a:r>
            <a:r>
              <a:rPr lang="en-GB" sz="1600" dirty="0" err="1"/>
              <a:t>trovare</a:t>
            </a:r>
            <a:r>
              <a:rPr lang="en-GB" sz="1600" dirty="0"/>
              <a:t> </a:t>
            </a:r>
            <a:r>
              <a:rPr lang="en-GB" sz="1600" dirty="0" err="1"/>
              <a:t>conoscenza</a:t>
            </a:r>
            <a:r>
              <a:rPr lang="en-GB" sz="1600" dirty="0"/>
              <a:t> </a:t>
            </a:r>
            <a:r>
              <a:rPr lang="en-GB" sz="1600" dirty="0" err="1"/>
              <a:t>troverà</a:t>
            </a:r>
            <a:r>
              <a:rPr lang="en-GB" sz="1600" dirty="0"/>
              <a:t> la via di Allah"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85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E697B1-3AB2-4350-822D-DC2B13ED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073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La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traduzione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della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greca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EEB78C-4E6B-4DCA-94C4-35E7C90CE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8" y="19436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/>
              <a:t>Hunayan</a:t>
            </a:r>
            <a:r>
              <a:rPr lang="en-GB" sz="1800" dirty="0"/>
              <a:t> Ibn </a:t>
            </a:r>
            <a:r>
              <a:rPr lang="en-GB" sz="1800" dirty="0" err="1"/>
              <a:t>Ishaq</a:t>
            </a:r>
            <a:r>
              <a:rPr lang="en-GB" sz="1800" dirty="0"/>
              <a:t> (</a:t>
            </a:r>
            <a:r>
              <a:rPr lang="en-GB" sz="1800" dirty="0" err="1"/>
              <a:t>Iohannitus</a:t>
            </a:r>
            <a:r>
              <a:rPr lang="en-GB" sz="1800" dirty="0"/>
              <a:t>) </a:t>
            </a:r>
          </a:p>
          <a:p>
            <a:pPr lvl="1"/>
            <a:r>
              <a:rPr lang="en-GB" sz="1600" dirty="0" err="1"/>
              <a:t>Opere</a:t>
            </a:r>
            <a:r>
              <a:rPr lang="en-GB" sz="1600" dirty="0"/>
              <a:t> di </a:t>
            </a:r>
            <a:r>
              <a:rPr lang="en-GB" sz="1600" dirty="0" err="1"/>
              <a:t>Ippocrate</a:t>
            </a:r>
            <a:r>
              <a:rPr lang="en-GB" sz="1600" dirty="0"/>
              <a:t> e </a:t>
            </a:r>
            <a:r>
              <a:rPr lang="en-GB" sz="1600" dirty="0" err="1"/>
              <a:t>Galeno</a:t>
            </a:r>
            <a:r>
              <a:rPr lang="en-GB" sz="1600" dirty="0"/>
              <a:t> in </a:t>
            </a:r>
            <a:r>
              <a:rPr lang="en-GB" sz="1600" dirty="0" err="1"/>
              <a:t>siriaco</a:t>
            </a:r>
            <a:r>
              <a:rPr lang="en-GB" sz="1600" dirty="0"/>
              <a:t>
</a:t>
            </a:r>
            <a:r>
              <a:rPr lang="en-GB" sz="1600" dirty="0" err="1"/>
              <a:t>Manoscritti</a:t>
            </a:r>
            <a:r>
              <a:rPr lang="en-GB" sz="1600" dirty="0"/>
              <a:t> </a:t>
            </a:r>
            <a:r>
              <a:rPr lang="en-GB" sz="1600" dirty="0" err="1"/>
              <a:t>greci</a:t>
            </a:r>
            <a:r>
              <a:rPr lang="en-GB" sz="1600" dirty="0"/>
              <a:t> e </a:t>
            </a:r>
            <a:r>
              <a:rPr lang="en-GB" sz="1600" dirty="0" err="1"/>
              <a:t>persiani</a:t>
            </a:r>
            <a:r>
              <a:rPr lang="en-GB" sz="1600" dirty="0"/>
              <a:t> in </a:t>
            </a:r>
            <a:r>
              <a:rPr lang="en-GB" sz="1600" dirty="0" err="1"/>
              <a:t>siriaco</a:t>
            </a:r>
            <a:r>
              <a:rPr lang="en-GB" sz="1600" dirty="0"/>
              <a:t> e </a:t>
            </a:r>
            <a:r>
              <a:rPr lang="en-GB" sz="1600" dirty="0" err="1"/>
              <a:t>arabo</a:t>
            </a:r>
            <a:r>
              <a:rPr lang="en-GB" sz="1600" dirty="0"/>
              <a:t> di </a:t>
            </a:r>
            <a:r>
              <a:rPr lang="en-GB" sz="1600" dirty="0" err="1"/>
              <a:t>Ippocrate</a:t>
            </a:r>
            <a:r>
              <a:rPr lang="en-GB" sz="1600" dirty="0"/>
              <a:t> 
Cristiano </a:t>
            </a:r>
            <a:r>
              <a:rPr lang="en-GB" sz="1600" dirty="0" err="1"/>
              <a:t>nestoriano</a:t>
            </a:r>
            <a:r>
              <a:rPr lang="en-GB" sz="1600" dirty="0"/>
              <a:t> </a:t>
            </a:r>
            <a:r>
              <a:rPr lang="en-GB" sz="1600" dirty="0" err="1"/>
              <a:t>che</a:t>
            </a:r>
            <a:r>
              <a:rPr lang="en-GB" sz="1600" dirty="0"/>
              <a:t> </a:t>
            </a:r>
            <a:r>
              <a:rPr lang="en-GB" sz="1600" dirty="0" err="1"/>
              <a:t>vive</a:t>
            </a:r>
            <a:r>
              <a:rPr lang="en-GB" sz="1600" dirty="0"/>
              <a:t> a Baghdad</a:t>
            </a:r>
          </a:p>
          <a:p>
            <a:r>
              <a:rPr lang="en-GB" sz="1800" dirty="0" err="1"/>
              <a:t>Mesue</a:t>
            </a:r>
            <a:r>
              <a:rPr lang="en-GB" sz="1800" dirty="0"/>
              <a:t>’ the Old</a:t>
            </a:r>
          </a:p>
          <a:p>
            <a:pPr lvl="1"/>
            <a:r>
              <a:rPr lang="en-GB" sz="1600" dirty="0" err="1"/>
              <a:t>Direttore</a:t>
            </a:r>
            <a:r>
              <a:rPr lang="en-GB" sz="1600" dirty="0"/>
              <a:t> </a:t>
            </a:r>
            <a:r>
              <a:rPr lang="en-GB" sz="1600" dirty="0" err="1"/>
              <a:t>dell'ospedale</a:t>
            </a:r>
            <a:r>
              <a:rPr lang="en-GB" sz="1600" dirty="0"/>
              <a:t> di Bagdad
</a:t>
            </a:r>
            <a:r>
              <a:rPr lang="en-GB" sz="1600" dirty="0" err="1"/>
              <a:t>Traduzione</a:t>
            </a:r>
            <a:r>
              <a:rPr lang="en-GB" sz="1600" dirty="0"/>
              <a:t> </a:t>
            </a:r>
            <a:r>
              <a:rPr lang="en-GB" sz="1600" dirty="0" err="1"/>
              <a:t>della</a:t>
            </a:r>
            <a:r>
              <a:rPr lang="en-GB" sz="1600" dirty="0"/>
              <a:t> </a:t>
            </a:r>
            <a:r>
              <a:rPr lang="en-GB" sz="1600" dirty="0" err="1"/>
              <a:t>medicina</a:t>
            </a:r>
            <a:r>
              <a:rPr lang="en-GB" sz="1600" dirty="0"/>
              <a:t> </a:t>
            </a:r>
            <a:r>
              <a:rPr lang="en-GB" sz="1600" dirty="0" err="1"/>
              <a:t>greca</a:t>
            </a:r>
            <a:r>
              <a:rPr lang="en-GB" sz="1600" dirty="0"/>
              <a:t> da Alessandria in </a:t>
            </a:r>
            <a:r>
              <a:rPr lang="en-GB" sz="1600" dirty="0" err="1"/>
              <a:t>arabo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97416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59C6BE-5B24-4DF3-ACD0-D57473F5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2829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Isagoge di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Iohannitus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8E2747-45CB-4DFD-97FB-34D1D02D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/>
              <a:t>Libro di </a:t>
            </a:r>
            <a:r>
              <a:rPr lang="en-GB" sz="1800" dirty="0" err="1"/>
              <a:t>riferimento</a:t>
            </a:r>
            <a:r>
              <a:rPr lang="en-GB" sz="1800" dirty="0"/>
              <a:t> per la </a:t>
            </a:r>
            <a:r>
              <a:rPr lang="en-GB" sz="1800" dirty="0" err="1"/>
              <a:t>medicina</a:t>
            </a:r>
            <a:r>
              <a:rPr lang="en-GB" sz="1800" dirty="0"/>
              <a:t> araba, </a:t>
            </a:r>
            <a:r>
              <a:rPr lang="en-GB" sz="1800" dirty="0" err="1"/>
              <a:t>traduzione</a:t>
            </a:r>
            <a:r>
              <a:rPr lang="en-GB" sz="1800" dirty="0"/>
              <a:t> di un </a:t>
            </a:r>
            <a:r>
              <a:rPr lang="en-GB" sz="1800" dirty="0" err="1"/>
              <a:t>lavoro</a:t>
            </a:r>
            <a:r>
              <a:rPr lang="en-GB" sz="1800" dirty="0"/>
              <a:t> </a:t>
            </a:r>
            <a:r>
              <a:rPr lang="en-GB" sz="1800" dirty="0" err="1"/>
              <a:t>proveniente</a:t>
            </a:r>
            <a:r>
              <a:rPr lang="en-GB" sz="1800" dirty="0"/>
              <a:t> </a:t>
            </a:r>
            <a:r>
              <a:rPr lang="en-GB" sz="1800" dirty="0" err="1"/>
              <a:t>dalla</a:t>
            </a:r>
            <a:r>
              <a:rPr lang="en-GB" sz="1800" dirty="0"/>
              <a:t> </a:t>
            </a:r>
            <a:r>
              <a:rPr lang="en-GB" sz="1800" dirty="0" err="1"/>
              <a:t>Scuola</a:t>
            </a:r>
            <a:r>
              <a:rPr lang="en-GB" sz="1800" dirty="0"/>
              <a:t> </a:t>
            </a:r>
            <a:r>
              <a:rPr lang="en-GB" sz="1800" dirty="0" err="1"/>
              <a:t>Alessandrina</a:t>
            </a:r>
            <a:r>
              <a:rPr lang="en-GB" sz="1800" dirty="0"/>
              <a:t>, </a:t>
            </a:r>
            <a:r>
              <a:rPr lang="en-GB" sz="1800" dirty="0" err="1"/>
              <a:t>sintesi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medicina</a:t>
            </a:r>
            <a:r>
              <a:rPr lang="en-GB" sz="1800" dirty="0"/>
              <a:t> </a:t>
            </a:r>
            <a:r>
              <a:rPr lang="en-GB" sz="1800" dirty="0" err="1"/>
              <a:t>galenica</a:t>
            </a:r>
            <a:r>
              <a:rPr lang="en-GB" sz="1800" dirty="0"/>
              <a:t> </a:t>
            </a:r>
            <a:r>
              <a:rPr lang="en-GB" sz="1800" dirty="0" err="1"/>
              <a:t>nel</a:t>
            </a:r>
            <a:r>
              <a:rPr lang="en-GB" sz="1800" dirty="0"/>
              <a:t> </a:t>
            </a:r>
            <a:r>
              <a:rPr lang="en-GB" sz="1800" dirty="0" err="1"/>
              <a:t>mondo</a:t>
            </a:r>
            <a:r>
              <a:rPr lang="en-GB" sz="1800" dirty="0"/>
              <a:t> </a:t>
            </a:r>
            <a:r>
              <a:rPr lang="en-GB" sz="1800" dirty="0" err="1"/>
              <a:t>arabo</a:t>
            </a:r>
            <a:r>
              <a:rPr lang="en-GB" sz="1800" dirty="0"/>
              <a:t> 
Il </a:t>
            </a:r>
            <a:r>
              <a:rPr lang="en-GB" sz="1800" dirty="0" err="1"/>
              <a:t>movimento</a:t>
            </a:r>
            <a:r>
              <a:rPr lang="en-GB" sz="1800" dirty="0"/>
              <a:t> di </a:t>
            </a:r>
            <a:r>
              <a:rPr lang="en-GB" sz="1800" dirty="0" err="1"/>
              <a:t>traduzione</a:t>
            </a:r>
            <a:r>
              <a:rPr lang="en-GB" sz="1800" dirty="0"/>
              <a:t> </a:t>
            </a:r>
            <a:r>
              <a:rPr lang="en-GB" sz="1800" dirty="0" err="1"/>
              <a:t>rappresenta</a:t>
            </a:r>
            <a:r>
              <a:rPr lang="en-GB" sz="1800" dirty="0"/>
              <a:t> un </a:t>
            </a:r>
            <a:r>
              <a:rPr lang="en-GB" sz="1800" dirty="0" err="1"/>
              <a:t>approccio</a:t>
            </a:r>
            <a:r>
              <a:rPr lang="en-GB" sz="1800" dirty="0"/>
              <a:t> </a:t>
            </a:r>
            <a:r>
              <a:rPr lang="en-GB" sz="1800" dirty="0" err="1"/>
              <a:t>innovativo</a:t>
            </a:r>
            <a:r>
              <a:rPr lang="en-GB" sz="1800" dirty="0"/>
              <a:t> </a:t>
            </a:r>
            <a:r>
              <a:rPr lang="en-GB" sz="1800" dirty="0" err="1"/>
              <a:t>all'insegnamento</a:t>
            </a:r>
            <a:r>
              <a:rPr lang="en-GB" sz="1800" dirty="0"/>
              <a:t> e </a:t>
            </a:r>
            <a:r>
              <a:rPr lang="en-GB" sz="1800" dirty="0" err="1"/>
              <a:t>all'apprendimento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medicina</a:t>
            </a:r>
            <a:r>
              <a:rPr lang="en-GB" sz="1800" dirty="0"/>
              <a:t> e ha </a:t>
            </a:r>
            <a:r>
              <a:rPr lang="en-GB" sz="1800" dirty="0" err="1"/>
              <a:t>convertito</a:t>
            </a:r>
            <a:r>
              <a:rPr lang="en-GB" sz="1800" dirty="0"/>
              <a:t> la lingua araba in una lingua </a:t>
            </a:r>
            <a:r>
              <a:rPr lang="en-GB" sz="1800" dirty="0" err="1"/>
              <a:t>originale</a:t>
            </a:r>
            <a:r>
              <a:rPr lang="en-GB" sz="1800" dirty="0"/>
              <a:t> per una </a:t>
            </a:r>
            <a:r>
              <a:rPr lang="en-GB" sz="1800" dirty="0" err="1"/>
              <a:t>borsa</a:t>
            </a:r>
            <a:r>
              <a:rPr lang="en-GB" sz="1800" dirty="0"/>
              <a:t> di studio
</a:t>
            </a:r>
            <a:r>
              <a:rPr lang="en-GB" sz="1800" dirty="0" err="1"/>
              <a:t>Hunayn</a:t>
            </a:r>
            <a:r>
              <a:rPr lang="en-GB" sz="1800" dirty="0"/>
              <a:t> ha </a:t>
            </a:r>
            <a:r>
              <a:rPr lang="en-GB" sz="1800" dirty="0" err="1"/>
              <a:t>scritto</a:t>
            </a:r>
            <a:r>
              <a:rPr lang="en-GB" sz="1800" dirty="0"/>
              <a:t> un Medical Questions and Answers, un </a:t>
            </a:r>
            <a:r>
              <a:rPr lang="en-GB" sz="1800" dirty="0" err="1"/>
              <a:t>libro</a:t>
            </a:r>
            <a:r>
              <a:rPr lang="en-GB" sz="1800" dirty="0"/>
              <a:t> di testo per </a:t>
            </a:r>
            <a:r>
              <a:rPr lang="en-GB" sz="1800" dirty="0" err="1"/>
              <a:t>studenti</a:t>
            </a:r>
            <a:r>
              <a:rPr lang="en-GB" sz="1800" dirty="0"/>
              <a:t>, </a:t>
            </a:r>
            <a:r>
              <a:rPr lang="en-GB" sz="1800" dirty="0" err="1"/>
              <a:t>seguendo</a:t>
            </a:r>
            <a:r>
              <a:rPr lang="en-GB" sz="1800" dirty="0"/>
              <a:t> la </a:t>
            </a:r>
            <a:r>
              <a:rPr lang="en-GB" sz="1800" dirty="0" err="1"/>
              <a:t>divisione</a:t>
            </a:r>
            <a:r>
              <a:rPr lang="en-GB" sz="1800" dirty="0"/>
              <a:t> </a:t>
            </a:r>
            <a:r>
              <a:rPr lang="en-GB" sz="1800" dirty="0" err="1"/>
              <a:t>tra</a:t>
            </a:r>
            <a:r>
              <a:rPr lang="en-GB" sz="1800" dirty="0"/>
              <a:t> </a:t>
            </a:r>
            <a:r>
              <a:rPr lang="en-GB" sz="1800" dirty="0" err="1"/>
              <a:t>l'organizzazione</a:t>
            </a:r>
            <a:r>
              <a:rPr lang="en-GB" sz="1800" dirty="0"/>
              <a:t> </a:t>
            </a:r>
            <a:r>
              <a:rPr lang="en-GB" sz="1800" dirty="0" err="1"/>
              <a:t>naturale</a:t>
            </a:r>
            <a:r>
              <a:rPr lang="en-GB" sz="1800" dirty="0"/>
              <a:t> del </a:t>
            </a:r>
            <a:r>
              <a:rPr lang="en-GB" sz="1800" dirty="0" err="1"/>
              <a:t>corpo</a:t>
            </a:r>
            <a:r>
              <a:rPr lang="en-GB" sz="1800" dirty="0"/>
              <a:t> e la </a:t>
            </a:r>
            <a:r>
              <a:rPr lang="en-GB" sz="1800" dirty="0" err="1"/>
              <a:t>malattia</a:t>
            </a:r>
            <a:r>
              <a:rPr lang="en-GB" sz="1800" dirty="0"/>
              <a:t> </a:t>
            </a:r>
            <a:r>
              <a:rPr lang="en-GB" sz="1800" dirty="0" err="1"/>
              <a:t>innaturale</a:t>
            </a:r>
            <a:r>
              <a:rPr lang="en-GB" sz="1800" dirty="0"/>
              <a:t> o </a:t>
            </a:r>
            <a:r>
              <a:rPr lang="en-GB" sz="1800" dirty="0" err="1"/>
              <a:t>contronaturale</a:t>
            </a: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84489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B1D68B-0BCE-4B5D-A3FF-C4CFEBCD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52" y="896067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Rhazes (854-925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d.C.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2F07E0-85A9-42E4-8779-C6C0F030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Il </a:t>
            </a:r>
            <a:r>
              <a:rPr lang="en-US" sz="1800" dirty="0" err="1"/>
              <a:t>più</a:t>
            </a:r>
            <a:r>
              <a:rPr lang="en-US" sz="1800" dirty="0"/>
              <a:t> </a:t>
            </a:r>
            <a:r>
              <a:rPr lang="en-US" sz="1800" dirty="0" err="1"/>
              <a:t>importante</a:t>
            </a:r>
            <a:r>
              <a:rPr lang="en-US" sz="1800" dirty="0"/>
              <a:t> medico di </a:t>
            </a:r>
            <a:r>
              <a:rPr lang="en-US" sz="1800" dirty="0" err="1"/>
              <a:t>medicina</a:t>
            </a:r>
            <a:r>
              <a:rPr lang="en-US" sz="1800" dirty="0"/>
              <a:t> araba
</a:t>
            </a:r>
            <a:r>
              <a:rPr lang="en-US" sz="1800" i="1" dirty="0"/>
              <a:t>The Virtuous Life </a:t>
            </a:r>
            <a:r>
              <a:rPr lang="en-US" sz="1800" dirty="0"/>
              <a:t>(al- </a:t>
            </a:r>
            <a:r>
              <a:rPr lang="en-US" sz="1800" dirty="0" err="1"/>
              <a:t>Hawi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A clinical Encyclopedia, description of illnesses and exposition of the related clinical expertise</a:t>
            </a:r>
          </a:p>
          <a:p>
            <a:pPr lvl="1"/>
            <a:r>
              <a:rPr lang="en-US" sz="1800" dirty="0"/>
              <a:t>It highlights the discrepancies between Galen´s theory and his clinical experience</a:t>
            </a:r>
          </a:p>
          <a:p>
            <a:r>
              <a:rPr lang="en-US" sz="1800" i="1" dirty="0"/>
              <a:t>Il </a:t>
            </a:r>
            <a:r>
              <a:rPr lang="en-US" sz="1800" i="1" dirty="0" err="1"/>
              <a:t>trattato</a:t>
            </a:r>
            <a:r>
              <a:rPr lang="en-US" sz="1800" i="1" dirty="0"/>
              <a:t> </a:t>
            </a:r>
            <a:r>
              <a:rPr lang="en-US" sz="1800" i="1" dirty="0" err="1"/>
              <a:t>sul</a:t>
            </a:r>
            <a:r>
              <a:rPr lang="en-US" sz="1800" i="1" dirty="0"/>
              <a:t> piccolo </a:t>
            </a:r>
            <a:r>
              <a:rPr lang="en-US" sz="1800" i="1" dirty="0" err="1"/>
              <a:t>vaiolo</a:t>
            </a:r>
            <a:r>
              <a:rPr lang="en-US" sz="1800" i="1" dirty="0"/>
              <a:t> e </a:t>
            </a:r>
            <a:r>
              <a:rPr lang="en-US" sz="1800" i="1" dirty="0" err="1"/>
              <a:t>morbillo</a:t>
            </a:r>
            <a:endParaRPr lang="en-US" sz="1800" i="1" dirty="0"/>
          </a:p>
          <a:p>
            <a:pPr lvl="1"/>
            <a:r>
              <a:rPr lang="en-US" sz="1800" dirty="0"/>
              <a:t>The first clinical monography on the small-pox focused on the clinical observation of the illness</a:t>
            </a:r>
          </a:p>
          <a:p>
            <a:r>
              <a:rPr lang="en-US" sz="1800" i="1" dirty="0"/>
              <a:t>Il </a:t>
            </a:r>
            <a:r>
              <a:rPr lang="en-US" sz="1800" i="1" dirty="0" err="1"/>
              <a:t>libro</a:t>
            </a:r>
            <a:r>
              <a:rPr lang="en-US" sz="1800" i="1" dirty="0"/>
              <a:t> </a:t>
            </a:r>
            <a:r>
              <a:rPr lang="en-US" sz="1800" i="1" dirty="0" err="1"/>
              <a:t>completo</a:t>
            </a:r>
            <a:endParaRPr lang="en-US" sz="1800" i="1" dirty="0"/>
          </a:p>
          <a:p>
            <a:pPr lvl="1"/>
            <a:r>
              <a:rPr lang="en-US" sz="1800" dirty="0" err="1"/>
              <a:t>Introduzione</a:t>
            </a:r>
            <a:r>
              <a:rPr lang="en-US" sz="1800" dirty="0"/>
              <a:t> </a:t>
            </a:r>
            <a:r>
              <a:rPr lang="en-US" sz="1800" dirty="0" err="1"/>
              <a:t>alla</a:t>
            </a:r>
            <a:r>
              <a:rPr lang="en-US" sz="1800" dirty="0"/>
              <a:t> </a:t>
            </a:r>
            <a:r>
              <a:rPr lang="en-US" sz="1800" dirty="0" err="1"/>
              <a:t>medicina</a:t>
            </a:r>
            <a:r>
              <a:rPr lang="en-US" sz="1800" dirty="0"/>
              <a:t>, </a:t>
            </a:r>
            <a:r>
              <a:rPr lang="en-US" sz="1800" dirty="0" err="1"/>
              <a:t>all'anatomia</a:t>
            </a:r>
            <a:r>
              <a:rPr lang="en-US" sz="1800" dirty="0"/>
              <a:t>, </a:t>
            </a:r>
            <a:r>
              <a:rPr lang="en-US" sz="1800" dirty="0" err="1"/>
              <a:t>alla</a:t>
            </a:r>
            <a:r>
              <a:rPr lang="en-US" sz="1800" dirty="0"/>
              <a:t> </a:t>
            </a:r>
            <a:r>
              <a:rPr lang="en-US" sz="1800" dirty="0" err="1"/>
              <a:t>fisiologia</a:t>
            </a:r>
            <a:r>
              <a:rPr lang="en-US" sz="1800" dirty="0"/>
              <a:t> e </a:t>
            </a:r>
            <a:r>
              <a:rPr lang="en-US" sz="1800" dirty="0" err="1"/>
              <a:t>alla</a:t>
            </a:r>
            <a:r>
              <a:rPr lang="en-US" sz="1800" dirty="0"/>
              <a:t> </a:t>
            </a:r>
            <a:r>
              <a:rPr lang="en-US" sz="1800" dirty="0" err="1"/>
              <a:t>patologia</a:t>
            </a:r>
            <a:r>
              <a:rPr lang="en-US" sz="1800" dirty="0"/>
              <a:t>
</a:t>
            </a:r>
            <a:r>
              <a:rPr lang="en-US" sz="1800" dirty="0" err="1"/>
              <a:t>Confronto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medicina</a:t>
            </a:r>
            <a:r>
              <a:rPr lang="en-US" sz="1800" dirty="0"/>
              <a:t> </a:t>
            </a:r>
            <a:r>
              <a:rPr lang="en-US" sz="1800" dirty="0" err="1"/>
              <a:t>ippocratica</a:t>
            </a:r>
            <a:r>
              <a:rPr lang="en-US" sz="1800" dirty="0"/>
              <a:t> e </a:t>
            </a:r>
            <a:r>
              <a:rPr lang="en-US" sz="1800" dirty="0" err="1"/>
              <a:t>osservazione</a:t>
            </a:r>
            <a:r>
              <a:rPr lang="en-US" sz="1800" dirty="0"/>
              <a:t> </a:t>
            </a:r>
            <a:r>
              <a:rPr lang="en-US" sz="1800" dirty="0" err="1"/>
              <a:t>diretta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49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03EA42-6DDB-3C48-BAA8-3F378DB5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51" y="792829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Avicenna (980-1037 A.D.)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C93590E-419C-7A4B-9920-F09A68975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Il medico e </a:t>
            </a:r>
            <a:r>
              <a:rPr lang="en-GB" sz="1800" dirty="0" err="1"/>
              <a:t>filosofo</a:t>
            </a:r>
            <a:r>
              <a:rPr lang="en-GB" sz="1800" dirty="0"/>
              <a:t> </a:t>
            </a:r>
            <a:r>
              <a:rPr lang="en-GB" sz="1800" dirty="0" err="1"/>
              <a:t>più</a:t>
            </a:r>
            <a:r>
              <a:rPr lang="en-GB" sz="1800" dirty="0"/>
              <a:t> </a:t>
            </a:r>
            <a:r>
              <a:rPr lang="en-GB" sz="1800" dirty="0" err="1"/>
              <a:t>influente</a:t>
            </a:r>
            <a:r>
              <a:rPr lang="en-GB" sz="1800" dirty="0"/>
              <a:t> del </a:t>
            </a:r>
            <a:r>
              <a:rPr lang="en-GB" sz="1800" dirty="0" err="1"/>
              <a:t>Medioevo</a:t>
            </a:r>
            <a:r>
              <a:rPr lang="en-GB" sz="1800" dirty="0"/>
              <a:t> (</a:t>
            </a:r>
            <a:r>
              <a:rPr lang="en-GB" sz="1800" dirty="0" err="1"/>
              <a:t>nato</a:t>
            </a:r>
            <a:r>
              <a:rPr lang="en-GB" sz="1800" dirty="0"/>
              <a:t> </a:t>
            </a:r>
            <a:r>
              <a:rPr lang="en-GB" sz="1800" dirty="0" err="1"/>
              <a:t>nell'attuale</a:t>
            </a:r>
            <a:r>
              <a:rPr lang="en-GB" sz="1800" dirty="0"/>
              <a:t> Uzbekistan)</a:t>
            </a:r>
          </a:p>
          <a:p>
            <a:r>
              <a:rPr lang="en-GB" sz="1800" dirty="0"/>
              <a:t> </a:t>
            </a:r>
            <a:r>
              <a:rPr lang="en-GB" sz="1800" i="1" dirty="0"/>
              <a:t>Il </a:t>
            </a:r>
            <a:r>
              <a:rPr lang="en-GB" sz="1800" i="1" dirty="0" err="1"/>
              <a:t>Canone</a:t>
            </a:r>
            <a:r>
              <a:rPr lang="en-GB" sz="1800" i="1" dirty="0"/>
              <a:t> di </a:t>
            </a:r>
            <a:r>
              <a:rPr lang="en-GB" sz="1800" i="1" dirty="0" err="1"/>
              <a:t>Medicina</a:t>
            </a:r>
            <a:r>
              <a:rPr lang="en-GB" sz="1800" i="1" dirty="0"/>
              <a:t> </a:t>
            </a:r>
            <a:r>
              <a:rPr lang="en-GB" sz="1800" i="1" dirty="0" err="1"/>
              <a:t>è</a:t>
            </a:r>
            <a:r>
              <a:rPr lang="en-GB" sz="1800" i="1" dirty="0"/>
              <a:t> </a:t>
            </a:r>
            <a:r>
              <a:rPr lang="en-GB" sz="1800" i="1" dirty="0" err="1"/>
              <a:t>un'enciclopedia</a:t>
            </a:r>
            <a:r>
              <a:rPr lang="en-GB" sz="1800" i="1" dirty="0"/>
              <a:t> medica ed </a:t>
            </a:r>
            <a:r>
              <a:rPr lang="en-GB" sz="1800" i="1" dirty="0" err="1"/>
              <a:t>è</a:t>
            </a:r>
            <a:r>
              <a:rPr lang="en-GB" sz="1800" i="1" dirty="0"/>
              <a:t> </a:t>
            </a:r>
            <a:r>
              <a:rPr lang="en-GB" sz="1800" i="1" dirty="0" err="1"/>
              <a:t>diventato</a:t>
            </a:r>
            <a:r>
              <a:rPr lang="en-GB" sz="1800" i="1" dirty="0"/>
              <a:t> un </a:t>
            </a:r>
            <a:r>
              <a:rPr lang="en-GB" sz="1800" i="1" dirty="0" err="1"/>
              <a:t>manuale</a:t>
            </a:r>
            <a:r>
              <a:rPr lang="en-GB" sz="1800" i="1" dirty="0"/>
              <a:t> standard </a:t>
            </a:r>
            <a:r>
              <a:rPr lang="en-GB" sz="1800" i="1" dirty="0" err="1"/>
              <a:t>nella</a:t>
            </a:r>
            <a:r>
              <a:rPr lang="en-GB" sz="1800" i="1" dirty="0"/>
              <a:t> </a:t>
            </a:r>
            <a:r>
              <a:rPr lang="en-GB" sz="1800" i="1" dirty="0" err="1"/>
              <a:t>medicina</a:t>
            </a:r>
            <a:r>
              <a:rPr lang="en-GB" sz="1800" i="1" dirty="0"/>
              <a:t> </a:t>
            </a:r>
            <a:r>
              <a:rPr lang="en-GB" sz="1800" i="1" dirty="0" err="1"/>
              <a:t>dell'età</a:t>
            </a:r>
            <a:r>
              <a:rPr lang="en-GB" sz="1800" i="1" dirty="0"/>
              <a:t> media e </a:t>
            </a:r>
            <a:r>
              <a:rPr lang="en-GB" sz="1800" i="1" dirty="0" err="1"/>
              <a:t>moderna</a:t>
            </a:r>
            <a:r>
              <a:rPr lang="en-GB" sz="1800" dirty="0"/>
              <a:t>.</a:t>
            </a:r>
          </a:p>
          <a:p>
            <a:pPr lvl="1"/>
            <a:r>
              <a:rPr lang="en-GB" sz="1600" dirty="0"/>
              <a:t>Tutti </a:t>
            </a:r>
            <a:r>
              <a:rPr lang="en-GB" sz="1600" dirty="0" err="1"/>
              <a:t>gli</a:t>
            </a:r>
            <a:r>
              <a:rPr lang="en-GB" sz="1600" dirty="0"/>
              <a:t> </a:t>
            </a:r>
            <a:r>
              <a:rPr lang="en-GB" sz="1600" dirty="0" err="1"/>
              <a:t>eventi</a:t>
            </a:r>
            <a:r>
              <a:rPr lang="en-GB" sz="1600" dirty="0"/>
              <a:t> </a:t>
            </a:r>
            <a:r>
              <a:rPr lang="en-GB" sz="1600" dirty="0" err="1"/>
              <a:t>clinici</a:t>
            </a:r>
            <a:r>
              <a:rPr lang="en-GB" sz="1600" dirty="0"/>
              <a:t> </a:t>
            </a:r>
            <a:r>
              <a:rPr lang="en-GB" sz="1600" dirty="0" err="1"/>
              <a:t>hanno</a:t>
            </a:r>
            <a:r>
              <a:rPr lang="en-GB" sz="1600" dirty="0"/>
              <a:t> un motive </a:t>
            </a:r>
            <a:r>
              <a:rPr lang="en-GB" sz="1600" dirty="0" err="1"/>
              <a:t>casuale</a:t>
            </a:r>
            <a:endParaRPr lang="en-GB" sz="1600" dirty="0"/>
          </a:p>
          <a:p>
            <a:r>
              <a:rPr lang="en-GB" sz="1800" i="1" dirty="0"/>
              <a:t>Ha </a:t>
            </a:r>
            <a:r>
              <a:rPr lang="en-GB" sz="1800" i="1" dirty="0" err="1"/>
              <a:t>applicato</a:t>
            </a:r>
            <a:r>
              <a:rPr lang="en-GB" sz="1800" i="1" dirty="0"/>
              <a:t> la </a:t>
            </a:r>
            <a:r>
              <a:rPr lang="en-GB" sz="1800" i="1" dirty="0" err="1"/>
              <a:t>teoria</a:t>
            </a:r>
            <a:r>
              <a:rPr lang="en-GB" sz="1800" i="1" dirty="0"/>
              <a:t> </a:t>
            </a:r>
            <a:r>
              <a:rPr lang="en-GB" sz="1800" i="1" dirty="0" err="1"/>
              <a:t>aristotelica</a:t>
            </a:r>
            <a:r>
              <a:rPr lang="en-GB" sz="1800" i="1" dirty="0"/>
              <a:t> </a:t>
            </a:r>
            <a:r>
              <a:rPr lang="en-GB" sz="1800" i="1" dirty="0" err="1"/>
              <a:t>della</a:t>
            </a:r>
            <a:r>
              <a:rPr lang="en-GB" sz="1800" i="1" dirty="0"/>
              <a:t> </a:t>
            </a:r>
            <a:r>
              <a:rPr lang="en-GB" sz="1800" i="1" dirty="0" err="1"/>
              <a:t>causalità</a:t>
            </a:r>
            <a:r>
              <a:rPr lang="en-GB" sz="1800" i="1" dirty="0"/>
              <a:t> in </a:t>
            </a:r>
            <a:r>
              <a:rPr lang="en-GB" sz="1800" i="1" dirty="0" err="1"/>
              <a:t>medicina</a:t>
            </a:r>
            <a:r>
              <a:rPr lang="en-GB" sz="1800" i="1" dirty="0"/>
              <a:t> </a:t>
            </a:r>
            <a:r>
              <a:rPr lang="en-GB" sz="1800" i="1" dirty="0" err="1"/>
              <a:t>nelle</a:t>
            </a:r>
            <a:r>
              <a:rPr lang="en-GB" sz="1800" i="1" dirty="0"/>
              <a:t> quattro cause </a:t>
            </a:r>
            <a:r>
              <a:rPr lang="en-GB" sz="1800" i="1" dirty="0" err="1"/>
              <a:t>delle</a:t>
            </a:r>
            <a:r>
              <a:rPr lang="en-GB" sz="1800" i="1" dirty="0"/>
              <a:t> </a:t>
            </a:r>
            <a:r>
              <a:rPr lang="en-GB" sz="1800" i="1" dirty="0" err="1"/>
              <a:t>malattie</a:t>
            </a:r>
            <a:r>
              <a:rPr lang="en-GB" sz="1800" i="1" dirty="0"/>
              <a:t>:</a:t>
            </a:r>
          </a:p>
          <a:p>
            <a:pPr lvl="1"/>
            <a:r>
              <a:rPr lang="en-GB" sz="1600" i="1" dirty="0"/>
              <a:t>Causa </a:t>
            </a:r>
            <a:r>
              <a:rPr lang="en-GB" sz="1600" i="1" dirty="0" err="1"/>
              <a:t>materiale</a:t>
            </a:r>
            <a:r>
              <a:rPr lang="en-GB" sz="1600" i="1" dirty="0"/>
              <a:t>: la </a:t>
            </a:r>
            <a:r>
              <a:rPr lang="en-GB" sz="1600" i="1" dirty="0" err="1"/>
              <a:t>condizione</a:t>
            </a:r>
            <a:r>
              <a:rPr lang="en-GB" sz="1600" i="1" dirty="0"/>
              <a:t> del </a:t>
            </a:r>
            <a:r>
              <a:rPr lang="en-GB" sz="1600" i="1" dirty="0" err="1"/>
              <a:t>corpo</a:t>
            </a:r>
            <a:r>
              <a:rPr lang="en-GB" sz="1600" i="1" dirty="0"/>
              <a:t> in </a:t>
            </a:r>
            <a:r>
              <a:rPr lang="en-GB" sz="1600" i="1" dirty="0" err="1"/>
              <a:t>circostanze</a:t>
            </a:r>
            <a:r>
              <a:rPr lang="en-GB" sz="1600" i="1" dirty="0"/>
              <a:t> </a:t>
            </a:r>
            <a:r>
              <a:rPr lang="en-GB" sz="1600" i="1" dirty="0" err="1"/>
              <a:t>specifiche</a:t>
            </a:r>
            <a:r>
              <a:rPr lang="en-GB" sz="1600" i="1" dirty="0"/>
              <a:t>
Causa </a:t>
            </a:r>
            <a:r>
              <a:rPr lang="en-GB" sz="1600" i="1" dirty="0" err="1"/>
              <a:t>efficace</a:t>
            </a:r>
            <a:r>
              <a:rPr lang="en-GB" sz="1600" i="1" dirty="0"/>
              <a:t>: le </a:t>
            </a:r>
            <a:r>
              <a:rPr lang="en-GB" sz="1600" i="1" dirty="0" err="1"/>
              <a:t>abitudini</a:t>
            </a:r>
            <a:r>
              <a:rPr lang="en-GB" sz="1600" i="1" dirty="0"/>
              <a:t> </a:t>
            </a:r>
            <a:r>
              <a:rPr lang="en-GB" sz="1600" i="1" dirty="0" err="1"/>
              <a:t>ambientali</a:t>
            </a:r>
            <a:r>
              <a:rPr lang="en-GB" sz="1600" i="1" dirty="0"/>
              <a:t> o </a:t>
            </a:r>
            <a:r>
              <a:rPr lang="en-GB" sz="1600" i="1" dirty="0" err="1"/>
              <a:t>culturali</a:t>
            </a:r>
            <a:r>
              <a:rPr lang="en-GB" sz="1600" i="1" dirty="0"/>
              <a:t>
Causa </a:t>
            </a:r>
            <a:r>
              <a:rPr lang="en-GB" sz="1600" i="1" dirty="0" err="1"/>
              <a:t>formale</a:t>
            </a:r>
            <a:r>
              <a:rPr lang="en-GB" sz="1600" i="1" dirty="0"/>
              <a:t>: la </a:t>
            </a:r>
            <a:r>
              <a:rPr lang="en-GB" sz="1600" i="1" dirty="0" err="1"/>
              <a:t>costituzione</a:t>
            </a:r>
            <a:r>
              <a:rPr lang="en-GB" sz="1600" i="1" dirty="0"/>
              <a:t> </a:t>
            </a:r>
            <a:r>
              <a:rPr lang="en-GB" sz="1600" i="1" dirty="0" err="1"/>
              <a:t>dell'organismo</a:t>
            </a:r>
            <a:r>
              <a:rPr lang="en-GB" sz="1600" i="1" dirty="0"/>
              <a:t>
Causa finale: il </a:t>
            </a:r>
            <a:r>
              <a:rPr lang="en-GB" sz="1600" i="1" dirty="0" err="1"/>
              <a:t>funzionamento</a:t>
            </a:r>
            <a:r>
              <a:rPr lang="en-GB" sz="1600" i="1" dirty="0"/>
              <a:t> del </a:t>
            </a:r>
            <a:r>
              <a:rPr lang="en-GB" sz="1600" i="1" dirty="0" err="1"/>
              <a:t>corpo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3629640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94C8D3E-3376-5A4D-91E5-85C3946A8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4" y="955061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medievale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Europa (V-XV CE)
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CF40E12-5854-EE45-ADDB-251AEC311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err="1"/>
              <a:t>Medicina</a:t>
            </a:r>
            <a:r>
              <a:rPr lang="en-GB" sz="1800" dirty="0"/>
              <a:t> </a:t>
            </a:r>
            <a:r>
              <a:rPr lang="en-GB" sz="1800" dirty="0" err="1"/>
              <a:t>Monastica</a:t>
            </a:r>
            <a:endParaRPr lang="en-GB" sz="1800" dirty="0"/>
          </a:p>
          <a:p>
            <a:pPr lvl="1"/>
            <a:r>
              <a:rPr lang="en-GB" sz="1600" dirty="0" err="1"/>
              <a:t>Sacerdote-dottore</a:t>
            </a:r>
            <a:r>
              <a:rPr lang="en-GB" sz="1600" dirty="0"/>
              <a:t> </a:t>
            </a:r>
            <a:r>
              <a:rPr lang="en-GB" sz="1600" dirty="0" err="1"/>
              <a:t>risponde</a:t>
            </a:r>
            <a:r>
              <a:rPr lang="en-GB" sz="1600" dirty="0"/>
              <a:t> al </a:t>
            </a:r>
            <a:r>
              <a:rPr lang="en-GB" sz="1600" dirty="0" err="1"/>
              <a:t>dovere</a:t>
            </a:r>
            <a:r>
              <a:rPr lang="en-GB" sz="1600" dirty="0"/>
              <a:t> </a:t>
            </a:r>
            <a:r>
              <a:rPr lang="en-GB" sz="1600" dirty="0" err="1"/>
              <a:t>cristiano</a:t>
            </a:r>
            <a:r>
              <a:rPr lang="en-GB" sz="1600" dirty="0"/>
              <a:t> di </a:t>
            </a:r>
            <a:r>
              <a:rPr lang="en-GB" sz="1600" dirty="0" err="1"/>
              <a:t>assistere</a:t>
            </a:r>
            <a:r>
              <a:rPr lang="en-GB" sz="1600" dirty="0"/>
              <a:t> le </a:t>
            </a:r>
            <a:r>
              <a:rPr lang="en-GB" sz="1600" dirty="0" err="1"/>
              <a:t>persone</a:t>
            </a:r>
            <a:r>
              <a:rPr lang="en-GB" sz="1600" dirty="0"/>
              <a:t> malate
È </a:t>
            </a:r>
            <a:r>
              <a:rPr lang="en-GB" sz="1600" dirty="0" err="1"/>
              <a:t>considerata</a:t>
            </a:r>
            <a:r>
              <a:rPr lang="en-GB" sz="1600" dirty="0"/>
              <a:t> una </a:t>
            </a:r>
            <a:r>
              <a:rPr lang="en-GB" sz="1600" dirty="0" err="1"/>
              <a:t>filosofia</a:t>
            </a:r>
            <a:r>
              <a:rPr lang="en-GB" sz="1600" dirty="0"/>
              <a:t> </a:t>
            </a:r>
            <a:r>
              <a:rPr lang="en-GB" sz="1600" dirty="0" err="1"/>
              <a:t>più</a:t>
            </a:r>
            <a:r>
              <a:rPr lang="en-GB" sz="1600" dirty="0"/>
              <a:t> </a:t>
            </a:r>
            <a:r>
              <a:rPr lang="en-GB" sz="1600" dirty="0" err="1"/>
              <a:t>che</a:t>
            </a:r>
            <a:r>
              <a:rPr lang="en-GB" sz="1600" dirty="0"/>
              <a:t> una </a:t>
            </a:r>
            <a:r>
              <a:rPr lang="en-GB" sz="1600" dirty="0" err="1"/>
              <a:t>scienza</a:t>
            </a:r>
            <a:r>
              <a:rPr lang="en-GB" sz="1600" dirty="0"/>
              <a:t>
È </a:t>
            </a:r>
            <a:r>
              <a:rPr lang="en-GB" sz="1600" dirty="0" err="1"/>
              <a:t>influenzato</a:t>
            </a:r>
            <a:r>
              <a:rPr lang="en-GB" sz="1600" dirty="0"/>
              <a:t> </a:t>
            </a:r>
            <a:r>
              <a:rPr lang="en-GB" sz="1600" dirty="0" err="1"/>
              <a:t>dalla</a:t>
            </a:r>
            <a:r>
              <a:rPr lang="en-GB" sz="1600" dirty="0"/>
              <a:t> </a:t>
            </a:r>
            <a:r>
              <a:rPr lang="en-GB" sz="1600" dirty="0" err="1"/>
              <a:t>teoria</a:t>
            </a:r>
            <a:r>
              <a:rPr lang="en-GB" sz="1600" dirty="0"/>
              <a:t> </a:t>
            </a:r>
            <a:r>
              <a:rPr lang="en-GB" sz="1600" dirty="0" err="1"/>
              <a:t>umoristica</a:t>
            </a:r>
            <a:r>
              <a:rPr lang="en-GB" sz="1600" dirty="0"/>
              <a:t> e da </a:t>
            </a:r>
            <a:r>
              <a:rPr lang="en-GB" sz="1600" dirty="0" err="1"/>
              <a:t>qualche</a:t>
            </a:r>
            <a:r>
              <a:rPr lang="en-GB" sz="1600" dirty="0"/>
              <a:t> </a:t>
            </a:r>
            <a:r>
              <a:rPr lang="en-GB" sz="1600" dirty="0" err="1"/>
              <a:t>riferimento</a:t>
            </a:r>
            <a:r>
              <a:rPr lang="en-GB" sz="1600" dirty="0"/>
              <a:t> </a:t>
            </a:r>
            <a:r>
              <a:rPr lang="en-GB" sz="1600" dirty="0" err="1"/>
              <a:t>ippocratico</a:t>
            </a:r>
            <a:r>
              <a:rPr lang="en-GB" sz="1600" dirty="0"/>
              <a:t>, ma non per </a:t>
            </a:r>
            <a:r>
              <a:rPr lang="en-GB" sz="1600" dirty="0" err="1"/>
              <a:t>l'intero</a:t>
            </a:r>
            <a:r>
              <a:rPr lang="en-GB" sz="1600" dirty="0"/>
              <a:t> corpus </a:t>
            </a:r>
            <a:r>
              <a:rPr lang="en-GB" sz="1600" dirty="0" err="1"/>
              <a:t>Ippocratico</a:t>
            </a:r>
            <a:r>
              <a:rPr lang="en-GB" sz="1600" dirty="0"/>
              <a:t>
</a:t>
            </a:r>
            <a:r>
              <a:rPr lang="en-GB" sz="1600" dirty="0" err="1"/>
              <a:t>Alcune</a:t>
            </a:r>
            <a:r>
              <a:rPr lang="en-GB" sz="1600" dirty="0"/>
              <a:t> </a:t>
            </a:r>
            <a:r>
              <a:rPr lang="en-GB" sz="1600" dirty="0" err="1"/>
              <a:t>opere</a:t>
            </a:r>
            <a:r>
              <a:rPr lang="en-GB" sz="1600" dirty="0"/>
              <a:t> di Rufus, </a:t>
            </a:r>
            <a:r>
              <a:rPr lang="en-GB" sz="1600" dirty="0" err="1"/>
              <a:t>Dioscorides</a:t>
            </a:r>
            <a:r>
              <a:rPr lang="en-GB" sz="1600" dirty="0"/>
              <a:t> e </a:t>
            </a:r>
            <a:r>
              <a:rPr lang="en-GB" sz="1600" dirty="0" err="1"/>
              <a:t>Galeno</a:t>
            </a:r>
            <a:r>
              <a:rPr lang="en-GB" sz="1600" dirty="0"/>
              <a:t> e </a:t>
            </a:r>
            <a:r>
              <a:rPr lang="en-GB" sz="1600" dirty="0" err="1"/>
              <a:t>frammenti</a:t>
            </a:r>
            <a:r>
              <a:rPr lang="en-GB" sz="1600" dirty="0"/>
              <a:t> di </a:t>
            </a:r>
            <a:r>
              <a:rPr lang="en-GB" sz="1600" dirty="0" err="1"/>
              <a:t>medicina</a:t>
            </a:r>
            <a:r>
              <a:rPr lang="en-GB" sz="1600" dirty="0"/>
              <a:t> </a:t>
            </a:r>
            <a:r>
              <a:rPr lang="en-GB" sz="1600" dirty="0" err="1"/>
              <a:t>bizantina</a:t>
            </a:r>
            <a:endParaRPr lang="en-GB" sz="1600" dirty="0"/>
          </a:p>
          <a:p>
            <a:r>
              <a:rPr lang="en-GB" sz="1800" dirty="0" err="1"/>
              <a:t>Medicina</a:t>
            </a:r>
            <a:r>
              <a:rPr lang="en-GB" sz="1800" dirty="0"/>
              <a:t> non-</a:t>
            </a:r>
            <a:r>
              <a:rPr lang="en-GB" sz="1800" dirty="0" err="1"/>
              <a:t>monastica</a:t>
            </a:r>
            <a:endParaRPr lang="en-GB" sz="1800" dirty="0"/>
          </a:p>
          <a:p>
            <a:pPr lvl="1"/>
            <a:r>
              <a:rPr lang="en-GB" sz="1600" dirty="0" err="1"/>
              <a:t>Ebrei</a:t>
            </a:r>
            <a:r>
              <a:rPr lang="en-GB" sz="1600" dirty="0"/>
              <a:t> medici
Medici </a:t>
            </a:r>
            <a:r>
              <a:rPr lang="en-GB" sz="1600" dirty="0" err="1"/>
              <a:t>bizantini</a:t>
            </a:r>
            <a:r>
              <a:rPr lang="en-GB" sz="1600" dirty="0"/>
              <a:t>
Medici </a:t>
            </a:r>
            <a:r>
              <a:rPr lang="en-GB" sz="1600" dirty="0" err="1"/>
              <a:t>situati</a:t>
            </a:r>
            <a:r>
              <a:rPr lang="en-GB" sz="1600" dirty="0"/>
              <a:t> </a:t>
            </a:r>
            <a:r>
              <a:rPr lang="en-GB" sz="1600" dirty="0" err="1"/>
              <a:t>nel</a:t>
            </a:r>
            <a:r>
              <a:rPr lang="en-GB" sz="1600" dirty="0"/>
              <a:t> Regno </a:t>
            </a:r>
            <a:r>
              <a:rPr lang="en-GB" sz="1600" dirty="0" err="1"/>
              <a:t>dei</a:t>
            </a:r>
            <a:r>
              <a:rPr lang="en-GB" sz="1600" dirty="0"/>
              <a:t> </a:t>
            </a:r>
            <a:r>
              <a:rPr lang="en-GB" sz="1600" dirty="0" err="1"/>
              <a:t>Barbari</a:t>
            </a: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017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0BF30D-CEAD-D745-9928-6C24D89E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5" y="896066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La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Scuola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di Salerno
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2EFCB0C-088C-D241-82B2-BAB0F4E07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/>
              <a:t>Inaugurato</a:t>
            </a:r>
            <a:r>
              <a:rPr lang="en-GB" sz="1800" dirty="0"/>
              <a:t> </a:t>
            </a:r>
            <a:r>
              <a:rPr lang="en-GB" sz="1800" dirty="0" err="1"/>
              <a:t>nella</a:t>
            </a:r>
            <a:r>
              <a:rPr lang="en-GB" sz="1800" dirty="0"/>
              <a:t> X c. di Salerno (Sud </a:t>
            </a:r>
            <a:r>
              <a:rPr lang="en-GB" sz="1800" dirty="0" err="1"/>
              <a:t>d'Italia</a:t>
            </a:r>
            <a:r>
              <a:rPr lang="en-GB" sz="1800" dirty="0"/>
              <a:t>))</a:t>
            </a:r>
          </a:p>
          <a:p>
            <a:pPr lvl="1"/>
            <a:r>
              <a:rPr lang="en-GB" sz="1800" dirty="0" err="1"/>
              <a:t>Fase</a:t>
            </a:r>
            <a:r>
              <a:rPr lang="en-GB" sz="1800" dirty="0"/>
              <a:t> </a:t>
            </a:r>
            <a:r>
              <a:rPr lang="en-GB" sz="1800" dirty="0" err="1"/>
              <a:t>Primitiva</a:t>
            </a:r>
            <a:endParaRPr lang="en-GB" sz="1800" dirty="0"/>
          </a:p>
          <a:p>
            <a:pPr lvl="2"/>
            <a:r>
              <a:rPr lang="en-GB" sz="1600" dirty="0"/>
              <a:t>Influenza </a:t>
            </a:r>
            <a:r>
              <a:rPr lang="en-GB" sz="1600" dirty="0" err="1"/>
              <a:t>della</a:t>
            </a:r>
            <a:r>
              <a:rPr lang="en-GB" sz="1600" dirty="0"/>
              <a:t> </a:t>
            </a:r>
            <a:r>
              <a:rPr lang="en-GB" sz="1600" dirty="0" err="1"/>
              <a:t>medicina</a:t>
            </a:r>
            <a:r>
              <a:rPr lang="en-GB" sz="1600" dirty="0"/>
              <a:t> </a:t>
            </a:r>
            <a:r>
              <a:rPr lang="en-GB" sz="1600" dirty="0" err="1"/>
              <a:t>bizantina</a:t>
            </a:r>
            <a:r>
              <a:rPr lang="en-GB" sz="1600" dirty="0"/>
              <a:t>
La </a:t>
            </a:r>
            <a:r>
              <a:rPr lang="en-GB" sz="1600" dirty="0" err="1"/>
              <a:t>patologia</a:t>
            </a:r>
            <a:r>
              <a:rPr lang="en-GB" sz="1600" dirty="0"/>
              <a:t> </a:t>
            </a:r>
            <a:r>
              <a:rPr lang="en-GB" sz="1600" dirty="0" err="1"/>
              <a:t>si</a:t>
            </a:r>
            <a:r>
              <a:rPr lang="en-GB" sz="1600" dirty="0"/>
              <a:t> </a:t>
            </a:r>
            <a:r>
              <a:rPr lang="en-GB" sz="1600" dirty="0" err="1"/>
              <a:t>è</a:t>
            </a:r>
            <a:r>
              <a:rPr lang="en-GB" sz="1600" dirty="0"/>
              <a:t> </a:t>
            </a:r>
            <a:r>
              <a:rPr lang="en-GB" sz="1600" dirty="0" err="1"/>
              <a:t>intasata</a:t>
            </a:r>
            <a:r>
              <a:rPr lang="en-GB" sz="1600" dirty="0"/>
              <a:t> </a:t>
            </a:r>
            <a:r>
              <a:rPr lang="en-GB" sz="1600" dirty="0" err="1"/>
              <a:t>sulla</a:t>
            </a:r>
            <a:r>
              <a:rPr lang="en-GB" sz="1600" dirty="0"/>
              <a:t> </a:t>
            </a:r>
            <a:r>
              <a:rPr lang="en-GB" sz="1600" dirty="0" err="1"/>
              <a:t>teoria</a:t>
            </a:r>
            <a:r>
              <a:rPr lang="en-GB" sz="1600" dirty="0"/>
              <a:t> </a:t>
            </a:r>
            <a:r>
              <a:rPr lang="en-GB" sz="1600" dirty="0" err="1"/>
              <a:t>ippocratica</a:t>
            </a:r>
            <a:r>
              <a:rPr lang="en-GB" sz="1600" dirty="0"/>
              <a:t> </a:t>
            </a:r>
            <a:r>
              <a:rPr lang="en-GB" sz="1600" dirty="0" err="1"/>
              <a:t>dell'umorismo</a:t>
            </a:r>
            <a:endParaRPr lang="en-GB" sz="1600" dirty="0"/>
          </a:p>
          <a:p>
            <a:pPr lvl="1"/>
            <a:r>
              <a:rPr lang="en-GB" sz="1800" dirty="0"/>
              <a:t>Salerno Alta</a:t>
            </a:r>
          </a:p>
          <a:p>
            <a:pPr lvl="2"/>
            <a:r>
              <a:rPr lang="en-GB" sz="1600" dirty="0" err="1"/>
              <a:t>Traduzioni</a:t>
            </a:r>
            <a:r>
              <a:rPr lang="en-GB" sz="1600" dirty="0"/>
              <a:t> </a:t>
            </a:r>
            <a:r>
              <a:rPr lang="en-GB" sz="1600" dirty="0" err="1"/>
              <a:t>dall’arabo</a:t>
            </a:r>
            <a:r>
              <a:rPr lang="en-GB" sz="1600" dirty="0"/>
              <a:t> al </a:t>
            </a:r>
            <a:r>
              <a:rPr lang="en-GB" sz="1600" dirty="0" err="1"/>
              <a:t>latino</a:t>
            </a:r>
            <a:r>
              <a:rPr lang="en-GB" sz="1600" dirty="0"/>
              <a:t> da </a:t>
            </a:r>
            <a:r>
              <a:rPr lang="en-GB" sz="1600" dirty="0" err="1"/>
              <a:t>parte</a:t>
            </a:r>
            <a:r>
              <a:rPr lang="en-GB" sz="1600" dirty="0"/>
              <a:t> di </a:t>
            </a:r>
            <a:r>
              <a:rPr lang="en-GB" sz="1600" dirty="0" err="1"/>
              <a:t>Coatantino</a:t>
            </a:r>
            <a:r>
              <a:rPr lang="en-GB" sz="1600" dirty="0"/>
              <a:t> </a:t>
            </a:r>
            <a:r>
              <a:rPr lang="en-GB" sz="1600" dirty="0" err="1"/>
              <a:t>l’Africano</a:t>
            </a:r>
            <a:endParaRPr lang="en-GB" sz="1600" dirty="0"/>
          </a:p>
          <a:p>
            <a:pPr lvl="3"/>
            <a:r>
              <a:rPr lang="en-GB" sz="1400" i="1" dirty="0" err="1"/>
              <a:t>Metodo</a:t>
            </a:r>
            <a:r>
              <a:rPr lang="en-GB" sz="1400" i="1" dirty="0"/>
              <a:t> di </a:t>
            </a:r>
            <a:r>
              <a:rPr lang="en-GB" sz="1400" i="1" dirty="0" err="1"/>
              <a:t>guarigione</a:t>
            </a:r>
            <a:r>
              <a:rPr lang="en-GB" sz="1400" i="1" dirty="0"/>
              <a:t> di </a:t>
            </a:r>
            <a:r>
              <a:rPr lang="en-GB" sz="1400" i="1" dirty="0" err="1"/>
              <a:t>Galeno</a:t>
            </a:r>
            <a:endParaRPr lang="en-GB" sz="1400" i="1" dirty="0"/>
          </a:p>
          <a:p>
            <a:pPr lvl="3"/>
            <a:r>
              <a:rPr lang="en-GB" sz="1400" dirty="0" err="1"/>
              <a:t>Isagoge</a:t>
            </a:r>
            <a:r>
              <a:rPr lang="en-GB" sz="1400" dirty="0"/>
              <a:t> di </a:t>
            </a:r>
            <a:r>
              <a:rPr lang="en-GB" sz="1400" dirty="0" err="1"/>
              <a:t>Johannitius</a:t>
            </a:r>
            <a:r>
              <a:rPr lang="en-GB" sz="1400" dirty="0"/>
              <a:t>
</a:t>
            </a:r>
            <a:r>
              <a:rPr lang="en-GB" sz="1400" i="1" dirty="0" err="1"/>
              <a:t>Ippocrate</a:t>
            </a:r>
            <a:r>
              <a:rPr lang="en-GB" sz="1400" i="1" dirty="0"/>
              <a:t> </a:t>
            </a:r>
            <a:r>
              <a:rPr lang="en-GB" sz="1400" i="1" dirty="0" err="1"/>
              <a:t>dell'Aforisma</a:t>
            </a:r>
            <a:r>
              <a:rPr lang="en-GB" sz="1400" i="1" dirty="0"/>
              <a:t> </a:t>
            </a:r>
            <a:endParaRPr lang="en-GB" sz="1400" dirty="0"/>
          </a:p>
          <a:p>
            <a:pPr lvl="1"/>
            <a:r>
              <a:rPr lang="en-GB" sz="1800" dirty="0"/>
              <a:t>Salerno </a:t>
            </a:r>
            <a:r>
              <a:rPr lang="en-GB" sz="1800" dirty="0" err="1"/>
              <a:t>Bassa</a:t>
            </a:r>
            <a:endParaRPr lang="en-GB" sz="1800" dirty="0"/>
          </a:p>
          <a:p>
            <a:pPr lvl="2"/>
            <a:r>
              <a:rPr lang="en-GB" sz="1600" dirty="0" err="1"/>
              <a:t>Nascita</a:t>
            </a:r>
            <a:r>
              <a:rPr lang="en-GB" sz="1600" dirty="0"/>
              <a:t> </a:t>
            </a:r>
            <a:r>
              <a:rPr lang="en-GB" sz="1600" dirty="0" err="1"/>
              <a:t>delle</a:t>
            </a:r>
            <a:r>
              <a:rPr lang="en-GB" sz="1600" dirty="0"/>
              <a:t> </a:t>
            </a:r>
            <a:r>
              <a:rPr lang="en-GB" sz="1600" dirty="0" err="1"/>
              <a:t>Università</a:t>
            </a:r>
            <a:r>
              <a:rPr lang="en-GB" sz="1600" dirty="0"/>
              <a:t>
</a:t>
            </a:r>
            <a:r>
              <a:rPr lang="en-GB" sz="1600" dirty="0" err="1"/>
              <a:t>Declino</a:t>
            </a:r>
            <a:r>
              <a:rPr lang="en-GB" sz="1600" dirty="0"/>
              <a:t> </a:t>
            </a:r>
            <a:r>
              <a:rPr lang="en-GB" sz="1600" dirty="0" err="1"/>
              <a:t>della</a:t>
            </a:r>
            <a:r>
              <a:rPr lang="en-GB" sz="1600" dirty="0"/>
              <a:t> </a:t>
            </a:r>
            <a:r>
              <a:rPr lang="en-GB" sz="1600" dirty="0" err="1"/>
              <a:t>scuola</a:t>
            </a: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370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D21C0BE-5554-6E4C-85A9-14ACD357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96" y="778080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Università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E43BBF9-BFBB-D144-8AE9-F7FB07A2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Dal </a:t>
            </a:r>
            <a:r>
              <a:rPr lang="en-GB" sz="1800" dirty="0" err="1"/>
              <a:t>momento</a:t>
            </a:r>
            <a:r>
              <a:rPr lang="en-GB" sz="1800" dirty="0"/>
              <a:t> </a:t>
            </a:r>
            <a:r>
              <a:rPr lang="en-GB" sz="1800" dirty="0" err="1"/>
              <a:t>che</a:t>
            </a:r>
            <a:r>
              <a:rPr lang="en-GB" sz="1800" dirty="0"/>
              <a:t> il XII c. le </a:t>
            </a:r>
            <a:r>
              <a:rPr lang="en-GB" sz="1800" dirty="0" err="1"/>
              <a:t>università</a:t>
            </a:r>
            <a:r>
              <a:rPr lang="en-GB" sz="1800" dirty="0"/>
              <a:t> </a:t>
            </a:r>
            <a:r>
              <a:rPr lang="en-GB" sz="1800" dirty="0" err="1"/>
              <a:t>assumono</a:t>
            </a:r>
            <a:r>
              <a:rPr lang="en-GB" sz="1800" dirty="0"/>
              <a:t> </a:t>
            </a:r>
            <a:r>
              <a:rPr lang="en-GB" sz="1800" dirty="0" err="1"/>
              <a:t>progressivamente</a:t>
            </a:r>
            <a:r>
              <a:rPr lang="en-GB" sz="1800" dirty="0"/>
              <a:t> il </a:t>
            </a:r>
            <a:r>
              <a:rPr lang="en-GB" sz="1800" dirty="0" err="1"/>
              <a:t>monopolio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conoscenza</a:t>
            </a:r>
            <a:r>
              <a:rPr lang="en-GB" sz="1800" dirty="0"/>
              <a:t> e </a:t>
            </a:r>
            <a:r>
              <a:rPr lang="en-GB" sz="1800" dirty="0" err="1"/>
              <a:t>definiscono</a:t>
            </a:r>
            <a:r>
              <a:rPr lang="en-GB" sz="1800" dirty="0"/>
              <a:t> uno standard di </a:t>
            </a:r>
            <a:r>
              <a:rPr lang="en-GB" sz="1800" dirty="0" err="1"/>
              <a:t>istruzione</a:t>
            </a:r>
            <a:endParaRPr lang="en-GB" sz="1800" dirty="0"/>
          </a:p>
          <a:p>
            <a:pPr lvl="1"/>
            <a:r>
              <a:rPr lang="en-GB" sz="1600" dirty="0" err="1"/>
              <a:t>Scolasticismo</a:t>
            </a:r>
            <a:r>
              <a:rPr lang="en-GB" sz="1600" dirty="0"/>
              <a:t> come </a:t>
            </a:r>
            <a:r>
              <a:rPr lang="en-GB" sz="1600" dirty="0" err="1"/>
              <a:t>metodo</a:t>
            </a:r>
            <a:r>
              <a:rPr lang="en-GB" sz="1600" dirty="0"/>
              <a:t> standard </a:t>
            </a:r>
            <a:r>
              <a:rPr lang="en-GB" sz="1600" dirty="0" err="1"/>
              <a:t>dell’insegnamento</a:t>
            </a:r>
            <a:r>
              <a:rPr lang="en-GB" sz="1600" dirty="0"/>
              <a:t> in </a:t>
            </a:r>
            <a:r>
              <a:rPr lang="en-GB" sz="1600" dirty="0" err="1"/>
              <a:t>medicina</a:t>
            </a:r>
            <a:endParaRPr lang="en-GB" sz="1600" dirty="0"/>
          </a:p>
          <a:p>
            <a:pPr lvl="1"/>
            <a:r>
              <a:rPr lang="en-GB" sz="1600" dirty="0" err="1"/>
              <a:t>Approccio</a:t>
            </a:r>
            <a:r>
              <a:rPr lang="en-GB" sz="1600" dirty="0"/>
              <a:t> </a:t>
            </a:r>
            <a:r>
              <a:rPr lang="en-GB" sz="1600" dirty="0" err="1"/>
              <a:t>enciclopedico</a:t>
            </a:r>
            <a:r>
              <a:rPr lang="en-GB" sz="1600" dirty="0"/>
              <a:t> </a:t>
            </a:r>
            <a:r>
              <a:rPr lang="en-GB" sz="1600" dirty="0" err="1"/>
              <a:t>alle</a:t>
            </a:r>
            <a:r>
              <a:rPr lang="en-GB" sz="1600" dirty="0"/>
              <a:t> </a:t>
            </a:r>
            <a:r>
              <a:rPr lang="en-GB" sz="1600" dirty="0" err="1"/>
              <a:t>scienze</a:t>
            </a:r>
            <a:r>
              <a:rPr lang="en-GB" sz="1600" dirty="0"/>
              <a:t> </a:t>
            </a:r>
            <a:r>
              <a:rPr lang="en-GB" sz="1600" dirty="0" err="1"/>
              <a:t>naturali</a:t>
            </a:r>
            <a:endParaRPr lang="en-GB" sz="1600" dirty="0"/>
          </a:p>
          <a:p>
            <a:pPr lvl="1"/>
            <a:r>
              <a:rPr lang="en-GB" sz="1600" dirty="0" err="1"/>
              <a:t>Metodo</a:t>
            </a:r>
            <a:r>
              <a:rPr lang="en-GB" sz="1600" dirty="0"/>
              <a:t> </a:t>
            </a:r>
            <a:r>
              <a:rPr lang="en-GB" sz="1600"/>
              <a:t>sperimentale</a:t>
            </a:r>
            <a:endParaRPr lang="en-GB" sz="1600" dirty="0"/>
          </a:p>
          <a:p>
            <a:r>
              <a:rPr lang="en-GB" sz="1800" dirty="0"/>
              <a:t>Le </a:t>
            </a:r>
            <a:r>
              <a:rPr lang="en-GB" sz="1800" dirty="0" err="1"/>
              <a:t>scuole</a:t>
            </a:r>
            <a:r>
              <a:rPr lang="en-GB" sz="1800" dirty="0"/>
              <a:t> di </a:t>
            </a:r>
            <a:r>
              <a:rPr lang="en-GB" sz="1800" dirty="0" err="1"/>
              <a:t>medicina</a:t>
            </a:r>
            <a:r>
              <a:rPr lang="en-GB" sz="1800" dirty="0"/>
              <a:t> </a:t>
            </a:r>
            <a:r>
              <a:rPr lang="en-GB" sz="1800" dirty="0" err="1"/>
              <a:t>più</a:t>
            </a:r>
            <a:r>
              <a:rPr lang="en-GB" sz="1800" dirty="0"/>
              <a:t> </a:t>
            </a:r>
            <a:r>
              <a:rPr lang="en-GB" sz="1800" dirty="0" err="1"/>
              <a:t>importanti</a:t>
            </a:r>
            <a:r>
              <a:rPr lang="en-GB" sz="1800" dirty="0"/>
              <a:t>: Montpellier, Bologna, Padova, Firenze</a:t>
            </a:r>
          </a:p>
          <a:p>
            <a:r>
              <a:rPr lang="en-GB" sz="1800" dirty="0" err="1"/>
              <a:t>Apprendimento</a:t>
            </a:r>
            <a:r>
              <a:rPr lang="en-GB" sz="1800" dirty="0"/>
              <a:t> </a:t>
            </a:r>
            <a:r>
              <a:rPr lang="en-GB" sz="1800" dirty="0" err="1"/>
              <a:t>basato</a:t>
            </a:r>
            <a:r>
              <a:rPr lang="en-GB" sz="1800" dirty="0"/>
              <a:t> sui </a:t>
            </a:r>
            <a:r>
              <a:rPr lang="en-GB" sz="1800" dirty="0" err="1"/>
              <a:t>casi</a:t>
            </a:r>
            <a:endParaRPr lang="en-GB" sz="1800" dirty="0"/>
          </a:p>
          <a:p>
            <a:pPr lvl="1"/>
            <a:r>
              <a:rPr lang="en-GB" sz="1600" i="1" dirty="0" err="1"/>
              <a:t>Consilium</a:t>
            </a:r>
            <a:r>
              <a:rPr lang="en-GB" sz="1600" i="1" dirty="0"/>
              <a:t> di </a:t>
            </a:r>
            <a:r>
              <a:rPr lang="en-GB" sz="1600" i="1" dirty="0" err="1"/>
              <a:t>Tadeo</a:t>
            </a:r>
            <a:r>
              <a:rPr lang="en-GB" sz="1600" i="1" dirty="0"/>
              <a:t> </a:t>
            </a:r>
            <a:r>
              <a:rPr lang="en-GB" sz="1600" i="1" dirty="0" err="1"/>
              <a:t>Alderotti</a:t>
            </a:r>
            <a:r>
              <a:rPr lang="en-GB" sz="1600" i="1" dirty="0"/>
              <a:t>: </a:t>
            </a:r>
            <a:r>
              <a:rPr lang="en-GB" sz="1600" i="1" dirty="0" err="1"/>
              <a:t>focalizzato</a:t>
            </a:r>
            <a:r>
              <a:rPr lang="en-GB" sz="1600" i="1" dirty="0"/>
              <a:t> </a:t>
            </a:r>
            <a:r>
              <a:rPr lang="en-GB" sz="1600" i="1" dirty="0" err="1"/>
              <a:t>sul</a:t>
            </a:r>
            <a:r>
              <a:rPr lang="en-GB" sz="1600" i="1" dirty="0"/>
              <a:t> </a:t>
            </a:r>
            <a:r>
              <a:rPr lang="en-GB" sz="1600" i="1" dirty="0" err="1"/>
              <a:t>singolo</a:t>
            </a:r>
            <a:r>
              <a:rPr lang="en-GB" sz="1600" i="1" dirty="0"/>
              <a:t> </a:t>
            </a:r>
            <a:r>
              <a:rPr lang="en-GB" sz="1600" i="1" dirty="0" err="1"/>
              <a:t>caso</a:t>
            </a:r>
            <a:r>
              <a:rPr lang="en-GB" sz="1600" i="1" dirty="0"/>
              <a:t> </a:t>
            </a:r>
            <a:r>
              <a:rPr lang="en-GB" sz="1600" i="1" dirty="0" err="1"/>
              <a:t>clinico</a:t>
            </a:r>
            <a:r>
              <a:rPr lang="en-GB" sz="1600" i="1" dirty="0"/>
              <a:t> (</a:t>
            </a:r>
            <a:r>
              <a:rPr lang="en-GB" sz="1600" i="1" dirty="0" err="1"/>
              <a:t>caso</a:t>
            </a:r>
            <a:r>
              <a:rPr lang="en-GB" sz="1600" i="1" dirty="0"/>
              <a:t> di studio) </a:t>
            </a:r>
            <a:r>
              <a:rPr lang="en-GB" sz="1600" i="1" dirty="0" err="1"/>
              <a:t>è</a:t>
            </a:r>
            <a:r>
              <a:rPr lang="en-GB" sz="1600" i="1" dirty="0"/>
              <a:t> utile per il </a:t>
            </a:r>
            <a:r>
              <a:rPr lang="en-GB" sz="1600" i="1" dirty="0" err="1"/>
              <a:t>paziente</a:t>
            </a:r>
            <a:r>
              <a:rPr lang="en-GB" sz="1600" i="1" dirty="0"/>
              <a:t> (</a:t>
            </a:r>
            <a:r>
              <a:rPr lang="en-GB" sz="1600" i="1" dirty="0" err="1"/>
              <a:t>medicina</a:t>
            </a:r>
            <a:r>
              <a:rPr lang="en-GB" sz="1600" i="1" dirty="0"/>
              <a:t> </a:t>
            </a:r>
            <a:r>
              <a:rPr lang="en-GB" sz="1600" i="1" dirty="0" err="1"/>
              <a:t>incentrata</a:t>
            </a:r>
            <a:r>
              <a:rPr lang="en-GB" sz="1600" i="1" dirty="0"/>
              <a:t> </a:t>
            </a:r>
            <a:r>
              <a:rPr lang="en-GB" sz="1600" i="1" dirty="0" err="1"/>
              <a:t>sul</a:t>
            </a:r>
            <a:r>
              <a:rPr lang="en-GB" sz="1600" i="1" dirty="0"/>
              <a:t> </a:t>
            </a:r>
            <a:r>
              <a:rPr lang="en-GB" sz="1600" i="1" dirty="0" err="1"/>
              <a:t>paziente</a:t>
            </a:r>
            <a:r>
              <a:rPr lang="en-GB" sz="1600" i="1" dirty="0"/>
              <a:t>) e lo </a:t>
            </a:r>
            <a:r>
              <a:rPr lang="en-GB" sz="1600" i="1" dirty="0" err="1"/>
              <a:t>studente</a:t>
            </a:r>
            <a:r>
              <a:rPr lang="en-GB" sz="1600" i="1" dirty="0"/>
              <a:t> di </a:t>
            </a:r>
            <a:r>
              <a:rPr lang="en-GB" sz="1600" i="1" dirty="0" err="1"/>
              <a:t>medicina</a:t>
            </a:r>
            <a:endParaRPr lang="en-GB" sz="16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52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7A9D348-6B75-4895-BA5B-D4DD8B9E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59" y="586351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Età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media: 5-15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secolo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
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00B9490-0B3C-4327-998D-1CA381FA3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320"/>
            <a:ext cx="10515600" cy="4351338"/>
          </a:xfrm>
        </p:spPr>
        <p:txBody>
          <a:bodyPr>
            <a:normAutofit/>
          </a:bodyPr>
          <a:lstStyle/>
          <a:p>
            <a:r>
              <a:rPr lang="en-GB" sz="1800" dirty="0"/>
              <a:t>La </a:t>
            </a:r>
            <a:r>
              <a:rPr lang="en-GB" sz="1800" dirty="0" err="1"/>
              <a:t>medicina</a:t>
            </a:r>
            <a:r>
              <a:rPr lang="en-GB" sz="1800" dirty="0"/>
              <a:t> è una </a:t>
            </a:r>
            <a:r>
              <a:rPr lang="en-GB" sz="1800" dirty="0" err="1"/>
              <a:t>sintesi</a:t>
            </a:r>
            <a:r>
              <a:rPr lang="en-GB" sz="1800" dirty="0"/>
              <a:t> </a:t>
            </a:r>
            <a:r>
              <a:rPr lang="en-GB" sz="1800" dirty="0" err="1"/>
              <a:t>tra</a:t>
            </a:r>
            <a:r>
              <a:rPr lang="en-GB" sz="1800" dirty="0"/>
              <a:t> la </a:t>
            </a:r>
            <a:r>
              <a:rPr lang="en-GB" sz="1800" dirty="0" err="1"/>
              <a:t>tradizione</a:t>
            </a:r>
            <a:r>
              <a:rPr lang="en-GB" sz="1800" dirty="0"/>
              <a:t> </a:t>
            </a:r>
            <a:r>
              <a:rPr lang="en-GB" sz="1800" dirty="0" err="1"/>
              <a:t>greca</a:t>
            </a:r>
            <a:r>
              <a:rPr lang="en-GB" sz="1800" dirty="0"/>
              <a:t> </a:t>
            </a:r>
            <a:r>
              <a:rPr lang="en-GB" sz="1800" dirty="0" err="1"/>
              <a:t>mediata</a:t>
            </a:r>
            <a:r>
              <a:rPr lang="en-GB" sz="1800" dirty="0"/>
              <a:t> </a:t>
            </a:r>
            <a:r>
              <a:rPr lang="en-GB" sz="1800" dirty="0" err="1"/>
              <a:t>dalle</a:t>
            </a:r>
            <a:r>
              <a:rPr lang="en-GB" sz="1800" dirty="0"/>
              <a:t> </a:t>
            </a:r>
            <a:r>
              <a:rPr lang="en-GB" sz="1800" dirty="0" err="1"/>
              <a:t>opere</a:t>
            </a:r>
            <a:r>
              <a:rPr lang="en-GB" sz="1800" dirty="0"/>
              <a:t> di </a:t>
            </a:r>
            <a:r>
              <a:rPr lang="en-GB" sz="1800" dirty="0" err="1"/>
              <a:t>Galeno</a:t>
            </a:r>
            <a:r>
              <a:rPr lang="en-GB" sz="1800" dirty="0"/>
              <a:t> e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tre</a:t>
            </a:r>
            <a:r>
              <a:rPr lang="en-GB" sz="1800" dirty="0"/>
              <a:t> </a:t>
            </a:r>
            <a:r>
              <a:rPr lang="en-GB" sz="1800" dirty="0" err="1"/>
              <a:t>quadri</a:t>
            </a:r>
            <a:r>
              <a:rPr lang="en-GB" sz="1800" dirty="0"/>
              <a:t> </a:t>
            </a:r>
            <a:r>
              <a:rPr lang="en-GB" sz="1800" dirty="0" err="1"/>
              <a:t>culturali</a:t>
            </a:r>
            <a:r>
              <a:rPr lang="en-GB" sz="1800" dirty="0"/>
              <a:t>:</a:t>
            </a:r>
          </a:p>
          <a:p>
            <a:pPr lvl="1"/>
            <a:r>
              <a:rPr lang="en-GB" sz="1800" dirty="0" err="1"/>
              <a:t>Bizantino</a:t>
            </a:r>
            <a:r>
              <a:rPr lang="en-GB" sz="1800" dirty="0"/>
              <a:t>: </a:t>
            </a:r>
            <a:r>
              <a:rPr lang="en-GB" sz="1800" dirty="0" err="1"/>
              <a:t>cristiano</a:t>
            </a:r>
            <a:r>
              <a:rPr lang="en-GB" sz="1800" dirty="0"/>
              <a:t> </a:t>
            </a:r>
            <a:r>
              <a:rPr lang="en-GB" sz="1800" dirty="0" err="1"/>
              <a:t>orientale</a:t>
            </a:r>
            <a:r>
              <a:rPr lang="en-GB" sz="1800" dirty="0"/>
              <a:t>
</a:t>
            </a:r>
            <a:r>
              <a:rPr lang="en-GB" sz="1800" dirty="0" err="1"/>
              <a:t>Islamico</a:t>
            </a:r>
            <a:r>
              <a:rPr lang="en-GB" sz="1800" dirty="0"/>
              <a:t>: </a:t>
            </a:r>
            <a:r>
              <a:rPr lang="en-GB" sz="1800" dirty="0" err="1"/>
              <a:t>Islamismo</a:t>
            </a:r>
            <a:r>
              <a:rPr lang="en-GB" sz="1800" dirty="0"/>
              <a:t>
Europa occidentale: </a:t>
            </a:r>
            <a:r>
              <a:rPr lang="en-GB" sz="1800" dirty="0" err="1"/>
              <a:t>Cristianesimo</a:t>
            </a:r>
            <a:r>
              <a:rPr lang="en-GB" sz="1800" dirty="0"/>
              <a:t> </a:t>
            </a:r>
            <a:r>
              <a:rPr lang="en-GB" sz="1800" dirty="0" err="1"/>
              <a:t>romano</a:t>
            </a:r>
            <a:endParaRPr lang="en-GB" sz="1800" dirty="0"/>
          </a:p>
        </p:txBody>
      </p:sp>
      <p:pic>
        <p:nvPicPr>
          <p:cNvPr id="1026" name="Picture 2" descr="Cruz cristiana">
            <a:extLst>
              <a:ext uri="{FF2B5EF4-FFF2-40B4-BE49-F238E27FC236}">
                <a16:creationId xmlns="" xmlns:a16="http://schemas.microsoft.com/office/drawing/2014/main" id="{E20796CF-7CBB-4951-AD3D-8DB8DFDB2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859" y="4637121"/>
            <a:ext cx="1294622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eciente y estrella">
            <a:extLst>
              <a:ext uri="{FF2B5EF4-FFF2-40B4-BE49-F238E27FC236}">
                <a16:creationId xmlns="" xmlns:a16="http://schemas.microsoft.com/office/drawing/2014/main" id="{B3DB42E0-A8F5-47DF-A228-A34D647C5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818" y="4748213"/>
            <a:ext cx="1677566" cy="142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rismón">
            <a:extLst>
              <a:ext uri="{FF2B5EF4-FFF2-40B4-BE49-F238E27FC236}">
                <a16:creationId xmlns="" xmlns:a16="http://schemas.microsoft.com/office/drawing/2014/main" id="{4C5F404C-FC95-4598-99B0-94A2E5D50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46" y="4637121"/>
            <a:ext cx="167756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large building in the background&#10;&#10;Description automatically generated">
            <a:extLst>
              <a:ext uri="{FF2B5EF4-FFF2-40B4-BE49-F238E27FC236}">
                <a16:creationId xmlns="" xmlns:a16="http://schemas.microsoft.com/office/drawing/2014/main" id="{6A0A61AB-D3C7-43C6-8665-D70B7E19AB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627" y="2376179"/>
            <a:ext cx="2556198" cy="1052821"/>
          </a:xfrm>
          <a:prstGeom prst="rect">
            <a:avLst/>
          </a:prstGeom>
        </p:spPr>
      </p:pic>
      <p:pic>
        <p:nvPicPr>
          <p:cNvPr id="11" name="Picture 10" descr="A large white building&#10;&#10;Description automatically generated">
            <a:extLst>
              <a:ext uri="{FF2B5EF4-FFF2-40B4-BE49-F238E27FC236}">
                <a16:creationId xmlns="" xmlns:a16="http://schemas.microsoft.com/office/drawing/2014/main" id="{3A00A2DE-9513-4717-94E0-BAE2AADCB3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900" y="4393649"/>
            <a:ext cx="2255482" cy="1425446"/>
          </a:xfrm>
          <a:prstGeom prst="rect">
            <a:avLst/>
          </a:prstGeom>
        </p:spPr>
      </p:pic>
      <p:pic>
        <p:nvPicPr>
          <p:cNvPr id="15" name="Picture 14" descr="A large white building&#10;&#10;Description automatically generated">
            <a:extLst>
              <a:ext uri="{FF2B5EF4-FFF2-40B4-BE49-F238E27FC236}">
                <a16:creationId xmlns="" xmlns:a16="http://schemas.microsoft.com/office/drawing/2014/main" id="{F9503BE7-61F5-4B69-BE1A-53C56C332C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2" y="3005452"/>
            <a:ext cx="2092000" cy="105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0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5B00C7-65C8-4ABE-8DD4-AFB987B0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97" y="617726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Cristianismo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e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7AA615-7B64-47DB-86AD-5F362D678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52" y="1639102"/>
            <a:ext cx="10515600" cy="4351338"/>
          </a:xfrm>
        </p:spPr>
        <p:txBody>
          <a:bodyPr/>
          <a:lstStyle/>
          <a:p>
            <a:r>
              <a:rPr lang="en-GB" sz="1800" dirty="0"/>
              <a:t>Il </a:t>
            </a:r>
            <a:r>
              <a:rPr lang="en-GB" sz="1800" dirty="0" err="1"/>
              <a:t>Vangelo</a:t>
            </a:r>
            <a:r>
              <a:rPr lang="en-GB" sz="1800" dirty="0"/>
              <a:t> e il </a:t>
            </a:r>
            <a:r>
              <a:rPr lang="en-GB" sz="1800" dirty="0" err="1"/>
              <a:t>dovere</a:t>
            </a:r>
            <a:r>
              <a:rPr lang="en-GB" sz="1800" dirty="0"/>
              <a:t> di </a:t>
            </a:r>
            <a:r>
              <a:rPr lang="en-GB" sz="1800" dirty="0" err="1"/>
              <a:t>prendersi</a:t>
            </a:r>
            <a:r>
              <a:rPr lang="en-GB" sz="1800" dirty="0"/>
              <a:t> </a:t>
            </a:r>
            <a:r>
              <a:rPr lang="en-GB" sz="1800" dirty="0" err="1"/>
              <a:t>cura</a:t>
            </a:r>
            <a:r>
              <a:rPr lang="en-GB" sz="1800" dirty="0"/>
              <a:t> </a:t>
            </a:r>
            <a:r>
              <a:rPr lang="en-GB" sz="1800" dirty="0" err="1"/>
              <a:t>dei</a:t>
            </a:r>
            <a:r>
              <a:rPr lang="en-GB" sz="1800" dirty="0"/>
              <a:t> </a:t>
            </a:r>
            <a:r>
              <a:rPr lang="en-GB" sz="1800" dirty="0" err="1"/>
              <a:t>malati</a:t>
            </a:r>
            <a:r>
              <a:rPr lang="en-GB" sz="1800" dirty="0"/>
              <a:t>
</a:t>
            </a:r>
            <a:r>
              <a:rPr lang="en-GB" sz="1800" i="1" dirty="0"/>
              <a:t>ma </a:t>
            </a:r>
            <a:r>
              <a:rPr lang="en-GB" sz="1800" i="1" dirty="0" err="1"/>
              <a:t>quando</a:t>
            </a:r>
            <a:r>
              <a:rPr lang="en-GB" sz="1800" i="1" dirty="0"/>
              <a:t> </a:t>
            </a:r>
            <a:r>
              <a:rPr lang="en-GB" sz="1800" i="1" dirty="0" err="1"/>
              <a:t>sentì</a:t>
            </a:r>
            <a:r>
              <a:rPr lang="en-GB" sz="1800" i="1" dirty="0"/>
              <a:t> </a:t>
            </a:r>
            <a:r>
              <a:rPr lang="en-GB" sz="1800" i="1" dirty="0" err="1"/>
              <a:t>questo</a:t>
            </a:r>
            <a:r>
              <a:rPr lang="en-GB" sz="1800" i="1" dirty="0"/>
              <a:t>, </a:t>
            </a:r>
            <a:r>
              <a:rPr lang="en-GB" sz="1800" i="1" dirty="0" err="1"/>
              <a:t>disse</a:t>
            </a:r>
            <a:r>
              <a:rPr lang="en-GB" sz="1800" i="1" dirty="0"/>
              <a:t>, “</a:t>
            </a:r>
            <a:r>
              <a:rPr lang="en-GB" sz="1800" i="1" dirty="0" err="1"/>
              <a:t>Coloro</a:t>
            </a:r>
            <a:r>
              <a:rPr lang="en-GB" sz="1800" i="1" dirty="0"/>
              <a:t> </a:t>
            </a:r>
            <a:r>
              <a:rPr lang="en-GB" sz="1800" i="1" dirty="0" err="1"/>
              <a:t>che</a:t>
            </a:r>
            <a:r>
              <a:rPr lang="en-GB" sz="1800" i="1" dirty="0"/>
              <a:t> </a:t>
            </a:r>
            <a:r>
              <a:rPr lang="en-GB" sz="1800" i="1" dirty="0" err="1"/>
              <a:t>stanno</a:t>
            </a:r>
            <a:r>
              <a:rPr lang="en-GB" sz="1800" i="1" dirty="0"/>
              <a:t> bene non </a:t>
            </a:r>
            <a:r>
              <a:rPr lang="en-GB" sz="1800" i="1" dirty="0" err="1"/>
              <a:t>hanno</a:t>
            </a:r>
            <a:r>
              <a:rPr lang="en-GB" sz="1800" i="1" dirty="0"/>
              <a:t> </a:t>
            </a:r>
            <a:r>
              <a:rPr lang="en-GB" sz="1800" i="1" dirty="0" err="1"/>
              <a:t>bisogno</a:t>
            </a:r>
            <a:r>
              <a:rPr lang="en-GB" sz="1800" i="1" dirty="0"/>
              <a:t> di un medico, ma di </a:t>
            </a:r>
            <a:r>
              <a:rPr lang="en-GB" sz="1800" i="1" dirty="0" err="1"/>
              <a:t>coloro</a:t>
            </a:r>
            <a:r>
              <a:rPr lang="en-GB" sz="1800" i="1" dirty="0"/>
              <a:t> </a:t>
            </a:r>
            <a:r>
              <a:rPr lang="en-GB" sz="1800" i="1" dirty="0" err="1"/>
              <a:t>che</a:t>
            </a:r>
            <a:r>
              <a:rPr lang="en-GB" sz="1800" i="1" dirty="0"/>
              <a:t> </a:t>
            </a:r>
            <a:r>
              <a:rPr lang="en-GB" sz="1800" i="1" dirty="0" err="1"/>
              <a:t>sono</a:t>
            </a:r>
            <a:r>
              <a:rPr lang="en-GB" sz="1800" i="1" dirty="0"/>
              <a:t> </a:t>
            </a:r>
            <a:r>
              <a:rPr lang="en-GB" sz="1800" i="1" dirty="0" err="1"/>
              <a:t>malati</a:t>
            </a:r>
            <a:r>
              <a:rPr lang="en-GB" sz="1800" i="1" dirty="0"/>
              <a:t>" (Matt. 9, 12)
“Non </a:t>
            </a:r>
            <a:r>
              <a:rPr lang="en-GB" sz="1800" i="1" dirty="0" err="1"/>
              <a:t>sono</a:t>
            </a:r>
            <a:r>
              <a:rPr lang="en-GB" sz="1800" i="1" dirty="0"/>
              <a:t> </a:t>
            </a:r>
            <a:r>
              <a:rPr lang="en-GB" sz="1800" i="1" dirty="0" err="1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sani</a:t>
            </a:r>
            <a:r>
              <a:rPr lang="en-GB" sz="1800" i="1" dirty="0"/>
              <a:t> </a:t>
            </a:r>
            <a:r>
              <a:rPr lang="en-GB" sz="1800" i="1" dirty="0" err="1"/>
              <a:t>che</a:t>
            </a:r>
            <a:r>
              <a:rPr lang="en-GB" sz="1800" i="1" dirty="0"/>
              <a:t> </a:t>
            </a:r>
            <a:r>
              <a:rPr lang="en-GB" sz="1800" i="1" dirty="0" err="1"/>
              <a:t>hanno</a:t>
            </a:r>
            <a:r>
              <a:rPr lang="en-GB" sz="1800" i="1" dirty="0"/>
              <a:t> </a:t>
            </a:r>
            <a:r>
              <a:rPr lang="en-GB" sz="1800" i="1" dirty="0" err="1"/>
              <a:t>bisogno</a:t>
            </a:r>
            <a:r>
              <a:rPr lang="en-GB" sz="1800" i="1" dirty="0"/>
              <a:t> di un medico, ma </a:t>
            </a:r>
            <a:r>
              <a:rPr lang="en-GB" sz="1800" i="1" dirty="0" err="1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malati</a:t>
            </a:r>
            <a:r>
              <a:rPr lang="en-GB" sz="1800" i="1" dirty="0"/>
              <a:t>. Non </a:t>
            </a:r>
            <a:r>
              <a:rPr lang="en-GB" sz="1800" i="1" dirty="0" err="1"/>
              <a:t>sono</a:t>
            </a:r>
            <a:r>
              <a:rPr lang="en-GB" sz="1800" i="1" dirty="0"/>
              <a:t> </a:t>
            </a:r>
            <a:r>
              <a:rPr lang="en-GB" sz="1800" i="1" dirty="0" err="1"/>
              <a:t>venuto</a:t>
            </a:r>
            <a:r>
              <a:rPr lang="en-GB" sz="1800" i="1" dirty="0"/>
              <a:t> a </a:t>
            </a:r>
            <a:r>
              <a:rPr lang="en-GB" sz="1800" i="1" dirty="0" err="1"/>
              <a:t>chiamare</a:t>
            </a:r>
            <a:r>
              <a:rPr lang="en-GB" sz="1800" i="1" dirty="0"/>
              <a:t> </a:t>
            </a:r>
            <a:r>
              <a:rPr lang="en-GB" sz="1800" i="1" dirty="0" err="1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giusti</a:t>
            </a:r>
            <a:r>
              <a:rPr lang="en-GB" sz="1800" i="1" dirty="0"/>
              <a:t>, ma </a:t>
            </a:r>
            <a:r>
              <a:rPr lang="en-GB" sz="1800" i="1" dirty="0" err="1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peccatori</a:t>
            </a:r>
            <a:r>
              <a:rPr lang="en-GB" sz="1800" i="1" dirty="0"/>
              <a:t>" (Marc. 2, 17)
“Non </a:t>
            </a:r>
            <a:r>
              <a:rPr lang="en-GB" sz="1800" i="1" dirty="0" err="1"/>
              <a:t>sono</a:t>
            </a:r>
            <a:r>
              <a:rPr lang="en-GB" sz="1800" i="1" dirty="0"/>
              <a:t> </a:t>
            </a:r>
            <a:r>
              <a:rPr lang="en-GB" sz="1800" i="1" dirty="0" err="1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sani</a:t>
            </a:r>
            <a:r>
              <a:rPr lang="en-GB" sz="1800" i="1" dirty="0"/>
              <a:t> </a:t>
            </a:r>
            <a:r>
              <a:rPr lang="en-GB" sz="1800" i="1" dirty="0" err="1"/>
              <a:t>che</a:t>
            </a:r>
            <a:r>
              <a:rPr lang="en-GB" sz="1800" i="1" dirty="0"/>
              <a:t> </a:t>
            </a:r>
            <a:r>
              <a:rPr lang="en-GB" sz="1800" i="1" dirty="0" err="1"/>
              <a:t>hanno</a:t>
            </a:r>
            <a:r>
              <a:rPr lang="en-GB" sz="1800" i="1" dirty="0"/>
              <a:t> </a:t>
            </a:r>
            <a:r>
              <a:rPr lang="en-GB" sz="1800" i="1" dirty="0" err="1"/>
              <a:t>bisogno</a:t>
            </a:r>
            <a:r>
              <a:rPr lang="en-GB" sz="1800" i="1" dirty="0"/>
              <a:t> di un medico, ma </a:t>
            </a:r>
            <a:r>
              <a:rPr lang="en-GB" sz="1800" i="1" dirty="0" err="1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malati</a:t>
            </a:r>
            <a:r>
              <a:rPr lang="en-GB" sz="1800" i="1" dirty="0"/>
              <a:t> (Luca, V, 31</a:t>
            </a:r>
            <a:endParaRPr lang="en-GB" i="1" dirty="0"/>
          </a:p>
          <a:p>
            <a:pPr lvl="1"/>
            <a:endParaRPr lang="en-GB" i="1" dirty="0"/>
          </a:p>
        </p:txBody>
      </p:sp>
      <p:pic>
        <p:nvPicPr>
          <p:cNvPr id="5" name="Picture 4" descr="A close up of a street&#10;&#10;Description automatically generated">
            <a:extLst>
              <a:ext uri="{FF2B5EF4-FFF2-40B4-BE49-F238E27FC236}">
                <a16:creationId xmlns="" xmlns:a16="http://schemas.microsoft.com/office/drawing/2014/main" id="{A615C579-222B-4589-BB6A-3D7C9A256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755" y="3901426"/>
            <a:ext cx="2235294" cy="2235294"/>
          </a:xfrm>
          <a:prstGeom prst="rect">
            <a:avLst/>
          </a:prstGeom>
        </p:spPr>
      </p:pic>
      <p:pic>
        <p:nvPicPr>
          <p:cNvPr id="7" name="Picture 6" descr="A close up of a stone wall&#10;&#10;Description automatically generated">
            <a:extLst>
              <a:ext uri="{FF2B5EF4-FFF2-40B4-BE49-F238E27FC236}">
                <a16:creationId xmlns="" xmlns:a16="http://schemas.microsoft.com/office/drawing/2014/main" id="{C2CE9A28-982F-48CB-8D20-FF70A4081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9" y="3830313"/>
            <a:ext cx="2990850" cy="2276475"/>
          </a:xfrm>
          <a:prstGeom prst="rect">
            <a:avLst/>
          </a:prstGeom>
        </p:spPr>
      </p:pic>
      <p:pic>
        <p:nvPicPr>
          <p:cNvPr id="2050" name="Picture 2" descr="Image result for Jesus and sick">
            <a:hlinkClick r:id="rId4"/>
            <a:extLst>
              <a:ext uri="{FF2B5EF4-FFF2-40B4-BE49-F238E27FC236}">
                <a16:creationId xmlns="" xmlns:a16="http://schemas.microsoft.com/office/drawing/2014/main" id="{3B84A504-4AF6-4348-A0F1-B5862E10B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986" y="3901426"/>
            <a:ext cx="3432673" cy="220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13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FE9F8E-99A1-4AD5-88B8-EBAEA4A0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52" y="748583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Malattie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come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l'ira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di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Dio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2A5588-86B1-4B09-8060-747E5D4C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/>
              <a:t>Gesù</a:t>
            </a:r>
            <a:r>
              <a:rPr lang="en-GB" sz="1800" dirty="0"/>
              <a:t> </a:t>
            </a:r>
            <a:r>
              <a:rPr lang="en-GB" sz="1800" dirty="0" err="1"/>
              <a:t>frena</a:t>
            </a:r>
            <a:r>
              <a:rPr lang="en-GB" sz="1800" dirty="0"/>
              <a:t> con le </a:t>
            </a:r>
            <a:r>
              <a:rPr lang="en-GB" sz="1800" dirty="0" err="1"/>
              <a:t>tradizionali</a:t>
            </a:r>
            <a:r>
              <a:rPr lang="en-GB" sz="1800" dirty="0"/>
              <a:t> </a:t>
            </a:r>
            <a:r>
              <a:rPr lang="en-GB" sz="1800" dirty="0" err="1"/>
              <a:t>opinioni</a:t>
            </a:r>
            <a:r>
              <a:rPr lang="en-GB" sz="1800" dirty="0"/>
              <a:t> pre-</a:t>
            </a:r>
            <a:r>
              <a:rPr lang="en-GB" sz="1800" dirty="0" err="1"/>
              <a:t>cristiane</a:t>
            </a:r>
            <a:r>
              <a:rPr lang="en-GB" sz="1800" dirty="0"/>
              <a:t>: Mesopotamia ed </a:t>
            </a:r>
            <a:r>
              <a:rPr lang="en-GB" sz="1800" dirty="0" err="1"/>
              <a:t>Egitto</a:t>
            </a:r>
            <a:r>
              <a:rPr lang="en-GB" sz="1800" dirty="0"/>
              <a:t> e </a:t>
            </a:r>
            <a:r>
              <a:rPr lang="en-GB" sz="1800" dirty="0" err="1"/>
              <a:t>relativa</a:t>
            </a:r>
            <a:r>
              <a:rPr lang="en-GB" sz="1800" dirty="0"/>
              <a:t> </a:t>
            </a:r>
            <a:r>
              <a:rPr lang="en-GB" sz="1800" dirty="0" err="1"/>
              <a:t>elaborazione</a:t>
            </a:r>
            <a:r>
              <a:rPr lang="en-GB" sz="1800" dirty="0"/>
              <a:t> </a:t>
            </a:r>
            <a:r>
              <a:rPr lang="en-GB" sz="1800" dirty="0" err="1"/>
              <a:t>ebraica</a:t>
            </a:r>
            <a:r>
              <a:rPr lang="en-GB" sz="1800" dirty="0"/>
              <a:t> </a:t>
            </a:r>
            <a:r>
              <a:rPr lang="en-GB" sz="1800" dirty="0" err="1"/>
              <a:t>nell'Antico</a:t>
            </a:r>
            <a:r>
              <a:rPr lang="en-GB" sz="1800" dirty="0"/>
              <a:t> </a:t>
            </a:r>
            <a:r>
              <a:rPr lang="en-GB" sz="1800" dirty="0" err="1"/>
              <a:t>Testamento</a:t>
            </a:r>
            <a:r>
              <a:rPr lang="en-GB" sz="1800" dirty="0"/>
              <a:t> (</a:t>
            </a:r>
            <a:r>
              <a:rPr lang="en-GB" sz="1800" dirty="0" err="1"/>
              <a:t>Deuteronomia</a:t>
            </a:r>
            <a:r>
              <a:rPr lang="en-GB" sz="1800" dirty="0"/>
              <a:t>, </a:t>
            </a:r>
            <a:r>
              <a:rPr lang="en-GB" sz="1800" dirty="0" err="1"/>
              <a:t>Levitico</a:t>
            </a:r>
            <a:r>
              <a:rPr lang="en-GB" sz="1800" dirty="0"/>
              <a:t>) e il Talmud
</a:t>
            </a:r>
            <a:r>
              <a:rPr lang="en-GB" sz="1800" i="1" dirty="0" err="1"/>
              <a:t>Mentre</a:t>
            </a:r>
            <a:r>
              <a:rPr lang="en-GB" sz="1800" i="1" dirty="0"/>
              <a:t> </a:t>
            </a:r>
            <a:r>
              <a:rPr lang="en-GB" sz="1800" i="1" dirty="0" err="1"/>
              <a:t>andava</a:t>
            </a:r>
            <a:r>
              <a:rPr lang="en-GB" sz="1800" i="1" dirty="0"/>
              <a:t> avanti, vide un </a:t>
            </a:r>
            <a:r>
              <a:rPr lang="en-GB" sz="1800" i="1" dirty="0" err="1"/>
              <a:t>uomo</a:t>
            </a:r>
            <a:r>
              <a:rPr lang="en-GB" sz="1800" i="1" dirty="0"/>
              <a:t> </a:t>
            </a:r>
            <a:r>
              <a:rPr lang="en-GB" sz="1800" i="1" dirty="0" err="1"/>
              <a:t>cieco</a:t>
            </a:r>
            <a:r>
              <a:rPr lang="en-GB" sz="1800" i="1" dirty="0"/>
              <a:t> </a:t>
            </a:r>
            <a:r>
              <a:rPr lang="en-GB" sz="1800" i="1" dirty="0" err="1"/>
              <a:t>dalla</a:t>
            </a:r>
            <a:r>
              <a:rPr lang="en-GB" sz="1800" i="1" dirty="0"/>
              <a:t> </a:t>
            </a:r>
            <a:r>
              <a:rPr lang="en-GB" sz="1800" i="1" dirty="0" err="1"/>
              <a:t>nascita</a:t>
            </a:r>
            <a:r>
              <a:rPr lang="en-GB" sz="1800" i="1" dirty="0"/>
              <a:t>. I </a:t>
            </a:r>
            <a:r>
              <a:rPr lang="en-GB" sz="1800" i="1" dirty="0" err="1"/>
              <a:t>suoi</a:t>
            </a:r>
            <a:r>
              <a:rPr lang="en-GB" sz="1800" i="1" dirty="0"/>
              <a:t> </a:t>
            </a:r>
            <a:r>
              <a:rPr lang="en-GB" sz="1800" i="1" dirty="0" err="1"/>
              <a:t>discepoli</a:t>
            </a:r>
            <a:r>
              <a:rPr lang="en-GB" sz="1800" i="1" dirty="0"/>
              <a:t> </a:t>
            </a:r>
            <a:r>
              <a:rPr lang="en-GB" sz="1800" i="1" dirty="0" err="1"/>
              <a:t>gli</a:t>
            </a:r>
            <a:r>
              <a:rPr lang="en-GB" sz="1800" i="1" dirty="0"/>
              <a:t> </a:t>
            </a:r>
            <a:r>
              <a:rPr lang="en-GB" sz="1800" i="1" dirty="0" err="1"/>
              <a:t>chiesero</a:t>
            </a:r>
            <a:r>
              <a:rPr lang="en-GB" sz="1800" i="1" dirty="0"/>
              <a:t>: "Rabbi, </a:t>
            </a:r>
            <a:r>
              <a:rPr lang="en-GB" sz="1800" i="1" dirty="0" err="1"/>
              <a:t>che</a:t>
            </a:r>
            <a:r>
              <a:rPr lang="en-GB" sz="1800" i="1" dirty="0"/>
              <a:t> ha </a:t>
            </a:r>
            <a:r>
              <a:rPr lang="en-GB" sz="1800" i="1" dirty="0" err="1"/>
              <a:t>peccato</a:t>
            </a:r>
            <a:r>
              <a:rPr lang="en-GB" sz="1800" i="1" dirty="0"/>
              <a:t>, </a:t>
            </a:r>
            <a:r>
              <a:rPr lang="en-GB" sz="1800" i="1" dirty="0" err="1"/>
              <a:t>quest'uomo</a:t>
            </a:r>
            <a:r>
              <a:rPr lang="en-GB" sz="1800" i="1" dirty="0"/>
              <a:t> o il </a:t>
            </a:r>
            <a:r>
              <a:rPr lang="en-GB" sz="1800" i="1" dirty="0" err="1"/>
              <a:t>suo</a:t>
            </a:r>
            <a:r>
              <a:rPr lang="en-GB" sz="1800" i="1" dirty="0"/>
              <a:t> </a:t>
            </a:r>
            <a:r>
              <a:rPr lang="en-GB" sz="1800" i="1" dirty="0" err="1"/>
              <a:t>genitore</a:t>
            </a:r>
            <a:r>
              <a:rPr lang="en-GB" sz="1800" i="1" dirty="0"/>
              <a:t>, </a:t>
            </a:r>
            <a:r>
              <a:rPr lang="en-GB" sz="1800" i="1" dirty="0" err="1"/>
              <a:t>che</a:t>
            </a:r>
            <a:r>
              <a:rPr lang="en-GB" sz="1800" i="1" dirty="0"/>
              <a:t> </a:t>
            </a:r>
            <a:r>
              <a:rPr lang="en-GB" sz="1800" i="1" dirty="0" err="1"/>
              <a:t>è</a:t>
            </a:r>
            <a:r>
              <a:rPr lang="en-GB" sz="1800" i="1" dirty="0"/>
              <a:t> </a:t>
            </a:r>
            <a:r>
              <a:rPr lang="en-GB" sz="1800" i="1" dirty="0" err="1"/>
              <a:t>nato</a:t>
            </a:r>
            <a:r>
              <a:rPr lang="en-GB" sz="1800" i="1" dirty="0"/>
              <a:t> </a:t>
            </a:r>
            <a:r>
              <a:rPr lang="en-GB" sz="1800" i="1" dirty="0" err="1"/>
              <a:t>cieco</a:t>
            </a:r>
            <a:r>
              <a:rPr lang="en-GB" sz="1800" i="1" dirty="0"/>
              <a:t>?" Né </a:t>
            </a:r>
            <a:r>
              <a:rPr lang="en-GB" sz="1800" i="1" dirty="0" err="1"/>
              <a:t>quest'uomo</a:t>
            </a:r>
            <a:r>
              <a:rPr lang="en-GB" sz="1800" i="1" dirty="0"/>
              <a:t> né </a:t>
            </a:r>
            <a:r>
              <a:rPr lang="en-GB" sz="1800" i="1" dirty="0" err="1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suoi</a:t>
            </a:r>
            <a:r>
              <a:rPr lang="en-GB" sz="1800" i="1" dirty="0"/>
              <a:t> </a:t>
            </a:r>
            <a:r>
              <a:rPr lang="en-GB" sz="1800" i="1" dirty="0" err="1"/>
              <a:t>genitori</a:t>
            </a:r>
            <a:r>
              <a:rPr lang="en-GB" sz="1800" i="1" dirty="0"/>
              <a:t> </a:t>
            </a:r>
            <a:r>
              <a:rPr lang="en-GB" sz="1800" i="1" dirty="0" err="1"/>
              <a:t>hanno</a:t>
            </a:r>
            <a:r>
              <a:rPr lang="en-GB" sz="1800" i="1" dirty="0"/>
              <a:t> </a:t>
            </a:r>
            <a:r>
              <a:rPr lang="en-GB" sz="1800" i="1" dirty="0" err="1"/>
              <a:t>peccato</a:t>
            </a:r>
            <a:r>
              <a:rPr lang="en-GB" sz="1800" i="1" dirty="0"/>
              <a:t>" </a:t>
            </a:r>
            <a:r>
              <a:rPr lang="en-GB" sz="1800" i="1" dirty="0" err="1"/>
              <a:t>disse</a:t>
            </a:r>
            <a:r>
              <a:rPr lang="en-GB" sz="1800" i="1" dirty="0"/>
              <a:t> </a:t>
            </a:r>
            <a:r>
              <a:rPr lang="en-GB" sz="1800" i="1" dirty="0" err="1"/>
              <a:t>Gesù</a:t>
            </a:r>
            <a:r>
              <a:rPr lang="en-GB" sz="1800" i="1" dirty="0"/>
              <a:t>" ma </a:t>
            </a:r>
            <a:r>
              <a:rPr lang="en-GB" sz="1800" i="1" dirty="0" err="1"/>
              <a:t>questo</a:t>
            </a:r>
            <a:r>
              <a:rPr lang="en-GB" sz="1800" i="1" dirty="0"/>
              <a:t> </a:t>
            </a:r>
            <a:r>
              <a:rPr lang="en-GB" sz="1800" i="1" dirty="0" err="1"/>
              <a:t>accadde</a:t>
            </a:r>
            <a:r>
              <a:rPr lang="en-GB" sz="1800" i="1" dirty="0"/>
              <a:t> </a:t>
            </a:r>
            <a:r>
              <a:rPr lang="en-GB" sz="1800" i="1" dirty="0" err="1"/>
              <a:t>perché</a:t>
            </a:r>
            <a:r>
              <a:rPr lang="en-GB" sz="1800" i="1" dirty="0"/>
              <a:t> le </a:t>
            </a:r>
            <a:r>
              <a:rPr lang="en-GB" sz="1800" i="1" dirty="0" err="1"/>
              <a:t>opere</a:t>
            </a:r>
            <a:r>
              <a:rPr lang="en-GB" sz="1800" i="1" dirty="0"/>
              <a:t> di </a:t>
            </a:r>
            <a:r>
              <a:rPr lang="en-GB" sz="1800" i="1" dirty="0" err="1"/>
              <a:t>Dio</a:t>
            </a:r>
            <a:r>
              <a:rPr lang="en-GB" sz="1800" i="1" dirty="0"/>
              <a:t> </a:t>
            </a:r>
            <a:r>
              <a:rPr lang="en-GB" sz="1800" i="1" dirty="0" err="1"/>
              <a:t>potessero</a:t>
            </a:r>
            <a:r>
              <a:rPr lang="en-GB" sz="1800" i="1" dirty="0"/>
              <a:t> </a:t>
            </a:r>
            <a:r>
              <a:rPr lang="en-GB" sz="1800" i="1" dirty="0" err="1"/>
              <a:t>essere</a:t>
            </a:r>
            <a:r>
              <a:rPr lang="en-GB" sz="1800" i="1" dirty="0"/>
              <a:t> </a:t>
            </a:r>
            <a:r>
              <a:rPr lang="en-GB" sz="1800" i="1" dirty="0" err="1"/>
              <a:t>mostrate</a:t>
            </a:r>
            <a:r>
              <a:rPr lang="en-GB" sz="1800" i="1" dirty="0"/>
              <a:t> in </a:t>
            </a:r>
            <a:r>
              <a:rPr lang="en-GB" sz="1800" i="1" dirty="0" err="1"/>
              <a:t>lui</a:t>
            </a:r>
            <a:r>
              <a:rPr lang="en-GB" sz="1800" i="1" dirty="0"/>
              <a:t>" (Giovanni, 9, 1-3)</a:t>
            </a:r>
            <a:endParaRPr lang="en-GB" dirty="0"/>
          </a:p>
        </p:txBody>
      </p:sp>
      <p:pic>
        <p:nvPicPr>
          <p:cNvPr id="3074" name="Picture 2" descr="Image result for Jesus and sick">
            <a:hlinkClick r:id="rId2"/>
            <a:extLst>
              <a:ext uri="{FF2B5EF4-FFF2-40B4-BE49-F238E27FC236}">
                <a16:creationId xmlns="" xmlns:a16="http://schemas.microsoft.com/office/drawing/2014/main" id="{34602F1A-0504-4A62-A79A-DDC839AA8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81" y="3747541"/>
            <a:ext cx="4038600" cy="230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Levitico y la peste">
            <a:hlinkClick r:id="rId4"/>
            <a:extLst>
              <a:ext uri="{FF2B5EF4-FFF2-40B4-BE49-F238E27FC236}">
                <a16:creationId xmlns="" xmlns:a16="http://schemas.microsoft.com/office/drawing/2014/main" id="{A89F726E-4702-4DCE-AD4D-EF00FD5FE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19" y="3747540"/>
            <a:ext cx="3750906" cy="230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74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FD7551-F615-4E70-B04F-0408996A6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445" y="748583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Il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dovere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etico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cristiano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di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cura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4B088C-E9E5-40EE-AF5C-1A81B5768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2017215"/>
            <a:ext cx="10515600" cy="2633162"/>
          </a:xfrm>
        </p:spPr>
        <p:txBody>
          <a:bodyPr>
            <a:normAutofit/>
          </a:bodyPr>
          <a:lstStyle/>
          <a:p>
            <a:r>
              <a:rPr lang="en-GB" sz="1800" dirty="0" err="1"/>
              <a:t>L'amore</a:t>
            </a:r>
            <a:r>
              <a:rPr lang="en-GB" sz="1800" dirty="0"/>
              <a:t> verso </a:t>
            </a:r>
            <a:r>
              <a:rPr lang="en-GB" sz="1800" dirty="0" err="1"/>
              <a:t>l'umanità</a:t>
            </a:r>
            <a:r>
              <a:rPr lang="en-GB" sz="1800" dirty="0"/>
              <a:t> come </a:t>
            </a:r>
            <a:r>
              <a:rPr lang="en-GB" sz="1800" dirty="0" err="1"/>
              <a:t>condizione</a:t>
            </a:r>
            <a:r>
              <a:rPr lang="en-GB" sz="1800" dirty="0"/>
              <a:t> per </a:t>
            </a:r>
            <a:r>
              <a:rPr lang="en-GB" sz="1800" dirty="0" err="1"/>
              <a:t>l'amore</a:t>
            </a:r>
            <a:r>
              <a:rPr lang="en-GB" sz="1800" dirty="0"/>
              <a:t> verso </a:t>
            </a:r>
            <a:r>
              <a:rPr lang="en-GB" sz="1800" dirty="0" err="1"/>
              <a:t>l'arte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cura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i="1" dirty="0" err="1"/>
              <a:t>Filantropia</a:t>
            </a:r>
            <a:r>
              <a:rPr lang="en-GB" sz="1800" i="1" dirty="0"/>
              <a:t>	 		</a:t>
            </a:r>
            <a:r>
              <a:rPr lang="en-GB" sz="1800" i="1" dirty="0" err="1"/>
              <a:t>Philotekhnía</a:t>
            </a:r>
            <a:endParaRPr lang="en-GB" sz="1800" i="1" dirty="0"/>
          </a:p>
          <a:p>
            <a:r>
              <a:rPr lang="en-GB" sz="1800" i="1" dirty="0"/>
              <a:t>La </a:t>
            </a:r>
            <a:r>
              <a:rPr lang="en-GB" sz="1800" i="1" dirty="0" err="1"/>
              <a:t>nascita</a:t>
            </a:r>
            <a:r>
              <a:rPr lang="en-GB" sz="1800" i="1" dirty="0"/>
              <a:t> </a:t>
            </a:r>
            <a:r>
              <a:rPr lang="en-GB" sz="1800" i="1" dirty="0" err="1"/>
              <a:t>della</a:t>
            </a:r>
            <a:r>
              <a:rPr lang="en-GB" sz="1800" i="1" dirty="0"/>
              <a:t> </a:t>
            </a:r>
            <a:r>
              <a:rPr lang="en-GB" sz="1800" i="1" dirty="0" err="1"/>
              <a:t>carità</a:t>
            </a:r>
            <a:r>
              <a:rPr lang="en-GB" sz="1800" i="1" dirty="0"/>
              <a:t> medica integra </a:t>
            </a:r>
            <a:r>
              <a:rPr lang="en-GB" sz="1800" i="1" dirty="0" err="1"/>
              <a:t>l'assistenza</a:t>
            </a:r>
            <a:r>
              <a:rPr lang="en-GB" sz="1800" i="1" dirty="0"/>
              <a:t> </a:t>
            </a:r>
            <a:r>
              <a:rPr lang="en-GB" sz="1800" i="1" dirty="0" err="1"/>
              <a:t>etica</a:t>
            </a:r>
            <a:r>
              <a:rPr lang="en-GB" sz="1800" i="1" dirty="0"/>
              <a:t> e </a:t>
            </a:r>
            <a:r>
              <a:rPr lang="en-GB" sz="1800" i="1" dirty="0" err="1"/>
              <a:t>clinica</a:t>
            </a:r>
            <a:r>
              <a:rPr lang="en-GB" sz="1800" i="1" dirty="0"/>
              <a:t> ed </a:t>
            </a:r>
            <a:r>
              <a:rPr lang="en-GB" sz="1800" i="1" dirty="0" err="1"/>
              <a:t>è</a:t>
            </a:r>
            <a:r>
              <a:rPr lang="en-GB" sz="1800" i="1" dirty="0"/>
              <a:t> </a:t>
            </a:r>
            <a:r>
              <a:rPr lang="en-GB" sz="1800" i="1" dirty="0" err="1"/>
              <a:t>l'inizio</a:t>
            </a:r>
            <a:r>
              <a:rPr lang="en-GB" sz="1800" i="1" dirty="0"/>
              <a:t> di un </a:t>
            </a:r>
            <a:r>
              <a:rPr lang="en-GB" sz="1800" i="1" dirty="0" err="1"/>
              <a:t>processo</a:t>
            </a:r>
            <a:r>
              <a:rPr lang="en-GB" sz="1800" i="1" dirty="0"/>
              <a:t> </a:t>
            </a:r>
            <a:r>
              <a:rPr lang="en-GB" sz="1800" i="1" dirty="0" err="1"/>
              <a:t>concluso</a:t>
            </a:r>
            <a:r>
              <a:rPr lang="en-GB" sz="1800" i="1" dirty="0"/>
              <a:t> </a:t>
            </a:r>
            <a:r>
              <a:rPr lang="en-GB" sz="1800" i="1" dirty="0" err="1"/>
              <a:t>nella</a:t>
            </a:r>
            <a:r>
              <a:rPr lang="en-GB" sz="1800" i="1" dirty="0"/>
              <a:t> </a:t>
            </a:r>
            <a:r>
              <a:rPr lang="en-GB" sz="1800" i="1" dirty="0" err="1"/>
              <a:t>costruzione</a:t>
            </a:r>
            <a:r>
              <a:rPr lang="en-GB" sz="1800" i="1" dirty="0"/>
              <a:t> </a:t>
            </a:r>
            <a:r>
              <a:rPr lang="en-GB" sz="1800" i="1" dirty="0" err="1"/>
              <a:t>dei</a:t>
            </a:r>
            <a:r>
              <a:rPr lang="en-GB" sz="1800" i="1" dirty="0"/>
              <a:t> </a:t>
            </a:r>
            <a:r>
              <a:rPr lang="en-GB" sz="1800" i="1" dirty="0" err="1"/>
              <a:t>primi</a:t>
            </a:r>
            <a:r>
              <a:rPr lang="en-GB" sz="1800" i="1" dirty="0"/>
              <a:t> </a:t>
            </a:r>
            <a:r>
              <a:rPr lang="en-GB" sz="1800" i="1" dirty="0" err="1"/>
              <a:t>ospedali</a:t>
            </a:r>
            <a:endParaRPr lang="en-GB" b="0" i="0" u="sng" dirty="0">
              <a:solidFill>
                <a:srgbClr val="001BA0"/>
              </a:solidFill>
              <a:effectLst/>
              <a:latin typeface="Arial" panose="020B0604020202020204" pitchFamily="34" charset="0"/>
              <a:hlinkClick r:id="rId2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="" xmlns:a16="http://schemas.microsoft.com/office/drawing/2014/main" id="{9EF2191C-7572-45B8-9978-8DC6E057263C}"/>
              </a:ext>
            </a:extLst>
          </p:cNvPr>
          <p:cNvSpPr/>
          <p:nvPr/>
        </p:nvSpPr>
        <p:spPr>
          <a:xfrm>
            <a:off x="5817325" y="3031195"/>
            <a:ext cx="862149" cy="139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4" descr="Image result for extrema uncion">
            <a:extLst>
              <a:ext uri="{FF2B5EF4-FFF2-40B4-BE49-F238E27FC236}">
                <a16:creationId xmlns="" xmlns:a16="http://schemas.microsoft.com/office/drawing/2014/main" id="{ABDC4856-917A-4FF6-919B-C53FBD627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220" y="3971951"/>
            <a:ext cx="2246811" cy="196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kitchen area with a building in the background&#10;&#10;Description automatically generated">
            <a:extLst>
              <a:ext uri="{FF2B5EF4-FFF2-40B4-BE49-F238E27FC236}">
                <a16:creationId xmlns="" xmlns:a16="http://schemas.microsoft.com/office/drawing/2014/main" id="{2ACDEA85-3856-4E92-9990-EB585630DE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90" y="3971951"/>
            <a:ext cx="6017623" cy="196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0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2A97E1-0307-42C5-B51F-E9282269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458" y="999306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Il decline del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galenismo</a:t>
            </a:r>
            <a:endParaRPr lang="en-GB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E32458-942E-4FF6-AEBB-07FE0DD9D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9" y="2253328"/>
            <a:ext cx="10515600" cy="4351338"/>
          </a:xfrm>
        </p:spPr>
        <p:txBody>
          <a:bodyPr>
            <a:normAutofit/>
          </a:bodyPr>
          <a:lstStyle/>
          <a:p>
            <a:r>
              <a:rPr lang="en-GB" sz="1800" dirty="0" err="1"/>
              <a:t>Alla</a:t>
            </a:r>
            <a:r>
              <a:rPr lang="en-GB" sz="1800" dirty="0"/>
              <a:t> fine </a:t>
            </a:r>
            <a:r>
              <a:rPr lang="en-GB" sz="1800" dirty="0" err="1"/>
              <a:t>dell'età</a:t>
            </a:r>
            <a:r>
              <a:rPr lang="en-GB" sz="1800" dirty="0"/>
              <a:t> </a:t>
            </a:r>
            <a:r>
              <a:rPr lang="en-GB" sz="1800" dirty="0" err="1"/>
              <a:t>ellenistica</a:t>
            </a:r>
            <a:r>
              <a:rPr lang="en-GB" sz="1800" dirty="0"/>
              <a:t> ci </a:t>
            </a:r>
            <a:r>
              <a:rPr lang="en-GB" sz="1800" dirty="0" err="1"/>
              <a:t>sono</a:t>
            </a:r>
            <a:r>
              <a:rPr lang="en-GB" sz="1800" dirty="0"/>
              <a:t> due </a:t>
            </a:r>
            <a:r>
              <a:rPr lang="en-GB" sz="1800" dirty="0" err="1"/>
              <a:t>diversi</a:t>
            </a:r>
            <a:r>
              <a:rPr lang="en-GB" sz="1800" dirty="0"/>
              <a:t> tipi di medici</a:t>
            </a:r>
          </a:p>
          <a:p>
            <a:pPr lvl="1"/>
            <a:r>
              <a:rPr lang="en-GB" sz="1800" dirty="0"/>
              <a:t>Medici </a:t>
            </a:r>
            <a:r>
              <a:rPr lang="en-GB" sz="1800" dirty="0" err="1"/>
              <a:t>greci</a:t>
            </a:r>
            <a:r>
              <a:rPr lang="en-GB" sz="1800" dirty="0"/>
              <a:t>: </a:t>
            </a:r>
            <a:r>
              <a:rPr lang="en-GB" sz="1800" dirty="0" err="1"/>
              <a:t>iatrosofoi</a:t>
            </a:r>
            <a:r>
              <a:rPr lang="en-GB" sz="1800" dirty="0"/>
              <a:t> </a:t>
            </a:r>
            <a:r>
              <a:rPr lang="en-GB" sz="1800" dirty="0" err="1"/>
              <a:t>che</a:t>
            </a:r>
            <a:r>
              <a:rPr lang="en-GB" sz="1800" dirty="0"/>
              <a:t> </a:t>
            </a:r>
            <a:r>
              <a:rPr lang="en-GB" sz="1800" dirty="0" err="1"/>
              <a:t>utilizzano</a:t>
            </a:r>
            <a:r>
              <a:rPr lang="en-GB" sz="1800" dirty="0"/>
              <a:t> il </a:t>
            </a:r>
            <a:r>
              <a:rPr lang="en-GB" sz="1800" dirty="0" err="1"/>
              <a:t>metodo</a:t>
            </a:r>
            <a:r>
              <a:rPr lang="en-GB" sz="1800" dirty="0"/>
              <a:t> </a:t>
            </a:r>
            <a:r>
              <a:rPr lang="en-GB" sz="1800" dirty="0" err="1"/>
              <a:t>interpretativo</a:t>
            </a:r>
            <a:r>
              <a:rPr lang="en-GB" sz="1800" dirty="0"/>
              <a:t> </a:t>
            </a:r>
            <a:r>
              <a:rPr lang="en-GB" sz="1800" dirty="0" err="1"/>
              <a:t>alessandrino</a:t>
            </a:r>
            <a:r>
              <a:rPr lang="en-GB" sz="1800" dirty="0"/>
              <a:t> per </a:t>
            </a:r>
            <a:r>
              <a:rPr lang="en-GB" sz="1800" dirty="0" err="1"/>
              <a:t>leggere</a:t>
            </a:r>
            <a:r>
              <a:rPr lang="en-GB" sz="1800" dirty="0"/>
              <a:t> e </a:t>
            </a:r>
            <a:r>
              <a:rPr lang="en-GB" sz="1800" dirty="0" err="1"/>
              <a:t>commentare</a:t>
            </a:r>
            <a:r>
              <a:rPr lang="en-GB" sz="1800" dirty="0"/>
              <a:t> I </a:t>
            </a:r>
            <a:r>
              <a:rPr lang="en-GB" sz="1800" dirty="0" err="1"/>
              <a:t>lavori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medicina</a:t>
            </a:r>
            <a:r>
              <a:rPr lang="en-GB" sz="1800" dirty="0"/>
              <a:t> </a:t>
            </a:r>
            <a:r>
              <a:rPr lang="en-GB" sz="1800" dirty="0" err="1"/>
              <a:t>ippocratica</a:t>
            </a:r>
            <a:r>
              <a:rPr lang="en-GB" sz="1800" dirty="0"/>
              <a:t> sotto </a:t>
            </a:r>
            <a:r>
              <a:rPr lang="en-GB" sz="1800" dirty="0" err="1"/>
              <a:t>l'influenza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filosofia</a:t>
            </a:r>
            <a:r>
              <a:rPr lang="en-GB" sz="1800" dirty="0"/>
              <a:t> </a:t>
            </a:r>
            <a:r>
              <a:rPr lang="en-GB" sz="1800" dirty="0" err="1"/>
              <a:t>accademica</a:t>
            </a:r>
            <a:r>
              <a:rPr lang="en-GB" sz="1800" dirty="0"/>
              <a:t>  di Atene
Medici </a:t>
            </a:r>
            <a:r>
              <a:rPr lang="en-GB" sz="1800" dirty="0" err="1"/>
              <a:t>latini</a:t>
            </a:r>
            <a:r>
              <a:rPr lang="en-GB" sz="1800" dirty="0"/>
              <a:t>: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traduttori</a:t>
            </a:r>
            <a:r>
              <a:rPr lang="en-GB" sz="1800" dirty="0"/>
              <a:t> di medici </a:t>
            </a:r>
            <a:r>
              <a:rPr lang="en-GB" sz="1800" dirty="0" err="1"/>
              <a:t>greci</a:t>
            </a:r>
            <a:r>
              <a:rPr lang="en-GB" sz="1800" dirty="0"/>
              <a:t> e </a:t>
            </a:r>
            <a:r>
              <a:rPr lang="en-GB" sz="1800" dirty="0" err="1"/>
              <a:t>seguaci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medicina</a:t>
            </a:r>
            <a:r>
              <a:rPr lang="en-GB" sz="1800" dirty="0"/>
              <a:t> di </a:t>
            </a:r>
            <a:r>
              <a:rPr lang="en-GB" sz="1800" dirty="0" err="1"/>
              <a:t>Galeno</a:t>
            </a:r>
            <a:r>
              <a:rPr lang="en-GB" sz="1800" dirty="0"/>
              <a:t> </a:t>
            </a:r>
          </a:p>
          <a:p>
            <a:pPr marL="457200" lvl="1" indent="0">
              <a:buNone/>
            </a:pPr>
            <a:endParaRPr lang="en-GB" sz="1800" dirty="0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1BA97BF6-C532-4B0E-8E83-E3FAE0A844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88" y="3687445"/>
            <a:ext cx="2277929" cy="2230243"/>
          </a:xfrm>
          <a:prstGeom prst="rect">
            <a:avLst/>
          </a:prstGeom>
        </p:spPr>
      </p:pic>
      <p:pic>
        <p:nvPicPr>
          <p:cNvPr id="11" name="Picture 10" descr="A picture containing text, book&#10;&#10;Description automatically generated">
            <a:extLst>
              <a:ext uri="{FF2B5EF4-FFF2-40B4-BE49-F238E27FC236}">
                <a16:creationId xmlns="" xmlns:a16="http://schemas.microsoft.com/office/drawing/2014/main" id="{A672403A-D59E-428A-8E75-BC9EE1A722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661" y="3879173"/>
            <a:ext cx="3166946" cy="223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1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575E5E-23AD-4245-A169-C6A4FA10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948" y="689589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bizantina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A19C31-90DC-47CC-9B86-2962AC5DE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Come </a:t>
            </a:r>
            <a:r>
              <a:rPr lang="en-GB" sz="1800" dirty="0" err="1"/>
              <a:t>conseguenza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divisione</a:t>
            </a:r>
            <a:r>
              <a:rPr lang="en-GB" sz="1800" dirty="0"/>
              <a:t> </a:t>
            </a:r>
            <a:r>
              <a:rPr lang="en-GB" sz="1800" dirty="0" err="1"/>
              <a:t>dell'Impero</a:t>
            </a:r>
            <a:r>
              <a:rPr lang="en-GB" sz="1800" dirty="0"/>
              <a:t> Romano in </a:t>
            </a:r>
            <a:r>
              <a:rPr lang="en-GB" sz="1800" dirty="0" err="1"/>
              <a:t>Occidente</a:t>
            </a:r>
            <a:r>
              <a:rPr lang="en-GB" sz="1800" dirty="0"/>
              <a:t> e </a:t>
            </a:r>
            <a:r>
              <a:rPr lang="en-GB" sz="1800" dirty="0" err="1"/>
              <a:t>Oriente</a:t>
            </a:r>
            <a:r>
              <a:rPr lang="en-GB" sz="1800" dirty="0"/>
              <a:t>, </a:t>
            </a:r>
            <a:r>
              <a:rPr lang="en-GB" sz="1800" dirty="0" err="1"/>
              <a:t>Costantinopoli</a:t>
            </a:r>
            <a:r>
              <a:rPr lang="en-GB" sz="1800" dirty="0"/>
              <a:t> (</a:t>
            </a:r>
            <a:r>
              <a:rPr lang="en-GB" sz="1800" dirty="0" err="1"/>
              <a:t>Bisanzio</a:t>
            </a:r>
            <a:r>
              <a:rPr lang="en-GB" sz="1800" dirty="0"/>
              <a:t>) </a:t>
            </a:r>
            <a:r>
              <a:rPr lang="en-GB" sz="1800" dirty="0" err="1"/>
              <a:t>divenne</a:t>
            </a:r>
            <a:r>
              <a:rPr lang="en-GB" sz="1800" dirty="0"/>
              <a:t> la </a:t>
            </a:r>
            <a:r>
              <a:rPr lang="en-GB" sz="1800" dirty="0" err="1"/>
              <a:t>capitale</a:t>
            </a:r>
            <a:r>
              <a:rPr lang="en-GB" sz="1800" dirty="0"/>
              <a:t> </a:t>
            </a:r>
            <a:r>
              <a:rPr lang="en-GB" sz="1800" dirty="0" err="1"/>
              <a:t>dell'Impero</a:t>
            </a:r>
            <a:r>
              <a:rPr lang="en-GB" sz="1800" dirty="0"/>
              <a:t> Romano Orientale </a:t>
            </a:r>
            <a:r>
              <a:rPr lang="en-GB" sz="1800" dirty="0" err="1"/>
              <a:t>nel</a:t>
            </a:r>
            <a:r>
              <a:rPr lang="en-GB" sz="1800" dirty="0"/>
              <a:t> 330 AC </a:t>
            </a:r>
            <a:r>
              <a:rPr lang="en-GB" sz="1800" dirty="0" err="1"/>
              <a:t>fino</a:t>
            </a:r>
            <a:r>
              <a:rPr lang="en-GB" sz="1800" dirty="0"/>
              <a:t> al 1453.
La </a:t>
            </a:r>
            <a:r>
              <a:rPr lang="en-GB" sz="1800" dirty="0" err="1"/>
              <a:t>divisione</a:t>
            </a:r>
            <a:r>
              <a:rPr lang="en-GB" sz="1800" dirty="0"/>
              <a:t> </a:t>
            </a:r>
            <a:r>
              <a:rPr lang="en-GB" sz="1800" dirty="0" err="1"/>
              <a:t>consolidò</a:t>
            </a:r>
            <a:r>
              <a:rPr lang="en-GB" sz="1800" dirty="0"/>
              <a:t> una </a:t>
            </a:r>
            <a:r>
              <a:rPr lang="en-GB" sz="1800" dirty="0" err="1"/>
              <a:t>nuova</a:t>
            </a:r>
            <a:r>
              <a:rPr lang="en-GB" sz="1800" dirty="0"/>
              <a:t> </a:t>
            </a:r>
            <a:r>
              <a:rPr lang="en-GB" sz="1800" dirty="0" err="1"/>
              <a:t>realtà</a:t>
            </a:r>
            <a:r>
              <a:rPr lang="en-GB" sz="1800" dirty="0"/>
              <a:t> </a:t>
            </a:r>
            <a:r>
              <a:rPr lang="en-GB" sz="1800" dirty="0" err="1"/>
              <a:t>nel</a:t>
            </a:r>
            <a:r>
              <a:rPr lang="en-GB" sz="1800" dirty="0"/>
              <a:t> </a:t>
            </a:r>
            <a:r>
              <a:rPr lang="en-GB" sz="1800" dirty="0" err="1"/>
              <a:t>lato</a:t>
            </a:r>
            <a:r>
              <a:rPr lang="en-GB" sz="1800" dirty="0"/>
              <a:t> </a:t>
            </a:r>
            <a:r>
              <a:rPr lang="en-GB" sz="1800" dirty="0" err="1"/>
              <a:t>orientale</a:t>
            </a:r>
            <a:r>
              <a:rPr lang="en-GB" sz="1800" dirty="0"/>
              <a:t> con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seguenti</a:t>
            </a:r>
            <a:r>
              <a:rPr lang="en-GB" sz="1800" dirty="0"/>
              <a:t> </a:t>
            </a:r>
            <a:r>
              <a:rPr lang="en-GB" sz="1800" dirty="0" err="1"/>
              <a:t>personaggi</a:t>
            </a:r>
            <a:r>
              <a:rPr lang="en-GB" sz="1800" dirty="0"/>
              <a:t>:</a:t>
            </a:r>
          </a:p>
          <a:p>
            <a:pPr lvl="1"/>
            <a:r>
              <a:rPr lang="en-GB" sz="1800" dirty="0"/>
              <a:t>Lingua </a:t>
            </a:r>
            <a:r>
              <a:rPr lang="en-GB" sz="1800" dirty="0" err="1"/>
              <a:t>greca</a:t>
            </a:r>
            <a:r>
              <a:rPr lang="en-GB" sz="1800" dirty="0"/>
              <a:t>
</a:t>
            </a:r>
            <a:r>
              <a:rPr lang="en-GB" sz="1800" dirty="0" err="1"/>
              <a:t>Cristianesimo</a:t>
            </a:r>
            <a:r>
              <a:rPr lang="en-GB" sz="1800" dirty="0"/>
              <a:t>
Economia </a:t>
            </a:r>
            <a:r>
              <a:rPr lang="en-GB" sz="1800" dirty="0" err="1"/>
              <a:t>feudale</a:t>
            </a:r>
            <a:r>
              <a:rPr lang="en-GB" sz="1800" dirty="0"/>
              <a:t>
</a:t>
            </a:r>
            <a:r>
              <a:rPr lang="en-GB" sz="1800" dirty="0" err="1"/>
              <a:t>Ellenismo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78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3E9F8B-5F4E-4F1A-BEFB-C49E3722A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948" y="704338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nella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società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bizantina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C60F3A-E131-4970-9BC6-15FE780FF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51" y="1825625"/>
            <a:ext cx="10515600" cy="4351338"/>
          </a:xfrm>
        </p:spPr>
        <p:txBody>
          <a:bodyPr/>
          <a:lstStyle/>
          <a:p>
            <a:r>
              <a:rPr lang="en-GB" sz="2000" dirty="0"/>
              <a:t>Il medico ha un </a:t>
            </a:r>
            <a:r>
              <a:rPr lang="en-GB" sz="2000" dirty="0" err="1"/>
              <a:t>prestigioso</a:t>
            </a:r>
            <a:r>
              <a:rPr lang="en-GB" sz="2000" dirty="0"/>
              <a:t> </a:t>
            </a:r>
            <a:r>
              <a:rPr lang="en-GB" sz="2000" dirty="0" err="1"/>
              <a:t>ruolo</a:t>
            </a:r>
            <a:r>
              <a:rPr lang="en-GB" sz="2000" dirty="0"/>
              <a:t> </a:t>
            </a:r>
            <a:r>
              <a:rPr lang="en-GB" sz="2000" dirty="0" err="1"/>
              <a:t>sociale</a:t>
            </a:r>
            <a:r>
              <a:rPr lang="en-GB" sz="2000" dirty="0"/>
              <a:t>
</a:t>
            </a:r>
            <a:r>
              <a:rPr lang="en-GB" sz="2000" dirty="0" err="1"/>
              <a:t>Esenzione</a:t>
            </a:r>
            <a:r>
              <a:rPr lang="en-GB" sz="2000" dirty="0"/>
              <a:t> </a:t>
            </a:r>
            <a:r>
              <a:rPr lang="en-GB" sz="2000" dirty="0" err="1"/>
              <a:t>fiscale</a:t>
            </a:r>
            <a:r>
              <a:rPr lang="en-GB" sz="2000" dirty="0"/>
              <a:t>
</a:t>
            </a:r>
            <a:r>
              <a:rPr lang="en-GB" sz="2000" dirty="0" err="1"/>
              <a:t>Costruzione</a:t>
            </a:r>
            <a:r>
              <a:rPr lang="en-GB" sz="2000" dirty="0"/>
              <a:t> di </a:t>
            </a:r>
            <a:r>
              <a:rPr lang="en-GB" sz="2000" dirty="0" err="1"/>
              <a:t>ospedali</a:t>
            </a:r>
            <a:r>
              <a:rPr lang="en-GB" sz="2000" dirty="0"/>
              <a:t>
</a:t>
            </a:r>
            <a:r>
              <a:rPr lang="en-GB" sz="2000" dirty="0" err="1"/>
              <a:t>Esistenza</a:t>
            </a:r>
            <a:r>
              <a:rPr lang="en-GB" sz="2000" dirty="0"/>
              <a:t> di due </a:t>
            </a:r>
            <a:r>
              <a:rPr lang="en-GB" sz="2000" dirty="0" err="1"/>
              <a:t>differenti</a:t>
            </a:r>
            <a:r>
              <a:rPr lang="en-GB" sz="2000" dirty="0"/>
              <a:t> </a:t>
            </a:r>
            <a:r>
              <a:rPr lang="en-GB" sz="2000" dirty="0" err="1"/>
              <a:t>pratiche</a:t>
            </a:r>
            <a:r>
              <a:rPr lang="en-GB" sz="2000" dirty="0"/>
              <a:t>:</a:t>
            </a:r>
          </a:p>
          <a:p>
            <a:pPr lvl="1"/>
            <a:r>
              <a:rPr lang="en-GB" sz="1800" dirty="0"/>
              <a:t>Una in </a:t>
            </a:r>
            <a:r>
              <a:rPr lang="en-GB" sz="1800" dirty="0" err="1"/>
              <a:t>continuità</a:t>
            </a:r>
            <a:r>
              <a:rPr lang="en-GB" sz="1800" dirty="0"/>
              <a:t> con la </a:t>
            </a:r>
            <a:r>
              <a:rPr lang="en-GB" sz="1800" dirty="0" err="1"/>
              <a:t>medicina</a:t>
            </a:r>
            <a:r>
              <a:rPr lang="en-GB" sz="1800" dirty="0"/>
              <a:t> </a:t>
            </a:r>
            <a:r>
              <a:rPr lang="en-GB" sz="1800" dirty="0" err="1"/>
              <a:t>ippocratica</a:t>
            </a:r>
            <a:r>
              <a:rPr lang="en-GB" sz="1800" dirty="0"/>
              <a:t>
</a:t>
            </a:r>
            <a:r>
              <a:rPr lang="en-GB" sz="1800" dirty="0" err="1"/>
              <a:t>Un’altra</a:t>
            </a:r>
            <a:r>
              <a:rPr lang="en-GB" sz="1800" dirty="0"/>
              <a:t> con un carattere </a:t>
            </a:r>
            <a:r>
              <a:rPr lang="en-GB" sz="1800" dirty="0" err="1"/>
              <a:t>superstizioso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0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E5C5D4-735A-4064-A907-ABA4BF13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948" y="704338"/>
            <a:ext cx="10515600" cy="1325563"/>
          </a:xfrm>
        </p:spPr>
        <p:txBody>
          <a:bodyPr>
            <a:normAutofit/>
          </a:bodyPr>
          <a:lstStyle/>
          <a:p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bizantina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e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tradizione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ippocratica</a:t>
            </a:r>
            <a:r>
              <a:rPr lang="en-GB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142899-94C0-4129-ACB7-B1D81CFA6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Grande influenza </a:t>
            </a:r>
            <a:r>
              <a:rPr lang="en-GB" sz="1800" dirty="0" err="1"/>
              <a:t>delle</a:t>
            </a:r>
            <a:r>
              <a:rPr lang="en-GB" sz="1800" dirty="0"/>
              <a:t> </a:t>
            </a:r>
            <a:r>
              <a:rPr lang="en-GB" sz="1800" dirty="0" err="1"/>
              <a:t>opere</a:t>
            </a:r>
            <a:r>
              <a:rPr lang="en-GB" sz="1800" dirty="0"/>
              <a:t> di </a:t>
            </a:r>
            <a:r>
              <a:rPr lang="en-GB" sz="1800" dirty="0" err="1"/>
              <a:t>Galeno</a:t>
            </a:r>
            <a:r>
              <a:rPr lang="en-GB" sz="1800" dirty="0"/>
              <a:t> a causa </a:t>
            </a:r>
            <a:r>
              <a:rPr lang="en-GB" sz="1800" dirty="0" err="1"/>
              <a:t>dell'uso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lingua </a:t>
            </a:r>
            <a:r>
              <a:rPr lang="en-GB" sz="1800" dirty="0" err="1"/>
              <a:t>greca</a:t>
            </a:r>
            <a:r>
              <a:rPr lang="en-GB" sz="1800" dirty="0"/>
              <a:t>
</a:t>
            </a:r>
            <a:r>
              <a:rPr lang="en-GB" sz="1800" dirty="0" err="1"/>
              <a:t>Declino</a:t>
            </a:r>
            <a:r>
              <a:rPr lang="en-GB" sz="1800" dirty="0"/>
              <a:t> del </a:t>
            </a:r>
            <a:r>
              <a:rPr lang="en-GB" sz="1800" dirty="0" err="1"/>
              <a:t>Galenismo</a:t>
            </a:r>
            <a:r>
              <a:rPr lang="en-GB" sz="1800" dirty="0"/>
              <a:t>
</a:t>
            </a:r>
            <a:r>
              <a:rPr lang="en-GB" sz="1800" dirty="0" err="1"/>
              <a:t>Esaurimento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cultura</a:t>
            </a:r>
            <a:r>
              <a:rPr lang="en-GB" sz="1800" dirty="0"/>
              <a:t> </a:t>
            </a:r>
            <a:r>
              <a:rPr lang="en-GB" sz="1800" dirty="0" err="1"/>
              <a:t>greca</a:t>
            </a:r>
            <a:endParaRPr lang="en-GB" sz="1800" dirty="0"/>
          </a:p>
          <a:p>
            <a:pPr lvl="2"/>
            <a:r>
              <a:rPr lang="en-GB" sz="1600" dirty="0"/>
              <a:t>La </a:t>
            </a:r>
            <a:r>
              <a:rPr lang="en-GB" sz="1600" dirty="0" err="1"/>
              <a:t>differenza</a:t>
            </a:r>
            <a:r>
              <a:rPr lang="en-GB" sz="1600" dirty="0"/>
              <a:t> </a:t>
            </a:r>
            <a:r>
              <a:rPr lang="en-GB" sz="1600" dirty="0" err="1"/>
              <a:t>tra</a:t>
            </a:r>
            <a:r>
              <a:rPr lang="en-GB" sz="1600" dirty="0"/>
              <a:t> la “polis” e </a:t>
            </a:r>
            <a:r>
              <a:rPr lang="en-GB" sz="1600" dirty="0" err="1"/>
              <a:t>l’”imperium</a:t>
            </a:r>
            <a:r>
              <a:rPr lang="en-GB" sz="1600" dirty="0"/>
              <a:t>” come </a:t>
            </a:r>
            <a:r>
              <a:rPr lang="en-GB" sz="1600" dirty="0" err="1"/>
              <a:t>organizzazioni</a:t>
            </a:r>
            <a:r>
              <a:rPr lang="en-GB" sz="1600" dirty="0"/>
              <a:t> </a:t>
            </a:r>
            <a:r>
              <a:rPr lang="en-GB" sz="1600" dirty="0" err="1"/>
              <a:t>politichee</a:t>
            </a:r>
            <a:endParaRPr lang="en-GB" sz="1600" dirty="0"/>
          </a:p>
          <a:p>
            <a:pPr lvl="2"/>
            <a:r>
              <a:rPr lang="en-GB" sz="1600" dirty="0" err="1"/>
              <a:t>L’influenza</a:t>
            </a:r>
            <a:r>
              <a:rPr lang="en-GB" sz="1600" dirty="0"/>
              <a:t> </a:t>
            </a:r>
            <a:r>
              <a:rPr lang="en-GB" sz="1600" dirty="0" err="1"/>
              <a:t>delle</a:t>
            </a:r>
            <a:r>
              <a:rPr lang="en-GB" sz="1600" dirty="0"/>
              <a:t> culture </a:t>
            </a:r>
            <a:r>
              <a:rPr lang="en-GB" sz="1600" dirty="0" err="1"/>
              <a:t>orientali</a:t>
            </a:r>
            <a:r>
              <a:rPr lang="en-GB" sz="1600" dirty="0"/>
              <a:t>
Il </a:t>
            </a:r>
            <a:r>
              <a:rPr lang="en-GB" sz="1600" dirty="0" err="1"/>
              <a:t>ruolo</a:t>
            </a:r>
            <a:r>
              <a:rPr lang="en-GB" sz="1600" dirty="0"/>
              <a:t> </a:t>
            </a:r>
            <a:r>
              <a:rPr lang="en-GB" sz="1600" dirty="0" err="1"/>
              <a:t>della</a:t>
            </a:r>
            <a:r>
              <a:rPr lang="en-GB" sz="1600" dirty="0"/>
              <a:t> </a:t>
            </a:r>
            <a:r>
              <a:rPr lang="en-GB" sz="1600" dirty="0" err="1"/>
              <a:t>fede</a:t>
            </a:r>
            <a:r>
              <a:rPr lang="en-GB" sz="1600" dirty="0"/>
              <a:t> e </a:t>
            </a:r>
            <a:r>
              <a:rPr lang="en-GB" sz="1600" dirty="0" err="1"/>
              <a:t>della</a:t>
            </a:r>
            <a:r>
              <a:rPr lang="en-GB" sz="1600" dirty="0"/>
              <a:t> </a:t>
            </a:r>
            <a:r>
              <a:rPr lang="en-GB" sz="1600" dirty="0" err="1"/>
              <a:t>religione</a:t>
            </a:r>
            <a:r>
              <a:rPr lang="en-GB" sz="1600" dirty="0"/>
              <a:t> in </a:t>
            </a:r>
            <a:r>
              <a:rPr lang="en-GB" sz="1600" dirty="0" err="1"/>
              <a:t>ogni</a:t>
            </a:r>
            <a:r>
              <a:rPr lang="en-GB" sz="1600" dirty="0"/>
              <a:t> forma di </a:t>
            </a:r>
            <a:r>
              <a:rPr lang="en-GB" sz="1600" dirty="0" err="1"/>
              <a:t>conoscenza</a:t>
            </a:r>
            <a:r>
              <a:rPr lang="en-GB" sz="1600" dirty="0"/>
              <a:t>
La </a:t>
            </a:r>
            <a:r>
              <a:rPr lang="en-GB" sz="1600" dirty="0" err="1"/>
              <a:t>decadenza</a:t>
            </a:r>
            <a:r>
              <a:rPr lang="en-GB" sz="1600" dirty="0"/>
              <a:t> </a:t>
            </a:r>
            <a:r>
              <a:rPr lang="en-GB" sz="1600" dirty="0" err="1"/>
              <a:t>dell'Impero</a:t>
            </a:r>
            <a:r>
              <a:rPr lang="en-GB" sz="1600" dirty="0"/>
              <a:t> Romano e </a:t>
            </a:r>
            <a:r>
              <a:rPr lang="en-GB" sz="1600" dirty="0" err="1"/>
              <a:t>della</a:t>
            </a:r>
            <a:r>
              <a:rPr lang="en-GB" sz="1600" dirty="0"/>
              <a:t> </a:t>
            </a:r>
            <a:r>
              <a:rPr lang="en-GB" sz="1600" dirty="0" err="1"/>
              <a:t>sua</a:t>
            </a:r>
            <a:r>
              <a:rPr lang="en-GB" sz="1600" dirty="0"/>
              <a:t> </a:t>
            </a:r>
            <a:r>
              <a:rPr lang="en-GB" sz="1600" dirty="0" err="1"/>
              <a:t>civiltà</a:t>
            </a:r>
            <a:endParaRPr lang="en-GB" sz="1600" dirty="0"/>
          </a:p>
          <a:p>
            <a:pPr lvl="1"/>
            <a:r>
              <a:rPr lang="en-GB" sz="1800" dirty="0" err="1"/>
              <a:t>Rifiuto</a:t>
            </a:r>
            <a:r>
              <a:rPr lang="en-GB" sz="1800" dirty="0"/>
              <a:t> di </a:t>
            </a:r>
            <a:r>
              <a:rPr lang="en-GB" sz="1800" dirty="0" err="1"/>
              <a:t>parte</a:t>
            </a:r>
            <a:r>
              <a:rPr lang="en-GB" sz="1800" dirty="0"/>
              <a:t> </a:t>
            </a:r>
            <a:r>
              <a:rPr lang="en-GB" sz="1800" dirty="0" err="1"/>
              <a:t>delle</a:t>
            </a:r>
            <a:r>
              <a:rPr lang="en-GB" sz="1800" dirty="0"/>
              <a:t> </a:t>
            </a:r>
            <a:r>
              <a:rPr lang="en-GB" sz="1800" dirty="0" err="1"/>
              <a:t>opere</a:t>
            </a:r>
            <a:r>
              <a:rPr lang="en-GB" sz="1800" dirty="0"/>
              <a:t> di </a:t>
            </a:r>
            <a:r>
              <a:rPr lang="en-GB" sz="1800" dirty="0" err="1"/>
              <a:t>Galeno</a:t>
            </a:r>
            <a:r>
              <a:rPr lang="en-GB" sz="1800" dirty="0"/>
              <a:t> per il </a:t>
            </a:r>
            <a:r>
              <a:rPr lang="en-GB" sz="1800" dirty="0" err="1"/>
              <a:t>suo</a:t>
            </a:r>
            <a:r>
              <a:rPr lang="en-GB" sz="1800" dirty="0"/>
              <a:t> </a:t>
            </a:r>
            <a:r>
              <a:rPr lang="en-GB" sz="1800" dirty="0" err="1"/>
              <a:t>paganesimo</a:t>
            </a:r>
            <a:r>
              <a:rPr lang="en-GB" sz="1800" dirty="0"/>
              <a:t> </a:t>
            </a:r>
            <a:r>
              <a:rPr lang="en-GB" sz="1800" dirty="0" err="1"/>
              <a:t>intrinseco</a:t>
            </a:r>
            <a:r>
              <a:rPr lang="en-GB" sz="1800" dirty="0"/>
              <a:t>
</a:t>
            </a:r>
            <a:r>
              <a:rPr lang="en-GB" sz="1800" dirty="0" err="1"/>
              <a:t>L’ammorbidimento</a:t>
            </a:r>
            <a:r>
              <a:rPr lang="en-GB" sz="1800" dirty="0"/>
              <a:t> </a:t>
            </a:r>
            <a:r>
              <a:rPr lang="en-GB" sz="1800" dirty="0" err="1"/>
              <a:t>della</a:t>
            </a:r>
            <a:r>
              <a:rPr lang="en-GB" sz="1800" dirty="0"/>
              <a:t> </a:t>
            </a:r>
            <a:r>
              <a:rPr lang="en-GB" sz="1800" dirty="0" err="1"/>
              <a:t>razionalità</a:t>
            </a:r>
            <a:r>
              <a:rPr lang="en-GB" sz="1800" dirty="0"/>
              <a:t> </a:t>
            </a:r>
            <a:r>
              <a:rPr lang="en-GB" sz="1800" dirty="0" err="1"/>
              <a:t>fisiologica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94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DB60394C54F044948EBCDAE7591ACE" ma:contentTypeVersion="11" ma:contentTypeDescription="Create a new document." ma:contentTypeScope="" ma:versionID="ae60e388a1b38099b3f8a9de90889d13">
  <xsd:schema xmlns:xsd="http://www.w3.org/2001/XMLSchema" xmlns:xs="http://www.w3.org/2001/XMLSchema" xmlns:p="http://schemas.microsoft.com/office/2006/metadata/properties" xmlns:ns3="3907ee43-106e-45b7-ac09-95530b7d167a" xmlns:ns4="9f45867e-6b5a-4e8e-bc9d-545393ffc3c9" targetNamespace="http://schemas.microsoft.com/office/2006/metadata/properties" ma:root="true" ma:fieldsID="cc0086c9221a71cccec6f925cb9fef8c" ns3:_="" ns4:_="">
    <xsd:import namespace="3907ee43-106e-45b7-ac09-95530b7d167a"/>
    <xsd:import namespace="9f45867e-6b5a-4e8e-bc9d-545393ffc3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7ee43-106e-45b7-ac09-95530b7d16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5867e-6b5a-4e8e-bc9d-545393ffc3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3DDF54-B9E9-476B-99E0-0CD8EC41DE80}">
  <ds:schemaRefs>
    <ds:schemaRef ds:uri="3907ee43-106e-45b7-ac09-95530b7d167a"/>
    <ds:schemaRef ds:uri="9f45867e-6b5a-4e8e-bc9d-545393ffc3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462FAAA-274D-4703-BB21-E54621C382C3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9f45867e-6b5a-4e8e-bc9d-545393ffc3c9"/>
    <ds:schemaRef ds:uri="3907ee43-106e-45b7-ac09-95530b7d167a"/>
  </ds:schemaRefs>
</ds:datastoreItem>
</file>

<file path=customXml/itemProps3.xml><?xml version="1.0" encoding="utf-8"?>
<ds:datastoreItem xmlns:ds="http://schemas.openxmlformats.org/officeDocument/2006/customXml" ds:itemID="{5103416C-28B0-460A-B631-2007C61822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542</Words>
  <Application>Microsoft Office PowerPoint</Application>
  <PresentationFormat>Custom</PresentationFormat>
  <Paragraphs>91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 </vt:lpstr>
      <vt:lpstr>Età media: 5-15 secolo 
</vt:lpstr>
      <vt:lpstr>Cristianismo e Medicina
</vt:lpstr>
      <vt:lpstr>Malattie come l'ira di Dio
</vt:lpstr>
      <vt:lpstr>Il dovere etico cristiano di cura  
</vt:lpstr>
      <vt:lpstr>Il decline del galenismo</vt:lpstr>
      <vt:lpstr>Medicina bizantina
</vt:lpstr>
      <vt:lpstr>Medicina nella società bizantina
</vt:lpstr>
      <vt:lpstr>Medicina bizantina e tradizione ippocratica
</vt:lpstr>
      <vt:lpstr>Medicina bizantina e cultura superstiziosa
</vt:lpstr>
      <vt:lpstr>Islam</vt:lpstr>
      <vt:lpstr>Medicina araba
</vt:lpstr>
      <vt:lpstr>La traduzione della medicina greca
</vt:lpstr>
      <vt:lpstr>Isagoge di Iohannitus
</vt:lpstr>
      <vt:lpstr>Rhazes (854-925 d.C.)
</vt:lpstr>
      <vt:lpstr>Avicenna (980-1037 A.D.)</vt:lpstr>
      <vt:lpstr>Medicina medievale in Europa (V-XV CE)
</vt:lpstr>
      <vt:lpstr>La Scuola di Salerno
</vt:lpstr>
      <vt:lpstr>Università
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Emanuele Valenti</dc:creator>
  <cp:lastModifiedBy>Andrea Nozzoli</cp:lastModifiedBy>
  <cp:revision>24</cp:revision>
  <dcterms:created xsi:type="dcterms:W3CDTF">2019-09-06T12:08:35Z</dcterms:created>
  <dcterms:modified xsi:type="dcterms:W3CDTF">2021-06-18T10:51:54Z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0x01010028DB60394C54F044948EBCDAE7591ACE</vt:lpwstr>
  </property>
</Properties>
</file>