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77" r:id="rId5"/>
    <p:sldId id="257" r:id="rId6"/>
    <p:sldId id="259" r:id="rId7"/>
    <p:sldId id="260" r:id="rId8"/>
    <p:sldId id="258" r:id="rId9"/>
    <p:sldId id="261" r:id="rId10"/>
    <p:sldId id="262" r:id="rId11"/>
    <p:sldId id="263" r:id="rId12"/>
    <p:sldId id="264" r:id="rId13"/>
    <p:sldId id="265" r:id="rId14"/>
    <p:sldId id="266" r:id="rId15"/>
    <p:sldId id="267" r:id="rId16"/>
    <p:sldId id="268" r:id="rId17"/>
    <p:sldId id="269" r:id="rId18"/>
    <p:sldId id="271" r:id="rId19"/>
    <p:sldId id="273" r:id="rId20"/>
    <p:sldId id="276" r:id="rId21"/>
    <p:sldId id="274" r:id="rId22"/>
    <p:sldId id="275" r:id="rId23"/>
    <p:sldId id="278" r:id="rId24"/>
    <p:sldId id="280" r:id="rId25"/>
    <p:sldId id="281"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218" autoAdjust="0"/>
  </p:normalViewPr>
  <p:slideViewPr>
    <p:cSldViewPr snapToGrid="0">
      <p:cViewPr varScale="1">
        <p:scale>
          <a:sx n="65" d="100"/>
          <a:sy n="65" d="100"/>
        </p:scale>
        <p:origin x="-82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1E528-9F6F-5147-9A6E-E055E3D190ED}" type="datetimeFigureOut">
              <a:rPr lang="en-GB" smtClean="0"/>
              <a:t>18/06/2021</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5FE34F-0691-9C4B-9BD3-D09A1A25B2C4}" type="slidenum">
              <a:rPr lang="en-GB" smtClean="0"/>
              <a:t>‹#›</a:t>
            </a:fld>
            <a:endParaRPr lang="en-GB"/>
          </a:p>
        </p:txBody>
      </p:sp>
    </p:spTree>
    <p:extLst>
      <p:ext uri="{BB962C8B-B14F-4D97-AF65-F5344CB8AC3E}">
        <p14:creationId xmlns:p14="http://schemas.microsoft.com/office/powerpoint/2010/main" val="3707176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625FE34F-0691-9C4B-9BD3-D09A1A25B2C4}" type="slidenum">
              <a:rPr lang="en-GB" smtClean="0"/>
              <a:t>13</a:t>
            </a:fld>
            <a:endParaRPr lang="en-GB"/>
          </a:p>
        </p:txBody>
      </p:sp>
    </p:spTree>
    <p:extLst>
      <p:ext uri="{BB962C8B-B14F-4D97-AF65-F5344CB8AC3E}">
        <p14:creationId xmlns:p14="http://schemas.microsoft.com/office/powerpoint/2010/main" val="3325752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43D567-D40F-489F-9C62-184BDF5263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202DAED7-1137-4A86-92F0-71BF867F35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0FC9953A-D1D2-4019-8994-475BCC09ABEF}"/>
              </a:ext>
            </a:extLst>
          </p:cNvPr>
          <p:cNvSpPr>
            <a:spLocks noGrp="1"/>
          </p:cNvSpPr>
          <p:nvPr>
            <p:ph type="dt" sz="half" idx="10"/>
          </p:nvPr>
        </p:nvSpPr>
        <p:spPr/>
        <p:txBody>
          <a:bodyPr/>
          <a:lstStyle/>
          <a:p>
            <a:fld id="{60705FF8-5268-4131-B694-6FA2AE9D28CC}" type="datetimeFigureOut">
              <a:rPr lang="en-GB" smtClean="0"/>
              <a:t>18/06/2021</a:t>
            </a:fld>
            <a:endParaRPr lang="en-GB"/>
          </a:p>
        </p:txBody>
      </p:sp>
      <p:sp>
        <p:nvSpPr>
          <p:cNvPr id="5" name="Footer Placeholder 4">
            <a:extLst>
              <a:ext uri="{FF2B5EF4-FFF2-40B4-BE49-F238E27FC236}">
                <a16:creationId xmlns="" xmlns:a16="http://schemas.microsoft.com/office/drawing/2014/main" id="{5C41C8EF-ED1A-4B8A-8806-99A5D45D46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52C4CFD-C5E5-4BBA-81FE-8B03758C48E6}"/>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690791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E00C87-722B-4EC5-B89A-BC4FF9A59B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59A6F75C-0388-442F-9718-F4708210E2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A16886A-27F5-4BD4-9A77-6B2A855B1DD2}"/>
              </a:ext>
            </a:extLst>
          </p:cNvPr>
          <p:cNvSpPr>
            <a:spLocks noGrp="1"/>
          </p:cNvSpPr>
          <p:nvPr>
            <p:ph type="dt" sz="half" idx="10"/>
          </p:nvPr>
        </p:nvSpPr>
        <p:spPr/>
        <p:txBody>
          <a:bodyPr/>
          <a:lstStyle/>
          <a:p>
            <a:fld id="{60705FF8-5268-4131-B694-6FA2AE9D28CC}" type="datetimeFigureOut">
              <a:rPr lang="en-GB" smtClean="0"/>
              <a:t>18/06/2021</a:t>
            </a:fld>
            <a:endParaRPr lang="en-GB"/>
          </a:p>
        </p:txBody>
      </p:sp>
      <p:sp>
        <p:nvSpPr>
          <p:cNvPr id="5" name="Footer Placeholder 4">
            <a:extLst>
              <a:ext uri="{FF2B5EF4-FFF2-40B4-BE49-F238E27FC236}">
                <a16:creationId xmlns="" xmlns:a16="http://schemas.microsoft.com/office/drawing/2014/main" id="{0698DFC1-54A9-4256-B726-96859B7CF4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66C6DC4F-0D9A-4CBB-A903-0156B3C279C3}"/>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312637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5EC4267-1849-4EE6-BFE3-52DB71652A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CE234E4C-D57B-4E97-A2A0-208C51DA0D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3E289BD-A397-4334-8074-D24F937109EB}"/>
              </a:ext>
            </a:extLst>
          </p:cNvPr>
          <p:cNvSpPr>
            <a:spLocks noGrp="1"/>
          </p:cNvSpPr>
          <p:nvPr>
            <p:ph type="dt" sz="half" idx="10"/>
          </p:nvPr>
        </p:nvSpPr>
        <p:spPr/>
        <p:txBody>
          <a:bodyPr/>
          <a:lstStyle/>
          <a:p>
            <a:fld id="{60705FF8-5268-4131-B694-6FA2AE9D28CC}" type="datetimeFigureOut">
              <a:rPr lang="en-GB" smtClean="0"/>
              <a:t>18/06/2021</a:t>
            </a:fld>
            <a:endParaRPr lang="en-GB"/>
          </a:p>
        </p:txBody>
      </p:sp>
      <p:sp>
        <p:nvSpPr>
          <p:cNvPr id="5" name="Footer Placeholder 4">
            <a:extLst>
              <a:ext uri="{FF2B5EF4-FFF2-40B4-BE49-F238E27FC236}">
                <a16:creationId xmlns="" xmlns:a16="http://schemas.microsoft.com/office/drawing/2014/main" id="{B7FDB7FC-33F8-4BA0-BE87-587BEBB146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6EEE6413-F213-400E-8887-A8F5EF98CCF2}"/>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3623884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9BEE23-1873-478E-9F17-BA628B8A2A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5245267D-18A6-45FE-A735-3AD48DC4D4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47C9997-B52F-4C00-A7B4-2BCD88EE6093}"/>
              </a:ext>
            </a:extLst>
          </p:cNvPr>
          <p:cNvSpPr>
            <a:spLocks noGrp="1"/>
          </p:cNvSpPr>
          <p:nvPr>
            <p:ph type="dt" sz="half" idx="10"/>
          </p:nvPr>
        </p:nvSpPr>
        <p:spPr/>
        <p:txBody>
          <a:bodyPr/>
          <a:lstStyle/>
          <a:p>
            <a:fld id="{60705FF8-5268-4131-B694-6FA2AE9D28CC}" type="datetimeFigureOut">
              <a:rPr lang="en-GB" smtClean="0"/>
              <a:t>18/06/2021</a:t>
            </a:fld>
            <a:endParaRPr lang="en-GB"/>
          </a:p>
        </p:txBody>
      </p:sp>
      <p:sp>
        <p:nvSpPr>
          <p:cNvPr id="5" name="Footer Placeholder 4">
            <a:extLst>
              <a:ext uri="{FF2B5EF4-FFF2-40B4-BE49-F238E27FC236}">
                <a16:creationId xmlns="" xmlns:a16="http://schemas.microsoft.com/office/drawing/2014/main" id="{87670387-C0E7-4145-89CF-FEC01075FB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A5B0F891-61D3-4EDE-A379-B50FEA1A501C}"/>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189484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10EAAD-27F6-4D58-A345-31899B5CD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ED8D026E-C1E7-4501-910E-9E7C1D4ADB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DC687B5-F1E9-4FD4-9AED-1AD6042E91CE}"/>
              </a:ext>
            </a:extLst>
          </p:cNvPr>
          <p:cNvSpPr>
            <a:spLocks noGrp="1"/>
          </p:cNvSpPr>
          <p:nvPr>
            <p:ph type="dt" sz="half" idx="10"/>
          </p:nvPr>
        </p:nvSpPr>
        <p:spPr/>
        <p:txBody>
          <a:bodyPr/>
          <a:lstStyle/>
          <a:p>
            <a:fld id="{60705FF8-5268-4131-B694-6FA2AE9D28CC}" type="datetimeFigureOut">
              <a:rPr lang="en-GB" smtClean="0"/>
              <a:t>18/06/2021</a:t>
            </a:fld>
            <a:endParaRPr lang="en-GB"/>
          </a:p>
        </p:txBody>
      </p:sp>
      <p:sp>
        <p:nvSpPr>
          <p:cNvPr id="5" name="Footer Placeholder 4">
            <a:extLst>
              <a:ext uri="{FF2B5EF4-FFF2-40B4-BE49-F238E27FC236}">
                <a16:creationId xmlns="" xmlns:a16="http://schemas.microsoft.com/office/drawing/2014/main" id="{76900C0C-7502-4997-89F0-091D013174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CA94BD77-9B51-4655-901F-E3403184779C}"/>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218981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FFA6F5-09B1-4D7A-B14C-031DEE5837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D09C41D-A432-499A-BA93-53DB015326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517ADFCF-35C8-47A1-BF8F-3747731692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3187EB1D-A0E1-429F-B0C6-E2E1489FF700}"/>
              </a:ext>
            </a:extLst>
          </p:cNvPr>
          <p:cNvSpPr>
            <a:spLocks noGrp="1"/>
          </p:cNvSpPr>
          <p:nvPr>
            <p:ph type="dt" sz="half" idx="10"/>
          </p:nvPr>
        </p:nvSpPr>
        <p:spPr/>
        <p:txBody>
          <a:bodyPr/>
          <a:lstStyle/>
          <a:p>
            <a:fld id="{60705FF8-5268-4131-B694-6FA2AE9D28CC}" type="datetimeFigureOut">
              <a:rPr lang="en-GB" smtClean="0"/>
              <a:t>18/06/2021</a:t>
            </a:fld>
            <a:endParaRPr lang="en-GB"/>
          </a:p>
        </p:txBody>
      </p:sp>
      <p:sp>
        <p:nvSpPr>
          <p:cNvPr id="6" name="Footer Placeholder 5">
            <a:extLst>
              <a:ext uri="{FF2B5EF4-FFF2-40B4-BE49-F238E27FC236}">
                <a16:creationId xmlns="" xmlns:a16="http://schemas.microsoft.com/office/drawing/2014/main" id="{C527FF97-886A-4306-B822-4305121726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9B176D9A-ACA5-4BC7-AFF9-A692E9F5BA77}"/>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357543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8E317D-CB9B-4E3E-BFBD-54A784C37E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27CA676F-72AA-4DEB-AEAD-CD92BE3D3C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F7CE1A5-DEF7-49D5-A213-5084C78AB9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A69F593-C414-48D6-A119-5636FEB498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204EAA6-6FDA-447A-A8F5-658BCEC492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465D32B0-5600-45AB-A840-333B6713AE85}"/>
              </a:ext>
            </a:extLst>
          </p:cNvPr>
          <p:cNvSpPr>
            <a:spLocks noGrp="1"/>
          </p:cNvSpPr>
          <p:nvPr>
            <p:ph type="dt" sz="half" idx="10"/>
          </p:nvPr>
        </p:nvSpPr>
        <p:spPr/>
        <p:txBody>
          <a:bodyPr/>
          <a:lstStyle/>
          <a:p>
            <a:fld id="{60705FF8-5268-4131-B694-6FA2AE9D28CC}" type="datetimeFigureOut">
              <a:rPr lang="en-GB" smtClean="0"/>
              <a:t>18/06/2021</a:t>
            </a:fld>
            <a:endParaRPr lang="en-GB"/>
          </a:p>
        </p:txBody>
      </p:sp>
      <p:sp>
        <p:nvSpPr>
          <p:cNvPr id="8" name="Footer Placeholder 7">
            <a:extLst>
              <a:ext uri="{FF2B5EF4-FFF2-40B4-BE49-F238E27FC236}">
                <a16:creationId xmlns="" xmlns:a16="http://schemas.microsoft.com/office/drawing/2014/main" id="{8DE8EFB5-5C83-42C5-9DF7-7B14C41E690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8526A7D0-5E55-4CF8-823F-3A7C87F158B3}"/>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1193901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B64DB1-2A1E-472E-A418-7D42656653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D8B15465-8765-4508-AA11-B40E35DF20FE}"/>
              </a:ext>
            </a:extLst>
          </p:cNvPr>
          <p:cNvSpPr>
            <a:spLocks noGrp="1"/>
          </p:cNvSpPr>
          <p:nvPr>
            <p:ph type="dt" sz="half" idx="10"/>
          </p:nvPr>
        </p:nvSpPr>
        <p:spPr/>
        <p:txBody>
          <a:bodyPr/>
          <a:lstStyle/>
          <a:p>
            <a:fld id="{60705FF8-5268-4131-B694-6FA2AE9D28CC}" type="datetimeFigureOut">
              <a:rPr lang="en-GB" smtClean="0"/>
              <a:t>18/06/2021</a:t>
            </a:fld>
            <a:endParaRPr lang="en-GB"/>
          </a:p>
        </p:txBody>
      </p:sp>
      <p:sp>
        <p:nvSpPr>
          <p:cNvPr id="4" name="Footer Placeholder 3">
            <a:extLst>
              <a:ext uri="{FF2B5EF4-FFF2-40B4-BE49-F238E27FC236}">
                <a16:creationId xmlns="" xmlns:a16="http://schemas.microsoft.com/office/drawing/2014/main" id="{418EA360-C3CB-41E0-B8E9-CB782F71A1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D5BB4B8F-F9AC-4254-8EAF-131672F12FD2}"/>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1945138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43E2E76-0B4F-4CF9-9814-CFEF352E6650}"/>
              </a:ext>
            </a:extLst>
          </p:cNvPr>
          <p:cNvSpPr>
            <a:spLocks noGrp="1"/>
          </p:cNvSpPr>
          <p:nvPr>
            <p:ph type="dt" sz="half" idx="10"/>
          </p:nvPr>
        </p:nvSpPr>
        <p:spPr/>
        <p:txBody>
          <a:bodyPr/>
          <a:lstStyle/>
          <a:p>
            <a:fld id="{60705FF8-5268-4131-B694-6FA2AE9D28CC}" type="datetimeFigureOut">
              <a:rPr lang="en-GB" smtClean="0"/>
              <a:t>18/06/2021</a:t>
            </a:fld>
            <a:endParaRPr lang="en-GB"/>
          </a:p>
        </p:txBody>
      </p:sp>
      <p:sp>
        <p:nvSpPr>
          <p:cNvPr id="3" name="Footer Placeholder 2">
            <a:extLst>
              <a:ext uri="{FF2B5EF4-FFF2-40B4-BE49-F238E27FC236}">
                <a16:creationId xmlns="" xmlns:a16="http://schemas.microsoft.com/office/drawing/2014/main" id="{6D49771E-909C-4866-AB9A-3456527FE9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80B63638-7886-423F-8D9A-8FD038F30B47}"/>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5695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35381A-8E4F-4AA0-B861-6ABB35AC7E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12C2C13-4D18-4DF2-AE2B-7101A53D8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BF170022-37A9-41C0-ADB3-A787EABA8B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8D239CF-F2E0-4332-A9EB-6F4037AAE188}"/>
              </a:ext>
            </a:extLst>
          </p:cNvPr>
          <p:cNvSpPr>
            <a:spLocks noGrp="1"/>
          </p:cNvSpPr>
          <p:nvPr>
            <p:ph type="dt" sz="half" idx="10"/>
          </p:nvPr>
        </p:nvSpPr>
        <p:spPr/>
        <p:txBody>
          <a:bodyPr/>
          <a:lstStyle/>
          <a:p>
            <a:fld id="{60705FF8-5268-4131-B694-6FA2AE9D28CC}" type="datetimeFigureOut">
              <a:rPr lang="en-GB" smtClean="0"/>
              <a:t>18/06/2021</a:t>
            </a:fld>
            <a:endParaRPr lang="en-GB"/>
          </a:p>
        </p:txBody>
      </p:sp>
      <p:sp>
        <p:nvSpPr>
          <p:cNvPr id="6" name="Footer Placeholder 5">
            <a:extLst>
              <a:ext uri="{FF2B5EF4-FFF2-40B4-BE49-F238E27FC236}">
                <a16:creationId xmlns="" xmlns:a16="http://schemas.microsoft.com/office/drawing/2014/main" id="{CF716085-F7A4-4B21-9398-F4102D1893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D31F9D31-84D4-4AB0-9C0C-E8DE8F587291}"/>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123523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F7C49A-8639-4731-A2F9-4AAFAB9B17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4AC21FDE-EB10-44EA-8A2D-8B5CF75B7B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C0800DDB-3EBF-4E1E-98D4-19F99A664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889438C-F2D7-4276-948A-D59A12BC175C}"/>
              </a:ext>
            </a:extLst>
          </p:cNvPr>
          <p:cNvSpPr>
            <a:spLocks noGrp="1"/>
          </p:cNvSpPr>
          <p:nvPr>
            <p:ph type="dt" sz="half" idx="10"/>
          </p:nvPr>
        </p:nvSpPr>
        <p:spPr/>
        <p:txBody>
          <a:bodyPr/>
          <a:lstStyle/>
          <a:p>
            <a:fld id="{60705FF8-5268-4131-B694-6FA2AE9D28CC}" type="datetimeFigureOut">
              <a:rPr lang="en-GB" smtClean="0"/>
              <a:t>18/06/2021</a:t>
            </a:fld>
            <a:endParaRPr lang="en-GB"/>
          </a:p>
        </p:txBody>
      </p:sp>
      <p:sp>
        <p:nvSpPr>
          <p:cNvPr id="6" name="Footer Placeholder 5">
            <a:extLst>
              <a:ext uri="{FF2B5EF4-FFF2-40B4-BE49-F238E27FC236}">
                <a16:creationId xmlns="" xmlns:a16="http://schemas.microsoft.com/office/drawing/2014/main" id="{4AB01DA0-44DB-4880-8DFB-FA045763A6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825F73B8-CB83-48ED-BB43-359150325762}"/>
              </a:ext>
            </a:extLst>
          </p:cNvPr>
          <p:cNvSpPr>
            <a:spLocks noGrp="1"/>
          </p:cNvSpPr>
          <p:nvPr>
            <p:ph type="sldNum" sz="quarter" idx="12"/>
          </p:nvPr>
        </p:nvSpPr>
        <p:spPr/>
        <p:txBody>
          <a:bodyPr/>
          <a:lstStyle/>
          <a:p>
            <a:fld id="{DD5A4E17-09B3-444C-B5B8-4A2B46888542}" type="slidenum">
              <a:rPr lang="en-GB" smtClean="0"/>
              <a:t>‹#›</a:t>
            </a:fld>
            <a:endParaRPr lang="en-GB"/>
          </a:p>
        </p:txBody>
      </p:sp>
    </p:spTree>
    <p:extLst>
      <p:ext uri="{BB962C8B-B14F-4D97-AF65-F5344CB8AC3E}">
        <p14:creationId xmlns:p14="http://schemas.microsoft.com/office/powerpoint/2010/main" val="3646305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creativecommons.org/licenses/by-nc/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C979519-0905-4D64-81CD-78F5DD7A8C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28792007-7172-44A0-BE4C-2A92546A7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9D01B95-3526-4E43-8701-F69F1CACF1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705FF8-5268-4131-B694-6FA2AE9D28CC}" type="datetimeFigureOut">
              <a:rPr lang="en-GB" smtClean="0"/>
              <a:t>18/06/2021</a:t>
            </a:fld>
            <a:endParaRPr lang="en-GB"/>
          </a:p>
        </p:txBody>
      </p:sp>
      <p:sp>
        <p:nvSpPr>
          <p:cNvPr id="5" name="Footer Placeholder 4">
            <a:extLst>
              <a:ext uri="{FF2B5EF4-FFF2-40B4-BE49-F238E27FC236}">
                <a16:creationId xmlns="" xmlns:a16="http://schemas.microsoft.com/office/drawing/2014/main" id="{DC197AF1-A972-4DB8-B679-726DF79508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021DE9F0-9D45-4359-AACC-A91C2BAD52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A4E17-09B3-444C-B5B8-4A2B46888542}" type="slidenum">
              <a:rPr lang="en-GB" smtClean="0"/>
              <a:t>‹#›</a:t>
            </a:fld>
            <a:endParaRPr lang="en-GB"/>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510458" cy="95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5">
            <a:extLst>
              <a:ext uri="{FF2B5EF4-FFF2-40B4-BE49-F238E27FC236}">
                <a16:creationId xmlns="" xmlns:a16="http://schemas.microsoft.com/office/drawing/2014/main" id="{8B6A8ECA-B75A-451B-A2C5-40BEE89E90B8}"/>
              </a:ext>
            </a:extLst>
          </p:cNvPr>
          <p:cNvPicPr>
            <a:picLocks noChangeAspect="1"/>
          </p:cNvPicPr>
          <p:nvPr userDrawn="1"/>
        </p:nvPicPr>
        <p:blipFill>
          <a:blip r:embed="rId14"/>
          <a:stretch>
            <a:fillRect/>
          </a:stretch>
        </p:blipFill>
        <p:spPr>
          <a:xfrm>
            <a:off x="11170024" y="0"/>
            <a:ext cx="1021976" cy="952454"/>
          </a:xfrm>
          <a:prstGeom prst="rect">
            <a:avLst/>
          </a:prstGeom>
        </p:spPr>
      </p:pic>
      <p:pic>
        <p:nvPicPr>
          <p:cNvPr id="9" name="Picture 8"/>
          <p:cNvPicPr/>
          <p:nvPr userDrawn="1"/>
        </p:nvPicPr>
        <p:blipFill rotWithShape="1">
          <a:blip r:embed="rId15" cstate="print">
            <a:extLst>
              <a:ext uri="{28A0092B-C50C-407E-A947-70E740481C1C}">
                <a14:useLocalDpi xmlns:a14="http://schemas.microsoft.com/office/drawing/2010/main" val="0"/>
              </a:ext>
            </a:extLst>
          </a:blip>
          <a:srcRect t="12638"/>
          <a:stretch/>
        </p:blipFill>
        <p:spPr bwMode="auto">
          <a:xfrm>
            <a:off x="121023" y="6306671"/>
            <a:ext cx="3402106" cy="443753"/>
          </a:xfrm>
          <a:prstGeom prst="rect">
            <a:avLst/>
          </a:prstGeom>
          <a:noFill/>
          <a:ln>
            <a:noFill/>
          </a:ln>
          <a:extLst>
            <a:ext uri="{53640926-AAD7-44D8-BBD7-CCE9431645EC}">
              <a14:shadowObscured xmlns:a14="http://schemas.microsoft.com/office/drawing/2010/main"/>
            </a:ext>
          </a:extLst>
        </p:spPr>
      </p:pic>
      <p:sp>
        <p:nvSpPr>
          <p:cNvPr id="10" name="Marcador de número de diapositiva 5">
            <a:extLst>
              <a:ext uri="{FF2B5EF4-FFF2-40B4-BE49-F238E27FC236}">
                <a16:creationId xmlns:a16="http://schemas.microsoft.com/office/drawing/2014/main" xmlns="" id="{3DAAC168-ED9D-461E-9448-6949F35F33E3}"/>
              </a:ext>
            </a:extLst>
          </p:cNvPr>
          <p:cNvSpPr txBox="1">
            <a:spLocks/>
          </p:cNvSpPr>
          <p:nvPr userDrawn="1"/>
        </p:nvSpPr>
        <p:spPr>
          <a:xfrm>
            <a:off x="8148918" y="6377379"/>
            <a:ext cx="2447234" cy="387899"/>
          </a:xfrm>
          <a:prstGeom prst="rect">
            <a:avLst/>
          </a:prstGeom>
        </p:spPr>
        <p:txBody>
          <a:bodyPr vert="horz" lIns="68580" tIns="34290" rIns="68580" bIns="34290" rtlCol="0" anchor="ctr"/>
          <a:lstStyle>
            <a:defPPr>
              <a:defRPr lang="en-US"/>
            </a:defPPr>
            <a:lvl1pPr marL="0" marR="0" indent="0" algn="r" defTabSz="685800" rtl="0" eaLnBrk="1" fontAlgn="auto" latinLnBrk="0" hangingPunct="1">
              <a:lnSpc>
                <a:spcPct val="100000"/>
              </a:lnSpc>
              <a:spcBef>
                <a:spcPts val="0"/>
              </a:spcBef>
              <a:spcAft>
                <a:spcPts val="0"/>
              </a:spcAft>
              <a:buClrTx/>
              <a:buSzTx/>
              <a:buFontTx/>
              <a:buNone/>
              <a:tabLst/>
              <a:defRPr lang="en-US" sz="8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dirty="0" smtClean="0"/>
          </a:p>
          <a:p>
            <a:r>
              <a:rPr lang="en-GB" sz="900" dirty="0" smtClean="0"/>
              <a:t>This work is licensed under a </a:t>
            </a:r>
            <a:r>
              <a:rPr lang="en-GB" sz="900" u="sng" dirty="0" smtClean="0">
                <a:hlinkClick r:id="rId16"/>
              </a:rPr>
              <a:t>Creative Commons Attribution - Non-commercial 4.0 International</a:t>
            </a:r>
            <a:r>
              <a:rPr lang="en-GB" sz="900" dirty="0" smtClean="0"/>
              <a:t>   </a:t>
            </a:r>
          </a:p>
          <a:p>
            <a:endParaRPr lang="en-GB" sz="900" dirty="0"/>
          </a:p>
        </p:txBody>
      </p:sp>
      <p:pic>
        <p:nvPicPr>
          <p:cNvPr id="11" name="Picture 10" descr="Licenza Creative Commons"/>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614147" y="6377380"/>
            <a:ext cx="1111754" cy="387899"/>
          </a:xfrm>
          <a:prstGeom prst="rect">
            <a:avLst/>
          </a:prstGeom>
          <a:noFill/>
          <a:ln>
            <a:noFill/>
          </a:ln>
        </p:spPr>
      </p:pic>
    </p:spTree>
    <p:extLst>
      <p:ext uri="{BB962C8B-B14F-4D97-AF65-F5344CB8AC3E}">
        <p14:creationId xmlns:p14="http://schemas.microsoft.com/office/powerpoint/2010/main" val="2402429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bing.com/images/search?view=detailV2&amp;ccid=lpJB6lUA&amp;id=1FE45A8D525FEC3C5DB1AED39283FE84353F84DC&amp;thid=OIP.lpJB6lUAebJNuiK5SJMe5AAAAA&amp;mediaurl=https://biblicisminstitute.files.wordpress.com/2015/03/jesus-sick-bed.jpg&amp;exph=334&amp;expw=467&amp;q=Jesus+and+sick&amp;simid=608045842059821347&amp;selectedIndex=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bing.com/images/search?view=detailV2&amp;ccid=yB/SD6Cf&amp;id=1F46D0D34E76943C10A496AF42D78DB76EC8D465&amp;thid=OIP.yB_SD6CfCcWx4lx7mIPnvwHaE7&amp;mediaurl=http://media.ldscdn.org/images/media-library/jesus-christ/resurrected-christ-with-people-1103021-print.jpg&amp;exph=1066&amp;expw=1600&amp;q=Jesus+and+sick&amp;simid=608012307000593951&amp;selectedIndex=34"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bing.com/images/search?view=detailV2&amp;ccid=1G34u1eL&amp;id=5DC10F9F63BA05810CC0578C6D79A7C4951831E7&amp;thid=OIP.1G34u1eLIKU2Dw89toWkqAHaFj&amp;mediaurl=https://cde.peru.com/ima/0/0/9/3/3/933094/611x458/peste-guerra-peloponeso.jpg&amp;exph=458&amp;expw=611&amp;q=Levitico+y+la+peste&amp;simid=608011727181186537&amp;selectedIndex=14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ing.com/images/search?view=detailV2&amp;ccid=V6WyrqnT&amp;id=D52DB8D6628DC16F10002F2A2CEEB2AC2128CA27&amp;thid=OIP.V6WyrqnTrQXQdLAScXET1gAAAA&amp;mediaurl=https://upload.wikimedia.org/wikipedia/commons/b/b5/Last_Rites_ca_1600.jpg&amp;exph=480&amp;expw=473&amp;q=extrema+uncion&amp;simid=608040967309493109&amp;selectedIndex=13"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800" y="4648200"/>
            <a:ext cx="10363200" cy="1855680"/>
          </a:xfrm>
        </p:spPr>
        <p:txBody>
          <a:bodyPr>
            <a:normAutofit fontScale="90000"/>
          </a:bodyPr>
          <a:lstStyle/>
          <a:p>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endParaRPr lang="en-US" sz="4800" b="1" dirty="0">
              <a:solidFill>
                <a:schemeClr val="accent6">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008081" y="4772168"/>
            <a:ext cx="8534400" cy="685800"/>
          </a:xfrm>
        </p:spPr>
        <p:txBody>
          <a:bodyPr>
            <a:normAutofit fontScale="25000" lnSpcReduction="20000"/>
          </a:bodyPr>
          <a:lstStyle/>
          <a:p>
            <a:r>
              <a:rPr lang="en-GB" sz="7500" b="1" dirty="0"/>
              <a:t>Universidad </a:t>
            </a:r>
            <a:r>
              <a:rPr lang="en-GB" sz="7500" b="1" dirty="0" err="1"/>
              <a:t>Complutense</a:t>
            </a:r>
            <a:r>
              <a:rPr lang="en-GB" sz="7500" b="1" dirty="0"/>
              <a:t> de Madrid, Spain</a:t>
            </a:r>
            <a:endParaRPr lang="ro-RO" sz="7500" b="1" dirty="0"/>
          </a:p>
          <a:p>
            <a:endParaRPr lang="ro-RO" b="1" dirty="0">
              <a:solidFill>
                <a:schemeClr val="tx1"/>
              </a:solidFill>
            </a:endParaRPr>
          </a:p>
          <a:p>
            <a:endParaRPr lang="en-US" b="1" dirty="0">
              <a:solidFill>
                <a:schemeClr val="tx1"/>
              </a:solidFill>
            </a:endParaRPr>
          </a:p>
          <a:p>
            <a:r>
              <a:rPr lang="ro-RO" dirty="0"/>
              <a:t> </a:t>
            </a:r>
            <a:endParaRPr lang="it-IT" dirty="0"/>
          </a:p>
          <a:p>
            <a:endParaRPr lang="ro-RO" dirty="0"/>
          </a:p>
          <a:p>
            <a:endParaRPr lang="en-US" dirty="0"/>
          </a:p>
        </p:txBody>
      </p:sp>
      <p:sp>
        <p:nvSpPr>
          <p:cNvPr id="4" name="Rectangle 3"/>
          <p:cNvSpPr/>
          <p:nvPr/>
        </p:nvSpPr>
        <p:spPr>
          <a:xfrm>
            <a:off x="2580653" y="671075"/>
            <a:ext cx="7389256" cy="2215991"/>
          </a:xfrm>
          <a:prstGeom prst="rect">
            <a:avLst/>
          </a:prstGeom>
        </p:spPr>
        <p:txBody>
          <a:bodyPr wrap="square">
            <a:spAutoFit/>
          </a:bodyPr>
          <a:lstStyle/>
          <a:p>
            <a:pPr algn="ctr"/>
            <a:endParaRPr lang="en-US" b="1" dirty="0">
              <a:solidFill>
                <a:schemeClr val="accent2"/>
              </a:solidFill>
              <a:effectLst>
                <a:outerShdw blurRad="38100" dist="38100" dir="2700000" algn="tl">
                  <a:srgbClr val="000000">
                    <a:alpha val="43137"/>
                  </a:srgbClr>
                </a:outerShdw>
              </a:effectLst>
            </a:endParaRPr>
          </a:p>
          <a:p>
            <a:pPr algn="ctr"/>
            <a:endParaRPr lang="en-US" b="1" dirty="0">
              <a:solidFill>
                <a:schemeClr val="accent2"/>
              </a:solidFill>
              <a:effectLst>
                <a:outerShdw blurRad="38100" dist="38100" dir="2700000" algn="tl">
                  <a:srgbClr val="000000">
                    <a:alpha val="43137"/>
                  </a:srgbClr>
                </a:outerShdw>
              </a:effectLst>
            </a:endParaRPr>
          </a:p>
          <a:p>
            <a:pPr algn="ctr"/>
            <a:r>
              <a:rPr lang="en-US" sz="2000" b="1" dirty="0">
                <a:solidFill>
                  <a:schemeClr val="accent2"/>
                </a:solidFill>
                <a:effectLst>
                  <a:outerShdw blurRad="38100" dist="38100" dir="2700000" algn="tl">
                    <a:srgbClr val="000000">
                      <a:alpha val="43137"/>
                    </a:srgbClr>
                  </a:outerShdw>
                </a:effectLst>
              </a:rPr>
              <a:t>Unit 5 – </a:t>
            </a:r>
            <a:r>
              <a:rPr lang="en-GB" sz="2000" b="1" dirty="0">
                <a:solidFill>
                  <a:schemeClr val="accent2"/>
                </a:solidFill>
                <a:effectLst>
                  <a:outerShdw blurRad="38100" dist="38100" dir="2700000" algn="tl">
                    <a:srgbClr val="000000">
                      <a:alpha val="43137"/>
                    </a:srgbClr>
                  </a:outerShdw>
                </a:effectLst>
              </a:rPr>
              <a:t>The Byzantine Arabic and European Medicine</a:t>
            </a:r>
          </a:p>
          <a:p>
            <a:pPr algn="ctr"/>
            <a:r>
              <a:rPr lang="en-US" sz="3200" b="1" dirty="0">
                <a:solidFill>
                  <a:schemeClr val="accent6">
                    <a:lumMod val="75000"/>
                  </a:schemeClr>
                </a:solidFill>
                <a:effectLst>
                  <a:outerShdw blurRad="38100" dist="38100" dir="2700000" algn="tl">
                    <a:srgbClr val="000000">
                      <a:alpha val="43137"/>
                    </a:srgbClr>
                  </a:outerShdw>
                </a:effectLst>
              </a:rPr>
              <a:t/>
            </a:r>
            <a:br>
              <a:rPr lang="en-US" sz="3200" b="1" dirty="0">
                <a:solidFill>
                  <a:schemeClr val="accent6">
                    <a:lumMod val="75000"/>
                  </a:schemeClr>
                </a:solidFill>
                <a:effectLst>
                  <a:outerShdw blurRad="38100" dist="38100" dir="2700000" algn="tl">
                    <a:srgbClr val="000000">
                      <a:alpha val="43137"/>
                    </a:srgbClr>
                  </a:outerShdw>
                </a:effectLst>
              </a:rPr>
            </a:br>
            <a:r>
              <a:rPr lang="en-US" sz="3200" b="1" dirty="0">
                <a:solidFill>
                  <a:schemeClr val="accent6">
                    <a:lumMod val="75000"/>
                  </a:schemeClr>
                </a:solidFill>
                <a:effectLst>
                  <a:outerShdw blurRad="38100" dist="38100" dir="2700000" algn="tl">
                    <a:srgbClr val="000000">
                      <a:alpha val="43137"/>
                    </a:srgbClr>
                  </a:outerShdw>
                </a:effectLst>
              </a:rPr>
              <a:t/>
            </a:r>
            <a:br>
              <a:rPr lang="en-US" sz="3200" b="1" dirty="0">
                <a:solidFill>
                  <a:schemeClr val="accent6">
                    <a:lumMod val="75000"/>
                  </a:schemeClr>
                </a:solidFill>
                <a:effectLst>
                  <a:outerShdw blurRad="38100" dist="38100" dir="2700000" algn="tl">
                    <a:srgbClr val="000000">
                      <a:alpha val="43137"/>
                    </a:srgbClr>
                  </a:outerShdw>
                </a:effectLst>
              </a:rPr>
            </a:br>
            <a:endParaRPr lang="en-GB" dirty="0"/>
          </a:p>
        </p:txBody>
      </p:sp>
      <p:pic>
        <p:nvPicPr>
          <p:cNvPr id="7" name="Picture 6" descr="A large white building&#10;&#10;Description automatically generated">
            <a:extLst>
              <a:ext uri="{FF2B5EF4-FFF2-40B4-BE49-F238E27FC236}">
                <a16:creationId xmlns="" xmlns:a16="http://schemas.microsoft.com/office/drawing/2014/main" id="{F9503BE7-61F5-4B69-BE1A-53C56C332C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7521" y="1962888"/>
            <a:ext cx="4715520" cy="2373135"/>
          </a:xfrm>
          <a:prstGeom prst="rect">
            <a:avLst/>
          </a:prstGeom>
        </p:spPr>
      </p:pic>
    </p:spTree>
    <p:extLst>
      <p:ext uri="{BB962C8B-B14F-4D97-AF65-F5344CB8AC3E}">
        <p14:creationId xmlns:p14="http://schemas.microsoft.com/office/powerpoint/2010/main" val="3167622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63FA53-4D86-4F91-B154-7ACB59D32DFE}"/>
              </a:ext>
            </a:extLst>
          </p:cNvPr>
          <p:cNvSpPr>
            <a:spLocks noGrp="1"/>
          </p:cNvSpPr>
          <p:nvPr>
            <p:ph type="title"/>
          </p:nvPr>
        </p:nvSpPr>
        <p:spPr>
          <a:xfrm>
            <a:off x="838200" y="704338"/>
            <a:ext cx="10515600" cy="1325563"/>
          </a:xfrm>
        </p:spPr>
        <p:txBody>
          <a:bodyPr>
            <a:normAutofit/>
          </a:bodyPr>
          <a:lstStyle/>
          <a:p>
            <a:r>
              <a:rPr lang="en-GB" sz="2000" b="1" dirty="0">
                <a:solidFill>
                  <a:schemeClr val="accent2"/>
                </a:solidFill>
                <a:effectLst>
                  <a:outerShdw blurRad="38100" dist="38100" dir="2700000" algn="tl">
                    <a:srgbClr val="000000">
                      <a:alpha val="43137"/>
                    </a:srgbClr>
                  </a:outerShdw>
                </a:effectLst>
                <a:latin typeface="+mn-lt"/>
                <a:ea typeface="+mn-ea"/>
                <a:cs typeface="+mn-cs"/>
              </a:rPr>
              <a:t>Byzantine medicine and superstitious culture</a:t>
            </a:r>
          </a:p>
        </p:txBody>
      </p:sp>
      <p:sp>
        <p:nvSpPr>
          <p:cNvPr id="3" name="Content Placeholder 2">
            <a:extLst>
              <a:ext uri="{FF2B5EF4-FFF2-40B4-BE49-F238E27FC236}">
                <a16:creationId xmlns="" xmlns:a16="http://schemas.microsoft.com/office/drawing/2014/main" id="{41E94452-E36E-4975-9383-464D0263F525}"/>
              </a:ext>
            </a:extLst>
          </p:cNvPr>
          <p:cNvSpPr>
            <a:spLocks noGrp="1"/>
          </p:cNvSpPr>
          <p:nvPr>
            <p:ph idx="1"/>
          </p:nvPr>
        </p:nvSpPr>
        <p:spPr/>
        <p:txBody>
          <a:bodyPr/>
          <a:lstStyle/>
          <a:p>
            <a:r>
              <a:rPr lang="en-GB" sz="1800" dirty="0"/>
              <a:t>Big influence of popular medicine </a:t>
            </a:r>
          </a:p>
          <a:p>
            <a:pPr lvl="1"/>
            <a:r>
              <a:rPr lang="en-GB" sz="1600" dirty="0"/>
              <a:t>Pre-Hippocratic medicine: </a:t>
            </a:r>
            <a:r>
              <a:rPr lang="en-GB" sz="1600" i="1" dirty="0" err="1"/>
              <a:t>incubatio</a:t>
            </a:r>
            <a:r>
              <a:rPr lang="en-GB" sz="1600" i="1" dirty="0"/>
              <a:t>, </a:t>
            </a:r>
            <a:r>
              <a:rPr lang="en-GB" sz="1600" dirty="0"/>
              <a:t>use of the curative power of the hands, libation</a:t>
            </a:r>
          </a:p>
          <a:p>
            <a:pPr lvl="1"/>
            <a:r>
              <a:rPr lang="en-GB" sz="1600" dirty="0"/>
              <a:t>Influence of Jewish Kabbalah</a:t>
            </a:r>
          </a:p>
          <a:p>
            <a:pPr lvl="1"/>
            <a:r>
              <a:rPr lang="en-GB" sz="1600" dirty="0"/>
              <a:t>Influence of Egyptian medicine: </a:t>
            </a:r>
            <a:r>
              <a:rPr lang="en-GB" sz="1600" i="1" dirty="0"/>
              <a:t>Thot</a:t>
            </a:r>
            <a:r>
              <a:rPr lang="en-GB" sz="1600" dirty="0"/>
              <a:t> became </a:t>
            </a:r>
            <a:r>
              <a:rPr lang="en-GB" sz="1600" i="1" dirty="0"/>
              <a:t>Hermes Trismegistus</a:t>
            </a:r>
            <a:r>
              <a:rPr lang="en-GB" sz="1600" dirty="0"/>
              <a:t> in Greek</a:t>
            </a:r>
          </a:p>
          <a:p>
            <a:pPr lvl="1"/>
            <a:r>
              <a:rPr lang="en-GB" sz="1600" dirty="0"/>
              <a:t>Astrology, Alchemy</a:t>
            </a:r>
          </a:p>
          <a:p>
            <a:pPr lvl="1"/>
            <a:r>
              <a:rPr lang="en-GB" sz="1600" dirty="0"/>
              <a:t>Overlapping between Pagan and Christian culture in matter of religious rituals</a:t>
            </a:r>
          </a:p>
          <a:p>
            <a:pPr lvl="2"/>
            <a:r>
              <a:rPr lang="en-GB" sz="1400" dirty="0"/>
              <a:t>St Cyrus and John: </a:t>
            </a:r>
            <a:r>
              <a:rPr lang="en-GB" sz="1400" i="1" dirty="0" err="1"/>
              <a:t>anargyroi</a:t>
            </a:r>
            <a:r>
              <a:rPr lang="en-GB" sz="1400" i="1" dirty="0"/>
              <a:t> (no lucrative practice)</a:t>
            </a:r>
          </a:p>
          <a:p>
            <a:pPr lvl="2"/>
            <a:r>
              <a:rPr lang="en-GB" sz="1400" i="1" dirty="0"/>
              <a:t>Christian </a:t>
            </a:r>
            <a:r>
              <a:rPr lang="en-GB" sz="1400" i="1" dirty="0" err="1"/>
              <a:t>incubatio</a:t>
            </a:r>
            <a:endParaRPr lang="en-GB" sz="1400" i="1" dirty="0"/>
          </a:p>
          <a:p>
            <a:pPr lvl="2"/>
            <a:endParaRPr lang="en-GB" dirty="0"/>
          </a:p>
        </p:txBody>
      </p:sp>
      <p:pic>
        <p:nvPicPr>
          <p:cNvPr id="5" name="Picture 4" descr="A picture containing text, book&#10;&#10;Description automatically generated">
            <a:extLst>
              <a:ext uri="{FF2B5EF4-FFF2-40B4-BE49-F238E27FC236}">
                <a16:creationId xmlns="" xmlns:a16="http://schemas.microsoft.com/office/drawing/2014/main" id="{DBE219DE-ED06-4EC8-A73E-80DB825EA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1406" y="4075143"/>
            <a:ext cx="3886200" cy="2072640"/>
          </a:xfrm>
          <a:prstGeom prst="rect">
            <a:avLst/>
          </a:prstGeom>
        </p:spPr>
      </p:pic>
    </p:spTree>
    <p:extLst>
      <p:ext uri="{BB962C8B-B14F-4D97-AF65-F5344CB8AC3E}">
        <p14:creationId xmlns:p14="http://schemas.microsoft.com/office/powerpoint/2010/main" val="265273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2F91DC-0B1A-4595-93A6-89D7F825925F}"/>
              </a:ext>
            </a:extLst>
          </p:cNvPr>
          <p:cNvSpPr>
            <a:spLocks noGrp="1"/>
          </p:cNvSpPr>
          <p:nvPr>
            <p:ph type="title"/>
          </p:nvPr>
        </p:nvSpPr>
        <p:spPr>
          <a:xfrm>
            <a:off x="808703" y="719086"/>
            <a:ext cx="10515600" cy="1325563"/>
          </a:xfrm>
        </p:spPr>
        <p:txBody>
          <a:bodyPr>
            <a:normAutofit/>
          </a:bodyPr>
          <a:lstStyle/>
          <a:p>
            <a:r>
              <a:rPr lang="en-GB" sz="2000" b="1" dirty="0">
                <a:solidFill>
                  <a:schemeClr val="accent2"/>
                </a:solidFill>
                <a:effectLst>
                  <a:outerShdw blurRad="38100" dist="38100" dir="2700000" algn="tl">
                    <a:srgbClr val="000000">
                      <a:alpha val="43137"/>
                    </a:srgbClr>
                  </a:outerShdw>
                </a:effectLst>
                <a:latin typeface="+mn-lt"/>
                <a:ea typeface="+mn-ea"/>
                <a:cs typeface="+mn-cs"/>
              </a:rPr>
              <a:t>Islam</a:t>
            </a:r>
          </a:p>
        </p:txBody>
      </p:sp>
      <p:sp>
        <p:nvSpPr>
          <p:cNvPr id="3" name="Content Placeholder 2">
            <a:extLst>
              <a:ext uri="{FF2B5EF4-FFF2-40B4-BE49-F238E27FC236}">
                <a16:creationId xmlns="" xmlns:a16="http://schemas.microsoft.com/office/drawing/2014/main" id="{DE611735-4AF8-4D87-9677-E0544A5D8976}"/>
              </a:ext>
            </a:extLst>
          </p:cNvPr>
          <p:cNvSpPr>
            <a:spLocks noGrp="1"/>
          </p:cNvSpPr>
          <p:nvPr>
            <p:ph idx="1"/>
          </p:nvPr>
        </p:nvSpPr>
        <p:spPr/>
        <p:txBody>
          <a:bodyPr>
            <a:normAutofit/>
          </a:bodyPr>
          <a:lstStyle/>
          <a:p>
            <a:r>
              <a:rPr lang="en-GB" sz="1800" dirty="0"/>
              <a:t>Muhammad (570-632) member of the tribe of Quraysh governing La Mecca</a:t>
            </a:r>
          </a:p>
          <a:p>
            <a:r>
              <a:rPr lang="en-GB" sz="1800" dirty="0"/>
              <a:t>Poor orphan becoming a rich merchant</a:t>
            </a:r>
          </a:p>
          <a:p>
            <a:r>
              <a:rPr lang="en-GB" sz="1800" dirty="0"/>
              <a:t>In the early 40 received a call: Qur’an (Koran) was revealed to him in vision</a:t>
            </a:r>
          </a:p>
          <a:p>
            <a:r>
              <a:rPr lang="en-GB" sz="1800" dirty="0"/>
              <a:t>The last prophet descending directly from Adam and Noah</a:t>
            </a:r>
          </a:p>
          <a:p>
            <a:r>
              <a:rPr lang="en-GB" sz="1800" dirty="0"/>
              <a:t>In 622 A.D. Hegira represents the foundation of Islam, the escape to Medina as consequence of prosecution of Muslims in La Mecca </a:t>
            </a:r>
          </a:p>
          <a:p>
            <a:r>
              <a:rPr lang="en-GB" sz="1800" dirty="0"/>
              <a:t>At the time of his death Islam conquered all Arabia </a:t>
            </a:r>
          </a:p>
        </p:txBody>
      </p:sp>
    </p:spTree>
    <p:extLst>
      <p:ext uri="{BB962C8B-B14F-4D97-AF65-F5344CB8AC3E}">
        <p14:creationId xmlns:p14="http://schemas.microsoft.com/office/powerpoint/2010/main" val="3133602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2727B3-FB5D-4D61-99D0-4399415357AF}"/>
              </a:ext>
            </a:extLst>
          </p:cNvPr>
          <p:cNvSpPr>
            <a:spLocks noGrp="1"/>
          </p:cNvSpPr>
          <p:nvPr>
            <p:ph type="title"/>
          </p:nvPr>
        </p:nvSpPr>
        <p:spPr>
          <a:xfrm>
            <a:off x="867697" y="778079"/>
            <a:ext cx="10515600" cy="1325563"/>
          </a:xfrm>
        </p:spPr>
        <p:txBody>
          <a:bodyPr>
            <a:normAutofit/>
          </a:bodyPr>
          <a:lstStyle/>
          <a:p>
            <a:r>
              <a:rPr lang="en-GB" sz="2000" b="1" dirty="0">
                <a:solidFill>
                  <a:schemeClr val="accent2"/>
                </a:solidFill>
                <a:effectLst>
                  <a:outerShdw blurRad="38100" dist="38100" dir="2700000" algn="tl">
                    <a:srgbClr val="000000">
                      <a:alpha val="43137"/>
                    </a:srgbClr>
                  </a:outerShdw>
                </a:effectLst>
                <a:latin typeface="+mn-lt"/>
                <a:ea typeface="+mn-ea"/>
                <a:cs typeface="+mn-cs"/>
              </a:rPr>
              <a:t>Arabic medicine</a:t>
            </a:r>
          </a:p>
        </p:txBody>
      </p:sp>
      <p:sp>
        <p:nvSpPr>
          <p:cNvPr id="3" name="Content Placeholder 2">
            <a:extLst>
              <a:ext uri="{FF2B5EF4-FFF2-40B4-BE49-F238E27FC236}">
                <a16:creationId xmlns="" xmlns:a16="http://schemas.microsoft.com/office/drawing/2014/main" id="{4DEA6028-E6E7-41B7-950A-963D16F13AB6}"/>
              </a:ext>
            </a:extLst>
          </p:cNvPr>
          <p:cNvSpPr>
            <a:spLocks noGrp="1"/>
          </p:cNvSpPr>
          <p:nvPr>
            <p:ph idx="1"/>
          </p:nvPr>
        </p:nvSpPr>
        <p:spPr/>
        <p:txBody>
          <a:bodyPr vert="horz" lIns="91440" tIns="45720" rIns="91440" bIns="45720" rtlCol="0" anchor="t">
            <a:normAutofit/>
          </a:bodyPr>
          <a:lstStyle/>
          <a:p>
            <a:r>
              <a:rPr lang="en-GB" sz="1800" dirty="0"/>
              <a:t>Synthesis between Arabic tribes' magic and empirical medicine and Greek culture as consequence of the expansion of the Islam in Byzantine Empire and Middle East.</a:t>
            </a:r>
          </a:p>
          <a:p>
            <a:pPr lvl="1"/>
            <a:r>
              <a:rPr lang="en-GB" sz="1600" dirty="0"/>
              <a:t>Hellenism</a:t>
            </a:r>
          </a:p>
          <a:p>
            <a:pPr lvl="1"/>
            <a:r>
              <a:rPr lang="en-GB" sz="1600" dirty="0"/>
              <a:t>Islamic monotheism</a:t>
            </a:r>
          </a:p>
          <a:p>
            <a:r>
              <a:rPr lang="en-GB" sz="1800" dirty="0"/>
              <a:t>Translations of Greek science and medicine in the Islamic culture is produced by the religious  belief:</a:t>
            </a:r>
          </a:p>
          <a:p>
            <a:pPr lvl="1"/>
            <a:r>
              <a:rPr lang="en-GB" sz="1600" dirty="0"/>
              <a:t>“find knowledge even you need to go to China”</a:t>
            </a:r>
          </a:p>
          <a:p>
            <a:pPr lvl="1"/>
            <a:r>
              <a:rPr lang="en-GB" sz="1600" dirty="0"/>
              <a:t>“who leaves his home to find knowledge will find the Allah’s way”</a:t>
            </a:r>
          </a:p>
          <a:p>
            <a:endParaRPr lang="en-GB" dirty="0"/>
          </a:p>
        </p:txBody>
      </p:sp>
    </p:spTree>
    <p:extLst>
      <p:ext uri="{BB962C8B-B14F-4D97-AF65-F5344CB8AC3E}">
        <p14:creationId xmlns:p14="http://schemas.microsoft.com/office/powerpoint/2010/main" val="2552853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E697B1-3AB2-4350-822D-DC2B13ED4E26}"/>
              </a:ext>
            </a:extLst>
          </p:cNvPr>
          <p:cNvSpPr>
            <a:spLocks noGrp="1"/>
          </p:cNvSpPr>
          <p:nvPr>
            <p:ph type="title"/>
          </p:nvPr>
        </p:nvSpPr>
        <p:spPr>
          <a:xfrm>
            <a:off x="838200" y="837073"/>
            <a:ext cx="10515600" cy="1325563"/>
          </a:xfrm>
        </p:spPr>
        <p:txBody>
          <a:bodyPr>
            <a:normAutofit/>
          </a:bodyPr>
          <a:lstStyle/>
          <a:p>
            <a:r>
              <a:rPr lang="en-GB" sz="2000" b="1" dirty="0">
                <a:solidFill>
                  <a:schemeClr val="accent2"/>
                </a:solidFill>
                <a:effectLst>
                  <a:outerShdw blurRad="38100" dist="38100" dir="2700000" algn="tl">
                    <a:srgbClr val="000000">
                      <a:alpha val="43137"/>
                    </a:srgbClr>
                  </a:outerShdw>
                </a:effectLst>
                <a:latin typeface="+mn-lt"/>
                <a:ea typeface="+mn-ea"/>
                <a:cs typeface="+mn-cs"/>
              </a:rPr>
              <a:t>The translation of Greek medicine</a:t>
            </a:r>
          </a:p>
        </p:txBody>
      </p:sp>
      <p:sp>
        <p:nvSpPr>
          <p:cNvPr id="3" name="Content Placeholder 2">
            <a:extLst>
              <a:ext uri="{FF2B5EF4-FFF2-40B4-BE49-F238E27FC236}">
                <a16:creationId xmlns="" xmlns:a16="http://schemas.microsoft.com/office/drawing/2014/main" id="{0DEEB78C-4E6B-4DCA-94C4-35E7C90CE431}"/>
              </a:ext>
            </a:extLst>
          </p:cNvPr>
          <p:cNvSpPr>
            <a:spLocks noGrp="1"/>
          </p:cNvSpPr>
          <p:nvPr>
            <p:ph idx="1"/>
          </p:nvPr>
        </p:nvSpPr>
        <p:spPr>
          <a:xfrm>
            <a:off x="852948" y="1943612"/>
            <a:ext cx="10515600" cy="4351338"/>
          </a:xfrm>
        </p:spPr>
        <p:txBody>
          <a:bodyPr>
            <a:normAutofit/>
          </a:bodyPr>
          <a:lstStyle/>
          <a:p>
            <a:pPr marL="0" indent="0">
              <a:buNone/>
            </a:pPr>
            <a:r>
              <a:rPr lang="en-GB" sz="1800" dirty="0" err="1"/>
              <a:t>Hunayan</a:t>
            </a:r>
            <a:r>
              <a:rPr lang="en-GB" sz="1800" dirty="0"/>
              <a:t> Ibn </a:t>
            </a:r>
            <a:r>
              <a:rPr lang="en-GB" sz="1800" dirty="0" err="1"/>
              <a:t>Ishaq</a:t>
            </a:r>
            <a:r>
              <a:rPr lang="en-GB" sz="1800" dirty="0"/>
              <a:t> (</a:t>
            </a:r>
            <a:r>
              <a:rPr lang="en-GB" sz="1800" dirty="0" err="1"/>
              <a:t>Iohannitus</a:t>
            </a:r>
            <a:r>
              <a:rPr lang="en-GB" sz="1800" dirty="0"/>
              <a:t>) </a:t>
            </a:r>
          </a:p>
          <a:p>
            <a:pPr lvl="1"/>
            <a:r>
              <a:rPr lang="en-GB" sz="1600" dirty="0"/>
              <a:t>Works of Hippocrates and Galen in </a:t>
            </a:r>
            <a:r>
              <a:rPr lang="en-GB" sz="1600" dirty="0" err="1"/>
              <a:t>Syriac</a:t>
            </a:r>
            <a:endParaRPr lang="en-GB" sz="1600" dirty="0"/>
          </a:p>
          <a:p>
            <a:pPr lvl="1"/>
            <a:r>
              <a:rPr lang="en-GB" sz="1600" dirty="0"/>
              <a:t>Greek and Persian manuscripts into </a:t>
            </a:r>
            <a:r>
              <a:rPr lang="en-GB" sz="1600" dirty="0" err="1"/>
              <a:t>Syriac</a:t>
            </a:r>
            <a:r>
              <a:rPr lang="en-GB" sz="1600" dirty="0"/>
              <a:t> and Arabic of Hippocratic </a:t>
            </a:r>
          </a:p>
          <a:p>
            <a:pPr lvl="1"/>
            <a:r>
              <a:rPr lang="en-GB" sz="1600" dirty="0"/>
              <a:t>Nestorian Christian living in Baghdad</a:t>
            </a:r>
          </a:p>
          <a:p>
            <a:r>
              <a:rPr lang="en-GB" sz="1800" dirty="0" err="1"/>
              <a:t>Mesue</a:t>
            </a:r>
            <a:r>
              <a:rPr lang="en-GB" sz="1800" dirty="0"/>
              <a:t>’ the Old</a:t>
            </a:r>
          </a:p>
          <a:p>
            <a:pPr lvl="1"/>
            <a:r>
              <a:rPr lang="en-GB" sz="1600" dirty="0"/>
              <a:t>Director of the Bagdad Hospital</a:t>
            </a:r>
          </a:p>
          <a:p>
            <a:pPr lvl="1"/>
            <a:r>
              <a:rPr lang="en-GB" sz="1600" dirty="0"/>
              <a:t>Translation of Greek medicine from Alexandria into Arabic</a:t>
            </a:r>
          </a:p>
        </p:txBody>
      </p:sp>
    </p:spTree>
    <p:extLst>
      <p:ext uri="{BB962C8B-B14F-4D97-AF65-F5344CB8AC3E}">
        <p14:creationId xmlns:p14="http://schemas.microsoft.com/office/powerpoint/2010/main" val="1097416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59C6BE-5B24-4DF3-ACD0-D57473F59775}"/>
              </a:ext>
            </a:extLst>
          </p:cNvPr>
          <p:cNvSpPr>
            <a:spLocks noGrp="1"/>
          </p:cNvSpPr>
          <p:nvPr>
            <p:ph type="title"/>
          </p:nvPr>
        </p:nvSpPr>
        <p:spPr>
          <a:xfrm>
            <a:off x="838200" y="792829"/>
            <a:ext cx="10515600" cy="1325563"/>
          </a:xfrm>
        </p:spPr>
        <p:txBody>
          <a:bodyPr>
            <a:normAutofit/>
          </a:bodyPr>
          <a:lstStyle/>
          <a:p>
            <a:r>
              <a:rPr lang="en-GB" sz="2000" b="1" dirty="0" err="1">
                <a:solidFill>
                  <a:schemeClr val="accent2"/>
                </a:solidFill>
                <a:effectLst>
                  <a:outerShdw blurRad="38100" dist="38100" dir="2700000" algn="tl">
                    <a:srgbClr val="000000">
                      <a:alpha val="43137"/>
                    </a:srgbClr>
                  </a:outerShdw>
                </a:effectLst>
                <a:latin typeface="+mn-lt"/>
                <a:ea typeface="+mn-ea"/>
                <a:cs typeface="+mn-cs"/>
              </a:rPr>
              <a:t>Isagoge</a:t>
            </a:r>
            <a:r>
              <a:rPr lang="en-GB" sz="2000" b="1" dirty="0">
                <a:solidFill>
                  <a:schemeClr val="accent2"/>
                </a:solidFill>
                <a:effectLst>
                  <a:outerShdw blurRad="38100" dist="38100" dir="2700000" algn="tl">
                    <a:srgbClr val="000000">
                      <a:alpha val="43137"/>
                    </a:srgbClr>
                  </a:outerShdw>
                </a:effectLst>
                <a:latin typeface="+mn-lt"/>
                <a:ea typeface="+mn-ea"/>
                <a:cs typeface="+mn-cs"/>
              </a:rPr>
              <a:t> of </a:t>
            </a:r>
            <a:r>
              <a:rPr lang="en-GB" sz="2000" b="1" dirty="0" err="1">
                <a:solidFill>
                  <a:schemeClr val="accent2"/>
                </a:solidFill>
                <a:effectLst>
                  <a:outerShdw blurRad="38100" dist="38100" dir="2700000" algn="tl">
                    <a:srgbClr val="000000">
                      <a:alpha val="43137"/>
                    </a:srgbClr>
                  </a:outerShdw>
                </a:effectLst>
                <a:latin typeface="+mn-lt"/>
                <a:ea typeface="+mn-ea"/>
                <a:cs typeface="+mn-cs"/>
              </a:rPr>
              <a:t>Iohannitus</a:t>
            </a:r>
            <a:endParaRPr lang="en-GB" sz="2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 xmlns:a16="http://schemas.microsoft.com/office/drawing/2014/main" id="{748E2747-45CB-4DFD-97FB-34D1D02D2B7C}"/>
              </a:ext>
            </a:extLst>
          </p:cNvPr>
          <p:cNvSpPr>
            <a:spLocks noGrp="1"/>
          </p:cNvSpPr>
          <p:nvPr>
            <p:ph idx="1"/>
          </p:nvPr>
        </p:nvSpPr>
        <p:spPr/>
        <p:txBody>
          <a:bodyPr vert="horz" lIns="91440" tIns="45720" rIns="91440" bIns="45720" rtlCol="0" anchor="t">
            <a:normAutofit/>
          </a:bodyPr>
          <a:lstStyle/>
          <a:p>
            <a:r>
              <a:rPr lang="en-GB" sz="1800" dirty="0"/>
              <a:t>Textbook of reference for the Arabic medicine, translation of a work coming from the Alexandrian School, synthesis of </a:t>
            </a:r>
            <a:r>
              <a:rPr lang="en-GB" sz="1800" dirty="0" err="1"/>
              <a:t>galenic</a:t>
            </a:r>
            <a:r>
              <a:rPr lang="en-GB" sz="1800" dirty="0"/>
              <a:t> medicine in the Arabic world </a:t>
            </a:r>
          </a:p>
          <a:p>
            <a:r>
              <a:rPr lang="en-GB" sz="1800" dirty="0"/>
              <a:t>The translation movement represents an innovative approach to the teaching and learning of medicine and converted the Arabic language in an original language for a scholarship</a:t>
            </a:r>
          </a:p>
          <a:p>
            <a:r>
              <a:rPr lang="en-GB" sz="1800" dirty="0" err="1"/>
              <a:t>Hunayn</a:t>
            </a:r>
            <a:r>
              <a:rPr lang="en-GB" sz="1800" dirty="0"/>
              <a:t> authored a </a:t>
            </a:r>
            <a:r>
              <a:rPr lang="en-GB" sz="1800" i="1" dirty="0"/>
              <a:t>Medical Questions</a:t>
            </a:r>
            <a:r>
              <a:rPr lang="en-GB" sz="1800" dirty="0"/>
              <a:t> and </a:t>
            </a:r>
            <a:r>
              <a:rPr lang="en-GB" sz="1800" i="1" dirty="0"/>
              <a:t>Answers</a:t>
            </a:r>
            <a:r>
              <a:rPr lang="en-GB" sz="1800" dirty="0"/>
              <a:t>, a student textbook, following the division between the natural organization of the body and unnatural or contra-natural disease</a:t>
            </a:r>
          </a:p>
          <a:p>
            <a:pPr marL="0" indent="0">
              <a:buNone/>
            </a:pPr>
            <a:endParaRPr lang="en-GB" dirty="0">
              <a:cs typeface="Calibri" panose="020F0502020204030204"/>
            </a:endParaRPr>
          </a:p>
        </p:txBody>
      </p:sp>
    </p:spTree>
    <p:extLst>
      <p:ext uri="{BB962C8B-B14F-4D97-AF65-F5344CB8AC3E}">
        <p14:creationId xmlns:p14="http://schemas.microsoft.com/office/powerpoint/2010/main" val="3584489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B1D68B-0BCE-4B5D-A3FF-C4CFEBCD3B38}"/>
              </a:ext>
            </a:extLst>
          </p:cNvPr>
          <p:cNvSpPr>
            <a:spLocks noGrp="1"/>
          </p:cNvSpPr>
          <p:nvPr>
            <p:ph type="title"/>
          </p:nvPr>
        </p:nvSpPr>
        <p:spPr>
          <a:xfrm>
            <a:off x="823452" y="896067"/>
            <a:ext cx="10515600" cy="1325563"/>
          </a:xfrm>
        </p:spPr>
        <p:txBody>
          <a:bodyPr>
            <a:normAutofit/>
          </a:bodyPr>
          <a:lstStyle/>
          <a:p>
            <a:r>
              <a:rPr lang="en-US" sz="2000" b="1" dirty="0" err="1">
                <a:solidFill>
                  <a:schemeClr val="accent2"/>
                </a:solidFill>
                <a:effectLst>
                  <a:outerShdw blurRad="38100" dist="38100" dir="2700000" algn="tl">
                    <a:srgbClr val="000000">
                      <a:alpha val="43137"/>
                    </a:srgbClr>
                  </a:outerShdw>
                </a:effectLst>
                <a:latin typeface="+mn-lt"/>
                <a:ea typeface="+mn-ea"/>
                <a:cs typeface="+mn-cs"/>
              </a:rPr>
              <a:t>Rhazes</a:t>
            </a:r>
            <a:r>
              <a:rPr lang="en-US" sz="2000" b="1" dirty="0">
                <a:solidFill>
                  <a:schemeClr val="accent2"/>
                </a:solidFill>
                <a:effectLst>
                  <a:outerShdw blurRad="38100" dist="38100" dir="2700000" algn="tl">
                    <a:srgbClr val="000000">
                      <a:alpha val="43137"/>
                    </a:srgbClr>
                  </a:outerShdw>
                </a:effectLst>
                <a:latin typeface="+mn-lt"/>
                <a:ea typeface="+mn-ea"/>
                <a:cs typeface="+mn-cs"/>
              </a:rPr>
              <a:t> (854-925 A.D.)</a:t>
            </a:r>
          </a:p>
        </p:txBody>
      </p:sp>
      <p:sp>
        <p:nvSpPr>
          <p:cNvPr id="3" name="Content Placeholder 2">
            <a:extLst>
              <a:ext uri="{FF2B5EF4-FFF2-40B4-BE49-F238E27FC236}">
                <a16:creationId xmlns="" xmlns:a16="http://schemas.microsoft.com/office/drawing/2014/main" id="{B12F07E0-85A9-42E4-8779-C6C0F030196F}"/>
              </a:ext>
            </a:extLst>
          </p:cNvPr>
          <p:cNvSpPr>
            <a:spLocks noGrp="1"/>
          </p:cNvSpPr>
          <p:nvPr>
            <p:ph idx="1"/>
          </p:nvPr>
        </p:nvSpPr>
        <p:spPr/>
        <p:txBody>
          <a:bodyPr>
            <a:normAutofit/>
          </a:bodyPr>
          <a:lstStyle/>
          <a:p>
            <a:r>
              <a:rPr lang="en-US" sz="1800" dirty="0"/>
              <a:t>The most important clinician of Arabic Medicine</a:t>
            </a:r>
          </a:p>
          <a:p>
            <a:r>
              <a:rPr lang="en-US" sz="1800" i="1" dirty="0"/>
              <a:t>The Virtuous Life </a:t>
            </a:r>
            <a:r>
              <a:rPr lang="en-US" sz="1800" dirty="0"/>
              <a:t>(al- </a:t>
            </a:r>
            <a:r>
              <a:rPr lang="en-US" sz="1800" dirty="0" err="1"/>
              <a:t>Hawi</a:t>
            </a:r>
            <a:r>
              <a:rPr lang="en-US" sz="1800" dirty="0"/>
              <a:t>)</a:t>
            </a:r>
          </a:p>
          <a:p>
            <a:pPr lvl="1"/>
            <a:r>
              <a:rPr lang="en-US" sz="1800" dirty="0"/>
              <a:t>A clinical Encyclopedia, description of illnesses and exposition of the related clinical expertise</a:t>
            </a:r>
          </a:p>
          <a:p>
            <a:pPr lvl="1"/>
            <a:r>
              <a:rPr lang="en-US" sz="1800" dirty="0"/>
              <a:t>It highlights the discrepancies between Galen´s theory and his clinical experience</a:t>
            </a:r>
          </a:p>
          <a:p>
            <a:r>
              <a:rPr lang="en-US" sz="1800" i="1" dirty="0"/>
              <a:t>A treatise on the Small-pox and measles</a:t>
            </a:r>
          </a:p>
          <a:p>
            <a:pPr lvl="1"/>
            <a:r>
              <a:rPr lang="en-US" sz="1800" dirty="0"/>
              <a:t>The first clinical monography on the small-pox focused on the clinical observation of the illness</a:t>
            </a:r>
          </a:p>
          <a:p>
            <a:r>
              <a:rPr lang="en-US" sz="1800" i="1" dirty="0"/>
              <a:t>The Comprehensive Book</a:t>
            </a:r>
          </a:p>
          <a:p>
            <a:pPr lvl="1"/>
            <a:r>
              <a:rPr lang="en-US" sz="1800" dirty="0"/>
              <a:t>Introduction to medicine, anatomy, physiology and pathology</a:t>
            </a:r>
          </a:p>
          <a:p>
            <a:pPr lvl="1"/>
            <a:r>
              <a:rPr lang="en-US" sz="1800" dirty="0"/>
              <a:t>Comparison between Hippocratic medicine and direct observation</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3124849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B03EA42-6DDB-3C48-BAA8-3F378DB53DFB}"/>
              </a:ext>
            </a:extLst>
          </p:cNvPr>
          <p:cNvSpPr>
            <a:spLocks noGrp="1"/>
          </p:cNvSpPr>
          <p:nvPr>
            <p:ph type="title"/>
          </p:nvPr>
        </p:nvSpPr>
        <p:spPr>
          <a:xfrm>
            <a:off x="823451" y="792829"/>
            <a:ext cx="10515600" cy="1325563"/>
          </a:xfrm>
        </p:spPr>
        <p:txBody>
          <a:bodyPr>
            <a:normAutofit/>
          </a:bodyPr>
          <a:lstStyle/>
          <a:p>
            <a:r>
              <a:rPr lang="en-GB" sz="2000" b="1" dirty="0">
                <a:solidFill>
                  <a:schemeClr val="accent2"/>
                </a:solidFill>
                <a:effectLst>
                  <a:outerShdw blurRad="38100" dist="38100" dir="2700000" algn="tl">
                    <a:srgbClr val="000000">
                      <a:alpha val="43137"/>
                    </a:srgbClr>
                  </a:outerShdw>
                </a:effectLst>
                <a:latin typeface="+mn-lt"/>
                <a:ea typeface="+mn-ea"/>
                <a:cs typeface="+mn-cs"/>
              </a:rPr>
              <a:t>Avicenna (980-1037 A.D.)</a:t>
            </a:r>
          </a:p>
        </p:txBody>
      </p:sp>
      <p:sp>
        <p:nvSpPr>
          <p:cNvPr id="3" name="Marcador de contenido 2">
            <a:extLst>
              <a:ext uri="{FF2B5EF4-FFF2-40B4-BE49-F238E27FC236}">
                <a16:creationId xmlns="" xmlns:a16="http://schemas.microsoft.com/office/drawing/2014/main" id="{7C93590E-419C-7A4B-9920-F09A689754CB}"/>
              </a:ext>
            </a:extLst>
          </p:cNvPr>
          <p:cNvSpPr>
            <a:spLocks noGrp="1"/>
          </p:cNvSpPr>
          <p:nvPr>
            <p:ph idx="1"/>
          </p:nvPr>
        </p:nvSpPr>
        <p:spPr/>
        <p:txBody>
          <a:bodyPr>
            <a:normAutofit/>
          </a:bodyPr>
          <a:lstStyle/>
          <a:p>
            <a:r>
              <a:rPr lang="en-GB" sz="1800" dirty="0"/>
              <a:t>The most influent physician and philosopher of the Middle Age (born in the current Uzbekistan)</a:t>
            </a:r>
          </a:p>
          <a:p>
            <a:r>
              <a:rPr lang="en-GB" sz="1800" dirty="0"/>
              <a:t> </a:t>
            </a:r>
            <a:r>
              <a:rPr lang="en-GB" sz="1800" i="1" dirty="0"/>
              <a:t>The Canon of Medicine </a:t>
            </a:r>
            <a:r>
              <a:rPr lang="en-GB" sz="1800" dirty="0"/>
              <a:t>is a a medical encyclopaedia and became a standard handbook in the Middle and Modern Age medicine.</a:t>
            </a:r>
          </a:p>
          <a:p>
            <a:pPr lvl="1"/>
            <a:r>
              <a:rPr lang="en-GB" sz="1600" dirty="0"/>
              <a:t>All clinical events have a causal reason </a:t>
            </a:r>
          </a:p>
          <a:p>
            <a:r>
              <a:rPr lang="en-GB" sz="1800" i="1" dirty="0"/>
              <a:t>He applied the Aristotelian theory of casualty to medicine in the 4 causes of illness</a:t>
            </a:r>
          </a:p>
          <a:p>
            <a:pPr lvl="1"/>
            <a:r>
              <a:rPr lang="en-GB" sz="1600" i="1" dirty="0"/>
              <a:t>Material cause: the body condition in specific circumstances</a:t>
            </a:r>
          </a:p>
          <a:p>
            <a:pPr lvl="1"/>
            <a:r>
              <a:rPr lang="en-GB" sz="1600" i="1" dirty="0"/>
              <a:t>Efficient cause: the environmental or cultural habits</a:t>
            </a:r>
          </a:p>
          <a:p>
            <a:pPr lvl="1"/>
            <a:r>
              <a:rPr lang="en-GB" sz="1600" i="1" dirty="0"/>
              <a:t>Formal cause: the body constitution</a:t>
            </a:r>
          </a:p>
          <a:p>
            <a:pPr lvl="1"/>
            <a:r>
              <a:rPr lang="en-GB" sz="1600" i="1" dirty="0"/>
              <a:t>Final cause: the body functioning</a:t>
            </a:r>
          </a:p>
        </p:txBody>
      </p:sp>
    </p:spTree>
    <p:extLst>
      <p:ext uri="{BB962C8B-B14F-4D97-AF65-F5344CB8AC3E}">
        <p14:creationId xmlns:p14="http://schemas.microsoft.com/office/powerpoint/2010/main" val="3629640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94C8D3E-3376-5A4D-91E5-85C3946A8DF1}"/>
              </a:ext>
            </a:extLst>
          </p:cNvPr>
          <p:cNvSpPr>
            <a:spLocks noGrp="1"/>
          </p:cNvSpPr>
          <p:nvPr>
            <p:ph type="title"/>
          </p:nvPr>
        </p:nvSpPr>
        <p:spPr>
          <a:xfrm>
            <a:off x="793954" y="955061"/>
            <a:ext cx="10515600" cy="1325563"/>
          </a:xfrm>
        </p:spPr>
        <p:txBody>
          <a:bodyPr>
            <a:normAutofit/>
          </a:bodyPr>
          <a:lstStyle/>
          <a:p>
            <a:r>
              <a:rPr lang="en-GB" sz="2000" b="1" dirty="0">
                <a:solidFill>
                  <a:schemeClr val="accent2"/>
                </a:solidFill>
                <a:effectLst>
                  <a:outerShdw blurRad="38100" dist="38100" dir="2700000" algn="tl">
                    <a:srgbClr val="000000">
                      <a:alpha val="43137"/>
                    </a:srgbClr>
                  </a:outerShdw>
                </a:effectLst>
                <a:latin typeface="+mn-lt"/>
                <a:ea typeface="+mn-ea"/>
                <a:cs typeface="+mn-cs"/>
              </a:rPr>
              <a:t>Medieval Medicine in Europe (V-XV CE)</a:t>
            </a:r>
          </a:p>
        </p:txBody>
      </p:sp>
      <p:sp>
        <p:nvSpPr>
          <p:cNvPr id="3" name="Marcador de contenido 2">
            <a:extLst>
              <a:ext uri="{FF2B5EF4-FFF2-40B4-BE49-F238E27FC236}">
                <a16:creationId xmlns="" xmlns:a16="http://schemas.microsoft.com/office/drawing/2014/main" id="{CCF40E12-5854-EE45-ADDB-251AEC311B23}"/>
              </a:ext>
            </a:extLst>
          </p:cNvPr>
          <p:cNvSpPr>
            <a:spLocks noGrp="1"/>
          </p:cNvSpPr>
          <p:nvPr>
            <p:ph idx="1"/>
          </p:nvPr>
        </p:nvSpPr>
        <p:spPr/>
        <p:txBody>
          <a:bodyPr>
            <a:normAutofit/>
          </a:bodyPr>
          <a:lstStyle/>
          <a:p>
            <a:r>
              <a:rPr lang="en-GB" sz="1800" dirty="0"/>
              <a:t>Monastic medicine</a:t>
            </a:r>
          </a:p>
          <a:p>
            <a:pPr lvl="1"/>
            <a:r>
              <a:rPr lang="en-GB" sz="1600" dirty="0"/>
              <a:t>Priest-doctor responds to the Christian duty to assist sick people</a:t>
            </a:r>
          </a:p>
          <a:p>
            <a:pPr lvl="1"/>
            <a:r>
              <a:rPr lang="en-GB" sz="1600" dirty="0"/>
              <a:t>It is considered as a philosophy more than a science</a:t>
            </a:r>
          </a:p>
          <a:p>
            <a:pPr lvl="1"/>
            <a:r>
              <a:rPr lang="en-GB" sz="1600" dirty="0"/>
              <a:t>It is influenced by the humoral theory and some Hippocratic reference but not for the entire corpus Hippocratic</a:t>
            </a:r>
          </a:p>
          <a:p>
            <a:pPr lvl="1"/>
            <a:r>
              <a:rPr lang="en-GB" sz="1600" dirty="0"/>
              <a:t>Some works of Rufus, </a:t>
            </a:r>
            <a:r>
              <a:rPr lang="en-GB" sz="1600" dirty="0" err="1"/>
              <a:t>Dioscorides</a:t>
            </a:r>
            <a:r>
              <a:rPr lang="en-GB" sz="1600" dirty="0"/>
              <a:t> and Galen and fragments of Byzantine medicine</a:t>
            </a:r>
          </a:p>
          <a:p>
            <a:r>
              <a:rPr lang="en-GB" sz="1800" dirty="0"/>
              <a:t>Non-monastic medicine</a:t>
            </a:r>
          </a:p>
          <a:p>
            <a:pPr lvl="1"/>
            <a:r>
              <a:rPr lang="en-GB" sz="1600" dirty="0"/>
              <a:t>Jews doctors</a:t>
            </a:r>
          </a:p>
          <a:p>
            <a:pPr lvl="1"/>
            <a:r>
              <a:rPr lang="en-GB" sz="1600" dirty="0"/>
              <a:t>Byzantine doctors</a:t>
            </a:r>
          </a:p>
          <a:p>
            <a:pPr lvl="1"/>
            <a:r>
              <a:rPr lang="en-GB" sz="1600" dirty="0"/>
              <a:t>Doctors located in the Barbarians Kingdom</a:t>
            </a:r>
          </a:p>
          <a:p>
            <a:pPr lvl="1"/>
            <a:endParaRPr lang="en-GB" dirty="0"/>
          </a:p>
          <a:p>
            <a:pPr lvl="1"/>
            <a:endParaRPr lang="en-GB" dirty="0"/>
          </a:p>
          <a:p>
            <a:endParaRPr lang="en-GB" dirty="0"/>
          </a:p>
          <a:p>
            <a:pPr lvl="1"/>
            <a:endParaRPr lang="en-GB" dirty="0"/>
          </a:p>
        </p:txBody>
      </p:sp>
    </p:spTree>
    <p:extLst>
      <p:ext uri="{BB962C8B-B14F-4D97-AF65-F5344CB8AC3E}">
        <p14:creationId xmlns:p14="http://schemas.microsoft.com/office/powerpoint/2010/main" val="2606017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20BF30D-CEAD-D745-9928-6C24D89E0B9A}"/>
              </a:ext>
            </a:extLst>
          </p:cNvPr>
          <p:cNvSpPr>
            <a:spLocks noGrp="1"/>
          </p:cNvSpPr>
          <p:nvPr>
            <p:ph type="title"/>
          </p:nvPr>
        </p:nvSpPr>
        <p:spPr>
          <a:xfrm>
            <a:off x="793955" y="896066"/>
            <a:ext cx="10515600" cy="1325563"/>
          </a:xfrm>
        </p:spPr>
        <p:txBody>
          <a:bodyPr>
            <a:normAutofit/>
          </a:bodyPr>
          <a:lstStyle/>
          <a:p>
            <a:r>
              <a:rPr lang="en-GB" sz="2000" b="1" dirty="0">
                <a:solidFill>
                  <a:schemeClr val="accent2"/>
                </a:solidFill>
                <a:effectLst>
                  <a:outerShdw blurRad="38100" dist="38100" dir="2700000" algn="tl">
                    <a:srgbClr val="000000">
                      <a:alpha val="43137"/>
                    </a:srgbClr>
                  </a:outerShdw>
                </a:effectLst>
                <a:latin typeface="+mn-lt"/>
                <a:ea typeface="+mn-ea"/>
                <a:cs typeface="+mn-cs"/>
              </a:rPr>
              <a:t>The School of Salerno</a:t>
            </a:r>
          </a:p>
        </p:txBody>
      </p:sp>
      <p:sp>
        <p:nvSpPr>
          <p:cNvPr id="3" name="Marcador de contenido 2">
            <a:extLst>
              <a:ext uri="{FF2B5EF4-FFF2-40B4-BE49-F238E27FC236}">
                <a16:creationId xmlns="" xmlns:a16="http://schemas.microsoft.com/office/drawing/2014/main" id="{32EFCB0C-088C-D241-82B2-BAB0F4E07936}"/>
              </a:ext>
            </a:extLst>
          </p:cNvPr>
          <p:cNvSpPr>
            <a:spLocks noGrp="1"/>
          </p:cNvSpPr>
          <p:nvPr>
            <p:ph idx="1"/>
          </p:nvPr>
        </p:nvSpPr>
        <p:spPr/>
        <p:txBody>
          <a:bodyPr/>
          <a:lstStyle/>
          <a:p>
            <a:r>
              <a:rPr lang="en-GB" sz="1800" dirty="0"/>
              <a:t>Opened in the X c. in Salerno (South of Italy)</a:t>
            </a:r>
          </a:p>
          <a:p>
            <a:pPr lvl="1"/>
            <a:r>
              <a:rPr lang="en-GB" sz="1800" dirty="0"/>
              <a:t>Primitive stage</a:t>
            </a:r>
          </a:p>
          <a:p>
            <a:pPr lvl="2"/>
            <a:r>
              <a:rPr lang="en-GB" sz="1600" dirty="0"/>
              <a:t>Influence of Byzantine medicine</a:t>
            </a:r>
          </a:p>
          <a:p>
            <a:pPr lvl="2"/>
            <a:r>
              <a:rPr lang="en-GB" sz="1600" dirty="0"/>
              <a:t>Pathology focussed on the Hippocratic theory of humour</a:t>
            </a:r>
          </a:p>
          <a:p>
            <a:pPr lvl="1"/>
            <a:r>
              <a:rPr lang="en-GB" sz="1800" dirty="0"/>
              <a:t>High Salerno</a:t>
            </a:r>
          </a:p>
          <a:p>
            <a:pPr lvl="2"/>
            <a:r>
              <a:rPr lang="en-GB" sz="1600" dirty="0"/>
              <a:t>Constantine the African translations from Arabic to Latin</a:t>
            </a:r>
          </a:p>
          <a:p>
            <a:pPr lvl="3"/>
            <a:r>
              <a:rPr lang="en-GB" sz="1400" i="1" dirty="0"/>
              <a:t>Method of Healing </a:t>
            </a:r>
            <a:r>
              <a:rPr lang="en-GB" sz="1400" dirty="0"/>
              <a:t>Galen</a:t>
            </a:r>
          </a:p>
          <a:p>
            <a:pPr lvl="3"/>
            <a:r>
              <a:rPr lang="en-GB" sz="1400" dirty="0" err="1"/>
              <a:t>Johannitius´s</a:t>
            </a:r>
            <a:r>
              <a:rPr lang="en-GB" sz="1400" dirty="0"/>
              <a:t> </a:t>
            </a:r>
            <a:r>
              <a:rPr lang="en-GB" sz="1400" i="1" dirty="0" err="1"/>
              <a:t>Isagoge</a:t>
            </a:r>
            <a:r>
              <a:rPr lang="en-GB" sz="1400" i="1" dirty="0"/>
              <a:t>´</a:t>
            </a:r>
          </a:p>
          <a:p>
            <a:pPr lvl="3"/>
            <a:r>
              <a:rPr lang="en-GB" sz="1400" i="1" dirty="0"/>
              <a:t>Aphorism </a:t>
            </a:r>
            <a:r>
              <a:rPr lang="en-GB" sz="1400" dirty="0"/>
              <a:t>Hippocrates </a:t>
            </a:r>
          </a:p>
          <a:p>
            <a:pPr lvl="1"/>
            <a:r>
              <a:rPr lang="en-GB" sz="1800" dirty="0"/>
              <a:t>Low Salerno</a:t>
            </a:r>
          </a:p>
          <a:p>
            <a:pPr lvl="2"/>
            <a:r>
              <a:rPr lang="en-GB" sz="1600" dirty="0"/>
              <a:t>Birth of the Universities</a:t>
            </a:r>
          </a:p>
          <a:p>
            <a:pPr lvl="2"/>
            <a:r>
              <a:rPr lang="en-GB" sz="1600" dirty="0"/>
              <a:t>Decline of the School</a:t>
            </a:r>
          </a:p>
          <a:p>
            <a:pPr lvl="1"/>
            <a:endParaRPr lang="en-GB" dirty="0"/>
          </a:p>
          <a:p>
            <a:pPr lvl="2"/>
            <a:endParaRPr lang="en-GB" dirty="0"/>
          </a:p>
        </p:txBody>
      </p:sp>
    </p:spTree>
    <p:extLst>
      <p:ext uri="{BB962C8B-B14F-4D97-AF65-F5344CB8AC3E}">
        <p14:creationId xmlns:p14="http://schemas.microsoft.com/office/powerpoint/2010/main" val="719370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D21C0BE-5554-6E4C-85A9-14ACD357DD52}"/>
              </a:ext>
            </a:extLst>
          </p:cNvPr>
          <p:cNvSpPr>
            <a:spLocks noGrp="1"/>
          </p:cNvSpPr>
          <p:nvPr>
            <p:ph type="title"/>
          </p:nvPr>
        </p:nvSpPr>
        <p:spPr>
          <a:xfrm>
            <a:off x="867696" y="778080"/>
            <a:ext cx="10515600" cy="1325563"/>
          </a:xfrm>
        </p:spPr>
        <p:txBody>
          <a:bodyPr>
            <a:normAutofit/>
          </a:bodyPr>
          <a:lstStyle/>
          <a:p>
            <a:r>
              <a:rPr lang="en-GB" sz="2000" b="1" dirty="0">
                <a:solidFill>
                  <a:schemeClr val="accent2"/>
                </a:solidFill>
                <a:effectLst>
                  <a:outerShdw blurRad="38100" dist="38100" dir="2700000" algn="tl">
                    <a:srgbClr val="000000">
                      <a:alpha val="43137"/>
                    </a:srgbClr>
                  </a:outerShdw>
                </a:effectLst>
                <a:latin typeface="+mn-lt"/>
                <a:ea typeface="+mn-ea"/>
                <a:cs typeface="+mn-cs"/>
              </a:rPr>
              <a:t>Universities</a:t>
            </a:r>
          </a:p>
        </p:txBody>
      </p:sp>
      <p:sp>
        <p:nvSpPr>
          <p:cNvPr id="3" name="Marcador de contenido 2">
            <a:extLst>
              <a:ext uri="{FF2B5EF4-FFF2-40B4-BE49-F238E27FC236}">
                <a16:creationId xmlns="" xmlns:a16="http://schemas.microsoft.com/office/drawing/2014/main" id="{1E43BBF9-BFBB-D144-8AE9-F7FB07A26C0D}"/>
              </a:ext>
            </a:extLst>
          </p:cNvPr>
          <p:cNvSpPr>
            <a:spLocks noGrp="1"/>
          </p:cNvSpPr>
          <p:nvPr>
            <p:ph idx="1"/>
          </p:nvPr>
        </p:nvSpPr>
        <p:spPr/>
        <p:txBody>
          <a:bodyPr>
            <a:normAutofit/>
          </a:bodyPr>
          <a:lstStyle/>
          <a:p>
            <a:r>
              <a:rPr lang="en-GB" sz="1800" dirty="0"/>
              <a:t>Since the XII c. the Universities assume progressively the monopoly of knowledge and define a standard of education</a:t>
            </a:r>
          </a:p>
          <a:p>
            <a:pPr lvl="1"/>
            <a:r>
              <a:rPr lang="en-GB" sz="1600" dirty="0"/>
              <a:t>Scholasticism as learning and teaching standard method in medicine</a:t>
            </a:r>
          </a:p>
          <a:p>
            <a:pPr lvl="1"/>
            <a:r>
              <a:rPr lang="en-GB" sz="1600" dirty="0"/>
              <a:t>Encyclopaedic approach to natural sciences</a:t>
            </a:r>
          </a:p>
          <a:p>
            <a:pPr lvl="1"/>
            <a:r>
              <a:rPr lang="en-GB" sz="1600" dirty="0"/>
              <a:t>Experimental method</a:t>
            </a:r>
          </a:p>
          <a:p>
            <a:r>
              <a:rPr lang="en-GB" sz="1800" dirty="0"/>
              <a:t>The most important medical schools: Montpellier, Bologna, Padua, Florence</a:t>
            </a:r>
          </a:p>
          <a:p>
            <a:r>
              <a:rPr lang="en-GB" sz="1800" dirty="0"/>
              <a:t>Case-based learning </a:t>
            </a:r>
          </a:p>
          <a:p>
            <a:pPr lvl="1"/>
            <a:r>
              <a:rPr lang="en-GB" sz="1600" i="1" dirty="0" err="1"/>
              <a:t>Consilium</a:t>
            </a:r>
            <a:r>
              <a:rPr lang="en-GB" sz="1600" dirty="0"/>
              <a:t> of </a:t>
            </a:r>
            <a:r>
              <a:rPr lang="en-GB" sz="1600" dirty="0" err="1"/>
              <a:t>Tadeo</a:t>
            </a:r>
            <a:r>
              <a:rPr lang="en-GB" sz="1600" dirty="0"/>
              <a:t> </a:t>
            </a:r>
            <a:r>
              <a:rPr lang="en-GB" sz="1600" dirty="0" err="1"/>
              <a:t>Alderotti</a:t>
            </a:r>
            <a:r>
              <a:rPr lang="en-GB" sz="1600" dirty="0"/>
              <a:t>: focused on the single clinical case (case study) is useful for the patient (patient-centred medicine) and the medical student</a:t>
            </a:r>
          </a:p>
          <a:p>
            <a:pPr lvl="1"/>
            <a:endParaRPr lang="en-GB" sz="1600" dirty="0"/>
          </a:p>
          <a:p>
            <a:pPr lvl="1"/>
            <a:endParaRPr lang="en-GB" dirty="0"/>
          </a:p>
          <a:p>
            <a:pPr lvl="1"/>
            <a:endParaRPr lang="en-GB" dirty="0"/>
          </a:p>
        </p:txBody>
      </p:sp>
    </p:spTree>
    <p:extLst>
      <p:ext uri="{BB962C8B-B14F-4D97-AF65-F5344CB8AC3E}">
        <p14:creationId xmlns:p14="http://schemas.microsoft.com/office/powerpoint/2010/main" val="241452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7A9D348-6B75-4895-BA5B-D4DD8B9E3A68}"/>
              </a:ext>
            </a:extLst>
          </p:cNvPr>
          <p:cNvSpPr>
            <a:spLocks noGrp="1"/>
          </p:cNvSpPr>
          <p:nvPr>
            <p:ph type="title"/>
          </p:nvPr>
        </p:nvSpPr>
        <p:spPr>
          <a:xfrm>
            <a:off x="940059" y="586351"/>
            <a:ext cx="10515600" cy="1325563"/>
          </a:xfrm>
        </p:spPr>
        <p:txBody>
          <a:bodyPr>
            <a:normAutofit/>
          </a:bodyPr>
          <a:lstStyle/>
          <a:p>
            <a:r>
              <a:rPr lang="en-GB" sz="2000" b="1" dirty="0">
                <a:solidFill>
                  <a:schemeClr val="accent2"/>
                </a:solidFill>
                <a:effectLst>
                  <a:outerShdw blurRad="38100" dist="38100" dir="2700000" algn="tl">
                    <a:srgbClr val="000000">
                      <a:alpha val="43137"/>
                    </a:srgbClr>
                  </a:outerShdw>
                </a:effectLst>
                <a:latin typeface="+mn-lt"/>
                <a:ea typeface="+mn-ea"/>
                <a:cs typeface="+mn-cs"/>
              </a:rPr>
              <a:t>Middle-Age: 5th–15th Centuries </a:t>
            </a:r>
          </a:p>
        </p:txBody>
      </p:sp>
      <p:sp>
        <p:nvSpPr>
          <p:cNvPr id="5" name="Content Placeholder 4">
            <a:extLst>
              <a:ext uri="{FF2B5EF4-FFF2-40B4-BE49-F238E27FC236}">
                <a16:creationId xmlns="" xmlns:a16="http://schemas.microsoft.com/office/drawing/2014/main" id="{E00B9490-0B3C-4327-998D-1CA381FA3E15}"/>
              </a:ext>
            </a:extLst>
          </p:cNvPr>
          <p:cNvSpPr>
            <a:spLocks noGrp="1"/>
          </p:cNvSpPr>
          <p:nvPr>
            <p:ph idx="1"/>
          </p:nvPr>
        </p:nvSpPr>
        <p:spPr>
          <a:xfrm>
            <a:off x="838200" y="1822320"/>
            <a:ext cx="10515600" cy="4351338"/>
          </a:xfrm>
        </p:spPr>
        <p:txBody>
          <a:bodyPr>
            <a:normAutofit/>
          </a:bodyPr>
          <a:lstStyle/>
          <a:p>
            <a:r>
              <a:rPr lang="en-GB" sz="1800" dirty="0"/>
              <a:t>Medicine is a synthesis between the Greek tradition mediated by the Galen’s works and the three cultural frameworks:</a:t>
            </a:r>
          </a:p>
          <a:p>
            <a:pPr marL="0" indent="0">
              <a:buNone/>
            </a:pPr>
            <a:endParaRPr lang="en-GB" sz="1800" dirty="0"/>
          </a:p>
          <a:p>
            <a:pPr lvl="1"/>
            <a:r>
              <a:rPr lang="en-GB" sz="1800" dirty="0"/>
              <a:t>Byzantine: oriental Christianism</a:t>
            </a:r>
          </a:p>
          <a:p>
            <a:pPr lvl="1"/>
            <a:r>
              <a:rPr lang="en-GB" sz="1800" dirty="0"/>
              <a:t>Islamic: Islamism</a:t>
            </a:r>
          </a:p>
          <a:p>
            <a:pPr lvl="1"/>
            <a:r>
              <a:rPr lang="en-GB" sz="1800" dirty="0"/>
              <a:t>Western European: roman Christianism </a:t>
            </a:r>
          </a:p>
        </p:txBody>
      </p:sp>
      <p:pic>
        <p:nvPicPr>
          <p:cNvPr id="1026" name="Picture 2" descr="Cruz cristiana">
            <a:extLst>
              <a:ext uri="{FF2B5EF4-FFF2-40B4-BE49-F238E27FC236}">
                <a16:creationId xmlns="" xmlns:a16="http://schemas.microsoft.com/office/drawing/2014/main" id="{E20796CF-7CBB-4951-AD3D-8DB8DFDB2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859" y="4637121"/>
            <a:ext cx="1294622"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eciente y estrella">
            <a:extLst>
              <a:ext uri="{FF2B5EF4-FFF2-40B4-BE49-F238E27FC236}">
                <a16:creationId xmlns="" xmlns:a16="http://schemas.microsoft.com/office/drawing/2014/main" id="{B3DB42E0-A8F5-47DF-A228-A34D647C5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4818" y="4748213"/>
            <a:ext cx="1677566" cy="14254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ismón">
            <a:extLst>
              <a:ext uri="{FF2B5EF4-FFF2-40B4-BE49-F238E27FC236}">
                <a16:creationId xmlns="" xmlns:a16="http://schemas.microsoft.com/office/drawing/2014/main" id="{4C5F404C-FC95-4598-99B0-94A2E5D50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846" y="4637121"/>
            <a:ext cx="1677566" cy="1428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large building in the background&#10;&#10;Description automatically generated">
            <a:extLst>
              <a:ext uri="{FF2B5EF4-FFF2-40B4-BE49-F238E27FC236}">
                <a16:creationId xmlns="" xmlns:a16="http://schemas.microsoft.com/office/drawing/2014/main" id="{6A0A61AB-D3C7-43C6-8665-D70B7E19AB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1627" y="2376179"/>
            <a:ext cx="2556198" cy="1052821"/>
          </a:xfrm>
          <a:prstGeom prst="rect">
            <a:avLst/>
          </a:prstGeom>
        </p:spPr>
      </p:pic>
      <p:pic>
        <p:nvPicPr>
          <p:cNvPr id="11" name="Picture 10" descr="A large white building&#10;&#10;Description automatically generated">
            <a:extLst>
              <a:ext uri="{FF2B5EF4-FFF2-40B4-BE49-F238E27FC236}">
                <a16:creationId xmlns="" xmlns:a16="http://schemas.microsoft.com/office/drawing/2014/main" id="{3A00A2DE-9513-4717-94E0-BAE2AADCB3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8900" y="4393649"/>
            <a:ext cx="2255482" cy="1425446"/>
          </a:xfrm>
          <a:prstGeom prst="rect">
            <a:avLst/>
          </a:prstGeom>
        </p:spPr>
      </p:pic>
      <p:pic>
        <p:nvPicPr>
          <p:cNvPr id="15" name="Picture 14" descr="A large white building&#10;&#10;Description automatically generated">
            <a:extLst>
              <a:ext uri="{FF2B5EF4-FFF2-40B4-BE49-F238E27FC236}">
                <a16:creationId xmlns="" xmlns:a16="http://schemas.microsoft.com/office/drawing/2014/main" id="{F9503BE7-61F5-4B69-BE1A-53C56C332C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5602" y="3005452"/>
            <a:ext cx="2092000" cy="1052821"/>
          </a:xfrm>
          <a:prstGeom prst="rect">
            <a:avLst/>
          </a:prstGeom>
        </p:spPr>
      </p:pic>
    </p:spTree>
    <p:extLst>
      <p:ext uri="{BB962C8B-B14F-4D97-AF65-F5344CB8AC3E}">
        <p14:creationId xmlns:p14="http://schemas.microsoft.com/office/powerpoint/2010/main" val="3759808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C1EC422-9638-4AD2-A835-5D084D897957}"/>
              </a:ext>
            </a:extLst>
          </p:cNvPr>
          <p:cNvSpPr>
            <a:spLocks noGrp="1"/>
          </p:cNvSpPr>
          <p:nvPr>
            <p:ph type="title"/>
          </p:nvPr>
        </p:nvSpPr>
        <p:spPr>
          <a:xfrm>
            <a:off x="838200" y="365125"/>
            <a:ext cx="10515600" cy="2069731"/>
          </a:xfrm>
        </p:spPr>
        <p:txBody>
          <a:bodyPr>
            <a:normAutofit/>
          </a:bodyPr>
          <a:lstStyle/>
          <a:p>
            <a:r>
              <a:rPr lang="en-US" sz="2000" b="1" dirty="0">
                <a:solidFill>
                  <a:schemeClr val="accent2">
                    <a:lumMod val="75000"/>
                  </a:schemeClr>
                </a:solidFill>
                <a:effectLst>
                  <a:outerShdw blurRad="38100" dist="38100" dir="2700000" algn="tl">
                    <a:srgbClr val="000000">
                      <a:alpha val="43137"/>
                    </a:srgbClr>
                  </a:outerShdw>
                </a:effectLst>
              </a:rPr>
              <a:t>Medicine from the point of view of orthodox theology</a:t>
            </a:r>
          </a:p>
        </p:txBody>
      </p:sp>
      <p:sp>
        <p:nvSpPr>
          <p:cNvPr id="3" name="Θέση περιεχομένου 2">
            <a:extLst>
              <a:ext uri="{FF2B5EF4-FFF2-40B4-BE49-F238E27FC236}">
                <a16:creationId xmlns="" xmlns:a16="http://schemas.microsoft.com/office/drawing/2014/main" id="{4275D853-DF15-4DAC-ADDB-2FD6C713E2BD}"/>
              </a:ext>
            </a:extLst>
          </p:cNvPr>
          <p:cNvSpPr>
            <a:spLocks noGrp="1"/>
          </p:cNvSpPr>
          <p:nvPr>
            <p:ph idx="1"/>
          </p:nvPr>
        </p:nvSpPr>
        <p:spPr>
          <a:xfrm>
            <a:off x="838200" y="2211572"/>
            <a:ext cx="10515600" cy="3965391"/>
          </a:xfrm>
        </p:spPr>
        <p:txBody>
          <a:bodyPr/>
          <a:lstStyle/>
          <a:p>
            <a:pPr>
              <a:lnSpc>
                <a:spcPct val="150000"/>
              </a:lnSpc>
            </a:pPr>
            <a:r>
              <a:rPr lang="en-US" sz="1800" dirty="0"/>
              <a:t>Affirmative and positive approach </a:t>
            </a:r>
          </a:p>
          <a:p>
            <a:pPr marL="0" marR="0" algn="just">
              <a:lnSpc>
                <a:spcPct val="150000"/>
              </a:lnSpc>
              <a:spcBef>
                <a:spcPts val="0"/>
              </a:spcBef>
              <a:spcAft>
                <a:spcPts val="0"/>
              </a:spcAft>
            </a:pPr>
            <a:r>
              <a:rPr lang="en-GB" sz="1800" dirty="0"/>
              <a:t>Jesus Christ heals many sick people, both physically and spiritually.</a:t>
            </a:r>
            <a:endParaRPr lang="sr-Cyrl-RS" sz="1800" dirty="0"/>
          </a:p>
          <a:p>
            <a:pPr>
              <a:lnSpc>
                <a:spcPct val="150000"/>
              </a:lnSpc>
            </a:pPr>
            <a:r>
              <a:rPr lang="en-US" sz="1800" dirty="0"/>
              <a:t>Church tradition sees Jesus Christ as a “Healer of the soul and of body”  </a:t>
            </a:r>
          </a:p>
          <a:p>
            <a:pPr>
              <a:lnSpc>
                <a:spcPct val="150000"/>
              </a:lnSpc>
            </a:pPr>
            <a:r>
              <a:rPr lang="en-US" sz="1800" dirty="0"/>
              <a:t>Orthodox theology clearly emphasizes the limitations of medicine: medical healing and restoration of health are temporarily, the salvation given by God is eternal </a:t>
            </a:r>
          </a:p>
        </p:txBody>
      </p:sp>
    </p:spTree>
    <p:extLst>
      <p:ext uri="{BB962C8B-B14F-4D97-AF65-F5344CB8AC3E}">
        <p14:creationId xmlns:p14="http://schemas.microsoft.com/office/powerpoint/2010/main" val="2005324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6DE3233-1D03-48EB-821C-F4519153DC7C}"/>
              </a:ext>
            </a:extLst>
          </p:cNvPr>
          <p:cNvSpPr>
            <a:spLocks noGrp="1"/>
          </p:cNvSpPr>
          <p:nvPr>
            <p:ph type="title"/>
          </p:nvPr>
        </p:nvSpPr>
        <p:spPr>
          <a:xfrm>
            <a:off x="838200" y="365125"/>
            <a:ext cx="10515600" cy="2154790"/>
          </a:xfrm>
        </p:spPr>
        <p:txBody>
          <a:bodyPr>
            <a:normAutofit/>
          </a:bodyPr>
          <a:lstStyle/>
          <a:p>
            <a:r>
              <a:rPr kumimoji="0" lang="en-US" sz="2000" b="1"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ea typeface="+mn-ea"/>
                <a:cs typeface="+mn-cs"/>
              </a:rPr>
              <a:t>Medicine as God’s gift to human</a:t>
            </a:r>
            <a:endParaRPr lang="en-US" sz="3600" b="1" dirty="0">
              <a:solidFill>
                <a:schemeClr val="accent2">
                  <a:lumMod val="75000"/>
                </a:schemeClr>
              </a:solidFill>
              <a:effectLst>
                <a:outerShdw blurRad="38100" dist="38100" dir="2700000" algn="tl">
                  <a:srgbClr val="000000">
                    <a:alpha val="43137"/>
                  </a:srgbClr>
                </a:outerShdw>
              </a:effectLst>
            </a:endParaRPr>
          </a:p>
        </p:txBody>
      </p:sp>
      <p:sp>
        <p:nvSpPr>
          <p:cNvPr id="3" name="Θέση περιεχομένου 2">
            <a:extLst>
              <a:ext uri="{FF2B5EF4-FFF2-40B4-BE49-F238E27FC236}">
                <a16:creationId xmlns="" xmlns:a16="http://schemas.microsoft.com/office/drawing/2014/main" id="{69051AA8-F940-4A37-B7A8-60F333D87815}"/>
              </a:ext>
            </a:extLst>
          </p:cNvPr>
          <p:cNvSpPr>
            <a:spLocks noGrp="1"/>
          </p:cNvSpPr>
          <p:nvPr>
            <p:ph idx="1"/>
          </p:nvPr>
        </p:nvSpPr>
        <p:spPr>
          <a:xfrm>
            <a:off x="838200" y="2184304"/>
            <a:ext cx="7206049" cy="3657047"/>
          </a:xfrm>
        </p:spPr>
        <p:txBody>
          <a:bodyPr/>
          <a:lstStyle/>
          <a:p>
            <a:pPr lvl="0">
              <a:lnSpc>
                <a:spcPct val="150000"/>
              </a:lnSpc>
              <a:defRPr/>
            </a:pPr>
            <a:r>
              <a:rPr kumimoji="0" lang="en-US" sz="1800" b="0" i="0" u="none" strike="noStrike" kern="1200" cap="none" spc="0" normalizeH="0" baseline="0" noProof="0" dirty="0">
                <a:ln>
                  <a:noFill/>
                </a:ln>
                <a:solidFill>
                  <a:prstClr val="black"/>
                </a:solidFill>
                <a:effectLst/>
                <a:uLnTx/>
                <a:uFillTx/>
                <a:ea typeface="+mn-ea"/>
                <a:cs typeface="+mn-cs"/>
              </a:rPr>
              <a:t>Basile the Great: </a:t>
            </a:r>
            <a:r>
              <a:rPr lang="en-US" sz="1800" dirty="0">
                <a:solidFill>
                  <a:prstClr val="black"/>
                </a:solidFill>
              </a:rPr>
              <a:t>Medicine</a:t>
            </a:r>
            <a:r>
              <a:rPr kumimoji="0" lang="en-US" sz="1800" b="0" i="0" u="none" strike="noStrike" kern="1200" cap="none" spc="0" normalizeH="0" baseline="0" noProof="0" dirty="0">
                <a:ln>
                  <a:noFill/>
                </a:ln>
                <a:solidFill>
                  <a:prstClr val="black"/>
                </a:solidFill>
                <a:effectLst/>
                <a:uLnTx/>
                <a:uFillTx/>
                <a:ea typeface="+mn-ea"/>
                <a:cs typeface="+mn-cs"/>
              </a:rPr>
              <a:t> is a God’s gift due to </a:t>
            </a:r>
            <a:r>
              <a:rPr lang="en-US" sz="1800" dirty="0"/>
              <a:t>human weakness before pain and disease </a:t>
            </a:r>
            <a:endParaRPr kumimoji="0" lang="en-US" sz="1800" b="0" i="0" u="none" strike="noStrike" kern="1200" cap="none" spc="0" normalizeH="0" baseline="0" noProof="0" dirty="0">
              <a:ln>
                <a:noFill/>
              </a:ln>
              <a:solidFill>
                <a:prstClr val="black"/>
              </a:solidFill>
              <a:effectLst/>
              <a:uLnTx/>
              <a:uFillTx/>
              <a:ea typeface="+mn-ea"/>
              <a:cs typeface="+mn-cs"/>
            </a:endParaRPr>
          </a:p>
          <a:p>
            <a:pPr lvl="0">
              <a:lnSpc>
                <a:spcPct val="150000"/>
              </a:lnSpc>
              <a:defRPr/>
            </a:pPr>
            <a:r>
              <a:rPr kumimoji="0" lang="en-GB" sz="1800" b="0" i="0" u="none" strike="noStrike" kern="1200" cap="none" spc="0" normalizeH="0" baseline="0" noProof="0" dirty="0">
                <a:ln>
                  <a:noFill/>
                </a:ln>
                <a:solidFill>
                  <a:prstClr val="black"/>
                </a:solidFill>
                <a:effectLst/>
                <a:uLnTx/>
                <a:uFillTx/>
                <a:ea typeface="+mn-ea"/>
                <a:cs typeface="+mn-cs"/>
              </a:rPr>
              <a:t>Medicine </a:t>
            </a:r>
            <a:r>
              <a:rPr lang="en-US" sz="1800" dirty="0"/>
              <a:t>as a pattern for the healing of the soul: as one takes care of his health, in the same way one should care for his/her ethical and spiritual life</a:t>
            </a:r>
            <a:endParaRPr kumimoji="0" lang="en-GB" sz="1800" b="0" i="0" u="none" strike="noStrike" kern="1200" cap="none" spc="0" normalizeH="0" baseline="0" noProof="0" dirty="0">
              <a:ln>
                <a:noFill/>
              </a:ln>
              <a:solidFill>
                <a:prstClr val="black"/>
              </a:solidFill>
              <a:effectLst/>
              <a:uLnTx/>
              <a:uFillTx/>
              <a:ea typeface="+mn-ea"/>
              <a:cs typeface="+mn-cs"/>
            </a:endParaRPr>
          </a:p>
          <a:p>
            <a:pPr lvl="0">
              <a:lnSpc>
                <a:spcPct val="150000"/>
              </a:lnSpc>
              <a:defRPr/>
            </a:pPr>
            <a:r>
              <a:rPr lang="en-US" sz="1800" dirty="0"/>
              <a:t>Medicine as a special way of loving and caring for one's neighbor</a:t>
            </a:r>
            <a:r>
              <a:rPr lang="el-GR" sz="1800" dirty="0"/>
              <a:t> </a:t>
            </a:r>
            <a:endParaRPr kumimoji="0" lang="en-US" sz="1800" b="0" i="0" u="none" strike="noStrike" kern="1200" cap="none" spc="0" normalizeH="0" baseline="0" noProof="0" dirty="0">
              <a:ln>
                <a:noFill/>
              </a:ln>
              <a:solidFill>
                <a:prstClr val="black"/>
              </a:solidFill>
              <a:effectLst/>
              <a:uLnTx/>
              <a:uFillTx/>
              <a:ea typeface="+mn-ea"/>
              <a:cs typeface="+mn-cs"/>
            </a:endParaRPr>
          </a:p>
          <a:p>
            <a:endParaRPr lang="en-US" dirty="0"/>
          </a:p>
        </p:txBody>
      </p:sp>
      <p:pic>
        <p:nvPicPr>
          <p:cNvPr id="5" name="Εικόνα 4" descr="Εικόνα που περιέχει κείμενο, βιβλίο&#10;&#10;Περιγραφή που δημιουργήθηκε αυτόματα">
            <a:extLst>
              <a:ext uri="{FF2B5EF4-FFF2-40B4-BE49-F238E27FC236}">
                <a16:creationId xmlns="" xmlns:a16="http://schemas.microsoft.com/office/drawing/2014/main" id="{53217E27-3244-F149-A4FA-60C63DE6DB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3186" y="1649799"/>
            <a:ext cx="3110614" cy="4191552"/>
          </a:xfrm>
          <a:prstGeom prst="rect">
            <a:avLst/>
          </a:prstGeom>
        </p:spPr>
      </p:pic>
    </p:spTree>
    <p:extLst>
      <p:ext uri="{BB962C8B-B14F-4D97-AF65-F5344CB8AC3E}">
        <p14:creationId xmlns:p14="http://schemas.microsoft.com/office/powerpoint/2010/main" val="3565587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040BA98-DBEE-4DCE-958C-CB79ABC99EA5}"/>
              </a:ext>
            </a:extLst>
          </p:cNvPr>
          <p:cNvSpPr>
            <a:spLocks noGrp="1"/>
          </p:cNvSpPr>
          <p:nvPr>
            <p:ph type="title"/>
          </p:nvPr>
        </p:nvSpPr>
        <p:spPr>
          <a:xfrm>
            <a:off x="838200" y="365125"/>
            <a:ext cx="10515600" cy="2112261"/>
          </a:xfrm>
        </p:spPr>
        <p:txBody>
          <a:bodyPr>
            <a:normAutofit/>
          </a:bodyPr>
          <a:lstStyle/>
          <a:p>
            <a:r>
              <a:rPr lang="en-US" sz="2000" b="1" dirty="0">
                <a:solidFill>
                  <a:schemeClr val="accent2">
                    <a:lumMod val="75000"/>
                  </a:schemeClr>
                </a:solidFill>
                <a:effectLst>
                  <a:outerShdw blurRad="38100" dist="38100" dir="2700000" algn="tl">
                    <a:srgbClr val="000000">
                      <a:alpha val="43137"/>
                    </a:srgbClr>
                  </a:outerShdw>
                </a:effectLst>
              </a:rPr>
              <a:t>Orthodox Liturgical Life</a:t>
            </a:r>
          </a:p>
        </p:txBody>
      </p:sp>
      <p:sp>
        <p:nvSpPr>
          <p:cNvPr id="3" name="Θέση περιεχομένου 2">
            <a:extLst>
              <a:ext uri="{FF2B5EF4-FFF2-40B4-BE49-F238E27FC236}">
                <a16:creationId xmlns="" xmlns:a16="http://schemas.microsoft.com/office/drawing/2014/main" id="{F99AF666-8FB2-40D1-A010-443EFEA45269}"/>
              </a:ext>
            </a:extLst>
          </p:cNvPr>
          <p:cNvSpPr>
            <a:spLocks noGrp="1"/>
          </p:cNvSpPr>
          <p:nvPr>
            <p:ph idx="1"/>
          </p:nvPr>
        </p:nvSpPr>
        <p:spPr>
          <a:xfrm>
            <a:off x="838200" y="2636873"/>
            <a:ext cx="10515600" cy="3540089"/>
          </a:xfrm>
        </p:spPr>
        <p:txBody>
          <a:bodyPr>
            <a:normAutofit/>
          </a:bodyPr>
          <a:lstStyle/>
          <a:p>
            <a:pPr>
              <a:lnSpc>
                <a:spcPct val="150000"/>
              </a:lnSpc>
            </a:pPr>
            <a:r>
              <a:rPr lang="en-US" sz="1800" dirty="0"/>
              <a:t>Orthodox Church, acknowledging the significance of disease and healing, has very early integrated praying for the patients in daily liturgical life </a:t>
            </a:r>
          </a:p>
          <a:p>
            <a:pPr>
              <a:lnSpc>
                <a:spcPct val="150000"/>
              </a:lnSpc>
            </a:pPr>
            <a:r>
              <a:rPr lang="en-US" sz="1800" dirty="0">
                <a:ea typeface="Times New Roman" panose="02020603050405020304" pitchFamily="18" charset="0"/>
              </a:rPr>
              <a:t>T</a:t>
            </a:r>
            <a:r>
              <a:rPr lang="en-US" sz="1800" dirty="0">
                <a:effectLst/>
                <a:ea typeface="Times New Roman" panose="02020603050405020304" pitchFamily="18" charset="0"/>
              </a:rPr>
              <a:t>he Sacrament of Anointing </a:t>
            </a:r>
            <a:r>
              <a:rPr lang="en-US" sz="1800" dirty="0"/>
              <a:t>(Mark 6, 13)</a:t>
            </a:r>
          </a:p>
          <a:p>
            <a:pPr>
              <a:lnSpc>
                <a:spcPct val="150000"/>
              </a:lnSpc>
            </a:pPr>
            <a:r>
              <a:rPr lang="en-US" sz="1800" dirty="0"/>
              <a:t>The pray in the Divine Liturgy for relief of pain, healing of sick, painless death and salvation</a:t>
            </a:r>
          </a:p>
        </p:txBody>
      </p:sp>
    </p:spTree>
    <p:extLst>
      <p:ext uri="{BB962C8B-B14F-4D97-AF65-F5344CB8AC3E}">
        <p14:creationId xmlns:p14="http://schemas.microsoft.com/office/powerpoint/2010/main" val="994260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B60BF4C-4A45-40A3-ADF1-75C57126F132}"/>
              </a:ext>
            </a:extLst>
          </p:cNvPr>
          <p:cNvSpPr>
            <a:spLocks noGrp="1"/>
          </p:cNvSpPr>
          <p:nvPr>
            <p:ph type="title"/>
          </p:nvPr>
        </p:nvSpPr>
        <p:spPr>
          <a:xfrm>
            <a:off x="838200" y="365125"/>
            <a:ext cx="10515600" cy="2080363"/>
          </a:xfrm>
        </p:spPr>
        <p:txBody>
          <a:bodyPr>
            <a:normAutofit/>
          </a:bodyPr>
          <a:lstStyle/>
          <a:p>
            <a:r>
              <a:rPr kumimoji="0" lang="en-US" sz="1800" b="1"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ea typeface="Calibri" panose="020F0502020204030204" pitchFamily="34" charset="0"/>
                <a:cs typeface="+mn-cs"/>
              </a:rPr>
              <a:t>Medicine and Church’s </a:t>
            </a:r>
            <a:r>
              <a:rPr kumimoji="0" lang="en-US" sz="1800" b="1" i="0" u="none" strike="noStrike" kern="1200" cap="none" spc="0" normalizeH="0" baseline="0" noProof="0" dirty="0" err="1">
                <a:ln>
                  <a:noFill/>
                </a:ln>
                <a:solidFill>
                  <a:schemeClr val="accent2">
                    <a:lumMod val="75000"/>
                  </a:schemeClr>
                </a:solidFill>
                <a:effectLst>
                  <a:outerShdw blurRad="38100" dist="38100" dir="2700000" algn="tl">
                    <a:srgbClr val="000000">
                      <a:alpha val="43137"/>
                    </a:srgbClr>
                  </a:outerShdw>
                </a:effectLst>
                <a:uLnTx/>
                <a:uFillTx/>
                <a:ea typeface="Calibri" panose="020F0502020204030204" pitchFamily="34" charset="0"/>
                <a:cs typeface="+mn-cs"/>
              </a:rPr>
              <a:t>diaconia</a:t>
            </a:r>
            <a:r>
              <a:rPr kumimoji="0" lang="en-US" sz="1800" b="1"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ea typeface="Calibri" panose="020F0502020204030204" pitchFamily="34" charset="0"/>
                <a:cs typeface="+mn-cs"/>
              </a:rPr>
              <a:t> of the sick in the Byzantine Empire</a:t>
            </a:r>
            <a:endParaRPr lang="en-US" sz="3200" b="1" dirty="0">
              <a:solidFill>
                <a:schemeClr val="accent2">
                  <a:lumMod val="75000"/>
                </a:schemeClr>
              </a:solidFill>
              <a:effectLst>
                <a:outerShdw blurRad="38100" dist="38100" dir="2700000" algn="tl">
                  <a:srgbClr val="000000">
                    <a:alpha val="43137"/>
                  </a:srgbClr>
                </a:outerShdw>
              </a:effectLst>
            </a:endParaRPr>
          </a:p>
        </p:txBody>
      </p:sp>
      <p:sp>
        <p:nvSpPr>
          <p:cNvPr id="3" name="Θέση περιεχομένου 2">
            <a:extLst>
              <a:ext uri="{FF2B5EF4-FFF2-40B4-BE49-F238E27FC236}">
                <a16:creationId xmlns="" xmlns:a16="http://schemas.microsoft.com/office/drawing/2014/main" id="{05684F4A-4C62-4BC6-9DEA-676B11DD8075}"/>
              </a:ext>
            </a:extLst>
          </p:cNvPr>
          <p:cNvSpPr>
            <a:spLocks noGrp="1"/>
          </p:cNvSpPr>
          <p:nvPr>
            <p:ph idx="1"/>
          </p:nvPr>
        </p:nvSpPr>
        <p:spPr>
          <a:xfrm>
            <a:off x="838200" y="2551813"/>
            <a:ext cx="10515600" cy="3625149"/>
          </a:xfrm>
        </p:spPr>
        <p:txBody>
          <a:bodyPr>
            <a:normAutofit/>
          </a:bodyPr>
          <a:lstStyle/>
          <a:p>
            <a:pPr marL="0" marR="0" algn="just">
              <a:lnSpc>
                <a:spcPct val="150000"/>
              </a:lnSpc>
              <a:spcBef>
                <a:spcPts val="0"/>
              </a:spcBef>
              <a:spcAft>
                <a:spcPts val="0"/>
              </a:spcAft>
            </a:pPr>
            <a:r>
              <a:rPr lang="en-US" sz="1800" dirty="0">
                <a:effectLst/>
                <a:ea typeface="Calibri" panose="020F0502020204030204" pitchFamily="34" charset="0"/>
              </a:rPr>
              <a:t>Byzantine </a:t>
            </a:r>
            <a:r>
              <a:rPr lang="en-US" sz="1800" i="1" dirty="0" err="1">
                <a:effectLst/>
                <a:ea typeface="Calibri" panose="020F0502020204030204" pitchFamily="34" charset="0"/>
              </a:rPr>
              <a:t>xenones</a:t>
            </a:r>
            <a:r>
              <a:rPr lang="en-US" sz="1800" i="1" dirty="0">
                <a:effectLst/>
                <a:ea typeface="Calibri" panose="020F0502020204030204" pitchFamily="34" charset="0"/>
              </a:rPr>
              <a:t> </a:t>
            </a:r>
            <a:r>
              <a:rPr lang="el-GR" sz="1800" dirty="0">
                <a:effectLst/>
                <a:ea typeface="Calibri" panose="020F0502020204030204" pitchFamily="34" charset="0"/>
              </a:rPr>
              <a:t>– </a:t>
            </a:r>
            <a:r>
              <a:rPr lang="en-US" sz="1800" dirty="0">
                <a:effectLst/>
                <a:ea typeface="Calibri" panose="020F0502020204030204" pitchFamily="34" charset="0"/>
              </a:rPr>
              <a:t>the first public institutions to offer medical services to the sick</a:t>
            </a:r>
            <a:endParaRPr lang="sr-Cyrl-RS" sz="1800" dirty="0">
              <a:effectLst/>
              <a:ea typeface="Calibri" panose="020F0502020204030204" pitchFamily="34" charset="0"/>
            </a:endParaRPr>
          </a:p>
          <a:p>
            <a:pPr marL="0" marR="0" algn="just">
              <a:lnSpc>
                <a:spcPct val="150000"/>
              </a:lnSpc>
              <a:spcBef>
                <a:spcPts val="0"/>
              </a:spcBef>
              <a:spcAft>
                <a:spcPts val="0"/>
              </a:spcAft>
            </a:pPr>
            <a:r>
              <a:rPr lang="en-US" sz="1800" dirty="0">
                <a:ea typeface="Calibri" panose="020F0502020204030204" pitchFamily="34" charset="0"/>
              </a:rPr>
              <a:t>„</a:t>
            </a:r>
            <a:r>
              <a:rPr lang="en-US" sz="1800" dirty="0" err="1">
                <a:ea typeface="Calibri" panose="020F0502020204030204" pitchFamily="34" charset="0"/>
              </a:rPr>
              <a:t>Basilias</a:t>
            </a:r>
            <a:r>
              <a:rPr lang="en-US" sz="1800" dirty="0">
                <a:ea typeface="Calibri" panose="020F0502020204030204" pitchFamily="34" charset="0"/>
              </a:rPr>
              <a:t>“ - St </a:t>
            </a:r>
            <a:r>
              <a:rPr lang="en-US" sz="1800" dirty="0">
                <a:effectLst/>
                <a:ea typeface="Calibri" panose="020F0502020204030204" pitchFamily="34" charset="0"/>
              </a:rPr>
              <a:t>Basil built </a:t>
            </a:r>
            <a:r>
              <a:rPr lang="en-US" sz="1800" dirty="0">
                <a:ea typeface="Calibri" panose="020F0502020204030204" pitchFamily="34" charset="0"/>
              </a:rPr>
              <a:t>a hospital </a:t>
            </a:r>
            <a:r>
              <a:rPr lang="en-US" sz="1800" dirty="0">
                <a:effectLst/>
                <a:ea typeface="Calibri" panose="020F0502020204030204" pitchFamily="34" charset="0"/>
              </a:rPr>
              <a:t>in 370, in a suburb of Caesarea, with all the necessary qualified staff. </a:t>
            </a:r>
            <a:endParaRPr lang="sr-Cyrl-RS" sz="1800" dirty="0">
              <a:effectLst/>
              <a:ea typeface="Calibri" panose="020F0502020204030204" pitchFamily="34" charset="0"/>
            </a:endParaRPr>
          </a:p>
          <a:p>
            <a:pPr marL="0" marR="0" algn="just">
              <a:lnSpc>
                <a:spcPct val="150000"/>
              </a:lnSpc>
              <a:spcBef>
                <a:spcPts val="0"/>
              </a:spcBef>
              <a:spcAft>
                <a:spcPts val="0"/>
              </a:spcAft>
            </a:pPr>
            <a:r>
              <a:rPr lang="en-US" sz="1800" dirty="0">
                <a:solidFill>
                  <a:srgbClr val="000000"/>
                </a:solidFill>
                <a:ea typeface="Times New Roman" panose="02020603050405020304" pitchFamily="18" charset="0"/>
              </a:rPr>
              <a:t>Gregory the Theologian</a:t>
            </a:r>
            <a:r>
              <a:rPr lang="sr-Cyrl-RS" sz="1800" dirty="0">
                <a:solidFill>
                  <a:srgbClr val="000000"/>
                </a:solidFill>
                <a:ea typeface="Times New Roman" panose="02020603050405020304" pitchFamily="18" charset="0"/>
              </a:rPr>
              <a:t>:</a:t>
            </a:r>
            <a:r>
              <a:rPr lang="en-US" sz="1800" dirty="0">
                <a:solidFill>
                  <a:srgbClr val="000000"/>
                </a:solidFill>
                <a:ea typeface="Times New Roman" panose="02020603050405020304" pitchFamily="18" charset="0"/>
              </a:rPr>
              <a:t> </a:t>
            </a:r>
            <a:r>
              <a:rPr lang="en-US" sz="1800" i="1" dirty="0" err="1">
                <a:effectLst/>
                <a:ea typeface="Calibri" panose="020F0502020204030204" pitchFamily="34" charset="0"/>
              </a:rPr>
              <a:t>Basilias</a:t>
            </a:r>
            <a:r>
              <a:rPr lang="en-US" sz="1800" dirty="0">
                <a:effectLst/>
                <a:ea typeface="Calibri" panose="020F0502020204030204" pitchFamily="34" charset="0"/>
              </a:rPr>
              <a:t> a "new city" of charity and </a:t>
            </a:r>
            <a:r>
              <a:rPr lang="en-US" sz="1800" dirty="0" err="1">
                <a:effectLst/>
                <a:ea typeface="Calibri" panose="020F0502020204030204" pitchFamily="34" charset="0"/>
              </a:rPr>
              <a:t>diaconia</a:t>
            </a:r>
            <a:endParaRPr lang="en-US" sz="1800" dirty="0">
              <a:effectLst/>
              <a:ea typeface="Calibri" panose="020F0502020204030204" pitchFamily="34" charset="0"/>
            </a:endParaRPr>
          </a:p>
          <a:p>
            <a:pPr marL="0" marR="0" algn="just">
              <a:lnSpc>
                <a:spcPct val="150000"/>
              </a:lnSpc>
              <a:spcBef>
                <a:spcPts val="0"/>
              </a:spcBef>
              <a:spcAft>
                <a:spcPts val="0"/>
              </a:spcAft>
            </a:pPr>
            <a:r>
              <a:rPr lang="en-US" sz="1800" dirty="0"/>
              <a:t>The </a:t>
            </a:r>
            <a:r>
              <a:rPr lang="en-US" sz="1800" dirty="0" err="1"/>
              <a:t>Pantocrator</a:t>
            </a:r>
            <a:r>
              <a:rPr lang="en-US" sz="1800" dirty="0"/>
              <a:t> Monastery in Constan­tinople had numerous philanthropic facilities, such as hostels for guests and strangers, homes for the elderly and specialized hospitals</a:t>
            </a:r>
          </a:p>
        </p:txBody>
      </p:sp>
    </p:spTree>
    <p:extLst>
      <p:ext uri="{BB962C8B-B14F-4D97-AF65-F5344CB8AC3E}">
        <p14:creationId xmlns:p14="http://schemas.microsoft.com/office/powerpoint/2010/main" val="271038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5B00C7-65C8-4ABE-8DD4-AFB987B0E1F4}"/>
              </a:ext>
            </a:extLst>
          </p:cNvPr>
          <p:cNvSpPr>
            <a:spLocks noGrp="1"/>
          </p:cNvSpPr>
          <p:nvPr>
            <p:ph type="title"/>
          </p:nvPr>
        </p:nvSpPr>
        <p:spPr>
          <a:xfrm>
            <a:off x="867697" y="617726"/>
            <a:ext cx="10515600" cy="1325563"/>
          </a:xfrm>
        </p:spPr>
        <p:txBody>
          <a:bodyPr>
            <a:normAutofit/>
          </a:bodyPr>
          <a:lstStyle/>
          <a:p>
            <a:r>
              <a:rPr lang="en-GB" sz="2000" b="1" dirty="0">
                <a:solidFill>
                  <a:schemeClr val="accent2"/>
                </a:solidFill>
                <a:effectLst>
                  <a:outerShdw blurRad="38100" dist="38100" dir="2700000" algn="tl">
                    <a:srgbClr val="000000">
                      <a:alpha val="43137"/>
                    </a:srgbClr>
                  </a:outerShdw>
                </a:effectLst>
                <a:latin typeface="+mn-lt"/>
                <a:ea typeface="+mn-ea"/>
                <a:cs typeface="+mn-cs"/>
              </a:rPr>
              <a:t>Christianism and Medicine</a:t>
            </a:r>
          </a:p>
        </p:txBody>
      </p:sp>
      <p:sp>
        <p:nvSpPr>
          <p:cNvPr id="3" name="Content Placeholder 2">
            <a:extLst>
              <a:ext uri="{FF2B5EF4-FFF2-40B4-BE49-F238E27FC236}">
                <a16:creationId xmlns="" xmlns:a16="http://schemas.microsoft.com/office/drawing/2014/main" id="{767AA615-7B64-47DB-86AD-5F362D678C3D}"/>
              </a:ext>
            </a:extLst>
          </p:cNvPr>
          <p:cNvSpPr>
            <a:spLocks noGrp="1"/>
          </p:cNvSpPr>
          <p:nvPr>
            <p:ph idx="1"/>
          </p:nvPr>
        </p:nvSpPr>
        <p:spPr>
          <a:xfrm>
            <a:off x="823452" y="1639102"/>
            <a:ext cx="10515600" cy="4351338"/>
          </a:xfrm>
        </p:spPr>
        <p:txBody>
          <a:bodyPr/>
          <a:lstStyle/>
          <a:p>
            <a:r>
              <a:rPr lang="en-GB" sz="1800" dirty="0"/>
              <a:t>The Gospel and the duty to care sick</a:t>
            </a:r>
          </a:p>
          <a:p>
            <a:pPr lvl="1"/>
            <a:r>
              <a:rPr lang="en-GB" sz="1800" i="1" dirty="0"/>
              <a:t>But when he heard  this, he said, “Those who are well have no need of a physician, but those who are sick” (Matt. 9, 12)</a:t>
            </a:r>
          </a:p>
          <a:p>
            <a:pPr lvl="1"/>
            <a:r>
              <a:rPr lang="en-GB" sz="1800" i="1" dirty="0"/>
              <a:t>“It is not the healthy who need a doctor, but the sick. I have  not come to call the righteous, but the sinners” (Marc. 2, 17)</a:t>
            </a:r>
          </a:p>
          <a:p>
            <a:pPr lvl="1"/>
            <a:r>
              <a:rPr lang="en-GB" sz="1800" i="1" dirty="0"/>
              <a:t>“It is not the healthy who need a doctor, but the sick (Luke, V, 31)</a:t>
            </a:r>
          </a:p>
          <a:p>
            <a:pPr marL="457200" lvl="1" indent="0">
              <a:buNone/>
            </a:pPr>
            <a:endParaRPr lang="en-GB" i="1" dirty="0"/>
          </a:p>
          <a:p>
            <a:pPr lvl="1"/>
            <a:endParaRPr lang="en-GB" i="1" dirty="0"/>
          </a:p>
        </p:txBody>
      </p:sp>
      <p:pic>
        <p:nvPicPr>
          <p:cNvPr id="5" name="Picture 4" descr="A close up of a street&#10;&#10;Description automatically generated">
            <a:extLst>
              <a:ext uri="{FF2B5EF4-FFF2-40B4-BE49-F238E27FC236}">
                <a16:creationId xmlns="" xmlns:a16="http://schemas.microsoft.com/office/drawing/2014/main" id="{A615C579-222B-4589-BB6A-3D7C9A256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2755" y="3901426"/>
            <a:ext cx="2235294" cy="2235294"/>
          </a:xfrm>
          <a:prstGeom prst="rect">
            <a:avLst/>
          </a:prstGeom>
        </p:spPr>
      </p:pic>
      <p:pic>
        <p:nvPicPr>
          <p:cNvPr id="7" name="Picture 6" descr="A close up of a stone wall&#10;&#10;Description automatically generated">
            <a:extLst>
              <a:ext uri="{FF2B5EF4-FFF2-40B4-BE49-F238E27FC236}">
                <a16:creationId xmlns="" xmlns:a16="http://schemas.microsoft.com/office/drawing/2014/main" id="{C2CE9A28-982F-48CB-8D20-FF70A4081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19" y="3830313"/>
            <a:ext cx="2990850" cy="2276475"/>
          </a:xfrm>
          <a:prstGeom prst="rect">
            <a:avLst/>
          </a:prstGeom>
        </p:spPr>
      </p:pic>
      <p:pic>
        <p:nvPicPr>
          <p:cNvPr id="2050" name="Picture 2" descr="Image result for Jesus and sick">
            <a:hlinkClick r:id="rId4"/>
            <a:extLst>
              <a:ext uri="{FF2B5EF4-FFF2-40B4-BE49-F238E27FC236}">
                <a16:creationId xmlns="" xmlns:a16="http://schemas.microsoft.com/office/drawing/2014/main" id="{3B84A504-4AF6-4348-A0F1-B5862E10B1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8986" y="3901426"/>
            <a:ext cx="3432673" cy="2205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134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E9F8E-99A1-4AD5-88B8-EBAEA4A0FAE8}"/>
              </a:ext>
            </a:extLst>
          </p:cNvPr>
          <p:cNvSpPr>
            <a:spLocks noGrp="1"/>
          </p:cNvSpPr>
          <p:nvPr>
            <p:ph type="title"/>
          </p:nvPr>
        </p:nvSpPr>
        <p:spPr>
          <a:xfrm>
            <a:off x="823452" y="748583"/>
            <a:ext cx="10515600" cy="1325563"/>
          </a:xfrm>
        </p:spPr>
        <p:txBody>
          <a:bodyPr>
            <a:normAutofit/>
          </a:bodyPr>
          <a:lstStyle/>
          <a:p>
            <a:r>
              <a:rPr lang="en-GB" sz="2000" b="1" dirty="0">
                <a:solidFill>
                  <a:schemeClr val="accent2"/>
                </a:solidFill>
                <a:effectLst>
                  <a:outerShdw blurRad="38100" dist="38100" dir="2700000" algn="tl">
                    <a:srgbClr val="000000">
                      <a:alpha val="43137"/>
                    </a:srgbClr>
                  </a:outerShdw>
                </a:effectLst>
                <a:latin typeface="+mn-lt"/>
                <a:ea typeface="+mn-ea"/>
                <a:cs typeface="+mn-cs"/>
              </a:rPr>
              <a:t>Diseases as wrath of God</a:t>
            </a:r>
          </a:p>
        </p:txBody>
      </p:sp>
      <p:sp>
        <p:nvSpPr>
          <p:cNvPr id="3" name="Content Placeholder 2">
            <a:extLst>
              <a:ext uri="{FF2B5EF4-FFF2-40B4-BE49-F238E27FC236}">
                <a16:creationId xmlns="" xmlns:a16="http://schemas.microsoft.com/office/drawing/2014/main" id="{4D2A5588-86B1-4B09-8060-747E5D4C2371}"/>
              </a:ext>
            </a:extLst>
          </p:cNvPr>
          <p:cNvSpPr>
            <a:spLocks noGrp="1"/>
          </p:cNvSpPr>
          <p:nvPr>
            <p:ph idx="1"/>
          </p:nvPr>
        </p:nvSpPr>
        <p:spPr/>
        <p:txBody>
          <a:bodyPr/>
          <a:lstStyle/>
          <a:p>
            <a:r>
              <a:rPr lang="en-GB" sz="1800" dirty="0"/>
              <a:t>Jesus brakes with the traditional pre-Christian religion views: Mesopotamia and Egypt and related  Hebrew elaboration in the Old Testament (Deuteronomy, Leviticus) and the Talmud</a:t>
            </a:r>
          </a:p>
          <a:p>
            <a:pPr marL="457200" lvl="1" indent="0">
              <a:buNone/>
            </a:pPr>
            <a:r>
              <a:rPr lang="en-GB" sz="1800" i="1" dirty="0"/>
              <a:t>As he went along, he saw a man blind from birth. His disciples asked him “Rabbi, who sinned, this man or his parent, that he was born blind? ”Neither this man nor his parents sinned” said Jesus” but this happened so that the works of God might be displayed in him” (John, 9, 1-3)</a:t>
            </a:r>
          </a:p>
          <a:p>
            <a:endParaRPr lang="en-GB" dirty="0"/>
          </a:p>
        </p:txBody>
      </p:sp>
      <p:pic>
        <p:nvPicPr>
          <p:cNvPr id="3074" name="Picture 2" descr="Image result for Jesus and sick">
            <a:hlinkClick r:id="rId2"/>
            <a:extLst>
              <a:ext uri="{FF2B5EF4-FFF2-40B4-BE49-F238E27FC236}">
                <a16:creationId xmlns="" xmlns:a16="http://schemas.microsoft.com/office/drawing/2014/main" id="{34602F1A-0504-4A62-A79A-DDC839AA8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2212" y="4077827"/>
            <a:ext cx="40386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Levitico y la peste">
            <a:hlinkClick r:id="rId4"/>
            <a:extLst>
              <a:ext uri="{FF2B5EF4-FFF2-40B4-BE49-F238E27FC236}">
                <a16:creationId xmlns="" xmlns:a16="http://schemas.microsoft.com/office/drawing/2014/main" id="{A89F726E-4702-4DCE-AD4D-EF00FD5FEA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466" y="4077827"/>
            <a:ext cx="3750906"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744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FD7551-F615-4E70-B04F-0408996A639C}"/>
              </a:ext>
            </a:extLst>
          </p:cNvPr>
          <p:cNvSpPr>
            <a:spLocks noGrp="1"/>
          </p:cNvSpPr>
          <p:nvPr>
            <p:ph type="title"/>
          </p:nvPr>
        </p:nvSpPr>
        <p:spPr>
          <a:xfrm>
            <a:off x="882445" y="748583"/>
            <a:ext cx="10515600" cy="1325563"/>
          </a:xfrm>
        </p:spPr>
        <p:txBody>
          <a:bodyPr>
            <a:normAutofit/>
          </a:bodyPr>
          <a:lstStyle/>
          <a:p>
            <a:r>
              <a:rPr lang="en-GB" sz="2000" b="1" dirty="0">
                <a:solidFill>
                  <a:schemeClr val="accent2"/>
                </a:solidFill>
                <a:effectLst>
                  <a:outerShdw blurRad="38100" dist="38100" dir="2700000" algn="tl">
                    <a:srgbClr val="000000">
                      <a:alpha val="43137"/>
                    </a:srgbClr>
                  </a:outerShdw>
                </a:effectLst>
                <a:latin typeface="+mn-lt"/>
                <a:ea typeface="+mn-ea"/>
                <a:cs typeface="+mn-cs"/>
              </a:rPr>
              <a:t>The Christian ethical duty of care  </a:t>
            </a:r>
          </a:p>
        </p:txBody>
      </p:sp>
      <p:sp>
        <p:nvSpPr>
          <p:cNvPr id="3" name="Content Placeholder 2">
            <a:extLst>
              <a:ext uri="{FF2B5EF4-FFF2-40B4-BE49-F238E27FC236}">
                <a16:creationId xmlns="" xmlns:a16="http://schemas.microsoft.com/office/drawing/2014/main" id="{4B4B088C-E9E5-40EE-AF5C-1A81B5768D8C}"/>
              </a:ext>
            </a:extLst>
          </p:cNvPr>
          <p:cNvSpPr>
            <a:spLocks noGrp="1"/>
          </p:cNvSpPr>
          <p:nvPr>
            <p:ph idx="1"/>
          </p:nvPr>
        </p:nvSpPr>
        <p:spPr>
          <a:xfrm>
            <a:off x="751115" y="2017215"/>
            <a:ext cx="10515600" cy="2633162"/>
          </a:xfrm>
        </p:spPr>
        <p:txBody>
          <a:bodyPr>
            <a:normAutofit/>
          </a:bodyPr>
          <a:lstStyle/>
          <a:p>
            <a:r>
              <a:rPr lang="en-GB" sz="1800" dirty="0"/>
              <a:t>The love toward humankind as a condition for the love toward the art of care</a:t>
            </a:r>
          </a:p>
          <a:p>
            <a:pPr marL="457200" lvl="1" indent="0" algn="ctr">
              <a:buNone/>
            </a:pPr>
            <a:r>
              <a:rPr lang="en-GB" sz="1800" i="1" dirty="0" err="1"/>
              <a:t>Philanthrop</a:t>
            </a:r>
            <a:r>
              <a:rPr lang="es-ES" sz="1800" i="1" dirty="0"/>
              <a:t>í</a:t>
            </a:r>
            <a:r>
              <a:rPr lang="en-GB" sz="1800" i="1" dirty="0"/>
              <a:t>a                             </a:t>
            </a:r>
            <a:r>
              <a:rPr lang="en-GB" sz="1800" i="1" dirty="0" err="1"/>
              <a:t>Philotekhnía</a:t>
            </a:r>
            <a:endParaRPr lang="en-GB" sz="1800" i="1" dirty="0"/>
          </a:p>
          <a:p>
            <a:r>
              <a:rPr lang="en-GB" sz="1800" i="1" dirty="0"/>
              <a:t>The birth of medical charity integrates ethical and clinical care and is the start of a process ended in the building of the first hospitals</a:t>
            </a:r>
          </a:p>
          <a:p>
            <a:endParaRPr lang="en-GB" b="0" i="0" u="sng" dirty="0">
              <a:solidFill>
                <a:srgbClr val="001BA0"/>
              </a:solidFill>
              <a:effectLst/>
              <a:latin typeface="Arial" panose="020B0604020202020204" pitchFamily="34" charset="0"/>
              <a:hlinkClick r:id="rId2"/>
            </a:endParaRPr>
          </a:p>
          <a:p>
            <a:endParaRPr lang="en-GB" i="1" dirty="0"/>
          </a:p>
        </p:txBody>
      </p:sp>
      <p:sp>
        <p:nvSpPr>
          <p:cNvPr id="4" name="Arrow: Right 3">
            <a:extLst>
              <a:ext uri="{FF2B5EF4-FFF2-40B4-BE49-F238E27FC236}">
                <a16:creationId xmlns="" xmlns:a16="http://schemas.microsoft.com/office/drawing/2014/main" id="{9EF2191C-7572-45B8-9978-8DC6E057263C}"/>
              </a:ext>
            </a:extLst>
          </p:cNvPr>
          <p:cNvSpPr/>
          <p:nvPr/>
        </p:nvSpPr>
        <p:spPr>
          <a:xfrm>
            <a:off x="5817325" y="3031195"/>
            <a:ext cx="862149" cy="139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4" descr="Image result for extrema uncion">
            <a:extLst>
              <a:ext uri="{FF2B5EF4-FFF2-40B4-BE49-F238E27FC236}">
                <a16:creationId xmlns="" xmlns:a16="http://schemas.microsoft.com/office/drawing/2014/main" id="{ABDC4856-917A-4FF6-919B-C53FBD627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5220" y="3971951"/>
            <a:ext cx="2246811" cy="19650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kitchen area with a building in the background&#10;&#10;Description automatically generated">
            <a:extLst>
              <a:ext uri="{FF2B5EF4-FFF2-40B4-BE49-F238E27FC236}">
                <a16:creationId xmlns="" xmlns:a16="http://schemas.microsoft.com/office/drawing/2014/main" id="{2ACDEA85-3856-4E92-9990-EB585630DE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190" y="3971951"/>
            <a:ext cx="6017623" cy="1965090"/>
          </a:xfrm>
          <a:prstGeom prst="rect">
            <a:avLst/>
          </a:prstGeom>
        </p:spPr>
      </p:pic>
    </p:spTree>
    <p:extLst>
      <p:ext uri="{BB962C8B-B14F-4D97-AF65-F5344CB8AC3E}">
        <p14:creationId xmlns:p14="http://schemas.microsoft.com/office/powerpoint/2010/main" val="438901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2A97E1-0307-42C5-B51F-E9282269AAE5}"/>
              </a:ext>
            </a:extLst>
          </p:cNvPr>
          <p:cNvSpPr>
            <a:spLocks noGrp="1"/>
          </p:cNvSpPr>
          <p:nvPr>
            <p:ph type="title"/>
          </p:nvPr>
        </p:nvSpPr>
        <p:spPr>
          <a:xfrm>
            <a:off x="764458" y="999306"/>
            <a:ext cx="10515600" cy="1325563"/>
          </a:xfrm>
        </p:spPr>
        <p:txBody>
          <a:bodyPr>
            <a:normAutofit/>
          </a:bodyPr>
          <a:lstStyle/>
          <a:p>
            <a:r>
              <a:rPr lang="en-GB" sz="2000" b="1" dirty="0">
                <a:solidFill>
                  <a:schemeClr val="accent2"/>
                </a:solidFill>
                <a:effectLst>
                  <a:outerShdw blurRad="38100" dist="38100" dir="2700000" algn="tl">
                    <a:srgbClr val="000000">
                      <a:alpha val="43137"/>
                    </a:srgbClr>
                  </a:outerShdw>
                </a:effectLst>
                <a:latin typeface="+mn-lt"/>
                <a:ea typeface="+mn-ea"/>
                <a:cs typeface="+mn-cs"/>
              </a:rPr>
              <a:t>The Decline of </a:t>
            </a:r>
            <a:r>
              <a:rPr lang="en-GB" sz="2000" b="1" dirty="0" err="1">
                <a:solidFill>
                  <a:schemeClr val="accent2"/>
                </a:solidFill>
                <a:effectLst>
                  <a:outerShdw blurRad="38100" dist="38100" dir="2700000" algn="tl">
                    <a:srgbClr val="000000">
                      <a:alpha val="43137"/>
                    </a:srgbClr>
                  </a:outerShdw>
                </a:effectLst>
                <a:latin typeface="+mn-lt"/>
                <a:ea typeface="+mn-ea"/>
                <a:cs typeface="+mn-cs"/>
              </a:rPr>
              <a:t>Galenism</a:t>
            </a:r>
            <a:endParaRPr lang="en-GB" sz="2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 xmlns:a16="http://schemas.microsoft.com/office/drawing/2014/main" id="{FAE32458-942E-4FF6-AEBB-07FE0DD9D9CE}"/>
              </a:ext>
            </a:extLst>
          </p:cNvPr>
          <p:cNvSpPr>
            <a:spLocks noGrp="1"/>
          </p:cNvSpPr>
          <p:nvPr>
            <p:ph idx="1"/>
          </p:nvPr>
        </p:nvSpPr>
        <p:spPr>
          <a:xfrm>
            <a:off x="852949" y="2253328"/>
            <a:ext cx="10515600" cy="4351338"/>
          </a:xfrm>
        </p:spPr>
        <p:txBody>
          <a:bodyPr>
            <a:normAutofit/>
          </a:bodyPr>
          <a:lstStyle/>
          <a:p>
            <a:r>
              <a:rPr lang="en-GB" sz="1800" dirty="0"/>
              <a:t>At the end of the Hellenistic Age there are two different kind of physicians</a:t>
            </a:r>
          </a:p>
          <a:p>
            <a:pPr lvl="1"/>
            <a:r>
              <a:rPr lang="en-GB" sz="1800" dirty="0"/>
              <a:t>Greek physicians: </a:t>
            </a:r>
            <a:r>
              <a:rPr lang="en-GB" sz="1800" i="1" dirty="0" err="1"/>
              <a:t>iatrosophoi</a:t>
            </a:r>
            <a:r>
              <a:rPr lang="en-GB" sz="1800" i="1" dirty="0"/>
              <a:t> </a:t>
            </a:r>
            <a:r>
              <a:rPr lang="en-GB" sz="1800" dirty="0"/>
              <a:t>using the Alexandrian interpretative method to read and comment the Hippocratic medicine works under the influence of the Athens Academia philosophy</a:t>
            </a:r>
          </a:p>
          <a:p>
            <a:pPr lvl="1"/>
            <a:r>
              <a:rPr lang="en-GB" sz="1800" dirty="0"/>
              <a:t>Latin physicians: translators of Greek physicians and followers of Galen’s medicine </a:t>
            </a:r>
          </a:p>
          <a:p>
            <a:pPr marL="0" indent="0">
              <a:buNone/>
            </a:pPr>
            <a:endParaRPr lang="en-GB" sz="1800" dirty="0"/>
          </a:p>
          <a:p>
            <a:pPr marL="457200" lvl="1" indent="0">
              <a:buNone/>
            </a:pPr>
            <a:endParaRPr lang="en-GB" sz="1800" dirty="0"/>
          </a:p>
        </p:txBody>
      </p:sp>
      <p:pic>
        <p:nvPicPr>
          <p:cNvPr id="9" name="Picture 8" descr="A picture containing text&#10;&#10;Description automatically generated">
            <a:extLst>
              <a:ext uri="{FF2B5EF4-FFF2-40B4-BE49-F238E27FC236}">
                <a16:creationId xmlns="" xmlns:a16="http://schemas.microsoft.com/office/drawing/2014/main" id="{1BA97BF6-C532-4B0E-8E83-E3FAE0A844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0388" y="3687445"/>
            <a:ext cx="2277929" cy="2230243"/>
          </a:xfrm>
          <a:prstGeom prst="rect">
            <a:avLst/>
          </a:prstGeom>
        </p:spPr>
      </p:pic>
      <p:pic>
        <p:nvPicPr>
          <p:cNvPr id="11" name="Picture 10" descr="A picture containing text, book&#10;&#10;Description automatically generated">
            <a:extLst>
              <a:ext uri="{FF2B5EF4-FFF2-40B4-BE49-F238E27FC236}">
                <a16:creationId xmlns="" xmlns:a16="http://schemas.microsoft.com/office/drawing/2014/main" id="{A672403A-D59E-428A-8E75-BC9EE1A72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1661" y="3879173"/>
            <a:ext cx="3166946" cy="2230243"/>
          </a:xfrm>
          <a:prstGeom prst="rect">
            <a:avLst/>
          </a:prstGeom>
        </p:spPr>
      </p:pic>
    </p:spTree>
    <p:extLst>
      <p:ext uri="{BB962C8B-B14F-4D97-AF65-F5344CB8AC3E}">
        <p14:creationId xmlns:p14="http://schemas.microsoft.com/office/powerpoint/2010/main" val="340691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575E5E-23AD-4245-A169-C6A4FA105C8F}"/>
              </a:ext>
            </a:extLst>
          </p:cNvPr>
          <p:cNvSpPr>
            <a:spLocks noGrp="1"/>
          </p:cNvSpPr>
          <p:nvPr>
            <p:ph type="title"/>
          </p:nvPr>
        </p:nvSpPr>
        <p:spPr>
          <a:xfrm>
            <a:off x="852948" y="689589"/>
            <a:ext cx="10515600" cy="1325563"/>
          </a:xfrm>
        </p:spPr>
        <p:txBody>
          <a:bodyPr>
            <a:normAutofit/>
          </a:bodyPr>
          <a:lstStyle/>
          <a:p>
            <a:r>
              <a:rPr lang="en-GB" sz="2000" b="1" dirty="0">
                <a:solidFill>
                  <a:schemeClr val="accent2"/>
                </a:solidFill>
                <a:effectLst>
                  <a:outerShdw blurRad="38100" dist="38100" dir="2700000" algn="tl">
                    <a:srgbClr val="000000">
                      <a:alpha val="43137"/>
                    </a:srgbClr>
                  </a:outerShdw>
                </a:effectLst>
                <a:latin typeface="+mn-lt"/>
                <a:ea typeface="+mn-ea"/>
                <a:cs typeface="+mn-cs"/>
              </a:rPr>
              <a:t>Byzantine Medicine</a:t>
            </a:r>
          </a:p>
        </p:txBody>
      </p:sp>
      <p:sp>
        <p:nvSpPr>
          <p:cNvPr id="3" name="Content Placeholder 2">
            <a:extLst>
              <a:ext uri="{FF2B5EF4-FFF2-40B4-BE49-F238E27FC236}">
                <a16:creationId xmlns="" xmlns:a16="http://schemas.microsoft.com/office/drawing/2014/main" id="{44A19C31-90DC-47CC-9B86-2962AC5DEFEE}"/>
              </a:ext>
            </a:extLst>
          </p:cNvPr>
          <p:cNvSpPr>
            <a:spLocks noGrp="1"/>
          </p:cNvSpPr>
          <p:nvPr>
            <p:ph idx="1"/>
          </p:nvPr>
        </p:nvSpPr>
        <p:spPr/>
        <p:txBody>
          <a:bodyPr/>
          <a:lstStyle/>
          <a:p>
            <a:r>
              <a:rPr lang="en-GB" sz="1800" dirty="0"/>
              <a:t>As a consequence of the division of the Roman Empire in Western and Eastern, Constantinople (Byzantium) became the capital of the Eastern Roman Empire in 330 AC until the 1453.</a:t>
            </a:r>
          </a:p>
          <a:p>
            <a:r>
              <a:rPr lang="en-GB" sz="1800" dirty="0"/>
              <a:t>The division consolidated a new realty in the Eastern side with the following characters:</a:t>
            </a:r>
          </a:p>
          <a:p>
            <a:pPr lvl="1"/>
            <a:r>
              <a:rPr lang="en-GB" sz="1800" dirty="0"/>
              <a:t>Greek language</a:t>
            </a:r>
          </a:p>
          <a:p>
            <a:pPr lvl="1"/>
            <a:r>
              <a:rPr lang="en-GB" sz="1800" dirty="0"/>
              <a:t>Christianism</a:t>
            </a:r>
          </a:p>
          <a:p>
            <a:pPr lvl="1"/>
            <a:r>
              <a:rPr lang="en-GB" sz="1800" dirty="0"/>
              <a:t>Feudal economy</a:t>
            </a:r>
          </a:p>
          <a:p>
            <a:pPr lvl="1"/>
            <a:r>
              <a:rPr lang="en-GB" sz="1800" dirty="0"/>
              <a:t>Hellenism</a:t>
            </a:r>
          </a:p>
          <a:p>
            <a:pPr lvl="1"/>
            <a:endParaRPr lang="en-GB" dirty="0"/>
          </a:p>
        </p:txBody>
      </p:sp>
    </p:spTree>
    <p:extLst>
      <p:ext uri="{BB962C8B-B14F-4D97-AF65-F5344CB8AC3E}">
        <p14:creationId xmlns:p14="http://schemas.microsoft.com/office/powerpoint/2010/main" val="45478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3E9F8B-5F4E-4F1A-BEFB-C49E3722ACFB}"/>
              </a:ext>
            </a:extLst>
          </p:cNvPr>
          <p:cNvSpPr>
            <a:spLocks noGrp="1"/>
          </p:cNvSpPr>
          <p:nvPr>
            <p:ph type="title"/>
          </p:nvPr>
        </p:nvSpPr>
        <p:spPr>
          <a:xfrm>
            <a:off x="852948" y="704338"/>
            <a:ext cx="10515600" cy="1325563"/>
          </a:xfrm>
        </p:spPr>
        <p:txBody>
          <a:bodyPr>
            <a:normAutofit/>
          </a:bodyPr>
          <a:lstStyle/>
          <a:p>
            <a:r>
              <a:rPr lang="en-GB" sz="2000" b="1" dirty="0">
                <a:solidFill>
                  <a:schemeClr val="accent2"/>
                </a:solidFill>
                <a:effectLst>
                  <a:outerShdw blurRad="38100" dist="38100" dir="2700000" algn="tl">
                    <a:srgbClr val="000000">
                      <a:alpha val="43137"/>
                    </a:srgbClr>
                  </a:outerShdw>
                </a:effectLst>
                <a:latin typeface="+mn-lt"/>
                <a:ea typeface="+mn-ea"/>
                <a:cs typeface="+mn-cs"/>
              </a:rPr>
              <a:t>Medicine in the byzantine society</a:t>
            </a:r>
          </a:p>
        </p:txBody>
      </p:sp>
      <p:sp>
        <p:nvSpPr>
          <p:cNvPr id="3" name="Content Placeholder 2">
            <a:extLst>
              <a:ext uri="{FF2B5EF4-FFF2-40B4-BE49-F238E27FC236}">
                <a16:creationId xmlns="" xmlns:a16="http://schemas.microsoft.com/office/drawing/2014/main" id="{5AC60F3A-E131-4970-9BC6-15FE780FF6C6}"/>
              </a:ext>
            </a:extLst>
          </p:cNvPr>
          <p:cNvSpPr>
            <a:spLocks noGrp="1"/>
          </p:cNvSpPr>
          <p:nvPr>
            <p:ph idx="1"/>
          </p:nvPr>
        </p:nvSpPr>
        <p:spPr>
          <a:xfrm>
            <a:off x="823451" y="1825625"/>
            <a:ext cx="10515600" cy="4351338"/>
          </a:xfrm>
        </p:spPr>
        <p:txBody>
          <a:bodyPr/>
          <a:lstStyle/>
          <a:p>
            <a:r>
              <a:rPr lang="en-GB" sz="2000" dirty="0"/>
              <a:t>Physician has a prestigious social role</a:t>
            </a:r>
          </a:p>
          <a:p>
            <a:r>
              <a:rPr lang="en-GB" sz="2000" dirty="0"/>
              <a:t>Tax exemption</a:t>
            </a:r>
          </a:p>
          <a:p>
            <a:r>
              <a:rPr lang="en-GB" sz="2000" dirty="0"/>
              <a:t>Building of hospitals</a:t>
            </a:r>
          </a:p>
          <a:p>
            <a:r>
              <a:rPr lang="en-GB" sz="2000" dirty="0"/>
              <a:t>Existence of two different practices:</a:t>
            </a:r>
          </a:p>
          <a:p>
            <a:pPr lvl="1"/>
            <a:r>
              <a:rPr lang="en-GB" sz="1800" dirty="0"/>
              <a:t>One in continuity with Hippocratic medicine</a:t>
            </a:r>
          </a:p>
          <a:p>
            <a:pPr lvl="1"/>
            <a:r>
              <a:rPr lang="en-GB" sz="1800" dirty="0"/>
              <a:t>Other with a  superstitious character</a:t>
            </a:r>
          </a:p>
          <a:p>
            <a:endParaRPr lang="en-GB" dirty="0"/>
          </a:p>
          <a:p>
            <a:endParaRPr lang="en-GB" dirty="0"/>
          </a:p>
        </p:txBody>
      </p:sp>
    </p:spTree>
    <p:extLst>
      <p:ext uri="{BB962C8B-B14F-4D97-AF65-F5344CB8AC3E}">
        <p14:creationId xmlns:p14="http://schemas.microsoft.com/office/powerpoint/2010/main" val="147809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E5C5D4-735A-4064-A907-ABA4BF13F215}"/>
              </a:ext>
            </a:extLst>
          </p:cNvPr>
          <p:cNvSpPr>
            <a:spLocks noGrp="1"/>
          </p:cNvSpPr>
          <p:nvPr>
            <p:ph type="title"/>
          </p:nvPr>
        </p:nvSpPr>
        <p:spPr>
          <a:xfrm>
            <a:off x="852948" y="704338"/>
            <a:ext cx="10515600" cy="1325563"/>
          </a:xfrm>
        </p:spPr>
        <p:txBody>
          <a:bodyPr>
            <a:normAutofit/>
          </a:bodyPr>
          <a:lstStyle/>
          <a:p>
            <a:r>
              <a:rPr lang="en-GB" sz="2000" b="1" dirty="0">
                <a:solidFill>
                  <a:schemeClr val="accent2"/>
                </a:solidFill>
                <a:effectLst>
                  <a:outerShdw blurRad="38100" dist="38100" dir="2700000" algn="tl">
                    <a:srgbClr val="000000">
                      <a:alpha val="43137"/>
                    </a:srgbClr>
                  </a:outerShdw>
                </a:effectLst>
                <a:latin typeface="+mn-lt"/>
                <a:ea typeface="+mn-ea"/>
                <a:cs typeface="+mn-cs"/>
              </a:rPr>
              <a:t>Byzantine medicine and Hippocratic tradition</a:t>
            </a:r>
          </a:p>
        </p:txBody>
      </p:sp>
      <p:sp>
        <p:nvSpPr>
          <p:cNvPr id="3" name="Content Placeholder 2">
            <a:extLst>
              <a:ext uri="{FF2B5EF4-FFF2-40B4-BE49-F238E27FC236}">
                <a16:creationId xmlns="" xmlns:a16="http://schemas.microsoft.com/office/drawing/2014/main" id="{F8142899-94C0-4129-ACB7-B1D81CFA6E9D}"/>
              </a:ext>
            </a:extLst>
          </p:cNvPr>
          <p:cNvSpPr>
            <a:spLocks noGrp="1"/>
          </p:cNvSpPr>
          <p:nvPr>
            <p:ph idx="1"/>
          </p:nvPr>
        </p:nvSpPr>
        <p:spPr/>
        <p:txBody>
          <a:bodyPr/>
          <a:lstStyle/>
          <a:p>
            <a:r>
              <a:rPr lang="en-GB" sz="1800" dirty="0"/>
              <a:t>Big influence of Galen’s works due to the use of Greek language</a:t>
            </a:r>
          </a:p>
          <a:p>
            <a:r>
              <a:rPr lang="en-GB" sz="1800" dirty="0"/>
              <a:t>Decline of </a:t>
            </a:r>
            <a:r>
              <a:rPr lang="en-GB" sz="1800" dirty="0" err="1"/>
              <a:t>Galenism</a:t>
            </a:r>
            <a:endParaRPr lang="en-GB" sz="1800" dirty="0"/>
          </a:p>
          <a:p>
            <a:pPr lvl="1"/>
            <a:r>
              <a:rPr lang="en-GB" sz="1800" dirty="0"/>
              <a:t>Exhaustion of Greek culture</a:t>
            </a:r>
          </a:p>
          <a:p>
            <a:pPr lvl="2"/>
            <a:r>
              <a:rPr lang="en-GB" sz="1600" dirty="0"/>
              <a:t>The difference between the “polis” and “imperium” as political organizations</a:t>
            </a:r>
          </a:p>
          <a:p>
            <a:pPr lvl="2"/>
            <a:r>
              <a:rPr lang="en-GB" sz="1600" dirty="0"/>
              <a:t>Influence of Eastern cultures</a:t>
            </a:r>
          </a:p>
          <a:p>
            <a:pPr lvl="2"/>
            <a:r>
              <a:rPr lang="en-GB" sz="1600" dirty="0"/>
              <a:t>The role of faith and religion in every form of knowledge</a:t>
            </a:r>
          </a:p>
          <a:p>
            <a:pPr lvl="2"/>
            <a:r>
              <a:rPr lang="en-GB" sz="1600" dirty="0"/>
              <a:t>The decadence of Roman Empire and its civilization</a:t>
            </a:r>
          </a:p>
          <a:p>
            <a:pPr lvl="1"/>
            <a:r>
              <a:rPr lang="en-GB" sz="1800" dirty="0"/>
              <a:t>Refuse of part of the Galen’s works for its intrinsic Paganism</a:t>
            </a:r>
          </a:p>
          <a:p>
            <a:pPr lvl="1"/>
            <a:r>
              <a:rPr lang="en-GB" sz="1800" dirty="0"/>
              <a:t>Softening of the physiological rationality</a:t>
            </a:r>
          </a:p>
          <a:p>
            <a:pPr lvl="2"/>
            <a:endParaRPr lang="en-GB" dirty="0"/>
          </a:p>
        </p:txBody>
      </p:sp>
    </p:spTree>
    <p:extLst>
      <p:ext uri="{BB962C8B-B14F-4D97-AF65-F5344CB8AC3E}">
        <p14:creationId xmlns:p14="http://schemas.microsoft.com/office/powerpoint/2010/main" val="3975946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DB60394C54F044948EBCDAE7591ACE" ma:contentTypeVersion="11" ma:contentTypeDescription="Create a new document." ma:contentTypeScope="" ma:versionID="ae60e388a1b38099b3f8a9de90889d13">
  <xsd:schema xmlns:xsd="http://www.w3.org/2001/XMLSchema" xmlns:xs="http://www.w3.org/2001/XMLSchema" xmlns:p="http://schemas.microsoft.com/office/2006/metadata/properties" xmlns:ns3="3907ee43-106e-45b7-ac09-95530b7d167a" xmlns:ns4="9f45867e-6b5a-4e8e-bc9d-545393ffc3c9" targetNamespace="http://schemas.microsoft.com/office/2006/metadata/properties" ma:root="true" ma:fieldsID="cc0086c9221a71cccec6f925cb9fef8c" ns3:_="" ns4:_="">
    <xsd:import namespace="3907ee43-106e-45b7-ac09-95530b7d167a"/>
    <xsd:import namespace="9f45867e-6b5a-4e8e-bc9d-545393ffc3c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07ee43-106e-45b7-ac09-95530b7d16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45867e-6b5a-4e8e-bc9d-545393ffc3c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03416C-28B0-460A-B631-2007C61822C7}">
  <ds:schemaRefs>
    <ds:schemaRef ds:uri="http://schemas.microsoft.com/sharepoint/v3/contenttype/forms"/>
  </ds:schemaRefs>
</ds:datastoreItem>
</file>

<file path=customXml/itemProps2.xml><?xml version="1.0" encoding="utf-8"?>
<ds:datastoreItem xmlns:ds="http://schemas.openxmlformats.org/officeDocument/2006/customXml" ds:itemID="{8462FAAA-274D-4703-BB21-E54621C382C3}">
  <ds:schemaRefs>
    <ds:schemaRef ds:uri="http://schemas.microsoft.com/office/2006/metadata/properties"/>
    <ds:schemaRef ds:uri="http://purl.org/dc/elements/1.1/"/>
    <ds:schemaRef ds:uri="http://purl.org/dc/terms/"/>
    <ds:schemaRef ds:uri="http://purl.org/dc/dcmitype/"/>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9f45867e-6b5a-4e8e-bc9d-545393ffc3c9"/>
    <ds:schemaRef ds:uri="3907ee43-106e-45b7-ac09-95530b7d167a"/>
  </ds:schemaRefs>
</ds:datastoreItem>
</file>

<file path=customXml/itemProps3.xml><?xml version="1.0" encoding="utf-8"?>
<ds:datastoreItem xmlns:ds="http://schemas.openxmlformats.org/officeDocument/2006/customXml" ds:itemID="{CB3DDF54-B9E9-476B-99E0-0CD8EC41DE80}">
  <ds:schemaRefs>
    <ds:schemaRef ds:uri="3907ee43-106e-45b7-ac09-95530b7d167a"/>
    <ds:schemaRef ds:uri="9f45867e-6b5a-4e8e-bc9d-545393ffc3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1376</TotalTime>
  <Words>1485</Words>
  <Application>Microsoft Office PowerPoint</Application>
  <PresentationFormat>Custom</PresentationFormat>
  <Paragraphs>164</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vt:lpstr>
      <vt:lpstr>Middle-Age: 5th–15th Centuries </vt:lpstr>
      <vt:lpstr>Christianism and Medicine</vt:lpstr>
      <vt:lpstr>Diseases as wrath of God</vt:lpstr>
      <vt:lpstr>The Christian ethical duty of care  </vt:lpstr>
      <vt:lpstr>The Decline of Galenism</vt:lpstr>
      <vt:lpstr>Byzantine Medicine</vt:lpstr>
      <vt:lpstr>Medicine in the byzantine society</vt:lpstr>
      <vt:lpstr>Byzantine medicine and Hippocratic tradition</vt:lpstr>
      <vt:lpstr>Byzantine medicine and superstitious culture</vt:lpstr>
      <vt:lpstr>Islam</vt:lpstr>
      <vt:lpstr>Arabic medicine</vt:lpstr>
      <vt:lpstr>The translation of Greek medicine</vt:lpstr>
      <vt:lpstr>Isagoge of Iohannitus</vt:lpstr>
      <vt:lpstr>Rhazes (854-925 A.D.)</vt:lpstr>
      <vt:lpstr>Avicenna (980-1037 A.D.)</vt:lpstr>
      <vt:lpstr>Medieval Medicine in Europe (V-XV CE)</vt:lpstr>
      <vt:lpstr>The School of Salerno</vt:lpstr>
      <vt:lpstr>Universities</vt:lpstr>
      <vt:lpstr>Medicine from the point of view of orthodox theology</vt:lpstr>
      <vt:lpstr>Medicine as God’s gift to human</vt:lpstr>
      <vt:lpstr>Orthodox Liturgical Life</vt:lpstr>
      <vt:lpstr>Medicine and Church’s diaconia of the sick in the Byzantine Empire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Emanuele Valenti</dc:creator>
  <cp:lastModifiedBy>Andrea Nozzoli</cp:lastModifiedBy>
  <cp:revision>30</cp:revision>
  <dcterms:created xsi:type="dcterms:W3CDTF">2019-09-06T12:08:35Z</dcterms:created>
  <dcterms:modified xsi:type="dcterms:W3CDTF">2021-06-18T08:45:57Z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0x01010028DB60394C54F044948EBCDAE7591ACE</vt:lpwstr>
  </property>
</Properties>
</file>