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77" r:id="rId5"/>
    <p:sldId id="257" r:id="rId6"/>
    <p:sldId id="259" r:id="rId7"/>
    <p:sldId id="260" r:id="rId8"/>
    <p:sldId id="258" r:id="rId9"/>
    <p:sldId id="261" r:id="rId10"/>
    <p:sldId id="262" r:id="rId11"/>
    <p:sldId id="263" r:id="rId12"/>
    <p:sldId id="264" r:id="rId13"/>
    <p:sldId id="265" r:id="rId14"/>
    <p:sldId id="266" r:id="rId15"/>
    <p:sldId id="267" r:id="rId16"/>
    <p:sldId id="268" r:id="rId17"/>
    <p:sldId id="269" r:id="rId18"/>
    <p:sldId id="271" r:id="rId19"/>
    <p:sldId id="273" r:id="rId20"/>
    <p:sldId id="276" r:id="rId21"/>
    <p:sldId id="274" r:id="rId22"/>
    <p:sldId id="275" r:id="rId23"/>
    <p:sldId id="282" r:id="rId24"/>
    <p:sldId id="283" r:id="rId25"/>
    <p:sldId id="284" r:id="rId26"/>
    <p:sldId id="285" r:id="rId27"/>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3224">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63"/>
  </p:normalViewPr>
  <p:slideViewPr>
    <p:cSldViewPr snapToGrid="0">
      <p:cViewPr>
        <p:scale>
          <a:sx n="71" d="100"/>
          <a:sy n="71" d="100"/>
        </p:scale>
        <p:origin x="-588" y="72"/>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814" y="-84"/>
      </p:cViewPr>
      <p:guideLst>
        <p:guide orient="horz" pos="3224"/>
        <p:guide pos="223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it-IT"/>
          </a:p>
        </p:txBody>
      </p:sp>
      <p:sp>
        <p:nvSpPr>
          <p:cNvPr id="3" name="Date Placehold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endParaRPr lang="it-IT" dirty="0"/>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it-IT"/>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endParaRPr lang="it-IT" dirty="0"/>
          </a:p>
        </p:txBody>
      </p:sp>
    </p:spTree>
    <p:extLst>
      <p:ext uri="{BB962C8B-B14F-4D97-AF65-F5344CB8AC3E}">
        <p14:creationId xmlns:p14="http://schemas.microsoft.com/office/powerpoint/2010/main" val="1547361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Marcador de fecha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F9C1E528-9F6F-5147-9A6E-E055E3D190ED}" type="datetimeFigureOut">
              <a:rPr lang="en-GB" smtClean="0"/>
              <a:t>18/06/2021</a:t>
            </a:fld>
            <a:endParaRPr lang="en-GB"/>
          </a:p>
        </p:txBody>
      </p:sp>
      <p:sp>
        <p:nvSpPr>
          <p:cNvPr id="4" name="Marcador de imagen de diapositiva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Marcador de nota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Marcador de número de diapositiva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625FE34F-0691-9C4B-9BD3-D09A1A25B2C4}" type="slidenum">
              <a:rPr lang="en-GB" smtClean="0"/>
              <a:t>‹#›</a:t>
            </a:fld>
            <a:endParaRPr lang="en-GB"/>
          </a:p>
        </p:txBody>
      </p:sp>
    </p:spTree>
    <p:extLst>
      <p:ext uri="{BB962C8B-B14F-4D97-AF65-F5344CB8AC3E}">
        <p14:creationId xmlns:p14="http://schemas.microsoft.com/office/powerpoint/2010/main" val="3707176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625FE34F-0691-9C4B-9BD3-D09A1A25B2C4}" type="slidenum">
              <a:rPr lang="en-GB" smtClean="0"/>
              <a:t>13</a:t>
            </a:fld>
            <a:endParaRPr lang="en-GB"/>
          </a:p>
        </p:txBody>
      </p:sp>
    </p:spTree>
    <p:extLst>
      <p:ext uri="{BB962C8B-B14F-4D97-AF65-F5344CB8AC3E}">
        <p14:creationId xmlns:p14="http://schemas.microsoft.com/office/powerpoint/2010/main" val="3325752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3D567-D40F-489F-9C62-184BDF5263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202DAED7-1137-4A86-92F0-71BF867F35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0FC9953A-D1D2-4019-8994-475BCC09ABEF}"/>
              </a:ext>
            </a:extLst>
          </p:cNvPr>
          <p:cNvSpPr>
            <a:spLocks noGrp="1"/>
          </p:cNvSpPr>
          <p:nvPr>
            <p:ph type="dt" sz="half" idx="10"/>
          </p:nvPr>
        </p:nvSpPr>
        <p:spPr/>
        <p:txBody>
          <a:bodyPr/>
          <a:lstStyle/>
          <a:p>
            <a:fld id="{60705FF8-5268-4131-B694-6FA2AE9D28CC}" type="datetimeFigureOut">
              <a:rPr lang="en-GB" smtClean="0"/>
              <a:t>18/06/2021</a:t>
            </a:fld>
            <a:endParaRPr lang="en-GB"/>
          </a:p>
        </p:txBody>
      </p:sp>
      <p:sp>
        <p:nvSpPr>
          <p:cNvPr id="5" name="Footer Placeholder 4">
            <a:extLst>
              <a:ext uri="{FF2B5EF4-FFF2-40B4-BE49-F238E27FC236}">
                <a16:creationId xmlns:a16="http://schemas.microsoft.com/office/drawing/2014/main" xmlns="" id="{5C41C8EF-ED1A-4B8A-8806-99A5D45D46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52C4CFD-C5E5-4BBA-81FE-8B03758C48E6}"/>
              </a:ext>
            </a:extLst>
          </p:cNvPr>
          <p:cNvSpPr>
            <a:spLocks noGrp="1"/>
          </p:cNvSpPr>
          <p:nvPr>
            <p:ph type="sldNum" sz="quarter" idx="12"/>
          </p:nvPr>
        </p:nvSpPr>
        <p:spPr/>
        <p:txBody>
          <a:bodyPr/>
          <a:lstStyle/>
          <a:p>
            <a:fld id="{DD5A4E17-09B3-444C-B5B8-4A2B46888542}" type="slidenum">
              <a:rPr lang="en-GB" smtClean="0"/>
              <a:t>‹#›</a:t>
            </a:fld>
            <a:endParaRPr lang="en-GB"/>
          </a:p>
        </p:txBody>
      </p:sp>
    </p:spTree>
    <p:extLst>
      <p:ext uri="{BB962C8B-B14F-4D97-AF65-F5344CB8AC3E}">
        <p14:creationId xmlns:p14="http://schemas.microsoft.com/office/powerpoint/2010/main" val="690791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E00C87-722B-4EC5-B89A-BC4FF9A59B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59A6F75C-0388-442F-9718-F4708210E2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A16886A-27F5-4BD4-9A77-6B2A855B1DD2}"/>
              </a:ext>
            </a:extLst>
          </p:cNvPr>
          <p:cNvSpPr>
            <a:spLocks noGrp="1"/>
          </p:cNvSpPr>
          <p:nvPr>
            <p:ph type="dt" sz="half" idx="10"/>
          </p:nvPr>
        </p:nvSpPr>
        <p:spPr/>
        <p:txBody>
          <a:bodyPr/>
          <a:lstStyle/>
          <a:p>
            <a:fld id="{60705FF8-5268-4131-B694-6FA2AE9D28CC}" type="datetimeFigureOut">
              <a:rPr lang="en-GB" smtClean="0"/>
              <a:t>18/06/2021</a:t>
            </a:fld>
            <a:endParaRPr lang="en-GB"/>
          </a:p>
        </p:txBody>
      </p:sp>
      <p:sp>
        <p:nvSpPr>
          <p:cNvPr id="5" name="Footer Placeholder 4">
            <a:extLst>
              <a:ext uri="{FF2B5EF4-FFF2-40B4-BE49-F238E27FC236}">
                <a16:creationId xmlns:a16="http://schemas.microsoft.com/office/drawing/2014/main" xmlns="" id="{0698DFC1-54A9-4256-B726-96859B7CF4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6C6DC4F-0D9A-4CBB-A903-0156B3C279C3}"/>
              </a:ext>
            </a:extLst>
          </p:cNvPr>
          <p:cNvSpPr>
            <a:spLocks noGrp="1"/>
          </p:cNvSpPr>
          <p:nvPr>
            <p:ph type="sldNum" sz="quarter" idx="12"/>
          </p:nvPr>
        </p:nvSpPr>
        <p:spPr/>
        <p:txBody>
          <a:bodyPr/>
          <a:lstStyle/>
          <a:p>
            <a:fld id="{DD5A4E17-09B3-444C-B5B8-4A2B46888542}" type="slidenum">
              <a:rPr lang="en-GB" smtClean="0"/>
              <a:t>‹#›</a:t>
            </a:fld>
            <a:endParaRPr lang="en-GB"/>
          </a:p>
        </p:txBody>
      </p:sp>
    </p:spTree>
    <p:extLst>
      <p:ext uri="{BB962C8B-B14F-4D97-AF65-F5344CB8AC3E}">
        <p14:creationId xmlns:p14="http://schemas.microsoft.com/office/powerpoint/2010/main" val="312637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5EC4267-1849-4EE6-BFE3-52DB71652A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CE234E4C-D57B-4E97-A2A0-208C51DA0D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3E289BD-A397-4334-8074-D24F937109EB}"/>
              </a:ext>
            </a:extLst>
          </p:cNvPr>
          <p:cNvSpPr>
            <a:spLocks noGrp="1"/>
          </p:cNvSpPr>
          <p:nvPr>
            <p:ph type="dt" sz="half" idx="10"/>
          </p:nvPr>
        </p:nvSpPr>
        <p:spPr/>
        <p:txBody>
          <a:bodyPr/>
          <a:lstStyle/>
          <a:p>
            <a:fld id="{60705FF8-5268-4131-B694-6FA2AE9D28CC}" type="datetimeFigureOut">
              <a:rPr lang="en-GB" smtClean="0"/>
              <a:t>18/06/2021</a:t>
            </a:fld>
            <a:endParaRPr lang="en-GB"/>
          </a:p>
        </p:txBody>
      </p:sp>
      <p:sp>
        <p:nvSpPr>
          <p:cNvPr id="5" name="Footer Placeholder 4">
            <a:extLst>
              <a:ext uri="{FF2B5EF4-FFF2-40B4-BE49-F238E27FC236}">
                <a16:creationId xmlns:a16="http://schemas.microsoft.com/office/drawing/2014/main" xmlns="" id="{B7FDB7FC-33F8-4BA0-BE87-587BEBB146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EEE6413-F213-400E-8887-A8F5EF98CCF2}"/>
              </a:ext>
            </a:extLst>
          </p:cNvPr>
          <p:cNvSpPr>
            <a:spLocks noGrp="1"/>
          </p:cNvSpPr>
          <p:nvPr>
            <p:ph type="sldNum" sz="quarter" idx="12"/>
          </p:nvPr>
        </p:nvSpPr>
        <p:spPr/>
        <p:txBody>
          <a:bodyPr/>
          <a:lstStyle/>
          <a:p>
            <a:fld id="{DD5A4E17-09B3-444C-B5B8-4A2B46888542}" type="slidenum">
              <a:rPr lang="en-GB" smtClean="0"/>
              <a:t>‹#›</a:t>
            </a:fld>
            <a:endParaRPr lang="en-GB"/>
          </a:p>
        </p:txBody>
      </p:sp>
    </p:spTree>
    <p:extLst>
      <p:ext uri="{BB962C8B-B14F-4D97-AF65-F5344CB8AC3E}">
        <p14:creationId xmlns:p14="http://schemas.microsoft.com/office/powerpoint/2010/main" val="3623884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9BEE23-1873-478E-9F17-BA628B8A2A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245267D-18A6-45FE-A735-3AD48DC4D4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47C9997-B52F-4C00-A7B4-2BCD88EE6093}"/>
              </a:ext>
            </a:extLst>
          </p:cNvPr>
          <p:cNvSpPr>
            <a:spLocks noGrp="1"/>
          </p:cNvSpPr>
          <p:nvPr>
            <p:ph type="dt" sz="half" idx="10"/>
          </p:nvPr>
        </p:nvSpPr>
        <p:spPr/>
        <p:txBody>
          <a:bodyPr/>
          <a:lstStyle/>
          <a:p>
            <a:fld id="{60705FF8-5268-4131-B694-6FA2AE9D28CC}" type="datetimeFigureOut">
              <a:rPr lang="en-GB" smtClean="0"/>
              <a:t>18/06/2021</a:t>
            </a:fld>
            <a:endParaRPr lang="en-GB"/>
          </a:p>
        </p:txBody>
      </p:sp>
      <p:sp>
        <p:nvSpPr>
          <p:cNvPr id="5" name="Footer Placeholder 4">
            <a:extLst>
              <a:ext uri="{FF2B5EF4-FFF2-40B4-BE49-F238E27FC236}">
                <a16:creationId xmlns:a16="http://schemas.microsoft.com/office/drawing/2014/main" xmlns="" id="{87670387-C0E7-4145-89CF-FEC01075FB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5B0F891-61D3-4EDE-A379-B50FEA1A501C}"/>
              </a:ext>
            </a:extLst>
          </p:cNvPr>
          <p:cNvSpPr>
            <a:spLocks noGrp="1"/>
          </p:cNvSpPr>
          <p:nvPr>
            <p:ph type="sldNum" sz="quarter" idx="12"/>
          </p:nvPr>
        </p:nvSpPr>
        <p:spPr/>
        <p:txBody>
          <a:bodyPr/>
          <a:lstStyle/>
          <a:p>
            <a:fld id="{DD5A4E17-09B3-444C-B5B8-4A2B46888542}" type="slidenum">
              <a:rPr lang="en-GB" smtClean="0"/>
              <a:t>‹#›</a:t>
            </a:fld>
            <a:endParaRPr lang="en-GB"/>
          </a:p>
        </p:txBody>
      </p:sp>
    </p:spTree>
    <p:extLst>
      <p:ext uri="{BB962C8B-B14F-4D97-AF65-F5344CB8AC3E}">
        <p14:creationId xmlns:p14="http://schemas.microsoft.com/office/powerpoint/2010/main" val="189484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10EAAD-27F6-4D58-A345-31899B5CD7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D8D026E-C1E7-4501-910E-9E7C1D4ADB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DC687B5-F1E9-4FD4-9AED-1AD6042E91CE}"/>
              </a:ext>
            </a:extLst>
          </p:cNvPr>
          <p:cNvSpPr>
            <a:spLocks noGrp="1"/>
          </p:cNvSpPr>
          <p:nvPr>
            <p:ph type="dt" sz="half" idx="10"/>
          </p:nvPr>
        </p:nvSpPr>
        <p:spPr/>
        <p:txBody>
          <a:bodyPr/>
          <a:lstStyle/>
          <a:p>
            <a:fld id="{60705FF8-5268-4131-B694-6FA2AE9D28CC}" type="datetimeFigureOut">
              <a:rPr lang="en-GB" smtClean="0"/>
              <a:t>18/06/2021</a:t>
            </a:fld>
            <a:endParaRPr lang="en-GB"/>
          </a:p>
        </p:txBody>
      </p:sp>
      <p:sp>
        <p:nvSpPr>
          <p:cNvPr id="5" name="Footer Placeholder 4">
            <a:extLst>
              <a:ext uri="{FF2B5EF4-FFF2-40B4-BE49-F238E27FC236}">
                <a16:creationId xmlns:a16="http://schemas.microsoft.com/office/drawing/2014/main" xmlns="" id="{76900C0C-7502-4997-89F0-091D013174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A94BD77-9B51-4655-901F-E3403184779C}"/>
              </a:ext>
            </a:extLst>
          </p:cNvPr>
          <p:cNvSpPr>
            <a:spLocks noGrp="1"/>
          </p:cNvSpPr>
          <p:nvPr>
            <p:ph type="sldNum" sz="quarter" idx="12"/>
          </p:nvPr>
        </p:nvSpPr>
        <p:spPr/>
        <p:txBody>
          <a:bodyPr/>
          <a:lstStyle/>
          <a:p>
            <a:fld id="{DD5A4E17-09B3-444C-B5B8-4A2B46888542}" type="slidenum">
              <a:rPr lang="en-GB" smtClean="0"/>
              <a:t>‹#›</a:t>
            </a:fld>
            <a:endParaRPr lang="en-GB"/>
          </a:p>
        </p:txBody>
      </p:sp>
    </p:spTree>
    <p:extLst>
      <p:ext uri="{BB962C8B-B14F-4D97-AF65-F5344CB8AC3E}">
        <p14:creationId xmlns:p14="http://schemas.microsoft.com/office/powerpoint/2010/main" val="218981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FFA6F5-09B1-4D7A-B14C-031DEE5837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D09C41D-A432-499A-BA93-53DB015326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517ADFCF-35C8-47A1-BF8F-3747731692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3187EB1D-A0E1-429F-B0C6-E2E1489FF700}"/>
              </a:ext>
            </a:extLst>
          </p:cNvPr>
          <p:cNvSpPr>
            <a:spLocks noGrp="1"/>
          </p:cNvSpPr>
          <p:nvPr>
            <p:ph type="dt" sz="half" idx="10"/>
          </p:nvPr>
        </p:nvSpPr>
        <p:spPr/>
        <p:txBody>
          <a:bodyPr/>
          <a:lstStyle/>
          <a:p>
            <a:fld id="{60705FF8-5268-4131-B694-6FA2AE9D28CC}" type="datetimeFigureOut">
              <a:rPr lang="en-GB" smtClean="0"/>
              <a:t>18/06/2021</a:t>
            </a:fld>
            <a:endParaRPr lang="en-GB"/>
          </a:p>
        </p:txBody>
      </p:sp>
      <p:sp>
        <p:nvSpPr>
          <p:cNvPr id="6" name="Footer Placeholder 5">
            <a:extLst>
              <a:ext uri="{FF2B5EF4-FFF2-40B4-BE49-F238E27FC236}">
                <a16:creationId xmlns:a16="http://schemas.microsoft.com/office/drawing/2014/main" xmlns="" id="{C527FF97-886A-4306-B822-4305121726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B176D9A-ACA5-4BC7-AFF9-A692E9F5BA77}"/>
              </a:ext>
            </a:extLst>
          </p:cNvPr>
          <p:cNvSpPr>
            <a:spLocks noGrp="1"/>
          </p:cNvSpPr>
          <p:nvPr>
            <p:ph type="sldNum" sz="quarter" idx="12"/>
          </p:nvPr>
        </p:nvSpPr>
        <p:spPr/>
        <p:txBody>
          <a:bodyPr/>
          <a:lstStyle/>
          <a:p>
            <a:fld id="{DD5A4E17-09B3-444C-B5B8-4A2B46888542}" type="slidenum">
              <a:rPr lang="en-GB" smtClean="0"/>
              <a:t>‹#›</a:t>
            </a:fld>
            <a:endParaRPr lang="en-GB"/>
          </a:p>
        </p:txBody>
      </p:sp>
    </p:spTree>
    <p:extLst>
      <p:ext uri="{BB962C8B-B14F-4D97-AF65-F5344CB8AC3E}">
        <p14:creationId xmlns:p14="http://schemas.microsoft.com/office/powerpoint/2010/main" val="3575436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8E317D-CB9B-4E3E-BFBD-54A784C37E7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7CA676F-72AA-4DEB-AEAD-CD92BE3D3C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F7CE1A5-DEF7-49D5-A213-5084C78AB9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8A69F593-C414-48D6-A119-5636FEB498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204EAA6-6FDA-447A-A8F5-658BCEC492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465D32B0-5600-45AB-A840-333B6713AE85}"/>
              </a:ext>
            </a:extLst>
          </p:cNvPr>
          <p:cNvSpPr>
            <a:spLocks noGrp="1"/>
          </p:cNvSpPr>
          <p:nvPr>
            <p:ph type="dt" sz="half" idx="10"/>
          </p:nvPr>
        </p:nvSpPr>
        <p:spPr/>
        <p:txBody>
          <a:bodyPr/>
          <a:lstStyle/>
          <a:p>
            <a:fld id="{60705FF8-5268-4131-B694-6FA2AE9D28CC}" type="datetimeFigureOut">
              <a:rPr lang="en-GB" smtClean="0"/>
              <a:t>18/06/2021</a:t>
            </a:fld>
            <a:endParaRPr lang="en-GB"/>
          </a:p>
        </p:txBody>
      </p:sp>
      <p:sp>
        <p:nvSpPr>
          <p:cNvPr id="8" name="Footer Placeholder 7">
            <a:extLst>
              <a:ext uri="{FF2B5EF4-FFF2-40B4-BE49-F238E27FC236}">
                <a16:creationId xmlns:a16="http://schemas.microsoft.com/office/drawing/2014/main" xmlns="" id="{8DE8EFB5-5C83-42C5-9DF7-7B14C41E690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8526A7D0-5E55-4CF8-823F-3A7C87F158B3}"/>
              </a:ext>
            </a:extLst>
          </p:cNvPr>
          <p:cNvSpPr>
            <a:spLocks noGrp="1"/>
          </p:cNvSpPr>
          <p:nvPr>
            <p:ph type="sldNum" sz="quarter" idx="12"/>
          </p:nvPr>
        </p:nvSpPr>
        <p:spPr/>
        <p:txBody>
          <a:bodyPr/>
          <a:lstStyle/>
          <a:p>
            <a:fld id="{DD5A4E17-09B3-444C-B5B8-4A2B46888542}" type="slidenum">
              <a:rPr lang="en-GB" smtClean="0"/>
              <a:t>‹#›</a:t>
            </a:fld>
            <a:endParaRPr lang="en-GB"/>
          </a:p>
        </p:txBody>
      </p:sp>
    </p:spTree>
    <p:extLst>
      <p:ext uri="{BB962C8B-B14F-4D97-AF65-F5344CB8AC3E}">
        <p14:creationId xmlns:p14="http://schemas.microsoft.com/office/powerpoint/2010/main" val="1193901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B64DB1-2A1E-472E-A418-7D42656653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D8B15465-8765-4508-AA11-B40E35DF20FE}"/>
              </a:ext>
            </a:extLst>
          </p:cNvPr>
          <p:cNvSpPr>
            <a:spLocks noGrp="1"/>
          </p:cNvSpPr>
          <p:nvPr>
            <p:ph type="dt" sz="half" idx="10"/>
          </p:nvPr>
        </p:nvSpPr>
        <p:spPr/>
        <p:txBody>
          <a:bodyPr/>
          <a:lstStyle/>
          <a:p>
            <a:fld id="{60705FF8-5268-4131-B694-6FA2AE9D28CC}" type="datetimeFigureOut">
              <a:rPr lang="en-GB" smtClean="0"/>
              <a:t>18/06/2021</a:t>
            </a:fld>
            <a:endParaRPr lang="en-GB"/>
          </a:p>
        </p:txBody>
      </p:sp>
      <p:sp>
        <p:nvSpPr>
          <p:cNvPr id="4" name="Footer Placeholder 3">
            <a:extLst>
              <a:ext uri="{FF2B5EF4-FFF2-40B4-BE49-F238E27FC236}">
                <a16:creationId xmlns:a16="http://schemas.microsoft.com/office/drawing/2014/main" xmlns="" id="{418EA360-C3CB-41E0-B8E9-CB782F71A1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D5BB4B8F-F9AC-4254-8EAF-131672F12FD2}"/>
              </a:ext>
            </a:extLst>
          </p:cNvPr>
          <p:cNvSpPr>
            <a:spLocks noGrp="1"/>
          </p:cNvSpPr>
          <p:nvPr>
            <p:ph type="sldNum" sz="quarter" idx="12"/>
          </p:nvPr>
        </p:nvSpPr>
        <p:spPr/>
        <p:txBody>
          <a:bodyPr/>
          <a:lstStyle/>
          <a:p>
            <a:fld id="{DD5A4E17-09B3-444C-B5B8-4A2B46888542}" type="slidenum">
              <a:rPr lang="en-GB" smtClean="0"/>
              <a:t>‹#›</a:t>
            </a:fld>
            <a:endParaRPr lang="en-GB"/>
          </a:p>
        </p:txBody>
      </p:sp>
    </p:spTree>
    <p:extLst>
      <p:ext uri="{BB962C8B-B14F-4D97-AF65-F5344CB8AC3E}">
        <p14:creationId xmlns:p14="http://schemas.microsoft.com/office/powerpoint/2010/main" val="1945138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43E2E76-0B4F-4CF9-9814-CFEF352E6650}"/>
              </a:ext>
            </a:extLst>
          </p:cNvPr>
          <p:cNvSpPr>
            <a:spLocks noGrp="1"/>
          </p:cNvSpPr>
          <p:nvPr>
            <p:ph type="dt" sz="half" idx="10"/>
          </p:nvPr>
        </p:nvSpPr>
        <p:spPr/>
        <p:txBody>
          <a:bodyPr/>
          <a:lstStyle/>
          <a:p>
            <a:fld id="{60705FF8-5268-4131-B694-6FA2AE9D28CC}" type="datetimeFigureOut">
              <a:rPr lang="en-GB" smtClean="0"/>
              <a:t>18/06/2021</a:t>
            </a:fld>
            <a:endParaRPr lang="en-GB"/>
          </a:p>
        </p:txBody>
      </p:sp>
      <p:sp>
        <p:nvSpPr>
          <p:cNvPr id="3" name="Footer Placeholder 2">
            <a:extLst>
              <a:ext uri="{FF2B5EF4-FFF2-40B4-BE49-F238E27FC236}">
                <a16:creationId xmlns:a16="http://schemas.microsoft.com/office/drawing/2014/main" xmlns="" id="{6D49771E-909C-4866-AB9A-3456527FE9D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80B63638-7886-423F-8D9A-8FD038F30B47}"/>
              </a:ext>
            </a:extLst>
          </p:cNvPr>
          <p:cNvSpPr>
            <a:spLocks noGrp="1"/>
          </p:cNvSpPr>
          <p:nvPr>
            <p:ph type="sldNum" sz="quarter" idx="12"/>
          </p:nvPr>
        </p:nvSpPr>
        <p:spPr/>
        <p:txBody>
          <a:bodyPr/>
          <a:lstStyle/>
          <a:p>
            <a:fld id="{DD5A4E17-09B3-444C-B5B8-4A2B46888542}" type="slidenum">
              <a:rPr lang="en-GB" smtClean="0"/>
              <a:t>‹#›</a:t>
            </a:fld>
            <a:endParaRPr lang="en-GB"/>
          </a:p>
        </p:txBody>
      </p:sp>
    </p:spTree>
    <p:extLst>
      <p:ext uri="{BB962C8B-B14F-4D97-AF65-F5344CB8AC3E}">
        <p14:creationId xmlns:p14="http://schemas.microsoft.com/office/powerpoint/2010/main" val="56954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35381A-8E4F-4AA0-B861-6ABB35AC7E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12C2C13-4D18-4DF2-AE2B-7101A53D85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BF170022-37A9-41C0-ADB3-A787EABA8B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8D239CF-F2E0-4332-A9EB-6F4037AAE188}"/>
              </a:ext>
            </a:extLst>
          </p:cNvPr>
          <p:cNvSpPr>
            <a:spLocks noGrp="1"/>
          </p:cNvSpPr>
          <p:nvPr>
            <p:ph type="dt" sz="half" idx="10"/>
          </p:nvPr>
        </p:nvSpPr>
        <p:spPr/>
        <p:txBody>
          <a:bodyPr/>
          <a:lstStyle/>
          <a:p>
            <a:fld id="{60705FF8-5268-4131-B694-6FA2AE9D28CC}" type="datetimeFigureOut">
              <a:rPr lang="en-GB" smtClean="0"/>
              <a:t>18/06/2021</a:t>
            </a:fld>
            <a:endParaRPr lang="en-GB"/>
          </a:p>
        </p:txBody>
      </p:sp>
      <p:sp>
        <p:nvSpPr>
          <p:cNvPr id="6" name="Footer Placeholder 5">
            <a:extLst>
              <a:ext uri="{FF2B5EF4-FFF2-40B4-BE49-F238E27FC236}">
                <a16:creationId xmlns:a16="http://schemas.microsoft.com/office/drawing/2014/main" xmlns="" id="{CF716085-F7A4-4B21-9398-F4102D1893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31F9D31-84D4-4AB0-9C0C-E8DE8F587291}"/>
              </a:ext>
            </a:extLst>
          </p:cNvPr>
          <p:cNvSpPr>
            <a:spLocks noGrp="1"/>
          </p:cNvSpPr>
          <p:nvPr>
            <p:ph type="sldNum" sz="quarter" idx="12"/>
          </p:nvPr>
        </p:nvSpPr>
        <p:spPr/>
        <p:txBody>
          <a:bodyPr/>
          <a:lstStyle/>
          <a:p>
            <a:fld id="{DD5A4E17-09B3-444C-B5B8-4A2B46888542}" type="slidenum">
              <a:rPr lang="en-GB" smtClean="0"/>
              <a:t>‹#›</a:t>
            </a:fld>
            <a:endParaRPr lang="en-GB"/>
          </a:p>
        </p:txBody>
      </p:sp>
    </p:spTree>
    <p:extLst>
      <p:ext uri="{BB962C8B-B14F-4D97-AF65-F5344CB8AC3E}">
        <p14:creationId xmlns:p14="http://schemas.microsoft.com/office/powerpoint/2010/main" val="123523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F7C49A-8639-4731-A2F9-4AAFAB9B17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4AC21FDE-EB10-44EA-8A2D-8B5CF75B7B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C0800DDB-3EBF-4E1E-98D4-19F99A664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889438C-F2D7-4276-948A-D59A12BC175C}"/>
              </a:ext>
            </a:extLst>
          </p:cNvPr>
          <p:cNvSpPr>
            <a:spLocks noGrp="1"/>
          </p:cNvSpPr>
          <p:nvPr>
            <p:ph type="dt" sz="half" idx="10"/>
          </p:nvPr>
        </p:nvSpPr>
        <p:spPr/>
        <p:txBody>
          <a:bodyPr/>
          <a:lstStyle/>
          <a:p>
            <a:fld id="{60705FF8-5268-4131-B694-6FA2AE9D28CC}" type="datetimeFigureOut">
              <a:rPr lang="en-GB" smtClean="0"/>
              <a:t>18/06/2021</a:t>
            </a:fld>
            <a:endParaRPr lang="en-GB"/>
          </a:p>
        </p:txBody>
      </p:sp>
      <p:sp>
        <p:nvSpPr>
          <p:cNvPr id="6" name="Footer Placeholder 5">
            <a:extLst>
              <a:ext uri="{FF2B5EF4-FFF2-40B4-BE49-F238E27FC236}">
                <a16:creationId xmlns:a16="http://schemas.microsoft.com/office/drawing/2014/main" xmlns="" id="{4AB01DA0-44DB-4880-8DFB-FA045763A6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25F73B8-CB83-48ED-BB43-359150325762}"/>
              </a:ext>
            </a:extLst>
          </p:cNvPr>
          <p:cNvSpPr>
            <a:spLocks noGrp="1"/>
          </p:cNvSpPr>
          <p:nvPr>
            <p:ph type="sldNum" sz="quarter" idx="12"/>
          </p:nvPr>
        </p:nvSpPr>
        <p:spPr/>
        <p:txBody>
          <a:bodyPr/>
          <a:lstStyle/>
          <a:p>
            <a:fld id="{DD5A4E17-09B3-444C-B5B8-4A2B46888542}" type="slidenum">
              <a:rPr lang="en-GB" smtClean="0"/>
              <a:t>‹#›</a:t>
            </a:fld>
            <a:endParaRPr lang="en-GB"/>
          </a:p>
        </p:txBody>
      </p:sp>
    </p:spTree>
    <p:extLst>
      <p:ext uri="{BB962C8B-B14F-4D97-AF65-F5344CB8AC3E}">
        <p14:creationId xmlns:p14="http://schemas.microsoft.com/office/powerpoint/2010/main" val="3646305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hyperlink" Target="http://creativecommons.org/licenses/by-nc/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C979519-0905-4D64-81CD-78F5DD7A8C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8792007-7172-44A0-BE4C-2A92546A74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9D01B95-3526-4E43-8701-F69F1CACF1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705FF8-5268-4131-B694-6FA2AE9D28CC}" type="datetimeFigureOut">
              <a:rPr lang="en-GB" smtClean="0"/>
              <a:t>18/06/2021</a:t>
            </a:fld>
            <a:endParaRPr lang="en-GB"/>
          </a:p>
        </p:txBody>
      </p:sp>
      <p:sp>
        <p:nvSpPr>
          <p:cNvPr id="5" name="Footer Placeholder 4">
            <a:extLst>
              <a:ext uri="{FF2B5EF4-FFF2-40B4-BE49-F238E27FC236}">
                <a16:creationId xmlns:a16="http://schemas.microsoft.com/office/drawing/2014/main" xmlns="" id="{DC197AF1-A972-4DB8-B679-726DF79508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021DE9F0-9D45-4359-AACC-A91C2BAD52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A4E17-09B3-444C-B5B8-4A2B46888542}" type="slidenum">
              <a:rPr lang="en-GB" smtClean="0"/>
              <a:t>‹#›</a:t>
            </a:fld>
            <a:endParaRPr lang="en-GB"/>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510458" cy="952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n 5">
            <a:extLst>
              <a:ext uri="{FF2B5EF4-FFF2-40B4-BE49-F238E27FC236}">
                <a16:creationId xmlns:a16="http://schemas.microsoft.com/office/drawing/2014/main" xmlns="" id="{8B6A8ECA-B75A-451B-A2C5-40BEE89E90B8}"/>
              </a:ext>
            </a:extLst>
          </p:cNvPr>
          <p:cNvPicPr>
            <a:picLocks noChangeAspect="1"/>
          </p:cNvPicPr>
          <p:nvPr userDrawn="1"/>
        </p:nvPicPr>
        <p:blipFill>
          <a:blip r:embed="rId14"/>
          <a:stretch>
            <a:fillRect/>
          </a:stretch>
        </p:blipFill>
        <p:spPr>
          <a:xfrm>
            <a:off x="11170024" y="0"/>
            <a:ext cx="1021976" cy="952454"/>
          </a:xfrm>
          <a:prstGeom prst="rect">
            <a:avLst/>
          </a:prstGeom>
        </p:spPr>
      </p:pic>
      <p:pic>
        <p:nvPicPr>
          <p:cNvPr id="9" name="Picture 8"/>
          <p:cNvPicPr/>
          <p:nvPr userDrawn="1"/>
        </p:nvPicPr>
        <p:blipFill rotWithShape="1">
          <a:blip r:embed="rId15" cstate="print">
            <a:extLst>
              <a:ext uri="{28A0092B-C50C-407E-A947-70E740481C1C}">
                <a14:useLocalDpi xmlns:a14="http://schemas.microsoft.com/office/drawing/2010/main" val="0"/>
              </a:ext>
            </a:extLst>
          </a:blip>
          <a:srcRect t="12638"/>
          <a:stretch/>
        </p:blipFill>
        <p:spPr bwMode="auto">
          <a:xfrm>
            <a:off x="80682" y="6306671"/>
            <a:ext cx="3402106" cy="443753"/>
          </a:xfrm>
          <a:prstGeom prst="rect">
            <a:avLst/>
          </a:prstGeom>
          <a:noFill/>
          <a:ln>
            <a:noFill/>
          </a:ln>
          <a:extLst>
            <a:ext uri="{53640926-AAD7-44D8-BBD7-CCE9431645EC}">
              <a14:shadowObscured xmlns:a14="http://schemas.microsoft.com/office/drawing/2010/main"/>
            </a:ext>
          </a:extLst>
        </p:spPr>
      </p:pic>
      <p:sp>
        <p:nvSpPr>
          <p:cNvPr id="10" name="Marcador de número de diapositiva 5">
            <a:extLst>
              <a:ext uri="{FF2B5EF4-FFF2-40B4-BE49-F238E27FC236}">
                <a16:creationId xmlns:a16="http://schemas.microsoft.com/office/drawing/2014/main" xmlns="" id="{3DAAC168-ED9D-461E-9448-6949F35F33E3}"/>
              </a:ext>
            </a:extLst>
          </p:cNvPr>
          <p:cNvSpPr txBox="1">
            <a:spLocks/>
          </p:cNvSpPr>
          <p:nvPr userDrawn="1"/>
        </p:nvSpPr>
        <p:spPr>
          <a:xfrm>
            <a:off x="8323729" y="6409468"/>
            <a:ext cx="2451699" cy="321362"/>
          </a:xfrm>
          <a:prstGeom prst="rect">
            <a:avLst/>
          </a:prstGeom>
        </p:spPr>
        <p:txBody>
          <a:bodyPr vert="horz" lIns="68580" tIns="34290" rIns="68580" bIns="34290" rtlCol="0" anchor="ctr"/>
          <a:lstStyle>
            <a:defPPr>
              <a:defRPr lang="it-IT"/>
            </a:defPPr>
            <a:lvl1pPr marL="0" marR="0" indent="0" algn="r" defTabSz="685800" rtl="0" eaLnBrk="1" fontAlgn="auto" latinLnBrk="0" hangingPunct="1">
              <a:lnSpc>
                <a:spcPct val="100000"/>
              </a:lnSpc>
              <a:spcBef>
                <a:spcPts val="0"/>
              </a:spcBef>
              <a:spcAft>
                <a:spcPts val="0"/>
              </a:spcAft>
              <a:buClrTx/>
              <a:buSzTx/>
              <a:buFontTx/>
              <a:buNone/>
              <a:tabLst/>
              <a:defRPr lang="en-US" sz="8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dirty="0" smtClean="0"/>
          </a:p>
          <a:p>
            <a:r>
              <a:rPr lang="en-GB" sz="900" dirty="0" smtClean="0"/>
              <a:t>This work is licensed under a </a:t>
            </a:r>
            <a:r>
              <a:rPr lang="en-GB" sz="900" u="sng" dirty="0" smtClean="0">
                <a:hlinkClick r:id="rId16"/>
              </a:rPr>
              <a:t>Creative Commons Attribution - Non-commercial 4.0 International</a:t>
            </a:r>
            <a:r>
              <a:rPr lang="en-GB" sz="900" dirty="0" smtClean="0"/>
              <a:t>   </a:t>
            </a:r>
          </a:p>
          <a:p>
            <a:endParaRPr lang="en-GB" sz="900" dirty="0"/>
          </a:p>
        </p:txBody>
      </p:sp>
      <p:pic>
        <p:nvPicPr>
          <p:cNvPr id="11" name="Picture 10" descr="Licenza Creative Commons"/>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775428" y="6361950"/>
            <a:ext cx="1057244" cy="368880"/>
          </a:xfrm>
          <a:prstGeom prst="rect">
            <a:avLst/>
          </a:prstGeom>
          <a:noFill/>
          <a:ln>
            <a:noFill/>
          </a:ln>
        </p:spPr>
      </p:pic>
    </p:spTree>
    <p:extLst>
      <p:ext uri="{BB962C8B-B14F-4D97-AF65-F5344CB8AC3E}">
        <p14:creationId xmlns:p14="http://schemas.microsoft.com/office/powerpoint/2010/main" val="2402429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www.bing.com/images/search?view=detailV2&amp;ccid=lpJB6lUA&amp;id=1FE45A8D525FEC3C5DB1AED39283FE84353F84DC&amp;thid=OIP.lpJB6lUAebJNuiK5SJMe5AAAAA&amp;mediaurl=https://biblicisminstitute.files.wordpress.com/2015/03/jesus-sick-bed.jpg&amp;exph=334&amp;expw=467&amp;q=Jesus+and+sick&amp;simid=608045842059821347&amp;selectedIndex=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bing.com/images/search?view=detailV2&amp;ccid=yB/SD6Cf&amp;id=1F46D0D34E76943C10A496AF42D78DB76EC8D465&amp;thid=OIP.yB_SD6CfCcWx4lx7mIPnvwHaE7&amp;mediaurl=http://media.ldscdn.org/images/media-library/jesus-christ/resurrected-christ-with-people-1103021-print.jpg&amp;exph=1066&amp;expw=1600&amp;q=Jesus+and+sick&amp;simid=608012307000593951&amp;selectedIndex=34"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www.bing.com/images/search?view=detailV2&amp;ccid=1G34u1eL&amp;id=5DC10F9F63BA05810CC0578C6D79A7C4951831E7&amp;thid=OIP.1G34u1eLIKU2Dw89toWkqAHaFj&amp;mediaurl=https://cde.peru.com/ima/0/0/9/3/3/933094/611x458/peste-guerra-peloponeso.jpg&amp;exph=458&amp;expw=611&amp;q=Levitico+y+la+peste&amp;simid=608011727181186537&amp;selectedIndex=14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bing.com/images/search?view=detailV2&amp;ccid=V6WyrqnT&amp;id=D52DB8D6628DC16F10002F2A2CEEB2AC2128CA27&amp;thid=OIP.V6WyrqnTrQXQdLAScXET1gAAAA&amp;mediaurl=https://upload.wikimedia.org/wikipedia/commons/b/b5/Last_Rites_ca_1600.jpg&amp;exph=480&amp;expw=473&amp;q=extrema+uncion&amp;simid=608040967309493109&amp;selectedIndex=13"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0800" y="4648200"/>
            <a:ext cx="10363200" cy="1855680"/>
          </a:xfrm>
        </p:spPr>
        <p:txBody>
          <a:bodyPr>
            <a:normAutofit fontScale="90000"/>
          </a:bodyPr>
          <a:lstStyle/>
          <a:p>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4800" b="1" dirty="0">
                <a:solidFill>
                  <a:schemeClr val="accent6">
                    <a:lumMod val="75000"/>
                  </a:schemeClr>
                </a:solidFill>
                <a:effectLst>
                  <a:outerShdw blurRad="38100" dist="38100" dir="2700000" algn="tl">
                    <a:srgbClr val="000000">
                      <a:alpha val="43137"/>
                    </a:srgbClr>
                  </a:outerShdw>
                </a:effectLst>
              </a:rPr>
              <a:t/>
            </a:r>
            <a:br>
              <a:rPr lang="en-US" sz="4800" b="1" dirty="0">
                <a:solidFill>
                  <a:schemeClr val="accent6">
                    <a:lumMod val="75000"/>
                  </a:schemeClr>
                </a:solidFill>
                <a:effectLst>
                  <a:outerShdw blurRad="38100" dist="38100" dir="2700000" algn="tl">
                    <a:srgbClr val="000000">
                      <a:alpha val="43137"/>
                    </a:srgbClr>
                  </a:outerShdw>
                </a:effectLst>
              </a:rPr>
            </a:br>
            <a:r>
              <a:rPr lang="en-US" sz="4800" b="1" dirty="0">
                <a:solidFill>
                  <a:schemeClr val="accent6">
                    <a:lumMod val="75000"/>
                  </a:schemeClr>
                </a:solidFill>
                <a:effectLst>
                  <a:outerShdw blurRad="38100" dist="38100" dir="2700000" algn="tl">
                    <a:srgbClr val="000000">
                      <a:alpha val="43137"/>
                    </a:srgbClr>
                  </a:outerShdw>
                </a:effectLst>
              </a:rPr>
              <a:t/>
            </a:r>
            <a:br>
              <a:rPr lang="en-US" sz="4800" b="1" dirty="0">
                <a:solidFill>
                  <a:schemeClr val="accent6">
                    <a:lumMod val="75000"/>
                  </a:schemeClr>
                </a:solidFill>
                <a:effectLst>
                  <a:outerShdw blurRad="38100" dist="38100" dir="2700000" algn="tl">
                    <a:srgbClr val="000000">
                      <a:alpha val="43137"/>
                    </a:srgbClr>
                  </a:outerShdw>
                </a:effectLst>
              </a:rPr>
            </a:br>
            <a:endParaRPr lang="en-US" sz="4800" b="1" dirty="0">
              <a:solidFill>
                <a:schemeClr val="accent6">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008081" y="4936173"/>
            <a:ext cx="8534400" cy="685800"/>
          </a:xfrm>
        </p:spPr>
        <p:txBody>
          <a:bodyPr>
            <a:normAutofit fontScale="25000" lnSpcReduction="20000"/>
          </a:bodyPr>
          <a:lstStyle/>
          <a:p>
            <a:r>
              <a:rPr lang="en-GB" sz="7500" b="1" dirty="0"/>
              <a:t>Universidad </a:t>
            </a:r>
            <a:r>
              <a:rPr lang="en-GB" sz="7500" b="1" dirty="0" err="1"/>
              <a:t>Complutense</a:t>
            </a:r>
            <a:r>
              <a:rPr lang="en-GB" sz="7500" b="1" dirty="0"/>
              <a:t> de Madrid, Spain</a:t>
            </a:r>
            <a:endParaRPr lang="ro-RO" sz="7500" b="1" dirty="0"/>
          </a:p>
          <a:p>
            <a:endParaRPr lang="ro-RO" b="1" dirty="0">
              <a:solidFill>
                <a:schemeClr val="tx1"/>
              </a:solidFill>
            </a:endParaRPr>
          </a:p>
          <a:p>
            <a:endParaRPr lang="en-US" b="1" dirty="0">
              <a:solidFill>
                <a:schemeClr val="tx1"/>
              </a:solidFill>
            </a:endParaRPr>
          </a:p>
          <a:p>
            <a:r>
              <a:rPr lang="ro-RO" dirty="0"/>
              <a:t> </a:t>
            </a:r>
            <a:endParaRPr lang="it-IT" dirty="0"/>
          </a:p>
          <a:p>
            <a:endParaRPr lang="ro-RO" dirty="0"/>
          </a:p>
          <a:p>
            <a:endParaRPr lang="en-US" dirty="0"/>
          </a:p>
        </p:txBody>
      </p:sp>
      <p:sp>
        <p:nvSpPr>
          <p:cNvPr id="4" name="Rectangle 3"/>
          <p:cNvSpPr/>
          <p:nvPr/>
        </p:nvSpPr>
        <p:spPr>
          <a:xfrm>
            <a:off x="2580653" y="3982066"/>
            <a:ext cx="7389256" cy="1908215"/>
          </a:xfrm>
          <a:prstGeom prst="rect">
            <a:avLst/>
          </a:prstGeom>
        </p:spPr>
        <p:txBody>
          <a:bodyPr wrap="square">
            <a:spAutoFit/>
          </a:bodyPr>
          <a:lstStyle/>
          <a:p>
            <a:pPr algn="ctr"/>
            <a:endParaRPr lang="en-US" b="1" dirty="0">
              <a:solidFill>
                <a:schemeClr val="accent2"/>
              </a:solidFill>
              <a:effectLst>
                <a:outerShdw blurRad="38100" dist="38100" dir="2700000" algn="tl">
                  <a:srgbClr val="000000">
                    <a:alpha val="43137"/>
                  </a:srgbClr>
                </a:outerShdw>
              </a:effectLst>
            </a:endParaRPr>
          </a:p>
          <a:p>
            <a:pPr algn="ctr"/>
            <a:endParaRPr lang="en-US" b="1" dirty="0">
              <a:solidFill>
                <a:schemeClr val="accent2"/>
              </a:solidFill>
              <a:effectLst>
                <a:outerShdw blurRad="38100" dist="38100" dir="2700000" algn="tl">
                  <a:srgbClr val="000000">
                    <a:alpha val="43137"/>
                  </a:srgbClr>
                </a:outerShdw>
              </a:effectLst>
            </a:endParaRPr>
          </a:p>
          <a:p>
            <a:pPr algn="ctr"/>
            <a:r>
              <a:rPr lang="en-US" sz="3200" b="1" dirty="0">
                <a:solidFill>
                  <a:schemeClr val="accent6">
                    <a:lumMod val="75000"/>
                  </a:schemeClr>
                </a:solidFill>
                <a:effectLst>
                  <a:outerShdw blurRad="38100" dist="38100" dir="2700000" algn="tl">
                    <a:srgbClr val="000000">
                      <a:alpha val="43137"/>
                    </a:srgbClr>
                  </a:outerShdw>
                </a:effectLst>
              </a:rPr>
              <a:t/>
            </a:r>
            <a:br>
              <a:rPr lang="en-US" sz="3200" b="1" dirty="0">
                <a:solidFill>
                  <a:schemeClr val="accent6">
                    <a:lumMod val="75000"/>
                  </a:schemeClr>
                </a:solidFill>
                <a:effectLst>
                  <a:outerShdw blurRad="38100" dist="38100" dir="2700000" algn="tl">
                    <a:srgbClr val="000000">
                      <a:alpha val="43137"/>
                    </a:srgbClr>
                  </a:outerShdw>
                </a:effectLst>
              </a:rPr>
            </a:br>
            <a:r>
              <a:rPr lang="en-US" sz="3200" b="1" dirty="0">
                <a:solidFill>
                  <a:schemeClr val="accent6">
                    <a:lumMod val="75000"/>
                  </a:schemeClr>
                </a:solidFill>
                <a:effectLst>
                  <a:outerShdw blurRad="38100" dist="38100" dir="2700000" algn="tl">
                    <a:srgbClr val="000000">
                      <a:alpha val="43137"/>
                    </a:srgbClr>
                  </a:outerShdw>
                </a:effectLst>
              </a:rPr>
              <a:t/>
            </a:r>
            <a:br>
              <a:rPr lang="en-US" sz="3200" b="1" dirty="0">
                <a:solidFill>
                  <a:schemeClr val="accent6">
                    <a:lumMod val="75000"/>
                  </a:schemeClr>
                </a:solidFill>
                <a:effectLst>
                  <a:outerShdw blurRad="38100" dist="38100" dir="2700000" algn="tl">
                    <a:srgbClr val="000000">
                      <a:alpha val="43137"/>
                    </a:srgbClr>
                  </a:outerShdw>
                </a:effectLst>
              </a:rPr>
            </a:br>
            <a:endParaRPr lang="en-GB" dirty="0"/>
          </a:p>
        </p:txBody>
      </p:sp>
      <p:pic>
        <p:nvPicPr>
          <p:cNvPr id="7" name="Picture 6" descr="A large white building&#10;&#10;Description automatically generated">
            <a:extLst>
              <a:ext uri="{FF2B5EF4-FFF2-40B4-BE49-F238E27FC236}">
                <a16:creationId xmlns:a16="http://schemas.microsoft.com/office/drawing/2014/main" xmlns="" id="{F9503BE7-61F5-4B69-BE1A-53C56C332C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7521" y="1962888"/>
            <a:ext cx="4715520" cy="2373135"/>
          </a:xfrm>
          <a:prstGeom prst="rect">
            <a:avLst/>
          </a:prstGeom>
        </p:spPr>
      </p:pic>
      <p:sp>
        <p:nvSpPr>
          <p:cNvPr id="5" name="Rectangle 4"/>
          <p:cNvSpPr/>
          <p:nvPr/>
        </p:nvSpPr>
        <p:spPr>
          <a:xfrm>
            <a:off x="2487777" y="1039338"/>
            <a:ext cx="7575022" cy="461665"/>
          </a:xfrm>
          <a:prstGeom prst="rect">
            <a:avLst/>
          </a:prstGeom>
        </p:spPr>
        <p:txBody>
          <a:bodyPr wrap="none">
            <a:spAutoFit/>
          </a:bodyPr>
          <a:lstStyle/>
          <a:p>
            <a:pPr algn="ctr"/>
            <a:r>
              <a:rPr lang="el-GR" sz="2400" b="1" dirty="0">
                <a:solidFill>
                  <a:schemeClr val="accent2"/>
                </a:solidFill>
                <a:effectLst>
                  <a:outerShdw blurRad="38100" dist="38100" dir="2700000" algn="tl">
                    <a:srgbClr val="000000">
                      <a:alpha val="43137"/>
                    </a:srgbClr>
                  </a:outerShdw>
                </a:effectLst>
              </a:rPr>
              <a:t>Ενότητα</a:t>
            </a:r>
            <a:r>
              <a:rPr lang="en-US" sz="2400" b="1" dirty="0">
                <a:solidFill>
                  <a:schemeClr val="accent2"/>
                </a:solidFill>
                <a:effectLst>
                  <a:outerShdw blurRad="38100" dist="38100" dir="2700000" algn="tl">
                    <a:srgbClr val="000000">
                      <a:alpha val="43137"/>
                    </a:srgbClr>
                  </a:outerShdw>
                </a:effectLst>
              </a:rPr>
              <a:t> 5 – </a:t>
            </a:r>
            <a:r>
              <a:rPr lang="el-GR" sz="2400" b="1" dirty="0">
                <a:solidFill>
                  <a:schemeClr val="accent2"/>
                </a:solidFill>
                <a:effectLst>
                  <a:outerShdw blurRad="38100" dist="38100" dir="2700000" algn="tl">
                    <a:srgbClr val="000000">
                      <a:alpha val="43137"/>
                    </a:srgbClr>
                  </a:outerShdw>
                </a:effectLst>
              </a:rPr>
              <a:t>Η Βυζαντινή, Αραβική και Ευρωπαϊκή ιατρική</a:t>
            </a:r>
            <a:endParaRPr lang="en-GB" sz="2400" b="1"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7622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63FA53-4D86-4F91-B154-7ACB59D32DFE}"/>
              </a:ext>
            </a:extLst>
          </p:cNvPr>
          <p:cNvSpPr>
            <a:spLocks noGrp="1"/>
          </p:cNvSpPr>
          <p:nvPr>
            <p:ph type="title"/>
          </p:nvPr>
        </p:nvSpPr>
        <p:spPr>
          <a:xfrm>
            <a:off x="838200" y="704338"/>
            <a:ext cx="10515600" cy="1325563"/>
          </a:xfrm>
        </p:spPr>
        <p:txBody>
          <a:bodyPr>
            <a:normAutofit/>
          </a:bodyPr>
          <a:lstStyle/>
          <a:p>
            <a:r>
              <a:rPr lang="el-GR" sz="2000" b="1" dirty="0">
                <a:solidFill>
                  <a:schemeClr val="accent2"/>
                </a:solidFill>
                <a:effectLst>
                  <a:outerShdw blurRad="38100" dist="38100" dir="2700000" algn="tl">
                    <a:srgbClr val="000000">
                      <a:alpha val="43137"/>
                    </a:srgbClr>
                  </a:outerShdw>
                </a:effectLst>
                <a:latin typeface="+mn-lt"/>
                <a:ea typeface="+mn-ea"/>
                <a:cs typeface="+mn-cs"/>
              </a:rPr>
              <a:t>Βυζαντινή ιατρική και δεισιδαιμονική κουλτούρα
</a:t>
            </a:r>
            <a:endParaRPr lang="en-GB" sz="20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41E94452-E36E-4975-9383-464D0263F525}"/>
              </a:ext>
            </a:extLst>
          </p:cNvPr>
          <p:cNvSpPr>
            <a:spLocks noGrp="1"/>
          </p:cNvSpPr>
          <p:nvPr>
            <p:ph idx="1"/>
          </p:nvPr>
        </p:nvSpPr>
        <p:spPr/>
        <p:txBody>
          <a:bodyPr>
            <a:normAutofit/>
          </a:bodyPr>
          <a:lstStyle/>
          <a:p>
            <a:pPr lvl="1"/>
            <a:r>
              <a:rPr lang="el-GR" sz="1800" dirty="0"/>
              <a:t>Προ-Ιπποκρατική ιατρική: </a:t>
            </a:r>
            <a:r>
              <a:rPr lang="el-GR" sz="1800" i="1" dirty="0" err="1"/>
              <a:t>εγκοίμηση</a:t>
            </a:r>
            <a:r>
              <a:rPr lang="el-GR" sz="1800" dirty="0"/>
              <a:t>, χρήση της θεραπευτικής δύναμης των χεριών, σπονδές</a:t>
            </a:r>
            <a:endParaRPr lang="en-GB" sz="1800" dirty="0"/>
          </a:p>
          <a:p>
            <a:pPr lvl="1"/>
            <a:r>
              <a:rPr lang="el-GR" sz="1800" dirty="0"/>
              <a:t>Επιρροή της Εβραϊκής Καμπάλα</a:t>
            </a:r>
            <a:endParaRPr lang="en-GB" sz="1800" dirty="0"/>
          </a:p>
          <a:p>
            <a:pPr lvl="1"/>
            <a:r>
              <a:rPr lang="el-GR" sz="1800" dirty="0"/>
              <a:t>Επιρροή της αιγυπτιακής ιατρικής: Ο </a:t>
            </a:r>
            <a:r>
              <a:rPr lang="el-GR" sz="1800" i="1" dirty="0" err="1"/>
              <a:t>Thot</a:t>
            </a:r>
            <a:r>
              <a:rPr lang="el-GR" sz="1800" dirty="0"/>
              <a:t> έγινε </a:t>
            </a:r>
            <a:r>
              <a:rPr lang="el-GR" sz="1800" i="1" dirty="0"/>
              <a:t>Ερμής </a:t>
            </a:r>
            <a:r>
              <a:rPr lang="el-GR" sz="1800" i="1" dirty="0" err="1"/>
              <a:t>Τρισμεγιστος</a:t>
            </a:r>
            <a:r>
              <a:rPr lang="el-GR" sz="1800" i="1" dirty="0"/>
              <a:t> </a:t>
            </a:r>
            <a:r>
              <a:rPr lang="el-GR" sz="1800" dirty="0"/>
              <a:t>στα Ελληνικά</a:t>
            </a:r>
            <a:endParaRPr lang="en-GB" sz="1800" dirty="0"/>
          </a:p>
          <a:p>
            <a:pPr lvl="1"/>
            <a:r>
              <a:rPr lang="el-GR" sz="1800" dirty="0"/>
              <a:t>Αστρολογία, Αλχημεία</a:t>
            </a:r>
            <a:endParaRPr lang="en-GB" sz="1800" dirty="0"/>
          </a:p>
          <a:p>
            <a:pPr lvl="1"/>
            <a:r>
              <a:rPr lang="el-GR" sz="1800" dirty="0"/>
              <a:t>Επικάλυψη μεταξύ Παγανιστικής και Χριστιανικής κουλτούρας σε θέματα θρησκευτικών τελετουργιών</a:t>
            </a:r>
            <a:endParaRPr lang="en-GB" sz="1800" dirty="0"/>
          </a:p>
          <a:p>
            <a:pPr lvl="2"/>
            <a:r>
              <a:rPr lang="el-GR" sz="1600" dirty="0" err="1"/>
              <a:t>Άγ</a:t>
            </a:r>
            <a:r>
              <a:rPr lang="el-GR" sz="1600" dirty="0"/>
              <a:t>. Κύρος και Ιωάννης</a:t>
            </a:r>
            <a:r>
              <a:rPr lang="en-GB" sz="1600" dirty="0"/>
              <a:t>: </a:t>
            </a:r>
            <a:r>
              <a:rPr lang="el-GR" sz="1600" i="1" dirty="0"/>
              <a:t>Ανάργυροι</a:t>
            </a:r>
            <a:r>
              <a:rPr lang="en-GB" sz="1600" i="1" dirty="0"/>
              <a:t> (</a:t>
            </a:r>
            <a:r>
              <a:rPr lang="el-GR" sz="1600" i="1" dirty="0"/>
              <a:t>όχι προσοδοφόρα πρακτική</a:t>
            </a:r>
            <a:r>
              <a:rPr lang="en-GB" sz="1600" i="1" dirty="0"/>
              <a:t>)</a:t>
            </a:r>
          </a:p>
          <a:p>
            <a:pPr lvl="2"/>
            <a:r>
              <a:rPr lang="el-GR" sz="1600" i="1" dirty="0"/>
              <a:t>Χριστιανική </a:t>
            </a:r>
            <a:r>
              <a:rPr lang="el-GR" sz="1600" i="1" dirty="0" err="1"/>
              <a:t>εγκοίμηση</a:t>
            </a:r>
            <a:endParaRPr lang="en-GB" sz="1600" i="1" dirty="0"/>
          </a:p>
        </p:txBody>
      </p:sp>
      <p:pic>
        <p:nvPicPr>
          <p:cNvPr id="5" name="Picture 4" descr="A picture containing text, book&#10;&#10;Description automatically generated">
            <a:extLst>
              <a:ext uri="{FF2B5EF4-FFF2-40B4-BE49-F238E27FC236}">
                <a16:creationId xmlns:a16="http://schemas.microsoft.com/office/drawing/2014/main" xmlns="" id="{DBE219DE-ED06-4EC8-A73E-80DB825EA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1406" y="4075143"/>
            <a:ext cx="3886200" cy="2072640"/>
          </a:xfrm>
          <a:prstGeom prst="rect">
            <a:avLst/>
          </a:prstGeom>
        </p:spPr>
      </p:pic>
    </p:spTree>
    <p:extLst>
      <p:ext uri="{BB962C8B-B14F-4D97-AF65-F5344CB8AC3E}">
        <p14:creationId xmlns:p14="http://schemas.microsoft.com/office/powerpoint/2010/main" val="265273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2F91DC-0B1A-4595-93A6-89D7F825925F}"/>
              </a:ext>
            </a:extLst>
          </p:cNvPr>
          <p:cNvSpPr>
            <a:spLocks noGrp="1"/>
          </p:cNvSpPr>
          <p:nvPr>
            <p:ph type="title"/>
          </p:nvPr>
        </p:nvSpPr>
        <p:spPr>
          <a:xfrm>
            <a:off x="808703" y="719086"/>
            <a:ext cx="10515600" cy="1325563"/>
          </a:xfrm>
        </p:spPr>
        <p:txBody>
          <a:bodyPr>
            <a:normAutofit/>
          </a:bodyPr>
          <a:lstStyle/>
          <a:p>
            <a:r>
              <a:rPr lang="el-GR" sz="2000" b="1" dirty="0">
                <a:solidFill>
                  <a:schemeClr val="accent2"/>
                </a:solidFill>
                <a:effectLst>
                  <a:outerShdw blurRad="38100" dist="38100" dir="2700000" algn="tl">
                    <a:srgbClr val="000000">
                      <a:alpha val="43137"/>
                    </a:srgbClr>
                  </a:outerShdw>
                </a:effectLst>
                <a:latin typeface="+mn-lt"/>
                <a:ea typeface="+mn-ea"/>
                <a:cs typeface="+mn-cs"/>
              </a:rPr>
              <a:t>Ισλάμ</a:t>
            </a:r>
            <a:endParaRPr lang="en-GB" sz="20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DE611735-4AF8-4D87-9677-E0544A5D8976}"/>
              </a:ext>
            </a:extLst>
          </p:cNvPr>
          <p:cNvSpPr>
            <a:spLocks noGrp="1"/>
          </p:cNvSpPr>
          <p:nvPr>
            <p:ph idx="1"/>
          </p:nvPr>
        </p:nvSpPr>
        <p:spPr/>
        <p:txBody>
          <a:bodyPr>
            <a:normAutofit/>
          </a:bodyPr>
          <a:lstStyle/>
          <a:p>
            <a:r>
              <a:rPr lang="en-GB" sz="1800" dirty="0"/>
              <a:t>Muhammad (570-632) </a:t>
            </a:r>
            <a:r>
              <a:rPr lang="el-GR" sz="1800" dirty="0"/>
              <a:t>μέλος της φυλής </a:t>
            </a:r>
            <a:r>
              <a:rPr lang="en-GB" sz="1800" dirty="0"/>
              <a:t>Quraysh </a:t>
            </a:r>
            <a:r>
              <a:rPr lang="el-GR" sz="1800" dirty="0"/>
              <a:t>που κυβερνούσε τη</a:t>
            </a:r>
            <a:r>
              <a:rPr lang="en-GB" sz="1800" dirty="0"/>
              <a:t> Mecca</a:t>
            </a:r>
          </a:p>
          <a:p>
            <a:r>
              <a:rPr lang="el-GR" sz="1800" dirty="0"/>
              <a:t>Φτωχό ορφανό που έγινε πλούσιος έμπορος</a:t>
            </a:r>
            <a:endParaRPr lang="en-GB" sz="1800" dirty="0"/>
          </a:p>
          <a:p>
            <a:r>
              <a:rPr lang="el-GR" sz="1800" dirty="0"/>
              <a:t>Γύρω στα 40 έλαβε το κάλεσμα: το </a:t>
            </a:r>
            <a:r>
              <a:rPr lang="en-GB" sz="1800" dirty="0"/>
              <a:t>Qur’an (</a:t>
            </a:r>
            <a:r>
              <a:rPr lang="el-GR" sz="1800" dirty="0"/>
              <a:t>Κοράνι</a:t>
            </a:r>
            <a:r>
              <a:rPr lang="en-GB" sz="1800" dirty="0"/>
              <a:t>) </a:t>
            </a:r>
            <a:r>
              <a:rPr lang="el-GR" sz="1800" dirty="0"/>
              <a:t>του αποκαλύφθηκε σε όραμα</a:t>
            </a:r>
            <a:endParaRPr lang="en-GB" sz="1800" dirty="0"/>
          </a:p>
          <a:p>
            <a:r>
              <a:rPr lang="el-GR" sz="1800" dirty="0"/>
              <a:t>Ο τελευταίος προφήτης που προήλθε απευθείας από τον Αδάμ και το Νώε</a:t>
            </a:r>
            <a:endParaRPr lang="en-GB" sz="1800" dirty="0"/>
          </a:p>
          <a:p>
            <a:r>
              <a:rPr lang="el-GR" sz="1800" dirty="0"/>
              <a:t>Το</a:t>
            </a:r>
            <a:r>
              <a:rPr lang="en-GB" sz="1800" dirty="0"/>
              <a:t> 622 </a:t>
            </a:r>
            <a:r>
              <a:rPr lang="el-GR" sz="1800" dirty="0" err="1"/>
              <a:t>μ.Χ</a:t>
            </a:r>
            <a:r>
              <a:rPr lang="en-GB" sz="1800" dirty="0"/>
              <a:t> </a:t>
            </a:r>
            <a:r>
              <a:rPr lang="el-GR" sz="1800" dirty="0"/>
              <a:t>η </a:t>
            </a:r>
            <a:r>
              <a:rPr lang="en-GB" sz="1800" dirty="0"/>
              <a:t>Hegira </a:t>
            </a:r>
            <a:r>
              <a:rPr lang="el-GR" sz="1800" dirty="0"/>
              <a:t>αντιπροσωπεύει την ίδρυση του Ισλάμ, την απόδραση από τη </a:t>
            </a:r>
            <a:r>
              <a:rPr lang="el-GR" sz="1800" dirty="0" err="1"/>
              <a:t>Μεδίνα</a:t>
            </a:r>
            <a:r>
              <a:rPr lang="el-GR" sz="1800" dirty="0"/>
              <a:t> ως συνέπεια της δίωξης των Μουσουλμάνων στη </a:t>
            </a:r>
            <a:r>
              <a:rPr lang="en-GB" sz="1800" dirty="0"/>
              <a:t>Mecca </a:t>
            </a:r>
          </a:p>
          <a:p>
            <a:r>
              <a:rPr lang="el-GR" sz="1800" dirty="0"/>
              <a:t>Κατά τη στιγμή του θανάτου του, το Ισλάμ κατέκτησε όλη την Αραβία</a:t>
            </a:r>
            <a:endParaRPr lang="en-GB" sz="1800" dirty="0"/>
          </a:p>
        </p:txBody>
      </p:sp>
    </p:spTree>
    <p:extLst>
      <p:ext uri="{BB962C8B-B14F-4D97-AF65-F5344CB8AC3E}">
        <p14:creationId xmlns:p14="http://schemas.microsoft.com/office/powerpoint/2010/main" val="3133602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2727B3-FB5D-4D61-99D0-4399415357AF}"/>
              </a:ext>
            </a:extLst>
          </p:cNvPr>
          <p:cNvSpPr>
            <a:spLocks noGrp="1"/>
          </p:cNvSpPr>
          <p:nvPr>
            <p:ph type="title"/>
          </p:nvPr>
        </p:nvSpPr>
        <p:spPr>
          <a:xfrm>
            <a:off x="867697" y="778079"/>
            <a:ext cx="10515600" cy="1325563"/>
          </a:xfrm>
        </p:spPr>
        <p:txBody>
          <a:bodyPr>
            <a:normAutofit/>
          </a:bodyPr>
          <a:lstStyle/>
          <a:p>
            <a:r>
              <a:rPr lang="el-GR" sz="2000" b="1" dirty="0">
                <a:solidFill>
                  <a:schemeClr val="accent2"/>
                </a:solidFill>
                <a:effectLst>
                  <a:outerShdw blurRad="38100" dist="38100" dir="2700000" algn="tl">
                    <a:srgbClr val="000000">
                      <a:alpha val="43137"/>
                    </a:srgbClr>
                  </a:outerShdw>
                </a:effectLst>
                <a:latin typeface="+mn-lt"/>
                <a:ea typeface="+mn-ea"/>
                <a:cs typeface="+mn-cs"/>
              </a:rPr>
              <a:t>Αραβική ιατρική
</a:t>
            </a:r>
            <a:endParaRPr lang="en-GB" sz="20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4DEA6028-E6E7-41B7-950A-963D16F13AB6}"/>
              </a:ext>
            </a:extLst>
          </p:cNvPr>
          <p:cNvSpPr>
            <a:spLocks noGrp="1"/>
          </p:cNvSpPr>
          <p:nvPr>
            <p:ph idx="1"/>
          </p:nvPr>
        </p:nvSpPr>
        <p:spPr/>
        <p:txBody>
          <a:bodyPr vert="horz" lIns="91440" tIns="45720" rIns="91440" bIns="45720" rtlCol="0" anchor="t">
            <a:normAutofit/>
          </a:bodyPr>
          <a:lstStyle/>
          <a:p>
            <a:r>
              <a:rPr lang="el-GR" sz="1800" dirty="0"/>
              <a:t>Σύνθεση μεταξύ της μαγείας και της εμπειρικής ιατρικής των Αραβικών φυλών και του ελληνικού πολιτισμού, ως συνέπεια της επέκτασης του Ισλάμ στη Βυζαντινή Αυτοκρατορία και τη Μέση Ανατολή</a:t>
            </a:r>
            <a:endParaRPr lang="en-GB" sz="1800" dirty="0"/>
          </a:p>
          <a:p>
            <a:pPr lvl="1"/>
            <a:r>
              <a:rPr lang="el-GR" sz="1600" dirty="0"/>
              <a:t>Ελληνισμός</a:t>
            </a:r>
            <a:endParaRPr lang="en-GB" sz="1600" dirty="0"/>
          </a:p>
          <a:p>
            <a:pPr lvl="1"/>
            <a:r>
              <a:rPr lang="el-GR" sz="1600" dirty="0"/>
              <a:t>Ισλαμικός μονοθεϊσμός</a:t>
            </a:r>
            <a:endParaRPr lang="en-GB" sz="1600" dirty="0"/>
          </a:p>
          <a:p>
            <a:r>
              <a:rPr lang="el-GR" sz="1800" dirty="0"/>
              <a:t>Οι μεταφράσεις της Ελληνικής επιστήμης και ιατρικής στην Ισλαμική κουλτούρα παράγονται από τις θρησκευτικές πεποιθήσεις:</a:t>
            </a:r>
            <a:endParaRPr lang="en-GB" sz="1800" dirty="0"/>
          </a:p>
          <a:p>
            <a:pPr lvl="1"/>
            <a:r>
              <a:rPr lang="en-GB" sz="1600" dirty="0"/>
              <a:t>“</a:t>
            </a:r>
            <a:r>
              <a:rPr lang="el-GR" sz="1600" dirty="0"/>
              <a:t>βρείτε τη γνώση ακόμη κι αν πρέπει να πάτε στην Κίνα</a:t>
            </a:r>
            <a:r>
              <a:rPr lang="en-GB" sz="1600" dirty="0"/>
              <a:t>”</a:t>
            </a:r>
          </a:p>
          <a:p>
            <a:pPr lvl="1"/>
            <a:r>
              <a:rPr lang="en-GB" sz="1600" dirty="0"/>
              <a:t>“</a:t>
            </a:r>
            <a:r>
              <a:rPr lang="el-GR" sz="1600" dirty="0"/>
              <a:t>Όποιος φεύγει από το σπίτι του για να βρει τη γνώση θα βρει το δρόμο του Αλλάχ</a:t>
            </a:r>
            <a:r>
              <a:rPr lang="en-GB" sz="1600" dirty="0"/>
              <a:t>”</a:t>
            </a:r>
          </a:p>
          <a:p>
            <a:endParaRPr lang="en-GB" dirty="0"/>
          </a:p>
        </p:txBody>
      </p:sp>
    </p:spTree>
    <p:extLst>
      <p:ext uri="{BB962C8B-B14F-4D97-AF65-F5344CB8AC3E}">
        <p14:creationId xmlns:p14="http://schemas.microsoft.com/office/powerpoint/2010/main" val="2552853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E697B1-3AB2-4350-822D-DC2B13ED4E26}"/>
              </a:ext>
            </a:extLst>
          </p:cNvPr>
          <p:cNvSpPr>
            <a:spLocks noGrp="1"/>
          </p:cNvSpPr>
          <p:nvPr>
            <p:ph type="title"/>
          </p:nvPr>
        </p:nvSpPr>
        <p:spPr>
          <a:xfrm>
            <a:off x="838200" y="837073"/>
            <a:ext cx="10515600" cy="1325563"/>
          </a:xfrm>
        </p:spPr>
        <p:txBody>
          <a:bodyPr>
            <a:normAutofit/>
          </a:bodyPr>
          <a:lstStyle/>
          <a:p>
            <a:r>
              <a:rPr lang="el-GR" sz="2000" b="1" dirty="0">
                <a:solidFill>
                  <a:schemeClr val="accent2"/>
                </a:solidFill>
                <a:effectLst>
                  <a:outerShdw blurRad="38100" dist="38100" dir="2700000" algn="tl">
                    <a:srgbClr val="000000">
                      <a:alpha val="43137"/>
                    </a:srgbClr>
                  </a:outerShdw>
                </a:effectLst>
                <a:latin typeface="+mn-lt"/>
                <a:ea typeface="+mn-ea"/>
                <a:cs typeface="+mn-cs"/>
              </a:rPr>
              <a:t>Η μετάφραση της Ελληνικής ιατρικής
</a:t>
            </a:r>
            <a:endParaRPr lang="en-GB" sz="20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0DEEB78C-4E6B-4DCA-94C4-35E7C90CE431}"/>
              </a:ext>
            </a:extLst>
          </p:cNvPr>
          <p:cNvSpPr>
            <a:spLocks noGrp="1"/>
          </p:cNvSpPr>
          <p:nvPr>
            <p:ph idx="1"/>
          </p:nvPr>
        </p:nvSpPr>
        <p:spPr>
          <a:xfrm>
            <a:off x="852948" y="1943612"/>
            <a:ext cx="10515600" cy="4351338"/>
          </a:xfrm>
        </p:spPr>
        <p:txBody>
          <a:bodyPr>
            <a:normAutofit/>
          </a:bodyPr>
          <a:lstStyle/>
          <a:p>
            <a:pPr marL="0" indent="0">
              <a:buNone/>
            </a:pPr>
            <a:r>
              <a:rPr lang="en-GB" sz="1800" dirty="0" err="1"/>
              <a:t>Hunayan</a:t>
            </a:r>
            <a:r>
              <a:rPr lang="en-GB" sz="1800" dirty="0"/>
              <a:t> Ibn </a:t>
            </a:r>
            <a:r>
              <a:rPr lang="en-GB" sz="1800" dirty="0" err="1"/>
              <a:t>Ishaq</a:t>
            </a:r>
            <a:r>
              <a:rPr lang="en-GB" sz="1800" dirty="0"/>
              <a:t> (</a:t>
            </a:r>
            <a:r>
              <a:rPr lang="en-GB" sz="1800" dirty="0" err="1"/>
              <a:t>Iohannitus</a:t>
            </a:r>
            <a:r>
              <a:rPr lang="en-GB" sz="1800" dirty="0"/>
              <a:t>) </a:t>
            </a:r>
          </a:p>
          <a:p>
            <a:pPr lvl="1"/>
            <a:r>
              <a:rPr lang="el-GR" sz="1600" dirty="0"/>
              <a:t>Ιπποκρατικά και </a:t>
            </a:r>
            <a:r>
              <a:rPr lang="el-GR" sz="1600" dirty="0" err="1"/>
              <a:t>Γαληνικά</a:t>
            </a:r>
            <a:r>
              <a:rPr lang="el-GR" sz="1600" dirty="0"/>
              <a:t> έργα στα Συριακά</a:t>
            </a:r>
            <a:endParaRPr lang="en-GB" sz="1600" dirty="0"/>
          </a:p>
          <a:p>
            <a:pPr lvl="1"/>
            <a:r>
              <a:rPr lang="el-GR" sz="1600" dirty="0"/>
              <a:t>Ελληνικά και Περσικά Ιπποκρατικά χειρόγραφα στα Συριακά και τα Αραβικά</a:t>
            </a:r>
            <a:endParaRPr lang="en-GB" sz="1600" dirty="0"/>
          </a:p>
          <a:p>
            <a:pPr lvl="1"/>
            <a:r>
              <a:rPr lang="el-GR" sz="1600" dirty="0"/>
              <a:t>Νεστοριανοί Χριστιανοί που ζουν στη Βαγδάτη</a:t>
            </a:r>
            <a:endParaRPr lang="en-GB" sz="1600" dirty="0"/>
          </a:p>
          <a:p>
            <a:r>
              <a:rPr lang="en-GB" sz="1800" dirty="0" err="1"/>
              <a:t>Mesue</a:t>
            </a:r>
            <a:r>
              <a:rPr lang="en-GB" sz="1800" dirty="0"/>
              <a:t>’ </a:t>
            </a:r>
            <a:r>
              <a:rPr lang="el-GR" sz="1800" dirty="0"/>
              <a:t>ο Πρεσβύτερος</a:t>
            </a:r>
            <a:endParaRPr lang="en-GB" sz="1800" dirty="0"/>
          </a:p>
          <a:p>
            <a:pPr lvl="1"/>
            <a:r>
              <a:rPr lang="el-GR" sz="1600" dirty="0"/>
              <a:t>Διευθυντής του Νοσοκομείου της Βαγδάτης</a:t>
            </a:r>
            <a:endParaRPr lang="en-GB" sz="1600" dirty="0"/>
          </a:p>
          <a:p>
            <a:pPr lvl="1"/>
            <a:r>
              <a:rPr lang="el-GR" sz="1600" dirty="0"/>
              <a:t>Μετάφραση της Ελληνικής ιατρικής από την Αλεξάνδρεια στα Αραβικά</a:t>
            </a:r>
            <a:endParaRPr lang="en-GB" sz="1600" dirty="0"/>
          </a:p>
        </p:txBody>
      </p:sp>
    </p:spTree>
    <p:extLst>
      <p:ext uri="{BB962C8B-B14F-4D97-AF65-F5344CB8AC3E}">
        <p14:creationId xmlns:p14="http://schemas.microsoft.com/office/powerpoint/2010/main" val="1097416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59C6BE-5B24-4DF3-ACD0-D57473F59775}"/>
              </a:ext>
            </a:extLst>
          </p:cNvPr>
          <p:cNvSpPr>
            <a:spLocks noGrp="1"/>
          </p:cNvSpPr>
          <p:nvPr>
            <p:ph type="title"/>
          </p:nvPr>
        </p:nvSpPr>
        <p:spPr>
          <a:xfrm>
            <a:off x="838200" y="792829"/>
            <a:ext cx="10515600" cy="1325563"/>
          </a:xfrm>
        </p:spPr>
        <p:txBody>
          <a:bodyPr>
            <a:normAutofit/>
          </a:bodyPr>
          <a:lstStyle/>
          <a:p>
            <a:r>
              <a:rPr lang="en-GB" sz="2000" b="1" dirty="0">
                <a:solidFill>
                  <a:schemeClr val="accent2"/>
                </a:solidFill>
                <a:effectLst>
                  <a:outerShdw blurRad="38100" dist="38100" dir="2700000" algn="tl">
                    <a:srgbClr val="000000">
                      <a:alpha val="43137"/>
                    </a:srgbClr>
                  </a:outerShdw>
                </a:effectLst>
                <a:latin typeface="+mn-lt"/>
                <a:ea typeface="+mn-ea"/>
                <a:cs typeface="+mn-cs"/>
              </a:rPr>
              <a:t>Isagoge </a:t>
            </a:r>
            <a:r>
              <a:rPr lang="el-GR" sz="2000" b="1" dirty="0">
                <a:solidFill>
                  <a:schemeClr val="accent2"/>
                </a:solidFill>
                <a:effectLst>
                  <a:outerShdw blurRad="38100" dist="38100" dir="2700000" algn="tl">
                    <a:srgbClr val="000000">
                      <a:alpha val="43137"/>
                    </a:srgbClr>
                  </a:outerShdw>
                </a:effectLst>
                <a:latin typeface="+mn-lt"/>
                <a:ea typeface="+mn-ea"/>
                <a:cs typeface="+mn-cs"/>
              </a:rPr>
              <a:t>του</a:t>
            </a:r>
            <a:r>
              <a:rPr lang="en-GB" sz="2000" b="1" dirty="0">
                <a:solidFill>
                  <a:schemeClr val="accent2"/>
                </a:solidFill>
                <a:effectLst>
                  <a:outerShdw blurRad="38100" dist="38100" dir="2700000" algn="tl">
                    <a:srgbClr val="000000">
                      <a:alpha val="43137"/>
                    </a:srgbClr>
                  </a:outerShdw>
                </a:effectLst>
                <a:latin typeface="+mn-lt"/>
                <a:ea typeface="+mn-ea"/>
                <a:cs typeface="+mn-cs"/>
              </a:rPr>
              <a:t> </a:t>
            </a:r>
            <a:r>
              <a:rPr lang="en-GB" sz="2000" b="1" dirty="0" err="1">
                <a:solidFill>
                  <a:schemeClr val="accent2"/>
                </a:solidFill>
                <a:effectLst>
                  <a:outerShdw blurRad="38100" dist="38100" dir="2700000" algn="tl">
                    <a:srgbClr val="000000">
                      <a:alpha val="43137"/>
                    </a:srgbClr>
                  </a:outerShdw>
                </a:effectLst>
                <a:latin typeface="+mn-lt"/>
                <a:ea typeface="+mn-ea"/>
                <a:cs typeface="+mn-cs"/>
              </a:rPr>
              <a:t>Iohannitus</a:t>
            </a:r>
            <a:endParaRPr lang="en-GB" sz="20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748E2747-45CB-4DFD-97FB-34D1D02D2B7C}"/>
              </a:ext>
            </a:extLst>
          </p:cNvPr>
          <p:cNvSpPr>
            <a:spLocks noGrp="1"/>
          </p:cNvSpPr>
          <p:nvPr>
            <p:ph idx="1"/>
          </p:nvPr>
        </p:nvSpPr>
        <p:spPr/>
        <p:txBody>
          <a:bodyPr vert="horz" lIns="91440" tIns="45720" rIns="91440" bIns="45720" rtlCol="0" anchor="t">
            <a:normAutofit/>
          </a:bodyPr>
          <a:lstStyle/>
          <a:p>
            <a:r>
              <a:rPr lang="el-GR" sz="1800" dirty="0"/>
              <a:t>Εγχειρίδιο αναφοράς για την αραβική ιατρική, μετάφραση έργου προερχόμενου από την Αλεξανδρινή Σχολή, σύνθεση της </a:t>
            </a:r>
            <a:r>
              <a:rPr lang="el-GR" sz="1800" dirty="0" err="1"/>
              <a:t>γαληνικής</a:t>
            </a:r>
            <a:r>
              <a:rPr lang="el-GR" sz="1800" dirty="0"/>
              <a:t> ιατρικής στον αραβικό κόσμο 
Το μεταφραστικό κίνημα αντιπροσωπεύει μια καινοτόμο προσέγγιση στη διδασκαλία και την εκμάθηση της ιατρικής και μετέτρεψε την αραβική γλώσσα σε μια πρωτότυπη λόγια γλώσσα 
Ο </a:t>
            </a:r>
            <a:r>
              <a:rPr lang="el-GR" sz="1800" dirty="0" err="1"/>
              <a:t>Hunayn</a:t>
            </a:r>
            <a:r>
              <a:rPr lang="el-GR" sz="1800" dirty="0"/>
              <a:t> έγραψε το έργο «</a:t>
            </a:r>
            <a:r>
              <a:rPr lang="el-GR" sz="1800" i="1" dirty="0"/>
              <a:t>Ιατρικές ερωτήσεις και απαντήσεις»</a:t>
            </a:r>
            <a:r>
              <a:rPr lang="el-GR" sz="1800" dirty="0"/>
              <a:t>, ένα εγχειρίδιο για φοιτητές, μετά από τη διαίρεση μεταξύ της φυσικής οργάνωσης του σώματος και της μη-φυσικής ή αντίθετης στη φύση ασθένειας</a:t>
            </a:r>
            <a:endParaRPr lang="en-GB" dirty="0">
              <a:cs typeface="Calibri" panose="020F0502020204030204"/>
            </a:endParaRPr>
          </a:p>
        </p:txBody>
      </p:sp>
    </p:spTree>
    <p:extLst>
      <p:ext uri="{BB962C8B-B14F-4D97-AF65-F5344CB8AC3E}">
        <p14:creationId xmlns:p14="http://schemas.microsoft.com/office/powerpoint/2010/main" val="3584489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B1D68B-0BCE-4B5D-A3FF-C4CFEBCD3B38}"/>
              </a:ext>
            </a:extLst>
          </p:cNvPr>
          <p:cNvSpPr>
            <a:spLocks noGrp="1"/>
          </p:cNvSpPr>
          <p:nvPr>
            <p:ph type="title"/>
          </p:nvPr>
        </p:nvSpPr>
        <p:spPr>
          <a:xfrm>
            <a:off x="823452" y="896067"/>
            <a:ext cx="10515600" cy="1325563"/>
          </a:xfrm>
        </p:spPr>
        <p:txBody>
          <a:bodyPr>
            <a:normAutofit/>
          </a:bodyPr>
          <a:lstStyle/>
          <a:p>
            <a:r>
              <a:rPr lang="en-US" sz="2000" b="1" dirty="0" err="1">
                <a:solidFill>
                  <a:schemeClr val="accent2"/>
                </a:solidFill>
                <a:effectLst>
                  <a:outerShdw blurRad="38100" dist="38100" dir="2700000" algn="tl">
                    <a:srgbClr val="000000">
                      <a:alpha val="43137"/>
                    </a:srgbClr>
                  </a:outerShdw>
                </a:effectLst>
                <a:latin typeface="+mn-lt"/>
                <a:ea typeface="+mn-ea"/>
                <a:cs typeface="+mn-cs"/>
              </a:rPr>
              <a:t>Rhazes</a:t>
            </a:r>
            <a:r>
              <a:rPr lang="en-US" sz="2000" b="1" dirty="0">
                <a:solidFill>
                  <a:schemeClr val="accent2"/>
                </a:solidFill>
                <a:effectLst>
                  <a:outerShdw blurRad="38100" dist="38100" dir="2700000" algn="tl">
                    <a:srgbClr val="000000">
                      <a:alpha val="43137"/>
                    </a:srgbClr>
                  </a:outerShdw>
                </a:effectLst>
                <a:latin typeface="+mn-lt"/>
                <a:ea typeface="+mn-ea"/>
                <a:cs typeface="+mn-cs"/>
              </a:rPr>
              <a:t> (854-925 A.D.)</a:t>
            </a:r>
          </a:p>
        </p:txBody>
      </p:sp>
      <p:sp>
        <p:nvSpPr>
          <p:cNvPr id="3" name="Content Placeholder 2">
            <a:extLst>
              <a:ext uri="{FF2B5EF4-FFF2-40B4-BE49-F238E27FC236}">
                <a16:creationId xmlns:a16="http://schemas.microsoft.com/office/drawing/2014/main" xmlns="" id="{B12F07E0-85A9-42E4-8779-C6C0F030196F}"/>
              </a:ext>
            </a:extLst>
          </p:cNvPr>
          <p:cNvSpPr>
            <a:spLocks noGrp="1"/>
          </p:cNvSpPr>
          <p:nvPr>
            <p:ph idx="1"/>
          </p:nvPr>
        </p:nvSpPr>
        <p:spPr/>
        <p:txBody>
          <a:bodyPr>
            <a:normAutofit/>
          </a:bodyPr>
          <a:lstStyle/>
          <a:p>
            <a:r>
              <a:rPr lang="el-GR" sz="1800" dirty="0"/>
              <a:t>Ο σημαντικότερος κλινικός ιατρός της Αραβικής Ιατρικής
</a:t>
            </a:r>
            <a:r>
              <a:rPr lang="el-GR" sz="1800" i="1" dirty="0"/>
              <a:t>Η ενάρετη ζωή</a:t>
            </a:r>
            <a:r>
              <a:rPr lang="el-GR" sz="1800" dirty="0"/>
              <a:t> (</a:t>
            </a:r>
            <a:r>
              <a:rPr lang="el-GR" sz="1800" dirty="0" err="1"/>
              <a:t>al-Hawi</a:t>
            </a:r>
            <a:r>
              <a:rPr lang="el-GR" sz="1800" dirty="0"/>
              <a:t>)</a:t>
            </a:r>
            <a:endParaRPr lang="en-US" sz="1800" dirty="0"/>
          </a:p>
          <a:p>
            <a:pPr lvl="1"/>
            <a:r>
              <a:rPr lang="el-GR" sz="1800" dirty="0"/>
              <a:t>Μια κλινική εγκυκλοπαίδεια, περιγραφή ασθενειών και έκθεση της σχετικής κλινικής εμπειρίας</a:t>
            </a:r>
            <a:endParaRPr lang="en-US" sz="1800" dirty="0"/>
          </a:p>
          <a:p>
            <a:pPr lvl="1"/>
            <a:r>
              <a:rPr lang="el-GR" sz="1800" dirty="0"/>
              <a:t>Επισημαίνει τις διαφορές μεταξύ της θεωρίας του Γαληνού και της κλινικής του εμπειρίας.</a:t>
            </a:r>
            <a:endParaRPr lang="en-US" sz="1800" dirty="0"/>
          </a:p>
          <a:p>
            <a:r>
              <a:rPr lang="el-GR" sz="1800" i="1" dirty="0"/>
              <a:t>Μια πραγματεία για την ευλογιά και την ιλαρά</a:t>
            </a:r>
            <a:endParaRPr lang="en-US" sz="1800" i="1" dirty="0"/>
          </a:p>
          <a:p>
            <a:pPr lvl="1"/>
            <a:r>
              <a:rPr lang="el-GR" sz="1800" dirty="0"/>
              <a:t>Η πρώτη κλινική μονογραφία για την ευλογιά που επικεντρώνεται στην κλινική παρατήρηση της ασθένειας</a:t>
            </a:r>
            <a:endParaRPr lang="en-US" sz="1800" dirty="0"/>
          </a:p>
          <a:p>
            <a:r>
              <a:rPr lang="el-GR" sz="1800" i="1" dirty="0"/>
              <a:t>Το Περιεκτικό Βιβλίο</a:t>
            </a:r>
            <a:endParaRPr lang="en-US" sz="1800" i="1" dirty="0"/>
          </a:p>
          <a:p>
            <a:pPr lvl="1"/>
            <a:r>
              <a:rPr lang="el-GR" sz="1800" dirty="0"/>
              <a:t>Εισαγωγή στην ιατρική, την ανατομία, τη φυσιολογία και την παθολογία</a:t>
            </a:r>
            <a:endParaRPr lang="en-US" sz="1800" dirty="0"/>
          </a:p>
          <a:p>
            <a:pPr lvl="1"/>
            <a:r>
              <a:rPr lang="el-GR" sz="1800" dirty="0"/>
              <a:t>Σύγκριση μεταξύ ιπποκρατικής ιατρικής και της άμεσης παρατήρησης</a:t>
            </a:r>
            <a:endParaRPr lang="en-US" sz="1800"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3124849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B03EA42-6DDB-3C48-BAA8-3F378DB53DFB}"/>
              </a:ext>
            </a:extLst>
          </p:cNvPr>
          <p:cNvSpPr>
            <a:spLocks noGrp="1"/>
          </p:cNvSpPr>
          <p:nvPr>
            <p:ph type="title"/>
          </p:nvPr>
        </p:nvSpPr>
        <p:spPr>
          <a:xfrm>
            <a:off x="823451" y="792829"/>
            <a:ext cx="10515600" cy="1325563"/>
          </a:xfrm>
        </p:spPr>
        <p:txBody>
          <a:bodyPr>
            <a:normAutofit/>
          </a:bodyPr>
          <a:lstStyle/>
          <a:p>
            <a:r>
              <a:rPr lang="en-GB" sz="2000" b="1" dirty="0">
                <a:solidFill>
                  <a:schemeClr val="accent2"/>
                </a:solidFill>
                <a:effectLst>
                  <a:outerShdw blurRad="38100" dist="38100" dir="2700000" algn="tl">
                    <a:srgbClr val="000000">
                      <a:alpha val="43137"/>
                    </a:srgbClr>
                  </a:outerShdw>
                </a:effectLst>
                <a:latin typeface="+mn-lt"/>
                <a:ea typeface="+mn-ea"/>
                <a:cs typeface="+mn-cs"/>
              </a:rPr>
              <a:t>Avicenna (980-1037 A.D.)</a:t>
            </a:r>
          </a:p>
        </p:txBody>
      </p:sp>
      <p:sp>
        <p:nvSpPr>
          <p:cNvPr id="3" name="Marcador de contenido 2">
            <a:extLst>
              <a:ext uri="{FF2B5EF4-FFF2-40B4-BE49-F238E27FC236}">
                <a16:creationId xmlns:a16="http://schemas.microsoft.com/office/drawing/2014/main" xmlns="" id="{7C93590E-419C-7A4B-9920-F09A689754CB}"/>
              </a:ext>
            </a:extLst>
          </p:cNvPr>
          <p:cNvSpPr>
            <a:spLocks noGrp="1"/>
          </p:cNvSpPr>
          <p:nvPr>
            <p:ph idx="1"/>
          </p:nvPr>
        </p:nvSpPr>
        <p:spPr/>
        <p:txBody>
          <a:bodyPr>
            <a:normAutofit/>
          </a:bodyPr>
          <a:lstStyle/>
          <a:p>
            <a:r>
              <a:rPr lang="el-GR" sz="1800" dirty="0"/>
              <a:t>Ο πιο σημαίνων γιατρός και φιλόσοφος του Μεσαίωνα (γεννήθηκε στο σημερινό Ουζμπεκιστάν)
</a:t>
            </a:r>
            <a:r>
              <a:rPr lang="en-GB" sz="1800" dirty="0"/>
              <a:t> </a:t>
            </a:r>
            <a:r>
              <a:rPr lang="el-GR" sz="1800" dirty="0"/>
              <a:t>Ο </a:t>
            </a:r>
            <a:r>
              <a:rPr lang="el-GR" sz="1800" i="1" dirty="0"/>
              <a:t>Κανόνας της Ιατρικής</a:t>
            </a:r>
            <a:r>
              <a:rPr lang="el-GR" sz="1800" dirty="0"/>
              <a:t> είναι μια ιατρική εγκυκλοπαίδεια και έγινε ένα πρότυπο εγχειρίδιο του Μεσαίωνα και της Σύγχρονης ιατρικής.</a:t>
            </a:r>
            <a:endParaRPr lang="en-GB" sz="1800" dirty="0"/>
          </a:p>
          <a:p>
            <a:pPr lvl="1"/>
            <a:r>
              <a:rPr lang="el-GR" sz="1600" dirty="0"/>
              <a:t>Όλα τα κλινικά συμβάντα έχουν αιτιώδη λόγο</a:t>
            </a:r>
            <a:r>
              <a:rPr lang="en-GB" sz="1600" dirty="0"/>
              <a:t> </a:t>
            </a:r>
          </a:p>
          <a:p>
            <a:r>
              <a:rPr lang="el-GR" sz="1800" dirty="0"/>
              <a:t>Εφάρμοσε την αριστοτελική θεωρία της αιτιολογίας στην ιατρική στις 4 αιτίες της ασθένειας</a:t>
            </a:r>
            <a:endParaRPr lang="en-GB" sz="1800" i="1" dirty="0"/>
          </a:p>
          <a:p>
            <a:pPr lvl="1"/>
            <a:r>
              <a:rPr lang="el-GR" sz="1600" dirty="0"/>
              <a:t>Υλική αιτία: η κατάσταση του σώματος σε ειδικές περιστάσεις</a:t>
            </a:r>
            <a:endParaRPr lang="en-GB" sz="1600" i="1" dirty="0"/>
          </a:p>
          <a:p>
            <a:pPr lvl="1"/>
            <a:r>
              <a:rPr lang="el-GR" sz="1600" dirty="0"/>
              <a:t>Ικανή αιτία: οι περιβαλλοντικές ή πολιτισμικές συνήθειες</a:t>
            </a:r>
            <a:endParaRPr lang="en-GB" sz="1600" i="1" dirty="0"/>
          </a:p>
          <a:p>
            <a:pPr lvl="1"/>
            <a:r>
              <a:rPr lang="el-GR" sz="1600" dirty="0"/>
              <a:t>Διαμορφωτική αιτία: η κατάσταση του σώματος</a:t>
            </a:r>
            <a:endParaRPr lang="en-GB" sz="1600" i="1" dirty="0"/>
          </a:p>
          <a:p>
            <a:pPr lvl="1"/>
            <a:r>
              <a:rPr lang="el-GR" sz="1600" dirty="0"/>
              <a:t>Τελική αιτία: το σώμα που λειτουργεί</a:t>
            </a:r>
            <a:endParaRPr lang="en-GB" sz="1600" i="1" dirty="0"/>
          </a:p>
        </p:txBody>
      </p:sp>
    </p:spTree>
    <p:extLst>
      <p:ext uri="{BB962C8B-B14F-4D97-AF65-F5344CB8AC3E}">
        <p14:creationId xmlns:p14="http://schemas.microsoft.com/office/powerpoint/2010/main" val="3629640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94C8D3E-3376-5A4D-91E5-85C3946A8DF1}"/>
              </a:ext>
            </a:extLst>
          </p:cNvPr>
          <p:cNvSpPr>
            <a:spLocks noGrp="1"/>
          </p:cNvSpPr>
          <p:nvPr>
            <p:ph type="title"/>
          </p:nvPr>
        </p:nvSpPr>
        <p:spPr>
          <a:xfrm>
            <a:off x="793954" y="955061"/>
            <a:ext cx="10515600" cy="1325563"/>
          </a:xfrm>
        </p:spPr>
        <p:txBody>
          <a:bodyPr>
            <a:normAutofit/>
          </a:bodyPr>
          <a:lstStyle/>
          <a:p>
            <a:r>
              <a:rPr lang="el-GR" sz="2000" b="1" dirty="0">
                <a:solidFill>
                  <a:schemeClr val="accent2"/>
                </a:solidFill>
                <a:effectLst>
                  <a:outerShdw blurRad="38100" dist="38100" dir="2700000" algn="tl">
                    <a:srgbClr val="000000">
                      <a:alpha val="43137"/>
                    </a:srgbClr>
                  </a:outerShdw>
                </a:effectLst>
                <a:latin typeface="+mn-lt"/>
                <a:ea typeface="+mn-ea"/>
                <a:cs typeface="+mn-cs"/>
              </a:rPr>
              <a:t>Μεσαιωνική ιατρική στην Ευρώπη </a:t>
            </a:r>
            <a:r>
              <a:rPr lang="en-GB" sz="2000" b="1" dirty="0">
                <a:solidFill>
                  <a:schemeClr val="accent2"/>
                </a:solidFill>
                <a:effectLst>
                  <a:outerShdw blurRad="38100" dist="38100" dir="2700000" algn="tl">
                    <a:srgbClr val="000000">
                      <a:alpha val="43137"/>
                    </a:srgbClr>
                  </a:outerShdw>
                </a:effectLst>
                <a:latin typeface="+mn-lt"/>
                <a:ea typeface="+mn-ea"/>
                <a:cs typeface="+mn-cs"/>
              </a:rPr>
              <a:t>(V-XV </a:t>
            </a:r>
            <a:r>
              <a:rPr lang="el-GR" sz="2000" b="1" dirty="0">
                <a:solidFill>
                  <a:schemeClr val="accent2"/>
                </a:solidFill>
                <a:effectLst>
                  <a:outerShdw blurRad="38100" dist="38100" dir="2700000" algn="tl">
                    <a:srgbClr val="000000">
                      <a:alpha val="43137"/>
                    </a:srgbClr>
                  </a:outerShdw>
                </a:effectLst>
                <a:latin typeface="+mn-lt"/>
                <a:ea typeface="+mn-ea"/>
                <a:cs typeface="+mn-cs"/>
              </a:rPr>
              <a:t>αι. μ.Χ.</a:t>
            </a:r>
            <a:r>
              <a:rPr lang="en-GB" sz="2000" b="1" dirty="0">
                <a:solidFill>
                  <a:schemeClr val="accent2"/>
                </a:solidFill>
                <a:effectLst>
                  <a:outerShdw blurRad="38100" dist="38100" dir="2700000" algn="tl">
                    <a:srgbClr val="000000">
                      <a:alpha val="43137"/>
                    </a:srgbClr>
                  </a:outerShdw>
                </a:effectLst>
                <a:latin typeface="+mn-lt"/>
                <a:ea typeface="+mn-ea"/>
                <a:cs typeface="+mn-cs"/>
              </a:rPr>
              <a:t>)</a:t>
            </a:r>
          </a:p>
        </p:txBody>
      </p:sp>
      <p:sp>
        <p:nvSpPr>
          <p:cNvPr id="3" name="Marcador de contenido 2">
            <a:extLst>
              <a:ext uri="{FF2B5EF4-FFF2-40B4-BE49-F238E27FC236}">
                <a16:creationId xmlns:a16="http://schemas.microsoft.com/office/drawing/2014/main" xmlns="" id="{CCF40E12-5854-EE45-ADDB-251AEC311B23}"/>
              </a:ext>
            </a:extLst>
          </p:cNvPr>
          <p:cNvSpPr>
            <a:spLocks noGrp="1"/>
          </p:cNvSpPr>
          <p:nvPr>
            <p:ph idx="1"/>
          </p:nvPr>
        </p:nvSpPr>
        <p:spPr/>
        <p:txBody>
          <a:bodyPr>
            <a:normAutofit/>
          </a:bodyPr>
          <a:lstStyle/>
          <a:p>
            <a:r>
              <a:rPr lang="el-GR" sz="1800" dirty="0"/>
              <a:t>Μοναστική ιατρική</a:t>
            </a:r>
            <a:endParaRPr lang="en-GB" sz="1800" dirty="0"/>
          </a:p>
          <a:p>
            <a:pPr lvl="1"/>
            <a:r>
              <a:rPr lang="el-GR" sz="1600" dirty="0"/>
              <a:t>Ιερέας-ιατρός απαντά στη Χριστιανική υποχρέωση να βοηθήσει τους ασθενείς ανθρώπους</a:t>
            </a:r>
            <a:endParaRPr lang="en-GB" sz="1600" dirty="0"/>
          </a:p>
          <a:p>
            <a:pPr lvl="1"/>
            <a:r>
              <a:rPr lang="el-GR" sz="1600" dirty="0"/>
              <a:t>Θεωρείται περισσότερο φιλοσοφία παρά επιστήμη</a:t>
            </a:r>
            <a:endParaRPr lang="en-GB" sz="1600" dirty="0"/>
          </a:p>
          <a:p>
            <a:pPr lvl="1"/>
            <a:r>
              <a:rPr lang="el-GR" sz="1600" dirty="0"/>
              <a:t>Επηρεάστηκε από τη θεωρία των χυμών και από κάποιες Ιπποκρατικές αναφορές αλλά όχι από το σύνολο της Ιπποκρατικής Συλλογής</a:t>
            </a:r>
            <a:endParaRPr lang="en-GB" sz="1600" dirty="0"/>
          </a:p>
          <a:p>
            <a:pPr lvl="1"/>
            <a:r>
              <a:rPr lang="el-GR" sz="1600" dirty="0"/>
              <a:t>Κάποια έργα από τους Ρούφο, Διοσκουρίδη και Γαληνό και αποσπάσματα Βυζαντινής ιατρικής</a:t>
            </a:r>
            <a:endParaRPr lang="en-GB" sz="1600" dirty="0"/>
          </a:p>
          <a:p>
            <a:r>
              <a:rPr lang="el-GR" sz="1800" dirty="0"/>
              <a:t>Μη-μοναστική ιατρική</a:t>
            </a:r>
            <a:endParaRPr lang="en-GB" sz="1800" dirty="0"/>
          </a:p>
          <a:p>
            <a:pPr lvl="1"/>
            <a:r>
              <a:rPr lang="el-GR" sz="1600" dirty="0"/>
              <a:t>Εβραίοι ιατροί</a:t>
            </a:r>
            <a:endParaRPr lang="en-GB" sz="1600" dirty="0"/>
          </a:p>
          <a:p>
            <a:pPr lvl="1"/>
            <a:r>
              <a:rPr lang="el-GR" sz="1600" dirty="0"/>
              <a:t>Βυζαντινοί ιατροί</a:t>
            </a:r>
            <a:endParaRPr lang="en-GB" sz="1600" dirty="0"/>
          </a:p>
          <a:p>
            <a:pPr lvl="1"/>
            <a:r>
              <a:rPr lang="el-GR" sz="1600" dirty="0"/>
              <a:t>Ιατροί που βρίσκονταν σε Βαρβαρικά Βασίλεια</a:t>
            </a:r>
            <a:endParaRPr lang="en-GB" sz="1600" dirty="0"/>
          </a:p>
          <a:p>
            <a:pPr lvl="1"/>
            <a:endParaRPr lang="en-GB" dirty="0"/>
          </a:p>
          <a:p>
            <a:pPr lvl="1"/>
            <a:endParaRPr lang="en-GB" dirty="0"/>
          </a:p>
          <a:p>
            <a:endParaRPr lang="en-GB" dirty="0"/>
          </a:p>
          <a:p>
            <a:pPr lvl="1"/>
            <a:endParaRPr lang="en-GB" dirty="0"/>
          </a:p>
        </p:txBody>
      </p:sp>
    </p:spTree>
    <p:extLst>
      <p:ext uri="{BB962C8B-B14F-4D97-AF65-F5344CB8AC3E}">
        <p14:creationId xmlns:p14="http://schemas.microsoft.com/office/powerpoint/2010/main" val="2606017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20BF30D-CEAD-D745-9928-6C24D89E0B9A}"/>
              </a:ext>
            </a:extLst>
          </p:cNvPr>
          <p:cNvSpPr>
            <a:spLocks noGrp="1"/>
          </p:cNvSpPr>
          <p:nvPr>
            <p:ph type="title"/>
          </p:nvPr>
        </p:nvSpPr>
        <p:spPr>
          <a:xfrm>
            <a:off x="793955" y="896066"/>
            <a:ext cx="10515600" cy="1325563"/>
          </a:xfrm>
        </p:spPr>
        <p:txBody>
          <a:bodyPr>
            <a:normAutofit/>
          </a:bodyPr>
          <a:lstStyle/>
          <a:p>
            <a:r>
              <a:rPr lang="el-GR" sz="2000" b="1" dirty="0">
                <a:solidFill>
                  <a:schemeClr val="accent2"/>
                </a:solidFill>
                <a:effectLst>
                  <a:outerShdw blurRad="38100" dist="38100" dir="2700000" algn="tl">
                    <a:srgbClr val="000000">
                      <a:alpha val="43137"/>
                    </a:srgbClr>
                  </a:outerShdw>
                </a:effectLst>
                <a:latin typeface="+mn-lt"/>
                <a:ea typeface="+mn-ea"/>
                <a:cs typeface="+mn-cs"/>
              </a:rPr>
              <a:t>Η Σχολή του </a:t>
            </a:r>
            <a:r>
              <a:rPr lang="en-GB" sz="2000" b="1" dirty="0">
                <a:solidFill>
                  <a:schemeClr val="accent2"/>
                </a:solidFill>
                <a:effectLst>
                  <a:outerShdw blurRad="38100" dist="38100" dir="2700000" algn="tl">
                    <a:srgbClr val="000000">
                      <a:alpha val="43137"/>
                    </a:srgbClr>
                  </a:outerShdw>
                </a:effectLst>
                <a:latin typeface="+mn-lt"/>
                <a:ea typeface="+mn-ea"/>
                <a:cs typeface="+mn-cs"/>
              </a:rPr>
              <a:t>Salerno</a:t>
            </a:r>
          </a:p>
        </p:txBody>
      </p:sp>
      <p:sp>
        <p:nvSpPr>
          <p:cNvPr id="3" name="Marcador de contenido 2">
            <a:extLst>
              <a:ext uri="{FF2B5EF4-FFF2-40B4-BE49-F238E27FC236}">
                <a16:creationId xmlns:a16="http://schemas.microsoft.com/office/drawing/2014/main" xmlns="" id="{32EFCB0C-088C-D241-82B2-BAB0F4E07936}"/>
              </a:ext>
            </a:extLst>
          </p:cNvPr>
          <p:cNvSpPr>
            <a:spLocks noGrp="1"/>
          </p:cNvSpPr>
          <p:nvPr>
            <p:ph idx="1"/>
          </p:nvPr>
        </p:nvSpPr>
        <p:spPr/>
        <p:txBody>
          <a:bodyPr/>
          <a:lstStyle/>
          <a:p>
            <a:r>
              <a:rPr lang="el-GR" sz="1800" dirty="0"/>
              <a:t>Άνοιξε το 10</a:t>
            </a:r>
            <a:r>
              <a:rPr lang="el-GR" sz="1800" baseline="30000" dirty="0"/>
              <a:t>ο</a:t>
            </a:r>
            <a:r>
              <a:rPr lang="el-GR" sz="1800" dirty="0"/>
              <a:t> αι. στο </a:t>
            </a:r>
            <a:r>
              <a:rPr lang="en-GB" sz="1800" dirty="0"/>
              <a:t>Salerno (</a:t>
            </a:r>
            <a:r>
              <a:rPr lang="el-GR" sz="1800" dirty="0"/>
              <a:t>Νότια Ιταλία</a:t>
            </a:r>
            <a:r>
              <a:rPr lang="en-GB" sz="1800" dirty="0"/>
              <a:t>)</a:t>
            </a:r>
          </a:p>
          <a:p>
            <a:pPr lvl="1"/>
            <a:r>
              <a:rPr lang="el-GR" sz="1800" dirty="0"/>
              <a:t>Πρώιμο στάδιο</a:t>
            </a:r>
            <a:endParaRPr lang="en-GB" sz="1800" dirty="0"/>
          </a:p>
          <a:p>
            <a:pPr lvl="2"/>
            <a:r>
              <a:rPr lang="el-GR" sz="1600" dirty="0"/>
              <a:t>Επίδραση της Βυζαντινής ιατρικής</a:t>
            </a:r>
            <a:endParaRPr lang="en-GB" sz="1600" dirty="0"/>
          </a:p>
          <a:p>
            <a:pPr lvl="2"/>
            <a:r>
              <a:rPr lang="el-GR" sz="1600" dirty="0"/>
              <a:t>Η παθολογία βασίζεται στην Ιπποκρατική θεωρία των χυμών</a:t>
            </a:r>
            <a:endParaRPr lang="en-GB" sz="1600" dirty="0"/>
          </a:p>
          <a:p>
            <a:pPr lvl="1"/>
            <a:r>
              <a:rPr lang="el-GR" sz="1800" dirty="0"/>
              <a:t>Αποθέωση του</a:t>
            </a:r>
            <a:r>
              <a:rPr lang="en-GB" sz="1800" dirty="0"/>
              <a:t> Salerno</a:t>
            </a:r>
          </a:p>
          <a:p>
            <a:pPr lvl="2"/>
            <a:r>
              <a:rPr lang="el-GR" sz="1600" dirty="0"/>
              <a:t>Μεταφράσεις του Κωνσταντίνου του Αφρικανού από την Αραβική στα Λατινικά</a:t>
            </a:r>
            <a:endParaRPr lang="en-GB" sz="1600" dirty="0"/>
          </a:p>
          <a:p>
            <a:pPr lvl="3"/>
            <a:r>
              <a:rPr lang="el-GR" sz="1400" i="1" dirty="0"/>
              <a:t>Μέθοδος θεραπείας </a:t>
            </a:r>
            <a:r>
              <a:rPr lang="el-GR" sz="1400" dirty="0"/>
              <a:t>του Γαληνού</a:t>
            </a:r>
            <a:endParaRPr lang="en-GB" sz="1400" dirty="0"/>
          </a:p>
          <a:p>
            <a:pPr lvl="3"/>
            <a:r>
              <a:rPr lang="el-GR" sz="1400" i="1" dirty="0"/>
              <a:t>Εισαγωγή </a:t>
            </a:r>
            <a:r>
              <a:rPr lang="el-GR" sz="1400" dirty="0"/>
              <a:t>του </a:t>
            </a:r>
            <a:r>
              <a:rPr lang="en-GB" sz="1400" dirty="0" err="1"/>
              <a:t>Johannitius</a:t>
            </a:r>
            <a:endParaRPr lang="en-GB" sz="1400" i="1" dirty="0"/>
          </a:p>
          <a:p>
            <a:pPr lvl="3"/>
            <a:r>
              <a:rPr lang="el-GR" sz="1400" dirty="0"/>
              <a:t>Ιπποκρατικοί</a:t>
            </a:r>
            <a:r>
              <a:rPr lang="el-GR" sz="1400" i="1" dirty="0"/>
              <a:t> Αφορισμοί</a:t>
            </a:r>
            <a:endParaRPr lang="en-GB" sz="1400" dirty="0"/>
          </a:p>
          <a:p>
            <a:pPr lvl="1"/>
            <a:r>
              <a:rPr lang="el-GR" sz="1800" dirty="0"/>
              <a:t>Παρακμή του</a:t>
            </a:r>
            <a:r>
              <a:rPr lang="en-GB" sz="1800" dirty="0"/>
              <a:t> Salerno</a:t>
            </a:r>
          </a:p>
          <a:p>
            <a:pPr lvl="2"/>
            <a:r>
              <a:rPr lang="el-GR" sz="1600" dirty="0"/>
              <a:t>Γέννηση των Πανεπιστημίων</a:t>
            </a:r>
            <a:endParaRPr lang="en-GB" sz="1600" dirty="0"/>
          </a:p>
          <a:p>
            <a:pPr lvl="2"/>
            <a:r>
              <a:rPr lang="el-GR" sz="1600" dirty="0"/>
              <a:t>Παρακμή της Σχολής</a:t>
            </a:r>
            <a:endParaRPr lang="en-GB" sz="1600" dirty="0"/>
          </a:p>
          <a:p>
            <a:pPr lvl="1"/>
            <a:endParaRPr lang="en-GB" dirty="0"/>
          </a:p>
          <a:p>
            <a:pPr lvl="2"/>
            <a:endParaRPr lang="en-GB" dirty="0"/>
          </a:p>
        </p:txBody>
      </p:sp>
    </p:spTree>
    <p:extLst>
      <p:ext uri="{BB962C8B-B14F-4D97-AF65-F5344CB8AC3E}">
        <p14:creationId xmlns:p14="http://schemas.microsoft.com/office/powerpoint/2010/main" val="719370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D21C0BE-5554-6E4C-85A9-14ACD357DD52}"/>
              </a:ext>
            </a:extLst>
          </p:cNvPr>
          <p:cNvSpPr>
            <a:spLocks noGrp="1"/>
          </p:cNvSpPr>
          <p:nvPr>
            <p:ph type="title"/>
          </p:nvPr>
        </p:nvSpPr>
        <p:spPr>
          <a:xfrm>
            <a:off x="867696" y="778080"/>
            <a:ext cx="10515600" cy="1325563"/>
          </a:xfrm>
        </p:spPr>
        <p:txBody>
          <a:bodyPr>
            <a:normAutofit/>
          </a:bodyPr>
          <a:lstStyle/>
          <a:p>
            <a:r>
              <a:rPr lang="el-GR" sz="2000" b="1">
                <a:solidFill>
                  <a:schemeClr val="accent2"/>
                </a:solidFill>
                <a:effectLst>
                  <a:outerShdw blurRad="38100" dist="38100" dir="2700000" algn="tl">
                    <a:srgbClr val="000000">
                      <a:alpha val="43137"/>
                    </a:srgbClr>
                  </a:outerShdw>
                </a:effectLst>
                <a:latin typeface="+mn-lt"/>
                <a:ea typeface="+mn-ea"/>
                <a:cs typeface="+mn-cs"/>
              </a:rPr>
              <a:t>Πανεπιστήμια</a:t>
            </a:r>
            <a:endParaRPr lang="en-GB" sz="20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Marcador de contenido 2">
            <a:extLst>
              <a:ext uri="{FF2B5EF4-FFF2-40B4-BE49-F238E27FC236}">
                <a16:creationId xmlns:a16="http://schemas.microsoft.com/office/drawing/2014/main" xmlns="" id="{1E43BBF9-BFBB-D144-8AE9-F7FB07A26C0D}"/>
              </a:ext>
            </a:extLst>
          </p:cNvPr>
          <p:cNvSpPr>
            <a:spLocks noGrp="1"/>
          </p:cNvSpPr>
          <p:nvPr>
            <p:ph idx="1"/>
          </p:nvPr>
        </p:nvSpPr>
        <p:spPr/>
        <p:txBody>
          <a:bodyPr>
            <a:normAutofit/>
          </a:bodyPr>
          <a:lstStyle/>
          <a:p>
            <a:r>
              <a:rPr lang="el-GR" sz="1800" dirty="0"/>
              <a:t>Από το 12</a:t>
            </a:r>
            <a:r>
              <a:rPr lang="el-GR" sz="1800" baseline="30000" dirty="0"/>
              <a:t>ο</a:t>
            </a:r>
            <a:r>
              <a:rPr lang="el-GR" sz="1800" dirty="0"/>
              <a:t> αιώνα και εξής, τα Πανεπιστήμια αναλαμβάνουν σταδιακά το μονοπώλιο της γνώσης και καθορίζουν ένα πρότυπο εκπαίδευσης</a:t>
            </a:r>
            <a:endParaRPr lang="en-GB" sz="1800" dirty="0"/>
          </a:p>
          <a:p>
            <a:pPr lvl="1"/>
            <a:r>
              <a:rPr lang="el-GR" sz="1600" dirty="0"/>
              <a:t>Σχολαστικισμός ως μέθοδος εκμάθησης και διδασκαλίας στην ιατρική</a:t>
            </a:r>
            <a:endParaRPr lang="en-GB" sz="1600" dirty="0"/>
          </a:p>
          <a:p>
            <a:pPr lvl="1"/>
            <a:r>
              <a:rPr lang="el-GR" sz="1600" dirty="0"/>
              <a:t>Εγκυκλοπαιδική προσέγγιση των φυσικών επιστημών</a:t>
            </a:r>
            <a:endParaRPr lang="en-GB" sz="1600" dirty="0"/>
          </a:p>
          <a:p>
            <a:pPr lvl="1"/>
            <a:r>
              <a:rPr lang="el-GR" sz="1600" dirty="0"/>
              <a:t>Πειραματική μέθοδος</a:t>
            </a:r>
            <a:endParaRPr lang="en-GB" sz="1600" dirty="0"/>
          </a:p>
          <a:p>
            <a:r>
              <a:rPr lang="el-GR" sz="1800" dirty="0"/>
              <a:t>Οι πιο σημαντικές ιατρικές σχολές:</a:t>
            </a:r>
            <a:r>
              <a:rPr lang="en-GB" sz="1800" dirty="0"/>
              <a:t> Montpellier, Bologna, Padua, Florence</a:t>
            </a:r>
          </a:p>
          <a:p>
            <a:r>
              <a:rPr lang="el-GR" sz="1800" dirty="0"/>
              <a:t>Εκμάθηση με βάση περιπτώσεις</a:t>
            </a:r>
            <a:endParaRPr lang="en-GB" sz="1800" dirty="0"/>
          </a:p>
          <a:p>
            <a:pPr lvl="1"/>
            <a:r>
              <a:rPr lang="en-GB" sz="1600" i="1" dirty="0" err="1"/>
              <a:t>Consilium</a:t>
            </a:r>
            <a:r>
              <a:rPr lang="en-GB" sz="1600" dirty="0"/>
              <a:t> </a:t>
            </a:r>
            <a:r>
              <a:rPr lang="el-GR" sz="1600" dirty="0"/>
              <a:t>του</a:t>
            </a:r>
            <a:r>
              <a:rPr lang="en-GB" sz="1600" dirty="0"/>
              <a:t> </a:t>
            </a:r>
            <a:r>
              <a:rPr lang="en-GB" sz="1600" dirty="0" err="1"/>
              <a:t>Tadeo</a:t>
            </a:r>
            <a:r>
              <a:rPr lang="en-GB" sz="1600" dirty="0"/>
              <a:t> </a:t>
            </a:r>
            <a:r>
              <a:rPr lang="en-GB" sz="1600" dirty="0" err="1"/>
              <a:t>Alderotti</a:t>
            </a:r>
            <a:r>
              <a:rPr lang="en-GB" sz="1600" dirty="0"/>
              <a:t>: </a:t>
            </a:r>
            <a:r>
              <a:rPr lang="el-GR" sz="1600" dirty="0"/>
              <a:t>η επικέντρωση σε μία μόνο κλινική περίπτωση (μελέτη περίπτωσης) είναι χρήσιμη για τον ασθενή (ιατρική με επίκεντρο τον ασθενή) και τον φοιτητή ιατρικής</a:t>
            </a:r>
            <a:endParaRPr lang="en-GB" sz="1600" dirty="0"/>
          </a:p>
          <a:p>
            <a:pPr lvl="1"/>
            <a:endParaRPr lang="en-GB" sz="1600" dirty="0"/>
          </a:p>
          <a:p>
            <a:pPr lvl="1"/>
            <a:endParaRPr lang="en-GB" dirty="0"/>
          </a:p>
          <a:p>
            <a:pPr lvl="1"/>
            <a:endParaRPr lang="en-GB" dirty="0"/>
          </a:p>
        </p:txBody>
      </p:sp>
    </p:spTree>
    <p:extLst>
      <p:ext uri="{BB962C8B-B14F-4D97-AF65-F5344CB8AC3E}">
        <p14:creationId xmlns:p14="http://schemas.microsoft.com/office/powerpoint/2010/main" val="2414528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7A9D348-6B75-4895-BA5B-D4DD8B9E3A68}"/>
              </a:ext>
            </a:extLst>
          </p:cNvPr>
          <p:cNvSpPr>
            <a:spLocks noGrp="1"/>
          </p:cNvSpPr>
          <p:nvPr>
            <p:ph type="title"/>
          </p:nvPr>
        </p:nvSpPr>
        <p:spPr>
          <a:xfrm>
            <a:off x="940059" y="586351"/>
            <a:ext cx="10515600" cy="1325563"/>
          </a:xfrm>
        </p:spPr>
        <p:txBody>
          <a:bodyPr>
            <a:normAutofit/>
          </a:bodyPr>
          <a:lstStyle/>
          <a:p>
            <a:r>
              <a:rPr lang="el-GR" sz="2000" b="1" dirty="0">
                <a:solidFill>
                  <a:schemeClr val="accent2"/>
                </a:solidFill>
                <a:effectLst>
                  <a:outerShdw blurRad="38100" dist="38100" dir="2700000" algn="tl">
                    <a:srgbClr val="000000">
                      <a:alpha val="43137"/>
                    </a:srgbClr>
                  </a:outerShdw>
                </a:effectLst>
                <a:latin typeface="+mn-lt"/>
                <a:ea typeface="+mn-ea"/>
                <a:cs typeface="+mn-cs"/>
              </a:rPr>
              <a:t>Μεσαίωνας: 5</a:t>
            </a:r>
            <a:r>
              <a:rPr lang="el-GR" sz="2000" b="1" baseline="30000" dirty="0">
                <a:solidFill>
                  <a:schemeClr val="accent2"/>
                </a:solidFill>
                <a:effectLst>
                  <a:outerShdw blurRad="38100" dist="38100" dir="2700000" algn="tl">
                    <a:srgbClr val="000000">
                      <a:alpha val="43137"/>
                    </a:srgbClr>
                  </a:outerShdw>
                </a:effectLst>
                <a:latin typeface="+mn-lt"/>
                <a:ea typeface="+mn-ea"/>
                <a:cs typeface="+mn-cs"/>
              </a:rPr>
              <a:t>ος</a:t>
            </a:r>
            <a:r>
              <a:rPr lang="el-GR" sz="2000" b="1" dirty="0">
                <a:solidFill>
                  <a:schemeClr val="accent2"/>
                </a:solidFill>
                <a:effectLst>
                  <a:outerShdw blurRad="38100" dist="38100" dir="2700000" algn="tl">
                    <a:srgbClr val="000000">
                      <a:alpha val="43137"/>
                    </a:srgbClr>
                  </a:outerShdw>
                </a:effectLst>
                <a:latin typeface="+mn-lt"/>
                <a:ea typeface="+mn-ea"/>
                <a:cs typeface="+mn-cs"/>
              </a:rPr>
              <a:t>-15</a:t>
            </a:r>
            <a:r>
              <a:rPr lang="el-GR" sz="2000" b="1" baseline="30000" dirty="0">
                <a:solidFill>
                  <a:schemeClr val="accent2"/>
                </a:solidFill>
                <a:effectLst>
                  <a:outerShdw blurRad="38100" dist="38100" dir="2700000" algn="tl">
                    <a:srgbClr val="000000">
                      <a:alpha val="43137"/>
                    </a:srgbClr>
                  </a:outerShdw>
                </a:effectLst>
                <a:latin typeface="+mn-lt"/>
                <a:ea typeface="+mn-ea"/>
                <a:cs typeface="+mn-cs"/>
              </a:rPr>
              <a:t>ος</a:t>
            </a:r>
            <a:r>
              <a:rPr lang="el-GR" sz="2000" b="1" dirty="0">
                <a:solidFill>
                  <a:schemeClr val="accent2"/>
                </a:solidFill>
                <a:effectLst>
                  <a:outerShdw blurRad="38100" dist="38100" dir="2700000" algn="tl">
                    <a:srgbClr val="000000">
                      <a:alpha val="43137"/>
                    </a:srgbClr>
                  </a:outerShdw>
                </a:effectLst>
                <a:latin typeface="+mn-lt"/>
                <a:ea typeface="+mn-ea"/>
                <a:cs typeface="+mn-cs"/>
              </a:rPr>
              <a:t> Αιώνας</a:t>
            </a:r>
            <a:endParaRPr lang="en-GB" sz="20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5" name="Content Placeholder 4">
            <a:extLst>
              <a:ext uri="{FF2B5EF4-FFF2-40B4-BE49-F238E27FC236}">
                <a16:creationId xmlns:a16="http://schemas.microsoft.com/office/drawing/2014/main" xmlns="" id="{E00B9490-0B3C-4327-998D-1CA381FA3E15}"/>
              </a:ext>
            </a:extLst>
          </p:cNvPr>
          <p:cNvSpPr>
            <a:spLocks noGrp="1"/>
          </p:cNvSpPr>
          <p:nvPr>
            <p:ph idx="1"/>
          </p:nvPr>
        </p:nvSpPr>
        <p:spPr>
          <a:xfrm>
            <a:off x="838200" y="1822320"/>
            <a:ext cx="10515600" cy="4351338"/>
          </a:xfrm>
        </p:spPr>
        <p:txBody>
          <a:bodyPr>
            <a:normAutofit/>
          </a:bodyPr>
          <a:lstStyle/>
          <a:p>
            <a:r>
              <a:rPr lang="el-GR" sz="1800" dirty="0"/>
              <a:t>Η ιατρική είναι η σύνθεση της Ελληνικής παράδοσης που παραδόθηκε μέσω των </a:t>
            </a:r>
            <a:r>
              <a:rPr lang="el-GR" sz="1800" dirty="0" err="1"/>
              <a:t>Γαληνικών</a:t>
            </a:r>
            <a:r>
              <a:rPr lang="el-GR" sz="1800" dirty="0"/>
              <a:t> έργων και των τριών πολιτισμικών πλαισίων:</a:t>
            </a:r>
          </a:p>
          <a:p>
            <a:endParaRPr lang="en-GB" sz="1800" dirty="0"/>
          </a:p>
          <a:p>
            <a:pPr lvl="1"/>
            <a:r>
              <a:rPr lang="el-GR" sz="1800" dirty="0"/>
              <a:t>Βυζαντινού: ανατολικός Χριστιανισμός</a:t>
            </a:r>
            <a:endParaRPr lang="en-GB" sz="1800" dirty="0"/>
          </a:p>
          <a:p>
            <a:pPr lvl="1"/>
            <a:r>
              <a:rPr lang="el-GR" sz="1800" dirty="0"/>
              <a:t>Ισλαμικού: Ισλαμισμός</a:t>
            </a:r>
            <a:endParaRPr lang="en-GB" sz="1800" dirty="0"/>
          </a:p>
          <a:p>
            <a:pPr lvl="1"/>
            <a:r>
              <a:rPr lang="el-GR" sz="1800" dirty="0" err="1"/>
              <a:t>Δυτικο</a:t>
            </a:r>
            <a:r>
              <a:rPr lang="el-GR" sz="1800" dirty="0"/>
              <a:t>-Ευρωπαϊκού: ρωμαϊκός Χριστιανισμός</a:t>
            </a:r>
            <a:endParaRPr lang="en-GB" sz="1800" dirty="0"/>
          </a:p>
        </p:txBody>
      </p:sp>
      <p:pic>
        <p:nvPicPr>
          <p:cNvPr id="1026" name="Picture 2" descr="Cruz cristiana">
            <a:extLst>
              <a:ext uri="{FF2B5EF4-FFF2-40B4-BE49-F238E27FC236}">
                <a16:creationId xmlns:a16="http://schemas.microsoft.com/office/drawing/2014/main" xmlns="" id="{E20796CF-7CBB-4951-AD3D-8DB8DFDB2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7859" y="4637121"/>
            <a:ext cx="1294622"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reciente y estrella">
            <a:extLst>
              <a:ext uri="{FF2B5EF4-FFF2-40B4-BE49-F238E27FC236}">
                <a16:creationId xmlns:a16="http://schemas.microsoft.com/office/drawing/2014/main" xmlns="" id="{B3DB42E0-A8F5-47DF-A228-A34D647C5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4818" y="4748213"/>
            <a:ext cx="1677566" cy="14254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rismón">
            <a:extLst>
              <a:ext uri="{FF2B5EF4-FFF2-40B4-BE49-F238E27FC236}">
                <a16:creationId xmlns:a16="http://schemas.microsoft.com/office/drawing/2014/main" xmlns="" id="{4C5F404C-FC95-4598-99B0-94A2E5D50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3846" y="4637121"/>
            <a:ext cx="1677566" cy="1428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large building in the background&#10;&#10;Description automatically generated">
            <a:extLst>
              <a:ext uri="{FF2B5EF4-FFF2-40B4-BE49-F238E27FC236}">
                <a16:creationId xmlns:a16="http://schemas.microsoft.com/office/drawing/2014/main" xmlns="" id="{6A0A61AB-D3C7-43C6-8665-D70B7E19AB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1627" y="2376179"/>
            <a:ext cx="2556198" cy="1052821"/>
          </a:xfrm>
          <a:prstGeom prst="rect">
            <a:avLst/>
          </a:prstGeom>
        </p:spPr>
      </p:pic>
      <p:pic>
        <p:nvPicPr>
          <p:cNvPr id="11" name="Picture 10" descr="A large white building&#10;&#10;Description automatically generated">
            <a:extLst>
              <a:ext uri="{FF2B5EF4-FFF2-40B4-BE49-F238E27FC236}">
                <a16:creationId xmlns:a16="http://schemas.microsoft.com/office/drawing/2014/main" xmlns="" id="{3A00A2DE-9513-4717-94E0-BAE2AADCB3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8900" y="4393649"/>
            <a:ext cx="2255482" cy="1425446"/>
          </a:xfrm>
          <a:prstGeom prst="rect">
            <a:avLst/>
          </a:prstGeom>
        </p:spPr>
      </p:pic>
      <p:pic>
        <p:nvPicPr>
          <p:cNvPr id="15" name="Picture 14" descr="A large white building&#10;&#10;Description automatically generated">
            <a:extLst>
              <a:ext uri="{FF2B5EF4-FFF2-40B4-BE49-F238E27FC236}">
                <a16:creationId xmlns:a16="http://schemas.microsoft.com/office/drawing/2014/main" xmlns="" id="{F9503BE7-61F5-4B69-BE1A-53C56C332C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5602" y="3005452"/>
            <a:ext cx="2092000" cy="1052821"/>
          </a:xfrm>
          <a:prstGeom prst="rect">
            <a:avLst/>
          </a:prstGeom>
        </p:spPr>
      </p:pic>
    </p:spTree>
    <p:extLst>
      <p:ext uri="{BB962C8B-B14F-4D97-AF65-F5344CB8AC3E}">
        <p14:creationId xmlns:p14="http://schemas.microsoft.com/office/powerpoint/2010/main" val="3759808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C1EC422-9638-4AD2-A835-5D084D897957}"/>
              </a:ext>
            </a:extLst>
          </p:cNvPr>
          <p:cNvSpPr>
            <a:spLocks noGrp="1"/>
          </p:cNvSpPr>
          <p:nvPr>
            <p:ph type="title"/>
          </p:nvPr>
        </p:nvSpPr>
        <p:spPr>
          <a:xfrm>
            <a:off x="838200" y="365125"/>
            <a:ext cx="10515600" cy="2069731"/>
          </a:xfrm>
        </p:spPr>
        <p:txBody>
          <a:bodyPr>
            <a:normAutofit/>
          </a:bodyPr>
          <a:lstStyle/>
          <a:p>
            <a:r>
              <a:rPr lang="el-GR" sz="2000" b="1" dirty="0">
                <a:solidFill>
                  <a:schemeClr val="accent2">
                    <a:lumMod val="75000"/>
                  </a:schemeClr>
                </a:solidFill>
                <a:effectLst>
                  <a:outerShdw blurRad="38100" dist="38100" dir="2700000" algn="tl">
                    <a:srgbClr val="000000">
                      <a:alpha val="43137"/>
                    </a:srgbClr>
                  </a:outerShdw>
                </a:effectLst>
              </a:rPr>
              <a:t>Η ιατρική υπό την οπτική της ορθόδοξης θεολογίας</a:t>
            </a:r>
            <a:endParaRPr lang="en-US" sz="2000" b="1" dirty="0">
              <a:solidFill>
                <a:schemeClr val="accent2">
                  <a:lumMod val="75000"/>
                </a:schemeClr>
              </a:solidFill>
              <a:effectLst>
                <a:outerShdw blurRad="38100" dist="38100" dir="2700000" algn="tl">
                  <a:srgbClr val="000000">
                    <a:alpha val="43137"/>
                  </a:srgbClr>
                </a:outerShdw>
              </a:effectLst>
            </a:endParaRPr>
          </a:p>
        </p:txBody>
      </p:sp>
      <p:sp>
        <p:nvSpPr>
          <p:cNvPr id="3" name="Θέση περιεχομένου 2">
            <a:extLst>
              <a:ext uri="{FF2B5EF4-FFF2-40B4-BE49-F238E27FC236}">
                <a16:creationId xmlns:a16="http://schemas.microsoft.com/office/drawing/2014/main" xmlns="" id="{4275D853-DF15-4DAC-ADDB-2FD6C713E2BD}"/>
              </a:ext>
            </a:extLst>
          </p:cNvPr>
          <p:cNvSpPr>
            <a:spLocks noGrp="1"/>
          </p:cNvSpPr>
          <p:nvPr>
            <p:ph idx="1"/>
          </p:nvPr>
        </p:nvSpPr>
        <p:spPr>
          <a:xfrm>
            <a:off x="838200" y="2211572"/>
            <a:ext cx="10515600" cy="3965391"/>
          </a:xfrm>
        </p:spPr>
        <p:txBody>
          <a:bodyPr>
            <a:normAutofit/>
          </a:bodyPr>
          <a:lstStyle/>
          <a:p>
            <a:pPr>
              <a:lnSpc>
                <a:spcPct val="150000"/>
              </a:lnSpc>
            </a:pPr>
            <a:r>
              <a:rPr lang="el-GR" sz="1800" dirty="0"/>
              <a:t>Καταφατική και θετική προσέγγιση 
Ο Ιησούς Χριστός θεραπεύει πολλούς άρρωστους ανθρώπους, τόσο σωματικά όσο και πνευματικά.
Η εκκλησιαστική παράδοση βλέπει τον Ιησού Χριστό ως «Θεραπευτή της ψυχής και του σώματος»  
Η ορθόδοξη θεολογία τονίζει σαφώς τους περιορισμούς της ιατρικής: η ιατρική θεραπεία και η αποκατάσταση της υγείας είναι προσωρινά, η σωτηρία που δίνεται από τον Θεό είναι αιώνια </a:t>
            </a:r>
            <a:endParaRPr lang="en-US" sz="1800" dirty="0"/>
          </a:p>
        </p:txBody>
      </p:sp>
    </p:spTree>
    <p:extLst>
      <p:ext uri="{BB962C8B-B14F-4D97-AF65-F5344CB8AC3E}">
        <p14:creationId xmlns:p14="http://schemas.microsoft.com/office/powerpoint/2010/main" val="2005324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DE3233-1D03-48EB-821C-F4519153DC7C}"/>
              </a:ext>
            </a:extLst>
          </p:cNvPr>
          <p:cNvSpPr>
            <a:spLocks noGrp="1"/>
          </p:cNvSpPr>
          <p:nvPr>
            <p:ph type="title"/>
          </p:nvPr>
        </p:nvSpPr>
        <p:spPr>
          <a:xfrm>
            <a:off x="838200" y="365125"/>
            <a:ext cx="10515600" cy="2154790"/>
          </a:xfrm>
        </p:spPr>
        <p:txBody>
          <a:bodyPr>
            <a:normAutofit/>
          </a:bodyPr>
          <a:lstStyle/>
          <a:p>
            <a:r>
              <a:rPr kumimoji="0" lang="el-GR" sz="2000" b="1" i="0" u="none"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ea typeface="+mn-ea"/>
                <a:cs typeface="+mn-cs"/>
              </a:rPr>
              <a:t>Η ιατρική ως δώρο του Θεού στον άνθρωπο</a:t>
            </a:r>
            <a:endParaRPr lang="en-US" sz="3600" b="1" dirty="0">
              <a:solidFill>
                <a:schemeClr val="accent2">
                  <a:lumMod val="75000"/>
                </a:schemeClr>
              </a:solidFill>
              <a:effectLst>
                <a:outerShdw blurRad="38100" dist="38100" dir="2700000" algn="tl">
                  <a:srgbClr val="000000">
                    <a:alpha val="43137"/>
                  </a:srgbClr>
                </a:outerShdw>
              </a:effectLst>
            </a:endParaRPr>
          </a:p>
        </p:txBody>
      </p:sp>
      <p:sp>
        <p:nvSpPr>
          <p:cNvPr id="3" name="Θέση περιεχομένου 2">
            <a:extLst>
              <a:ext uri="{FF2B5EF4-FFF2-40B4-BE49-F238E27FC236}">
                <a16:creationId xmlns:a16="http://schemas.microsoft.com/office/drawing/2014/main" xmlns="" id="{69051AA8-F940-4A37-B7A8-60F333D87815}"/>
              </a:ext>
            </a:extLst>
          </p:cNvPr>
          <p:cNvSpPr>
            <a:spLocks noGrp="1"/>
          </p:cNvSpPr>
          <p:nvPr>
            <p:ph idx="1"/>
          </p:nvPr>
        </p:nvSpPr>
        <p:spPr>
          <a:xfrm>
            <a:off x="838200" y="2184304"/>
            <a:ext cx="7206049" cy="3657047"/>
          </a:xfrm>
        </p:spPr>
        <p:txBody>
          <a:bodyPr>
            <a:normAutofit/>
          </a:bodyPr>
          <a:lstStyle/>
          <a:p>
            <a:pPr lvl="0">
              <a:lnSpc>
                <a:spcPct val="150000"/>
              </a:lnSpc>
              <a:defRPr/>
            </a:pPr>
            <a:r>
              <a:rPr lang="el-GR" sz="1800" dirty="0">
                <a:solidFill>
                  <a:prstClr val="black"/>
                </a:solidFill>
              </a:rPr>
              <a:t>Μέγας Βασίλειος: Η ιατρική είναι το δώρο του Θεού λόγω της ανθρώπινης αδυναμίας απέναντι στον πόνο και την ασθένεια 
Η ιατρική ως πρότυπο για τη θεραπεία της ψυχής: καθώς φροντίζει κανείς την υγεία του, με τον ίδιο τρόπο πρέπει να φροντίζει για την ηθική και πνευματική του ζωή
Η ιατρική ως ένας ιδιαίτερος τρόπος αγάπης και φροντίδας του γείτονα </a:t>
            </a:r>
            <a:endParaRPr lang="en-US" dirty="0"/>
          </a:p>
        </p:txBody>
      </p:sp>
      <p:pic>
        <p:nvPicPr>
          <p:cNvPr id="5" name="Εικόνα 4" descr="Εικόνα που περιέχει κείμενο, βιβλίο&#10;&#10;Περιγραφή που δημιουργήθηκε αυτόματα">
            <a:extLst>
              <a:ext uri="{FF2B5EF4-FFF2-40B4-BE49-F238E27FC236}">
                <a16:creationId xmlns:a16="http://schemas.microsoft.com/office/drawing/2014/main" xmlns="" id="{53217E27-3244-F149-A4FA-60C63DE6DB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3186" y="1649799"/>
            <a:ext cx="3110614" cy="4191552"/>
          </a:xfrm>
          <a:prstGeom prst="rect">
            <a:avLst/>
          </a:prstGeom>
        </p:spPr>
      </p:pic>
    </p:spTree>
    <p:extLst>
      <p:ext uri="{BB962C8B-B14F-4D97-AF65-F5344CB8AC3E}">
        <p14:creationId xmlns:p14="http://schemas.microsoft.com/office/powerpoint/2010/main" val="3565587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040BA98-DBEE-4DCE-958C-CB79ABC99EA5}"/>
              </a:ext>
            </a:extLst>
          </p:cNvPr>
          <p:cNvSpPr>
            <a:spLocks noGrp="1"/>
          </p:cNvSpPr>
          <p:nvPr>
            <p:ph type="title"/>
          </p:nvPr>
        </p:nvSpPr>
        <p:spPr>
          <a:xfrm>
            <a:off x="838200" y="365125"/>
            <a:ext cx="10515600" cy="2112261"/>
          </a:xfrm>
        </p:spPr>
        <p:txBody>
          <a:bodyPr>
            <a:normAutofit/>
          </a:bodyPr>
          <a:lstStyle/>
          <a:p>
            <a:r>
              <a:rPr lang="el-GR" sz="2000" b="1" dirty="0">
                <a:solidFill>
                  <a:schemeClr val="accent2">
                    <a:lumMod val="75000"/>
                  </a:schemeClr>
                </a:solidFill>
                <a:effectLst>
                  <a:outerShdw blurRad="38100" dist="38100" dir="2700000" algn="tl">
                    <a:srgbClr val="000000">
                      <a:alpha val="43137"/>
                    </a:srgbClr>
                  </a:outerShdw>
                </a:effectLst>
              </a:rPr>
              <a:t>Ορθόδοξη λειτουργική ζωή</a:t>
            </a:r>
            <a:endParaRPr lang="en-US" sz="2000" b="1" dirty="0">
              <a:solidFill>
                <a:schemeClr val="accent2">
                  <a:lumMod val="75000"/>
                </a:schemeClr>
              </a:solidFill>
              <a:effectLst>
                <a:outerShdw blurRad="38100" dist="38100" dir="2700000" algn="tl">
                  <a:srgbClr val="000000">
                    <a:alpha val="43137"/>
                  </a:srgbClr>
                </a:outerShdw>
              </a:effectLst>
            </a:endParaRPr>
          </a:p>
        </p:txBody>
      </p:sp>
      <p:sp>
        <p:nvSpPr>
          <p:cNvPr id="3" name="Θέση περιεχομένου 2">
            <a:extLst>
              <a:ext uri="{FF2B5EF4-FFF2-40B4-BE49-F238E27FC236}">
                <a16:creationId xmlns:a16="http://schemas.microsoft.com/office/drawing/2014/main" xmlns="" id="{F99AF666-8FB2-40D1-A010-443EFEA45269}"/>
              </a:ext>
            </a:extLst>
          </p:cNvPr>
          <p:cNvSpPr>
            <a:spLocks noGrp="1"/>
          </p:cNvSpPr>
          <p:nvPr>
            <p:ph idx="1"/>
          </p:nvPr>
        </p:nvSpPr>
        <p:spPr>
          <a:xfrm>
            <a:off x="838200" y="2636873"/>
            <a:ext cx="10515600" cy="3540089"/>
          </a:xfrm>
        </p:spPr>
        <p:txBody>
          <a:bodyPr>
            <a:normAutofit/>
          </a:bodyPr>
          <a:lstStyle/>
          <a:p>
            <a:pPr>
              <a:lnSpc>
                <a:spcPct val="150000"/>
              </a:lnSpc>
            </a:pPr>
            <a:r>
              <a:rPr lang="el-GR" sz="1800" dirty="0"/>
              <a:t>Η Ορθόδοξη Εκκλησία, αναγνωρίζοντας τη σημασία της ασθένειας και της θεραπείας, έχει από πολύ νωρίς εντάξει την προσευχή για τους ασθενείς στην καθημερινή λειτουργική ζωή 
Το Μυστήριο του Χρίσματος (Μάρκος 6, 13)
Προσευχή στη Θεία Λειτουργία για ανακούφιση του πόνου, θεραπεία των ασθενών, ανώδυνο θάνατο και σωτηρία</a:t>
            </a:r>
            <a:endParaRPr lang="en-US" sz="1800" dirty="0"/>
          </a:p>
        </p:txBody>
      </p:sp>
    </p:spTree>
    <p:extLst>
      <p:ext uri="{BB962C8B-B14F-4D97-AF65-F5344CB8AC3E}">
        <p14:creationId xmlns:p14="http://schemas.microsoft.com/office/powerpoint/2010/main" val="994260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B60BF4C-4A45-40A3-ADF1-75C57126F132}"/>
              </a:ext>
            </a:extLst>
          </p:cNvPr>
          <p:cNvSpPr>
            <a:spLocks noGrp="1"/>
          </p:cNvSpPr>
          <p:nvPr>
            <p:ph type="title"/>
          </p:nvPr>
        </p:nvSpPr>
        <p:spPr>
          <a:xfrm>
            <a:off x="838200" y="365125"/>
            <a:ext cx="10515600" cy="2080363"/>
          </a:xfrm>
        </p:spPr>
        <p:txBody>
          <a:bodyPr>
            <a:normAutofit/>
          </a:bodyPr>
          <a:lstStyle/>
          <a:p>
            <a:r>
              <a:rPr kumimoji="0" lang="el-GR" sz="1800" b="1" i="0" u="none"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ea typeface="Calibri" panose="020F0502020204030204" pitchFamily="34" charset="0"/>
                <a:cs typeface="+mn-cs"/>
              </a:rPr>
              <a:t>Ιατρική και διακονία των ασθενών στη Βυζαντινή Αυτοκρατορία</a:t>
            </a:r>
            <a:endParaRPr lang="en-US" sz="3200" b="1" dirty="0">
              <a:solidFill>
                <a:schemeClr val="accent2">
                  <a:lumMod val="75000"/>
                </a:schemeClr>
              </a:solidFill>
              <a:effectLst>
                <a:outerShdw blurRad="38100" dist="38100" dir="2700000" algn="tl">
                  <a:srgbClr val="000000">
                    <a:alpha val="43137"/>
                  </a:srgbClr>
                </a:outerShdw>
              </a:effectLst>
            </a:endParaRPr>
          </a:p>
        </p:txBody>
      </p:sp>
      <p:sp>
        <p:nvSpPr>
          <p:cNvPr id="3" name="Θέση περιεχομένου 2">
            <a:extLst>
              <a:ext uri="{FF2B5EF4-FFF2-40B4-BE49-F238E27FC236}">
                <a16:creationId xmlns:a16="http://schemas.microsoft.com/office/drawing/2014/main" xmlns="" id="{05684F4A-4C62-4BC6-9DEA-676B11DD8075}"/>
              </a:ext>
            </a:extLst>
          </p:cNvPr>
          <p:cNvSpPr>
            <a:spLocks noGrp="1"/>
          </p:cNvSpPr>
          <p:nvPr>
            <p:ph idx="1"/>
          </p:nvPr>
        </p:nvSpPr>
        <p:spPr>
          <a:xfrm>
            <a:off x="838200" y="2551813"/>
            <a:ext cx="11102788" cy="3625149"/>
          </a:xfrm>
        </p:spPr>
        <p:txBody>
          <a:bodyPr>
            <a:normAutofit/>
          </a:bodyPr>
          <a:lstStyle/>
          <a:p>
            <a:pPr marL="0" marR="0" algn="just">
              <a:lnSpc>
                <a:spcPct val="150000"/>
              </a:lnSpc>
              <a:spcBef>
                <a:spcPts val="0"/>
              </a:spcBef>
              <a:spcAft>
                <a:spcPts val="0"/>
              </a:spcAft>
            </a:pPr>
            <a:r>
              <a:rPr lang="el-GR" sz="1800" dirty="0">
                <a:ea typeface="Calibri" panose="020F0502020204030204" pitchFamily="34" charset="0"/>
              </a:rPr>
              <a:t>Οι Βυζαντινοί </a:t>
            </a:r>
            <a:r>
              <a:rPr lang="el-GR" sz="1800" i="1" dirty="0">
                <a:ea typeface="Calibri" panose="020F0502020204030204" pitchFamily="34" charset="0"/>
              </a:rPr>
              <a:t>ξενώνες</a:t>
            </a:r>
            <a:r>
              <a:rPr lang="el-GR" sz="1800" dirty="0">
                <a:ea typeface="Calibri" panose="020F0502020204030204" pitchFamily="34" charset="0"/>
              </a:rPr>
              <a:t> – τα πρώτα δημόσια ιδρύματα που προσφέρουν ιατρικές υπηρεσίες στους αρρώστους
«</a:t>
            </a:r>
            <a:r>
              <a:rPr lang="el-GR" sz="1800" dirty="0" err="1">
                <a:ea typeface="Calibri" panose="020F0502020204030204" pitchFamily="34" charset="0"/>
              </a:rPr>
              <a:t>Βασιλειάς</a:t>
            </a:r>
            <a:r>
              <a:rPr lang="el-GR" sz="1800" dirty="0">
                <a:ea typeface="Calibri" panose="020F0502020204030204" pitchFamily="34" charset="0"/>
              </a:rPr>
              <a:t>» - Ο Άγιος Βασίλειος έχτισε ένα νοσοκομείο το 370, σε ένα προάστιο της Καισάρειας, με όλο το απαραίτητο εξειδικευμένο προσωπικό. 
Γρηγόριος ο Θεολόγος: Η </a:t>
            </a:r>
            <a:r>
              <a:rPr lang="el-GR" sz="1800" i="1" dirty="0" err="1">
                <a:ea typeface="Calibri" panose="020F0502020204030204" pitchFamily="34" charset="0"/>
              </a:rPr>
              <a:t>Βασιλειάς</a:t>
            </a:r>
            <a:r>
              <a:rPr lang="el-GR" sz="1800" dirty="0">
                <a:ea typeface="Calibri" panose="020F0502020204030204" pitchFamily="34" charset="0"/>
              </a:rPr>
              <a:t> μια «νέα πόλη» φιλανθρωπίας και διακονίας
Η Μονή Παντοκράτορος στην Κωνσταντινούπολη είχε πολλές φιλανθρωπικές εγκαταστάσεις, όπως ξενώνες για επισκέπτες και ξένους, σπίτια για ηλικιωμένους και </a:t>
            </a:r>
            <a:r>
              <a:rPr lang="el-GR" sz="1800">
                <a:ea typeface="Calibri" panose="020F0502020204030204" pitchFamily="34" charset="0"/>
              </a:rPr>
              <a:t>εξειδικευμένα νοσοκομεία</a:t>
            </a:r>
            <a:endParaRPr lang="en-US" sz="1800" dirty="0"/>
          </a:p>
        </p:txBody>
      </p:sp>
    </p:spTree>
    <p:extLst>
      <p:ext uri="{BB962C8B-B14F-4D97-AF65-F5344CB8AC3E}">
        <p14:creationId xmlns:p14="http://schemas.microsoft.com/office/powerpoint/2010/main" val="271038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5B00C7-65C8-4ABE-8DD4-AFB987B0E1F4}"/>
              </a:ext>
            </a:extLst>
          </p:cNvPr>
          <p:cNvSpPr>
            <a:spLocks noGrp="1"/>
          </p:cNvSpPr>
          <p:nvPr>
            <p:ph type="title"/>
          </p:nvPr>
        </p:nvSpPr>
        <p:spPr>
          <a:xfrm>
            <a:off x="867697" y="617726"/>
            <a:ext cx="10515600" cy="1325563"/>
          </a:xfrm>
        </p:spPr>
        <p:txBody>
          <a:bodyPr>
            <a:normAutofit/>
          </a:bodyPr>
          <a:lstStyle/>
          <a:p>
            <a:r>
              <a:rPr lang="el-GR" sz="2000" b="1" dirty="0">
                <a:solidFill>
                  <a:schemeClr val="accent2"/>
                </a:solidFill>
                <a:effectLst>
                  <a:outerShdw blurRad="38100" dist="38100" dir="2700000" algn="tl">
                    <a:srgbClr val="000000">
                      <a:alpha val="43137"/>
                    </a:srgbClr>
                  </a:outerShdw>
                </a:effectLst>
                <a:latin typeface="+mn-lt"/>
                <a:ea typeface="+mn-ea"/>
                <a:cs typeface="+mn-cs"/>
              </a:rPr>
              <a:t>Χριστιανισμός και Ιατρική</a:t>
            </a:r>
            <a:endParaRPr lang="en-GB" sz="2000" b="1" dirty="0">
              <a:solidFill>
                <a:schemeClr val="accent2"/>
              </a:solidFill>
              <a:effectLst>
                <a:outerShdw blurRad="38100" dist="38100" dir="2700000" algn="tl">
                  <a:srgbClr val="000000">
                    <a:alpha val="43137"/>
                  </a:srgbClr>
                </a:outerShdw>
              </a:effectLst>
              <a:latin typeface="+mn-lt"/>
              <a:ea typeface="+mn-ea"/>
              <a:cs typeface="+mn-cs"/>
            </a:endParaRPr>
          </a:p>
        </p:txBody>
      </p:sp>
      <p:pic>
        <p:nvPicPr>
          <p:cNvPr id="5" name="Picture 4" descr="A close up of a street&#10;&#10;Description automatically generated">
            <a:extLst>
              <a:ext uri="{FF2B5EF4-FFF2-40B4-BE49-F238E27FC236}">
                <a16:creationId xmlns:a16="http://schemas.microsoft.com/office/drawing/2014/main" xmlns="" id="{A615C579-222B-4589-BB6A-3D7C9A256E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2755" y="3901426"/>
            <a:ext cx="2235294" cy="2235294"/>
          </a:xfrm>
          <a:prstGeom prst="rect">
            <a:avLst/>
          </a:prstGeom>
        </p:spPr>
      </p:pic>
      <p:pic>
        <p:nvPicPr>
          <p:cNvPr id="7" name="Picture 6" descr="A close up of a stone wall&#10;&#10;Description automatically generated">
            <a:extLst>
              <a:ext uri="{FF2B5EF4-FFF2-40B4-BE49-F238E27FC236}">
                <a16:creationId xmlns:a16="http://schemas.microsoft.com/office/drawing/2014/main" xmlns="" id="{C2CE9A28-982F-48CB-8D20-FF70A4081B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19" y="3830313"/>
            <a:ext cx="2990850" cy="2276475"/>
          </a:xfrm>
          <a:prstGeom prst="rect">
            <a:avLst/>
          </a:prstGeom>
        </p:spPr>
      </p:pic>
      <p:pic>
        <p:nvPicPr>
          <p:cNvPr id="2050" name="Picture 2" descr="Image result for Jesus and sick">
            <a:hlinkClick r:id="rId4"/>
            <a:extLst>
              <a:ext uri="{FF2B5EF4-FFF2-40B4-BE49-F238E27FC236}">
                <a16:creationId xmlns:a16="http://schemas.microsoft.com/office/drawing/2014/main" xmlns="" id="{3B84A504-4AF6-4348-A0F1-B5862E10B1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8986" y="3901426"/>
            <a:ext cx="3432673" cy="220536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767AA615-7B64-47DB-86AD-5F362D678C3D}"/>
              </a:ext>
            </a:extLst>
          </p:cNvPr>
          <p:cNvSpPr>
            <a:spLocks noGrp="1"/>
          </p:cNvSpPr>
          <p:nvPr>
            <p:ph idx="1"/>
          </p:nvPr>
        </p:nvSpPr>
        <p:spPr>
          <a:xfrm>
            <a:off x="823452" y="1639102"/>
            <a:ext cx="10515600" cy="4351338"/>
          </a:xfrm>
        </p:spPr>
        <p:txBody>
          <a:bodyPr/>
          <a:lstStyle/>
          <a:p>
            <a:r>
              <a:rPr lang="el-GR" sz="1800" dirty="0"/>
              <a:t>Το Ευαγγέλιο και το καθήκον να φροντίζουμε τους αρρώστους
	</a:t>
            </a:r>
            <a:r>
              <a:rPr lang="el-GR" sz="1800" i="1" dirty="0"/>
              <a:t>Αλλά όταν άκουσε αυτό, είπε, "Αυτοί που είναι καλά δεν έχουν καμία ανάγκη από έναν γιατρό, αλλά 	εκείνοι που είναι άρρωστοι" </a:t>
            </a:r>
            <a:r>
              <a:rPr lang="el-GR" sz="1800" dirty="0"/>
              <a:t>(</a:t>
            </a:r>
            <a:r>
              <a:rPr lang="el-GR" sz="1800" dirty="0" err="1"/>
              <a:t>Ματθ</a:t>
            </a:r>
            <a:r>
              <a:rPr lang="el-GR" sz="1800" dirty="0"/>
              <a:t>. 9, 12)
	</a:t>
            </a:r>
            <a:r>
              <a:rPr lang="el-GR" sz="1800" i="1" dirty="0"/>
              <a:t>"Δεν είναι οι υγιείς που χρειάζονται ένα γιατρό, αλλά οι άρρωστοι. Δεν έχω έρθει για να καλέσω 	τους δίκαιους, αλλά τους αμαρτωλούς" </a:t>
            </a:r>
            <a:r>
              <a:rPr lang="el-GR" sz="1800" dirty="0"/>
              <a:t>(</a:t>
            </a:r>
            <a:r>
              <a:rPr lang="el-GR" sz="1800" dirty="0" err="1"/>
              <a:t>Μάρκ</a:t>
            </a:r>
            <a:r>
              <a:rPr lang="el-GR" sz="1800" dirty="0"/>
              <a:t>. 2, 17)
	"Δεν είναι ο υγιής που χρειάζονται ένα γιατρό, αλλά ο άρρωστος (</a:t>
            </a:r>
            <a:r>
              <a:rPr lang="el-GR" sz="1800" dirty="0" err="1"/>
              <a:t>Luke</a:t>
            </a:r>
            <a:r>
              <a:rPr lang="el-GR" sz="1800" dirty="0"/>
              <a:t>, V, 31)</a:t>
            </a:r>
            <a:endParaRPr lang="en-GB" i="1" dirty="0"/>
          </a:p>
          <a:p>
            <a:pPr lvl="1"/>
            <a:endParaRPr lang="en-GB" i="1" dirty="0"/>
          </a:p>
        </p:txBody>
      </p:sp>
    </p:spTree>
    <p:extLst>
      <p:ext uri="{BB962C8B-B14F-4D97-AF65-F5344CB8AC3E}">
        <p14:creationId xmlns:p14="http://schemas.microsoft.com/office/powerpoint/2010/main" val="2245134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E9F8E-99A1-4AD5-88B8-EBAEA4A0FAE8}"/>
              </a:ext>
            </a:extLst>
          </p:cNvPr>
          <p:cNvSpPr>
            <a:spLocks noGrp="1"/>
          </p:cNvSpPr>
          <p:nvPr>
            <p:ph type="title"/>
          </p:nvPr>
        </p:nvSpPr>
        <p:spPr>
          <a:xfrm>
            <a:off x="823452" y="748583"/>
            <a:ext cx="10515600" cy="1325563"/>
          </a:xfrm>
        </p:spPr>
        <p:txBody>
          <a:bodyPr>
            <a:normAutofit/>
          </a:bodyPr>
          <a:lstStyle/>
          <a:p>
            <a:r>
              <a:rPr lang="el-GR" sz="2000" b="1" dirty="0">
                <a:solidFill>
                  <a:schemeClr val="accent2"/>
                </a:solidFill>
                <a:effectLst>
                  <a:outerShdw blurRad="38100" dist="38100" dir="2700000" algn="tl">
                    <a:srgbClr val="000000">
                      <a:alpha val="43137"/>
                    </a:srgbClr>
                  </a:outerShdw>
                </a:effectLst>
                <a:latin typeface="+mn-lt"/>
                <a:ea typeface="+mn-ea"/>
                <a:cs typeface="+mn-cs"/>
              </a:rPr>
              <a:t>Ασθένειες ως οργή του Θεού
</a:t>
            </a:r>
            <a:endParaRPr lang="en-GB" sz="20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4D2A5588-86B1-4B09-8060-747E5D4C2371}"/>
              </a:ext>
            </a:extLst>
          </p:cNvPr>
          <p:cNvSpPr>
            <a:spLocks noGrp="1"/>
          </p:cNvSpPr>
          <p:nvPr>
            <p:ph idx="1"/>
          </p:nvPr>
        </p:nvSpPr>
        <p:spPr>
          <a:xfrm>
            <a:off x="838200" y="1669589"/>
            <a:ext cx="10515600" cy="4351338"/>
          </a:xfrm>
        </p:spPr>
        <p:txBody>
          <a:bodyPr/>
          <a:lstStyle/>
          <a:p>
            <a:r>
              <a:rPr lang="el-GR" sz="1800" dirty="0"/>
              <a:t>Ο Ιησούς αντιμάχεται τις παραδοσιακές προχριστιανικές απόψεις θρησκείας: Μεσοποταμία και Αίγυπτος και σχετική εβραϊκή επεξήγηση στην Παλαιά Διαθήκη (Δευτερονόμιο, Λευιτικός) και το </a:t>
            </a:r>
            <a:r>
              <a:rPr lang="el-GR" sz="1800" dirty="0" err="1"/>
              <a:t>Ταλμούδ</a:t>
            </a:r>
            <a:r>
              <a:rPr lang="el-GR" sz="1800" dirty="0"/>
              <a:t>
</a:t>
            </a:r>
            <a:r>
              <a:rPr lang="el-GR" sz="1800" i="1" dirty="0"/>
              <a:t>Καθώς προχωρούσε, είδε έναν τυφλό από τη γέννησή του. Οι μαθητές του τον ρώτησαν «Ραβίνοι, που αμάρτησε, αυτός ο άνθρωπος ή ο γονιός του, και γεννήθηκε τυφλός;» Ούτε αυτός ο άνθρωπος ούτε οι γονείς του αμάρτησαν» είπε ο Ιησούς «αλλά αυτό συνέβη έτσι ώστε τα έργα του Θεού να εκτεθούν σε αυτόν» (Ιωάννης, 9, 1-3)</a:t>
            </a:r>
            <a:endParaRPr lang="en-GB" i="1" dirty="0"/>
          </a:p>
        </p:txBody>
      </p:sp>
      <p:pic>
        <p:nvPicPr>
          <p:cNvPr id="3074" name="Picture 2" descr="Image result for Jesus and sick">
            <a:hlinkClick r:id="rId2"/>
            <a:extLst>
              <a:ext uri="{FF2B5EF4-FFF2-40B4-BE49-F238E27FC236}">
                <a16:creationId xmlns:a16="http://schemas.microsoft.com/office/drawing/2014/main" xmlns="" id="{34602F1A-0504-4A62-A79A-DDC839AA8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2212" y="4077827"/>
            <a:ext cx="4038600" cy="19431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Levitico y la peste">
            <a:hlinkClick r:id="rId4"/>
            <a:extLst>
              <a:ext uri="{FF2B5EF4-FFF2-40B4-BE49-F238E27FC236}">
                <a16:creationId xmlns:a16="http://schemas.microsoft.com/office/drawing/2014/main" xmlns="" id="{A89F726E-4702-4DCE-AD4D-EF00FD5FEA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466" y="4077827"/>
            <a:ext cx="3750906"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744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FD7551-F615-4E70-B04F-0408996A639C}"/>
              </a:ext>
            </a:extLst>
          </p:cNvPr>
          <p:cNvSpPr>
            <a:spLocks noGrp="1"/>
          </p:cNvSpPr>
          <p:nvPr>
            <p:ph type="title"/>
          </p:nvPr>
        </p:nvSpPr>
        <p:spPr>
          <a:xfrm>
            <a:off x="882445" y="748583"/>
            <a:ext cx="10515600" cy="1325563"/>
          </a:xfrm>
        </p:spPr>
        <p:txBody>
          <a:bodyPr>
            <a:normAutofit/>
          </a:bodyPr>
          <a:lstStyle/>
          <a:p>
            <a:r>
              <a:rPr lang="el-GR" sz="2000" b="1" dirty="0">
                <a:solidFill>
                  <a:schemeClr val="accent2"/>
                </a:solidFill>
                <a:effectLst>
                  <a:outerShdw blurRad="38100" dist="38100" dir="2700000" algn="tl">
                    <a:srgbClr val="000000">
                      <a:alpha val="43137"/>
                    </a:srgbClr>
                  </a:outerShdw>
                </a:effectLst>
                <a:latin typeface="+mn-lt"/>
                <a:ea typeface="+mn-ea"/>
                <a:cs typeface="+mn-cs"/>
              </a:rPr>
              <a:t>Το χριστιανικό ηθικό καθήκον της φροντίδας  
</a:t>
            </a:r>
            <a:endParaRPr lang="en-GB" sz="20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4B4B088C-E9E5-40EE-AF5C-1A81B5768D8C}"/>
              </a:ext>
            </a:extLst>
          </p:cNvPr>
          <p:cNvSpPr>
            <a:spLocks noGrp="1"/>
          </p:cNvSpPr>
          <p:nvPr>
            <p:ph idx="1"/>
          </p:nvPr>
        </p:nvSpPr>
        <p:spPr>
          <a:xfrm>
            <a:off x="751115" y="2017215"/>
            <a:ext cx="10515600" cy="2633162"/>
          </a:xfrm>
        </p:spPr>
        <p:txBody>
          <a:bodyPr>
            <a:normAutofit/>
          </a:bodyPr>
          <a:lstStyle/>
          <a:p>
            <a:r>
              <a:rPr lang="el-GR" sz="1800" dirty="0"/>
              <a:t>Η αγάπη προς την ανθρωπότητα ως προϋπόθεση για την αγάπη προς την τέχνη της φροντίδας</a:t>
            </a:r>
            <a:endParaRPr lang="en-GB" sz="1800" dirty="0"/>
          </a:p>
          <a:p>
            <a:pPr marL="457200" lvl="1" indent="0" algn="ctr">
              <a:buNone/>
            </a:pPr>
            <a:r>
              <a:rPr lang="el-GR" sz="1800" i="1" dirty="0"/>
              <a:t>Φιλανθρωπία</a:t>
            </a:r>
            <a:r>
              <a:rPr lang="en-GB" sz="1800" i="1" dirty="0"/>
              <a:t>                             </a:t>
            </a:r>
            <a:r>
              <a:rPr lang="el-GR" sz="1800" i="1" dirty="0"/>
              <a:t>Φιλοτεχνία</a:t>
            </a:r>
            <a:endParaRPr lang="en-GB" sz="1800" i="1" dirty="0"/>
          </a:p>
          <a:p>
            <a:r>
              <a:rPr lang="el-GR" sz="1800" i="1" dirty="0"/>
              <a:t>Η γέννηση της ιατρικής φιλανθρωπίας ενσωματώνει την ηθική και κλινική φροντίδα και είναι η αρχή μιας διαδικασίας που έληξε με την κατασκευή των πρώτων νοσοκομείων
</a:t>
            </a:r>
            <a:endParaRPr lang="en-GB" sz="1800" i="1" dirty="0"/>
          </a:p>
          <a:p>
            <a:endParaRPr lang="en-GB" b="0" i="0" u="sng" dirty="0">
              <a:solidFill>
                <a:srgbClr val="001BA0"/>
              </a:solidFill>
              <a:effectLst/>
              <a:latin typeface="Arial" panose="020B0604020202020204" pitchFamily="34" charset="0"/>
              <a:hlinkClick r:id="rId2"/>
            </a:endParaRPr>
          </a:p>
          <a:p>
            <a:endParaRPr lang="en-GB" i="1" dirty="0"/>
          </a:p>
        </p:txBody>
      </p:sp>
      <p:sp>
        <p:nvSpPr>
          <p:cNvPr id="4" name="Arrow: Right 3">
            <a:extLst>
              <a:ext uri="{FF2B5EF4-FFF2-40B4-BE49-F238E27FC236}">
                <a16:creationId xmlns:a16="http://schemas.microsoft.com/office/drawing/2014/main" xmlns="" id="{9EF2191C-7572-45B8-9978-8DC6E057263C}"/>
              </a:ext>
            </a:extLst>
          </p:cNvPr>
          <p:cNvSpPr/>
          <p:nvPr/>
        </p:nvSpPr>
        <p:spPr>
          <a:xfrm>
            <a:off x="5976831" y="2459582"/>
            <a:ext cx="862149" cy="139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4" descr="Image result for extrema uncion">
            <a:extLst>
              <a:ext uri="{FF2B5EF4-FFF2-40B4-BE49-F238E27FC236}">
                <a16:creationId xmlns:a16="http://schemas.microsoft.com/office/drawing/2014/main" xmlns="" id="{ABDC4856-917A-4FF6-919B-C53FBD6279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5220" y="3971951"/>
            <a:ext cx="2246811" cy="19650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kitchen area with a building in the background&#10;&#10;Description automatically generated">
            <a:extLst>
              <a:ext uri="{FF2B5EF4-FFF2-40B4-BE49-F238E27FC236}">
                <a16:creationId xmlns:a16="http://schemas.microsoft.com/office/drawing/2014/main" xmlns="" id="{2ACDEA85-3856-4E92-9990-EB585630DE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190" y="3971951"/>
            <a:ext cx="6017623" cy="1965090"/>
          </a:xfrm>
          <a:prstGeom prst="rect">
            <a:avLst/>
          </a:prstGeom>
        </p:spPr>
      </p:pic>
    </p:spTree>
    <p:extLst>
      <p:ext uri="{BB962C8B-B14F-4D97-AF65-F5344CB8AC3E}">
        <p14:creationId xmlns:p14="http://schemas.microsoft.com/office/powerpoint/2010/main" val="438901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2A97E1-0307-42C5-B51F-E9282269AAE5}"/>
              </a:ext>
            </a:extLst>
          </p:cNvPr>
          <p:cNvSpPr>
            <a:spLocks noGrp="1"/>
          </p:cNvSpPr>
          <p:nvPr>
            <p:ph type="title"/>
          </p:nvPr>
        </p:nvSpPr>
        <p:spPr>
          <a:xfrm>
            <a:off x="764458" y="999306"/>
            <a:ext cx="10515600" cy="1325563"/>
          </a:xfrm>
        </p:spPr>
        <p:txBody>
          <a:bodyPr>
            <a:normAutofit/>
          </a:bodyPr>
          <a:lstStyle/>
          <a:p>
            <a:r>
              <a:rPr lang="el-GR" sz="2000" b="1" dirty="0">
                <a:solidFill>
                  <a:schemeClr val="accent2"/>
                </a:solidFill>
                <a:effectLst>
                  <a:outerShdw blurRad="38100" dist="38100" dir="2700000" algn="tl">
                    <a:srgbClr val="000000">
                      <a:alpha val="43137"/>
                    </a:srgbClr>
                  </a:outerShdw>
                </a:effectLst>
                <a:latin typeface="+mn-lt"/>
                <a:ea typeface="+mn-ea"/>
                <a:cs typeface="+mn-cs"/>
              </a:rPr>
              <a:t>Η παρακμή του </a:t>
            </a:r>
            <a:r>
              <a:rPr lang="el-GR" sz="2000" b="1" dirty="0" err="1">
                <a:solidFill>
                  <a:schemeClr val="accent2"/>
                </a:solidFill>
                <a:effectLst>
                  <a:outerShdw blurRad="38100" dist="38100" dir="2700000" algn="tl">
                    <a:srgbClr val="000000">
                      <a:alpha val="43137"/>
                    </a:srgbClr>
                  </a:outerShdw>
                </a:effectLst>
                <a:latin typeface="+mn-lt"/>
                <a:ea typeface="+mn-ea"/>
                <a:cs typeface="+mn-cs"/>
              </a:rPr>
              <a:t>Γαληνισμού</a:t>
            </a:r>
            <a:r>
              <a:rPr lang="el-GR" sz="2000" b="1" dirty="0">
                <a:solidFill>
                  <a:schemeClr val="accent2"/>
                </a:solidFill>
                <a:effectLst>
                  <a:outerShdw blurRad="38100" dist="38100" dir="2700000" algn="tl">
                    <a:srgbClr val="000000">
                      <a:alpha val="43137"/>
                    </a:srgbClr>
                  </a:outerShdw>
                </a:effectLst>
                <a:latin typeface="+mn-lt"/>
                <a:ea typeface="+mn-ea"/>
                <a:cs typeface="+mn-cs"/>
              </a:rPr>
              <a:t>
</a:t>
            </a:r>
            <a:endParaRPr lang="en-GB" sz="20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FAE32458-942E-4FF6-AEBB-07FE0DD9D9CE}"/>
              </a:ext>
            </a:extLst>
          </p:cNvPr>
          <p:cNvSpPr>
            <a:spLocks noGrp="1"/>
          </p:cNvSpPr>
          <p:nvPr>
            <p:ph idx="1"/>
          </p:nvPr>
        </p:nvSpPr>
        <p:spPr>
          <a:xfrm>
            <a:off x="852949" y="2253328"/>
            <a:ext cx="10515600" cy="4351338"/>
          </a:xfrm>
        </p:spPr>
        <p:txBody>
          <a:bodyPr>
            <a:normAutofit/>
          </a:bodyPr>
          <a:lstStyle/>
          <a:p>
            <a:r>
              <a:rPr lang="el-GR" sz="1800" dirty="0"/>
              <a:t>Στο τέλος της Ελληνιστικής Εποχής υπάρχουν δύο διαφορετικά είδη γιατρών</a:t>
            </a:r>
            <a:endParaRPr lang="en-GB" sz="1800" dirty="0"/>
          </a:p>
          <a:p>
            <a:pPr lvl="1"/>
            <a:r>
              <a:rPr lang="el-GR" sz="1800" dirty="0"/>
              <a:t>Έλληνες ιατροί</a:t>
            </a:r>
            <a:r>
              <a:rPr lang="en-GB" sz="1800" dirty="0"/>
              <a:t>: </a:t>
            </a:r>
            <a:r>
              <a:rPr lang="el-GR" sz="1800" i="1" dirty="0" err="1"/>
              <a:t>ιατροσοφοί</a:t>
            </a:r>
            <a:r>
              <a:rPr lang="en-GB" sz="1800" i="1" dirty="0"/>
              <a:t> </a:t>
            </a:r>
            <a:r>
              <a:rPr lang="el-GR" sz="1800" dirty="0"/>
              <a:t>που χρησιμοποιούν την Αλεξανδρινή ερμηνευτική μέθοδο για να διαβάσουν και να σχολιάσουν το Ιπποκρατικό ιατρικό έργο υπό την επίδραση της φιλοσοφίας της Ακαδημίας Αθηνών</a:t>
            </a:r>
            <a:endParaRPr lang="en-GB" sz="1800" dirty="0"/>
          </a:p>
          <a:p>
            <a:pPr lvl="1"/>
            <a:r>
              <a:rPr lang="el-GR" sz="1800" dirty="0"/>
              <a:t>Λατίνοι ιατροί:</a:t>
            </a:r>
            <a:r>
              <a:rPr lang="en-GB" sz="1800" dirty="0"/>
              <a:t> </a:t>
            </a:r>
            <a:r>
              <a:rPr lang="el-GR" sz="1800" dirty="0"/>
              <a:t>μεταφραστές Ελλήνων ιατρών και οπαδοί της </a:t>
            </a:r>
            <a:r>
              <a:rPr lang="el-GR" sz="1800" dirty="0" err="1"/>
              <a:t>Γαληνικής</a:t>
            </a:r>
            <a:r>
              <a:rPr lang="el-GR" sz="1800" dirty="0"/>
              <a:t> ιατρικής</a:t>
            </a:r>
            <a:endParaRPr lang="en-GB" sz="1800" dirty="0"/>
          </a:p>
          <a:p>
            <a:pPr marL="0" indent="0">
              <a:buNone/>
            </a:pPr>
            <a:endParaRPr lang="en-GB" sz="1800" dirty="0"/>
          </a:p>
          <a:p>
            <a:pPr marL="457200" lvl="1" indent="0">
              <a:buNone/>
            </a:pPr>
            <a:endParaRPr lang="en-GB" sz="1800" dirty="0"/>
          </a:p>
        </p:txBody>
      </p:sp>
      <p:pic>
        <p:nvPicPr>
          <p:cNvPr id="9" name="Picture 8" descr="A picture containing text&#10;&#10;Description automatically generated">
            <a:extLst>
              <a:ext uri="{FF2B5EF4-FFF2-40B4-BE49-F238E27FC236}">
                <a16:creationId xmlns:a16="http://schemas.microsoft.com/office/drawing/2014/main" xmlns="" id="{1BA97BF6-C532-4B0E-8E83-E3FAE0A844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0388" y="3687445"/>
            <a:ext cx="2277929" cy="2230243"/>
          </a:xfrm>
          <a:prstGeom prst="rect">
            <a:avLst/>
          </a:prstGeom>
        </p:spPr>
      </p:pic>
      <p:pic>
        <p:nvPicPr>
          <p:cNvPr id="11" name="Picture 10" descr="A picture containing text, book&#10;&#10;Description automatically generated">
            <a:extLst>
              <a:ext uri="{FF2B5EF4-FFF2-40B4-BE49-F238E27FC236}">
                <a16:creationId xmlns:a16="http://schemas.microsoft.com/office/drawing/2014/main" xmlns="" id="{A672403A-D59E-428A-8E75-BC9EE1A722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1661" y="3879173"/>
            <a:ext cx="3166946" cy="2230243"/>
          </a:xfrm>
          <a:prstGeom prst="rect">
            <a:avLst/>
          </a:prstGeom>
        </p:spPr>
      </p:pic>
    </p:spTree>
    <p:extLst>
      <p:ext uri="{BB962C8B-B14F-4D97-AF65-F5344CB8AC3E}">
        <p14:creationId xmlns:p14="http://schemas.microsoft.com/office/powerpoint/2010/main" val="3406916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575E5E-23AD-4245-A169-C6A4FA105C8F}"/>
              </a:ext>
            </a:extLst>
          </p:cNvPr>
          <p:cNvSpPr>
            <a:spLocks noGrp="1"/>
          </p:cNvSpPr>
          <p:nvPr>
            <p:ph type="title"/>
          </p:nvPr>
        </p:nvSpPr>
        <p:spPr>
          <a:xfrm>
            <a:off x="852948" y="689589"/>
            <a:ext cx="10515600" cy="1325563"/>
          </a:xfrm>
        </p:spPr>
        <p:txBody>
          <a:bodyPr>
            <a:normAutofit/>
          </a:bodyPr>
          <a:lstStyle/>
          <a:p>
            <a:r>
              <a:rPr lang="el-GR" sz="2000" b="1" dirty="0">
                <a:solidFill>
                  <a:schemeClr val="accent2"/>
                </a:solidFill>
                <a:effectLst>
                  <a:outerShdw blurRad="38100" dist="38100" dir="2700000" algn="tl">
                    <a:srgbClr val="000000">
                      <a:alpha val="43137"/>
                    </a:srgbClr>
                  </a:outerShdw>
                </a:effectLst>
                <a:latin typeface="+mn-lt"/>
                <a:ea typeface="+mn-ea"/>
                <a:cs typeface="+mn-cs"/>
              </a:rPr>
              <a:t>Βυζαντινή Ιατρική
</a:t>
            </a:r>
            <a:endParaRPr lang="en-GB" sz="20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44A19C31-90DC-47CC-9B86-2962AC5DEFEE}"/>
              </a:ext>
            </a:extLst>
          </p:cNvPr>
          <p:cNvSpPr>
            <a:spLocks noGrp="1"/>
          </p:cNvSpPr>
          <p:nvPr>
            <p:ph idx="1"/>
          </p:nvPr>
        </p:nvSpPr>
        <p:spPr/>
        <p:txBody>
          <a:bodyPr>
            <a:normAutofit/>
          </a:bodyPr>
          <a:lstStyle/>
          <a:p>
            <a:r>
              <a:rPr lang="el-GR" sz="1800" dirty="0"/>
              <a:t>Ως συνέπεια της διαίρεσης της Ρωμαϊκής Αυτοκρατορίας σε Δυτική και Ανατολική, η Κωνσταντινούπολη (Βυζάντιο) έγινε η πρωτεύουσα της Ανατολικής Ρωμαϊκής Αυτοκρατορίας το 330 μ.Χ. μέχρι το 1453.
Η διαίρεση ενοποίησε μία νέα επικράτεια στην ανατολική πλευρά με τα ακόλουθα χαρακτηριστικά:</a:t>
            </a:r>
            <a:endParaRPr lang="en-GB" sz="1800" dirty="0"/>
          </a:p>
          <a:p>
            <a:pPr lvl="1"/>
            <a:r>
              <a:rPr lang="el-GR" sz="1800" dirty="0"/>
              <a:t>Ελληνική γλώσσα</a:t>
            </a:r>
            <a:endParaRPr lang="en-GB" sz="1800" dirty="0"/>
          </a:p>
          <a:p>
            <a:pPr lvl="1"/>
            <a:r>
              <a:rPr lang="el-GR" sz="1800" dirty="0"/>
              <a:t>Χριστιανισμός</a:t>
            </a:r>
            <a:endParaRPr lang="en-GB" sz="1800" dirty="0"/>
          </a:p>
          <a:p>
            <a:pPr lvl="1"/>
            <a:r>
              <a:rPr lang="el-GR" sz="1800" dirty="0"/>
              <a:t>Φεουδαρχική οικονομία</a:t>
            </a:r>
            <a:endParaRPr lang="en-GB" sz="1800" dirty="0"/>
          </a:p>
          <a:p>
            <a:pPr lvl="1"/>
            <a:r>
              <a:rPr lang="el-GR" sz="1800" dirty="0"/>
              <a:t>Ελληνισμός</a:t>
            </a:r>
            <a:endParaRPr lang="en-GB" sz="1800" dirty="0"/>
          </a:p>
          <a:p>
            <a:pPr lvl="1"/>
            <a:endParaRPr lang="en-GB" dirty="0"/>
          </a:p>
        </p:txBody>
      </p:sp>
    </p:spTree>
    <p:extLst>
      <p:ext uri="{BB962C8B-B14F-4D97-AF65-F5344CB8AC3E}">
        <p14:creationId xmlns:p14="http://schemas.microsoft.com/office/powerpoint/2010/main" val="454785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3E9F8B-5F4E-4F1A-BEFB-C49E3722ACFB}"/>
              </a:ext>
            </a:extLst>
          </p:cNvPr>
          <p:cNvSpPr>
            <a:spLocks noGrp="1"/>
          </p:cNvSpPr>
          <p:nvPr>
            <p:ph type="title"/>
          </p:nvPr>
        </p:nvSpPr>
        <p:spPr>
          <a:xfrm>
            <a:off x="852948" y="704338"/>
            <a:ext cx="10515600" cy="1325563"/>
          </a:xfrm>
        </p:spPr>
        <p:txBody>
          <a:bodyPr>
            <a:normAutofit/>
          </a:bodyPr>
          <a:lstStyle/>
          <a:p>
            <a:r>
              <a:rPr lang="el-GR" sz="2000" b="1">
                <a:solidFill>
                  <a:schemeClr val="accent2"/>
                </a:solidFill>
                <a:effectLst>
                  <a:outerShdw blurRad="38100" dist="38100" dir="2700000" algn="tl">
                    <a:srgbClr val="000000">
                      <a:alpha val="43137"/>
                    </a:srgbClr>
                  </a:outerShdw>
                </a:effectLst>
                <a:latin typeface="+mn-lt"/>
                <a:ea typeface="+mn-ea"/>
                <a:cs typeface="+mn-cs"/>
              </a:rPr>
              <a:t>Ιατρική στη βυζαντινή κοινωνία
</a:t>
            </a:r>
            <a:endParaRPr lang="en-GB" sz="20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5AC60F3A-E131-4970-9BC6-15FE780FF6C6}"/>
              </a:ext>
            </a:extLst>
          </p:cNvPr>
          <p:cNvSpPr>
            <a:spLocks noGrp="1"/>
          </p:cNvSpPr>
          <p:nvPr>
            <p:ph idx="1"/>
          </p:nvPr>
        </p:nvSpPr>
        <p:spPr>
          <a:xfrm>
            <a:off x="823451" y="1825625"/>
            <a:ext cx="10515600" cy="4351338"/>
          </a:xfrm>
        </p:spPr>
        <p:txBody>
          <a:bodyPr>
            <a:normAutofit/>
          </a:bodyPr>
          <a:lstStyle/>
          <a:p>
            <a:r>
              <a:rPr lang="el-GR" sz="2000" dirty="0"/>
              <a:t>Ο γιατρός έχει έναν αναγνωρισμένο κοινωνικό ρόλο
Φορολογική απαλλαγή
Κατασκευή νοσοκομείων
Ύπαρξη δύο διαφορετικών πρακτικών:</a:t>
            </a:r>
          </a:p>
          <a:p>
            <a:pPr lvl="1"/>
            <a:r>
              <a:rPr lang="el-GR" sz="1800" dirty="0"/>
              <a:t>Μία που συνέχιζε την ιπποκρατική ιατρική</a:t>
            </a:r>
            <a:endParaRPr lang="en-GB" sz="1800" dirty="0"/>
          </a:p>
          <a:p>
            <a:pPr lvl="1"/>
            <a:r>
              <a:rPr lang="el-GR" sz="1800" dirty="0"/>
              <a:t>Μία άλλη με δεισιδαιμονικό χαρακτήρα</a:t>
            </a:r>
            <a:endParaRPr lang="en-GB" sz="1800" dirty="0"/>
          </a:p>
          <a:p>
            <a:endParaRPr lang="en-GB" dirty="0"/>
          </a:p>
          <a:p>
            <a:endParaRPr lang="en-GB" dirty="0"/>
          </a:p>
        </p:txBody>
      </p:sp>
    </p:spTree>
    <p:extLst>
      <p:ext uri="{BB962C8B-B14F-4D97-AF65-F5344CB8AC3E}">
        <p14:creationId xmlns:p14="http://schemas.microsoft.com/office/powerpoint/2010/main" val="147809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E5C5D4-735A-4064-A907-ABA4BF13F215}"/>
              </a:ext>
            </a:extLst>
          </p:cNvPr>
          <p:cNvSpPr>
            <a:spLocks noGrp="1"/>
          </p:cNvSpPr>
          <p:nvPr>
            <p:ph type="title"/>
          </p:nvPr>
        </p:nvSpPr>
        <p:spPr>
          <a:xfrm>
            <a:off x="852948" y="704338"/>
            <a:ext cx="10515600" cy="1325563"/>
          </a:xfrm>
        </p:spPr>
        <p:txBody>
          <a:bodyPr>
            <a:normAutofit/>
          </a:bodyPr>
          <a:lstStyle/>
          <a:p>
            <a:r>
              <a:rPr lang="el-GR" sz="2000" b="1" dirty="0">
                <a:solidFill>
                  <a:schemeClr val="accent2"/>
                </a:solidFill>
                <a:effectLst>
                  <a:outerShdw blurRad="38100" dist="38100" dir="2700000" algn="tl">
                    <a:srgbClr val="000000">
                      <a:alpha val="43137"/>
                    </a:srgbClr>
                  </a:outerShdw>
                </a:effectLst>
                <a:latin typeface="+mn-lt"/>
                <a:ea typeface="+mn-ea"/>
                <a:cs typeface="+mn-cs"/>
              </a:rPr>
              <a:t>Βυζαντινή ιατρική και Ιπποκρατική παράδοση
</a:t>
            </a:r>
            <a:endParaRPr lang="en-GB" sz="20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F8142899-94C0-4129-ACB7-B1D81CFA6E9D}"/>
              </a:ext>
            </a:extLst>
          </p:cNvPr>
          <p:cNvSpPr>
            <a:spLocks noGrp="1"/>
          </p:cNvSpPr>
          <p:nvPr>
            <p:ph idx="1"/>
          </p:nvPr>
        </p:nvSpPr>
        <p:spPr/>
        <p:txBody>
          <a:bodyPr>
            <a:normAutofit/>
          </a:bodyPr>
          <a:lstStyle/>
          <a:p>
            <a:r>
              <a:rPr lang="el-GR" sz="1800" dirty="0"/>
              <a:t>Μεγάλη επιρροή των έργων του Γαληνού λόγω της χρήσης της ελληνικής γλώσσας
Παρακμή του </a:t>
            </a:r>
            <a:r>
              <a:rPr lang="el-GR" sz="1800" dirty="0" err="1"/>
              <a:t>Γαληνισμού</a:t>
            </a:r>
            <a:endParaRPr lang="el-GR" sz="1800" dirty="0"/>
          </a:p>
          <a:p>
            <a:pPr lvl="1"/>
            <a:r>
              <a:rPr lang="el-GR" sz="1800" dirty="0"/>
              <a:t>Εξάντληση του ελληνικού πολιτισμού</a:t>
            </a:r>
            <a:endParaRPr lang="en-GB" sz="1800" dirty="0"/>
          </a:p>
          <a:p>
            <a:pPr lvl="2"/>
            <a:r>
              <a:rPr lang="el-GR" sz="1600" dirty="0"/>
              <a:t>Η διαφορά μεταξύ της «πόλις» και της «αυτοκρατορίας» ως πολιτικών οργανώσεων</a:t>
            </a:r>
            <a:endParaRPr lang="en-GB" sz="1600" dirty="0"/>
          </a:p>
          <a:p>
            <a:pPr lvl="2"/>
            <a:r>
              <a:rPr lang="el-GR" sz="1600" dirty="0"/>
              <a:t>Επιρροή των ανατολικών πολιτισμών</a:t>
            </a:r>
            <a:endParaRPr lang="en-GB" sz="1600" dirty="0"/>
          </a:p>
          <a:p>
            <a:pPr lvl="2"/>
            <a:r>
              <a:rPr lang="el-GR" sz="1600" dirty="0"/>
              <a:t>Ο ρόλος της πίστης και της θρησκείας σε κάθε μορφή γνώσης</a:t>
            </a:r>
            <a:endParaRPr lang="en-GB" sz="1600" dirty="0"/>
          </a:p>
          <a:p>
            <a:pPr lvl="2"/>
            <a:r>
              <a:rPr lang="el-GR" sz="1600" dirty="0"/>
              <a:t>Η παρακμή της Ρωμαϊκής Αυτοκρατορίας και του πολιτισμού της</a:t>
            </a:r>
            <a:endParaRPr lang="en-GB" sz="1600" dirty="0"/>
          </a:p>
          <a:p>
            <a:pPr lvl="1"/>
            <a:r>
              <a:rPr lang="el-GR" sz="1800" dirty="0"/>
              <a:t>Απόρριψη μέρους των έργων του Γαληνού για τον εγγενή παγανισμό του</a:t>
            </a:r>
            <a:endParaRPr lang="en-GB" sz="1800" dirty="0"/>
          </a:p>
          <a:p>
            <a:pPr lvl="1"/>
            <a:r>
              <a:rPr lang="el-GR" sz="1800" dirty="0"/>
              <a:t>Χαλάρωση του φυσιολογικού ορθολογισμού</a:t>
            </a:r>
            <a:endParaRPr lang="en-GB" sz="1800" dirty="0"/>
          </a:p>
          <a:p>
            <a:pPr lvl="2"/>
            <a:endParaRPr lang="en-GB" dirty="0"/>
          </a:p>
        </p:txBody>
      </p:sp>
    </p:spTree>
    <p:extLst>
      <p:ext uri="{BB962C8B-B14F-4D97-AF65-F5344CB8AC3E}">
        <p14:creationId xmlns:p14="http://schemas.microsoft.com/office/powerpoint/2010/main" val="3975946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DB60394C54F044948EBCDAE7591ACE" ma:contentTypeVersion="11" ma:contentTypeDescription="Create a new document." ma:contentTypeScope="" ma:versionID="ae60e388a1b38099b3f8a9de90889d13">
  <xsd:schema xmlns:xsd="http://www.w3.org/2001/XMLSchema" xmlns:xs="http://www.w3.org/2001/XMLSchema" xmlns:p="http://schemas.microsoft.com/office/2006/metadata/properties" xmlns:ns3="3907ee43-106e-45b7-ac09-95530b7d167a" xmlns:ns4="9f45867e-6b5a-4e8e-bc9d-545393ffc3c9" targetNamespace="http://schemas.microsoft.com/office/2006/metadata/properties" ma:root="true" ma:fieldsID="cc0086c9221a71cccec6f925cb9fef8c" ns3:_="" ns4:_="">
    <xsd:import namespace="3907ee43-106e-45b7-ac09-95530b7d167a"/>
    <xsd:import namespace="9f45867e-6b5a-4e8e-bc9d-545393ffc3c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07ee43-106e-45b7-ac09-95530b7d16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45867e-6b5a-4e8e-bc9d-545393ffc3c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03416C-28B0-460A-B631-2007C61822C7}">
  <ds:schemaRefs>
    <ds:schemaRef ds:uri="http://schemas.microsoft.com/sharepoint/v3/contenttype/forms"/>
  </ds:schemaRefs>
</ds:datastoreItem>
</file>

<file path=customXml/itemProps2.xml><?xml version="1.0" encoding="utf-8"?>
<ds:datastoreItem xmlns:ds="http://schemas.openxmlformats.org/officeDocument/2006/customXml" ds:itemID="{8462FAAA-274D-4703-BB21-E54621C382C3}">
  <ds:schemaRefs>
    <ds:schemaRef ds:uri="3907ee43-106e-45b7-ac09-95530b7d167a"/>
    <ds:schemaRef ds:uri="9f45867e-6b5a-4e8e-bc9d-545393ffc3c9"/>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www.w3.org/XML/1998/namespace"/>
    <ds:schemaRef ds:uri="http://purl.org/dc/term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CB3DDF54-B9E9-476B-99E0-0CD8EC41DE80}">
  <ds:schemaRefs>
    <ds:schemaRef ds:uri="3907ee43-106e-45b7-ac09-95530b7d167a"/>
    <ds:schemaRef ds:uri="9f45867e-6b5a-4e8e-bc9d-545393ffc3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833</TotalTime>
  <Words>903</Words>
  <Application>Microsoft Office PowerPoint</Application>
  <PresentationFormat>Custom</PresentationFormat>
  <Paragraphs>140</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        </vt:lpstr>
      <vt:lpstr>Μεσαίωνας: 5ος-15ος Αιώνας</vt:lpstr>
      <vt:lpstr>Χριστιανισμός και Ιατρική</vt:lpstr>
      <vt:lpstr>Ασθένειες ως οργή του Θεού
</vt:lpstr>
      <vt:lpstr>Το χριστιανικό ηθικό καθήκον της φροντίδας  
</vt:lpstr>
      <vt:lpstr>Η παρακμή του Γαληνισμού
</vt:lpstr>
      <vt:lpstr>Βυζαντινή Ιατρική
</vt:lpstr>
      <vt:lpstr>Ιατρική στη βυζαντινή κοινωνία
</vt:lpstr>
      <vt:lpstr>Βυζαντινή ιατρική και Ιπποκρατική παράδοση
</vt:lpstr>
      <vt:lpstr>Βυζαντινή ιατρική και δεισιδαιμονική κουλτούρα
</vt:lpstr>
      <vt:lpstr>Ισλάμ</vt:lpstr>
      <vt:lpstr>Αραβική ιατρική
</vt:lpstr>
      <vt:lpstr>Η μετάφραση της Ελληνικής ιατρικής
</vt:lpstr>
      <vt:lpstr>Isagoge του Iohannitus</vt:lpstr>
      <vt:lpstr>Rhazes (854-925 A.D.)</vt:lpstr>
      <vt:lpstr>Avicenna (980-1037 A.D.)</vt:lpstr>
      <vt:lpstr>Μεσαιωνική ιατρική στην Ευρώπη (V-XV αι. μ.Χ.)</vt:lpstr>
      <vt:lpstr>Η Σχολή του Salerno</vt:lpstr>
      <vt:lpstr>Πανεπιστήμια</vt:lpstr>
      <vt:lpstr>Η ιατρική υπό την οπτική της ορθόδοξης θεολογίας</vt:lpstr>
      <vt:lpstr>Η ιατρική ως δώρο του Θεού στον άνθρωπο</vt:lpstr>
      <vt:lpstr>Ορθόδοξη λειτουργική ζωή</vt:lpstr>
      <vt:lpstr>Ιατρική και διακονία των ασθενών στη Βυζαντινή Αυτοκρατορία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Emanuele Valenti</dc:creator>
  <cp:lastModifiedBy>Andrea Nozzoli</cp:lastModifiedBy>
  <cp:revision>31</cp:revision>
  <cp:lastPrinted>2020-12-01T18:02:40Z</cp:lastPrinted>
  <dcterms:created xsi:type="dcterms:W3CDTF">2019-09-06T12:08:35Z</dcterms:created>
  <dcterms:modified xsi:type="dcterms:W3CDTF">2021-06-18T10:24:07Z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0x01010028DB60394C54F044948EBCDAE7591ACE</vt:lpwstr>
  </property>
</Properties>
</file>