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60" r:id="rId4"/>
    <p:sldId id="258" r:id="rId5"/>
    <p:sldId id="259" r:id="rId6"/>
    <p:sldId id="261" r:id="rId7"/>
    <p:sldId id="274" r:id="rId8"/>
    <p:sldId id="277" r:id="rId9"/>
    <p:sldId id="276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80" r:id="rId18"/>
    <p:sldId id="269" r:id="rId19"/>
    <p:sldId id="272" r:id="rId20"/>
    <p:sldId id="281" r:id="rId21"/>
    <p:sldId id="271" r:id="rId22"/>
    <p:sldId id="273" r:id="rId23"/>
    <p:sldId id="278" r:id="rId24"/>
    <p:sldId id="279" r:id="rId25"/>
  </p:sldIdLst>
  <p:sldSz cx="12192000" cy="6858000"/>
  <p:notesSz cx="7104063" cy="10234613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2D0EAA4-CD08-4024-B368-0E5253CD018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7C41FB-1546-48B0-9BC7-9223BAB743F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023990" y="0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439C79-7358-4607-9E36-2FBED38AF27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721105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EAF01-102D-40D9-9178-EA945846142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023990" y="9721105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257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D3A541C-0D86-418E-B6DD-76D45ADD75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82E0C07-5DD7-4038-ADB3-F3EBCAB410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7F35440-7AAE-45E6-9E3D-4ED5A989DE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DE9FB8-9416-43F2-B4A3-D043D970BE43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A169409-D02B-4BAA-BE0B-F409196830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89D7E6F-10BC-4D50-BD9B-26E4935A60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1A40A1-8157-492F-8101-A5D10DE0933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332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96B7A42-8903-4B67-AEAF-69B743C8B7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B19F2C9-DD04-48D1-A1FF-7CF50DA05BE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19528E1-D64B-4666-8660-12A3C43DC2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CDFC9A-EB20-4383-A1B6-2B5A09339B42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7982327-D2B1-4967-AB05-8E6BEB2294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7921C39-86D6-4CB0-A876-18B4F54CE5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561E1-3098-4F95-A6F6-7F2E071EEFA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84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184A297C-6D81-4816-883C-D9929D013E2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DEE767DD-DA0A-4BD9-B78E-C4FA1A9ABF9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95C7D7E-67C1-49FF-AA24-D8E4340C98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2E19E-4DEB-4F30-A324-7A0F8A5D4185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D32CA5F-6DB4-48C5-BBE8-097FA392E9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F429551-9933-43AA-B637-3F20026251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5AD13-93F6-4A92-B182-D16434D9F0E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73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C0401AE-56B3-4FD1-A71A-D7A312ED49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83CCB82-7213-413A-828B-F1C884BD4B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C0FA0A3-33D8-4AAC-BCB7-65C9B47A8A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D48BB-EA41-4B74-A610-164AE9842581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7CB7643-1E10-47EC-BAC9-456C6C646F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ADA890A-E706-4736-8CB6-CC2A6BC7D0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BC77E-1213-4B74-B310-7BE4B27E883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0107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3BBCDE-42A0-4B19-BE72-0C6813DD5C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B616485-1092-4B9F-871A-C75C14C1A9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D1B331C-CEC6-4ADD-B718-F5F7F59B99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E70D62-A3F2-4822-A0D8-4F4B07DF536B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6C8C317-4441-4CBB-A849-ECBE0DB044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DD91782-C036-4C28-BB21-0C4325BB8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E3B3B-9C4C-4C0D-B017-3DB98557A2D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35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073164-87B0-4E75-89AD-43F0E5D5FD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27A5F7B-B4A3-4B64-A2BF-0093E844DD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1BC79F44-22A0-45C4-B8D3-1A9C86E8805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AEB7199-14CB-4DF1-B57E-0B71F9787A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C6F5E5-1166-4CF8-8EBD-ACF13705B745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22C7EC3-C801-42C6-B74D-B1AD9E3321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23FF9F5-DA69-4556-A199-D0226193AB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3D05A-4188-4A61-9B91-C89DA501240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02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C3DA889-2D54-4F54-AC3B-41B648962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F146CAA-C6F9-4779-ABF3-DD2C9FF1E6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1BBF9E85-1A3E-4942-A1AE-FC8FA518168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3F29DE2B-8AF6-43D7-9743-555E80FE4E5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F2B2541D-9791-4883-9B4B-022525B48F7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70B15D60-6A7D-48C5-8647-8E585EF81E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24C8EE-5509-4575-AD00-7B523E735FBC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5CD3061B-2F55-4E87-9BDD-0946D512CE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2B4C62C0-F7D7-4880-BC7B-46E113B396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49B0AE-2E7A-4E7A-95CD-2BE49346C67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0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DA33E17-ED60-4C26-B298-F5CA03F1F7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15148A46-289B-4C7F-9C65-D75C017E89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08BA8-C24F-4D26-9983-D9A0C5663B52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CE004CF8-1E41-43C4-9519-312D7872A3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AAB4D879-6E0C-4AB2-BD81-3CAFCDC00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447EB-35F7-48DB-9C43-3F6E03A227A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8077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021F67C0-36F4-4DAE-8A2C-E53927EC7B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6DC20B-E9F6-460E-86E6-FDEBC1F82CCC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4003D2EE-8ABE-4932-AD0B-1391E1F46C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36B6D907-B034-4831-87AC-7D1189A3CD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D3EFC0-DBF8-4D13-9A73-D1CF2CDE5AA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8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342EF6-A740-4F54-BA91-9F62CB97C9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1F025A9-DD27-4713-B161-3C6BA6FF09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3C7D0A5-57C8-42C5-B7B3-FB93D4ED47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537C8DF-AAA3-4089-A66E-A3141E7A1F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30ABA6-4283-4251-B598-1DE8FEB1AA74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57846D8-D297-4F96-99BA-1757E5D208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7ADC800-7C55-4A9C-B346-5CC1BE757A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730E9B-AA4D-4259-AB0C-76D975DA613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5013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85344FD-5D93-41C4-AE7C-F61ED9046F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9F66EB53-BF85-4442-8627-56C71CDEA84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0D19418-BEA6-4A41-B21B-4ADED2FB80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F30CBB2-75D2-461D-B284-5BD14F425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0F1EAA-ED6C-4990-9C52-902A0A3A25FB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9ABB07C-30F4-42EC-A1AD-9CD3DDD6E8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41AFB0D-EF8F-4EC0-9586-54B2F11172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FFF49-2BE5-4608-8CAA-21B1E8B471E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7514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33CBFACA-B608-4BB3-8C34-CCFF5E81F9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D9DCBE8-CC24-4718-A8CF-546DBDAFD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8D2ABA3-F7EF-43BE-A38D-44DA87C45F2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17A05A3-BEAD-4398-9D9D-7FCC4B3930D6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93639D8-0F0C-4A7B-A0FF-A27B813431C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D5201C4-29D0-49E9-981A-BE7F78CE652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648D45F-F75B-4561-BDC2-FF1F609EECCA}" type="slidenum"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FDE59C8-91A3-4C26-85B6-2A46F9F1333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555293" cy="98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67528F3D-D95E-4CC4-B730-59BFDB6020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6953" y="0"/>
            <a:ext cx="975052" cy="90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6458BE-8CA3-495D-A7EE-26551410746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6309323"/>
            <a:ext cx="3359697" cy="5696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l-G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DAB94D1-EF2F-4C07-B2CB-AB2C031304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8069" y="1756529"/>
            <a:ext cx="8577474" cy="461377"/>
          </a:xfrm>
        </p:spPr>
        <p:txBody>
          <a:bodyPr/>
          <a:lstStyle/>
          <a:p>
            <a:pPr lvl="0"/>
            <a:r>
              <a:rPr lang="en-US" sz="2000" b="1" dirty="0" err="1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</a:rPr>
              <a:t>Capitolul</a:t>
            </a:r>
            <a:r>
              <a:rPr lang="en-US" sz="2000" b="1" dirty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</a:rPr>
              <a:t>4 </a:t>
            </a:r>
            <a:r>
              <a:rPr lang="en-US" sz="2000" b="1" dirty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</a:rPr>
              <a:t>– </a:t>
            </a:r>
            <a:r>
              <a:rPr lang="it-IT" sz="2000" b="1" dirty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</a:rPr>
              <a:t>Relația dintre filosofie și medicină în </a:t>
            </a:r>
            <a:r>
              <a:rPr lang="it-IT" sz="2000" b="1" dirty="0" smtClean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</a:rPr>
              <a:t>antichitate</a:t>
            </a:r>
            <a:endParaRPr lang="en-US" sz="2000" b="1" dirty="0">
              <a:solidFill>
                <a:srgbClr val="E46C0A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4" name="AutoShape 2" descr="Welcome to the Aristotle University of Thessaloniki - A short guide to the  student life">
            <a:extLst>
              <a:ext uri="{FF2B5EF4-FFF2-40B4-BE49-F238E27FC236}">
                <a16:creationId xmlns:a16="http://schemas.microsoft.com/office/drawing/2014/main" xmlns="" id="{49050638-40DD-49DB-B18D-C8265DA468D6}"/>
              </a:ext>
            </a:extLst>
          </p:cNvPr>
          <p:cNvSpPr/>
          <p:nvPr/>
        </p:nvSpPr>
        <p:spPr>
          <a:xfrm>
            <a:off x="4820479" y="3214408"/>
            <a:ext cx="2832655" cy="18884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ABCA329-7C21-40C3-A5DE-DA755188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564901"/>
            <a:ext cx="4248476" cy="2255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237327" y="5117596"/>
            <a:ext cx="341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/>
              <a:t>Universitatea</a:t>
            </a:r>
            <a:r>
              <a:rPr lang="en-US" b="1" dirty="0"/>
              <a:t> </a:t>
            </a:r>
            <a:r>
              <a:rPr lang="en-US" b="1" dirty="0" err="1"/>
              <a:t>Aristotel</a:t>
            </a:r>
            <a:r>
              <a:rPr lang="en-US" b="1" dirty="0"/>
              <a:t> din </a:t>
            </a:r>
            <a:r>
              <a:rPr lang="en-US" b="1" dirty="0" err="1"/>
              <a:t>Salonic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3">
            <a:extLst>
              <a:ext uri="{FF2B5EF4-FFF2-40B4-BE49-F238E27FC236}">
                <a16:creationId xmlns:a16="http://schemas.microsoft.com/office/drawing/2014/main" xmlns="" id="{E840A3D5-BE9A-467C-9AFF-227F7D40E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571847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Concepția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lui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Platon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despre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terapie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4">
            <a:extLst>
              <a:ext uri="{FF2B5EF4-FFF2-40B4-BE49-F238E27FC236}">
                <a16:creationId xmlns:a16="http://schemas.microsoft.com/office/drawing/2014/main" xmlns="" id="{535C92AA-CADA-4321-A9D1-1127F6529D9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80000"/>
              </a:lnSpc>
            </a:pPr>
            <a:r>
              <a:rPr lang="en-US" sz="1800" dirty="0" err="1">
                <a:cs typeface="Times New Roman" pitchFamily="18"/>
              </a:rPr>
              <a:t>Platon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descrie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dialogul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său</a:t>
            </a:r>
            <a:r>
              <a:rPr lang="en-US" sz="1800" dirty="0">
                <a:cs typeface="Times New Roman" pitchFamily="18"/>
              </a:rPr>
              <a:t>, Charmides, </a:t>
            </a:r>
            <a:r>
              <a:rPr lang="en-US" sz="1800" dirty="0" err="1">
                <a:cs typeface="Times New Roman" pitchFamily="18"/>
              </a:rPr>
              <a:t>modul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 antic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boală</a:t>
            </a:r>
            <a:r>
              <a:rPr lang="en-US" sz="1800" dirty="0">
                <a:cs typeface="Times New Roman" pitchFamily="18"/>
              </a:rPr>
              <a:t>. El </a:t>
            </a:r>
            <a:r>
              <a:rPr lang="en-US" sz="1800" dirty="0" err="1">
                <a:cs typeface="Times New Roman" pitchFamily="18"/>
              </a:rPr>
              <a:t>susține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un medic bun </a:t>
            </a:r>
            <a:r>
              <a:rPr lang="en-US" sz="1800" dirty="0" err="1">
                <a:cs typeface="Times New Roman" pitchFamily="18"/>
              </a:rPr>
              <a:t>trebuie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vindece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durere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ochi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trebuie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întâi</a:t>
            </a:r>
            <a:r>
              <a:rPr lang="en-US" sz="1800" dirty="0">
                <a:cs typeface="Times New Roman" pitchFamily="18"/>
              </a:rPr>
              <a:t> capul </a:t>
            </a:r>
            <a:r>
              <a:rPr lang="en-US" sz="1800" dirty="0" err="1">
                <a:cs typeface="Times New Roman" pitchFamily="18"/>
              </a:rPr>
              <a:t>pacientului</a:t>
            </a:r>
            <a:r>
              <a:rPr lang="en-US" sz="1800" dirty="0">
                <a:cs typeface="Times New Roman" pitchFamily="18"/>
              </a:rPr>
              <a:t>. Mai </a:t>
            </a:r>
            <a:r>
              <a:rPr lang="en-US" sz="1800" dirty="0" err="1">
                <a:cs typeface="Times New Roman" pitchFamily="18"/>
              </a:rPr>
              <a:t>susține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</a:t>
            </a:r>
            <a:r>
              <a:rPr lang="en-US" sz="1800" dirty="0">
                <a:cs typeface="Times New Roman" pitchFamily="18"/>
              </a:rPr>
              <a:t> capul </a:t>
            </a:r>
            <a:r>
              <a:rPr lang="en-US" sz="1800" dirty="0" err="1">
                <a:cs typeface="Times New Roman" pitchFamily="18"/>
              </a:rPr>
              <a:t>pacientului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vindecă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întâi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întregul</a:t>
            </a:r>
            <a:r>
              <a:rPr lang="en-US" sz="1800" dirty="0">
                <a:cs typeface="Times New Roman" pitchFamily="18"/>
              </a:rPr>
              <a:t> corp. </a:t>
            </a:r>
            <a:r>
              <a:rPr lang="en-US" sz="1800" dirty="0" err="1">
                <a:cs typeface="Times New Roman" pitchFamily="18"/>
              </a:rPr>
              <a:t>Acesta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motivul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prescriu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diete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efortul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depus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vindeca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piesa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împreună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întregul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lvl="0" algn="just">
              <a:lnSpc>
                <a:spcPct val="80000"/>
              </a:lnSpc>
            </a:pPr>
            <a:r>
              <a:rPr lang="en-US" sz="1800" dirty="0">
                <a:cs typeface="Times New Roman" pitchFamily="18"/>
              </a:rPr>
              <a:t>Mai </a:t>
            </a:r>
            <a:r>
              <a:rPr lang="en-US" sz="1800" dirty="0" err="1">
                <a:cs typeface="Times New Roman" pitchFamily="18"/>
              </a:rPr>
              <a:t>mult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Platon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susține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același</a:t>
            </a:r>
            <a:r>
              <a:rPr lang="en-US" sz="1800" dirty="0">
                <a:cs typeface="Times New Roman" pitchFamily="18"/>
              </a:rPr>
              <a:t> dialog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un medic nu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întregul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corp</a:t>
            </a:r>
            <a:r>
              <a:rPr lang="en-US" sz="1800" dirty="0">
                <a:cs typeface="Times New Roman" pitchFamily="18"/>
              </a:rPr>
              <a:t> independent de </a:t>
            </a:r>
            <a:r>
              <a:rPr lang="en-US" sz="1800" dirty="0" err="1">
                <a:cs typeface="Times New Roman" pitchFamily="18"/>
              </a:rPr>
              <a:t>suflet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lucrurile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bune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trup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își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originea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Prin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urmare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trebui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începem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sufletul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dorim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vindecăm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durerea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ochi</a:t>
            </a:r>
            <a:r>
              <a:rPr lang="en-US" sz="1800" dirty="0">
                <a:cs typeface="Times New Roman" pitchFamily="18"/>
              </a:rPr>
              <a:t>, din cap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din corp.</a:t>
            </a:r>
          </a:p>
          <a:p>
            <a:pPr lvl="0" algn="just">
              <a:lnSpc>
                <a:spcPct val="80000"/>
              </a:lnSpc>
            </a:pPr>
            <a:r>
              <a:rPr lang="en-US" sz="1800" dirty="0">
                <a:cs typeface="Times New Roman" pitchFamily="18"/>
              </a:rPr>
              <a:t>Mai </a:t>
            </a:r>
            <a:r>
              <a:rPr lang="en-US" sz="1800" dirty="0" err="1">
                <a:cs typeface="Times New Roman" pitchFamily="18"/>
              </a:rPr>
              <a:t>mult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sufletul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vindecat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anumite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cântece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magice</a:t>
            </a:r>
            <a:r>
              <a:rPr lang="en-US" sz="1800" dirty="0">
                <a:cs typeface="Times New Roman" pitchFamily="18"/>
              </a:rPr>
              <a:t>, care sunt </a:t>
            </a:r>
            <a:r>
              <a:rPr lang="en-US" sz="1800" dirty="0" err="1">
                <a:cs typeface="Times New Roman" pitchFamily="18"/>
              </a:rPr>
              <a:t>cuvinte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bune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aduc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prudență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cumpătare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cumpătare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această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cumpătare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prezentă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atunci</a:t>
            </a:r>
            <a:r>
              <a:rPr lang="en-US" sz="1800" dirty="0">
                <a:cs typeface="Times New Roman" pitchFamily="18"/>
              </a:rPr>
              <a:t> capul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corpul</a:t>
            </a:r>
            <a:r>
              <a:rPr lang="en-US" sz="1800" dirty="0">
                <a:cs typeface="Times New Roman" pitchFamily="18"/>
              </a:rPr>
              <a:t> pot fi </a:t>
            </a:r>
            <a:r>
              <a:rPr lang="en-US" sz="1800" dirty="0" err="1">
                <a:cs typeface="Times New Roman" pitchFamily="18"/>
              </a:rPr>
              <a:t>readuse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sănătate</a:t>
            </a:r>
            <a:r>
              <a:rPr lang="en-US" sz="1800" dirty="0">
                <a:cs typeface="Times New Roman" pitchFamily="18"/>
              </a:rPr>
              <a:t>. </a:t>
            </a: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4164FE5-FC7D-4127-8972-D338C627D9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it-IT" sz="2400" dirty="0">
                <a:latin typeface="Calibri"/>
                <a:cs typeface="Times New Roman" pitchFamily="18"/>
              </a:rPr>
              <a:t>Platon ca primul inițiator al Psihoterapiei moderne</a:t>
            </a:r>
            <a:r>
              <a:rPr lang="en-US" sz="2400" dirty="0">
                <a:latin typeface="Calibri"/>
                <a:cs typeface="Times New Roman" pitchFamily="18"/>
              </a:rPr>
              <a:t>.</a:t>
            </a:r>
            <a:r>
              <a:rPr lang="en-US" sz="2500" dirty="0">
                <a:latin typeface="Times New Roman" pitchFamily="18"/>
                <a:cs typeface="Times New Roman" pitchFamily="18"/>
              </a:rPr>
              <a:t>  </a:t>
            </a:r>
            <a:endParaRPr lang="el-GR" sz="25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xmlns="" id="{A668C6F6-2D5F-4796-AC03-2A4ED3DE587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1800" dirty="0" err="1">
                <a:cs typeface="Times New Roman" pitchFamily="18"/>
              </a:rPr>
              <a:t>Afirmând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putem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corpul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capul </a:t>
            </a:r>
            <a:r>
              <a:rPr lang="en-US" sz="1800" dirty="0" err="1">
                <a:cs typeface="Times New Roman" pitchFamily="18"/>
              </a:rPr>
              <a:t>fără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vindeca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întâi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sufletul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Platon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devenit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primii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origini</a:t>
            </a:r>
            <a:r>
              <a:rPr lang="en-US" sz="1800" dirty="0">
                <a:cs typeface="Times New Roman" pitchFamily="18"/>
              </a:rPr>
              <a:t> ai </a:t>
            </a:r>
            <a:r>
              <a:rPr lang="en-US" sz="1800" dirty="0" err="1">
                <a:cs typeface="Times New Roman" pitchFamily="18"/>
              </a:rPr>
              <a:t>Psihoterapiei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moderne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istoria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medicinei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lvl="0" algn="just"/>
            <a:r>
              <a:rPr lang="en-US" sz="1800" dirty="0">
                <a:cs typeface="Times New Roman" pitchFamily="18"/>
              </a:rPr>
              <a:t>Este „</a:t>
            </a:r>
            <a:r>
              <a:rPr lang="en-US" sz="1800" dirty="0" err="1">
                <a:cs typeface="Times New Roman" pitchFamily="18"/>
              </a:rPr>
              <a:t>Terapia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cuvântului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greacă</a:t>
            </a:r>
            <a:r>
              <a:rPr lang="en-US" sz="1800" dirty="0">
                <a:cs typeface="Times New Roman" pitchFamily="18"/>
              </a:rPr>
              <a:t>”, </a:t>
            </a:r>
            <a:r>
              <a:rPr lang="en-US" sz="1800" dirty="0" err="1">
                <a:cs typeface="Times New Roman" pitchFamily="18"/>
              </a:rPr>
              <a:t>așa</a:t>
            </a:r>
            <a:r>
              <a:rPr lang="en-US" sz="1800" dirty="0">
                <a:cs typeface="Times New Roman" pitchFamily="18"/>
              </a:rPr>
              <a:t> cum o </a:t>
            </a:r>
            <a:r>
              <a:rPr lang="en-US" sz="1800" dirty="0" err="1">
                <a:cs typeface="Times New Roman" pitchFamily="18"/>
              </a:rPr>
              <a:t>numește</a:t>
            </a:r>
            <a:r>
              <a:rPr lang="en-US" sz="1800" dirty="0">
                <a:cs typeface="Times New Roman" pitchFamily="18"/>
              </a:rPr>
              <a:t> dr. Chiara </a:t>
            </a:r>
            <a:r>
              <a:rPr lang="en-US" sz="1800" dirty="0" err="1">
                <a:cs typeface="Times New Roman" pitchFamily="18"/>
              </a:rPr>
              <a:t>Thumiger</a:t>
            </a:r>
            <a:r>
              <a:rPr lang="en-US" sz="1800" dirty="0">
                <a:cs typeface="Times New Roman" pitchFamily="18"/>
              </a:rPr>
              <a:t> (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YouTube </a:t>
            </a:r>
            <a:r>
              <a:rPr lang="en-US" sz="1800" dirty="0" err="1">
                <a:cs typeface="Times New Roman" pitchFamily="18"/>
              </a:rPr>
              <a:t>atașat</a:t>
            </a:r>
            <a:r>
              <a:rPr lang="en-US" sz="1800" dirty="0">
                <a:cs typeface="Times New Roman" pitchFamily="18"/>
              </a:rPr>
              <a:t>), </a:t>
            </a:r>
            <a:r>
              <a:rPr lang="en-US" sz="1800" dirty="0" err="1">
                <a:cs typeface="Times New Roman" pitchFamily="18"/>
              </a:rPr>
              <a:t>prin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implică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întreaga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tradiție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vindecării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folosirea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cuvintelor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bune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pătrunde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antichitatea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clasică</a:t>
            </a:r>
            <a:r>
              <a:rPr lang="en-US" sz="1800" dirty="0">
                <a:cs typeface="Times New Roman" pitchFamily="18"/>
              </a:rPr>
              <a:t>..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7397832-A60C-45BF-8410-A69088FF6F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08721"/>
            <a:ext cx="10515600" cy="781967"/>
          </a:xfrm>
        </p:spPr>
        <p:txBody>
          <a:bodyPr anchorCtr="1"/>
          <a:lstStyle/>
          <a:p>
            <a:pPr lvl="0" algn="ctr"/>
            <a:r>
              <a:rPr lang="it-IT" sz="2400" dirty="0">
                <a:latin typeface="Calibri"/>
                <a:cs typeface="Times New Roman" pitchFamily="18"/>
              </a:rPr>
              <a:t>Contribuția lui Aristotel la medicină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xmlns="" id="{DD626BDC-B218-40F5-B707-1C3F22F4479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70000"/>
              </a:lnSpc>
              <a:buNone/>
            </a:pPr>
            <a:r>
              <a:rPr lang="en-US" sz="1800" dirty="0" err="1">
                <a:cs typeface="Times New Roman" pitchFamily="18"/>
              </a:rPr>
              <a:t>Aristotel</a:t>
            </a:r>
            <a:r>
              <a:rPr lang="en-US" sz="1800" dirty="0">
                <a:cs typeface="Times New Roman" pitchFamily="18"/>
              </a:rPr>
              <a:t> nu a </a:t>
            </a:r>
            <a:r>
              <a:rPr lang="en-US" sz="1800" dirty="0" err="1">
                <a:cs typeface="Times New Roman" pitchFamily="18"/>
              </a:rPr>
              <a:t>scris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niciun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medicină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puțin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există</a:t>
            </a:r>
            <a:r>
              <a:rPr lang="en-US" sz="1800" dirty="0">
                <a:cs typeface="Times New Roman" pitchFamily="18"/>
              </a:rPr>
              <a:t> un </a:t>
            </a:r>
            <a:r>
              <a:rPr lang="en-US" sz="1800" dirty="0" err="1">
                <a:cs typeface="Times New Roman" pitchFamily="18"/>
              </a:rPr>
              <a:t>astfel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tratat</a:t>
            </a:r>
            <a:r>
              <a:rPr lang="en-US" sz="1800" dirty="0">
                <a:cs typeface="Times New Roman" pitchFamily="18"/>
              </a:rPr>
              <a:t>. Cu </a:t>
            </a:r>
            <a:r>
              <a:rPr lang="en-US" sz="1800" dirty="0" err="1">
                <a:cs typeface="Times New Roman" pitchFamily="18"/>
              </a:rPr>
              <a:t>toate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acestea</a:t>
            </a:r>
            <a:r>
              <a:rPr lang="en-US" sz="1800" dirty="0">
                <a:cs typeface="Times New Roman" pitchFamily="18"/>
              </a:rPr>
              <a:t>, el era </a:t>
            </a:r>
            <a:r>
              <a:rPr lang="en-US" sz="1800" dirty="0" err="1">
                <a:cs typeface="Times New Roman" pitchFamily="18"/>
              </a:rPr>
              <a:t>fiul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unui</a:t>
            </a:r>
            <a:r>
              <a:rPr lang="en-US" sz="1800" dirty="0">
                <a:cs typeface="Times New Roman" pitchFamily="18"/>
              </a:rPr>
              <a:t> medic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prin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urmare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avem</a:t>
            </a:r>
            <a:r>
              <a:rPr lang="en-US" sz="1800" dirty="0">
                <a:cs typeface="Times New Roman" pitchFamily="18"/>
              </a:rPr>
              <a:t> motive </a:t>
            </a:r>
            <a:r>
              <a:rPr lang="en-US" sz="1800" dirty="0" err="1">
                <a:cs typeface="Times New Roman" pitchFamily="18"/>
              </a:rPr>
              <a:t>întemeiate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credem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știa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destul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multe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medicină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1800" dirty="0">
                <a:cs typeface="Times New Roman" pitchFamily="18"/>
              </a:rPr>
              <a:t>A </a:t>
            </a:r>
            <a:r>
              <a:rPr lang="en-US" sz="1800" dirty="0" err="1">
                <a:cs typeface="Times New Roman" pitchFamily="18"/>
              </a:rPr>
              <a:t>scris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biologie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animale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bineînțeles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antropologie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etică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subiecte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destul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apropiate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medicină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1800" dirty="0">
                <a:cs typeface="Times New Roman" pitchFamily="18"/>
              </a:rPr>
              <a:t>Mai </a:t>
            </a:r>
            <a:r>
              <a:rPr lang="en-US" sz="1800" dirty="0" err="1">
                <a:cs typeface="Times New Roman" pitchFamily="18"/>
              </a:rPr>
              <a:t>mult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tratatele</a:t>
            </a:r>
            <a:r>
              <a:rPr lang="en-US" sz="1800" dirty="0">
                <a:cs typeface="Times New Roman" pitchFamily="18"/>
              </a:rPr>
              <a:t> sale </a:t>
            </a:r>
            <a:r>
              <a:rPr lang="en-US" sz="1800" dirty="0" err="1">
                <a:cs typeface="Times New Roman" pitchFamily="18"/>
              </a:rPr>
              <a:t>etice</a:t>
            </a:r>
            <a:r>
              <a:rPr lang="en-US" sz="1800" dirty="0">
                <a:cs typeface="Times New Roman" pitchFamily="18"/>
              </a:rPr>
              <a:t> precum </a:t>
            </a:r>
            <a:r>
              <a:rPr lang="en-US" sz="1800" dirty="0" err="1">
                <a:cs typeface="Times New Roman" pitchFamily="18"/>
              </a:rPr>
              <a:t>Etica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Nicomacheană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Etica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Eudemeeană</a:t>
            </a:r>
            <a:r>
              <a:rPr lang="en-US" sz="1800" dirty="0">
                <a:cs typeface="Times New Roman" pitchFamily="18"/>
              </a:rPr>
              <a:t>, el </a:t>
            </a:r>
            <a:r>
              <a:rPr lang="en-US" sz="1800" dirty="0" err="1">
                <a:cs typeface="Times New Roman" pitchFamily="18"/>
              </a:rPr>
              <a:t>compară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destul</a:t>
            </a:r>
            <a:r>
              <a:rPr lang="en-US" sz="1800" dirty="0">
                <a:cs typeface="Times New Roman" pitchFamily="18"/>
              </a:rPr>
              <a:t> de des </a:t>
            </a:r>
            <a:r>
              <a:rPr lang="en-US" sz="1800" dirty="0" err="1">
                <a:cs typeface="Times New Roman" pitchFamily="18"/>
              </a:rPr>
              <a:t>raționamentul</a:t>
            </a:r>
            <a:r>
              <a:rPr lang="en-US" sz="1800" dirty="0">
                <a:cs typeface="Times New Roman" pitchFamily="18"/>
              </a:rPr>
              <a:t> etic cu </a:t>
            </a:r>
            <a:r>
              <a:rPr lang="en-US" sz="1800" dirty="0" err="1">
                <a:cs typeface="Times New Roman" pitchFamily="18"/>
              </a:rPr>
              <a:t>raționamentul</a:t>
            </a:r>
            <a:r>
              <a:rPr lang="en-US" sz="1800" dirty="0">
                <a:cs typeface="Times New Roman" pitchFamily="18"/>
              </a:rPr>
              <a:t> medical. El </a:t>
            </a:r>
            <a:r>
              <a:rPr lang="en-US" sz="1800" dirty="0" err="1">
                <a:cs typeface="Times New Roman" pitchFamily="18"/>
              </a:rPr>
              <a:t>susține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ambele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cazuri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cunoașterea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contingentă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fi </a:t>
            </a:r>
            <a:r>
              <a:rPr lang="en-US" sz="1800" dirty="0" err="1">
                <a:cs typeface="Times New Roman" pitchFamily="18"/>
              </a:rPr>
              <a:t>altfel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deosebire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cunoștințele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matematice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metafizice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necesare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fi </a:t>
            </a:r>
            <a:r>
              <a:rPr lang="en-US" sz="1800" dirty="0" err="1">
                <a:cs typeface="Times New Roman" pitchFamily="18"/>
              </a:rPr>
              <a:t>altfel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trebuie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judece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calculeze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fiecare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dată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cantitatea</a:t>
            </a:r>
            <a:r>
              <a:rPr lang="en-US" sz="1800" dirty="0">
                <a:cs typeface="Times New Roman" pitchFamily="18"/>
              </a:rPr>
              <a:t> de medicament pe care </a:t>
            </a:r>
            <a:r>
              <a:rPr lang="en-US" sz="1800" dirty="0" err="1">
                <a:cs typeface="Times New Roman" pitchFamily="18"/>
              </a:rPr>
              <a:t>trebuie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prescrie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pacientului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boală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timp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cazul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unui</a:t>
            </a:r>
            <a:r>
              <a:rPr lang="en-US" sz="1800" dirty="0">
                <a:cs typeface="Times New Roman" pitchFamily="18"/>
              </a:rPr>
              <a:t> alt </a:t>
            </a:r>
            <a:r>
              <a:rPr lang="en-US" sz="1800" dirty="0" err="1">
                <a:cs typeface="Times New Roman" pitchFamily="18"/>
              </a:rPr>
              <a:t>pacient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aceeași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boală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fi </a:t>
            </a:r>
            <a:r>
              <a:rPr lang="en-US" sz="1800" dirty="0" err="1">
                <a:cs typeface="Times New Roman" pitchFamily="18"/>
              </a:rPr>
              <a:t>necesar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prescrie</a:t>
            </a:r>
            <a:r>
              <a:rPr lang="en-US" sz="1800" dirty="0">
                <a:cs typeface="Times New Roman" pitchFamily="18"/>
              </a:rPr>
              <a:t> un medicament </a:t>
            </a:r>
            <a:r>
              <a:rPr lang="en-US" sz="1800" dirty="0" err="1">
                <a:cs typeface="Times New Roman" pitchFamily="18"/>
              </a:rPr>
              <a:t>diferit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judecata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depinzând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fiecare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dată</a:t>
            </a:r>
            <a:r>
              <a:rPr lang="en-US" sz="1800" dirty="0">
                <a:cs typeface="Times New Roman" pitchFamily="18"/>
              </a:rPr>
              <a:t> de o </a:t>
            </a:r>
            <a:r>
              <a:rPr lang="en-US" sz="1800" dirty="0" err="1">
                <a:cs typeface="Times New Roman" pitchFamily="18"/>
              </a:rPr>
              <a:t>serie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factori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diferiți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același</a:t>
            </a:r>
            <a:r>
              <a:rPr lang="en-US" sz="1800" dirty="0">
                <a:cs typeface="Times New Roman" pitchFamily="18"/>
              </a:rPr>
              <a:t> mod, de </a:t>
            </a:r>
            <a:r>
              <a:rPr lang="en-US" sz="1800" dirty="0" err="1">
                <a:cs typeface="Times New Roman" pitchFamily="18"/>
              </a:rPr>
              <a:t>fiecare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dată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când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agentul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pronunță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hotărâre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decide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acționeze</a:t>
            </a:r>
            <a:r>
              <a:rPr lang="en-US" sz="1800" dirty="0">
                <a:cs typeface="Times New Roman" pitchFamily="18"/>
              </a:rPr>
              <a:t>, el </a:t>
            </a:r>
            <a:r>
              <a:rPr lang="en-US" sz="1800" dirty="0" err="1">
                <a:cs typeface="Times New Roman" pitchFamily="18"/>
              </a:rPr>
              <a:t>trebuie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țină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seama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numai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circumstanțele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externe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particulare</a:t>
            </a:r>
            <a:r>
              <a:rPr lang="en-US" sz="1800" dirty="0">
                <a:cs typeface="Times New Roman" pitchFamily="18"/>
              </a:rPr>
              <a:t>, ci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dispozițiile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intențiile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motivele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executantului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momentul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executării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acțiunii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sens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știința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etică</a:t>
            </a:r>
            <a:r>
              <a:rPr lang="en-US" sz="1800" dirty="0">
                <a:cs typeface="Times New Roman" pitchFamily="18"/>
              </a:rPr>
              <a:t>, precum </a:t>
            </a:r>
            <a:r>
              <a:rPr lang="en-US" sz="1800" dirty="0" err="1">
                <a:cs typeface="Times New Roman" pitchFamily="18"/>
              </a:rPr>
              <a:t>știința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teoretică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practică</a:t>
            </a:r>
            <a:r>
              <a:rPr lang="en-US" sz="1800" dirty="0">
                <a:cs typeface="Times New Roman" pitchFamily="18"/>
              </a:rPr>
              <a:t> / </a:t>
            </a:r>
            <a:r>
              <a:rPr lang="en-US" sz="1800" dirty="0" err="1">
                <a:cs typeface="Times New Roman" pitchFamily="18"/>
              </a:rPr>
              <a:t>calculativă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același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timp.</a:t>
            </a: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29C6DB-2E51-4F06-B377-E949E0D49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Hipocrate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și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separarea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medicinei</a:t>
            </a:r>
            <a:r>
              <a:rPr lang="en-US" sz="2400" dirty="0">
                <a:latin typeface="Calibri"/>
                <a:cs typeface="Times New Roman" pitchFamily="18"/>
              </a:rPr>
              <a:t> de </a:t>
            </a:r>
            <a:r>
              <a:rPr lang="en-US" sz="2400" dirty="0" err="1">
                <a:latin typeface="Calibri"/>
                <a:cs typeface="Times New Roman" pitchFamily="18"/>
              </a:rPr>
              <a:t>filozofie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4">
            <a:extLst>
              <a:ext uri="{FF2B5EF4-FFF2-40B4-BE49-F238E27FC236}">
                <a16:creationId xmlns:a16="http://schemas.microsoft.com/office/drawing/2014/main" xmlns="" id="{EAEA894D-E7ED-4650-BEE7-61D115ED9B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2539480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en-US" sz="1800" dirty="0" err="1">
                <a:cs typeface="Times New Roman" pitchFamily="18"/>
              </a:rPr>
              <a:t>Până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prezent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pare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fie </a:t>
            </a:r>
            <a:r>
              <a:rPr lang="en-US" sz="1800" dirty="0" err="1">
                <a:cs typeface="Times New Roman" pitchFamily="18"/>
              </a:rPr>
              <a:t>strâns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legată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filozofie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Totuși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celebrul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filozof</a:t>
            </a:r>
            <a:r>
              <a:rPr lang="en-US" sz="1800" dirty="0">
                <a:cs typeface="Times New Roman" pitchFamily="18"/>
              </a:rPr>
              <a:t>-medic din </a:t>
            </a:r>
            <a:r>
              <a:rPr lang="en-US" sz="1800" dirty="0" err="1">
                <a:cs typeface="Times New Roman" pitchFamily="18"/>
              </a:rPr>
              <a:t>secolul</a:t>
            </a:r>
            <a:r>
              <a:rPr lang="en-US" sz="1800" dirty="0">
                <a:cs typeface="Times New Roman" pitchFamily="18"/>
              </a:rPr>
              <a:t> al IV-lea </a:t>
            </a:r>
            <a:r>
              <a:rPr lang="en-US" sz="1800" dirty="0" err="1">
                <a:cs typeface="Times New Roman" pitchFamily="18"/>
              </a:rPr>
              <a:t>î.Hr</a:t>
            </a:r>
            <a:r>
              <a:rPr lang="en-US" sz="1800" dirty="0">
                <a:cs typeface="Times New Roman" pitchFamily="18"/>
              </a:rPr>
              <a:t>., </a:t>
            </a:r>
            <a:r>
              <a:rPr lang="en-US" sz="1800" dirty="0" err="1">
                <a:cs typeface="Times New Roman" pitchFamily="18"/>
              </a:rPr>
              <a:t>i</a:t>
            </a:r>
            <a:r>
              <a:rPr lang="en-US" sz="1800" dirty="0">
                <a:cs typeface="Times New Roman" pitchFamily="18"/>
              </a:rPr>
              <a:t>-a </a:t>
            </a:r>
            <a:r>
              <a:rPr lang="en-US" sz="1800" dirty="0" err="1">
                <a:cs typeface="Times New Roman" pitchFamily="18"/>
              </a:rPr>
              <a:t>separat</a:t>
            </a:r>
            <a:r>
              <a:rPr lang="en-US" sz="1800" dirty="0">
                <a:cs typeface="Times New Roman" pitchFamily="18"/>
              </a:rPr>
              <a:t> pe </a:t>
            </a:r>
            <a:r>
              <a:rPr lang="en-US" sz="1800" dirty="0" err="1">
                <a:cs typeface="Times New Roman" pitchFamily="18"/>
              </a:rPr>
              <a:t>cei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doi</a:t>
            </a:r>
            <a:r>
              <a:rPr lang="en-US" sz="1800" dirty="0">
                <a:cs typeface="Times New Roman" pitchFamily="18"/>
              </a:rPr>
              <a:t>. El </a:t>
            </a:r>
            <a:r>
              <a:rPr lang="en-US" sz="1800" dirty="0" err="1">
                <a:cs typeface="Times New Roman" pitchFamily="18"/>
              </a:rPr>
              <a:t>susține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încercările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anumitor</a:t>
            </a:r>
            <a:r>
              <a:rPr lang="en-US" sz="1800" dirty="0">
                <a:cs typeface="Times New Roman" pitchFamily="18"/>
              </a:rPr>
              <a:t> medici </a:t>
            </a:r>
            <a:r>
              <a:rPr lang="en-US" sz="1800" dirty="0" err="1">
                <a:cs typeface="Times New Roman" pitchFamily="18"/>
              </a:rPr>
              <a:t>până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zilele</a:t>
            </a:r>
            <a:r>
              <a:rPr lang="en-US" sz="1800" dirty="0">
                <a:cs typeface="Times New Roman" pitchFamily="18"/>
              </a:rPr>
              <a:t> sale de a </a:t>
            </a:r>
            <a:r>
              <a:rPr lang="en-US" sz="1800" dirty="0" err="1">
                <a:cs typeface="Times New Roman" pitchFamily="18"/>
              </a:rPr>
              <a:t>explica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fenomenele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argumentând</a:t>
            </a:r>
            <a:r>
              <a:rPr lang="en-US" sz="1800" dirty="0">
                <a:cs typeface="Times New Roman" pitchFamily="18"/>
              </a:rPr>
              <a:t> de la </a:t>
            </a:r>
            <a:r>
              <a:rPr lang="en-US" sz="1800" dirty="0" err="1">
                <a:cs typeface="Times New Roman" pitchFamily="18"/>
              </a:rPr>
              <a:t>anumite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ipoteze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axiome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concluzii</a:t>
            </a:r>
            <a:r>
              <a:rPr lang="en-US" sz="1800" dirty="0">
                <a:cs typeface="Times New Roman" pitchFamily="18"/>
              </a:rPr>
              <a:t> sunt </a:t>
            </a:r>
            <a:r>
              <a:rPr lang="en-US" sz="1800" dirty="0" err="1">
                <a:cs typeface="Times New Roman" pitchFamily="18"/>
              </a:rPr>
              <a:t>destul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simpliste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schimb</a:t>
            </a:r>
            <a:r>
              <a:rPr lang="en-US" sz="1800" dirty="0">
                <a:cs typeface="Times New Roman" pitchFamily="18"/>
              </a:rPr>
              <a:t>, el </a:t>
            </a:r>
            <a:r>
              <a:rPr lang="en-US" sz="1800" dirty="0" err="1">
                <a:cs typeface="Times New Roman" pitchFamily="18"/>
              </a:rPr>
              <a:t>sugerează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posedă</a:t>
            </a:r>
            <a:r>
              <a:rPr lang="en-US" sz="1800" dirty="0">
                <a:cs typeface="Times New Roman" pitchFamily="18"/>
              </a:rPr>
              <a:t> propria </a:t>
            </a:r>
            <a:r>
              <a:rPr lang="en-US" sz="1800" dirty="0" err="1">
                <a:cs typeface="Times New Roman" pitchFamily="18"/>
              </a:rPr>
              <a:t>sa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metodă</a:t>
            </a:r>
            <a:r>
              <a:rPr lang="en-US" sz="1800" dirty="0">
                <a:cs typeface="Times New Roman" pitchFamily="18"/>
              </a:rPr>
              <a:t>, independent de </a:t>
            </a:r>
            <a:r>
              <a:rPr lang="en-US" sz="1800" dirty="0" err="1">
                <a:cs typeface="Times New Roman" pitchFamily="18"/>
              </a:rPr>
              <a:t>metoda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special, a </a:t>
            </a:r>
            <a:r>
              <a:rPr lang="en-US" sz="1800" dirty="0" err="1">
                <a:cs typeface="Times New Roman" pitchFamily="18"/>
              </a:rPr>
              <a:t>cosmologiei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aspiră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reducă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totul</a:t>
            </a:r>
            <a:r>
              <a:rPr lang="en-US" sz="1800" dirty="0">
                <a:cs typeface="Times New Roman" pitchFamily="18"/>
              </a:rPr>
              <a:t> la un </a:t>
            </a:r>
            <a:r>
              <a:rPr lang="en-US" sz="1800" dirty="0" err="1">
                <a:cs typeface="Times New Roman" pitchFamily="18"/>
              </a:rPr>
              <a:t>singur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principiu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antică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scrie</a:t>
            </a:r>
            <a:r>
              <a:rPr lang="en-US" sz="1800" dirty="0">
                <a:cs typeface="Times New Roman" pitchFamily="18"/>
              </a:rPr>
              <a:t> :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en-US" sz="1600" dirty="0">
                <a:cs typeface="Times New Roman" pitchFamily="18"/>
              </a:rPr>
              <a:t>“</a:t>
            </a:r>
            <a:r>
              <a:rPr lang="en-US" sz="1600" i="1" dirty="0" err="1">
                <a:cs typeface="Times New Roman" pitchFamily="18"/>
              </a:rPr>
              <a:t>Anumiți</a:t>
            </a:r>
            <a:r>
              <a:rPr lang="en-US" sz="1600" i="1" dirty="0">
                <a:cs typeface="Times New Roman" pitchFamily="18"/>
              </a:rPr>
              <a:t> medici </a:t>
            </a:r>
            <a:r>
              <a:rPr lang="en-US" sz="1600" i="1" dirty="0" err="1">
                <a:cs typeface="Times New Roman" pitchFamily="18"/>
              </a:rPr>
              <a:t>și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filozofi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afirmă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că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nimeni</a:t>
            </a:r>
            <a:r>
              <a:rPr lang="en-US" sz="1600" i="1" dirty="0">
                <a:cs typeface="Times New Roman" pitchFamily="18"/>
              </a:rPr>
              <a:t> nu </a:t>
            </a:r>
            <a:r>
              <a:rPr lang="en-US" sz="1600" i="1" dirty="0" err="1">
                <a:cs typeface="Times New Roman" pitchFamily="18"/>
              </a:rPr>
              <a:t>poate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cunoaște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medicina</a:t>
            </a:r>
            <a:r>
              <a:rPr lang="en-US" sz="1600" i="1" dirty="0">
                <a:cs typeface="Times New Roman" pitchFamily="18"/>
              </a:rPr>
              <a:t> care nu </a:t>
            </a:r>
            <a:r>
              <a:rPr lang="en-US" sz="1600" i="1" dirty="0" err="1">
                <a:cs typeface="Times New Roman" pitchFamily="18"/>
              </a:rPr>
              <a:t>știe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ce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este</a:t>
            </a:r>
            <a:r>
              <a:rPr lang="en-US" sz="1600" i="1" dirty="0">
                <a:cs typeface="Times New Roman" pitchFamily="18"/>
              </a:rPr>
              <a:t> un om; </a:t>
            </a:r>
            <a:r>
              <a:rPr lang="en-US" sz="1600" i="1" dirty="0" err="1">
                <a:cs typeface="Times New Roman" pitchFamily="18"/>
              </a:rPr>
              <a:t>cel</a:t>
            </a:r>
            <a:r>
              <a:rPr lang="en-US" sz="1600" i="1" dirty="0">
                <a:cs typeface="Times New Roman" pitchFamily="18"/>
              </a:rPr>
              <a:t> care </a:t>
            </a:r>
            <a:r>
              <a:rPr lang="en-US" sz="1600" i="1" dirty="0" err="1">
                <a:cs typeface="Times New Roman" pitchFamily="18"/>
              </a:rPr>
              <a:t>ar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trata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pacienții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în</a:t>
            </a:r>
            <a:r>
              <a:rPr lang="en-US" sz="1600" i="1" dirty="0">
                <a:cs typeface="Times New Roman" pitchFamily="18"/>
              </a:rPr>
              <a:t> mod </a:t>
            </a:r>
            <a:r>
              <a:rPr lang="en-US" sz="1600" i="1" dirty="0" err="1">
                <a:cs typeface="Times New Roman" pitchFamily="18"/>
              </a:rPr>
              <a:t>corespunzător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trebuie</a:t>
            </a:r>
            <a:r>
              <a:rPr lang="en-US" sz="1600" i="1" dirty="0">
                <a:cs typeface="Times New Roman" pitchFamily="18"/>
              </a:rPr>
              <a:t>, spun </a:t>
            </a:r>
            <a:r>
              <a:rPr lang="en-US" sz="1600" i="1" dirty="0" err="1">
                <a:cs typeface="Times New Roman" pitchFamily="18"/>
              </a:rPr>
              <a:t>ei</a:t>
            </a:r>
            <a:r>
              <a:rPr lang="en-US" sz="1600" i="1" dirty="0">
                <a:cs typeface="Times New Roman" pitchFamily="18"/>
              </a:rPr>
              <a:t>, </a:t>
            </a:r>
            <a:r>
              <a:rPr lang="en-US" sz="1600" i="1" dirty="0" err="1">
                <a:cs typeface="Times New Roman" pitchFamily="18"/>
              </a:rPr>
              <a:t>să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învețe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asta</a:t>
            </a:r>
            <a:r>
              <a:rPr lang="en-US" sz="1600" i="1" dirty="0">
                <a:cs typeface="Times New Roman" pitchFamily="18"/>
              </a:rPr>
              <a:t>. Dar </a:t>
            </a:r>
            <a:r>
              <a:rPr lang="en-US" sz="1600" i="1" dirty="0" err="1">
                <a:cs typeface="Times New Roman" pitchFamily="18"/>
              </a:rPr>
              <a:t>întrebarea</a:t>
            </a:r>
            <a:r>
              <a:rPr lang="en-US" sz="1600" i="1" dirty="0">
                <a:cs typeface="Times New Roman" pitchFamily="18"/>
              </a:rPr>
              <a:t> pe care o </a:t>
            </a:r>
            <a:r>
              <a:rPr lang="en-US" sz="1600" i="1" dirty="0" err="1">
                <a:cs typeface="Times New Roman" pitchFamily="18"/>
              </a:rPr>
              <a:t>ridică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este</a:t>
            </a:r>
            <a:r>
              <a:rPr lang="en-US" sz="1600" i="1" dirty="0">
                <a:cs typeface="Times New Roman" pitchFamily="18"/>
              </a:rPr>
              <a:t> una </a:t>
            </a:r>
            <a:r>
              <a:rPr lang="en-US" sz="1600" i="1" dirty="0" err="1">
                <a:cs typeface="Times New Roman" pitchFamily="18"/>
              </a:rPr>
              <a:t>pentru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filozofie</a:t>
            </a:r>
            <a:r>
              <a:rPr lang="en-US" sz="1600" i="1" dirty="0">
                <a:cs typeface="Times New Roman" pitchFamily="18"/>
              </a:rPr>
              <a:t>; </a:t>
            </a:r>
            <a:r>
              <a:rPr lang="en-US" sz="1600" i="1" dirty="0" err="1">
                <a:cs typeface="Times New Roman" pitchFamily="18"/>
              </a:rPr>
              <a:t>este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provincia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celor</a:t>
            </a:r>
            <a:r>
              <a:rPr lang="en-US" sz="1600" i="1" dirty="0">
                <a:cs typeface="Times New Roman" pitchFamily="18"/>
              </a:rPr>
              <a:t> care, la </a:t>
            </a:r>
            <a:r>
              <a:rPr lang="en-US" sz="1600" i="1" dirty="0" err="1">
                <a:cs typeface="Times New Roman" pitchFamily="18"/>
              </a:rPr>
              <a:t>fel</a:t>
            </a:r>
            <a:r>
              <a:rPr lang="en-US" sz="1600" i="1" dirty="0">
                <a:cs typeface="Times New Roman" pitchFamily="18"/>
              </a:rPr>
              <a:t> ca </a:t>
            </a:r>
            <a:r>
              <a:rPr lang="en-US" sz="1600" i="1" dirty="0" err="1">
                <a:cs typeface="Times New Roman" pitchFamily="18"/>
              </a:rPr>
              <a:t>Empedocle</a:t>
            </a:r>
            <a:r>
              <a:rPr lang="en-US" sz="1600" i="1" dirty="0">
                <a:cs typeface="Times New Roman" pitchFamily="18"/>
              </a:rPr>
              <a:t>, au </a:t>
            </a:r>
            <a:r>
              <a:rPr lang="en-US" sz="1600" i="1" dirty="0" err="1">
                <a:cs typeface="Times New Roman" pitchFamily="18"/>
              </a:rPr>
              <a:t>scris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despre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știința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naturii</a:t>
            </a:r>
            <a:r>
              <a:rPr lang="en-US" sz="1600" i="1" dirty="0">
                <a:cs typeface="Times New Roman" pitchFamily="18"/>
              </a:rPr>
              <a:t>, </a:t>
            </a:r>
            <a:r>
              <a:rPr lang="en-US" sz="1600" i="1" dirty="0" err="1">
                <a:cs typeface="Times New Roman" pitchFamily="18"/>
              </a:rPr>
              <a:t>ce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este</a:t>
            </a:r>
            <a:r>
              <a:rPr lang="en-US" sz="1600" i="1" dirty="0">
                <a:cs typeface="Times New Roman" pitchFamily="18"/>
              </a:rPr>
              <a:t> omul de la </a:t>
            </a:r>
            <a:r>
              <a:rPr lang="en-US" sz="1600" i="1" dirty="0" err="1">
                <a:cs typeface="Times New Roman" pitchFamily="18"/>
              </a:rPr>
              <a:t>început</a:t>
            </a:r>
            <a:r>
              <a:rPr lang="en-US" sz="1600" i="1" dirty="0">
                <a:cs typeface="Times New Roman" pitchFamily="18"/>
              </a:rPr>
              <a:t>, cum a </a:t>
            </a:r>
            <a:r>
              <a:rPr lang="en-US" sz="1600" i="1" dirty="0" err="1">
                <a:cs typeface="Times New Roman" pitchFamily="18"/>
              </a:rPr>
              <a:t>luat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ființă</a:t>
            </a:r>
            <a:r>
              <a:rPr lang="en-US" sz="1600" i="1" dirty="0">
                <a:cs typeface="Times New Roman" pitchFamily="18"/>
              </a:rPr>
              <a:t> la </a:t>
            </a:r>
            <a:r>
              <a:rPr lang="en-US" sz="1600" i="1" dirty="0" err="1">
                <a:cs typeface="Times New Roman" pitchFamily="18"/>
              </a:rPr>
              <a:t>început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și</a:t>
            </a:r>
            <a:r>
              <a:rPr lang="en-US" sz="1600" i="1" dirty="0">
                <a:cs typeface="Times New Roman" pitchFamily="18"/>
              </a:rPr>
              <a:t> din </a:t>
            </a:r>
            <a:r>
              <a:rPr lang="en-US" sz="1600" i="1" dirty="0" err="1">
                <a:cs typeface="Times New Roman" pitchFamily="18"/>
              </a:rPr>
              <a:t>ce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elemente</a:t>
            </a:r>
            <a:r>
              <a:rPr lang="en-US" sz="1600" i="1" dirty="0">
                <a:cs typeface="Times New Roman" pitchFamily="18"/>
              </a:rPr>
              <a:t> a </a:t>
            </a:r>
            <a:r>
              <a:rPr lang="en-US" sz="1600" i="1" dirty="0" err="1">
                <a:cs typeface="Times New Roman" pitchFamily="18"/>
              </a:rPr>
              <a:t>fost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construit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inițial</a:t>
            </a:r>
            <a:r>
              <a:rPr lang="en-US" sz="1600" dirty="0">
                <a:cs typeface="Times New Roman" pitchFamily="18"/>
              </a:rPr>
              <a:t>”. </a:t>
            </a:r>
          </a:p>
        </p:txBody>
      </p:sp>
      <p:pic>
        <p:nvPicPr>
          <p:cNvPr id="4" name="Εικόνα 5">
            <a:extLst>
              <a:ext uri="{FF2B5EF4-FFF2-40B4-BE49-F238E27FC236}">
                <a16:creationId xmlns:a16="http://schemas.microsoft.com/office/drawing/2014/main" xmlns="" id="{52C2EC69-3ABD-4C53-8F88-13991091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0" y="4077071"/>
            <a:ext cx="1512170" cy="211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D7CED26-158F-431A-8E6F-B53F6E279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en-US" dirty="0">
                <a:latin typeface="Calibri"/>
              </a:rPr>
              <a:t> </a:t>
            </a:r>
            <a:r>
              <a:rPr lang="it-IT" sz="2400" dirty="0">
                <a:latin typeface="Calibri"/>
                <a:cs typeface="Times New Roman" pitchFamily="18"/>
              </a:rPr>
              <a:t>Influențele filosofiei asupra medicinei în perioada cosmologică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endParaRPr lang="el-GR" dirty="0">
              <a:latin typeface="Calibri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46465B5-E8BD-415B-92A9-782270C6D8C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perioada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cosmologică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filosofiei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medicii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încercat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se </a:t>
            </a:r>
            <a:r>
              <a:rPr lang="en-US" sz="1800" dirty="0" err="1">
                <a:cs typeface="Times New Roman" pitchFamily="18"/>
              </a:rPr>
              <a:t>bazeze</a:t>
            </a:r>
            <a:r>
              <a:rPr lang="en-US" sz="1800" dirty="0">
                <a:cs typeface="Times New Roman" pitchFamily="18"/>
              </a:rPr>
              <a:t> pe </a:t>
            </a:r>
            <a:r>
              <a:rPr lang="en-US" sz="1800" dirty="0" err="1">
                <a:cs typeface="Times New Roman" pitchFamily="18"/>
              </a:rPr>
              <a:t>știința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terapeutică</a:t>
            </a:r>
            <a:r>
              <a:rPr lang="en-US" sz="1800" dirty="0">
                <a:cs typeface="Times New Roman" pitchFamily="18"/>
              </a:rPr>
              <a:t> pe </a:t>
            </a:r>
            <a:r>
              <a:rPr lang="en-US" sz="1800" dirty="0" err="1">
                <a:cs typeface="Times New Roman" pitchFamily="18"/>
              </a:rPr>
              <a:t>cosmologie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Totuși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după</a:t>
            </a:r>
            <a:r>
              <a:rPr lang="en-US" sz="1800" dirty="0">
                <a:cs typeface="Times New Roman" pitchFamily="18"/>
              </a:rPr>
              <a:t> cum </a:t>
            </a:r>
            <a:r>
              <a:rPr lang="en-US" sz="1800" dirty="0" err="1">
                <a:cs typeface="Times New Roman" pitchFamily="18"/>
              </a:rPr>
              <a:t>tocmai</a:t>
            </a:r>
            <a:r>
              <a:rPr lang="en-US" sz="1800" dirty="0">
                <a:cs typeface="Times New Roman" pitchFamily="18"/>
              </a:rPr>
              <a:t> am </a:t>
            </a:r>
            <a:r>
              <a:rPr lang="en-US" sz="1800" dirty="0" err="1">
                <a:cs typeface="Times New Roman" pitchFamily="18"/>
              </a:rPr>
              <a:t>văzut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subliniat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aceasta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fost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greșeală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are propria </a:t>
            </a:r>
            <a:r>
              <a:rPr lang="en-US" sz="1800" dirty="0" err="1">
                <a:cs typeface="Times New Roman" pitchFamily="18"/>
              </a:rPr>
              <a:t>sa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metodă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independentă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en-US" sz="1800" dirty="0">
                <a:cs typeface="Times New Roman" pitchFamily="18"/>
              </a:rPr>
              <a:t>Cu </a:t>
            </a:r>
            <a:r>
              <a:rPr lang="en-US" sz="1800" dirty="0" err="1">
                <a:cs typeface="Times New Roman" pitchFamily="18"/>
              </a:rPr>
              <a:t>toate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acestea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relația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filosofie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rămas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așa</a:t>
            </a:r>
            <a:r>
              <a:rPr lang="en-US" sz="1800" dirty="0">
                <a:cs typeface="Times New Roman" pitchFamily="18"/>
              </a:rPr>
              <a:t> cum </a:t>
            </a:r>
            <a:r>
              <a:rPr lang="en-US" sz="1800" dirty="0" err="1">
                <a:cs typeface="Times New Roman" pitchFamily="18"/>
              </a:rPr>
              <a:t>vom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vedea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diferite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școli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medicale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fost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influențate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diferite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școli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privește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cunoștințele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teoretice</a:t>
            </a:r>
            <a:r>
              <a:rPr lang="en-US" sz="1800" dirty="0">
                <a:cs typeface="Times New Roman" pitchFamily="18"/>
              </a:rPr>
              <a:t>: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en-US" sz="1800" dirty="0">
                <a:cs typeface="Times New Roman" pitchFamily="18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1800" dirty="0" err="1">
                <a:cs typeface="Times New Roman" pitchFamily="18"/>
              </a:rPr>
              <a:t>Raționaliștii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căutat</a:t>
            </a:r>
            <a:r>
              <a:rPr lang="en-US" sz="1800" dirty="0">
                <a:cs typeface="Times New Roman" pitchFamily="18"/>
              </a:rPr>
              <a:t> un </a:t>
            </a:r>
            <a:r>
              <a:rPr lang="en-US" sz="1800" dirty="0" err="1">
                <a:cs typeface="Times New Roman" pitchFamily="18"/>
              </a:rPr>
              <a:t>fel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teorie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le </a:t>
            </a:r>
            <a:r>
              <a:rPr lang="en-US" sz="1800" dirty="0" err="1">
                <a:cs typeface="Times New Roman" pitchFamily="18"/>
              </a:rPr>
              <a:t>ofere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posibilitatea</a:t>
            </a:r>
            <a:r>
              <a:rPr lang="en-US" sz="1800" dirty="0">
                <a:cs typeface="Times New Roman" pitchFamily="18"/>
              </a:rPr>
              <a:t> de a </a:t>
            </a:r>
            <a:r>
              <a:rPr lang="en-US" sz="1800" dirty="0" err="1">
                <a:cs typeface="Times New Roman" pitchFamily="18"/>
              </a:rPr>
              <a:t>justifica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prognosticul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boli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tipul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leac</a:t>
            </a:r>
            <a:r>
              <a:rPr lang="en-US" sz="1800" dirty="0">
                <a:cs typeface="Times New Roman" pitchFamily="18"/>
              </a:rPr>
              <a:t> pe care </a:t>
            </a:r>
            <a:r>
              <a:rPr lang="en-US" sz="1800" dirty="0" err="1">
                <a:cs typeface="Times New Roman" pitchFamily="18"/>
              </a:rPr>
              <a:t>trebuiau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-l </a:t>
            </a:r>
            <a:r>
              <a:rPr lang="en-US" sz="1800" dirty="0" err="1">
                <a:cs typeface="Times New Roman" pitchFamily="18"/>
              </a:rPr>
              <a:t>aplice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1800" dirty="0" err="1">
                <a:cs typeface="Times New Roman" pitchFamily="18"/>
              </a:rPr>
              <a:t>Empiriștii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fost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influențați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scepticism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crezut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teoria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venit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sfârșit</a:t>
            </a:r>
            <a:r>
              <a:rPr lang="en-US" sz="1800" dirty="0">
                <a:cs typeface="Times New Roman" pitchFamily="18"/>
              </a:rPr>
              <a:t> pe </a:t>
            </a:r>
            <a:r>
              <a:rPr lang="en-US" sz="1800" dirty="0" err="1">
                <a:cs typeface="Times New Roman" pitchFamily="18"/>
              </a:rPr>
              <a:t>baza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experienței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acumulate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până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atunci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1800" dirty="0" err="1">
                <a:cs typeface="Times New Roman" pitchFamily="18"/>
              </a:rPr>
              <a:t>Metodiștii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susținut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trebuia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cunoască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medicală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atât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mult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deoarece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oferea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medicului</a:t>
            </a:r>
            <a:r>
              <a:rPr lang="en-US" sz="1800" dirty="0">
                <a:cs typeface="Times New Roman" pitchFamily="18"/>
              </a:rPr>
              <a:t> un </a:t>
            </a:r>
            <a:r>
              <a:rPr lang="en-US" sz="1800" dirty="0" err="1">
                <a:cs typeface="Times New Roman" pitchFamily="18"/>
              </a:rPr>
              <a:t>mijloc</a:t>
            </a:r>
            <a:r>
              <a:rPr lang="en-US" sz="1800" dirty="0">
                <a:cs typeface="Times New Roman" pitchFamily="18"/>
              </a:rPr>
              <a:t> de a </a:t>
            </a:r>
            <a:r>
              <a:rPr lang="en-US" sz="1800" dirty="0" err="1">
                <a:cs typeface="Times New Roman" pitchFamily="18"/>
              </a:rPr>
              <a:t>justifica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practica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medicală</a:t>
            </a:r>
            <a:r>
              <a:rPr lang="en-US" sz="1800" dirty="0">
                <a:cs typeface="Times New Roman" pitchFamily="18"/>
              </a:rPr>
              <a:t> pe care a </a:t>
            </a:r>
            <a:r>
              <a:rPr lang="en-US" sz="1800" dirty="0" err="1">
                <a:cs typeface="Times New Roman" pitchFamily="18"/>
              </a:rPr>
              <a:t>aplicat</a:t>
            </a:r>
            <a:r>
              <a:rPr lang="en-US" sz="1800" dirty="0">
                <a:cs typeface="Times New Roman" pitchFamily="18"/>
              </a:rPr>
              <a:t>-o, </a:t>
            </a:r>
            <a:r>
              <a:rPr lang="en-US" sz="1800" dirty="0" err="1">
                <a:cs typeface="Times New Roman" pitchFamily="18"/>
              </a:rPr>
              <a:t>dar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ales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a fi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convingător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pacienții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săi</a:t>
            </a:r>
            <a:r>
              <a:rPr lang="en-US" sz="1600" dirty="0">
                <a:cs typeface="Times New Roman" pitchFamily="18"/>
              </a:rPr>
              <a:t>. </a:t>
            </a:r>
            <a:endParaRPr lang="el-GR" sz="16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64546B-179A-4E13-81C4-9F910E5E0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392" y="908721"/>
            <a:ext cx="11019653" cy="1325559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Influența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filosofiei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asupra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medicinei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în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perioada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antropologică</a:t>
            </a:r>
            <a:r>
              <a:rPr lang="en-US" sz="2400" dirty="0">
                <a:latin typeface="Calibri"/>
                <a:cs typeface="Times New Roman" pitchFamily="18"/>
              </a:rPr>
              <a:t> a </a:t>
            </a:r>
            <a:r>
              <a:rPr lang="en-US" sz="2400" dirty="0" err="1">
                <a:latin typeface="Calibri"/>
                <a:cs typeface="Times New Roman" pitchFamily="18"/>
              </a:rPr>
              <a:t>filosofiei</a:t>
            </a:r>
            <a:r>
              <a:rPr lang="en-US" sz="2400" dirty="0">
                <a:latin typeface="Calibri"/>
                <a:cs typeface="Times New Roman" pitchFamily="18"/>
              </a:rPr>
              <a:t>.</a:t>
            </a:r>
            <a:br>
              <a:rPr lang="en-US" sz="2400" dirty="0">
                <a:latin typeface="Calibri"/>
                <a:cs typeface="Times New Roman" pitchFamily="18"/>
              </a:rPr>
            </a:b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Deontologia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medicală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greacă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și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romană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antică</a:t>
            </a:r>
            <a:r>
              <a:rPr lang="en-US" sz="2400" dirty="0">
                <a:latin typeface="Calibri"/>
                <a:cs typeface="Times New Roman" pitchFamily="18"/>
              </a:rPr>
              <a:t>. 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156B956-0316-4B79-AAA9-AEC768C9DE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2636910"/>
            <a:ext cx="10515600" cy="2467471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perioada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cosmologică</a:t>
            </a:r>
            <a:r>
              <a:rPr lang="en-US" sz="1800" b="1" dirty="0">
                <a:cs typeface="Times New Roman" pitchFamily="18"/>
              </a:rPr>
              <a:t> a </a:t>
            </a:r>
            <a:r>
              <a:rPr lang="en-US" sz="1800" b="1" dirty="0" err="1">
                <a:cs typeface="Times New Roman" pitchFamily="18"/>
              </a:rPr>
              <a:t>filosofiei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medicii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căutat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metoda</a:t>
            </a:r>
            <a:r>
              <a:rPr lang="en-US" sz="1800" dirty="0">
                <a:cs typeface="Times New Roman" pitchFamily="18"/>
              </a:rPr>
              <a:t> lor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cerut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sprijinul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problemele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cunoașterii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logicii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filozofiei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naturii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Pe de </a:t>
            </a:r>
            <a:r>
              <a:rPr lang="en-US" sz="1800" dirty="0" err="1">
                <a:cs typeface="Times New Roman" pitchFamily="18"/>
              </a:rPr>
              <a:t>altă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parte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perioada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antropologică</a:t>
            </a:r>
            <a:r>
              <a:rPr lang="en-US" sz="1800" b="1" dirty="0">
                <a:cs typeface="Times New Roman" pitchFamily="18"/>
              </a:rPr>
              <a:t> a </a:t>
            </a:r>
            <a:r>
              <a:rPr lang="en-US" sz="1800" b="1" dirty="0" err="1">
                <a:cs typeface="Times New Roman" pitchFamily="18"/>
              </a:rPr>
              <a:t>filosofiei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filosofia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oferă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asistență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practică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medicilor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scopul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utilizării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cosmologiei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teoretice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de a </a:t>
            </a:r>
            <a:r>
              <a:rPr lang="en-US" sz="1800" dirty="0" err="1">
                <a:cs typeface="Times New Roman" pitchFamily="18"/>
              </a:rPr>
              <a:t>pregăti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profesioniști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buni</a:t>
            </a:r>
            <a:r>
              <a:rPr lang="en-US" sz="1800" dirty="0">
                <a:cs typeface="Times New Roman" pitchFamily="18"/>
              </a:rPr>
              <a:t> medici, </a:t>
            </a:r>
            <a:r>
              <a:rPr lang="en-US" sz="1800" dirty="0" err="1">
                <a:cs typeface="Times New Roman" pitchFamily="18"/>
              </a:rPr>
              <a:t>scopul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utilizării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antropologiei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eticii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filozofice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de a face </a:t>
            </a:r>
            <a:r>
              <a:rPr lang="en-US" sz="1800" dirty="0" err="1">
                <a:cs typeface="Times New Roman" pitchFamily="18"/>
              </a:rPr>
              <a:t>medicii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buni</a:t>
            </a:r>
            <a:r>
              <a:rPr lang="en-US" sz="1800" dirty="0">
                <a:cs typeface="Times New Roman" pitchFamily="18"/>
              </a:rPr>
              <a:t> medici ca </a:t>
            </a:r>
            <a:r>
              <a:rPr lang="en-US" sz="1800" dirty="0" err="1">
                <a:cs typeface="Times New Roman" pitchFamily="18"/>
              </a:rPr>
              <a:t>personaje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buNone/>
            </a:pP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consecință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avem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serie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filosofi</a:t>
            </a:r>
            <a:r>
              <a:rPr lang="en-US" sz="1800" dirty="0">
                <a:cs typeface="Times New Roman" pitchFamily="18"/>
              </a:rPr>
              <a:t>-medici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această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perioadă</a:t>
            </a:r>
            <a:r>
              <a:rPr lang="en-US" sz="1800" dirty="0">
                <a:cs typeface="Times New Roman" pitchFamily="18"/>
              </a:rPr>
              <a:t> care au </a:t>
            </a:r>
            <a:r>
              <a:rPr lang="en-US" sz="1800" dirty="0" err="1">
                <a:cs typeface="Times New Roman" pitchFamily="18"/>
              </a:rPr>
              <a:t>scris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serie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b="1" dirty="0" err="1">
                <a:cs typeface="Times New Roman" pitchFamily="18"/>
              </a:rPr>
              <a:t>tratate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deontologice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dirty="0">
                <a:cs typeface="Times New Roman" pitchFamily="18"/>
              </a:rPr>
              <a:t>cu care </a:t>
            </a:r>
            <a:r>
              <a:rPr lang="en-US" sz="1800" dirty="0" err="1">
                <a:cs typeface="Times New Roman" pitchFamily="18"/>
              </a:rPr>
              <a:t>încearcă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dezvolte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cultive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etosul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medicului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 </a:t>
            </a: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5313ADD-1DF2-4381-8EDB-3ADEAD7D90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124739"/>
            <a:ext cx="10515600" cy="565940"/>
          </a:xfrm>
        </p:spPr>
        <p:txBody>
          <a:bodyPr anchorCtr="1"/>
          <a:lstStyle/>
          <a:p>
            <a:pPr lvl="0" algn="just"/>
            <a:r>
              <a:rPr lang="en-US" sz="2400" dirty="0" err="1">
                <a:latin typeface="Calibri"/>
                <a:cs typeface="Times New Roman" pitchFamily="18"/>
              </a:rPr>
              <a:t>Tratatele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deontologice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și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influența</a:t>
            </a:r>
            <a:r>
              <a:rPr lang="en-US" sz="2400" dirty="0">
                <a:latin typeface="Calibri"/>
                <a:cs typeface="Times New Roman" pitchFamily="18"/>
              </a:rPr>
              <a:t> lor </a:t>
            </a:r>
            <a:r>
              <a:rPr lang="en-US" sz="2400" dirty="0" err="1">
                <a:latin typeface="Calibri"/>
                <a:cs typeface="Times New Roman" pitchFamily="18"/>
              </a:rPr>
              <a:t>asupra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caracterului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medicului</a:t>
            </a:r>
            <a:r>
              <a:rPr lang="en-US" sz="2400" dirty="0">
                <a:latin typeface="Calibri"/>
                <a:cs typeface="Times New Roman" pitchFamily="18"/>
              </a:rPr>
              <a:t>.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9D9C2B9-E854-4895-BDC1-7E2A3764B0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2132856"/>
            <a:ext cx="10515600" cy="196340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1800" dirty="0" err="1">
                <a:cs typeface="Times New Roman" pitchFamily="18"/>
              </a:rPr>
              <a:t>Dintre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deontologice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putem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menționa</a:t>
            </a:r>
            <a:r>
              <a:rPr lang="en-US" sz="1800" dirty="0">
                <a:cs typeface="Times New Roman" pitchFamily="18"/>
              </a:rPr>
              <a:t>: </a:t>
            </a:r>
          </a:p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Cele </a:t>
            </a:r>
            <a:r>
              <a:rPr lang="en-US" sz="1800" dirty="0" err="1">
                <a:cs typeface="Times New Roman" pitchFamily="18"/>
              </a:rPr>
              <a:t>scrise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care sunt </a:t>
            </a:r>
            <a:r>
              <a:rPr lang="en-US" sz="1800" dirty="0" err="1">
                <a:cs typeface="Times New Roman" pitchFamily="18"/>
              </a:rPr>
              <a:t>incluse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>
                <a:cs typeface="Times New Roman" pitchFamily="18"/>
              </a:rPr>
              <a:t>Corpus </a:t>
            </a:r>
            <a:r>
              <a:rPr lang="en-US" sz="1800" b="1" dirty="0" err="1">
                <a:cs typeface="Times New Roman" pitchFamily="18"/>
              </a:rPr>
              <a:t>Hippocraticum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Acestea</a:t>
            </a:r>
            <a:r>
              <a:rPr lang="en-US" sz="1800" dirty="0">
                <a:cs typeface="Times New Roman" pitchFamily="18"/>
              </a:rPr>
              <a:t> sunt:</a:t>
            </a:r>
          </a:p>
          <a:p>
            <a:pPr marL="342900" lvl="0" indent="-342900" algn="just">
              <a:buFont typeface="Calibri"/>
              <a:buAutoNum type="alphaLcParenR"/>
            </a:pPr>
            <a:r>
              <a:rPr lang="en-US" sz="1800" dirty="0" err="1">
                <a:cs typeface="Times New Roman" pitchFamily="18"/>
              </a:rPr>
              <a:t>Jurământul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legea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decorul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preceptele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antică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342900" lvl="0" indent="-342900" algn="just">
              <a:buFont typeface="Calibri"/>
              <a:buAutoNum type="alphaLcParenR"/>
            </a:pPr>
            <a:r>
              <a:rPr lang="en-US" sz="1800" dirty="0" err="1">
                <a:cs typeface="Times New Roman" pitchFamily="18"/>
              </a:rPr>
              <a:t>Tratatele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deontologice</a:t>
            </a:r>
            <a:r>
              <a:rPr lang="en-US" sz="1800" dirty="0">
                <a:cs typeface="Times New Roman" pitchFamily="18"/>
              </a:rPr>
              <a:t> ale </a:t>
            </a:r>
            <a:r>
              <a:rPr lang="en-US" sz="1800" dirty="0" err="1">
                <a:cs typeface="Times New Roman" pitchFamily="18"/>
              </a:rPr>
              <a:t>lui</a:t>
            </a:r>
            <a:r>
              <a:rPr lang="en-US" sz="1800" dirty="0">
                <a:cs typeface="Times New Roman" pitchFamily="18"/>
              </a:rPr>
              <a:t> Galen,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special </a:t>
            </a:r>
            <a:r>
              <a:rPr lang="en-US" sz="1800" dirty="0" err="1">
                <a:cs typeface="Times New Roman" pitchFamily="18"/>
              </a:rPr>
              <a:t>tratatul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excelentul</a:t>
            </a:r>
            <a:r>
              <a:rPr lang="en-US" sz="1800" dirty="0">
                <a:cs typeface="Times New Roman" pitchFamily="18"/>
              </a:rPr>
              <a:t> medic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un </a:t>
            </a:r>
            <a:r>
              <a:rPr lang="en-US" sz="1800" dirty="0" err="1">
                <a:cs typeface="Times New Roman" pitchFamily="18"/>
              </a:rPr>
              <a:t>filosof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342900" lvl="0" indent="-342900" algn="just">
              <a:buFont typeface="Calibri"/>
              <a:buAutoNum type="alphaLcParenR"/>
            </a:pPr>
            <a:r>
              <a:rPr lang="en-US" sz="1800" dirty="0" err="1">
                <a:cs typeface="Times New Roman" pitchFamily="18"/>
              </a:rPr>
              <a:t>Celsus</a:t>
            </a:r>
            <a:r>
              <a:rPr lang="en-US" sz="1800" dirty="0">
                <a:cs typeface="Times New Roman" pitchFamily="18"/>
              </a:rPr>
              <a:t> ’De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special prima.</a:t>
            </a:r>
            <a:endParaRPr lang="el-G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3">
            <a:extLst>
              <a:ext uri="{FF2B5EF4-FFF2-40B4-BE49-F238E27FC236}">
                <a16:creationId xmlns:a16="http://schemas.microsoft.com/office/drawing/2014/main" xmlns="" id="{A798E340-01C1-42EB-9D1D-FD035D6278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419" y="1484784"/>
            <a:ext cx="5688628" cy="932660"/>
          </a:xfrm>
        </p:spPr>
        <p:txBody>
          <a:bodyPr/>
          <a:lstStyle/>
          <a:p>
            <a:pPr lvl="0"/>
            <a:r>
              <a:rPr lang="en-US" sz="1800" dirty="0" err="1">
                <a:latin typeface="Calibri"/>
                <a:cs typeface="Times New Roman" pitchFamily="18"/>
              </a:rPr>
              <a:t>Stelă</a:t>
            </a:r>
            <a:r>
              <a:rPr lang="en-US" sz="1800" dirty="0">
                <a:latin typeface="Calibri"/>
                <a:cs typeface="Times New Roman" pitchFamily="18"/>
              </a:rPr>
              <a:t> </a:t>
            </a:r>
            <a:r>
              <a:rPr lang="en-US" sz="1800" dirty="0" err="1">
                <a:latin typeface="Calibri"/>
                <a:cs typeface="Times New Roman" pitchFamily="18"/>
              </a:rPr>
              <a:t>pentru</a:t>
            </a:r>
            <a:r>
              <a:rPr lang="en-US" sz="1800" dirty="0">
                <a:latin typeface="Calibri"/>
                <a:cs typeface="Times New Roman" pitchFamily="18"/>
              </a:rPr>
              <a:t> o </a:t>
            </a:r>
            <a:r>
              <a:rPr lang="en-US" sz="1800" dirty="0" err="1">
                <a:latin typeface="Calibri"/>
                <a:cs typeface="Times New Roman" pitchFamily="18"/>
              </a:rPr>
              <a:t>medică</a:t>
            </a:r>
            <a:r>
              <a:rPr lang="en-US" sz="1800" dirty="0">
                <a:latin typeface="Calibri"/>
                <a:cs typeface="Times New Roman" pitchFamily="18"/>
              </a:rPr>
              <a:t> </a:t>
            </a:r>
            <a:r>
              <a:rPr lang="en-US" sz="1800" dirty="0" err="1">
                <a:latin typeface="Calibri"/>
                <a:cs typeface="Times New Roman" pitchFamily="18"/>
              </a:rPr>
              <a:t>romană</a:t>
            </a:r>
            <a:r>
              <a:rPr lang="en-US" sz="1800" dirty="0">
                <a:latin typeface="Calibri"/>
                <a:cs typeface="Times New Roman" pitchFamily="18"/>
              </a:rPr>
              <a:t> - medic din </a:t>
            </a:r>
            <a:r>
              <a:rPr lang="en-US" sz="1800" dirty="0" err="1">
                <a:latin typeface="Calibri"/>
                <a:cs typeface="Times New Roman" pitchFamily="18"/>
              </a:rPr>
              <a:t>secolul</a:t>
            </a:r>
            <a:r>
              <a:rPr lang="en-US" sz="1800" dirty="0">
                <a:latin typeface="Calibri"/>
                <a:cs typeface="Times New Roman" pitchFamily="18"/>
              </a:rPr>
              <a:t> al II-lea. De </a:t>
            </a:r>
            <a:r>
              <a:rPr lang="en-US" sz="1800" dirty="0" err="1">
                <a:latin typeface="Calibri"/>
                <a:cs typeface="Times New Roman" pitchFamily="18"/>
              </a:rPr>
              <a:t>Musé</a:t>
            </a:r>
            <a:r>
              <a:rPr lang="en-US" sz="1800" dirty="0">
                <a:latin typeface="Calibri"/>
                <a:cs typeface="Times New Roman" pitchFamily="18"/>
              </a:rPr>
              <a:t> de la </a:t>
            </a:r>
            <a:r>
              <a:rPr lang="en-US" sz="1800" dirty="0" err="1">
                <a:latin typeface="Calibri"/>
                <a:cs typeface="Times New Roman" pitchFamily="18"/>
              </a:rPr>
              <a:t>Cour</a:t>
            </a:r>
            <a:r>
              <a:rPr lang="en-US" sz="1800" dirty="0">
                <a:latin typeface="Calibri"/>
                <a:cs typeface="Times New Roman" pitchFamily="18"/>
              </a:rPr>
              <a:t> d ’Or Metz </a:t>
            </a:r>
            <a:r>
              <a:rPr lang="en-US" sz="1800" dirty="0" err="1">
                <a:latin typeface="Calibri"/>
                <a:cs typeface="Times New Roman" pitchFamily="18"/>
              </a:rPr>
              <a:t>Métropole</a:t>
            </a:r>
            <a:r>
              <a:rPr lang="en-US" sz="1800" dirty="0">
                <a:latin typeface="Calibri"/>
                <a:cs typeface="Times New Roman" pitchFamily="18"/>
              </a:rPr>
              <a:t>.</a:t>
            </a:r>
            <a:endParaRPr lang="el-GR" sz="1800" dirty="0">
              <a:latin typeface="Calibri"/>
              <a:cs typeface="Times New Roman" pitchFamily="18"/>
            </a:endParaRPr>
          </a:p>
        </p:txBody>
      </p:sp>
      <p:pic>
        <p:nvPicPr>
          <p:cNvPr id="3" name="Θέση περιεχομένου 6">
            <a:extLst>
              <a:ext uri="{FF2B5EF4-FFF2-40B4-BE49-F238E27FC236}">
                <a16:creationId xmlns:a16="http://schemas.microsoft.com/office/drawing/2014/main" xmlns="" id="{FCCE7768-EDAF-47D7-81A0-AB64B1D49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101" y="1196748"/>
            <a:ext cx="2810454" cy="4873623"/>
          </a:xfrm>
        </p:spPr>
      </p:pic>
      <p:sp>
        <p:nvSpPr>
          <p:cNvPr id="4" name="Θέση κειμένου 5">
            <a:extLst>
              <a:ext uri="{FF2B5EF4-FFF2-40B4-BE49-F238E27FC236}">
                <a16:creationId xmlns:a16="http://schemas.microsoft.com/office/drawing/2014/main" xmlns="" id="{40FB45E7-9464-468D-8FC6-957D4CB4ECA7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r>
              <a:rPr lang="en-US">
                <a:cs typeface="Times New Roman" pitchFamily="18"/>
              </a:rPr>
              <a:t>(from Women in Antiquity – WordPress.com). </a:t>
            </a:r>
            <a:endParaRPr lang="el-GR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CC343D-30DB-444B-881B-A9A62EF706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Tratatele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deontologice</a:t>
            </a:r>
            <a:r>
              <a:rPr lang="en-US" sz="2400" dirty="0">
                <a:latin typeface="Calibri"/>
                <a:cs typeface="Times New Roman" pitchFamily="18"/>
              </a:rPr>
              <a:t> ale </a:t>
            </a:r>
            <a:r>
              <a:rPr lang="en-US" sz="2400" dirty="0" err="1">
                <a:latin typeface="Calibri"/>
                <a:cs typeface="Times New Roman" pitchFamily="18"/>
              </a:rPr>
              <a:t>medicilor-filosofi</a:t>
            </a:r>
            <a:r>
              <a:rPr lang="en-US" sz="2800" dirty="0">
                <a:latin typeface="Calibri"/>
                <a:cs typeface="Times New Roman" pitchFamily="18"/>
              </a:rPr>
              <a:t> </a:t>
            </a:r>
            <a:endParaRPr lang="el-GR" sz="28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xmlns="" id="{A315ECAC-CDDB-4069-8EA2-19C5D176217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Legea</a:t>
            </a:r>
            <a:r>
              <a:rPr lang="en-US" sz="1800" b="1" dirty="0">
                <a:cs typeface="Times New Roman" pitchFamily="18"/>
              </a:rPr>
              <a:t>,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explică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modul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care se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deține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posesorul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artei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medicale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Potrivit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cinci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factori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trebui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coincidă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același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timp</a:t>
            </a:r>
            <a:r>
              <a:rPr lang="en-US" sz="1800" dirty="0">
                <a:cs typeface="Times New Roman" pitchFamily="18"/>
              </a:rPr>
              <a:t>:</a:t>
            </a:r>
          </a:p>
          <a:p>
            <a:pPr marL="800100" lvl="1" indent="-342900" algn="just">
              <a:buFont typeface="Calibri"/>
              <a:buAutoNum type="alphaLcParenR"/>
            </a:pPr>
            <a:r>
              <a:rPr lang="ro-RO" sz="1600" dirty="0">
                <a:cs typeface="Times New Roman" pitchFamily="18"/>
              </a:rPr>
              <a:t>Tineretul ar trebui să aibă </a:t>
            </a:r>
            <a:r>
              <a:rPr lang="ro-RO" sz="1600" b="1" dirty="0">
                <a:cs typeface="Times New Roman" pitchFamily="18"/>
              </a:rPr>
              <a:t>înclinația naturală</a:t>
            </a:r>
            <a:r>
              <a:rPr lang="ro-RO" sz="1600" dirty="0">
                <a:cs typeface="Times New Roman" pitchFamily="18"/>
              </a:rPr>
              <a:t>. Pentru că acolo unde natura rezistă, educația singură nu poate face nimic.</a:t>
            </a:r>
          </a:p>
          <a:p>
            <a:pPr marL="800100" lvl="1" indent="-342900" algn="just">
              <a:buFont typeface="Calibri"/>
              <a:buAutoNum type="alphaLcParenR"/>
            </a:pPr>
            <a:r>
              <a:rPr lang="ro-RO" sz="1600" dirty="0">
                <a:cs typeface="Times New Roman" pitchFamily="18"/>
              </a:rPr>
              <a:t>El ar trebui să primească </a:t>
            </a:r>
            <a:r>
              <a:rPr lang="ro-RO" sz="1600" b="1" dirty="0">
                <a:cs typeface="Times New Roman" pitchFamily="18"/>
              </a:rPr>
              <a:t>educația și </a:t>
            </a:r>
            <a:r>
              <a:rPr lang="en-GB" sz="1600" b="1" dirty="0" err="1">
                <a:cs typeface="Times New Roman" pitchFamily="18"/>
              </a:rPr>
              <a:t>cresterea</a:t>
            </a:r>
            <a:r>
              <a:rPr lang="ro-RO" sz="1600" b="1" dirty="0">
                <a:cs typeface="Times New Roman" pitchFamily="18"/>
              </a:rPr>
              <a:t> potrivite</a:t>
            </a:r>
            <a:r>
              <a:rPr lang="ro-RO" sz="1600" dirty="0">
                <a:cs typeface="Times New Roman" pitchFamily="18"/>
              </a:rPr>
              <a:t>.</a:t>
            </a:r>
          </a:p>
          <a:p>
            <a:pPr marL="800100" lvl="1" indent="-342900" algn="just">
              <a:buFont typeface="Calibri"/>
              <a:buAutoNum type="alphaLcParenR"/>
            </a:pPr>
            <a:r>
              <a:rPr lang="ro-RO" sz="1600" dirty="0">
                <a:cs typeface="Times New Roman" pitchFamily="18"/>
              </a:rPr>
              <a:t>El ar trebui să se găsească în </a:t>
            </a:r>
            <a:r>
              <a:rPr lang="ro-RO" sz="1600" b="1" dirty="0">
                <a:cs typeface="Times New Roman" pitchFamily="18"/>
              </a:rPr>
              <a:t>mediul potrivit</a:t>
            </a:r>
            <a:r>
              <a:rPr lang="ro-RO" sz="1600" dirty="0">
                <a:cs typeface="Times New Roman" pitchFamily="18"/>
              </a:rPr>
              <a:t>, adică în mediul educațional.</a:t>
            </a:r>
          </a:p>
          <a:p>
            <a:pPr marL="800100" lvl="1" indent="-342900" algn="just">
              <a:buFont typeface="Calibri"/>
              <a:buAutoNum type="alphaLcParenR"/>
            </a:pPr>
            <a:r>
              <a:rPr lang="ro-RO" sz="1600" dirty="0">
                <a:cs typeface="Times New Roman" pitchFamily="18"/>
              </a:rPr>
              <a:t>Ar trebui să aloce </a:t>
            </a:r>
            <a:r>
              <a:rPr lang="ro-RO" sz="1600" b="1" dirty="0">
                <a:cs typeface="Times New Roman" pitchFamily="18"/>
              </a:rPr>
              <a:t>mult timp</a:t>
            </a:r>
            <a:r>
              <a:rPr lang="ro-RO" sz="1600" dirty="0">
                <a:cs typeface="Times New Roman" pitchFamily="18"/>
              </a:rPr>
              <a:t>. Timpul este cuvântul căruia Hipocrate îi atribuie un sens dublu. Educația sa ar trebui să aibă </a:t>
            </a:r>
            <a:r>
              <a:rPr lang="ro-RO" sz="1600" b="1" dirty="0">
                <a:cs typeface="Times New Roman" pitchFamily="18"/>
              </a:rPr>
              <a:t>o durată </a:t>
            </a:r>
            <a:r>
              <a:rPr lang="en-GB" sz="1600" b="1" dirty="0">
                <a:cs typeface="Times New Roman" pitchFamily="18"/>
              </a:rPr>
              <a:t>mare</a:t>
            </a:r>
            <a:r>
              <a:rPr lang="ro-RO" sz="1600" dirty="0">
                <a:cs typeface="Times New Roman" pitchFamily="18"/>
              </a:rPr>
              <a:t>.</a:t>
            </a:r>
          </a:p>
          <a:p>
            <a:pPr marL="800100" lvl="1" indent="-342900" algn="just">
              <a:buFont typeface="Calibri"/>
              <a:buAutoNum type="alphaLcParenR"/>
            </a:pPr>
            <a:r>
              <a:rPr lang="ro-RO" sz="1600" dirty="0">
                <a:cs typeface="Times New Roman" pitchFamily="18"/>
              </a:rPr>
              <a:t>Educația sa ar trebui să fie de la o </a:t>
            </a:r>
            <a:r>
              <a:rPr lang="ro-RO" sz="1600" b="1" dirty="0">
                <a:cs typeface="Times New Roman" pitchFamily="18"/>
              </a:rPr>
              <a:t>vârstă fragedă</a:t>
            </a:r>
            <a:r>
              <a:rPr lang="ro-RO" sz="1600" dirty="0">
                <a:cs typeface="Times New Roman" pitchFamily="18"/>
              </a:rPr>
              <a:t>.</a:t>
            </a:r>
            <a:endParaRPr lang="el-GR" sz="16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AAFEB3F-4D05-49E9-9A11-1CC3FC0AB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419" y="980730"/>
            <a:ext cx="10515600" cy="781967"/>
          </a:xfrm>
        </p:spPr>
        <p:txBody>
          <a:bodyPr anchorCtr="1"/>
          <a:lstStyle/>
          <a:p>
            <a:pPr lvl="0" algn="ctr"/>
            <a:r>
              <a:rPr lang="it-IT" sz="2400" dirty="0">
                <a:latin typeface="Calibri"/>
                <a:cs typeface="Times New Roman" pitchFamily="18"/>
              </a:rPr>
              <a:t>Tratatele deontologice ale filosofilor-medici in continuare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xmlns="" id="{B82FCAC4-0F61-4503-B2FA-3BCA5A488A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2132856"/>
            <a:ext cx="10515600" cy="2827507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Galen </a:t>
            </a:r>
            <a:r>
              <a:rPr lang="en-US" sz="1800" dirty="0" err="1">
                <a:cs typeface="Times New Roman" pitchFamily="18"/>
              </a:rPr>
              <a:t>sugerează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tinerii</a:t>
            </a:r>
            <a:r>
              <a:rPr lang="en-US" sz="1800" dirty="0">
                <a:cs typeface="Times New Roman" pitchFamily="18"/>
              </a:rPr>
              <a:t> care sunt </a:t>
            </a:r>
            <a:r>
              <a:rPr lang="en-US" sz="1800" dirty="0" err="1">
                <a:cs typeface="Times New Roman" pitchFamily="18"/>
              </a:rPr>
              <a:t>pregătiți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devină</a:t>
            </a:r>
            <a:r>
              <a:rPr lang="en-US" sz="1800" dirty="0">
                <a:cs typeface="Times New Roman" pitchFamily="18"/>
              </a:rPr>
              <a:t> un </a:t>
            </a:r>
            <a:r>
              <a:rPr lang="en-US" sz="1800" dirty="0" err="1">
                <a:cs typeface="Times New Roman" pitchFamily="18"/>
              </a:rPr>
              <a:t>vindecător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un medic </a:t>
            </a:r>
            <a:r>
              <a:rPr lang="en-US" sz="1800" dirty="0" err="1">
                <a:cs typeface="Times New Roman" pitchFamily="18"/>
              </a:rPr>
              <a:t>ar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trebui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primească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niște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cunoștințe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ample. </a:t>
            </a:r>
            <a:r>
              <a:rPr lang="en-US" sz="1800" dirty="0" err="1">
                <a:cs typeface="Times New Roman" pitchFamily="18"/>
              </a:rPr>
              <a:t>Educația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trebuie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includă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afară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cunoștințele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specifice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unele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cunoștințe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artele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liberale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dirty="0">
                <a:cs typeface="Times New Roman" pitchFamily="18"/>
              </a:rPr>
              <a:t>(</a:t>
            </a:r>
            <a:r>
              <a:rPr lang="en-US" sz="1800" dirty="0" err="1">
                <a:cs typeface="Times New Roman" pitchFamily="18"/>
              </a:rPr>
              <a:t>artes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liberales</a:t>
            </a:r>
            <a:r>
              <a:rPr lang="en-US" sz="1800" dirty="0">
                <a:cs typeface="Times New Roman" pitchFamily="18"/>
              </a:rPr>
              <a:t>), care </a:t>
            </a:r>
            <a:r>
              <a:rPr lang="en-US" sz="1800" dirty="0" err="1">
                <a:cs typeface="Times New Roman" pitchFamily="18"/>
              </a:rPr>
              <a:t>includ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aritmetica</a:t>
            </a:r>
            <a:r>
              <a:rPr lang="en-US" sz="1800" b="1" dirty="0">
                <a:cs typeface="Times New Roman" pitchFamily="18"/>
              </a:rPr>
              <a:t>, </a:t>
            </a:r>
            <a:r>
              <a:rPr lang="en-US" sz="1800" b="1" dirty="0" err="1">
                <a:cs typeface="Times New Roman" pitchFamily="18"/>
              </a:rPr>
              <a:t>geometria</a:t>
            </a:r>
            <a:r>
              <a:rPr lang="en-US" sz="1800" b="1" dirty="0">
                <a:cs typeface="Times New Roman" pitchFamily="18"/>
              </a:rPr>
              <a:t>, </a:t>
            </a:r>
            <a:r>
              <a:rPr lang="en-US" sz="1800" b="1" dirty="0" err="1">
                <a:cs typeface="Times New Roman" pitchFamily="18"/>
              </a:rPr>
              <a:t>astronomia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și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muzica</a:t>
            </a:r>
            <a:r>
              <a:rPr lang="en-US" sz="1800" b="1" dirty="0">
                <a:cs typeface="Times New Roman" pitchFamily="18"/>
              </a:rPr>
              <a:t> (quadrivium) </a:t>
            </a:r>
            <a:r>
              <a:rPr lang="en-US" sz="1800" b="1" dirty="0" err="1">
                <a:cs typeface="Times New Roman" pitchFamily="18"/>
              </a:rPr>
              <a:t>și</a:t>
            </a:r>
            <a:r>
              <a:rPr lang="en-US" sz="1800" b="1" dirty="0">
                <a:cs typeface="Times New Roman" pitchFamily="18"/>
              </a:rPr>
              <a:t>, de </a:t>
            </a:r>
            <a:r>
              <a:rPr lang="en-US" sz="1800" b="1" dirty="0" err="1">
                <a:cs typeface="Times New Roman" pitchFamily="18"/>
              </a:rPr>
              <a:t>asemenea</a:t>
            </a:r>
            <a:r>
              <a:rPr lang="en-US" sz="1800" b="1" dirty="0">
                <a:cs typeface="Times New Roman" pitchFamily="18"/>
              </a:rPr>
              <a:t>, </a:t>
            </a:r>
            <a:r>
              <a:rPr lang="en-US" sz="1800" b="1" dirty="0" err="1">
                <a:cs typeface="Times New Roman" pitchFamily="18"/>
              </a:rPr>
              <a:t>gramatica</a:t>
            </a:r>
            <a:r>
              <a:rPr lang="en-US" sz="1800" b="1" dirty="0">
                <a:cs typeface="Times New Roman" pitchFamily="18"/>
              </a:rPr>
              <a:t>, </a:t>
            </a:r>
            <a:r>
              <a:rPr lang="en-US" sz="1800" b="1" dirty="0" err="1">
                <a:cs typeface="Times New Roman" pitchFamily="18"/>
              </a:rPr>
              <a:t>dialectica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și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retorica</a:t>
            </a:r>
            <a:r>
              <a:rPr lang="en-US" sz="1800" b="1" dirty="0">
                <a:cs typeface="Times New Roman" pitchFamily="18"/>
              </a:rPr>
              <a:t> (trivium).</a:t>
            </a:r>
          </a:p>
          <a:p>
            <a:pPr marL="0" lvl="0" indent="0" algn="just">
              <a:buNone/>
            </a:pPr>
            <a:r>
              <a:rPr lang="en-US" sz="1800" dirty="0" err="1">
                <a:cs typeface="Times New Roman" pitchFamily="18"/>
              </a:rPr>
              <a:t>Acest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lucru</a:t>
            </a:r>
            <a:r>
              <a:rPr lang="en-US" sz="1800" dirty="0">
                <a:cs typeface="Times New Roman" pitchFamily="18"/>
              </a:rPr>
              <a:t> nu pare </a:t>
            </a:r>
            <a:r>
              <a:rPr lang="en-US" sz="1800" dirty="0" err="1">
                <a:cs typeface="Times New Roman" pitchFamily="18"/>
              </a:rPr>
              <a:t>surprinzător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ales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luăm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considerare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faptul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după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Platon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așa</a:t>
            </a:r>
            <a:r>
              <a:rPr lang="en-US" sz="1800" dirty="0">
                <a:cs typeface="Times New Roman" pitchFamily="18"/>
              </a:rPr>
              <a:t> cum am </a:t>
            </a:r>
            <a:r>
              <a:rPr lang="en-US" sz="1800" dirty="0" err="1">
                <a:cs typeface="Times New Roman" pitchFamily="18"/>
              </a:rPr>
              <a:t>văzut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rolul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medicului</a:t>
            </a:r>
            <a:r>
              <a:rPr lang="en-US" sz="1800" dirty="0">
                <a:cs typeface="Times New Roman" pitchFamily="18"/>
              </a:rPr>
              <a:t> / </a:t>
            </a:r>
            <a:r>
              <a:rPr lang="en-US" sz="1800" dirty="0" err="1">
                <a:cs typeface="Times New Roman" pitchFamily="18"/>
              </a:rPr>
              <a:t>vindecătorului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de a </a:t>
            </a:r>
            <a:r>
              <a:rPr lang="en-US" sz="1800" dirty="0" err="1">
                <a:cs typeface="Times New Roman" pitchFamily="18"/>
              </a:rPr>
              <a:t>restabili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funcția</a:t>
            </a:r>
            <a:r>
              <a:rPr lang="en-US" sz="1800" dirty="0">
                <a:cs typeface="Times New Roman" pitchFamily="18"/>
              </a:rPr>
              <a:t> (</a:t>
            </a:r>
            <a:r>
              <a:rPr lang="en-US" sz="1800" dirty="0" err="1">
                <a:cs typeface="Times New Roman" pitchFamily="18"/>
              </a:rPr>
              <a:t>funcțiile</a:t>
            </a:r>
            <a:r>
              <a:rPr lang="en-US" sz="1800" dirty="0">
                <a:cs typeface="Times New Roman" pitchFamily="18"/>
              </a:rPr>
              <a:t>) </a:t>
            </a:r>
            <a:r>
              <a:rPr lang="en-US" sz="1800" dirty="0" err="1">
                <a:cs typeface="Times New Roman" pitchFamily="18"/>
              </a:rPr>
              <a:t>pacientului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înapoi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ritmul</a:t>
            </a:r>
            <a:r>
              <a:rPr lang="en-US" sz="1800" dirty="0">
                <a:cs typeface="Times New Roman" pitchFamily="18"/>
              </a:rPr>
              <a:t> lor natural.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reuși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lucru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vindecând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durerea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ochi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din cap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corp</a:t>
            </a:r>
            <a:r>
              <a:rPr lang="en-US" sz="1800" dirty="0">
                <a:cs typeface="Times New Roman" pitchFamily="18"/>
              </a:rPr>
              <a:t>, ci </a:t>
            </a:r>
            <a:r>
              <a:rPr lang="en-US" sz="1800" dirty="0" err="1">
                <a:cs typeface="Times New Roman" pitchFamily="18"/>
              </a:rPr>
              <a:t>vindecându-și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primul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rând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sufletul</a:t>
            </a:r>
            <a:r>
              <a:rPr lang="en-US" sz="1800" dirty="0">
                <a:cs typeface="Times New Roman" pitchFamily="18"/>
              </a:rPr>
              <a:t>. Un </a:t>
            </a:r>
            <a:r>
              <a:rPr lang="en-US" sz="1800" dirty="0" err="1">
                <a:cs typeface="Times New Roman" pitchFamily="18"/>
              </a:rPr>
              <a:t>suflet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sănătos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temperat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potrivit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Platon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presupoziția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tuturor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bolilor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corpului</a:t>
            </a:r>
            <a:r>
              <a:rPr lang="en-US" sz="1800" dirty="0">
                <a:cs typeface="Times New Roman" pitchFamily="18"/>
              </a:rPr>
              <a:t>. Dar </a:t>
            </a:r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realiza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sufletului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decât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folosește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așa</a:t>
            </a:r>
            <a:r>
              <a:rPr lang="en-US" sz="1800" dirty="0">
                <a:cs typeface="Times New Roman" pitchFamily="18"/>
              </a:rPr>
              <a:t> cum am </a:t>
            </a:r>
            <a:r>
              <a:rPr lang="en-US" sz="1800" dirty="0" err="1">
                <a:cs typeface="Times New Roman" pitchFamily="18"/>
              </a:rPr>
              <a:t>văzut</a:t>
            </a:r>
            <a:r>
              <a:rPr lang="en-US" sz="1800" dirty="0">
                <a:cs typeface="Times New Roman" pitchFamily="18"/>
              </a:rPr>
              <a:t>, „</a:t>
            </a:r>
            <a:r>
              <a:rPr lang="en-US" sz="1800" dirty="0" err="1">
                <a:cs typeface="Times New Roman" pitchFamily="18"/>
              </a:rPr>
              <a:t>cuvinte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bune</a:t>
            </a:r>
            <a:r>
              <a:rPr lang="en-US" sz="1800" dirty="0">
                <a:cs typeface="Times New Roman" pitchFamily="18"/>
              </a:rPr>
              <a:t>”,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nu a </a:t>
            </a:r>
            <a:r>
              <a:rPr lang="en-US" sz="1800" dirty="0" err="1">
                <a:cs typeface="Times New Roman" pitchFamily="18"/>
              </a:rPr>
              <a:t>încercat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insufle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pacientului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virtuțile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prudenței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cumpătării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buNone/>
            </a:pPr>
            <a:endParaRPr lang="el-GR" sz="1800" b="1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DF8FC7-A2C5-440F-BE6C-C311BE542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419" y="980730"/>
            <a:ext cx="10515600" cy="648071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Filosofie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și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medicină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4">
            <a:extLst>
              <a:ext uri="{FF2B5EF4-FFF2-40B4-BE49-F238E27FC236}">
                <a16:creationId xmlns:a16="http://schemas.microsoft.com/office/drawing/2014/main" xmlns="" id="{EEC4FDF2-7A81-44B4-8C34-B748BAAEC67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cs typeface="Times New Roman" pitchFamily="18"/>
              </a:rPr>
              <a:t>Care </a:t>
            </a:r>
            <a:r>
              <a:rPr lang="en-US" sz="2000" dirty="0" err="1">
                <a:cs typeface="Times New Roman" pitchFamily="18"/>
              </a:rPr>
              <a:t>este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relația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dintre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filozofie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și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medicină</a:t>
            </a:r>
            <a:r>
              <a:rPr lang="en-US" sz="2000" dirty="0">
                <a:cs typeface="Times New Roman" pitchFamily="18"/>
              </a:rPr>
              <a:t>?</a:t>
            </a:r>
          </a:p>
          <a:p>
            <a:pPr lvl="0"/>
            <a:r>
              <a:rPr lang="en-US" sz="2000" dirty="0" err="1">
                <a:cs typeface="Times New Roman" pitchFamily="18"/>
              </a:rPr>
              <a:t>Filosofia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își</a:t>
            </a:r>
            <a:r>
              <a:rPr lang="en-US" sz="2000" dirty="0">
                <a:cs typeface="Times New Roman" pitchFamily="18"/>
              </a:rPr>
              <a:t> are </a:t>
            </a:r>
            <a:r>
              <a:rPr lang="en-US" sz="2000" dirty="0" err="1">
                <a:cs typeface="Times New Roman" pitchFamily="18"/>
              </a:rPr>
              <a:t>originea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în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medicină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sau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medicina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în</a:t>
            </a:r>
            <a:r>
              <a:rPr lang="en-US" sz="2000" dirty="0">
                <a:cs typeface="Times New Roman" pitchFamily="18"/>
              </a:rPr>
              <a:t> </a:t>
            </a:r>
            <a:r>
              <a:rPr lang="en-US" sz="2000" dirty="0" err="1">
                <a:cs typeface="Times New Roman" pitchFamily="18"/>
              </a:rPr>
              <a:t>filosofie</a:t>
            </a:r>
            <a:r>
              <a:rPr lang="en-US" sz="2000" dirty="0">
                <a:cs typeface="Times New Roman" pitchFamily="18"/>
              </a:rPr>
              <a:t>?</a:t>
            </a:r>
            <a:endParaRPr lang="el-GR" sz="2000" dirty="0">
              <a:cs typeface="Times New Roman" pitchFamily="18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7E497CD-C8CD-49DB-9204-F3BB6837B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924946"/>
            <a:ext cx="1883426" cy="274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E08F9D19-FAC5-4472-AAF4-0FCF70E9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7" y="2924946"/>
            <a:ext cx="1844975" cy="2624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A9A8142-1439-4998-B49A-03F13FB9C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08721"/>
            <a:ext cx="10515600" cy="864098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Sanctuarul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lui</a:t>
            </a:r>
            <a:r>
              <a:rPr lang="en-US" sz="2400" dirty="0">
                <a:latin typeface="Calibri"/>
                <a:cs typeface="Times New Roman" pitchFamily="18"/>
              </a:rPr>
              <a:t> Asclepius la Epidaurus, Grecia. </a:t>
            </a:r>
            <a:br>
              <a:rPr lang="en-US" sz="2400" dirty="0">
                <a:latin typeface="Calibri"/>
                <a:cs typeface="Times New Roman" pitchFamily="18"/>
              </a:rPr>
            </a:br>
            <a:r>
              <a:rPr lang="en-US" sz="2400" dirty="0">
                <a:latin typeface="Calibri"/>
                <a:cs typeface="Times New Roman" pitchFamily="18"/>
              </a:rPr>
              <a:t>(Din </a:t>
            </a:r>
            <a:r>
              <a:rPr lang="en-US" sz="2400" dirty="0" err="1">
                <a:latin typeface="Calibri"/>
                <a:cs typeface="Times New Roman" pitchFamily="18"/>
              </a:rPr>
              <a:t>Călătoriile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Patrimoniului</a:t>
            </a:r>
            <a:r>
              <a:rPr lang="en-US" sz="2400" dirty="0">
                <a:latin typeface="Calibri"/>
                <a:cs typeface="Times New Roman" pitchFamily="18"/>
              </a:rPr>
              <a:t> Mondial).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78C446C-5A37-4A3A-A6A9-06C51FCB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23" y="1991965"/>
            <a:ext cx="8121929" cy="406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A3AD786-5869-499F-99BB-DF62A988B3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it-IT" sz="2400" dirty="0">
                <a:latin typeface="Calibri"/>
                <a:cs typeface="Times New Roman" pitchFamily="18"/>
              </a:rPr>
              <a:t>Tratatele deontologice ale filosofilor-medici in continuare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endParaRPr lang="el-GR" sz="28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A9B1CE8-138F-40FC-BDFA-80271316B6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1428" y="2132856"/>
            <a:ext cx="10515600" cy="3043534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desigur</a:t>
            </a:r>
            <a:r>
              <a:rPr lang="en-US" sz="1800" dirty="0">
                <a:cs typeface="Times New Roman" pitchFamily="18"/>
              </a:rPr>
              <a:t>, nu </a:t>
            </a:r>
            <a:r>
              <a:rPr lang="en-US" sz="1800" dirty="0" err="1">
                <a:cs typeface="Times New Roman" pitchFamily="18"/>
              </a:rPr>
              <a:t>poate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reuși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așa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ceva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decât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împreună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cunoștințele</a:t>
            </a:r>
            <a:r>
              <a:rPr lang="en-US" sz="1800" dirty="0">
                <a:cs typeface="Times New Roman" pitchFamily="18"/>
              </a:rPr>
              <a:t> strict </a:t>
            </a:r>
            <a:r>
              <a:rPr lang="en-US" sz="1800" dirty="0" err="1">
                <a:cs typeface="Times New Roman" pitchFamily="18"/>
              </a:rPr>
              <a:t>medicale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deține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cunoștințe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muzică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astronomie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retorică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Mai </a:t>
            </a:r>
            <a:r>
              <a:rPr lang="en-US" sz="1800" dirty="0" err="1">
                <a:cs typeface="Times New Roman" pitchFamily="18"/>
              </a:rPr>
              <a:t>mult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prin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posesia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cunoștințe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artele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liberale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însuși</a:t>
            </a:r>
            <a:r>
              <a:rPr lang="en-US" sz="1800" dirty="0">
                <a:cs typeface="Times New Roman" pitchFamily="18"/>
              </a:rPr>
              <a:t> se </a:t>
            </a:r>
            <a:r>
              <a:rPr lang="en-US" sz="1800" dirty="0" err="1">
                <a:cs typeface="Times New Roman" pitchFamily="18"/>
              </a:rPr>
              <a:t>schimbă</a:t>
            </a:r>
            <a:r>
              <a:rPr lang="en-US" sz="1800" dirty="0">
                <a:cs typeface="Times New Roman" pitchFamily="18"/>
              </a:rPr>
              <a:t> ca </a:t>
            </a:r>
            <a:r>
              <a:rPr lang="en-US" sz="1800" dirty="0" err="1">
                <a:cs typeface="Times New Roman" pitchFamily="18"/>
              </a:rPr>
              <a:t>personaj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cultivă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personalitatea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a-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exersa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rolul</a:t>
            </a:r>
            <a:r>
              <a:rPr lang="en-US" sz="1800" dirty="0">
                <a:cs typeface="Times New Roman" pitchFamily="18"/>
              </a:rPr>
              <a:t> social </a:t>
            </a:r>
            <a:r>
              <a:rPr lang="en-US" sz="1800" dirty="0" err="1">
                <a:cs typeface="Times New Roman" pitchFamily="18"/>
              </a:rPr>
              <a:t>într</a:t>
            </a:r>
            <a:r>
              <a:rPr lang="en-US" sz="1800" dirty="0">
                <a:cs typeface="Times New Roman" pitchFamily="18"/>
              </a:rPr>
              <a:t>-un mod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uman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Învață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treptat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să-și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abordeze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pacientul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>
                <a:cs typeface="Times New Roman" pitchFamily="18"/>
              </a:rPr>
              <a:t>cu </a:t>
            </a:r>
            <a:r>
              <a:rPr lang="en-US" sz="1800" b="1" dirty="0" err="1">
                <a:cs typeface="Times New Roman" pitchFamily="18"/>
              </a:rPr>
              <a:t>respectul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cuvenit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-l </a:t>
            </a:r>
            <a:r>
              <a:rPr lang="en-US" sz="1800" dirty="0" err="1">
                <a:cs typeface="Times New Roman" pitchFamily="18"/>
              </a:rPr>
              <a:t>trateze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într</a:t>
            </a:r>
            <a:r>
              <a:rPr lang="en-US" sz="1800" dirty="0">
                <a:cs typeface="Times New Roman" pitchFamily="18"/>
              </a:rPr>
              <a:t>-un mod care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fie </a:t>
            </a:r>
            <a:r>
              <a:rPr lang="en-US" sz="1800" dirty="0" err="1">
                <a:cs typeface="Times New Roman" pitchFamily="18"/>
              </a:rPr>
              <a:t>demn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încrederea</a:t>
            </a:r>
            <a:r>
              <a:rPr lang="en-US" sz="1800" dirty="0">
                <a:cs typeface="Times New Roman" pitchFamily="18"/>
              </a:rPr>
              <a:t> pe care </a:t>
            </a:r>
            <a:r>
              <a:rPr lang="en-US" sz="1800" dirty="0" err="1">
                <a:cs typeface="Times New Roman" pitchFamily="18"/>
              </a:rPr>
              <a:t>i</a:t>
            </a:r>
            <a:r>
              <a:rPr lang="en-US" sz="1800" dirty="0">
                <a:cs typeface="Times New Roman" pitchFamily="18"/>
              </a:rPr>
              <a:t>-a </a:t>
            </a:r>
            <a:r>
              <a:rPr lang="en-US" sz="1800" dirty="0" err="1">
                <a:cs typeface="Times New Roman" pitchFamily="18"/>
              </a:rPr>
              <a:t>arătat</a:t>
            </a:r>
            <a:r>
              <a:rPr lang="en-US" sz="1800" dirty="0">
                <a:cs typeface="Times New Roman" pitchFamily="18"/>
              </a:rPr>
              <a:t>-o </a:t>
            </a:r>
            <a:r>
              <a:rPr lang="en-US" sz="1800" dirty="0" err="1">
                <a:cs typeface="Times New Roman" pitchFamily="18"/>
              </a:rPr>
              <a:t>pacientul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întrucât</a:t>
            </a:r>
            <a:r>
              <a:rPr lang="en-US" sz="1800" dirty="0">
                <a:cs typeface="Times New Roman" pitchFamily="18"/>
              </a:rPr>
              <a:t> a pus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mâinile</a:t>
            </a:r>
            <a:r>
              <a:rPr lang="en-US" sz="1800" dirty="0">
                <a:cs typeface="Times New Roman" pitchFamily="18"/>
              </a:rPr>
              <a:t> sale </a:t>
            </a:r>
            <a:r>
              <a:rPr lang="en-US" sz="1800" dirty="0" err="1">
                <a:cs typeface="Times New Roman" pitchFamily="18"/>
              </a:rPr>
              <a:t>cel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sacru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lucru</a:t>
            </a:r>
            <a:r>
              <a:rPr lang="en-US" sz="1800" dirty="0">
                <a:cs typeface="Times New Roman" pitchFamily="18"/>
              </a:rPr>
              <a:t> pe care </a:t>
            </a:r>
            <a:r>
              <a:rPr lang="en-US" sz="1800" dirty="0" err="1">
                <a:cs typeface="Times New Roman" pitchFamily="18"/>
              </a:rPr>
              <a:t>îl</a:t>
            </a:r>
            <a:r>
              <a:rPr lang="en-US" sz="1800" dirty="0">
                <a:cs typeface="Times New Roman" pitchFamily="18"/>
              </a:rPr>
              <a:t> are, </a:t>
            </a:r>
            <a:r>
              <a:rPr lang="en-US" sz="1800" b="1" dirty="0" err="1">
                <a:cs typeface="Times New Roman" pitchFamily="18"/>
              </a:rPr>
              <a:t>viața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sa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Acesta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motivul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scrie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Doctorul</a:t>
            </a:r>
            <a:r>
              <a:rPr lang="en-US" sz="1800" dirty="0">
                <a:cs typeface="Times New Roman" pitchFamily="18"/>
              </a:rPr>
              <a:t>: </a:t>
            </a:r>
          </a:p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“</a:t>
            </a:r>
            <a:r>
              <a:rPr lang="en-US" sz="1600" i="1" dirty="0">
                <a:cs typeface="Times New Roman" pitchFamily="18"/>
              </a:rPr>
              <a:t>De </a:t>
            </a:r>
            <a:r>
              <a:rPr lang="en-US" sz="1600" i="1" dirty="0" err="1">
                <a:cs typeface="Times New Roman" pitchFamily="18"/>
              </a:rPr>
              <a:t>asemenea</a:t>
            </a:r>
            <a:r>
              <a:rPr lang="en-US" sz="1600" i="1" dirty="0">
                <a:cs typeface="Times New Roman" pitchFamily="18"/>
              </a:rPr>
              <a:t>, </a:t>
            </a:r>
            <a:r>
              <a:rPr lang="en-US" sz="1600" i="1" dirty="0" err="1">
                <a:cs typeface="Times New Roman" pitchFamily="18"/>
              </a:rPr>
              <a:t>intimitatea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dintre</a:t>
            </a:r>
            <a:r>
              <a:rPr lang="en-US" sz="1600" i="1" dirty="0">
                <a:cs typeface="Times New Roman" pitchFamily="18"/>
              </a:rPr>
              <a:t> medic </a:t>
            </a:r>
            <a:r>
              <a:rPr lang="en-US" sz="1600" i="1" dirty="0" err="1">
                <a:cs typeface="Times New Roman" pitchFamily="18"/>
              </a:rPr>
              <a:t>și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pacient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este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strânsă</a:t>
            </a:r>
            <a:r>
              <a:rPr lang="en-US" sz="1600" i="1" dirty="0">
                <a:cs typeface="Times New Roman" pitchFamily="18"/>
              </a:rPr>
              <a:t>. De </a:t>
            </a:r>
            <a:r>
              <a:rPr lang="en-US" sz="1600" i="1" dirty="0" err="1">
                <a:cs typeface="Times New Roman" pitchFamily="18"/>
              </a:rPr>
              <a:t>fapt</a:t>
            </a:r>
            <a:r>
              <a:rPr lang="en-US" sz="1600" i="1" dirty="0">
                <a:cs typeface="Times New Roman" pitchFamily="18"/>
              </a:rPr>
              <a:t>, </a:t>
            </a:r>
            <a:r>
              <a:rPr lang="en-US" sz="1600" i="1" dirty="0" err="1">
                <a:cs typeface="Times New Roman" pitchFamily="18"/>
              </a:rPr>
              <a:t>pacienții</a:t>
            </a:r>
            <a:r>
              <a:rPr lang="en-US" sz="1600" i="1" dirty="0">
                <a:cs typeface="Times New Roman" pitchFamily="18"/>
              </a:rPr>
              <a:t> se pun pe </a:t>
            </a:r>
            <a:r>
              <a:rPr lang="en-US" sz="1600" i="1" dirty="0" err="1">
                <a:cs typeface="Times New Roman" pitchFamily="18"/>
              </a:rPr>
              <a:t>mâna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medicului</a:t>
            </a:r>
            <a:r>
              <a:rPr lang="en-US" sz="1600" i="1" dirty="0">
                <a:cs typeface="Times New Roman" pitchFamily="18"/>
              </a:rPr>
              <a:t> lor </a:t>
            </a:r>
            <a:r>
              <a:rPr lang="en-US" sz="1600" i="1" dirty="0" err="1">
                <a:cs typeface="Times New Roman" pitchFamily="18"/>
              </a:rPr>
              <a:t>și</a:t>
            </a:r>
            <a:r>
              <a:rPr lang="en-US" sz="1600" i="1" dirty="0">
                <a:cs typeface="Times New Roman" pitchFamily="18"/>
              </a:rPr>
              <a:t>, </a:t>
            </a:r>
            <a:r>
              <a:rPr lang="en-US" sz="1600" i="1" dirty="0" err="1">
                <a:cs typeface="Times New Roman" pitchFamily="18"/>
              </a:rPr>
              <a:t>în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fiecare</a:t>
            </a:r>
            <a:r>
              <a:rPr lang="en-US" sz="1600" i="1" dirty="0">
                <a:cs typeface="Times New Roman" pitchFamily="18"/>
              </a:rPr>
              <a:t> moment, </a:t>
            </a:r>
            <a:r>
              <a:rPr lang="en-US" sz="1600" i="1" dirty="0" err="1">
                <a:cs typeface="Times New Roman" pitchFamily="18"/>
              </a:rPr>
              <a:t>întâlnește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femei</a:t>
            </a:r>
            <a:r>
              <a:rPr lang="en-US" sz="1600" i="1" dirty="0">
                <a:cs typeface="Times New Roman" pitchFamily="18"/>
              </a:rPr>
              <a:t>, </a:t>
            </a:r>
            <a:r>
              <a:rPr lang="en-US" sz="1600" i="1" dirty="0" err="1">
                <a:cs typeface="Times New Roman" pitchFamily="18"/>
              </a:rPr>
              <a:t>fecioare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și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bunuri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foarte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prețioase</a:t>
            </a:r>
            <a:r>
              <a:rPr lang="en-US" sz="1600" i="1" dirty="0">
                <a:cs typeface="Times New Roman" pitchFamily="18"/>
              </a:rPr>
              <a:t>. Deci, </a:t>
            </a:r>
            <a:r>
              <a:rPr lang="en-US" sz="1600" i="1" dirty="0" err="1">
                <a:cs typeface="Times New Roman" pitchFamily="18"/>
              </a:rPr>
              <a:t>spre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toate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acestea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trebuie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să</a:t>
            </a:r>
            <a:r>
              <a:rPr lang="en-US" sz="1600" i="1" dirty="0">
                <a:cs typeface="Times New Roman" pitchFamily="18"/>
              </a:rPr>
              <a:t> se </a:t>
            </a:r>
            <a:r>
              <a:rPr lang="en-US" sz="1600" i="1" dirty="0" err="1">
                <a:cs typeface="Times New Roman" pitchFamily="18"/>
              </a:rPr>
              <a:t>folosească</a:t>
            </a:r>
            <a:r>
              <a:rPr lang="en-US" sz="1600" i="1" dirty="0">
                <a:cs typeface="Times New Roman" pitchFamily="18"/>
              </a:rPr>
              <a:t> </a:t>
            </a:r>
            <a:r>
              <a:rPr lang="en-US" sz="1600" i="1" dirty="0" err="1">
                <a:cs typeface="Times New Roman" pitchFamily="18"/>
              </a:rPr>
              <a:t>autocontrolul</a:t>
            </a:r>
            <a:r>
              <a:rPr lang="en-US" sz="1800" dirty="0">
                <a:cs typeface="Times New Roman" pitchFamily="18"/>
              </a:rPr>
              <a:t>”. </a:t>
            </a:r>
          </a:p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                          </a:t>
            </a: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608B08-280B-408D-B1AD-4C77864DA6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it-IT" sz="2400" dirty="0">
                <a:latin typeface="Calibri"/>
                <a:cs typeface="Times New Roman" pitchFamily="18"/>
              </a:rPr>
              <a:t>Tratatele deontologice ale filosofilor-medici in continuare</a:t>
            </a:r>
            <a:r>
              <a:rPr lang="en-US" sz="2400" dirty="0">
                <a:latin typeface="Calibri"/>
                <a:cs typeface="Times New Roman" pitchFamily="18"/>
              </a:rPr>
              <a:t>  </a:t>
            </a:r>
            <a:r>
              <a:rPr lang="en-US" sz="2800" dirty="0">
                <a:latin typeface="Calibri"/>
                <a:cs typeface="Times New Roman" pitchFamily="18"/>
              </a:rPr>
              <a:t> </a:t>
            </a:r>
            <a:endParaRPr lang="el-GR" sz="28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A6F2F29-F4E1-4223-BEE7-ACCCA991517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>
                <a:cs typeface="Times New Roman" pitchFamily="18"/>
              </a:rPr>
              <a:t>Mai mult, în toate aceste întâlniri cu pacientul, medicul întâlnește membrii familiei și rudele sale. Spre toate, el ar trebui să se comporte cu moderație.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>
                <a:cs typeface="Times New Roman" pitchFamily="18"/>
              </a:rPr>
              <a:t>Moderarea nu este suficientă pentru medic. Așa cum declară Hipocrate în Jurământul, tânărul medic jură să lase deoparte orice nedreptate și pagube față de pacient (</a:t>
            </a:r>
            <a:r>
              <a:rPr lang="it-IT" sz="1800" b="1" dirty="0">
                <a:cs typeface="Times New Roman" pitchFamily="18"/>
              </a:rPr>
              <a:t>principiul conținut al non-maleficenței</a:t>
            </a:r>
            <a:r>
              <a:rPr lang="it-IT" sz="1800" dirty="0">
                <a:cs typeface="Times New Roman" pitchFamily="18"/>
              </a:rPr>
              <a:t>) și să intre în casa pacientului numai pentru binele său (</a:t>
            </a:r>
            <a:r>
              <a:rPr lang="it-IT" sz="1800" b="1" dirty="0">
                <a:cs typeface="Times New Roman" pitchFamily="18"/>
              </a:rPr>
              <a:t>principiul contemporan al binefacerii</a:t>
            </a:r>
            <a:r>
              <a:rPr lang="it-IT" sz="1800" dirty="0">
                <a:cs typeface="Times New Roman" pitchFamily="18"/>
              </a:rPr>
              <a:t>).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>
                <a:cs typeface="Times New Roman" pitchFamily="18"/>
              </a:rPr>
              <a:t>Mai mult, medicul ar trebui să fie </a:t>
            </a:r>
            <a:r>
              <a:rPr lang="it-IT" sz="1800" b="1" dirty="0">
                <a:cs typeface="Times New Roman" pitchFamily="18"/>
              </a:rPr>
              <a:t>virtuos</a:t>
            </a:r>
            <a:r>
              <a:rPr lang="it-IT" sz="1800" dirty="0">
                <a:cs typeface="Times New Roman" pitchFamily="18"/>
              </a:rPr>
              <a:t> și </a:t>
            </a:r>
            <a:r>
              <a:rPr lang="it-IT" sz="1800" b="1" dirty="0">
                <a:cs typeface="Times New Roman" pitchFamily="18"/>
              </a:rPr>
              <a:t>plin de compasiune</a:t>
            </a:r>
            <a:r>
              <a:rPr lang="it-IT" sz="1800" dirty="0">
                <a:cs typeface="Times New Roman" pitchFamily="18"/>
              </a:rPr>
              <a:t>. Și dacă este nevoie, în unele cazuri, de a-și oferi serviciile gratuit, el nu ar trebui să ezite să o facă, amintind de diferitele beneficii pe care le-a primit în trecut și de bunul său nume.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>
                <a:cs typeface="Times New Roman" pitchFamily="18"/>
              </a:rPr>
              <a:t>       «</a:t>
            </a:r>
            <a:r>
              <a:rPr lang="it-IT" sz="1600" dirty="0">
                <a:cs typeface="Times New Roman" pitchFamily="18"/>
              </a:rPr>
              <a:t>Căci acolo unde există dragoste pentru om, există și dragoste pentru artă »(</a:t>
            </a:r>
            <a:r>
              <a:rPr lang="it-IT" sz="1600" b="1" dirty="0">
                <a:cs typeface="Times New Roman" pitchFamily="18"/>
              </a:rPr>
              <a:t>Precepte</a:t>
            </a:r>
            <a:r>
              <a:rPr lang="it-IT" sz="1600" dirty="0">
                <a:cs typeface="Times New Roman" pitchFamily="18"/>
              </a:rPr>
              <a:t>). </a:t>
            </a:r>
            <a:r>
              <a:rPr lang="it-IT" sz="1800" dirty="0">
                <a:cs typeface="Times New Roman" pitchFamily="18"/>
              </a:rPr>
              <a:t> </a:t>
            </a:r>
            <a:r>
              <a:rPr lang="en-GB" sz="1800" dirty="0"/>
              <a:t> </a:t>
            </a:r>
            <a:endParaRPr lang="el-GR" sz="1800" dirty="0"/>
          </a:p>
          <a:p>
            <a:pPr marL="0" lvl="0" indent="0" algn="just">
              <a:lnSpc>
                <a:spcPct val="80000"/>
              </a:lnSpc>
              <a:buNone/>
            </a:pP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C421B7-D9EF-4C12-87F1-8B0DDDA60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it-IT" sz="2400" dirty="0">
                <a:latin typeface="Calibri"/>
                <a:cs typeface="Times New Roman" pitchFamily="18"/>
              </a:rPr>
              <a:t>Tratatele deontologice ale filosofilor-medici in continuare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132CECC-D992-46DA-9C9A-83E5468E64B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1800" dirty="0">
                <a:cs typeface="Times New Roman" pitchFamily="18"/>
              </a:rPr>
              <a:t>Este o </a:t>
            </a:r>
            <a:r>
              <a:rPr lang="en-US" sz="1800" dirty="0" err="1">
                <a:cs typeface="Times New Roman" pitchFamily="18"/>
              </a:rPr>
              <a:t>coincidență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fericită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potrivit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dacă</a:t>
            </a:r>
            <a:r>
              <a:rPr lang="en-US" sz="1800" dirty="0">
                <a:cs typeface="Times New Roman" pitchFamily="18"/>
              </a:rPr>
              <a:t> un medic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amândoua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b="1" dirty="0">
                <a:cs typeface="Times New Roman" pitchFamily="18"/>
              </a:rPr>
              <a:t>bun </a:t>
            </a:r>
            <a:r>
              <a:rPr lang="en-US" sz="1800" b="1" dirty="0" err="1">
                <a:cs typeface="Times New Roman" pitchFamily="18"/>
              </a:rPr>
              <a:t>în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arta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sa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și</a:t>
            </a:r>
            <a:r>
              <a:rPr lang="en-US" sz="1800" b="1" dirty="0">
                <a:cs typeface="Times New Roman" pitchFamily="18"/>
              </a:rPr>
              <a:t> un </a:t>
            </a:r>
            <a:r>
              <a:rPr lang="en-US" sz="1800" b="1" dirty="0" err="1">
                <a:cs typeface="Times New Roman" pitchFamily="18"/>
              </a:rPr>
              <a:t>caracter</a:t>
            </a:r>
            <a:r>
              <a:rPr lang="en-US" sz="1800" b="1" dirty="0">
                <a:cs typeface="Times New Roman" pitchFamily="18"/>
              </a:rPr>
              <a:t> </a:t>
            </a:r>
            <a:r>
              <a:rPr lang="en-US" sz="1800" b="1" dirty="0" err="1">
                <a:cs typeface="Times New Roman" pitchFamily="18"/>
              </a:rPr>
              <a:t>virtuos</a:t>
            </a:r>
            <a:r>
              <a:rPr lang="en-US" sz="1800" dirty="0">
                <a:cs typeface="Times New Roman" pitchFamily="18"/>
              </a:rPr>
              <a:t>. Dar </a:t>
            </a:r>
            <a:r>
              <a:rPr lang="en-US" sz="1800" dirty="0" err="1">
                <a:cs typeface="Times New Roman" pitchFamily="18"/>
              </a:rPr>
              <a:t>acolo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unde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lucru</a:t>
            </a:r>
            <a:r>
              <a:rPr lang="en-US" sz="1800" dirty="0">
                <a:cs typeface="Times New Roman" pitchFamily="18"/>
              </a:rPr>
              <a:t> nu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posibil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bine ca </a:t>
            </a:r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fie un om bun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nu un medic </a:t>
            </a:r>
            <a:r>
              <a:rPr lang="en-US" sz="1800" dirty="0" err="1">
                <a:cs typeface="Times New Roman" pitchFamily="18"/>
              </a:rPr>
              <a:t>deosebit</a:t>
            </a:r>
            <a:r>
              <a:rPr lang="en-US" sz="1800" dirty="0">
                <a:cs typeface="Times New Roman" pitchFamily="18"/>
              </a:rPr>
              <a:t> de bun </a:t>
            </a:r>
            <a:r>
              <a:rPr lang="en-US" sz="1800" dirty="0" err="1">
                <a:cs typeface="Times New Roman" pitchFamily="18"/>
              </a:rPr>
              <a:t>decât</a:t>
            </a:r>
            <a:r>
              <a:rPr lang="en-US" sz="1800" dirty="0">
                <a:cs typeface="Times New Roman" pitchFamily="18"/>
              </a:rPr>
              <a:t> un bun </a:t>
            </a:r>
            <a:r>
              <a:rPr lang="en-US" sz="1800" dirty="0" err="1">
                <a:cs typeface="Times New Roman" pitchFamily="18"/>
              </a:rPr>
              <a:t>profesionist</a:t>
            </a:r>
            <a:r>
              <a:rPr lang="en-US" sz="1800" dirty="0">
                <a:cs typeface="Times New Roman" pitchFamily="18"/>
              </a:rPr>
              <a:t> cu un </a:t>
            </a:r>
            <a:r>
              <a:rPr lang="en-US" sz="1800" dirty="0" err="1">
                <a:cs typeface="Times New Roman" pitchFamily="18"/>
              </a:rPr>
              <a:t>caracter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un </a:t>
            </a:r>
            <a:r>
              <a:rPr lang="en-US" sz="1800" dirty="0" err="1">
                <a:cs typeface="Times New Roman" pitchFamily="18"/>
              </a:rPr>
              <a:t>comportament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rău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Explicația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aceasta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caracterul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virtuos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compensează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defectă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timp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caracterul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rău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corupe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distruge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chiar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perfectă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Acesta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motivul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Hipocrate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b="1" dirty="0">
                <a:cs typeface="Times New Roman" pitchFamily="18"/>
              </a:rPr>
              <a:t>Decorum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susține</a:t>
            </a:r>
            <a:r>
              <a:rPr lang="en-US" sz="1800" dirty="0">
                <a:cs typeface="Times New Roman" pitchFamily="18"/>
              </a:rPr>
              <a:t>:</a:t>
            </a:r>
          </a:p>
          <a:p>
            <a:pPr marL="0" lvl="0" indent="0" algn="just">
              <a:buNone/>
            </a:pPr>
            <a:r>
              <a:rPr lang="en-US" sz="1900" i="1" dirty="0">
                <a:cs typeface="Times New Roman" pitchFamily="18"/>
              </a:rPr>
              <a:t>“</a:t>
            </a:r>
            <a:r>
              <a:rPr lang="en-US" sz="1900" i="1" dirty="0" err="1">
                <a:cs typeface="Times New Roman" pitchFamily="18"/>
              </a:rPr>
              <a:t>Pentru</a:t>
            </a:r>
            <a:r>
              <a:rPr lang="en-US" sz="1900" i="1" dirty="0">
                <a:cs typeface="Times New Roman" pitchFamily="18"/>
              </a:rPr>
              <a:t> un medic care </a:t>
            </a:r>
            <a:r>
              <a:rPr lang="en-US" sz="1900" i="1" dirty="0" err="1">
                <a:cs typeface="Times New Roman" pitchFamily="18"/>
              </a:rPr>
              <a:t>este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iubitor</a:t>
            </a:r>
            <a:r>
              <a:rPr lang="en-US" sz="1900" i="1" dirty="0">
                <a:cs typeface="Times New Roman" pitchFamily="18"/>
              </a:rPr>
              <a:t> de </a:t>
            </a:r>
            <a:r>
              <a:rPr lang="en-US" sz="1900" i="1" dirty="0" err="1">
                <a:cs typeface="Times New Roman" pitchFamily="18"/>
              </a:rPr>
              <a:t>înțelepciune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este</a:t>
            </a:r>
            <a:r>
              <a:rPr lang="en-US" sz="1900" i="1" dirty="0">
                <a:cs typeface="Times New Roman" pitchFamily="18"/>
              </a:rPr>
              <a:t> egal cu </a:t>
            </a:r>
            <a:r>
              <a:rPr lang="en-US" sz="1900" i="1" dirty="0" err="1">
                <a:cs typeface="Times New Roman" pitchFamily="18"/>
              </a:rPr>
              <a:t>Dumnezeu</a:t>
            </a:r>
            <a:r>
              <a:rPr lang="en-US" sz="1900" i="1" dirty="0">
                <a:cs typeface="Times New Roman" pitchFamily="18"/>
              </a:rPr>
              <a:t>. </a:t>
            </a:r>
            <a:r>
              <a:rPr lang="en-US" sz="1900" i="1" dirty="0" err="1">
                <a:cs typeface="Times New Roman" pitchFamily="18"/>
              </a:rPr>
              <a:t>Între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înțelepciune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și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medicină</a:t>
            </a:r>
            <a:r>
              <a:rPr lang="en-US" sz="1900" i="1" dirty="0">
                <a:cs typeface="Times New Roman" pitchFamily="18"/>
              </a:rPr>
              <a:t> nu </a:t>
            </a:r>
            <a:r>
              <a:rPr lang="en-US" sz="1900" i="1" dirty="0" err="1">
                <a:cs typeface="Times New Roman" pitchFamily="18"/>
              </a:rPr>
              <a:t>există</a:t>
            </a:r>
            <a:r>
              <a:rPr lang="en-US" sz="1900" i="1" dirty="0">
                <a:cs typeface="Times New Roman" pitchFamily="18"/>
              </a:rPr>
              <a:t> un golf fix; de </a:t>
            </a:r>
            <a:r>
              <a:rPr lang="en-US" sz="1900" i="1" dirty="0" err="1">
                <a:cs typeface="Times New Roman" pitchFamily="18"/>
              </a:rPr>
              <a:t>fapt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medicina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posedă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toate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calitățile</a:t>
            </a:r>
            <a:r>
              <a:rPr lang="en-US" sz="1900" i="1" dirty="0">
                <a:cs typeface="Times New Roman" pitchFamily="18"/>
              </a:rPr>
              <a:t> care </a:t>
            </a:r>
            <a:r>
              <a:rPr lang="en-US" sz="1900" i="1" dirty="0" err="1">
                <a:cs typeface="Times New Roman" pitchFamily="18"/>
              </a:rPr>
              <a:t>creează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înțelepciunea</a:t>
            </a:r>
            <a:r>
              <a:rPr lang="en-US" sz="1900" i="1" dirty="0">
                <a:cs typeface="Times New Roman" pitchFamily="18"/>
              </a:rPr>
              <a:t>. Are </a:t>
            </a:r>
            <a:r>
              <a:rPr lang="en-US" sz="1900" i="1" dirty="0" err="1">
                <a:cs typeface="Times New Roman" pitchFamily="18"/>
              </a:rPr>
              <a:t>dezinteres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viteză</a:t>
            </a:r>
            <a:r>
              <a:rPr lang="en-US" sz="1900" i="1" dirty="0">
                <a:cs typeface="Times New Roman" pitchFamily="18"/>
              </a:rPr>
              <a:t> de </a:t>
            </a:r>
            <a:r>
              <a:rPr lang="en-US" sz="1900" i="1" dirty="0" err="1">
                <a:cs typeface="Times New Roman" pitchFamily="18"/>
              </a:rPr>
              <a:t>rușine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modestie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rezervă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opinie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solidă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judecată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liniște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amabilitate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puritate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vorbire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sentențioasă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cunoaștere</a:t>
            </a:r>
            <a:r>
              <a:rPr lang="en-US" sz="1900" i="1" dirty="0">
                <a:cs typeface="Times New Roman" pitchFamily="18"/>
              </a:rPr>
              <a:t> a </a:t>
            </a:r>
            <a:r>
              <a:rPr lang="en-US" sz="1900" i="1" dirty="0" err="1">
                <a:cs typeface="Times New Roman" pitchFamily="18"/>
              </a:rPr>
              <a:t>lucrurilor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bune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și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necesare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vieții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vânzarea</a:t>
            </a:r>
            <a:r>
              <a:rPr lang="en-US" sz="1900" i="1" dirty="0">
                <a:cs typeface="Times New Roman" pitchFamily="18"/>
              </a:rPr>
              <a:t> a </a:t>
            </a:r>
            <a:r>
              <a:rPr lang="en-US" sz="1900" i="1" dirty="0" err="1">
                <a:cs typeface="Times New Roman" pitchFamily="18"/>
              </a:rPr>
              <a:t>ceea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ce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curăță</a:t>
            </a:r>
            <a:r>
              <a:rPr lang="en-US" sz="1900" i="1" dirty="0">
                <a:cs typeface="Times New Roman" pitchFamily="18"/>
              </a:rPr>
              <a:t>, libertate de </a:t>
            </a:r>
            <a:r>
              <a:rPr lang="en-US" sz="1900" i="1" dirty="0" err="1">
                <a:cs typeface="Times New Roman" pitchFamily="18"/>
              </a:rPr>
              <a:t>superstiție</a:t>
            </a:r>
            <a:r>
              <a:rPr lang="en-US" sz="1900" i="1" dirty="0">
                <a:cs typeface="Times New Roman" pitchFamily="18"/>
              </a:rPr>
              <a:t>, pre-</a:t>
            </a:r>
            <a:r>
              <a:rPr lang="en-US" sz="1900" i="1" dirty="0" err="1">
                <a:cs typeface="Times New Roman" pitchFamily="18"/>
              </a:rPr>
              <a:t>excelență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divină</a:t>
            </a:r>
            <a:r>
              <a:rPr lang="en-US" sz="1900" i="1" dirty="0">
                <a:cs typeface="Times New Roman" pitchFamily="18"/>
              </a:rPr>
              <a:t>. Ce au, au </a:t>
            </a:r>
            <a:r>
              <a:rPr lang="en-US" sz="1900" i="1" dirty="0" err="1">
                <a:cs typeface="Times New Roman" pitchFamily="18"/>
              </a:rPr>
              <a:t>în</a:t>
            </a:r>
            <a:r>
              <a:rPr lang="en-US" sz="1900" i="1" dirty="0">
                <a:cs typeface="Times New Roman" pitchFamily="18"/>
              </a:rPr>
              <a:t> </a:t>
            </a:r>
            <a:r>
              <a:rPr lang="en-US" sz="1900" i="1" dirty="0" err="1">
                <a:cs typeface="Times New Roman" pitchFamily="18"/>
              </a:rPr>
              <a:t>opoziție</a:t>
            </a:r>
            <a:r>
              <a:rPr lang="en-US" sz="1900" i="1" dirty="0">
                <a:cs typeface="Times New Roman" pitchFamily="18"/>
              </a:rPr>
              <a:t> cu </a:t>
            </a:r>
            <a:r>
              <a:rPr lang="en-US" sz="1900" i="1" dirty="0" err="1">
                <a:cs typeface="Times New Roman" pitchFamily="18"/>
              </a:rPr>
              <a:t>nepăsarea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vulgaritatea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lăcomia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concupiscența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jaful</a:t>
            </a:r>
            <a:r>
              <a:rPr lang="en-US" sz="1900" i="1" dirty="0">
                <a:cs typeface="Times New Roman" pitchFamily="18"/>
              </a:rPr>
              <a:t>, </a:t>
            </a:r>
            <a:r>
              <a:rPr lang="en-US" sz="1900" i="1" dirty="0" err="1">
                <a:cs typeface="Times New Roman" pitchFamily="18"/>
              </a:rPr>
              <a:t>nerușinarea</a:t>
            </a:r>
            <a:r>
              <a:rPr lang="en-US" sz="1600" i="1" dirty="0">
                <a:cs typeface="Times New Roman" pitchFamily="18"/>
              </a:rPr>
              <a:t>”.</a:t>
            </a:r>
            <a:endParaRPr lang="el-GR" sz="1600" i="1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3">
            <a:extLst>
              <a:ext uri="{FF2B5EF4-FFF2-40B4-BE49-F238E27FC236}">
                <a16:creationId xmlns:a16="http://schemas.microsoft.com/office/drawing/2014/main" xmlns="" id="{BECFB6B3-495C-4236-9C85-481857EE49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419" y="1772820"/>
            <a:ext cx="3932240" cy="644624"/>
          </a:xfrm>
        </p:spPr>
        <p:txBody>
          <a:bodyPr/>
          <a:lstStyle/>
          <a:p>
            <a:pPr lvl="0"/>
            <a:r>
              <a:rPr lang="en-US" sz="1800" dirty="0" err="1">
                <a:latin typeface="Calibri"/>
                <a:cs typeface="Times New Roman" pitchFamily="18"/>
              </a:rPr>
              <a:t>Medicul</a:t>
            </a:r>
            <a:r>
              <a:rPr lang="en-US" sz="1800" dirty="0">
                <a:latin typeface="Calibri"/>
                <a:cs typeface="Times New Roman" pitchFamily="18"/>
              </a:rPr>
              <a:t> care </a:t>
            </a:r>
            <a:r>
              <a:rPr lang="en-US" sz="1800" dirty="0" err="1">
                <a:latin typeface="Calibri"/>
                <a:cs typeface="Times New Roman" pitchFamily="18"/>
              </a:rPr>
              <a:t>tratează</a:t>
            </a:r>
            <a:r>
              <a:rPr lang="en-US" sz="1800" dirty="0">
                <a:latin typeface="Calibri"/>
                <a:cs typeface="Times New Roman" pitchFamily="18"/>
              </a:rPr>
              <a:t> un </a:t>
            </a:r>
            <a:r>
              <a:rPr lang="en-US" sz="1800" dirty="0" err="1">
                <a:latin typeface="Calibri"/>
                <a:cs typeface="Times New Roman" pitchFamily="18"/>
              </a:rPr>
              <a:t>pacient</a:t>
            </a:r>
            <a:r>
              <a:rPr lang="en-US" sz="1800" dirty="0">
                <a:latin typeface="Calibri"/>
                <a:cs typeface="Times New Roman" pitchFamily="18"/>
              </a:rPr>
              <a:t>. </a:t>
            </a:r>
            <a:br>
              <a:rPr lang="en-US" sz="1800" dirty="0">
                <a:latin typeface="Calibri"/>
                <a:cs typeface="Times New Roman" pitchFamily="18"/>
              </a:rPr>
            </a:br>
            <a:r>
              <a:rPr lang="en-US" sz="1800" dirty="0">
                <a:latin typeface="Calibri"/>
                <a:cs typeface="Times New Roman" pitchFamily="18"/>
              </a:rPr>
              <a:t>(Attic red-figure aryballos, 480-470 BC.). 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:a16="http://schemas.microsoft.com/office/drawing/2014/main" xmlns="" id="{70EF1077-F848-40CA-BDDE-F7D0ED56BB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4" y="987423"/>
            <a:ext cx="5189613" cy="4097764"/>
          </a:xfrm>
        </p:spPr>
      </p:pic>
      <p:sp>
        <p:nvSpPr>
          <p:cNvPr id="4" name="Θέση κειμένου 4">
            <a:extLst>
              <a:ext uri="{FF2B5EF4-FFF2-40B4-BE49-F238E27FC236}">
                <a16:creationId xmlns:a16="http://schemas.microsoft.com/office/drawing/2014/main" xmlns="" id="{1DCD9E42-C831-4663-966F-50BF5CF6EE18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endParaRPr lang="en-US" sz="2000" dirty="0">
              <a:cs typeface="Times New Roman" pitchFamily="18"/>
            </a:endParaRPr>
          </a:p>
          <a:p>
            <a:pPr lvl="0"/>
            <a:r>
              <a:rPr lang="en-US" dirty="0">
                <a:cs typeface="Times New Roman" pitchFamily="18"/>
              </a:rPr>
              <a:t>(Din </a:t>
            </a:r>
            <a:r>
              <a:rPr lang="en-US" dirty="0" err="1">
                <a:cs typeface="Times New Roman" pitchFamily="18"/>
              </a:rPr>
              <a:t>medicina</a:t>
            </a:r>
            <a:r>
              <a:rPr lang="en-US" dirty="0">
                <a:cs typeface="Times New Roman" pitchFamily="18"/>
              </a:rPr>
              <a:t> </a:t>
            </a:r>
            <a:r>
              <a:rPr lang="en-US" dirty="0" err="1">
                <a:cs typeface="Times New Roman" pitchFamily="18"/>
              </a:rPr>
              <a:t>greacă</a:t>
            </a:r>
            <a:r>
              <a:rPr lang="en-US" dirty="0">
                <a:cs typeface="Times New Roman" pitchFamily="18"/>
              </a:rPr>
              <a:t> </a:t>
            </a:r>
            <a:r>
              <a:rPr lang="en-US" dirty="0" err="1">
                <a:cs typeface="Times New Roman" pitchFamily="18"/>
              </a:rPr>
              <a:t>veche</a:t>
            </a:r>
            <a:r>
              <a:rPr lang="en-US" dirty="0">
                <a:cs typeface="Times New Roman" pitchFamily="18"/>
              </a:rPr>
              <a:t> - Wikipedia).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150E46-32C7-41C1-82D1-FDE1FDB971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08721"/>
            <a:ext cx="10515600" cy="781967"/>
          </a:xfrm>
        </p:spPr>
        <p:txBody>
          <a:bodyPr anchorCtr="1"/>
          <a:lstStyle/>
          <a:p>
            <a:pPr lvl="0" algn="ctr"/>
            <a:r>
              <a:rPr lang="it-IT" sz="2400" dirty="0">
                <a:latin typeface="Calibri"/>
                <a:cs typeface="Times New Roman" pitchFamily="18"/>
              </a:rPr>
              <a:t>Relația dintre filosofia greacă veche și medicină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xmlns="" id="{9E6826BC-1502-4230-9F5F-27C4A4E4C6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1806086"/>
            <a:ext cx="10515600" cy="4351336"/>
          </a:xfrm>
        </p:spPr>
        <p:txBody>
          <a:bodyPr/>
          <a:lstStyle/>
          <a:p>
            <a:pPr lvl="0" algn="just"/>
            <a:r>
              <a:rPr lang="en-US" sz="1800" dirty="0" err="1">
                <a:cs typeface="Times New Roman" pitchFamily="18"/>
              </a:rPr>
              <a:t>Cei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filozofi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milesieni</a:t>
            </a:r>
            <a:r>
              <a:rPr lang="en-US" sz="1800" dirty="0">
                <a:cs typeface="Times New Roman" pitchFamily="18"/>
              </a:rPr>
              <a:t> s-au </a:t>
            </a:r>
            <a:r>
              <a:rPr lang="en-US" sz="1800" dirty="0" err="1">
                <a:cs typeface="Times New Roman" pitchFamily="18"/>
              </a:rPr>
              <a:t>concentrat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mult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cosmologia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fizica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astronomia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decât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antropologia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lvl="0" algn="just"/>
            <a:r>
              <a:rPr lang="en-US" sz="1800" dirty="0">
                <a:cs typeface="Times New Roman" pitchFamily="18"/>
              </a:rPr>
              <a:t>Pe de </a:t>
            </a:r>
            <a:r>
              <a:rPr lang="en-US" sz="1800" dirty="0" err="1">
                <a:cs typeface="Times New Roman" pitchFamily="18"/>
              </a:rPr>
              <a:t>altă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parte</a:t>
            </a:r>
            <a:r>
              <a:rPr lang="en-US" sz="1800" dirty="0">
                <a:cs typeface="Times New Roman" pitchFamily="18"/>
              </a:rPr>
              <a:t>, din </a:t>
            </a:r>
            <a:r>
              <a:rPr lang="en-US" sz="1800" dirty="0" err="1">
                <a:cs typeface="Times New Roman" pitchFamily="18"/>
              </a:rPr>
              <a:t>cercul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pitagoric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venit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Alcmaeon</a:t>
            </a:r>
            <a:r>
              <a:rPr lang="en-US" sz="1800" dirty="0">
                <a:cs typeface="Times New Roman" pitchFamily="18"/>
              </a:rPr>
              <a:t> din Croton, care a </a:t>
            </a:r>
            <a:r>
              <a:rPr lang="en-US" sz="1800" dirty="0" err="1">
                <a:cs typeface="Times New Roman" pitchFamily="18"/>
              </a:rPr>
              <a:t>înființat</a:t>
            </a:r>
            <a:r>
              <a:rPr lang="en-US" sz="1800" dirty="0">
                <a:cs typeface="Times New Roman" pitchFamily="18"/>
              </a:rPr>
              <a:t> una </a:t>
            </a:r>
            <a:r>
              <a:rPr lang="en-US" sz="1800" dirty="0" err="1">
                <a:cs typeface="Times New Roman" pitchFamily="18"/>
              </a:rPr>
              <a:t>dintre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renumite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școli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medicale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antichitate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școala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medicală</a:t>
            </a:r>
            <a:r>
              <a:rPr lang="en-US" sz="1800" dirty="0">
                <a:cs typeface="Times New Roman" pitchFamily="18"/>
              </a:rPr>
              <a:t> din Croton din Italia.</a:t>
            </a:r>
          </a:p>
          <a:p>
            <a:pPr lvl="0" algn="just"/>
            <a:r>
              <a:rPr lang="en-US" sz="1800" dirty="0" err="1">
                <a:cs typeface="Times New Roman" pitchFamily="18"/>
              </a:rPr>
              <a:t>Alcmaeon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fost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parțial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parțial</a:t>
            </a:r>
            <a:r>
              <a:rPr lang="en-US" sz="1800" dirty="0">
                <a:cs typeface="Times New Roman" pitchFamily="18"/>
              </a:rPr>
              <a:t> medic,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definit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principiile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teoretice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încercat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le </a:t>
            </a:r>
            <a:r>
              <a:rPr lang="en-US" sz="1800" dirty="0" err="1">
                <a:cs typeface="Times New Roman" pitchFamily="18"/>
              </a:rPr>
              <a:t>aplice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experiență</a:t>
            </a:r>
            <a:r>
              <a:rPr lang="en-US" sz="1800" dirty="0">
                <a:cs typeface="Times New Roman" pitchFamily="18"/>
              </a:rPr>
              <a:t>. El a </a:t>
            </a:r>
            <a:r>
              <a:rPr lang="en-US" sz="1800" dirty="0" err="1">
                <a:cs typeface="Times New Roman" pitchFamily="18"/>
              </a:rPr>
              <a:t>învățat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corpul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format </a:t>
            </a:r>
            <a:r>
              <a:rPr lang="en-US" sz="1800" dirty="0" err="1">
                <a:cs typeface="Times New Roman" pitchFamily="18"/>
              </a:rPr>
              <a:t>dintr</a:t>
            </a:r>
            <a:r>
              <a:rPr lang="en-US" sz="1800" dirty="0">
                <a:cs typeface="Times New Roman" pitchFamily="18"/>
              </a:rPr>
              <a:t>-un </a:t>
            </a:r>
            <a:r>
              <a:rPr lang="en-US" sz="1800" dirty="0" err="1">
                <a:cs typeface="Times New Roman" pitchFamily="18"/>
              </a:rPr>
              <a:t>număr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perechi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opuse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rece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cald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lichid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uscat</a:t>
            </a:r>
            <a:r>
              <a:rPr lang="en-US" sz="1800" dirty="0">
                <a:cs typeface="Times New Roman" pitchFamily="18"/>
              </a:rPr>
              <a:t> etc.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5D60AA6F-E563-4E28-8B6A-C4D5D1C7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82" y="3861044"/>
            <a:ext cx="1846283" cy="230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A9A8AD2-452E-4106-A6C0-5AD3D9E23A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428" y="1052739"/>
            <a:ext cx="10515600" cy="864098"/>
          </a:xfrm>
        </p:spPr>
        <p:txBody>
          <a:bodyPr anchorCtr="1"/>
          <a:lstStyle/>
          <a:p>
            <a:pPr lvl="0" algn="ctr"/>
            <a:r>
              <a:rPr lang="en-US" sz="2400" dirty="0">
                <a:latin typeface="Calibri"/>
                <a:cs typeface="Times New Roman" pitchFamily="18"/>
              </a:rPr>
              <a:t>„Sophia”, „Philosophia”, </a:t>
            </a:r>
            <a:r>
              <a:rPr lang="en-US" sz="2400" dirty="0" err="1">
                <a:latin typeface="Calibri"/>
                <a:cs typeface="Times New Roman" pitchFamily="18"/>
              </a:rPr>
              <a:t>Înțelepciune</a:t>
            </a:r>
            <a:r>
              <a:rPr lang="en-US" sz="2400" dirty="0">
                <a:latin typeface="Calibri"/>
                <a:cs typeface="Times New Roman" pitchFamily="18"/>
              </a:rPr>
              <a:t>, </a:t>
            </a:r>
            <a:r>
              <a:rPr lang="en-US" sz="2400" dirty="0" err="1">
                <a:latin typeface="Calibri"/>
                <a:cs typeface="Times New Roman" pitchFamily="18"/>
              </a:rPr>
              <a:t>Cunoaștere</a:t>
            </a:r>
            <a:r>
              <a:rPr lang="en-US" sz="2400" dirty="0">
                <a:latin typeface="Calibri"/>
                <a:cs typeface="Times New Roman" pitchFamily="18"/>
              </a:rPr>
              <a:t>, </a:t>
            </a:r>
            <a:r>
              <a:rPr lang="en-US" sz="2400" dirty="0" err="1">
                <a:latin typeface="Calibri"/>
                <a:cs typeface="Times New Roman" pitchFamily="18"/>
              </a:rPr>
              <a:t>Cunoaștere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universală</a:t>
            </a:r>
            <a:r>
              <a:rPr lang="en-US" sz="2400" dirty="0">
                <a:latin typeface="Calibri"/>
              </a:rPr>
              <a:t>          </a:t>
            </a:r>
            <a:endParaRPr lang="el-GR" sz="2400" dirty="0">
              <a:latin typeface="Calibri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xmlns="" id="{A83AEF51-33B5-4D94-9F2A-7A5DF6CF93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2060847"/>
            <a:ext cx="10515600" cy="2611480"/>
          </a:xfrm>
        </p:spPr>
        <p:txBody>
          <a:bodyPr/>
          <a:lstStyle/>
          <a:p>
            <a:pPr lvl="0" algn="just"/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antichitate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toate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formele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cunoaștere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erau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incluse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„Sophia”. </a:t>
            </a:r>
            <a:r>
              <a:rPr lang="en-US" sz="1800" dirty="0" err="1">
                <a:cs typeface="Times New Roman" pitchFamily="18"/>
              </a:rPr>
              <a:t>Iar</a:t>
            </a:r>
            <a:r>
              <a:rPr lang="en-US" sz="1800" dirty="0">
                <a:cs typeface="Times New Roman" pitchFamily="18"/>
              </a:rPr>
              <a:t> „</a:t>
            </a:r>
            <a:r>
              <a:rPr lang="en-US" sz="1800" dirty="0" err="1">
                <a:cs typeface="Times New Roman" pitchFamily="18"/>
              </a:rPr>
              <a:t>philo</a:t>
            </a:r>
            <a:r>
              <a:rPr lang="en-US" sz="1800" dirty="0">
                <a:cs typeface="Times New Roman" pitchFamily="18"/>
              </a:rPr>
              <a:t>-sopher” a </a:t>
            </a:r>
            <a:r>
              <a:rPr lang="en-US" sz="1800" dirty="0" err="1">
                <a:cs typeface="Times New Roman" pitchFamily="18"/>
              </a:rPr>
              <a:t>fost</a:t>
            </a:r>
            <a:r>
              <a:rPr lang="en-US" sz="1800" dirty="0">
                <a:cs typeface="Times New Roman" pitchFamily="18"/>
              </a:rPr>
              <a:t> „</a:t>
            </a:r>
            <a:r>
              <a:rPr lang="en-US" sz="1800" dirty="0" err="1">
                <a:cs typeface="Times New Roman" pitchFamily="18"/>
              </a:rPr>
              <a:t>iubitul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Sophiei</a:t>
            </a:r>
            <a:r>
              <a:rPr lang="en-US" sz="1800" dirty="0">
                <a:cs typeface="Times New Roman" pitchFamily="18"/>
              </a:rPr>
              <a:t>”.</a:t>
            </a:r>
          </a:p>
          <a:p>
            <a:pPr lvl="0" algn="just"/>
            <a:r>
              <a:rPr lang="en-US" sz="1800" dirty="0" err="1">
                <a:cs typeface="Times New Roman" pitchFamily="18"/>
              </a:rPr>
              <a:t>Medicul</a:t>
            </a:r>
            <a:r>
              <a:rPr lang="en-US" sz="1800" dirty="0">
                <a:cs typeface="Times New Roman" pitchFamily="18"/>
              </a:rPr>
              <a:t> era un </a:t>
            </a:r>
            <a:r>
              <a:rPr lang="en-US" sz="1800" dirty="0" err="1">
                <a:cs typeface="Times New Roman" pitchFamily="18"/>
              </a:rPr>
              <a:t>fel</a:t>
            </a:r>
            <a:r>
              <a:rPr lang="en-US" sz="1800" dirty="0">
                <a:cs typeface="Times New Roman" pitchFamily="18"/>
              </a:rPr>
              <a:t> de „Sophos”,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„om </a:t>
            </a:r>
            <a:r>
              <a:rPr lang="en-US" sz="1800" dirty="0" err="1">
                <a:cs typeface="Times New Roman" pitchFamily="18"/>
              </a:rPr>
              <a:t>înțelept</a:t>
            </a:r>
            <a:r>
              <a:rPr lang="en-US" sz="1800" dirty="0">
                <a:cs typeface="Times New Roman" pitchFamily="18"/>
              </a:rPr>
              <a:t>” care </a:t>
            </a:r>
            <a:r>
              <a:rPr lang="en-US" sz="1800" dirty="0" err="1">
                <a:cs typeface="Times New Roman" pitchFamily="18"/>
              </a:rPr>
              <a:t>poseda</a:t>
            </a:r>
            <a:r>
              <a:rPr lang="en-US" sz="1800" dirty="0">
                <a:cs typeface="Times New Roman" pitchFamily="18"/>
              </a:rPr>
              <a:t> „Sophia”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om.</a:t>
            </a:r>
            <a:endParaRPr lang="en-US" sz="1800" dirty="0">
              <a:cs typeface="Times New Roman" pitchFamily="18"/>
            </a:endParaRPr>
          </a:p>
          <a:p>
            <a:pPr lvl="0" algn="just"/>
            <a:r>
              <a:rPr lang="en-US" sz="1800" dirty="0" err="1">
                <a:cs typeface="Times New Roman" pitchFamily="18"/>
              </a:rPr>
              <a:t>Filosoful</a:t>
            </a:r>
            <a:r>
              <a:rPr lang="en-US" sz="1800" dirty="0">
                <a:cs typeface="Times New Roman" pitchFamily="18"/>
              </a:rPr>
              <a:t> era, de </a:t>
            </a:r>
            <a:r>
              <a:rPr lang="en-US" sz="1800" dirty="0" err="1">
                <a:cs typeface="Times New Roman" pitchFamily="18"/>
              </a:rPr>
              <a:t>asemenea</a:t>
            </a:r>
            <a:r>
              <a:rPr lang="en-US" sz="1800" dirty="0">
                <a:cs typeface="Times New Roman" pitchFamily="18"/>
              </a:rPr>
              <a:t>, un </a:t>
            </a:r>
            <a:r>
              <a:rPr lang="en-US" sz="1800" dirty="0" err="1">
                <a:cs typeface="Times New Roman" pitchFamily="18"/>
              </a:rPr>
              <a:t>fel</a:t>
            </a:r>
            <a:r>
              <a:rPr lang="en-US" sz="1800" dirty="0">
                <a:cs typeface="Times New Roman" pitchFamily="18"/>
              </a:rPr>
              <a:t> de „Sophos” care </a:t>
            </a:r>
            <a:r>
              <a:rPr lang="en-US" sz="1800" dirty="0" err="1">
                <a:cs typeface="Times New Roman" pitchFamily="18"/>
              </a:rPr>
              <a:t>poseda</a:t>
            </a:r>
            <a:r>
              <a:rPr lang="en-US" sz="1800" dirty="0">
                <a:cs typeface="Times New Roman" pitchFamily="18"/>
              </a:rPr>
              <a:t> „Sophia”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om.</a:t>
            </a:r>
            <a:endParaRPr lang="en-US" sz="1800" dirty="0">
              <a:cs typeface="Times New Roman" pitchFamily="18"/>
            </a:endParaRPr>
          </a:p>
          <a:p>
            <a:pPr lvl="0" algn="just"/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consecință</a:t>
            </a:r>
            <a:r>
              <a:rPr lang="en-US" sz="1800" dirty="0">
                <a:cs typeface="Times New Roman" pitchFamily="18"/>
              </a:rPr>
              <a:t>, a </a:t>
            </a:r>
            <a:r>
              <a:rPr lang="en-US" sz="1800" dirty="0" err="1">
                <a:cs typeface="Times New Roman" pitchFamily="18"/>
              </a:rPr>
              <a:t>apărut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întrebarea</a:t>
            </a:r>
            <a:r>
              <a:rPr lang="en-US" sz="1800" dirty="0">
                <a:cs typeface="Times New Roman" pitchFamily="18"/>
              </a:rPr>
              <a:t>: </a:t>
            </a:r>
            <a:r>
              <a:rPr lang="en-US" sz="1800" dirty="0" err="1">
                <a:cs typeface="Times New Roman" pitchFamily="18"/>
              </a:rPr>
              <a:t>filosofia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își</a:t>
            </a:r>
            <a:r>
              <a:rPr lang="en-US" sz="1800" dirty="0">
                <a:cs typeface="Times New Roman" pitchFamily="18"/>
              </a:rPr>
              <a:t> are </a:t>
            </a:r>
            <a:r>
              <a:rPr lang="en-US" sz="1800" dirty="0" err="1">
                <a:cs typeface="Times New Roman" pitchFamily="18"/>
              </a:rPr>
              <a:t>originea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filosofie</a:t>
            </a:r>
            <a:r>
              <a:rPr lang="en-US" sz="1800" dirty="0">
                <a:cs typeface="Times New Roman" pitchFamily="18"/>
              </a:rPr>
              <a:t>?</a:t>
            </a:r>
          </a:p>
          <a:p>
            <a:pPr lvl="0" algn="just"/>
            <a:r>
              <a:rPr lang="en-US" sz="1800" dirty="0" err="1">
                <a:cs typeface="Times New Roman" pitchFamily="18"/>
              </a:rPr>
              <a:t>Opinia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predominantă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își</a:t>
            </a:r>
            <a:r>
              <a:rPr lang="en-US" sz="1800" dirty="0">
                <a:cs typeface="Times New Roman" pitchFamily="18"/>
              </a:rPr>
              <a:t> are </a:t>
            </a:r>
            <a:r>
              <a:rPr lang="en-US" sz="1800" dirty="0" err="1">
                <a:cs typeface="Times New Roman" pitchFamily="18"/>
              </a:rPr>
              <a:t>originea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degrabă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decât</a:t>
            </a:r>
            <a:r>
              <a:rPr lang="en-US" sz="1800" dirty="0">
                <a:cs typeface="Times New Roman" pitchFamily="18"/>
              </a:rPr>
              <a:t> invers.</a:t>
            </a:r>
            <a:endParaRPr lang="el-GR" sz="24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15DA0ED-26DF-4BB2-ACEA-1196C987A7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Începuturile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medicinei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antice</a:t>
            </a:r>
            <a:r>
              <a:rPr lang="en-US" sz="2400" dirty="0">
                <a:latin typeface="Calibri"/>
                <a:cs typeface="Times New Roman" pitchFamily="18"/>
              </a:rPr>
              <a:t> 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>
            <a:extLst>
              <a:ext uri="{FF2B5EF4-FFF2-40B4-BE49-F238E27FC236}">
                <a16:creationId xmlns:a16="http://schemas.microsoft.com/office/drawing/2014/main" xmlns="" id="{E2DF2786-1AAB-4A1B-9D69-09874801BE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2132856"/>
            <a:ext cx="10515600" cy="2179435"/>
          </a:xfrm>
        </p:spPr>
        <p:txBody>
          <a:bodyPr/>
          <a:lstStyle/>
          <a:p>
            <a:pPr lvl="0" algn="just"/>
            <a:r>
              <a:rPr lang="en-US" sz="1800" dirty="0" err="1">
                <a:cs typeface="Times New Roman" pitchFamily="18"/>
              </a:rPr>
              <a:t>Primii</a:t>
            </a:r>
            <a:r>
              <a:rPr lang="en-US" sz="1800" dirty="0">
                <a:cs typeface="Times New Roman" pitchFamily="18"/>
              </a:rPr>
              <a:t> medici au </a:t>
            </a:r>
            <a:r>
              <a:rPr lang="en-US" sz="1800" dirty="0" err="1">
                <a:cs typeface="Times New Roman" pitchFamily="18"/>
              </a:rPr>
              <a:t>fost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ghicitorii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augurii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puteau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spune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semnele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vremii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zborul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păsărilor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măruntaiele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animalelor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sacrificate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zeilor</a:t>
            </a:r>
            <a:r>
              <a:rPr lang="en-US" sz="1800" dirty="0">
                <a:cs typeface="Times New Roman" pitchFamily="18"/>
              </a:rPr>
              <a:t>, care </a:t>
            </a:r>
            <a:r>
              <a:rPr lang="en-US" sz="1800" dirty="0" err="1">
                <a:cs typeface="Times New Roman" pitchFamily="18"/>
              </a:rPr>
              <a:t>practică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trebuia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aplicată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vindecarea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bolii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catharsisului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dupa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imbolnavirea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ciuma</a:t>
            </a:r>
            <a:r>
              <a:rPr lang="en-US" sz="1800" dirty="0">
                <a:cs typeface="Times New Roman" pitchFamily="18"/>
              </a:rPr>
              <a:t> care se </a:t>
            </a:r>
            <a:r>
              <a:rPr lang="en-US" sz="1800" dirty="0" err="1">
                <a:cs typeface="Times New Roman" pitchFamily="18"/>
              </a:rPr>
              <a:t>abătuse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asupra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orașului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lvl="0" algn="just"/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curând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oamenii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timpurile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clasice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-au </a:t>
            </a:r>
            <a:r>
              <a:rPr lang="en-US" sz="1800" dirty="0" err="1">
                <a:cs typeface="Times New Roman" pitchFamily="18"/>
              </a:rPr>
              <a:t>dat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seama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toate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fenomenele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erau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naturale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divine, </a:t>
            </a:r>
            <a:r>
              <a:rPr lang="en-US" sz="1800" dirty="0" err="1">
                <a:cs typeface="Times New Roman" pitchFamily="18"/>
              </a:rPr>
              <a:t>dar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existau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anumite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elemente</a:t>
            </a:r>
            <a:r>
              <a:rPr lang="en-US" sz="1800" dirty="0">
                <a:cs typeface="Times New Roman" pitchFamily="18"/>
              </a:rPr>
              <a:t> ale </a:t>
            </a:r>
            <a:r>
              <a:rPr lang="en-US" sz="1800" dirty="0" err="1">
                <a:cs typeface="Times New Roman" pitchFamily="18"/>
              </a:rPr>
              <a:t>acestor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fenomene</a:t>
            </a:r>
            <a:r>
              <a:rPr lang="en-US" sz="1800" dirty="0">
                <a:cs typeface="Times New Roman" pitchFamily="18"/>
              </a:rPr>
              <a:t> nu le </a:t>
            </a:r>
            <a:r>
              <a:rPr lang="en-US" sz="1800" dirty="0" err="1">
                <a:cs typeface="Times New Roman" pitchFamily="18"/>
              </a:rPr>
              <a:t>puteau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explica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Acesta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motivul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care s-au </a:t>
            </a:r>
            <a:r>
              <a:rPr lang="en-US" sz="1800" dirty="0" err="1">
                <a:cs typeface="Times New Roman" pitchFamily="18"/>
              </a:rPr>
              <a:t>orientat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spre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explicație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filozofie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Acesta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motivul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oamenii</a:t>
            </a:r>
            <a:r>
              <a:rPr lang="en-US" sz="1800" dirty="0">
                <a:cs typeface="Times New Roman" pitchFamily="18"/>
              </a:rPr>
              <a:t> s-au </a:t>
            </a:r>
            <a:r>
              <a:rPr lang="en-US" sz="1800" dirty="0" err="1">
                <a:cs typeface="Times New Roman" pitchFamily="18"/>
              </a:rPr>
              <a:t>orientat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treptat</a:t>
            </a:r>
            <a:r>
              <a:rPr lang="en-US" sz="1800" dirty="0">
                <a:cs typeface="Times New Roman" pitchFamily="18"/>
              </a:rPr>
              <a:t> de la </a:t>
            </a:r>
            <a:r>
              <a:rPr lang="en-US" sz="1800" dirty="0" err="1">
                <a:cs typeface="Times New Roman" pitchFamily="18"/>
              </a:rPr>
              <a:t>religie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filosofie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pentru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înțelege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medicina</a:t>
            </a:r>
            <a:r>
              <a:rPr lang="en-US" sz="1800" dirty="0">
                <a:cs typeface="Times New Roman" pitchFamily="18"/>
              </a:rPr>
              <a:t>. </a:t>
            </a:r>
          </a:p>
          <a:p>
            <a:pPr lvl="0" algn="just"/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A62A14-37E0-4D14-AE93-CC50AD4A8B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just"/>
            <a:r>
              <a:rPr lang="en-US" sz="2800">
                <a:latin typeface="Times New Roman" pitchFamily="18"/>
                <a:cs typeface="Times New Roman" pitchFamily="18"/>
              </a:rPr>
              <a:t> </a:t>
            </a:r>
            <a:endParaRPr lang="el-GR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Θέση περιεχομένου 5">
            <a:extLst>
              <a:ext uri="{FF2B5EF4-FFF2-40B4-BE49-F238E27FC236}">
                <a16:creationId xmlns:a16="http://schemas.microsoft.com/office/drawing/2014/main" xmlns="" id="{079C84BD-9484-4B6E-A087-760E5B2BF5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21902" y="1268757"/>
            <a:ext cx="10031900" cy="2687010"/>
          </a:xfrm>
        </p:spPr>
        <p:txBody>
          <a:bodyPr/>
          <a:lstStyle/>
          <a:p>
            <a:pPr lvl="0" algn="just"/>
            <a:r>
              <a:rPr lang="en-US" sz="1800" b="1" dirty="0" err="1">
                <a:cs typeface="Times New Roman" pitchFamily="18"/>
              </a:rPr>
              <a:t>Sănătatea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potrivit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Alcmaeon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predomină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atunci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când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există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amestecare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armonioasă</a:t>
            </a:r>
            <a:r>
              <a:rPr lang="en-US" sz="1800" dirty="0">
                <a:cs typeface="Times New Roman" pitchFamily="18"/>
              </a:rPr>
              <a:t> (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l-GR" sz="1800" dirty="0">
                <a:cs typeface="Times New Roman" pitchFamily="18"/>
              </a:rPr>
              <a:t>κρᾶσις) </a:t>
            </a:r>
            <a:r>
              <a:rPr lang="en-US" sz="1800" dirty="0">
                <a:cs typeface="Times New Roman" pitchFamily="18"/>
              </a:rPr>
              <a:t>a </a:t>
            </a:r>
            <a:r>
              <a:rPr lang="en-US" sz="1800" dirty="0" err="1">
                <a:cs typeface="Times New Roman" pitchFamily="18"/>
              </a:rPr>
              <a:t>acestor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elemente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atunci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când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alte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cuvinte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există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izonomie</a:t>
            </a:r>
            <a:r>
              <a:rPr lang="en-US" sz="1800" dirty="0">
                <a:cs typeface="Times New Roman" pitchFamily="18"/>
              </a:rPr>
              <a:t> (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(</a:t>
            </a:r>
            <a:r>
              <a:rPr lang="el-GR" sz="1800" dirty="0">
                <a:cs typeface="Times New Roman" pitchFamily="18"/>
              </a:rPr>
              <a:t>ἰσονομία). </a:t>
            </a:r>
            <a:r>
              <a:rPr lang="en-US" sz="1800" dirty="0">
                <a:cs typeface="Times New Roman" pitchFamily="18"/>
              </a:rPr>
              <a:t>Pe de </a:t>
            </a:r>
            <a:r>
              <a:rPr lang="en-US" sz="1800" dirty="0" err="1">
                <a:cs typeface="Times New Roman" pitchFamily="18"/>
              </a:rPr>
              <a:t>altă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parte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avem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boală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când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aceste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elemente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predomină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deci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avem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monarhie</a:t>
            </a:r>
            <a:r>
              <a:rPr lang="en-US" sz="1800" dirty="0">
                <a:cs typeface="Times New Roman" pitchFamily="18"/>
              </a:rPr>
              <a:t> (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l-GR" sz="1800" dirty="0">
                <a:cs typeface="Times New Roman" pitchFamily="18"/>
              </a:rPr>
              <a:t>μοναρχία).</a:t>
            </a:r>
          </a:p>
          <a:p>
            <a:pPr lvl="0" algn="just"/>
            <a:r>
              <a:rPr lang="en-US" sz="1800" dirty="0" err="1">
                <a:cs typeface="Times New Roman" pitchFamily="18"/>
              </a:rPr>
              <a:t>Empedocle</a:t>
            </a:r>
            <a:r>
              <a:rPr lang="en-US" sz="1800" dirty="0">
                <a:cs typeface="Times New Roman" pitchFamily="18"/>
              </a:rPr>
              <a:t> din </a:t>
            </a:r>
            <a:r>
              <a:rPr lang="en-US" sz="1800" dirty="0" err="1">
                <a:cs typeface="Times New Roman" pitchFamily="18"/>
              </a:rPr>
              <a:t>Akragas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continuă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tradiția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antice</a:t>
            </a:r>
            <a:r>
              <a:rPr lang="en-US" sz="1800" dirty="0">
                <a:cs typeface="Times New Roman" pitchFamily="18"/>
              </a:rPr>
              <a:t>. A </a:t>
            </a:r>
            <a:r>
              <a:rPr lang="en-US" sz="1800" dirty="0" err="1">
                <a:cs typeface="Times New Roman" pitchFamily="18"/>
              </a:rPr>
              <a:t>fost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unul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liderii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școlii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medicale</a:t>
            </a:r>
            <a:r>
              <a:rPr lang="en-US" sz="1800" dirty="0">
                <a:cs typeface="Times New Roman" pitchFamily="18"/>
              </a:rPr>
              <a:t> din Italia care nu era de </a:t>
            </a:r>
            <a:r>
              <a:rPr lang="en-US" sz="1800" dirty="0" err="1">
                <a:cs typeface="Times New Roman" pitchFamily="18"/>
              </a:rPr>
              <a:t>acord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Asclepiadele</a:t>
            </a:r>
            <a:r>
              <a:rPr lang="en-US" sz="1800" dirty="0">
                <a:cs typeface="Times New Roman" pitchFamily="18"/>
              </a:rPr>
              <a:t> din Cos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Knidos. El a </a:t>
            </a:r>
            <a:r>
              <a:rPr lang="en-US" sz="1800" dirty="0" err="1">
                <a:cs typeface="Times New Roman" pitchFamily="18"/>
              </a:rPr>
              <a:t>scris</a:t>
            </a:r>
            <a:r>
              <a:rPr lang="en-US" sz="1800" dirty="0">
                <a:cs typeface="Times New Roman" pitchFamily="18"/>
              </a:rPr>
              <a:t> un </a:t>
            </a:r>
            <a:r>
              <a:rPr lang="en-US" sz="1800" dirty="0" err="1">
                <a:cs typeface="Times New Roman" pitchFamily="18"/>
              </a:rPr>
              <a:t>tratat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filosofic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Despre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natură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un alt </a:t>
            </a:r>
            <a:r>
              <a:rPr lang="en-US" sz="1800" dirty="0" err="1">
                <a:cs typeface="Times New Roman" pitchFamily="18"/>
              </a:rPr>
              <a:t>tratat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legat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medicină</a:t>
            </a:r>
            <a:r>
              <a:rPr lang="en-US" sz="1800" dirty="0">
                <a:cs typeface="Times New Roman" pitchFamily="18"/>
              </a:rPr>
              <a:t> care nu a </a:t>
            </a:r>
            <a:r>
              <a:rPr lang="en-US" sz="1800" dirty="0" err="1">
                <a:cs typeface="Times New Roman" pitchFamily="18"/>
              </a:rPr>
              <a:t>ajuns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noi</a:t>
            </a:r>
            <a:r>
              <a:rPr lang="en-US" sz="1800" dirty="0">
                <a:cs typeface="Times New Roman" pitchFamily="18"/>
              </a:rPr>
              <a:t>.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marL="0" lvl="0" indent="0" algn="just"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algn="just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algn="just"/>
            <a:endParaRPr lang="el-GR" sz="2400" i="1" dirty="0">
              <a:latin typeface="Times New Roman" pitchFamily="18"/>
              <a:cs typeface="Times New Roman" pitchFamily="18"/>
            </a:endParaRPr>
          </a:p>
          <a:p>
            <a:pPr marL="0" lvl="0" indent="0" algn="just">
              <a:buNone/>
            </a:pPr>
            <a:endParaRPr lang="el-GR" sz="24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76A681BB-B280-4BA9-B9D7-BCA306ED0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24" y="3717035"/>
            <a:ext cx="1928286" cy="2784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8F52A2B-FA71-4B36-A8A1-0311F62C7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Învățătura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lui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Empedocle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DF76A64-D7EB-4BA6-B01A-34A8CF9194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1988838"/>
            <a:ext cx="10515600" cy="1697693"/>
          </a:xfrm>
        </p:spPr>
        <p:txBody>
          <a:bodyPr/>
          <a:lstStyle/>
          <a:p>
            <a:pPr lvl="0" algn="just"/>
            <a:r>
              <a:rPr lang="en-US" sz="1800" dirty="0" err="1">
                <a:cs typeface="Times New Roman" pitchFamily="18"/>
              </a:rPr>
              <a:t>Empedocle</a:t>
            </a:r>
            <a:r>
              <a:rPr lang="en-US" sz="1800" dirty="0">
                <a:cs typeface="Times New Roman" pitchFamily="18"/>
              </a:rPr>
              <a:t> era </a:t>
            </a:r>
            <a:r>
              <a:rPr lang="en-US" sz="1800" dirty="0" err="1">
                <a:cs typeface="Times New Roman" pitchFamily="18"/>
              </a:rPr>
              <a:t>interesat</a:t>
            </a:r>
            <a:r>
              <a:rPr lang="en-US" sz="1800" dirty="0">
                <a:cs typeface="Times New Roman" pitchFamily="18"/>
              </a:rPr>
              <a:t> de </a:t>
            </a:r>
            <a:r>
              <a:rPr lang="en-US" sz="1800" dirty="0" err="1">
                <a:cs typeface="Times New Roman" pitchFamily="18"/>
              </a:rPr>
              <a:t>începuturile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ființelor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ales ale </a:t>
            </a:r>
            <a:r>
              <a:rPr lang="en-US" sz="1800" dirty="0" err="1">
                <a:cs typeface="Times New Roman" pitchFamily="18"/>
              </a:rPr>
              <a:t>ființelor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umane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Potrivit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acestea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constau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patru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elemente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amestecate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analogii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diferite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rizomatele</a:t>
            </a:r>
            <a:r>
              <a:rPr lang="en-US" sz="1800" dirty="0">
                <a:cs typeface="Times New Roman" pitchFamily="18"/>
              </a:rPr>
              <a:t>, care </a:t>
            </a:r>
            <a:r>
              <a:rPr lang="en-US" sz="1800" dirty="0" err="1">
                <a:cs typeface="Times New Roman" pitchFamily="18"/>
              </a:rPr>
              <a:t>îi</a:t>
            </a:r>
            <a:r>
              <a:rPr lang="en-US" sz="1800" dirty="0">
                <a:cs typeface="Times New Roman" pitchFamily="18"/>
              </a:rPr>
              <a:t> permit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explice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firile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individuale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lucru</a:t>
            </a:r>
            <a:r>
              <a:rPr lang="en-US" sz="1800" dirty="0">
                <a:cs typeface="Times New Roman" pitchFamily="18"/>
              </a:rPr>
              <a:t> care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școala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hipocratică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capătă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anumită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importanță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lvl="0" algn="just"/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plus, </a:t>
            </a:r>
            <a:r>
              <a:rPr lang="en-US" sz="1800" dirty="0" err="1">
                <a:cs typeface="Times New Roman" pitchFamily="18"/>
              </a:rPr>
              <a:t>Empedocle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încercat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formuleze</a:t>
            </a:r>
            <a:r>
              <a:rPr lang="en-US" sz="1800" dirty="0">
                <a:cs typeface="Times New Roman" pitchFamily="18"/>
              </a:rPr>
              <a:t> o </a:t>
            </a:r>
            <a:r>
              <a:rPr lang="en-US" sz="1800" dirty="0" err="1">
                <a:cs typeface="Times New Roman" pitchFamily="18"/>
              </a:rPr>
              <a:t>teorie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fiziologiei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celor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mai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importante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funcții</a:t>
            </a:r>
            <a:r>
              <a:rPr lang="en-US" sz="1800" dirty="0">
                <a:cs typeface="Times New Roman" pitchFamily="18"/>
              </a:rPr>
              <a:t> ale </a:t>
            </a:r>
            <a:r>
              <a:rPr lang="en-US" sz="1800" dirty="0" err="1">
                <a:cs typeface="Times New Roman" pitchFamily="18"/>
              </a:rPr>
              <a:t>omului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reproducerii</a:t>
            </a:r>
            <a:r>
              <a:rPr lang="en-US" sz="1800" dirty="0">
                <a:cs typeface="Times New Roman" pitchFamily="18"/>
              </a:rPr>
              <a:t>, a </a:t>
            </a:r>
            <a:r>
              <a:rPr lang="en-US" sz="1800" dirty="0" err="1">
                <a:cs typeface="Times New Roman" pitchFamily="18"/>
              </a:rPr>
              <a:t>creșterii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nutriției</a:t>
            </a:r>
            <a:r>
              <a:rPr lang="en-US" sz="1800" dirty="0">
                <a:cs typeface="Times New Roman" pitchFamily="18"/>
              </a:rPr>
              <a:t>, a </a:t>
            </a:r>
            <a:r>
              <a:rPr lang="en-US" sz="1800" dirty="0" err="1">
                <a:cs typeface="Times New Roman" pitchFamily="18"/>
              </a:rPr>
              <a:t>respirației</a:t>
            </a:r>
            <a:r>
              <a:rPr lang="en-US" sz="1800" dirty="0">
                <a:cs typeface="Times New Roman" pitchFamily="18"/>
              </a:rPr>
              <a:t>, a </a:t>
            </a:r>
            <a:r>
              <a:rPr lang="en-US" sz="1800" dirty="0" err="1">
                <a:cs typeface="Times New Roman" pitchFamily="18"/>
              </a:rPr>
              <a:t>somnului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morții</a:t>
            </a:r>
            <a:r>
              <a:rPr lang="en-US" sz="1800" dirty="0">
                <a:cs typeface="Times New Roman" pitchFamily="18"/>
              </a:rPr>
              <a:t>, a </a:t>
            </a:r>
            <a:r>
              <a:rPr lang="en-US" sz="1800" dirty="0" err="1">
                <a:cs typeface="Times New Roman" pitchFamily="18"/>
              </a:rPr>
              <a:t>gândirii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înțelegerii</a:t>
            </a:r>
            <a:r>
              <a:rPr lang="en-US" sz="1800" dirty="0">
                <a:cs typeface="Times New Roman" pitchFamily="18"/>
              </a:rPr>
              <a:t>. </a:t>
            </a:r>
          </a:p>
          <a:p>
            <a:pPr lvl="0" algn="just"/>
            <a:endParaRPr lang="en-US" sz="1800" dirty="0">
              <a:cs typeface="Times New Roman" pitchFamily="18"/>
            </a:endParaRPr>
          </a:p>
          <a:p>
            <a:pPr marL="0" lvl="0" indent="0" algn="just">
              <a:buNone/>
            </a:pP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FE0577-D204-493B-B2D0-23EC27F74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196748"/>
            <a:ext cx="10515600" cy="792089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Medicină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după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Alcmaeon</a:t>
            </a:r>
            <a:r>
              <a:rPr lang="en-US" sz="2400" dirty="0">
                <a:latin typeface="Calibri"/>
                <a:cs typeface="Times New Roman" pitchFamily="18"/>
              </a:rPr>
              <a:t> din Croton </a:t>
            </a:r>
            <a:r>
              <a:rPr lang="en-US" sz="2400" dirty="0" err="1">
                <a:latin typeface="Calibri"/>
                <a:cs typeface="Times New Roman" pitchFamily="18"/>
              </a:rPr>
              <a:t>și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Empedocle</a:t>
            </a:r>
            <a:r>
              <a:rPr lang="en-US" sz="2400" dirty="0">
                <a:latin typeface="Calibri"/>
                <a:cs typeface="Times New Roman" pitchFamily="18"/>
              </a:rPr>
              <a:t> din </a:t>
            </a:r>
            <a:r>
              <a:rPr lang="en-US" sz="2400" dirty="0" err="1">
                <a:latin typeface="Calibri"/>
                <a:cs typeface="Times New Roman" pitchFamily="18"/>
              </a:rPr>
              <a:t>Akragas</a:t>
            </a:r>
            <a:r>
              <a:rPr lang="en-US" sz="2400" dirty="0">
                <a:latin typeface="Calibri"/>
                <a:cs typeface="Times New Roman" pitchFamily="18"/>
              </a:rPr>
              <a:t>: </a:t>
            </a:r>
            <a:r>
              <a:rPr lang="en-US" sz="2400" dirty="0" err="1">
                <a:latin typeface="Calibri"/>
                <a:cs typeface="Times New Roman" pitchFamily="18"/>
              </a:rPr>
              <a:t>Platon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și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Aristotel</a:t>
            </a:r>
            <a:endParaRPr lang="el-GR" sz="2400" b="1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6F89F97-E63B-449A-B285-6906FB33F0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2204865"/>
            <a:ext cx="10515600" cy="955301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err="1">
                <a:cs typeface="Times New Roman" pitchFamily="18"/>
              </a:rPr>
              <a:t>Printre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filosofii</a:t>
            </a:r>
            <a:r>
              <a:rPr lang="en-US" sz="1800" dirty="0">
                <a:cs typeface="Times New Roman" pitchFamily="18"/>
              </a:rPr>
              <a:t> care au </a:t>
            </a:r>
            <a:r>
              <a:rPr lang="en-US" sz="1800" dirty="0" err="1">
                <a:cs typeface="Times New Roman" pitchFamily="18"/>
              </a:rPr>
              <a:t>încercat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continuare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dezvolte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teorii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complexe</a:t>
            </a:r>
            <a:r>
              <a:rPr lang="en-US" sz="1800" dirty="0">
                <a:cs typeface="Times New Roman" pitchFamily="18"/>
              </a:rPr>
              <a:t> ale </a:t>
            </a:r>
            <a:r>
              <a:rPr lang="en-US" sz="1800" dirty="0" err="1">
                <a:cs typeface="Times New Roman" pitchFamily="18"/>
              </a:rPr>
              <a:t>fiziologiei</a:t>
            </a:r>
            <a:r>
              <a:rPr lang="en-US" sz="1800" dirty="0">
                <a:cs typeface="Times New Roman" pitchFamily="18"/>
              </a:rPr>
              <a:t> se </a:t>
            </a:r>
            <a:r>
              <a:rPr lang="en-US" sz="1800" dirty="0" err="1">
                <a:cs typeface="Times New Roman" pitchFamily="18"/>
              </a:rPr>
              <a:t>numără</a:t>
            </a:r>
            <a:r>
              <a:rPr lang="en-US" sz="1800" dirty="0">
                <a:cs typeface="Times New Roman" pitchFamily="18"/>
              </a:rPr>
              <a:t>: </a:t>
            </a:r>
            <a:r>
              <a:rPr lang="en-US" sz="1800" dirty="0" err="1">
                <a:cs typeface="Times New Roman" pitchFamily="18"/>
              </a:rPr>
              <a:t>Anaxagora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Diogene</a:t>
            </a:r>
            <a:r>
              <a:rPr lang="en-US" sz="1800" dirty="0">
                <a:cs typeface="Times New Roman" pitchFamily="18"/>
              </a:rPr>
              <a:t> din Apollonia, </a:t>
            </a:r>
            <a:r>
              <a:rPr lang="en-US" sz="1800" dirty="0" err="1">
                <a:cs typeface="Times New Roman" pitchFamily="18"/>
              </a:rPr>
              <a:t>Democrit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Hippon</a:t>
            </a:r>
            <a:r>
              <a:rPr lang="en-US" sz="1800" dirty="0">
                <a:cs typeface="Times New Roman" pitchFamily="18"/>
              </a:rPr>
              <a:t> din Samos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Philolaos</a:t>
            </a:r>
            <a:r>
              <a:rPr lang="en-US" sz="1800" dirty="0">
                <a:cs typeface="Times New Roman" pitchFamily="18"/>
              </a:rPr>
              <a:t> din Croton. De </a:t>
            </a:r>
            <a:r>
              <a:rPr lang="en-US" sz="1800" dirty="0" err="1">
                <a:cs typeface="Times New Roman" pitchFamily="18"/>
              </a:rPr>
              <a:t>asemenea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Platon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Aristotel</a:t>
            </a:r>
            <a:r>
              <a:rPr lang="en-US" sz="1800" dirty="0">
                <a:cs typeface="Times New Roman" pitchFamily="18"/>
              </a:rPr>
              <a:t> au </a:t>
            </a:r>
            <a:r>
              <a:rPr lang="en-US" sz="1800" dirty="0" err="1">
                <a:cs typeface="Times New Roman" pitchFamily="18"/>
              </a:rPr>
              <a:t>contribuit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mult</a:t>
            </a:r>
            <a:r>
              <a:rPr lang="en-US" sz="1800" dirty="0">
                <a:cs typeface="Times New Roman" pitchFamily="18"/>
              </a:rPr>
              <a:t> la </a:t>
            </a:r>
            <a:r>
              <a:rPr lang="en-US" sz="1800" dirty="0" err="1">
                <a:cs typeface="Times New Roman" pitchFamily="18"/>
              </a:rPr>
              <a:t>dezvoltarea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medicinei</a:t>
            </a:r>
            <a:r>
              <a:rPr lang="en-US" sz="1800" dirty="0">
                <a:cs typeface="Times New Roman" pitchFamily="18"/>
              </a:rPr>
              <a:t>.</a:t>
            </a:r>
            <a:endParaRPr lang="el-GR" sz="1800" dirty="0">
              <a:cs typeface="Times New Roman" pitchFamily="18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3DF35BA-503E-43FC-881D-C4AD28A3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2" y="3445568"/>
            <a:ext cx="2300292" cy="250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114DCFE-A260-4FE3-A4A5-7F8B39525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38" y="3445568"/>
            <a:ext cx="2577236" cy="2577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92EA72-14B0-44E7-A415-7CCE31324A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en-US" sz="2400" dirty="0" err="1">
                <a:latin typeface="Calibri"/>
                <a:cs typeface="Times New Roman" pitchFamily="18"/>
              </a:rPr>
              <a:t>Învățătura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medicală</a:t>
            </a:r>
            <a:r>
              <a:rPr lang="en-US" sz="2400" dirty="0">
                <a:latin typeface="Calibri"/>
                <a:cs typeface="Times New Roman" pitchFamily="18"/>
              </a:rPr>
              <a:t> de </a:t>
            </a:r>
            <a:r>
              <a:rPr lang="en-US" sz="2400" dirty="0" err="1">
                <a:latin typeface="Calibri"/>
                <a:cs typeface="Times New Roman" pitchFamily="18"/>
              </a:rPr>
              <a:t>bază</a:t>
            </a:r>
            <a:r>
              <a:rPr lang="en-US" sz="2400" dirty="0">
                <a:latin typeface="Calibri"/>
                <a:cs typeface="Times New Roman" pitchFamily="18"/>
              </a:rPr>
              <a:t> a </a:t>
            </a:r>
            <a:r>
              <a:rPr lang="en-US" sz="2400" dirty="0" err="1">
                <a:latin typeface="Calibri"/>
                <a:cs typeface="Times New Roman" pitchFamily="18"/>
              </a:rPr>
              <a:t>lui</a:t>
            </a:r>
            <a:r>
              <a:rPr lang="en-US" sz="2400" dirty="0">
                <a:latin typeface="Calibri"/>
                <a:cs typeface="Times New Roman" pitchFamily="18"/>
              </a:rPr>
              <a:t> </a:t>
            </a:r>
            <a:r>
              <a:rPr lang="en-US" sz="2400" dirty="0" err="1">
                <a:latin typeface="Calibri"/>
                <a:cs typeface="Times New Roman" pitchFamily="18"/>
              </a:rPr>
              <a:t>Platon</a:t>
            </a:r>
            <a:r>
              <a:rPr lang="en-US" sz="2400" dirty="0">
                <a:latin typeface="Calibri"/>
                <a:cs typeface="Times New Roman" pitchFamily="18"/>
              </a:rPr>
              <a:t>.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5A7EC1C-4285-4F94-8FC1-551BE7335B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419" y="1844820"/>
            <a:ext cx="10515600" cy="4351336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tratatul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său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Timeu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Platon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prezintă</a:t>
            </a:r>
            <a:r>
              <a:rPr lang="en-US" sz="1800" dirty="0">
                <a:cs typeface="Times New Roman" pitchFamily="18"/>
              </a:rPr>
              <a:t> propria </a:t>
            </a:r>
            <a:r>
              <a:rPr lang="en-US" sz="1800" dirty="0" err="1">
                <a:cs typeface="Times New Roman" pitchFamily="18"/>
              </a:rPr>
              <a:t>creație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lumii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omului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aceeași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lucrare</a:t>
            </a:r>
            <a:r>
              <a:rPr lang="en-US" sz="1800" dirty="0">
                <a:cs typeface="Times New Roman" pitchFamily="18"/>
              </a:rPr>
              <a:t> introduce </a:t>
            </a: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. El face </a:t>
            </a:r>
            <a:r>
              <a:rPr lang="en-US" sz="1800" dirty="0" err="1">
                <a:cs typeface="Times New Roman" pitchFamily="18"/>
              </a:rPr>
              <a:t>distincția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corpului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sufletului</a:t>
            </a:r>
            <a:r>
              <a:rPr lang="en-US" sz="1800" dirty="0">
                <a:cs typeface="Times New Roman" pitchFamily="18"/>
              </a:rPr>
              <a:t>.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plus, el </a:t>
            </a:r>
            <a:r>
              <a:rPr lang="en-US" sz="1800" dirty="0" err="1">
                <a:cs typeface="Times New Roman" pitchFamily="18"/>
              </a:rPr>
              <a:t>distinge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corpului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în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urmatoarele</a:t>
            </a:r>
            <a:r>
              <a:rPr lang="en-US" sz="1800" dirty="0">
                <a:cs typeface="Times New Roman" pitchFamily="18"/>
              </a:rPr>
              <a:t> 3 </a:t>
            </a:r>
            <a:r>
              <a:rPr lang="en-US" sz="1800" dirty="0" err="1">
                <a:cs typeface="Times New Roman" pitchFamily="18"/>
              </a:rPr>
              <a:t>feluri</a:t>
            </a:r>
            <a:r>
              <a:rPr lang="en-US" sz="1800" dirty="0">
                <a:cs typeface="Times New Roman" pitchFamily="18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 care au </a:t>
            </a:r>
            <a:r>
              <a:rPr lang="en-US" sz="1800" dirty="0" err="1">
                <a:cs typeface="Times New Roman" pitchFamily="18"/>
              </a:rPr>
              <a:t>legătură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excesul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defectul</a:t>
            </a:r>
            <a:r>
              <a:rPr lang="en-US" sz="1800" dirty="0">
                <a:cs typeface="Times New Roman" pitchFamily="18"/>
              </a:rPr>
              <a:t> (</a:t>
            </a:r>
            <a:r>
              <a:rPr lang="en-US" sz="1800" dirty="0" err="1">
                <a:cs typeface="Times New Roman" pitchFamily="18"/>
              </a:rPr>
              <a:t>adică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dezechilibru</a:t>
            </a:r>
            <a:r>
              <a:rPr lang="en-US" sz="1800" dirty="0">
                <a:cs typeface="Times New Roman" pitchFamily="18"/>
              </a:rPr>
              <a:t>) </a:t>
            </a:r>
            <a:r>
              <a:rPr lang="en-US" sz="1800" dirty="0" err="1">
                <a:cs typeface="Times New Roman" pitchFamily="18"/>
              </a:rPr>
              <a:t>sau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deplasarea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greșită</a:t>
            </a:r>
            <a:r>
              <a:rPr lang="en-US" sz="1800" dirty="0">
                <a:cs typeface="Times New Roman" pitchFamily="18"/>
              </a:rPr>
              <a:t> a </a:t>
            </a:r>
            <a:r>
              <a:rPr lang="en-US" sz="1800" dirty="0" err="1">
                <a:cs typeface="Times New Roman" pitchFamily="18"/>
              </a:rPr>
              <a:t>corpurilor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primare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țesuturilor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secundare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 care au </a:t>
            </a:r>
            <a:r>
              <a:rPr lang="en-US" sz="1800" dirty="0" err="1">
                <a:cs typeface="Times New Roman" pitchFamily="18"/>
              </a:rPr>
              <a:t>legătură</a:t>
            </a:r>
            <a:r>
              <a:rPr lang="en-US" sz="1800" dirty="0">
                <a:cs typeface="Times New Roman" pitchFamily="18"/>
              </a:rPr>
              <a:t> cu </a:t>
            </a:r>
            <a:r>
              <a:rPr lang="en-US" sz="1800" dirty="0" err="1">
                <a:cs typeface="Times New Roman" pitchFamily="18"/>
              </a:rPr>
              <a:t>respirația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flegma</a:t>
            </a:r>
            <a:r>
              <a:rPr lang="en-US" sz="1800" dirty="0">
                <a:cs typeface="Times New Roman" pitchFamily="18"/>
              </a:rPr>
              <a:t>, </a:t>
            </a:r>
            <a:r>
              <a:rPr lang="en-US" sz="1800" dirty="0" err="1">
                <a:cs typeface="Times New Roman" pitchFamily="18"/>
              </a:rPr>
              <a:t>bila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febra</a:t>
            </a:r>
            <a:r>
              <a:rPr lang="en-US" sz="1800" dirty="0">
                <a:cs typeface="Times New Roman" pitchFamily="18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 err="1">
                <a:cs typeface="Times New Roman" pitchFamily="18"/>
              </a:rPr>
              <a:t>Bolile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sufletului</a:t>
            </a:r>
            <a:r>
              <a:rPr lang="en-US" sz="1800" dirty="0">
                <a:cs typeface="Times New Roman" pitchFamily="18"/>
              </a:rPr>
              <a:t>, pe de </a:t>
            </a:r>
            <a:r>
              <a:rPr lang="en-US" sz="1800" dirty="0" err="1">
                <a:cs typeface="Times New Roman" pitchFamily="18"/>
              </a:rPr>
              <a:t>altă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parte</a:t>
            </a:r>
            <a:r>
              <a:rPr lang="en-US" sz="1800" dirty="0">
                <a:cs typeface="Times New Roman" pitchFamily="18"/>
              </a:rPr>
              <a:t>, sunt legate de </a:t>
            </a:r>
            <a:r>
              <a:rPr lang="en-US" sz="1800" dirty="0" err="1">
                <a:cs typeface="Times New Roman" pitchFamily="18"/>
              </a:rPr>
              <a:t>disproporția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dintre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suflet</a:t>
            </a:r>
            <a:r>
              <a:rPr lang="en-US" sz="1800" dirty="0">
                <a:cs typeface="Times New Roman" pitchFamily="18"/>
              </a:rPr>
              <a:t> </a:t>
            </a:r>
            <a:r>
              <a:rPr lang="en-US" sz="1800" dirty="0" err="1">
                <a:cs typeface="Times New Roman" pitchFamily="18"/>
              </a:rPr>
              <a:t>și</a:t>
            </a:r>
            <a:r>
              <a:rPr lang="en-US" sz="1800" dirty="0">
                <a:cs typeface="Times New Roman" pitchFamily="18"/>
              </a:rPr>
              <a:t> corp</a:t>
            </a:r>
            <a:r>
              <a:rPr lang="en-US" sz="1400" dirty="0">
                <a:cs typeface="Times New Roman" pitchFamily="18"/>
              </a:rPr>
              <a:t>. </a:t>
            </a:r>
            <a:endParaRPr lang="el-GR" sz="1400" dirty="0">
              <a:cs typeface="Times New Roman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2699</Words>
  <Application>Microsoft Office PowerPoint</Application>
  <PresentationFormat>Custom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PowerPoint Presentation</vt:lpstr>
      <vt:lpstr>Filosofie și medicină </vt:lpstr>
      <vt:lpstr>Relația dintre filosofia greacă veche și medicină</vt:lpstr>
      <vt:lpstr>„Sophia”, „Philosophia”, Înțelepciune, Cunoaștere, Cunoaștere universală          </vt:lpstr>
      <vt:lpstr> Începuturile medicinei antice  </vt:lpstr>
      <vt:lpstr> </vt:lpstr>
      <vt:lpstr>Învățătura lui Empedocle</vt:lpstr>
      <vt:lpstr>Medicină după Alcmaeon din Croton și Empedocle din Akragas: Platon și Aristotel</vt:lpstr>
      <vt:lpstr>Învățătura medicală de bază a lui Platon.</vt:lpstr>
      <vt:lpstr>Concepția lui Platon despre terapie </vt:lpstr>
      <vt:lpstr>Platon ca primul inițiator al Psihoterapiei moderne.  </vt:lpstr>
      <vt:lpstr>Contribuția lui Aristotel la medicină</vt:lpstr>
      <vt:lpstr>Hipocrate și separarea medicinei de filozofie </vt:lpstr>
      <vt:lpstr> Influențele filosofiei asupra medicinei în perioada cosmologică </vt:lpstr>
      <vt:lpstr>Influența filosofiei asupra medicinei în perioada antropologică a filosofiei.  Deontologia medicală greacă și romană antică.  </vt:lpstr>
      <vt:lpstr>Tratatele deontologice și influența lor asupra caracterului medicului.</vt:lpstr>
      <vt:lpstr>Stelă pentru o medică romană - medic din secolul al II-lea. De Musé de la Cour d ’Or Metz Métropole.</vt:lpstr>
      <vt:lpstr>Tratatele deontologice ale medicilor-filosofi </vt:lpstr>
      <vt:lpstr>Tratatele deontologice ale filosofilor-medici in continuare </vt:lpstr>
      <vt:lpstr>Sanctuarul lui Asclepius la Epidaurus, Grecia.  (Din Călătoriile Patrimoniului Mondial).</vt:lpstr>
      <vt:lpstr>Tratatele deontologice ale filosofilor-medici in continuare </vt:lpstr>
      <vt:lpstr>Tratatele deontologice ale filosofilor-medici in continuare   </vt:lpstr>
      <vt:lpstr>Tratatele deontologice ale filosofilor-medici in continuare </vt:lpstr>
      <vt:lpstr>Medicul care tratează un pacient.  (Attic red-figure aryballos, 480-470 BC.).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UNIVERSITY OF THESSALONIKI, THESSALONIKI, GREECE.</dc:title>
  <dc:creator>Ελένη Καλοκαιρινού</dc:creator>
  <cp:lastModifiedBy>Andrea Anzanello</cp:lastModifiedBy>
  <cp:revision>14</cp:revision>
  <cp:lastPrinted>2020-11-16T09:01:12Z</cp:lastPrinted>
  <dcterms:created xsi:type="dcterms:W3CDTF">2019-02-10T17:06:42Z</dcterms:created>
  <dcterms:modified xsi:type="dcterms:W3CDTF">2021-09-09T11:19:17Z</dcterms:modified>
</cp:coreProperties>
</file>