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60" r:id="rId4"/>
    <p:sldId id="258" r:id="rId5"/>
    <p:sldId id="259" r:id="rId6"/>
    <p:sldId id="261" r:id="rId7"/>
    <p:sldId id="274" r:id="rId8"/>
    <p:sldId id="277" r:id="rId9"/>
    <p:sldId id="276" r:id="rId10"/>
    <p:sldId id="275" r:id="rId11"/>
    <p:sldId id="262" r:id="rId12"/>
    <p:sldId id="263" r:id="rId13"/>
    <p:sldId id="264" r:id="rId14"/>
    <p:sldId id="265" r:id="rId15"/>
    <p:sldId id="266" r:id="rId16"/>
    <p:sldId id="267" r:id="rId17"/>
    <p:sldId id="280" r:id="rId18"/>
    <p:sldId id="269" r:id="rId19"/>
    <p:sldId id="272" r:id="rId20"/>
    <p:sldId id="281" r:id="rId21"/>
    <p:sldId id="271" r:id="rId22"/>
    <p:sldId id="273" r:id="rId23"/>
    <p:sldId id="278" r:id="rId24"/>
    <p:sldId id="279" r:id="rId25"/>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8" d="100"/>
          <a:sy n="88" d="100"/>
        </p:scale>
        <p:origin x="-4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078428" cy="511734"/>
          </a:xfrm>
          <a:prstGeom prst="rect">
            <a:avLst/>
          </a:prstGeom>
          <a:noFill/>
          <a:ln>
            <a:noFill/>
          </a:ln>
        </p:spPr>
        <p:txBody>
          <a:bodyPr vert="horz" wrap="square" lIns="99075" tIns="49542" rIns="99075" bIns="4954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300" b="0" i="0" u="none" strike="noStrike" kern="1200" cap="none" spc="0" baseline="0">
              <a:solidFill>
                <a:srgbClr val="000000"/>
              </a:solidFill>
              <a:uFillTx/>
              <a:latin typeface="Calibri"/>
            </a:endParaRPr>
          </a:p>
        </p:txBody>
      </p:sp>
      <p:sp>
        <p:nvSpPr>
          <p:cNvPr id="3" name="Date Placeholder 2"/>
          <p:cNvSpPr txBox="1">
            <a:spLocks noGrp="1"/>
          </p:cNvSpPr>
          <p:nvPr>
            <p:ph type="dt" sz="quarter" idx="1"/>
          </p:nvPr>
        </p:nvSpPr>
        <p:spPr>
          <a:xfrm>
            <a:off x="4023990" y="0"/>
            <a:ext cx="3078428" cy="511734"/>
          </a:xfrm>
          <a:prstGeom prst="rect">
            <a:avLst/>
          </a:prstGeom>
          <a:noFill/>
          <a:ln>
            <a:noFill/>
          </a:ln>
        </p:spPr>
        <p:txBody>
          <a:bodyPr vert="horz" wrap="square" lIns="99075" tIns="49542" rIns="99075" bIns="49542"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300" b="0" i="0" u="none" strike="noStrike" kern="1200" cap="none" spc="0" baseline="0">
              <a:solidFill>
                <a:srgbClr val="000000"/>
              </a:solidFill>
              <a:uFillTx/>
              <a:latin typeface="Calibri"/>
            </a:endParaRPr>
          </a:p>
        </p:txBody>
      </p:sp>
      <p:sp>
        <p:nvSpPr>
          <p:cNvPr id="4" name="Footer Placeholder 3"/>
          <p:cNvSpPr txBox="1">
            <a:spLocks noGrp="1"/>
          </p:cNvSpPr>
          <p:nvPr>
            <p:ph type="ftr" sz="quarter" idx="2"/>
          </p:nvPr>
        </p:nvSpPr>
        <p:spPr>
          <a:xfrm>
            <a:off x="0" y="9721105"/>
            <a:ext cx="3078428" cy="511734"/>
          </a:xfrm>
          <a:prstGeom prst="rect">
            <a:avLst/>
          </a:prstGeom>
          <a:noFill/>
          <a:ln>
            <a:noFill/>
          </a:ln>
        </p:spPr>
        <p:txBody>
          <a:bodyPr vert="horz" wrap="square" lIns="99075" tIns="49542" rIns="99075" bIns="49542"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300" b="0" i="0" u="none" strike="noStrike" kern="1200" cap="none" spc="0" baseline="0">
              <a:solidFill>
                <a:srgbClr val="000000"/>
              </a:solidFill>
              <a:uFillTx/>
              <a:latin typeface="Calibri"/>
            </a:endParaRPr>
          </a:p>
        </p:txBody>
      </p:sp>
      <p:sp>
        <p:nvSpPr>
          <p:cNvPr id="5" name="Slide Number Placeholder 4"/>
          <p:cNvSpPr txBox="1">
            <a:spLocks noGrp="1"/>
          </p:cNvSpPr>
          <p:nvPr>
            <p:ph type="sldNum" sz="quarter" idx="3"/>
          </p:nvPr>
        </p:nvSpPr>
        <p:spPr>
          <a:xfrm>
            <a:off x="4023990" y="9721105"/>
            <a:ext cx="3078428" cy="511734"/>
          </a:xfrm>
          <a:prstGeom prst="rect">
            <a:avLst/>
          </a:prstGeom>
          <a:noFill/>
          <a:ln>
            <a:noFill/>
          </a:ln>
        </p:spPr>
        <p:txBody>
          <a:bodyPr vert="horz" wrap="square" lIns="99075" tIns="49542" rIns="99075" bIns="49542"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3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012789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078163" cy="511177"/>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endParaRPr lang="it-IT"/>
          </a:p>
        </p:txBody>
      </p:sp>
      <p:sp>
        <p:nvSpPr>
          <p:cNvPr id="3" name="Segnaposto data 2"/>
          <p:cNvSpPr txBox="1">
            <a:spLocks noGrp="1"/>
          </p:cNvSpPr>
          <p:nvPr>
            <p:ph type="dt" idx="1"/>
          </p:nvPr>
        </p:nvSpPr>
        <p:spPr>
          <a:xfrm>
            <a:off x="4024310" y="0"/>
            <a:ext cx="3078163" cy="511177"/>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fld id="{766A9A38-B4BD-44DD-AA91-16F93F3435E2}" type="datetime1">
              <a:rPr lang="it-IT"/>
              <a:pPr lvl="0"/>
              <a:t>09/09/2021</a:t>
            </a:fld>
            <a:endParaRPr lang="it-IT"/>
          </a:p>
        </p:txBody>
      </p:sp>
      <p:sp>
        <p:nvSpPr>
          <p:cNvPr id="4" name="Segnaposto immagine diapositiva 3"/>
          <p:cNvSpPr>
            <a:spLocks noGrp="1" noRot="1" noChangeAspect="1"/>
          </p:cNvSpPr>
          <p:nvPr>
            <p:ph type="sldImg" idx="2"/>
          </p:nvPr>
        </p:nvSpPr>
        <p:spPr>
          <a:xfrm>
            <a:off x="142875" y="768352"/>
            <a:ext cx="6818315" cy="3836986"/>
          </a:xfrm>
          <a:prstGeom prst="rect">
            <a:avLst/>
          </a:prstGeom>
          <a:noFill/>
          <a:ln w="12701">
            <a:solidFill>
              <a:srgbClr val="000000"/>
            </a:solidFill>
            <a:prstDash val="solid"/>
          </a:ln>
        </p:spPr>
      </p:sp>
      <p:sp>
        <p:nvSpPr>
          <p:cNvPr id="5" name="Segnaposto note 4"/>
          <p:cNvSpPr txBox="1">
            <a:spLocks noGrp="1"/>
          </p:cNvSpPr>
          <p:nvPr>
            <p:ph type="body" sz="quarter" idx="3"/>
          </p:nvPr>
        </p:nvSpPr>
        <p:spPr>
          <a:xfrm>
            <a:off x="711202" y="4860922"/>
            <a:ext cx="5683252" cy="4605339"/>
          </a:xfrm>
          <a:prstGeom prst="rect">
            <a:avLst/>
          </a:prstGeom>
          <a:noFill/>
          <a:ln>
            <a:noFill/>
          </a:ln>
        </p:spPr>
        <p:txBody>
          <a:bodyPr vert="horz" wrap="square" lIns="91440" tIns="45720" rIns="91440" bIns="45720" anchor="t" anchorCtr="0" compatLnSpc="1"/>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txBox="1">
            <a:spLocks noGrp="1"/>
          </p:cNvSpPr>
          <p:nvPr>
            <p:ph type="ftr" sz="quarter" idx="4"/>
          </p:nvPr>
        </p:nvSpPr>
        <p:spPr>
          <a:xfrm>
            <a:off x="0" y="9721845"/>
            <a:ext cx="3078163" cy="511177"/>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endParaRPr lang="it-IT"/>
          </a:p>
        </p:txBody>
      </p:sp>
      <p:sp>
        <p:nvSpPr>
          <p:cNvPr id="7" name="Segnaposto numero diapositiva 6"/>
          <p:cNvSpPr txBox="1">
            <a:spLocks noGrp="1"/>
          </p:cNvSpPr>
          <p:nvPr>
            <p:ph type="sldNum" sz="quarter" idx="5"/>
          </p:nvPr>
        </p:nvSpPr>
        <p:spPr>
          <a:xfrm>
            <a:off x="4024310" y="9721845"/>
            <a:ext cx="3078163" cy="511177"/>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fld id="{0FCDC2D4-A2DD-4B98-9C61-89F86C89DB25}" type="slidenum">
              <a:t>‹#›</a:t>
            </a:fld>
            <a:endParaRPr lang="it-IT"/>
          </a:p>
        </p:txBody>
      </p:sp>
    </p:spTree>
    <p:extLst>
      <p:ext uri="{BB962C8B-B14F-4D97-AF65-F5344CB8AC3E}">
        <p14:creationId xmlns:p14="http://schemas.microsoft.com/office/powerpoint/2010/main" val="210836365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txBox="1">
            <a:spLocks noGrp="1"/>
          </p:cNvSpPr>
          <p:nvPr>
            <p:ph type="body" sz="quarter" idx="1"/>
          </p:nvPr>
        </p:nvSpPr>
        <p:spPr/>
        <p:txBody>
          <a:bodyPr/>
          <a:lstStyle/>
          <a:p>
            <a:pPr lvl="0"/>
            <a:r>
              <a:rPr lang="it-IT"/>
              <a:t>Principio di non maleficenza: primum non nocere</a:t>
            </a:r>
          </a:p>
          <a:p>
            <a:pPr lvl="0"/>
            <a:r>
              <a:rPr lang="it-IT"/>
              <a:t>Principio di beneficenza: salus aegroti suprema lex</a:t>
            </a:r>
          </a:p>
        </p:txBody>
      </p:sp>
      <p:sp>
        <p:nvSpPr>
          <p:cNvPr id="4" name="Segnaposto numero diapositiva 3"/>
          <p:cNvSpPr txBox="1"/>
          <p:nvPr/>
        </p:nvSpPr>
        <p:spPr>
          <a:xfrm>
            <a:off x="4024310" y="9721845"/>
            <a:ext cx="3078163" cy="511177"/>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231BB1-F0F2-4BB8-ABEE-056AD773A29C}" type="slidenum">
              <a:t>22</a:t>
            </a:fld>
            <a:endParaRPr lang="it-IT"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txBox="1">
            <a:spLocks noGrp="1"/>
          </p:cNvSpPr>
          <p:nvPr>
            <p:ph type="body" sz="quarter" idx="1"/>
          </p:nvPr>
        </p:nvSpPr>
        <p:spPr/>
        <p:txBody>
          <a:bodyPr/>
          <a:lstStyle/>
          <a:p>
            <a:pPr lvl="0"/>
            <a:r>
              <a:rPr lang="it-IT"/>
              <a:t>Pre-eccellenza: dovrebbe intendersi come «superiorità assoluta» (dal vocabolario di Oxford)</a:t>
            </a:r>
          </a:p>
        </p:txBody>
      </p:sp>
      <p:sp>
        <p:nvSpPr>
          <p:cNvPr id="4" name="Segnaposto numero diapositiva 3"/>
          <p:cNvSpPr txBox="1"/>
          <p:nvPr/>
        </p:nvSpPr>
        <p:spPr>
          <a:xfrm>
            <a:off x="4024310" y="9721845"/>
            <a:ext cx="3078163" cy="511177"/>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B9770B-E030-40CC-9E21-3DA8A7B3BC5E}" type="slidenum">
              <a:t>23</a:t>
            </a:fld>
            <a:endParaRPr lang="it-IT"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txBox="1">
            <a:spLocks noGrp="1"/>
          </p:cNvSpPr>
          <p:nvPr>
            <p:ph type="body" sz="quarter" idx="1"/>
          </p:nvPr>
        </p:nvSpPr>
        <p:spPr/>
        <p:txBody>
          <a:bodyPr/>
          <a:lstStyle/>
          <a:p>
            <a:pPr lvl="0"/>
            <a:r>
              <a:rPr lang="it-IT"/>
              <a:t>Ariballo: piccolo vaso greco </a:t>
            </a:r>
          </a:p>
        </p:txBody>
      </p:sp>
      <p:sp>
        <p:nvSpPr>
          <p:cNvPr id="4" name="Segnaposto numero diapositiva 3"/>
          <p:cNvSpPr txBox="1"/>
          <p:nvPr/>
        </p:nvSpPr>
        <p:spPr>
          <a:xfrm>
            <a:off x="4024310" y="9721845"/>
            <a:ext cx="3078163" cy="511177"/>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D4FAE8C-7372-4DED-94B2-A894E2D03495}" type="slidenum">
              <a:t>24</a:t>
            </a:fld>
            <a:endParaRPr lang="it-IT"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txBox="1">
            <a:spLocks noGrp="1"/>
          </p:cNvSpPr>
          <p:nvPr>
            <p:ph type="ctrTitle"/>
          </p:nvPr>
        </p:nvSpPr>
        <p:spPr>
          <a:xfrm>
            <a:off x="1524003" y="1122361"/>
            <a:ext cx="9144000" cy="2387598"/>
          </a:xfrm>
        </p:spPr>
        <p:txBody>
          <a:bodyPr anchor="b" anchorCtr="1"/>
          <a:lstStyle>
            <a:lvl1pPr algn="ctr">
              <a:defRPr sz="6000"/>
            </a:lvl1pPr>
          </a:lstStyle>
          <a:p>
            <a:pPr lvl="0"/>
            <a:r>
              <a:rPr lang="el-GR"/>
              <a:t>Κάντε κλικ για να επεξεργαστείτε τον τίτλο υποδείγματος</a:t>
            </a:r>
          </a:p>
        </p:txBody>
      </p:sp>
      <p:sp>
        <p:nvSpPr>
          <p:cNvPr id="3" name="Υπότιτλος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l-GR"/>
              <a:t>Κάντε κλικ για να επεξεργαστείτε τον υπότιτλο του υποδείγματος</a:t>
            </a:r>
          </a:p>
        </p:txBody>
      </p:sp>
      <p:sp>
        <p:nvSpPr>
          <p:cNvPr id="4" name="Θέση ημερομηνίας 3"/>
          <p:cNvSpPr txBox="1">
            <a:spLocks noGrp="1"/>
          </p:cNvSpPr>
          <p:nvPr>
            <p:ph type="dt" sz="half" idx="7"/>
          </p:nvPr>
        </p:nvSpPr>
        <p:spPr/>
        <p:txBody>
          <a:bodyPr/>
          <a:lstStyle>
            <a:lvl1pPr>
              <a:defRPr/>
            </a:lvl1pPr>
          </a:lstStyle>
          <a:p>
            <a:pPr lvl="0"/>
            <a:fld id="{E5060D3A-60CC-40F3-9422-CE00E4B71BCA}" type="datetime1">
              <a:rPr lang="el-GR"/>
              <a:pPr lvl="0"/>
              <a:t>9/9/2021</a:t>
            </a:fld>
            <a:endParaRPr lang="el-GR"/>
          </a:p>
        </p:txBody>
      </p:sp>
      <p:sp>
        <p:nvSpPr>
          <p:cNvPr id="5" name="Θέση υποσέλιδου 4"/>
          <p:cNvSpPr txBox="1">
            <a:spLocks noGrp="1"/>
          </p:cNvSpPr>
          <p:nvPr>
            <p:ph type="ftr" sz="quarter" idx="9"/>
          </p:nvPr>
        </p:nvSpPr>
        <p:spPr/>
        <p:txBody>
          <a:bodyPr/>
          <a:lstStyle>
            <a:lvl1pPr>
              <a:defRPr/>
            </a:lvl1pPr>
          </a:lstStyle>
          <a:p>
            <a:pPr lvl="0"/>
            <a:endParaRPr lang="el-GR"/>
          </a:p>
        </p:txBody>
      </p:sp>
      <p:sp>
        <p:nvSpPr>
          <p:cNvPr id="6" name="Θέση αριθμού διαφάνειας 5"/>
          <p:cNvSpPr txBox="1">
            <a:spLocks noGrp="1"/>
          </p:cNvSpPr>
          <p:nvPr>
            <p:ph type="sldNum" sz="quarter" idx="8"/>
          </p:nvPr>
        </p:nvSpPr>
        <p:spPr/>
        <p:txBody>
          <a:bodyPr/>
          <a:lstStyle>
            <a:lvl1pPr>
              <a:defRPr/>
            </a:lvl1pPr>
          </a:lstStyle>
          <a:p>
            <a:pPr lvl="0"/>
            <a:fld id="{45993E11-0C37-49DC-91FA-C6ED89678C5D}" type="slidenum">
              <a:t>‹#›</a:t>
            </a:fld>
            <a:endParaRPr lang="el-GR"/>
          </a:p>
        </p:txBody>
      </p:sp>
    </p:spTree>
    <p:extLst>
      <p:ext uri="{BB962C8B-B14F-4D97-AF65-F5344CB8AC3E}">
        <p14:creationId xmlns:p14="http://schemas.microsoft.com/office/powerpoint/2010/main" val="3413905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p>
        </p:txBody>
      </p:sp>
      <p:sp>
        <p:nvSpPr>
          <p:cNvPr id="3" name="Θέση κατακόρυφου κειμένου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txBox="1">
            <a:spLocks noGrp="1"/>
          </p:cNvSpPr>
          <p:nvPr>
            <p:ph type="dt" sz="half" idx="7"/>
          </p:nvPr>
        </p:nvSpPr>
        <p:spPr/>
        <p:txBody>
          <a:bodyPr/>
          <a:lstStyle>
            <a:lvl1pPr>
              <a:defRPr/>
            </a:lvl1pPr>
          </a:lstStyle>
          <a:p>
            <a:pPr lvl="0"/>
            <a:fld id="{23F7DAB0-637C-4E45-A0D1-DE49B0F90E8B}" type="datetime1">
              <a:rPr lang="el-GR"/>
              <a:pPr lvl="0"/>
              <a:t>9/9/2021</a:t>
            </a:fld>
            <a:endParaRPr lang="el-GR"/>
          </a:p>
        </p:txBody>
      </p:sp>
      <p:sp>
        <p:nvSpPr>
          <p:cNvPr id="5" name="Θέση υποσέλιδου 4"/>
          <p:cNvSpPr txBox="1">
            <a:spLocks noGrp="1"/>
          </p:cNvSpPr>
          <p:nvPr>
            <p:ph type="ftr" sz="quarter" idx="9"/>
          </p:nvPr>
        </p:nvSpPr>
        <p:spPr/>
        <p:txBody>
          <a:bodyPr/>
          <a:lstStyle>
            <a:lvl1pPr>
              <a:defRPr/>
            </a:lvl1pPr>
          </a:lstStyle>
          <a:p>
            <a:pPr lvl="0"/>
            <a:endParaRPr lang="el-GR"/>
          </a:p>
        </p:txBody>
      </p:sp>
      <p:sp>
        <p:nvSpPr>
          <p:cNvPr id="6" name="Θέση αριθμού διαφάνειας 5"/>
          <p:cNvSpPr txBox="1">
            <a:spLocks noGrp="1"/>
          </p:cNvSpPr>
          <p:nvPr>
            <p:ph type="sldNum" sz="quarter" idx="8"/>
          </p:nvPr>
        </p:nvSpPr>
        <p:spPr/>
        <p:txBody>
          <a:bodyPr/>
          <a:lstStyle>
            <a:lvl1pPr>
              <a:defRPr/>
            </a:lvl1pPr>
          </a:lstStyle>
          <a:p>
            <a:pPr lvl="0"/>
            <a:fld id="{465D358C-5269-4A61-BF91-051826563DAA}" type="slidenum">
              <a:t>‹#›</a:t>
            </a:fld>
            <a:endParaRPr lang="el-GR"/>
          </a:p>
        </p:txBody>
      </p:sp>
    </p:spTree>
    <p:extLst>
      <p:ext uri="{BB962C8B-B14F-4D97-AF65-F5344CB8AC3E}">
        <p14:creationId xmlns:p14="http://schemas.microsoft.com/office/powerpoint/2010/main" val="892993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txBox="1">
            <a:spLocks noGrp="1"/>
          </p:cNvSpPr>
          <p:nvPr>
            <p:ph type="title" orient="vert"/>
          </p:nvPr>
        </p:nvSpPr>
        <p:spPr>
          <a:xfrm>
            <a:off x="8724903" y="365129"/>
            <a:ext cx="2628899" cy="5811834"/>
          </a:xfrm>
        </p:spPr>
        <p:txBody>
          <a:bodyPr vert="eaVert"/>
          <a:lstStyle>
            <a:lvl1pPr>
              <a:defRPr/>
            </a:lvl1pPr>
          </a:lstStyle>
          <a:p>
            <a:pPr lvl="0"/>
            <a:r>
              <a:rPr lang="el-GR"/>
              <a:t>Κάντε κλικ για να επεξεργαστείτε τον τίτλο υποδείγματος</a:t>
            </a:r>
          </a:p>
        </p:txBody>
      </p:sp>
      <p:sp>
        <p:nvSpPr>
          <p:cNvPr id="3" name="Θέση κατακόρυφου κειμένου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txBox="1">
            <a:spLocks noGrp="1"/>
          </p:cNvSpPr>
          <p:nvPr>
            <p:ph type="dt" sz="half" idx="7"/>
          </p:nvPr>
        </p:nvSpPr>
        <p:spPr/>
        <p:txBody>
          <a:bodyPr/>
          <a:lstStyle>
            <a:lvl1pPr>
              <a:defRPr/>
            </a:lvl1pPr>
          </a:lstStyle>
          <a:p>
            <a:pPr lvl="0"/>
            <a:fld id="{99E46CD5-07D8-4D82-A4FD-48C62726E64B}" type="datetime1">
              <a:rPr lang="el-GR"/>
              <a:pPr lvl="0"/>
              <a:t>9/9/2021</a:t>
            </a:fld>
            <a:endParaRPr lang="el-GR"/>
          </a:p>
        </p:txBody>
      </p:sp>
      <p:sp>
        <p:nvSpPr>
          <p:cNvPr id="5" name="Θέση υποσέλιδου 4"/>
          <p:cNvSpPr txBox="1">
            <a:spLocks noGrp="1"/>
          </p:cNvSpPr>
          <p:nvPr>
            <p:ph type="ftr" sz="quarter" idx="9"/>
          </p:nvPr>
        </p:nvSpPr>
        <p:spPr/>
        <p:txBody>
          <a:bodyPr/>
          <a:lstStyle>
            <a:lvl1pPr>
              <a:defRPr/>
            </a:lvl1pPr>
          </a:lstStyle>
          <a:p>
            <a:pPr lvl="0"/>
            <a:endParaRPr lang="el-GR"/>
          </a:p>
        </p:txBody>
      </p:sp>
      <p:sp>
        <p:nvSpPr>
          <p:cNvPr id="6" name="Θέση αριθμού διαφάνειας 5"/>
          <p:cNvSpPr txBox="1">
            <a:spLocks noGrp="1"/>
          </p:cNvSpPr>
          <p:nvPr>
            <p:ph type="sldNum" sz="quarter" idx="8"/>
          </p:nvPr>
        </p:nvSpPr>
        <p:spPr/>
        <p:txBody>
          <a:bodyPr/>
          <a:lstStyle>
            <a:lvl1pPr>
              <a:defRPr/>
            </a:lvl1pPr>
          </a:lstStyle>
          <a:p>
            <a:pPr lvl="0"/>
            <a:fld id="{7496911A-E96A-44B1-A03A-5E771EC1AF0A}" type="slidenum">
              <a:t>‹#›</a:t>
            </a:fld>
            <a:endParaRPr lang="el-GR"/>
          </a:p>
        </p:txBody>
      </p:sp>
    </p:spTree>
    <p:extLst>
      <p:ext uri="{BB962C8B-B14F-4D97-AF65-F5344CB8AC3E}">
        <p14:creationId xmlns:p14="http://schemas.microsoft.com/office/powerpoint/2010/main" val="482166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p>
        </p:txBody>
      </p:sp>
      <p:sp>
        <p:nvSpPr>
          <p:cNvPr id="3" name="Θέση περιεχομένου 2"/>
          <p:cNvSpPr txBox="1">
            <a:spLocks noGrp="1"/>
          </p:cNvSpPr>
          <p:nvPr>
            <p:ph idx="1"/>
          </p:nvPr>
        </p:nvSpPr>
        <p:spPr/>
        <p:txBody>
          <a:bodyPr/>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txBox="1">
            <a:spLocks noGrp="1"/>
          </p:cNvSpPr>
          <p:nvPr>
            <p:ph type="dt" sz="half" idx="7"/>
          </p:nvPr>
        </p:nvSpPr>
        <p:spPr/>
        <p:txBody>
          <a:bodyPr/>
          <a:lstStyle>
            <a:lvl1pPr>
              <a:defRPr/>
            </a:lvl1pPr>
          </a:lstStyle>
          <a:p>
            <a:pPr lvl="0"/>
            <a:fld id="{6F12DCFF-2316-451F-B7E6-786C58659967}" type="datetime1">
              <a:rPr lang="el-GR"/>
              <a:pPr lvl="0"/>
              <a:t>9/9/2021</a:t>
            </a:fld>
            <a:endParaRPr lang="el-GR"/>
          </a:p>
        </p:txBody>
      </p:sp>
      <p:sp>
        <p:nvSpPr>
          <p:cNvPr id="5" name="Θέση υποσέλιδου 4"/>
          <p:cNvSpPr txBox="1">
            <a:spLocks noGrp="1"/>
          </p:cNvSpPr>
          <p:nvPr>
            <p:ph type="ftr" sz="quarter" idx="9"/>
          </p:nvPr>
        </p:nvSpPr>
        <p:spPr/>
        <p:txBody>
          <a:bodyPr/>
          <a:lstStyle>
            <a:lvl1pPr>
              <a:defRPr/>
            </a:lvl1pPr>
          </a:lstStyle>
          <a:p>
            <a:pPr lvl="0"/>
            <a:endParaRPr lang="el-GR"/>
          </a:p>
        </p:txBody>
      </p:sp>
      <p:sp>
        <p:nvSpPr>
          <p:cNvPr id="6" name="Θέση αριθμού διαφάνειας 5"/>
          <p:cNvSpPr txBox="1">
            <a:spLocks noGrp="1"/>
          </p:cNvSpPr>
          <p:nvPr>
            <p:ph type="sldNum" sz="quarter" idx="8"/>
          </p:nvPr>
        </p:nvSpPr>
        <p:spPr/>
        <p:txBody>
          <a:bodyPr/>
          <a:lstStyle>
            <a:lvl1pPr>
              <a:defRPr/>
            </a:lvl1pPr>
          </a:lstStyle>
          <a:p>
            <a:pPr lvl="0"/>
            <a:fld id="{3F26001C-696E-4168-8055-9051C173A268}" type="slidenum">
              <a:t>‹#›</a:t>
            </a:fld>
            <a:endParaRPr lang="el-GR"/>
          </a:p>
        </p:txBody>
      </p:sp>
    </p:spTree>
    <p:extLst>
      <p:ext uri="{BB962C8B-B14F-4D97-AF65-F5344CB8AC3E}">
        <p14:creationId xmlns:p14="http://schemas.microsoft.com/office/powerpoint/2010/main" val="147846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1847" y="1709735"/>
            <a:ext cx="10515600" cy="2852735"/>
          </a:xfrm>
        </p:spPr>
        <p:txBody>
          <a:bodyPr anchor="b"/>
          <a:lstStyle>
            <a:lvl1pPr>
              <a:defRPr sz="6000"/>
            </a:lvl1pPr>
          </a:lstStyle>
          <a:p>
            <a:pPr lvl="0"/>
            <a:r>
              <a:rPr lang="el-GR"/>
              <a:t>Κάντε κλικ για να επεξεργαστείτε τον τίτλο υποδείγματος</a:t>
            </a:r>
          </a:p>
        </p:txBody>
      </p:sp>
      <p:sp>
        <p:nvSpPr>
          <p:cNvPr id="3" name="Θέση κειμένου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l-GR"/>
              <a:t>Επεξεργασία στυλ υποδείγματος κειμένου</a:t>
            </a:r>
          </a:p>
        </p:txBody>
      </p:sp>
      <p:sp>
        <p:nvSpPr>
          <p:cNvPr id="4" name="Θέση ημερομηνίας 3"/>
          <p:cNvSpPr txBox="1">
            <a:spLocks noGrp="1"/>
          </p:cNvSpPr>
          <p:nvPr>
            <p:ph type="dt" sz="half" idx="7"/>
          </p:nvPr>
        </p:nvSpPr>
        <p:spPr/>
        <p:txBody>
          <a:bodyPr/>
          <a:lstStyle>
            <a:lvl1pPr>
              <a:defRPr/>
            </a:lvl1pPr>
          </a:lstStyle>
          <a:p>
            <a:pPr lvl="0"/>
            <a:fld id="{55024295-18BD-4A2D-B3D1-4DF4D5B96AA7}" type="datetime1">
              <a:rPr lang="el-GR"/>
              <a:pPr lvl="0"/>
              <a:t>9/9/2021</a:t>
            </a:fld>
            <a:endParaRPr lang="el-GR"/>
          </a:p>
        </p:txBody>
      </p:sp>
      <p:sp>
        <p:nvSpPr>
          <p:cNvPr id="5" name="Θέση υποσέλιδου 4"/>
          <p:cNvSpPr txBox="1">
            <a:spLocks noGrp="1"/>
          </p:cNvSpPr>
          <p:nvPr>
            <p:ph type="ftr" sz="quarter" idx="9"/>
          </p:nvPr>
        </p:nvSpPr>
        <p:spPr/>
        <p:txBody>
          <a:bodyPr/>
          <a:lstStyle>
            <a:lvl1pPr>
              <a:defRPr/>
            </a:lvl1pPr>
          </a:lstStyle>
          <a:p>
            <a:pPr lvl="0"/>
            <a:endParaRPr lang="el-GR"/>
          </a:p>
        </p:txBody>
      </p:sp>
      <p:sp>
        <p:nvSpPr>
          <p:cNvPr id="6" name="Θέση αριθμού διαφάνειας 5"/>
          <p:cNvSpPr txBox="1">
            <a:spLocks noGrp="1"/>
          </p:cNvSpPr>
          <p:nvPr>
            <p:ph type="sldNum" sz="quarter" idx="8"/>
          </p:nvPr>
        </p:nvSpPr>
        <p:spPr/>
        <p:txBody>
          <a:bodyPr/>
          <a:lstStyle>
            <a:lvl1pPr>
              <a:defRPr/>
            </a:lvl1pPr>
          </a:lstStyle>
          <a:p>
            <a:pPr lvl="0"/>
            <a:fld id="{0F0C9EF2-63A9-490D-8866-0BA39BCCCE4B}" type="slidenum">
              <a:t>‹#›</a:t>
            </a:fld>
            <a:endParaRPr lang="el-GR"/>
          </a:p>
        </p:txBody>
      </p:sp>
    </p:spTree>
    <p:extLst>
      <p:ext uri="{BB962C8B-B14F-4D97-AF65-F5344CB8AC3E}">
        <p14:creationId xmlns:p14="http://schemas.microsoft.com/office/powerpoint/2010/main" val="3867508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p>
        </p:txBody>
      </p:sp>
      <p:sp>
        <p:nvSpPr>
          <p:cNvPr id="3" name="Θέση περιεχομένου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txBox="1">
            <a:spLocks noGrp="1"/>
          </p:cNvSpPr>
          <p:nvPr>
            <p:ph type="dt" sz="half" idx="7"/>
          </p:nvPr>
        </p:nvSpPr>
        <p:spPr/>
        <p:txBody>
          <a:bodyPr/>
          <a:lstStyle>
            <a:lvl1pPr>
              <a:defRPr/>
            </a:lvl1pPr>
          </a:lstStyle>
          <a:p>
            <a:pPr lvl="0"/>
            <a:fld id="{4EC4F413-16C6-40ED-AE3E-54EFDE5A5424}" type="datetime1">
              <a:rPr lang="el-GR"/>
              <a:pPr lvl="0"/>
              <a:t>9/9/2021</a:t>
            </a:fld>
            <a:endParaRPr lang="el-GR"/>
          </a:p>
        </p:txBody>
      </p:sp>
      <p:sp>
        <p:nvSpPr>
          <p:cNvPr id="6" name="Θέση υποσέλιδου 5"/>
          <p:cNvSpPr txBox="1">
            <a:spLocks noGrp="1"/>
          </p:cNvSpPr>
          <p:nvPr>
            <p:ph type="ftr" sz="quarter" idx="9"/>
          </p:nvPr>
        </p:nvSpPr>
        <p:spPr/>
        <p:txBody>
          <a:bodyPr/>
          <a:lstStyle>
            <a:lvl1pPr>
              <a:defRPr/>
            </a:lvl1pPr>
          </a:lstStyle>
          <a:p>
            <a:pPr lvl="0"/>
            <a:endParaRPr lang="el-GR"/>
          </a:p>
        </p:txBody>
      </p:sp>
      <p:sp>
        <p:nvSpPr>
          <p:cNvPr id="7" name="Θέση αριθμού διαφάνειας 6"/>
          <p:cNvSpPr txBox="1">
            <a:spLocks noGrp="1"/>
          </p:cNvSpPr>
          <p:nvPr>
            <p:ph type="sldNum" sz="quarter" idx="8"/>
          </p:nvPr>
        </p:nvSpPr>
        <p:spPr/>
        <p:txBody>
          <a:bodyPr/>
          <a:lstStyle>
            <a:lvl1pPr>
              <a:defRPr/>
            </a:lvl1pPr>
          </a:lstStyle>
          <a:p>
            <a:pPr lvl="0"/>
            <a:fld id="{328C7215-0085-43C8-96F9-19C5C0BE9BDD}" type="slidenum">
              <a:t>‹#›</a:t>
            </a:fld>
            <a:endParaRPr lang="el-GR"/>
          </a:p>
        </p:txBody>
      </p:sp>
    </p:spTree>
    <p:extLst>
      <p:ext uri="{BB962C8B-B14F-4D97-AF65-F5344CB8AC3E}">
        <p14:creationId xmlns:p14="http://schemas.microsoft.com/office/powerpoint/2010/main" val="3075286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9784" y="365129"/>
            <a:ext cx="10515600" cy="1325559"/>
          </a:xfrm>
        </p:spPr>
        <p:txBody>
          <a:bodyPr/>
          <a:lstStyle>
            <a:lvl1pPr>
              <a:defRPr/>
            </a:lvl1pPr>
          </a:lstStyle>
          <a:p>
            <a:pPr lvl="0"/>
            <a:r>
              <a:rPr lang="el-GR"/>
              <a:t>Κάντε κλικ για να επεξεργαστείτε τον τίτλο υποδείγματος</a:t>
            </a:r>
          </a:p>
        </p:txBody>
      </p:sp>
      <p:sp>
        <p:nvSpPr>
          <p:cNvPr id="3" name="Θέση κειμένου 2"/>
          <p:cNvSpPr txBox="1">
            <a:spLocks noGrp="1"/>
          </p:cNvSpPr>
          <p:nvPr>
            <p:ph type="body" idx="1"/>
          </p:nvPr>
        </p:nvSpPr>
        <p:spPr>
          <a:xfrm>
            <a:off x="839784" y="1681160"/>
            <a:ext cx="5157782" cy="823910"/>
          </a:xfrm>
        </p:spPr>
        <p:txBody>
          <a:bodyPr anchor="b"/>
          <a:lstStyle>
            <a:lvl1pPr marL="0" indent="0">
              <a:buNone/>
              <a:defRPr sz="2400" b="1"/>
            </a:lvl1pPr>
          </a:lstStyle>
          <a:p>
            <a:pPr lvl="0"/>
            <a:r>
              <a:rPr lang="el-GR"/>
              <a:t>Επεξεργασία στυλ υποδείγματος κειμένου</a:t>
            </a:r>
          </a:p>
        </p:txBody>
      </p:sp>
      <p:sp>
        <p:nvSpPr>
          <p:cNvPr id="4" name="Θέση περιεχομένου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el-GR"/>
              <a:t>Επεξεργασία στυλ υποδείγματος κειμένου</a:t>
            </a:r>
          </a:p>
        </p:txBody>
      </p:sp>
      <p:sp>
        <p:nvSpPr>
          <p:cNvPr id="6" name="Θέση περιεχομένου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txBox="1">
            <a:spLocks noGrp="1"/>
          </p:cNvSpPr>
          <p:nvPr>
            <p:ph type="dt" sz="half" idx="7"/>
          </p:nvPr>
        </p:nvSpPr>
        <p:spPr/>
        <p:txBody>
          <a:bodyPr/>
          <a:lstStyle>
            <a:lvl1pPr>
              <a:defRPr/>
            </a:lvl1pPr>
          </a:lstStyle>
          <a:p>
            <a:pPr lvl="0"/>
            <a:fld id="{200858FF-4347-4613-8742-4401B4416F9F}" type="datetime1">
              <a:rPr lang="el-GR"/>
              <a:pPr lvl="0"/>
              <a:t>9/9/2021</a:t>
            </a:fld>
            <a:endParaRPr lang="el-GR"/>
          </a:p>
        </p:txBody>
      </p:sp>
      <p:sp>
        <p:nvSpPr>
          <p:cNvPr id="8" name="Θέση υποσέλιδου 7"/>
          <p:cNvSpPr txBox="1">
            <a:spLocks noGrp="1"/>
          </p:cNvSpPr>
          <p:nvPr>
            <p:ph type="ftr" sz="quarter" idx="9"/>
          </p:nvPr>
        </p:nvSpPr>
        <p:spPr/>
        <p:txBody>
          <a:bodyPr/>
          <a:lstStyle>
            <a:lvl1pPr>
              <a:defRPr/>
            </a:lvl1pPr>
          </a:lstStyle>
          <a:p>
            <a:pPr lvl="0"/>
            <a:endParaRPr lang="el-GR"/>
          </a:p>
        </p:txBody>
      </p:sp>
      <p:sp>
        <p:nvSpPr>
          <p:cNvPr id="9" name="Θέση αριθμού διαφάνειας 8"/>
          <p:cNvSpPr txBox="1">
            <a:spLocks noGrp="1"/>
          </p:cNvSpPr>
          <p:nvPr>
            <p:ph type="sldNum" sz="quarter" idx="8"/>
          </p:nvPr>
        </p:nvSpPr>
        <p:spPr/>
        <p:txBody>
          <a:bodyPr/>
          <a:lstStyle>
            <a:lvl1pPr>
              <a:defRPr/>
            </a:lvl1pPr>
          </a:lstStyle>
          <a:p>
            <a:pPr lvl="0"/>
            <a:fld id="{A2A8CD48-9A4F-4995-A4EC-5F2303D3A1A6}" type="slidenum">
              <a:t>‹#›</a:t>
            </a:fld>
            <a:endParaRPr lang="el-GR"/>
          </a:p>
        </p:txBody>
      </p:sp>
    </p:spTree>
    <p:extLst>
      <p:ext uri="{BB962C8B-B14F-4D97-AF65-F5344CB8AC3E}">
        <p14:creationId xmlns:p14="http://schemas.microsoft.com/office/powerpoint/2010/main" val="2750139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p>
        </p:txBody>
      </p:sp>
      <p:sp>
        <p:nvSpPr>
          <p:cNvPr id="3" name="Θέση ημερομηνίας 2"/>
          <p:cNvSpPr txBox="1">
            <a:spLocks noGrp="1"/>
          </p:cNvSpPr>
          <p:nvPr>
            <p:ph type="dt" sz="half" idx="7"/>
          </p:nvPr>
        </p:nvSpPr>
        <p:spPr/>
        <p:txBody>
          <a:bodyPr/>
          <a:lstStyle>
            <a:lvl1pPr>
              <a:defRPr/>
            </a:lvl1pPr>
          </a:lstStyle>
          <a:p>
            <a:pPr lvl="0"/>
            <a:fld id="{49F3A66F-3B15-457E-9376-E3BE951801A4}" type="datetime1">
              <a:rPr lang="el-GR"/>
              <a:pPr lvl="0"/>
              <a:t>9/9/2021</a:t>
            </a:fld>
            <a:endParaRPr lang="el-GR"/>
          </a:p>
        </p:txBody>
      </p:sp>
      <p:sp>
        <p:nvSpPr>
          <p:cNvPr id="4" name="Θέση υποσέλιδου 3"/>
          <p:cNvSpPr txBox="1">
            <a:spLocks noGrp="1"/>
          </p:cNvSpPr>
          <p:nvPr>
            <p:ph type="ftr" sz="quarter" idx="9"/>
          </p:nvPr>
        </p:nvSpPr>
        <p:spPr/>
        <p:txBody>
          <a:bodyPr/>
          <a:lstStyle>
            <a:lvl1pPr>
              <a:defRPr/>
            </a:lvl1pPr>
          </a:lstStyle>
          <a:p>
            <a:pPr lvl="0"/>
            <a:endParaRPr lang="el-GR"/>
          </a:p>
        </p:txBody>
      </p:sp>
      <p:sp>
        <p:nvSpPr>
          <p:cNvPr id="5" name="Θέση αριθμού διαφάνειας 4"/>
          <p:cNvSpPr txBox="1">
            <a:spLocks noGrp="1"/>
          </p:cNvSpPr>
          <p:nvPr>
            <p:ph type="sldNum" sz="quarter" idx="8"/>
          </p:nvPr>
        </p:nvSpPr>
        <p:spPr/>
        <p:txBody>
          <a:bodyPr/>
          <a:lstStyle>
            <a:lvl1pPr>
              <a:defRPr/>
            </a:lvl1pPr>
          </a:lstStyle>
          <a:p>
            <a:pPr lvl="0"/>
            <a:fld id="{064AE3B2-AC15-47A0-9365-8E4C6F68E040}" type="slidenum">
              <a:t>‹#›</a:t>
            </a:fld>
            <a:endParaRPr lang="el-GR"/>
          </a:p>
        </p:txBody>
      </p:sp>
    </p:spTree>
    <p:extLst>
      <p:ext uri="{BB962C8B-B14F-4D97-AF65-F5344CB8AC3E}">
        <p14:creationId xmlns:p14="http://schemas.microsoft.com/office/powerpoint/2010/main" val="964040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txBox="1">
            <a:spLocks noGrp="1"/>
          </p:cNvSpPr>
          <p:nvPr>
            <p:ph type="dt" sz="half" idx="7"/>
          </p:nvPr>
        </p:nvSpPr>
        <p:spPr/>
        <p:txBody>
          <a:bodyPr/>
          <a:lstStyle>
            <a:lvl1pPr>
              <a:defRPr/>
            </a:lvl1pPr>
          </a:lstStyle>
          <a:p>
            <a:pPr lvl="0"/>
            <a:fld id="{E1AE414A-1C6F-4160-AD47-00B754D4B4D2}" type="datetime1">
              <a:rPr lang="el-GR"/>
              <a:pPr lvl="0"/>
              <a:t>9/9/2021</a:t>
            </a:fld>
            <a:endParaRPr lang="el-GR"/>
          </a:p>
        </p:txBody>
      </p:sp>
      <p:sp>
        <p:nvSpPr>
          <p:cNvPr id="3" name="Θέση υποσέλιδου 2"/>
          <p:cNvSpPr txBox="1">
            <a:spLocks noGrp="1"/>
          </p:cNvSpPr>
          <p:nvPr>
            <p:ph type="ftr" sz="quarter" idx="9"/>
          </p:nvPr>
        </p:nvSpPr>
        <p:spPr/>
        <p:txBody>
          <a:bodyPr/>
          <a:lstStyle>
            <a:lvl1pPr>
              <a:defRPr/>
            </a:lvl1pPr>
          </a:lstStyle>
          <a:p>
            <a:pPr lvl="0"/>
            <a:endParaRPr lang="el-GR"/>
          </a:p>
        </p:txBody>
      </p:sp>
      <p:sp>
        <p:nvSpPr>
          <p:cNvPr id="4" name="Θέση αριθμού διαφάνειας 3"/>
          <p:cNvSpPr txBox="1">
            <a:spLocks noGrp="1"/>
          </p:cNvSpPr>
          <p:nvPr>
            <p:ph type="sldNum" sz="quarter" idx="8"/>
          </p:nvPr>
        </p:nvSpPr>
        <p:spPr/>
        <p:txBody>
          <a:bodyPr/>
          <a:lstStyle>
            <a:lvl1pPr>
              <a:defRPr/>
            </a:lvl1pPr>
          </a:lstStyle>
          <a:p>
            <a:pPr lvl="0"/>
            <a:fld id="{A719AD22-9AF1-4572-AD87-A892C65464A1}" type="slidenum">
              <a:t>‹#›</a:t>
            </a:fld>
            <a:endParaRPr lang="el-GR"/>
          </a:p>
        </p:txBody>
      </p:sp>
    </p:spTree>
    <p:extLst>
      <p:ext uri="{BB962C8B-B14F-4D97-AF65-F5344CB8AC3E}">
        <p14:creationId xmlns:p14="http://schemas.microsoft.com/office/powerpoint/2010/main" val="2232099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9784" y="457200"/>
            <a:ext cx="3932240" cy="1600200"/>
          </a:xfrm>
        </p:spPr>
        <p:txBody>
          <a:bodyPr anchor="b"/>
          <a:lstStyle>
            <a:lvl1pPr>
              <a:defRPr sz="3200"/>
            </a:lvl1pPr>
          </a:lstStyle>
          <a:p>
            <a:pPr lvl="0"/>
            <a:r>
              <a:rPr lang="el-GR"/>
              <a:t>Κάντε κλικ για να επεξεργαστείτε τον τίτλο υποδείγματος</a:t>
            </a:r>
          </a:p>
        </p:txBody>
      </p:sp>
      <p:sp>
        <p:nvSpPr>
          <p:cNvPr id="3" name="Θέση περιεχομένου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txBox="1">
            <a:spLocks noGrp="1"/>
          </p:cNvSpPr>
          <p:nvPr>
            <p:ph type="body" idx="2"/>
          </p:nvPr>
        </p:nvSpPr>
        <p:spPr>
          <a:xfrm>
            <a:off x="839784" y="2057400"/>
            <a:ext cx="3932240" cy="3811584"/>
          </a:xfrm>
        </p:spPr>
        <p:txBody>
          <a:bodyPr/>
          <a:lstStyle>
            <a:lvl1pPr marL="0" indent="0">
              <a:buNone/>
              <a:defRPr sz="1600"/>
            </a:lvl1pPr>
          </a:lstStyle>
          <a:p>
            <a:pPr lvl="0"/>
            <a:r>
              <a:rPr lang="el-GR"/>
              <a:t>Επεξεργασία στυλ υποδείγματος κειμένου</a:t>
            </a:r>
          </a:p>
        </p:txBody>
      </p:sp>
      <p:sp>
        <p:nvSpPr>
          <p:cNvPr id="5" name="Θέση ημερομηνίας 4"/>
          <p:cNvSpPr txBox="1">
            <a:spLocks noGrp="1"/>
          </p:cNvSpPr>
          <p:nvPr>
            <p:ph type="dt" sz="half" idx="7"/>
          </p:nvPr>
        </p:nvSpPr>
        <p:spPr/>
        <p:txBody>
          <a:bodyPr/>
          <a:lstStyle>
            <a:lvl1pPr>
              <a:defRPr/>
            </a:lvl1pPr>
          </a:lstStyle>
          <a:p>
            <a:pPr lvl="0"/>
            <a:fld id="{96456526-AD48-4458-9543-525DC6E4606F}" type="datetime1">
              <a:rPr lang="el-GR"/>
              <a:pPr lvl="0"/>
              <a:t>9/9/2021</a:t>
            </a:fld>
            <a:endParaRPr lang="el-GR"/>
          </a:p>
        </p:txBody>
      </p:sp>
      <p:sp>
        <p:nvSpPr>
          <p:cNvPr id="6" name="Θέση υποσέλιδου 5"/>
          <p:cNvSpPr txBox="1">
            <a:spLocks noGrp="1"/>
          </p:cNvSpPr>
          <p:nvPr>
            <p:ph type="ftr" sz="quarter" idx="9"/>
          </p:nvPr>
        </p:nvSpPr>
        <p:spPr/>
        <p:txBody>
          <a:bodyPr/>
          <a:lstStyle>
            <a:lvl1pPr>
              <a:defRPr/>
            </a:lvl1pPr>
          </a:lstStyle>
          <a:p>
            <a:pPr lvl="0"/>
            <a:endParaRPr lang="el-GR"/>
          </a:p>
        </p:txBody>
      </p:sp>
      <p:sp>
        <p:nvSpPr>
          <p:cNvPr id="7" name="Θέση αριθμού διαφάνειας 6"/>
          <p:cNvSpPr txBox="1">
            <a:spLocks noGrp="1"/>
          </p:cNvSpPr>
          <p:nvPr>
            <p:ph type="sldNum" sz="quarter" idx="8"/>
          </p:nvPr>
        </p:nvSpPr>
        <p:spPr/>
        <p:txBody>
          <a:bodyPr/>
          <a:lstStyle>
            <a:lvl1pPr>
              <a:defRPr/>
            </a:lvl1pPr>
          </a:lstStyle>
          <a:p>
            <a:pPr lvl="0"/>
            <a:fld id="{42C3E74B-AA41-4193-9021-7393A8B5D2FD}" type="slidenum">
              <a:t>‹#›</a:t>
            </a:fld>
            <a:endParaRPr lang="el-GR"/>
          </a:p>
        </p:txBody>
      </p:sp>
    </p:spTree>
    <p:extLst>
      <p:ext uri="{BB962C8B-B14F-4D97-AF65-F5344CB8AC3E}">
        <p14:creationId xmlns:p14="http://schemas.microsoft.com/office/powerpoint/2010/main" val="346272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9784" y="457200"/>
            <a:ext cx="3932240" cy="1600200"/>
          </a:xfrm>
        </p:spPr>
        <p:txBody>
          <a:bodyPr anchor="b"/>
          <a:lstStyle>
            <a:lvl1pPr>
              <a:defRPr sz="3200"/>
            </a:lvl1pPr>
          </a:lstStyle>
          <a:p>
            <a:pPr lvl="0"/>
            <a:r>
              <a:rPr lang="el-GR"/>
              <a:t>Κάντε κλικ για να επεξεργαστείτε τον τίτλο υποδείγματος</a:t>
            </a:r>
          </a:p>
        </p:txBody>
      </p:sp>
      <p:sp>
        <p:nvSpPr>
          <p:cNvPr id="3" name="Θέση εικόνας 2"/>
          <p:cNvSpPr txBox="1">
            <a:spLocks noGrp="1"/>
          </p:cNvSpPr>
          <p:nvPr>
            <p:ph type="pic" idx="1"/>
          </p:nvPr>
        </p:nvSpPr>
        <p:spPr>
          <a:xfrm>
            <a:off x="5183184" y="987423"/>
            <a:ext cx="6172200" cy="4873623"/>
          </a:xfrm>
        </p:spPr>
        <p:txBody>
          <a:bodyPr/>
          <a:lstStyle>
            <a:lvl1pPr marL="0" indent="0">
              <a:buNone/>
              <a:defRPr sz="3200"/>
            </a:lvl1pPr>
          </a:lstStyle>
          <a:p>
            <a:pPr lvl="0"/>
            <a:endParaRPr lang="el-GR"/>
          </a:p>
        </p:txBody>
      </p:sp>
      <p:sp>
        <p:nvSpPr>
          <p:cNvPr id="4" name="Θέση κειμένου 3"/>
          <p:cNvSpPr txBox="1">
            <a:spLocks noGrp="1"/>
          </p:cNvSpPr>
          <p:nvPr>
            <p:ph type="body" idx="2"/>
          </p:nvPr>
        </p:nvSpPr>
        <p:spPr>
          <a:xfrm>
            <a:off x="839784" y="2057400"/>
            <a:ext cx="3932240" cy="3811584"/>
          </a:xfrm>
        </p:spPr>
        <p:txBody>
          <a:bodyPr/>
          <a:lstStyle>
            <a:lvl1pPr marL="0" indent="0">
              <a:buNone/>
              <a:defRPr sz="1600"/>
            </a:lvl1pPr>
          </a:lstStyle>
          <a:p>
            <a:pPr lvl="0"/>
            <a:r>
              <a:rPr lang="el-GR"/>
              <a:t>Επεξεργασία στυλ υποδείγματος κειμένου</a:t>
            </a:r>
          </a:p>
        </p:txBody>
      </p:sp>
      <p:sp>
        <p:nvSpPr>
          <p:cNvPr id="5" name="Θέση ημερομηνίας 4"/>
          <p:cNvSpPr txBox="1">
            <a:spLocks noGrp="1"/>
          </p:cNvSpPr>
          <p:nvPr>
            <p:ph type="dt" sz="half" idx="7"/>
          </p:nvPr>
        </p:nvSpPr>
        <p:spPr/>
        <p:txBody>
          <a:bodyPr/>
          <a:lstStyle>
            <a:lvl1pPr>
              <a:defRPr/>
            </a:lvl1pPr>
          </a:lstStyle>
          <a:p>
            <a:pPr lvl="0"/>
            <a:fld id="{2075DB6B-C01B-4D1E-A2C8-52EEA9EF4BDE}" type="datetime1">
              <a:rPr lang="el-GR"/>
              <a:pPr lvl="0"/>
              <a:t>9/9/2021</a:t>
            </a:fld>
            <a:endParaRPr lang="el-GR"/>
          </a:p>
        </p:txBody>
      </p:sp>
      <p:sp>
        <p:nvSpPr>
          <p:cNvPr id="6" name="Θέση υποσέλιδου 5"/>
          <p:cNvSpPr txBox="1">
            <a:spLocks noGrp="1"/>
          </p:cNvSpPr>
          <p:nvPr>
            <p:ph type="ftr" sz="quarter" idx="9"/>
          </p:nvPr>
        </p:nvSpPr>
        <p:spPr/>
        <p:txBody>
          <a:bodyPr/>
          <a:lstStyle>
            <a:lvl1pPr>
              <a:defRPr/>
            </a:lvl1pPr>
          </a:lstStyle>
          <a:p>
            <a:pPr lvl="0"/>
            <a:endParaRPr lang="el-GR"/>
          </a:p>
        </p:txBody>
      </p:sp>
      <p:sp>
        <p:nvSpPr>
          <p:cNvPr id="7" name="Θέση αριθμού διαφάνειας 6"/>
          <p:cNvSpPr txBox="1">
            <a:spLocks noGrp="1"/>
          </p:cNvSpPr>
          <p:nvPr>
            <p:ph type="sldNum" sz="quarter" idx="8"/>
          </p:nvPr>
        </p:nvSpPr>
        <p:spPr/>
        <p:txBody>
          <a:bodyPr/>
          <a:lstStyle>
            <a:lvl1pPr>
              <a:defRPr/>
            </a:lvl1pPr>
          </a:lstStyle>
          <a:p>
            <a:pPr lvl="0"/>
            <a:fld id="{53D0B483-82D5-46E0-A6FD-7312BDF726F0}" type="slidenum">
              <a:t>‹#›</a:t>
            </a:fld>
            <a:endParaRPr lang="el-GR"/>
          </a:p>
        </p:txBody>
      </p:sp>
    </p:spTree>
    <p:extLst>
      <p:ext uri="{BB962C8B-B14F-4D97-AF65-F5344CB8AC3E}">
        <p14:creationId xmlns:p14="http://schemas.microsoft.com/office/powerpoint/2010/main" val="746639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creativecommons.org/licenses/by-nc/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Θέση τίτλου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lstStyle/>
          <a:p>
            <a:pPr lvl="0"/>
            <a:r>
              <a:rPr lang="el-GR"/>
              <a:t>Κάντε κλικ για να επεξεργαστείτε τον τίτλο υποδείγματος</a:t>
            </a:r>
          </a:p>
        </p:txBody>
      </p:sp>
      <p:sp>
        <p:nvSpPr>
          <p:cNvPr id="3" name="Θέση κειμένου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l-GR" sz="1200" b="0" i="0" u="none" strike="noStrike" kern="1200" cap="none" spc="0" baseline="0">
                <a:solidFill>
                  <a:srgbClr val="898989"/>
                </a:solidFill>
                <a:uFillTx/>
                <a:latin typeface="Calibri"/>
              </a:defRPr>
            </a:lvl1pPr>
          </a:lstStyle>
          <a:p>
            <a:pPr lvl="0"/>
            <a:fld id="{63415270-5063-4CB5-B307-D60FA6D10DD0}" type="datetime1">
              <a:rPr lang="el-GR"/>
              <a:pPr lvl="0"/>
              <a:t>9/9/2021</a:t>
            </a:fld>
            <a:endParaRPr lang="el-GR"/>
          </a:p>
        </p:txBody>
      </p:sp>
      <p:sp>
        <p:nvSpPr>
          <p:cNvPr id="5" name="Θέση υποσέλιδου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l-GR" sz="1200" b="0" i="0" u="none" strike="noStrike" kern="1200" cap="none" spc="0" baseline="0">
                <a:solidFill>
                  <a:srgbClr val="898989"/>
                </a:solidFill>
                <a:uFillTx/>
                <a:latin typeface="Calibri"/>
              </a:defRPr>
            </a:lvl1pPr>
          </a:lstStyle>
          <a:p>
            <a:pPr lvl="0"/>
            <a:endParaRPr lang="el-GR"/>
          </a:p>
        </p:txBody>
      </p:sp>
      <p:sp>
        <p:nvSpPr>
          <p:cNvPr id="6" name="Θέση αριθμού διαφάνειας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l-GR" sz="1200" b="0" i="0" u="none" strike="noStrike" kern="1200" cap="none" spc="0" baseline="0">
                <a:solidFill>
                  <a:srgbClr val="898989"/>
                </a:solidFill>
                <a:uFillTx/>
                <a:latin typeface="Calibri"/>
              </a:defRPr>
            </a:lvl1pPr>
          </a:lstStyle>
          <a:p>
            <a:pPr lvl="0"/>
            <a:fld id="{147CEF35-59DA-4271-9AF1-C67C6502303C}" type="slidenum">
              <a:t>‹#›</a:t>
            </a:fld>
            <a:endParaRPr lang="el-GR"/>
          </a:p>
        </p:txBody>
      </p:sp>
      <p:pic>
        <p:nvPicPr>
          <p:cNvPr id="7" name="Picture 2"/>
          <p:cNvPicPr>
            <a:picLocks noChangeAspect="1"/>
          </p:cNvPicPr>
          <p:nvPr/>
        </p:nvPicPr>
        <p:blipFill>
          <a:blip r:embed="rId13"/>
          <a:srcRect/>
          <a:stretch>
            <a:fillRect/>
          </a:stretch>
        </p:blipFill>
        <p:spPr>
          <a:xfrm>
            <a:off x="0" y="0"/>
            <a:ext cx="1555293" cy="980730"/>
          </a:xfrm>
          <a:prstGeom prst="rect">
            <a:avLst/>
          </a:prstGeom>
          <a:noFill/>
          <a:ln>
            <a:noFill/>
          </a:ln>
        </p:spPr>
      </p:pic>
      <p:pic>
        <p:nvPicPr>
          <p:cNvPr id="8" name="Imagen 5"/>
          <p:cNvPicPr>
            <a:picLocks noChangeAspect="1"/>
          </p:cNvPicPr>
          <p:nvPr/>
        </p:nvPicPr>
        <p:blipFill>
          <a:blip r:embed="rId14"/>
          <a:stretch>
            <a:fillRect/>
          </a:stretch>
        </p:blipFill>
        <p:spPr>
          <a:xfrm>
            <a:off x="11216953" y="0"/>
            <a:ext cx="975052" cy="908721"/>
          </a:xfrm>
          <a:prstGeom prst="rect">
            <a:avLst/>
          </a:prstGeom>
          <a:noFill/>
          <a:ln>
            <a:noFill/>
          </a:ln>
        </p:spPr>
      </p:pic>
      <p:pic>
        <p:nvPicPr>
          <p:cNvPr id="9" name="Picture 8"/>
          <p:cNvPicPr>
            <a:picLocks noChangeAspect="1"/>
          </p:cNvPicPr>
          <p:nvPr/>
        </p:nvPicPr>
        <p:blipFill>
          <a:blip r:embed="rId15"/>
          <a:srcRect/>
          <a:stretch>
            <a:fillRect/>
          </a:stretch>
        </p:blipFill>
        <p:spPr>
          <a:xfrm>
            <a:off x="144018" y="6243742"/>
            <a:ext cx="3359697" cy="569634"/>
          </a:xfrm>
          <a:prstGeom prst="rect">
            <a:avLst/>
          </a:prstGeom>
          <a:noFill/>
          <a:ln>
            <a:noFill/>
          </a:ln>
        </p:spPr>
      </p:pic>
      <p:sp>
        <p:nvSpPr>
          <p:cNvPr id="10" name="Marcador de número de diapositiva 5"/>
          <p:cNvSpPr txBox="1"/>
          <p:nvPr/>
        </p:nvSpPr>
        <p:spPr>
          <a:xfrm>
            <a:off x="8323728" y="6409468"/>
            <a:ext cx="2451698" cy="321365"/>
          </a:xfrm>
          <a:prstGeom prst="rect">
            <a:avLst/>
          </a:prstGeom>
          <a:noFill/>
          <a:ln>
            <a:noFill/>
          </a:ln>
        </p:spPr>
        <p:txBody>
          <a:bodyPr vert="horz" wrap="square" lIns="68580" tIns="34290" rIns="68580" bIns="34290" anchor="ctr" anchorCtr="0" compatLnSpc="1"/>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900" b="0" i="0" u="none" strike="noStrike" kern="1200" cap="none" spc="0" baseline="0">
              <a:solidFill>
                <a:srgbClr val="898989"/>
              </a:solidFill>
              <a:uFillTx/>
              <a:latin typeface="Calibri"/>
            </a:endParaRPr>
          </a:p>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900" b="0" i="0" u="none" strike="noStrike" kern="1200" cap="none" spc="0" baseline="0">
                <a:solidFill>
                  <a:srgbClr val="898989"/>
                </a:solidFill>
                <a:uFillTx/>
                <a:latin typeface="Calibri"/>
              </a:rPr>
              <a:t>This work is licensed under a </a:t>
            </a:r>
            <a:r>
              <a:rPr lang="en-GB" sz="900" b="0" i="0" u="sng" strike="noStrike" kern="1200" cap="none" spc="0" baseline="0">
                <a:solidFill>
                  <a:srgbClr val="898989"/>
                </a:solidFill>
                <a:uFillTx/>
                <a:latin typeface="Calibri"/>
                <a:hlinkClick r:id="rId16"/>
              </a:rPr>
              <a:t>Creative Commons Attribution - Non-commercial 4.0 International</a:t>
            </a:r>
            <a:r>
              <a:rPr lang="en-GB" sz="900" b="0" i="0" u="none" strike="noStrike" kern="1200" cap="none" spc="0" baseline="0">
                <a:solidFill>
                  <a:srgbClr val="898989"/>
                </a:solidFill>
                <a:uFillTx/>
                <a:latin typeface="Calibri"/>
              </a:rPr>
              <a:t>   </a:t>
            </a:r>
          </a:p>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900" b="0" i="0" u="none" strike="noStrike" kern="1200" cap="none" spc="0" baseline="0">
              <a:solidFill>
                <a:srgbClr val="898989"/>
              </a:solidFill>
              <a:uFillTx/>
              <a:latin typeface="Calibri"/>
            </a:endParaRPr>
          </a:p>
        </p:txBody>
      </p:sp>
      <p:pic>
        <p:nvPicPr>
          <p:cNvPr id="11" name="Picture 10" descr="Licenza Creative Commons"/>
          <p:cNvPicPr>
            <a:picLocks noChangeAspect="1"/>
          </p:cNvPicPr>
          <p:nvPr/>
        </p:nvPicPr>
        <p:blipFill>
          <a:blip r:embed="rId17"/>
          <a:srcRect/>
          <a:stretch>
            <a:fillRect/>
          </a:stretch>
        </p:blipFill>
        <p:spPr>
          <a:xfrm>
            <a:off x="10775426" y="6361947"/>
            <a:ext cx="1057247" cy="368878"/>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90000"/>
        </a:lnSpc>
        <a:spcBef>
          <a:spcPts val="0"/>
        </a:spcBef>
        <a:spcAft>
          <a:spcPts val="0"/>
        </a:spcAft>
        <a:buNone/>
        <a:tabLst/>
        <a:defRPr lang="el-GR"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l-GR"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l-GR"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l-GR"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l-GR" sz="18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Υπότιτλος 2"/>
          <p:cNvSpPr txBox="1">
            <a:spLocks noGrp="1"/>
          </p:cNvSpPr>
          <p:nvPr>
            <p:ph type="subTitle" idx="1"/>
          </p:nvPr>
        </p:nvSpPr>
        <p:spPr>
          <a:xfrm>
            <a:off x="119338" y="5102845"/>
            <a:ext cx="11953329" cy="1089233"/>
          </a:xfrm>
        </p:spPr>
        <p:txBody>
          <a:bodyPr/>
          <a:lstStyle/>
          <a:p>
            <a:pPr lvl="0"/>
            <a:r>
              <a:rPr lang="en-US" sz="1400" b="1"/>
              <a:t>Università  Aristotle  di Salonicco</a:t>
            </a:r>
          </a:p>
          <a:p>
            <a:pPr lvl="0"/>
            <a:endParaRPr lang="en-US" sz="1600" b="1"/>
          </a:p>
        </p:txBody>
      </p:sp>
      <p:sp>
        <p:nvSpPr>
          <p:cNvPr id="3" name="AutoShape 2" descr="Welcome to the Aristotle University of Thessaloniki - A short guide to the  student life"/>
          <p:cNvSpPr/>
          <p:nvPr/>
        </p:nvSpPr>
        <p:spPr>
          <a:xfrm>
            <a:off x="4820479" y="3214408"/>
            <a:ext cx="2832655" cy="1888437"/>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pic>
        <p:nvPicPr>
          <p:cNvPr id="4" name="Εικόνα 4"/>
          <p:cNvPicPr>
            <a:picLocks noChangeAspect="1"/>
          </p:cNvPicPr>
          <p:nvPr/>
        </p:nvPicPr>
        <p:blipFill>
          <a:blip r:embed="rId2"/>
          <a:stretch>
            <a:fillRect/>
          </a:stretch>
        </p:blipFill>
        <p:spPr>
          <a:xfrm>
            <a:off x="3935760" y="2348883"/>
            <a:ext cx="4248476" cy="2255376"/>
          </a:xfrm>
          <a:prstGeom prst="rect">
            <a:avLst/>
          </a:prstGeom>
          <a:noFill/>
          <a:ln>
            <a:noFill/>
          </a:ln>
        </p:spPr>
      </p:pic>
      <p:sp>
        <p:nvSpPr>
          <p:cNvPr id="5" name="Rectangle 6"/>
          <p:cNvSpPr/>
          <p:nvPr/>
        </p:nvSpPr>
        <p:spPr>
          <a:xfrm>
            <a:off x="3293723" y="1484784"/>
            <a:ext cx="5604549" cy="369335"/>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err="1">
                <a:solidFill>
                  <a:srgbClr val="E46C0A"/>
                </a:solidFill>
                <a:effectLst>
                  <a:outerShdw dist="38096" dir="2700000">
                    <a:srgbClr val="000000"/>
                  </a:outerShdw>
                </a:effectLst>
                <a:uFillTx/>
                <a:latin typeface="Calibri"/>
              </a:rPr>
              <a:t>Unità</a:t>
            </a:r>
            <a:r>
              <a:rPr lang="en-US" sz="1800" b="1" i="0" u="none" strike="noStrike" kern="1200" cap="none" spc="0" baseline="0" dirty="0">
                <a:solidFill>
                  <a:srgbClr val="E46C0A"/>
                </a:solidFill>
                <a:effectLst>
                  <a:outerShdw dist="38096" dir="2700000">
                    <a:srgbClr val="000000"/>
                  </a:outerShdw>
                </a:effectLst>
                <a:uFillTx/>
                <a:latin typeface="Calibri"/>
              </a:rPr>
              <a:t> </a:t>
            </a:r>
            <a:r>
              <a:rPr lang="en-US" sz="1800" b="1" i="0" u="none" strike="noStrike" kern="1200" cap="none" spc="0" baseline="0" dirty="0" smtClean="0">
                <a:solidFill>
                  <a:srgbClr val="E46C0A"/>
                </a:solidFill>
                <a:effectLst>
                  <a:outerShdw dist="38096" dir="2700000">
                    <a:srgbClr val="000000"/>
                  </a:outerShdw>
                </a:effectLst>
                <a:uFillTx/>
                <a:latin typeface="Calibri"/>
              </a:rPr>
              <a:t>4 - </a:t>
            </a:r>
            <a:r>
              <a:rPr lang="en-US" sz="1800" b="1" i="0" u="none" strike="noStrike" kern="1200" cap="none" spc="0" baseline="0" dirty="0">
                <a:solidFill>
                  <a:srgbClr val="E46C0A"/>
                </a:solidFill>
                <a:effectLst>
                  <a:outerShdw dist="38096" dir="2700000">
                    <a:srgbClr val="000000"/>
                  </a:outerShdw>
                </a:effectLst>
                <a:uFillTx/>
                <a:latin typeface="Calibri"/>
              </a:rPr>
              <a:t>Il </a:t>
            </a:r>
            <a:r>
              <a:rPr lang="en-US" sz="1800" b="1" i="0" u="none" strike="noStrike" kern="1200" cap="none" spc="0" baseline="0" dirty="0" err="1">
                <a:solidFill>
                  <a:srgbClr val="E46C0A"/>
                </a:solidFill>
                <a:effectLst>
                  <a:outerShdw dist="38096" dir="2700000">
                    <a:srgbClr val="000000"/>
                  </a:outerShdw>
                </a:effectLst>
                <a:uFillTx/>
                <a:latin typeface="Calibri"/>
              </a:rPr>
              <a:t>rapporto</a:t>
            </a:r>
            <a:r>
              <a:rPr lang="en-US" sz="1800" b="1" i="0" u="none" strike="noStrike" kern="1200" cap="none" spc="0" baseline="0" dirty="0">
                <a:solidFill>
                  <a:srgbClr val="E46C0A"/>
                </a:solidFill>
                <a:effectLst>
                  <a:outerShdw dist="38096" dir="2700000">
                    <a:srgbClr val="000000"/>
                  </a:outerShdw>
                </a:effectLst>
                <a:uFillTx/>
                <a:latin typeface="Calibri"/>
              </a:rPr>
              <a:t> </a:t>
            </a:r>
            <a:r>
              <a:rPr lang="en-US" sz="1800" b="1" i="0" u="none" strike="noStrike" kern="1200" cap="none" spc="0" baseline="0" dirty="0" err="1">
                <a:solidFill>
                  <a:srgbClr val="E46C0A"/>
                </a:solidFill>
                <a:effectLst>
                  <a:outerShdw dist="38096" dir="2700000">
                    <a:srgbClr val="000000"/>
                  </a:outerShdw>
                </a:effectLst>
                <a:uFillTx/>
                <a:latin typeface="Calibri"/>
              </a:rPr>
              <a:t>tra</a:t>
            </a:r>
            <a:r>
              <a:rPr lang="en-US" sz="1800" b="1" i="0" u="none" strike="noStrike" kern="1200" cap="none" spc="0" baseline="0" dirty="0">
                <a:solidFill>
                  <a:srgbClr val="E46C0A"/>
                </a:solidFill>
                <a:effectLst>
                  <a:outerShdw dist="38096" dir="2700000">
                    <a:srgbClr val="000000"/>
                  </a:outerShdw>
                </a:effectLst>
                <a:uFillTx/>
                <a:latin typeface="Calibri"/>
              </a:rPr>
              <a:t> </a:t>
            </a:r>
            <a:r>
              <a:rPr lang="en-US" sz="1800" b="1" i="0" u="none" strike="noStrike" kern="1200" cap="none" spc="0" baseline="0" dirty="0" err="1">
                <a:solidFill>
                  <a:srgbClr val="E46C0A"/>
                </a:solidFill>
                <a:effectLst>
                  <a:outerShdw dist="38096" dir="2700000">
                    <a:srgbClr val="000000"/>
                  </a:outerShdw>
                </a:effectLst>
                <a:uFillTx/>
                <a:latin typeface="Calibri"/>
              </a:rPr>
              <a:t>filosofia</a:t>
            </a:r>
            <a:r>
              <a:rPr lang="en-US" sz="1800" b="1" i="0" u="none" strike="noStrike" kern="1200" cap="none" spc="0" baseline="0" dirty="0">
                <a:solidFill>
                  <a:srgbClr val="E46C0A"/>
                </a:solidFill>
                <a:effectLst>
                  <a:outerShdw dist="38096" dir="2700000">
                    <a:srgbClr val="000000"/>
                  </a:outerShdw>
                </a:effectLst>
                <a:uFillTx/>
                <a:latin typeface="Calibri"/>
              </a:rPr>
              <a:t> e </a:t>
            </a:r>
            <a:r>
              <a:rPr lang="en-US" sz="1800" b="1" i="0" u="none" strike="noStrike" kern="1200" cap="none" spc="0" baseline="0" dirty="0" err="1">
                <a:solidFill>
                  <a:srgbClr val="E46C0A"/>
                </a:solidFill>
                <a:effectLst>
                  <a:outerShdw dist="38096" dir="2700000">
                    <a:srgbClr val="000000"/>
                  </a:outerShdw>
                </a:effectLst>
                <a:uFillTx/>
                <a:latin typeface="Calibri"/>
              </a:rPr>
              <a:t>medicina</a:t>
            </a:r>
            <a:r>
              <a:rPr lang="en-US" sz="1800" b="1" i="0" u="none" strike="noStrike" kern="1200" cap="none" spc="0" baseline="0" dirty="0">
                <a:solidFill>
                  <a:srgbClr val="E46C0A"/>
                </a:solidFill>
                <a:effectLst>
                  <a:outerShdw dist="38096" dir="2700000">
                    <a:srgbClr val="000000"/>
                  </a:outerShdw>
                </a:effectLst>
                <a:uFillTx/>
                <a:latin typeface="Calibri"/>
              </a:rPr>
              <a:t> </a:t>
            </a:r>
            <a:r>
              <a:rPr lang="en-US" sz="1800" b="1" i="0" u="none" strike="noStrike" kern="1200" cap="none" spc="0" baseline="0" dirty="0" err="1">
                <a:solidFill>
                  <a:srgbClr val="E46C0A"/>
                </a:solidFill>
                <a:effectLst>
                  <a:outerShdw dist="38096" dir="2700000">
                    <a:srgbClr val="000000"/>
                  </a:outerShdw>
                </a:effectLst>
                <a:uFillTx/>
                <a:latin typeface="Calibri"/>
              </a:rPr>
              <a:t>nell’Antichità</a:t>
            </a:r>
            <a:r>
              <a:rPr lang="en-US" sz="1800" b="1" i="0" u="none" strike="noStrike" kern="1200" cap="none" spc="0" baseline="0" dirty="0">
                <a:solidFill>
                  <a:srgbClr val="E46C0A"/>
                </a:solidFill>
                <a:effectLst>
                  <a:outerShdw dist="38096" dir="2700000">
                    <a:srgbClr val="000000"/>
                  </a:outerShdw>
                </a:effectLst>
                <a:uFillTx/>
                <a:latin typeface="Calibri"/>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Τίτλος 3"/>
          <p:cNvSpPr txBox="1">
            <a:spLocks noGrp="1"/>
          </p:cNvSpPr>
          <p:nvPr>
            <p:ph type="title"/>
          </p:nvPr>
        </p:nvSpPr>
        <p:spPr>
          <a:xfrm>
            <a:off x="838203" y="980730"/>
            <a:ext cx="10515600" cy="571847"/>
          </a:xfrm>
        </p:spPr>
        <p:txBody>
          <a:bodyPr anchorCtr="1"/>
          <a:lstStyle/>
          <a:p>
            <a:pPr lvl="0" algn="ctr"/>
            <a:r>
              <a:rPr lang="it-IT" sz="2400" b="1"/>
              <a:t>LA CONCEZIONE DELLA TERAPIA DI PLATONE</a:t>
            </a:r>
            <a:r>
              <a:rPr lang="it-IT" sz="2400"/>
              <a:t/>
            </a:r>
            <a:br>
              <a:rPr lang="it-IT" sz="2400"/>
            </a:br>
            <a:endParaRPr lang="el-GR" sz="2400">
              <a:latin typeface="Calibri"/>
              <a:cs typeface="Times New Roman" pitchFamily="18"/>
            </a:endParaRPr>
          </a:p>
        </p:txBody>
      </p:sp>
      <p:sp>
        <p:nvSpPr>
          <p:cNvPr id="3" name="Θέση περιεχομένου 4"/>
          <p:cNvSpPr txBox="1">
            <a:spLocks noGrp="1"/>
          </p:cNvSpPr>
          <p:nvPr>
            <p:ph idx="1"/>
          </p:nvPr>
        </p:nvSpPr>
        <p:spPr>
          <a:xfrm>
            <a:off x="838203" y="1825627"/>
            <a:ext cx="10515600" cy="3043534"/>
          </a:xfrm>
        </p:spPr>
        <p:txBody>
          <a:bodyPr/>
          <a:lstStyle/>
          <a:p>
            <a:pPr lvl="0" algn="just">
              <a:lnSpc>
                <a:spcPct val="80000"/>
              </a:lnSpc>
            </a:pPr>
            <a:r>
              <a:rPr lang="en-US" sz="1800">
                <a:cs typeface="Times New Roman" pitchFamily="18"/>
              </a:rPr>
              <a:t>Platone, </a:t>
            </a:r>
            <a:r>
              <a:rPr lang="it-IT" sz="1800"/>
              <a:t>nel suo dialogo, “</a:t>
            </a:r>
            <a:r>
              <a:rPr lang="it-IT" sz="1800" i="1"/>
              <a:t>Carmide”</a:t>
            </a:r>
            <a:r>
              <a:rPr lang="it-IT" sz="1800"/>
              <a:t> descrive come il medico dell’antichità possa curare una malattia. Egli sostiene che se un buon medico vuole curare un </a:t>
            </a:r>
            <a:r>
              <a:rPr lang="it-IT" sz="1800" b="1"/>
              <a:t>dolore agli occhi</a:t>
            </a:r>
            <a:r>
              <a:rPr lang="it-IT" sz="1800"/>
              <a:t>, deve prima curare la</a:t>
            </a:r>
            <a:r>
              <a:rPr lang="it-IT" sz="1800" b="1"/>
              <a:t> testa </a:t>
            </a:r>
            <a:r>
              <a:rPr lang="it-IT" sz="1800"/>
              <a:t>del paziente. Afferma, inoltre, che non può curare la testa del paziente se non cura prima </a:t>
            </a:r>
            <a:r>
              <a:rPr lang="it-IT" sz="1800" b="1"/>
              <a:t>l’intero corpo</a:t>
            </a:r>
            <a:r>
              <a:rPr lang="it-IT" sz="1800"/>
              <a:t>. Questo è il motivo per cui si prescrivono diete nello sforzo di curare la parte insieme al tutto.</a:t>
            </a:r>
            <a:endParaRPr lang="en-US" sz="1800">
              <a:cs typeface="Times New Roman" pitchFamily="18"/>
            </a:endParaRPr>
          </a:p>
          <a:p>
            <a:pPr lvl="0" algn="just">
              <a:lnSpc>
                <a:spcPct val="80000"/>
              </a:lnSpc>
            </a:pPr>
            <a:r>
              <a:rPr lang="it-IT" sz="1800"/>
              <a:t>Inoltre, Platone, nello stesso dialogo, sostiene che un medico non può curare l’intero corpo indipendentemente dall’anima. Perché le cose buone e cattive per il corpo hanno origine nell’anima. Dovremmo quindi iniziare con l’anima, se vogliamo curare il dolore agli occhi, alla testa o al corpo.</a:t>
            </a:r>
          </a:p>
          <a:p>
            <a:pPr lvl="0" algn="just">
              <a:lnSpc>
                <a:spcPct val="80000"/>
              </a:lnSpc>
            </a:pPr>
            <a:r>
              <a:rPr lang="it-IT" sz="1800"/>
              <a:t>Inoltre, l’anima viene guarita con certi canti magici, che sono buone parole che portano nell’anima prudenza, moderazione e temperanza. E se questa temperanza è presente nell’anima, allora la testa e il corpo possono essere ripristinati in salute.</a:t>
            </a:r>
          </a:p>
          <a:p>
            <a:pPr lvl="0" algn="just">
              <a:lnSpc>
                <a:spcPct val="80000"/>
              </a:lnSpc>
            </a:pPr>
            <a:endParaRPr lang="en-US" sz="1800">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1052739"/>
            <a:ext cx="10515600" cy="637949"/>
          </a:xfrm>
        </p:spPr>
        <p:txBody>
          <a:bodyPr anchorCtr="1"/>
          <a:lstStyle/>
          <a:p>
            <a:pPr lvl="0" algn="ctr"/>
            <a:r>
              <a:rPr lang="it-IT" sz="2400" b="1"/>
              <a:t>PLATONE COME IDEATORE DELLA MODERNA PSICOTERAPIA</a:t>
            </a:r>
            <a:r>
              <a:rPr lang="it-IT" sz="2400"/>
              <a:t/>
            </a:r>
            <a:br>
              <a:rPr lang="it-IT" sz="2400"/>
            </a:br>
            <a:r>
              <a:rPr lang="en-US" sz="2400">
                <a:latin typeface="Calibri"/>
                <a:cs typeface="Times New Roman" pitchFamily="18"/>
              </a:rPr>
              <a:t>.</a:t>
            </a:r>
            <a:r>
              <a:rPr lang="en-US" sz="2500">
                <a:latin typeface="Times New Roman" pitchFamily="18"/>
                <a:cs typeface="Times New Roman" pitchFamily="18"/>
              </a:rPr>
              <a:t>  </a:t>
            </a:r>
            <a:endParaRPr lang="el-GR" sz="2500">
              <a:latin typeface="Times New Roman" pitchFamily="18"/>
              <a:cs typeface="Times New Roman" pitchFamily="18"/>
            </a:endParaRPr>
          </a:p>
        </p:txBody>
      </p:sp>
      <p:sp>
        <p:nvSpPr>
          <p:cNvPr id="3" name="Θέση περιεχομένου 3"/>
          <p:cNvSpPr txBox="1">
            <a:spLocks noGrp="1"/>
          </p:cNvSpPr>
          <p:nvPr>
            <p:ph idx="1"/>
          </p:nvPr>
        </p:nvSpPr>
        <p:spPr>
          <a:xfrm>
            <a:off x="838203" y="1825627"/>
            <a:ext cx="10515600" cy="2827507"/>
          </a:xfrm>
        </p:spPr>
        <p:txBody>
          <a:bodyPr/>
          <a:lstStyle/>
          <a:p>
            <a:pPr lvl="0" algn="just"/>
            <a:r>
              <a:rPr lang="it-IT" sz="1800"/>
              <a:t>Affermando che non possiamo curare il corpo e la testa senza curare prima l’anima, Platone è diventato uno dei primi ideatori della psicoterapia moderna nella storia della medicina.</a:t>
            </a:r>
          </a:p>
          <a:p>
            <a:pPr lvl="0" algn="just"/>
            <a:r>
              <a:rPr lang="it-IT" sz="1800"/>
              <a:t>La Dr.ssa Chiara Thumiger la chiama “La terapia della parola nella medicina greca” (nell’annesso Youtube), sottintendendo tutta la tradizione della guarigione dell’anima attraverso l’uso di buone parole che permea la Antichità Classica.</a:t>
            </a:r>
          </a:p>
          <a:p>
            <a:pPr marL="0" lvl="0" indent="0" algn="just">
              <a:buNone/>
            </a:pPr>
            <a:endParaRPr lang="en-US" sz="1800">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908721"/>
            <a:ext cx="10515600" cy="781967"/>
          </a:xfrm>
        </p:spPr>
        <p:txBody>
          <a:bodyPr anchorCtr="1"/>
          <a:lstStyle/>
          <a:p>
            <a:pPr lvl="0" algn="ctr"/>
            <a:r>
              <a:rPr lang="it-IT" sz="2400" b="1"/>
              <a:t>IL CONTRIBUTO DI ARISTOTELE ALLA MEDICINA</a:t>
            </a:r>
            <a:r>
              <a:rPr lang="it-IT" sz="2400"/>
              <a:t/>
            </a:r>
            <a:br>
              <a:rPr lang="it-IT" sz="2400"/>
            </a:br>
            <a:endParaRPr lang="el-GR" sz="2400">
              <a:latin typeface="Calibri"/>
              <a:cs typeface="Times New Roman" pitchFamily="18"/>
            </a:endParaRPr>
          </a:p>
        </p:txBody>
      </p:sp>
      <p:sp>
        <p:nvSpPr>
          <p:cNvPr id="3" name="Θέση περιεχομένου 3"/>
          <p:cNvSpPr txBox="1">
            <a:spLocks noGrp="1"/>
          </p:cNvSpPr>
          <p:nvPr>
            <p:ph idx="1"/>
          </p:nvPr>
        </p:nvSpPr>
        <p:spPr/>
        <p:txBody>
          <a:bodyPr/>
          <a:lstStyle/>
          <a:p>
            <a:pPr marL="0" lvl="0" indent="0" algn="just">
              <a:buNone/>
            </a:pPr>
            <a:r>
              <a:rPr lang="it-IT" sz="1800"/>
              <a:t>Aristotele non ha scritto alcun trattato di medicina o almeno non esiste un trattato del genere. Tuttavia era figlio di un medico, di conseguenza abbiamo buone ragioni per pensare che conoscesse  molto la medicina. </a:t>
            </a:r>
          </a:p>
          <a:p>
            <a:pPr marL="0" lvl="0" indent="0" algn="just">
              <a:buNone/>
            </a:pPr>
            <a:r>
              <a:rPr lang="it-IT" sz="1800"/>
              <a:t>Ha scritto trattati di biologia, sugli animali e, ovviamente, di antropologia o etica, cioè su argomenti molto vicini alla medicina.</a:t>
            </a:r>
          </a:p>
          <a:p>
            <a:pPr marL="0" lvl="0" indent="0" algn="just">
              <a:buNone/>
            </a:pPr>
            <a:r>
              <a:rPr lang="it-IT" sz="1800"/>
              <a:t>Inoltre, nei suoi trattati etici come </a:t>
            </a:r>
            <a:r>
              <a:rPr lang="it-IT" sz="1800" b="1"/>
              <a:t>l’</a:t>
            </a:r>
            <a:r>
              <a:rPr lang="it-IT" sz="1800" b="1" i="1"/>
              <a:t>Etica Nicomachea</a:t>
            </a:r>
            <a:r>
              <a:rPr lang="it-IT" sz="1800" i="1"/>
              <a:t> </a:t>
            </a:r>
            <a:r>
              <a:rPr lang="it-IT" sz="1800"/>
              <a:t>e </a:t>
            </a:r>
            <a:r>
              <a:rPr lang="it-IT" sz="1800" b="1"/>
              <a:t>l’</a:t>
            </a:r>
            <a:r>
              <a:rPr lang="it-IT" sz="1800" b="1" i="1"/>
              <a:t>Etica Eudemea</a:t>
            </a:r>
            <a:r>
              <a:rPr lang="it-IT" sz="1800" b="1"/>
              <a:t>, </a:t>
            </a:r>
            <a:r>
              <a:rPr lang="it-IT" sz="1800"/>
              <a:t>molto spesso confronta il ragionamento etico con il ragionamento medico. Afferma che, in entrambi i casi, la conoscenza è contingente, non potrebbe essere altrimenti, a differenza della conoscenza matematica che è </a:t>
            </a:r>
            <a:r>
              <a:rPr lang="it-IT" sz="1800" b="1"/>
              <a:t>necessariamente </a:t>
            </a:r>
            <a:r>
              <a:rPr lang="it-IT" sz="1800"/>
              <a:t>metafisica, non potrebbe essere altrimenti. </a:t>
            </a:r>
          </a:p>
          <a:p>
            <a:pPr marL="0" lvl="0" indent="0" algn="just">
              <a:buNone/>
            </a:pPr>
            <a:r>
              <a:rPr lang="it-IT" sz="1800"/>
              <a:t>Il medico deve giudicare e calcolare ogni volta la quantità di farmaco che deve prescrivere al paziente per la malattia, mentre nel caso di un altro paziente per la stessa malattia potrebbe dover prescrivere un farmaco diverso, il suo giudizio dipende ogni volta da una serie di fattori diversi.</a:t>
            </a:r>
          </a:p>
          <a:p>
            <a:pPr marL="0" lvl="0" indent="0" algn="just">
              <a:buNone/>
            </a:pPr>
            <a:r>
              <a:rPr lang="it-IT" sz="1800"/>
              <a:t>Allo stesso modo, ogni volta che l’agente emette un giudizio o decide di agire, deve tener conto non solo delle particolari circostanze esterne, ma anche delle disposizioni, delle intenzioni e delle motivazioni dell’esecutore al momento dello svolgimento dell’azione. Sotto questo aspetto la scienza etica, come la scienza medica, è teorica e pratica/ calcolatrice allo stesso tempo.</a:t>
            </a:r>
          </a:p>
          <a:p>
            <a:pPr marL="0" lvl="0" indent="0" algn="just">
              <a:lnSpc>
                <a:spcPct val="70000"/>
              </a:lnSpc>
              <a:buNone/>
            </a:pPr>
            <a:endParaRPr lang="el-GR" sz="1800">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980730"/>
            <a:ext cx="10515600" cy="709958"/>
          </a:xfrm>
        </p:spPr>
        <p:txBody>
          <a:bodyPr anchorCtr="1"/>
          <a:lstStyle/>
          <a:p>
            <a:pPr lvl="0" algn="ctr"/>
            <a:r>
              <a:rPr lang="it-IT" sz="2400" b="1"/>
              <a:t>IPPOCRATE E LA SEPARAZIONE DELLA MEDICINA DALLA FILOSOFIA </a:t>
            </a:r>
            <a:r>
              <a:rPr lang="it-IT" sz="2400"/>
              <a:t/>
            </a:r>
            <a:br>
              <a:rPr lang="it-IT" sz="2400"/>
            </a:br>
            <a:endParaRPr lang="el-GR" sz="2400">
              <a:latin typeface="Calibri"/>
              <a:cs typeface="Times New Roman" pitchFamily="18"/>
            </a:endParaRPr>
          </a:p>
        </p:txBody>
      </p:sp>
      <p:sp>
        <p:nvSpPr>
          <p:cNvPr id="3" name="Θέση περιεχομένου 4"/>
          <p:cNvSpPr txBox="1">
            <a:spLocks noGrp="1"/>
          </p:cNvSpPr>
          <p:nvPr>
            <p:ph idx="1"/>
          </p:nvPr>
        </p:nvSpPr>
        <p:spPr>
          <a:xfrm>
            <a:off x="838203" y="1825627"/>
            <a:ext cx="10515600" cy="2539480"/>
          </a:xfrm>
        </p:spPr>
        <p:txBody>
          <a:bodyPr/>
          <a:lstStyle/>
          <a:p>
            <a:pPr marL="0" lvl="0" indent="0" algn="just">
              <a:buNone/>
            </a:pPr>
            <a:r>
              <a:rPr lang="it-IT" sz="1600"/>
              <a:t>Finora la medicina sembra essere strettamente correlata alla filosofia.  Tuttavia, Ippocrate, il famoso filosofo-medico del IV secolo a.C. ,  li separò. </a:t>
            </a:r>
          </a:p>
          <a:p>
            <a:pPr marL="0" lvl="0" indent="0" algn="just">
              <a:buNone/>
            </a:pPr>
            <a:r>
              <a:rPr lang="it-IT" sz="1600"/>
              <a:t>Egli sostiene che, fino a quel momento, i tentativi di alcuni medici di spiegare i fenomeni medici, argomentando  certe ipotesi o assiomi alle conclusioni, sono piuttosto semplicistici. Suggerisce, invece, che la medicina possiede un proprio metodo, indipendentemente dal metodo della filosofia,  in particolare della cosmologia che aspira a ridurre tutto ad un principio. Nel suo trattato “</a:t>
            </a:r>
            <a:r>
              <a:rPr lang="it-IT" sz="1600" b="1" i="1"/>
              <a:t>Sulla Medicina Antica</a:t>
            </a:r>
            <a:r>
              <a:rPr lang="it-IT" sz="1600" b="1"/>
              <a:t>” </a:t>
            </a:r>
            <a:r>
              <a:rPr lang="it-IT" sz="1600"/>
              <a:t>scrive:</a:t>
            </a:r>
          </a:p>
          <a:p>
            <a:pPr marL="0" lvl="0" indent="0" algn="just">
              <a:buNone/>
            </a:pPr>
            <a:r>
              <a:rPr lang="it-IT" sz="1600"/>
              <a:t>“</a:t>
            </a:r>
            <a:r>
              <a:rPr lang="it-IT" sz="1600" i="1"/>
              <a:t>Alcuni medici e filosofi affermano che. chi ignori cosa sia un uomo non può conoscere la medicina; dicono che chi vuole trattare adeguatamente i pazienti deve imparare questo. Ma  la domanda che sollevano riguarda la filosofia; è la competenza di chi, come Empedocle, ha scritto di scienze naturali, cos’è l’uomo dall’inizio, come è nato all’inizio, e da quali elementi è stato originariamente costruito</a:t>
            </a:r>
            <a:r>
              <a:rPr lang="it-IT" sz="1600"/>
              <a:t>”</a:t>
            </a:r>
          </a:p>
          <a:p>
            <a:pPr marL="0" lvl="0" indent="0" algn="just">
              <a:lnSpc>
                <a:spcPct val="80000"/>
              </a:lnSpc>
              <a:buNone/>
            </a:pPr>
            <a:endParaRPr lang="en-US" sz="1600">
              <a:cs typeface="Times New Roman" pitchFamily="18"/>
            </a:endParaRPr>
          </a:p>
        </p:txBody>
      </p:sp>
      <p:pic>
        <p:nvPicPr>
          <p:cNvPr id="4" name="Εικόνα 5"/>
          <p:cNvPicPr>
            <a:picLocks noChangeAspect="1"/>
          </p:cNvPicPr>
          <p:nvPr/>
        </p:nvPicPr>
        <p:blipFill>
          <a:blip r:embed="rId2"/>
          <a:stretch>
            <a:fillRect/>
          </a:stretch>
        </p:blipFill>
        <p:spPr>
          <a:xfrm>
            <a:off x="9567367" y="4241965"/>
            <a:ext cx="1512170" cy="21132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980730"/>
            <a:ext cx="10515600" cy="709958"/>
          </a:xfrm>
        </p:spPr>
        <p:txBody>
          <a:bodyPr anchorCtr="1"/>
          <a:lstStyle/>
          <a:p>
            <a:pPr lvl="0" algn="ctr"/>
            <a:r>
              <a:rPr lang="en-US">
                <a:latin typeface="Calibri"/>
              </a:rPr>
              <a:t>   </a:t>
            </a:r>
            <a:br>
              <a:rPr lang="en-US">
                <a:latin typeface="Calibri"/>
              </a:rPr>
            </a:br>
            <a:r>
              <a:rPr lang="it-IT" sz="1800" b="1"/>
              <a:t>LE INFLUENZE DELLA FILOSOFIA SULLA MEDICINA DURANTE IL PERIODO COSMOLOGICO</a:t>
            </a:r>
            <a:r>
              <a:rPr lang="it-IT"/>
              <a:t/>
            </a:r>
            <a:br>
              <a:rPr lang="it-IT"/>
            </a:br>
            <a:endParaRPr lang="el-GR">
              <a:latin typeface="Calibri"/>
            </a:endParaRPr>
          </a:p>
        </p:txBody>
      </p:sp>
      <p:sp>
        <p:nvSpPr>
          <p:cNvPr id="3" name="Θέση περιεχομένου 2"/>
          <p:cNvSpPr txBox="1">
            <a:spLocks noGrp="1"/>
          </p:cNvSpPr>
          <p:nvPr>
            <p:ph idx="1"/>
          </p:nvPr>
        </p:nvSpPr>
        <p:spPr/>
        <p:txBody>
          <a:bodyPr/>
          <a:lstStyle/>
          <a:p>
            <a:pPr marL="0" lvl="0" indent="0">
              <a:buNone/>
            </a:pPr>
            <a:r>
              <a:rPr lang="it-IT" sz="1600"/>
              <a:t>Durante il periodo cosmologico della filosofia, i medici tentarono di affidare la scienza terapeutica alla cosmologia. Tuttavia, come abbiamo appena visto, Ippocrate ha sottolineato che si trattava di un errore e che la medicina ha il suo metodo indipendente.</a:t>
            </a:r>
          </a:p>
          <a:p>
            <a:pPr marL="0" lvl="0" indent="0">
              <a:buNone/>
            </a:pPr>
            <a:r>
              <a:rPr lang="it-IT" sz="1600"/>
              <a:t>Tuttavia, il rapporto tra medicina e filosofia è rimasto e, come vedremo, diverse scuole di medicina sono state influenzate da diverse scuole filosofiche per quanto  riguarda la conoscenza teorica:</a:t>
            </a:r>
            <a:r>
              <a:rPr lang="it-IT" sz="1600" b="1"/>
              <a:t>	</a:t>
            </a:r>
            <a:endParaRPr lang="it-IT" sz="1600"/>
          </a:p>
          <a:p>
            <a:pPr marL="342900" lvl="0" indent="-342900">
              <a:buFont typeface="Calibri"/>
              <a:buAutoNum type="alphaLcParenR"/>
            </a:pPr>
            <a:r>
              <a:rPr lang="it-IT" sz="1600"/>
              <a:t>I razionalisti cercavano un a teoria che potesse fornire loro la possibilità di giustificare la prognosi di una malattia e il tipo di cura che dovevano applicare.</a:t>
            </a:r>
          </a:p>
          <a:p>
            <a:pPr marL="342900" lvl="0" indent="-342900">
              <a:buFont typeface="Calibri"/>
              <a:buAutoNum type="alphaLcParenR"/>
            </a:pPr>
            <a:r>
              <a:rPr lang="it-IT" sz="1600"/>
              <a:t>Gli empiristi furono influenzati dallo scetticismo e pensarono che la teoria arrivasse alla fine sulla base dell’esperienza accumulata fino ad allora.</a:t>
            </a:r>
          </a:p>
          <a:p>
            <a:pPr marL="342900" lvl="0" indent="-342900">
              <a:buFont typeface="Calibri"/>
              <a:buAutoNum type="alphaLcParenR"/>
            </a:pPr>
            <a:r>
              <a:rPr lang="it-IT" sz="1600"/>
              <a:t>I metodisti sostenevano che il medico doveva conoscere la teoria medica perché la teoria forniva al medico un mezzo per giustificare la pratica medica che applicava, ma soprattutto per essere più convincente nei confronti dei suoi pazienti.</a:t>
            </a:r>
          </a:p>
          <a:p>
            <a:pPr marL="0" lvl="0" indent="0" algn="just">
              <a:lnSpc>
                <a:spcPct val="80000"/>
              </a:lnSpc>
              <a:buNone/>
            </a:pPr>
            <a:endParaRPr lang="el-GR" sz="1600">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623392" y="908721"/>
            <a:ext cx="11019653" cy="1325559"/>
          </a:xfrm>
        </p:spPr>
        <p:txBody>
          <a:bodyPr anchorCtr="1"/>
          <a:lstStyle/>
          <a:p>
            <a:pPr lvl="0" algn="ctr"/>
            <a:r>
              <a:rPr lang="it-IT" sz="2400" b="1"/>
              <a:t>L’INFLUENZA DELLA FILOSOFIA SULLA MEDICINA DURANTE IL PERIODO ANTROPOLOGICO DELLA FILOSOFIA. DEONTOLOGIA MEDICA GRECA E ROMANA ANTICA</a:t>
            </a:r>
            <a:r>
              <a:rPr lang="it-IT" sz="2400"/>
              <a:t/>
            </a:r>
            <a:br>
              <a:rPr lang="it-IT" sz="2400"/>
            </a:br>
            <a:endParaRPr lang="el-GR" sz="2400">
              <a:latin typeface="Calibri"/>
              <a:cs typeface="Times New Roman" pitchFamily="18"/>
            </a:endParaRPr>
          </a:p>
        </p:txBody>
      </p:sp>
      <p:sp>
        <p:nvSpPr>
          <p:cNvPr id="3" name="Θέση περιεχομένου 2"/>
          <p:cNvSpPr txBox="1">
            <a:spLocks noGrp="1"/>
          </p:cNvSpPr>
          <p:nvPr>
            <p:ph idx="1"/>
          </p:nvPr>
        </p:nvSpPr>
        <p:spPr>
          <a:xfrm>
            <a:off x="839419" y="2636910"/>
            <a:ext cx="10515600" cy="2467471"/>
          </a:xfrm>
        </p:spPr>
        <p:txBody>
          <a:bodyPr/>
          <a:lstStyle/>
          <a:p>
            <a:pPr marL="0" lvl="0" indent="0" algn="just">
              <a:buNone/>
            </a:pPr>
            <a:r>
              <a:rPr lang="it-IT" sz="1800"/>
              <a:t>Durante il periodo cosmologico della filosofia, i medici guardarono alla filosofia per il loro metodo e chiesero il supporto della filosofia su questioni di conoscenza, logica e filosofia della natura.</a:t>
            </a:r>
          </a:p>
          <a:p>
            <a:pPr marL="0" lvl="0" indent="0" algn="just">
              <a:buNone/>
            </a:pPr>
            <a:r>
              <a:rPr lang="it-IT" sz="1800"/>
              <a:t>Durante il periodo antropologico della filosofia, invece, la filosofia offre un’assistenza pratica ai medici. Se lo scopo nell’impiego della cosmologia e filosofia teorica è quello di preparare professionalmente medici migliori, lo scopo nell’impiegare l’antropologia filosofica e l’etica è quello di rendere i medici migliori come medici piuttosto che come personaggi.</a:t>
            </a:r>
          </a:p>
          <a:p>
            <a:pPr marL="0" lvl="0" indent="0" algn="just">
              <a:buNone/>
            </a:pPr>
            <a:r>
              <a:rPr lang="it-IT" sz="1800"/>
              <a:t>Di conseguenza, abbiamo un certo numero di medici-filosofi che durante questo periodo hanno scritto una serie di trattati deontologici che tentarono di sviluppare e coltivare l’etica medica.</a:t>
            </a:r>
          </a:p>
          <a:p>
            <a:pPr marL="0" lvl="0" indent="0" algn="just">
              <a:buNone/>
            </a:pPr>
            <a:endParaRPr lang="el-GR" sz="1800">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1124739"/>
            <a:ext cx="10515600" cy="565940"/>
          </a:xfrm>
        </p:spPr>
        <p:txBody>
          <a:bodyPr anchorCtr="1"/>
          <a:lstStyle/>
          <a:p>
            <a:pPr lvl="0" algn="just"/>
            <a:r>
              <a:rPr lang="it-IT" sz="2400" b="1"/>
              <a:t>TRATTATI DEONTOLOGICI E LA LORO INFLUENZA SUL CARATTERE MEDICO </a:t>
            </a:r>
            <a:endParaRPr lang="el-GR" sz="2400">
              <a:latin typeface="Calibri"/>
              <a:cs typeface="Times New Roman" pitchFamily="18"/>
            </a:endParaRPr>
          </a:p>
        </p:txBody>
      </p:sp>
      <p:sp>
        <p:nvSpPr>
          <p:cNvPr id="3" name="Θέση περιεχομένου 2"/>
          <p:cNvSpPr txBox="1">
            <a:spLocks noGrp="1"/>
          </p:cNvSpPr>
          <p:nvPr>
            <p:ph idx="1"/>
          </p:nvPr>
        </p:nvSpPr>
        <p:spPr>
          <a:xfrm>
            <a:off x="839419" y="2132856"/>
            <a:ext cx="10515600" cy="2736305"/>
          </a:xfrm>
        </p:spPr>
        <p:txBody>
          <a:bodyPr/>
          <a:lstStyle/>
          <a:p>
            <a:pPr marL="0" lvl="0" indent="0">
              <a:buNone/>
            </a:pPr>
            <a:r>
              <a:rPr lang="it-IT" sz="2000"/>
              <a:t>Tra i trattati deontologici possiamo citare:</a:t>
            </a:r>
          </a:p>
          <a:p>
            <a:pPr marL="0" lvl="0" indent="0">
              <a:buNone/>
            </a:pPr>
            <a:r>
              <a:rPr lang="it-IT" sz="2000"/>
              <a:t>a)  Quelli scritti da Ippocrate inclusi nel “</a:t>
            </a:r>
            <a:r>
              <a:rPr lang="it-IT" sz="2000" b="1" i="1"/>
              <a:t>Corpus Hippocraticum</a:t>
            </a:r>
            <a:r>
              <a:rPr lang="it-IT" sz="2000"/>
              <a:t>”. Sono:</a:t>
            </a:r>
          </a:p>
          <a:p>
            <a:pPr lvl="0"/>
            <a:r>
              <a:rPr lang="it-IT" sz="2000" b="1" i="1"/>
              <a:t>Il Giuramento</a:t>
            </a:r>
            <a:r>
              <a:rPr lang="it-IT" sz="2000"/>
              <a:t>, </a:t>
            </a:r>
            <a:r>
              <a:rPr lang="it-IT" sz="2000" b="1" i="1"/>
              <a:t>il Medico</a:t>
            </a:r>
            <a:r>
              <a:rPr lang="it-IT" sz="2000"/>
              <a:t>, </a:t>
            </a:r>
            <a:r>
              <a:rPr lang="it-IT" sz="2000" b="1" i="1"/>
              <a:t>la Legge</a:t>
            </a:r>
            <a:r>
              <a:rPr lang="it-IT" sz="2000"/>
              <a:t>, </a:t>
            </a:r>
            <a:r>
              <a:rPr lang="it-IT" sz="2000" b="1" i="1"/>
              <a:t>il Decoro</a:t>
            </a:r>
            <a:r>
              <a:rPr lang="it-IT" sz="2000"/>
              <a:t>, </a:t>
            </a:r>
            <a:r>
              <a:rPr lang="it-IT" sz="2000" b="1" i="1"/>
              <a:t>i Precetti sulla medicina antica</a:t>
            </a:r>
          </a:p>
          <a:p>
            <a:pPr marL="0" lvl="0" indent="0">
              <a:buNone/>
            </a:pPr>
            <a:r>
              <a:rPr lang="it-IT" sz="2000"/>
              <a:t>b)  I trattati deontologici di Galeno, in particolare il trattato: “</a:t>
            </a:r>
            <a:r>
              <a:rPr lang="it-IT" sz="2000" b="1" i="1"/>
              <a:t>Il medico eccellente è un filosofo”</a:t>
            </a:r>
          </a:p>
          <a:p>
            <a:pPr marL="0" lvl="0" indent="0">
              <a:buNone/>
            </a:pPr>
            <a:r>
              <a:rPr lang="it-IT" sz="2000"/>
              <a:t>c) L’eccellente “</a:t>
            </a:r>
            <a:r>
              <a:rPr lang="it-IT" sz="2000" b="1" i="1"/>
              <a:t>De Medicina” </a:t>
            </a:r>
            <a:r>
              <a:rPr lang="it-IT" sz="2000"/>
              <a:t>di Celso</a:t>
            </a:r>
          </a:p>
          <a:p>
            <a:pPr marL="0" lvl="0" indent="0" algn="just">
              <a:buNone/>
            </a:pPr>
            <a:endParaRPr lang="el-GR" sz="20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Τίτλος 3"/>
          <p:cNvSpPr txBox="1">
            <a:spLocks noGrp="1"/>
          </p:cNvSpPr>
          <p:nvPr>
            <p:ph type="title"/>
          </p:nvPr>
        </p:nvSpPr>
        <p:spPr>
          <a:xfrm>
            <a:off x="839419" y="1484784"/>
            <a:ext cx="5688628" cy="932660"/>
          </a:xfrm>
        </p:spPr>
        <p:txBody>
          <a:bodyPr/>
          <a:lstStyle/>
          <a:p>
            <a:pPr lvl="0"/>
            <a:r>
              <a:rPr lang="it-IT" sz="1800"/>
              <a:t>Stele per una donna medico del II sec. Dal Museo della Corte D’Oro </a:t>
            </a:r>
            <a:r>
              <a:rPr lang="en-US" sz="1800"/>
              <a:t>Metz Métropole </a:t>
            </a:r>
            <a:endParaRPr lang="el-GR" sz="1800">
              <a:latin typeface="Calibri"/>
              <a:cs typeface="Times New Roman" pitchFamily="18"/>
            </a:endParaRPr>
          </a:p>
        </p:txBody>
      </p:sp>
      <p:pic>
        <p:nvPicPr>
          <p:cNvPr id="3" name="Θέση περιεχομένου 6"/>
          <p:cNvPicPr>
            <a:picLocks noGrp="1" noChangeAspect="1"/>
          </p:cNvPicPr>
          <p:nvPr>
            <p:ph idx="1"/>
          </p:nvPr>
        </p:nvPicPr>
        <p:blipFill>
          <a:blip r:embed="rId2"/>
          <a:stretch>
            <a:fillRect/>
          </a:stretch>
        </p:blipFill>
        <p:spPr>
          <a:xfrm>
            <a:off x="7032101" y="1196748"/>
            <a:ext cx="2810454" cy="4873623"/>
          </a:xfrm>
        </p:spPr>
      </p:pic>
      <p:sp>
        <p:nvSpPr>
          <p:cNvPr id="4" name="Θέση κειμένου 5"/>
          <p:cNvSpPr txBox="1">
            <a:spLocks noGrp="1"/>
          </p:cNvSpPr>
          <p:nvPr>
            <p:ph type="body" idx="2"/>
          </p:nvPr>
        </p:nvSpPr>
        <p:spPr>
          <a:xfrm>
            <a:off x="839419" y="2276874"/>
            <a:ext cx="3932240" cy="720080"/>
          </a:xfrm>
        </p:spPr>
        <p:txBody>
          <a:bodyPr/>
          <a:lstStyle/>
          <a:p>
            <a:pPr lvl="0"/>
            <a:r>
              <a:rPr lang="en-US"/>
              <a:t>(da: </a:t>
            </a:r>
            <a:r>
              <a:rPr lang="en-US" i="1"/>
              <a:t>Women in Antiquity</a:t>
            </a:r>
            <a:r>
              <a:rPr lang="en-US"/>
              <a:t> – WordPress.com). </a:t>
            </a:r>
            <a:endParaRPr lang="it-IT"/>
          </a:p>
          <a:p>
            <a:pPr lvl="0"/>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980730"/>
            <a:ext cx="10515600" cy="709958"/>
          </a:xfrm>
        </p:spPr>
        <p:txBody>
          <a:bodyPr anchorCtr="1"/>
          <a:lstStyle/>
          <a:p>
            <a:pPr lvl="0" algn="ctr"/>
            <a:r>
              <a:rPr lang="it-IT" sz="2800" b="1"/>
              <a:t>I TRATTATI DEONTOLOGICI DEI MEDICI –FILOSOFI</a:t>
            </a:r>
            <a:r>
              <a:rPr lang="it-IT" sz="2800"/>
              <a:t/>
            </a:r>
            <a:br>
              <a:rPr lang="it-IT" sz="2800"/>
            </a:br>
            <a:endParaRPr lang="el-GR" sz="2800">
              <a:latin typeface="Calibri"/>
              <a:cs typeface="Times New Roman" pitchFamily="18"/>
            </a:endParaRPr>
          </a:p>
        </p:txBody>
      </p:sp>
      <p:sp>
        <p:nvSpPr>
          <p:cNvPr id="3" name="Θέση περιεχομένου 3"/>
          <p:cNvSpPr txBox="1">
            <a:spLocks noGrp="1"/>
          </p:cNvSpPr>
          <p:nvPr>
            <p:ph idx="1"/>
          </p:nvPr>
        </p:nvSpPr>
        <p:spPr>
          <a:xfrm>
            <a:off x="838203" y="1825627"/>
            <a:ext cx="10515600" cy="2755498"/>
          </a:xfrm>
        </p:spPr>
        <p:txBody>
          <a:bodyPr/>
          <a:lstStyle/>
          <a:p>
            <a:pPr marL="0" lvl="0" indent="0" algn="just">
              <a:buNone/>
            </a:pPr>
            <a:r>
              <a:rPr lang="it-IT" sz="1600"/>
              <a:t>Nel trattato “</a:t>
            </a:r>
            <a:r>
              <a:rPr lang="it-IT" sz="1600" b="1" i="1"/>
              <a:t>Legge”, </a:t>
            </a:r>
            <a:r>
              <a:rPr lang="it-IT" sz="1600"/>
              <a:t>Ippocrate spiega come si possa diventare padroni dell’arte medica. Secondo lui 5 fattori dovrebbero coincidere allo stesso tempo:</a:t>
            </a:r>
          </a:p>
          <a:p>
            <a:pPr marL="342900" lvl="0" indent="-342900" algn="just">
              <a:buFont typeface="Calibri"/>
              <a:buAutoNum type="alphaLcParenR"/>
            </a:pPr>
            <a:r>
              <a:rPr lang="it-IT" sz="1600"/>
              <a:t>Il giovane dovrebbe avere </a:t>
            </a:r>
            <a:r>
              <a:rPr lang="it-IT" sz="1600" b="1"/>
              <a:t>l’inclinazione naturale. </a:t>
            </a:r>
            <a:r>
              <a:rPr lang="it-IT" sz="1600"/>
              <a:t>Perché dove la natura resiste, l’educazione da sola non può fare nulla</a:t>
            </a:r>
          </a:p>
          <a:p>
            <a:pPr marL="342900" lvl="0" indent="-342900" algn="just">
              <a:buFont typeface="Calibri"/>
              <a:buAutoNum type="alphaLcParenR"/>
            </a:pPr>
            <a:r>
              <a:rPr lang="it-IT" sz="1600"/>
              <a:t>Dovrebbe </a:t>
            </a:r>
            <a:r>
              <a:rPr lang="it-IT" sz="1600" b="1"/>
              <a:t>ricevere la giusta educazione </a:t>
            </a:r>
          </a:p>
          <a:p>
            <a:pPr marL="342900" lvl="0" indent="-342900" algn="just">
              <a:buFont typeface="Calibri"/>
              <a:buAutoNum type="alphaLcParenR"/>
            </a:pPr>
            <a:r>
              <a:rPr lang="it-IT" sz="1600"/>
              <a:t>Dovrebbe trovarsi nell’</a:t>
            </a:r>
            <a:r>
              <a:rPr lang="it-IT" sz="1600" b="1"/>
              <a:t>ambiente giusto</a:t>
            </a:r>
            <a:r>
              <a:rPr lang="it-IT" sz="1600"/>
              <a:t>, cioè l’ambiente educativo.</a:t>
            </a:r>
          </a:p>
          <a:p>
            <a:pPr marL="342900" lvl="0" indent="-342900" algn="just">
              <a:buFont typeface="Calibri"/>
              <a:buAutoNum type="alphaLcParenR"/>
            </a:pPr>
            <a:r>
              <a:rPr lang="it-IT" sz="1600"/>
              <a:t>Dovrebbe dedicare </a:t>
            </a:r>
            <a:r>
              <a:rPr lang="it-IT" sz="1600" b="1"/>
              <a:t>molto tempo. </a:t>
            </a:r>
            <a:r>
              <a:rPr lang="it-IT" sz="1600"/>
              <a:t>Alla parola tempo Ippocrate attribuisce un doppio significato. L’educazione dovrebbe </a:t>
            </a:r>
            <a:r>
              <a:rPr lang="it-IT" sz="1600" b="1"/>
              <a:t>durare molto.</a:t>
            </a:r>
          </a:p>
          <a:p>
            <a:pPr marL="342900" lvl="0" indent="-342900" algn="just">
              <a:buFont typeface="Calibri"/>
              <a:buAutoNum type="alphaLcParenR"/>
            </a:pPr>
            <a:r>
              <a:rPr lang="it-IT" sz="1600"/>
              <a:t>La sua educazione dovrebbe iniziare in </a:t>
            </a:r>
            <a:r>
              <a:rPr lang="it-IT" sz="1600" b="1"/>
              <a:t>tenera età</a:t>
            </a:r>
          </a:p>
          <a:p>
            <a:pPr marL="0" lvl="0" indent="0" algn="just">
              <a:buNone/>
            </a:pPr>
            <a:endParaRPr lang="el-GR" sz="1600">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9419" y="980730"/>
            <a:ext cx="10515600" cy="781967"/>
          </a:xfrm>
        </p:spPr>
        <p:txBody>
          <a:bodyPr anchorCtr="1"/>
          <a:lstStyle/>
          <a:p>
            <a:pPr lvl="0" algn="ctr"/>
            <a:r>
              <a:rPr lang="it-IT" sz="2400" b="1"/>
              <a:t>I TRATTATI DEONTOLOGICI DEI MEDICI FILOSOFI CONTINUARONO </a:t>
            </a:r>
            <a:r>
              <a:rPr lang="it-IT" sz="2400"/>
              <a:t/>
            </a:r>
            <a:br>
              <a:rPr lang="it-IT" sz="2400"/>
            </a:br>
            <a:endParaRPr lang="el-GR" sz="2400">
              <a:latin typeface="Calibri"/>
              <a:cs typeface="Times New Roman" pitchFamily="18"/>
            </a:endParaRPr>
          </a:p>
        </p:txBody>
      </p:sp>
      <p:sp>
        <p:nvSpPr>
          <p:cNvPr id="3" name="Θέση περιεχομένου 3"/>
          <p:cNvSpPr txBox="1">
            <a:spLocks noGrp="1"/>
          </p:cNvSpPr>
          <p:nvPr>
            <p:ph idx="1"/>
          </p:nvPr>
        </p:nvSpPr>
        <p:spPr>
          <a:xfrm>
            <a:off x="839419" y="2132856"/>
            <a:ext cx="10515600" cy="3024332"/>
          </a:xfrm>
        </p:spPr>
        <p:txBody>
          <a:bodyPr/>
          <a:lstStyle/>
          <a:p>
            <a:pPr marL="0" lvl="0" indent="0" algn="just">
              <a:buNone/>
            </a:pPr>
            <a:r>
              <a:rPr lang="it-IT" sz="1800"/>
              <a:t>Galeno suggerisce che il giovane che è pronto per diventare un guaritore o un medico dovrebbe ricevere una conoscenza più ampia. La sua formazione deve includere, oltre alla conoscenze mediche specifiche, alcune conoscenze delle </a:t>
            </a:r>
            <a:r>
              <a:rPr lang="it-IT" sz="1800" b="1"/>
              <a:t>arti liberali </a:t>
            </a:r>
            <a:r>
              <a:rPr lang="en-US" sz="1800" b="1">
                <a:cs typeface="Times New Roman" pitchFamily="18"/>
              </a:rPr>
              <a:t>(artes liberales</a:t>
            </a:r>
            <a:r>
              <a:rPr lang="en-US" sz="1800">
                <a:cs typeface="Times New Roman" pitchFamily="18"/>
              </a:rPr>
              <a:t>), </a:t>
            </a:r>
            <a:r>
              <a:rPr lang="it-IT" sz="1800"/>
              <a:t>che includono </a:t>
            </a:r>
            <a:r>
              <a:rPr lang="it-IT" sz="1800" i="1"/>
              <a:t>aritmetica, geometria, astronomia e musica </a:t>
            </a:r>
            <a:r>
              <a:rPr lang="it-IT" sz="1800" b="1"/>
              <a:t>(il “Quadrivium”) </a:t>
            </a:r>
            <a:r>
              <a:rPr lang="it-IT" sz="1800"/>
              <a:t>come anche la </a:t>
            </a:r>
            <a:r>
              <a:rPr lang="it-IT" sz="1800" b="1"/>
              <a:t>grammatica, la dialettica e la retorica (il “Trivium”).</a:t>
            </a:r>
          </a:p>
          <a:p>
            <a:pPr marL="0" lvl="0" indent="0" algn="just">
              <a:buNone/>
            </a:pPr>
            <a:r>
              <a:rPr lang="it-IT" sz="1800"/>
              <a:t>Ciò non deve sorprendere, soprattutto se si considera che secondo Platone, come abbiamo visto, il ruolo del medico/guaritore è quello di riportare le funzioni del paziente al loro ritmo naturale. E può riuscirci non curando il dolore agli occhi o alla testa ed al corpo, ma curando prima di tutto la sua anima.</a:t>
            </a:r>
          </a:p>
          <a:p>
            <a:pPr marL="0" lvl="0" indent="0" algn="just">
              <a:buNone/>
            </a:pPr>
            <a:r>
              <a:rPr lang="it-IT" sz="1800"/>
              <a:t>Una anima sana e temperata è, secondo Platone, il presupposto per curare tutte le malattie del corpo.</a:t>
            </a:r>
          </a:p>
          <a:p>
            <a:pPr marL="0" lvl="0" indent="0" algn="just">
              <a:buNone/>
            </a:pPr>
            <a:r>
              <a:rPr lang="it-IT" sz="1800"/>
              <a:t>Ma il medico non può ottenere la cura dell’anima, se non utilizza, come abbiamo visto, “parole buone”, a meno che non abbia cercato di instillare nell’anima del paziente le virtù della prudenza e della temperanza.</a:t>
            </a:r>
          </a:p>
          <a:p>
            <a:pPr marL="0" lvl="0" indent="0">
              <a:buNone/>
            </a:pPr>
            <a:r>
              <a:rPr lang="it-IT" sz="1800" b="1"/>
              <a:t> </a:t>
            </a:r>
            <a:endParaRPr lang="it-IT" sz="1800"/>
          </a:p>
          <a:p>
            <a:pPr marL="0" lvl="0" indent="0" algn="just">
              <a:buNone/>
            </a:pPr>
            <a:r>
              <a:rPr lang="en-US" sz="1800">
                <a:cs typeface="Times New Roman" pitchFamily="18"/>
              </a:rPr>
              <a:t>. </a:t>
            </a:r>
            <a:endParaRPr lang="el-GR" sz="1800">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9419" y="980730"/>
            <a:ext cx="10515600" cy="648071"/>
          </a:xfrm>
        </p:spPr>
        <p:txBody>
          <a:bodyPr anchorCtr="1"/>
          <a:lstStyle/>
          <a:p>
            <a:pPr lvl="0" algn="ctr"/>
            <a:r>
              <a:rPr lang="en-US" sz="2400" b="1"/>
              <a:t>FILOSOFIA E MEDICINA</a:t>
            </a:r>
            <a:r>
              <a:rPr lang="it-IT" sz="2400"/>
              <a:t/>
            </a:r>
            <a:br>
              <a:rPr lang="it-IT" sz="2400"/>
            </a:br>
            <a:endParaRPr lang="el-GR" sz="2400">
              <a:latin typeface="Calibri"/>
              <a:cs typeface="Times New Roman" pitchFamily="18"/>
            </a:endParaRPr>
          </a:p>
        </p:txBody>
      </p:sp>
      <p:sp>
        <p:nvSpPr>
          <p:cNvPr id="3" name="Θέση περιεχομένου 4"/>
          <p:cNvSpPr txBox="1">
            <a:spLocks noGrp="1"/>
          </p:cNvSpPr>
          <p:nvPr>
            <p:ph idx="1"/>
          </p:nvPr>
        </p:nvSpPr>
        <p:spPr/>
        <p:txBody>
          <a:bodyPr/>
          <a:lstStyle/>
          <a:p>
            <a:pPr lvl="0"/>
            <a:r>
              <a:rPr lang="en-US" sz="2000"/>
              <a:t>Qual è il rapporto tra filosofia e medicina?</a:t>
            </a:r>
          </a:p>
          <a:p>
            <a:pPr lvl="0"/>
            <a:r>
              <a:rPr lang="en-US" sz="2000"/>
              <a:t>La filosofia ha avuto origine nella medicina o la medicina nella filosofia?</a:t>
            </a:r>
            <a:endParaRPr lang="it-IT" sz="2000"/>
          </a:p>
          <a:p>
            <a:pPr marL="0" lvl="0" indent="0">
              <a:buNone/>
            </a:pPr>
            <a:endParaRPr lang="it-IT" sz="2000"/>
          </a:p>
        </p:txBody>
      </p:sp>
      <p:pic>
        <p:nvPicPr>
          <p:cNvPr id="4" name="Εικόνα 3"/>
          <p:cNvPicPr>
            <a:picLocks noChangeAspect="1"/>
          </p:cNvPicPr>
          <p:nvPr/>
        </p:nvPicPr>
        <p:blipFill>
          <a:blip r:embed="rId2"/>
          <a:stretch>
            <a:fillRect/>
          </a:stretch>
        </p:blipFill>
        <p:spPr>
          <a:xfrm>
            <a:off x="2639616" y="2924946"/>
            <a:ext cx="1883426" cy="2749097"/>
          </a:xfrm>
          <a:prstGeom prst="rect">
            <a:avLst/>
          </a:prstGeom>
          <a:noFill/>
          <a:ln>
            <a:noFill/>
          </a:ln>
        </p:spPr>
      </p:pic>
      <p:pic>
        <p:nvPicPr>
          <p:cNvPr id="5" name="Εικόνα 5"/>
          <p:cNvPicPr>
            <a:picLocks noChangeAspect="1"/>
          </p:cNvPicPr>
          <p:nvPr/>
        </p:nvPicPr>
        <p:blipFill>
          <a:blip r:embed="rId3"/>
          <a:stretch>
            <a:fillRect/>
          </a:stretch>
        </p:blipFill>
        <p:spPr>
          <a:xfrm>
            <a:off x="6528047" y="2924946"/>
            <a:ext cx="1844975" cy="26245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908721"/>
            <a:ext cx="10515600" cy="864098"/>
          </a:xfrm>
        </p:spPr>
        <p:txBody>
          <a:bodyPr anchorCtr="1"/>
          <a:lstStyle/>
          <a:p>
            <a:pPr lvl="0" algn="ctr"/>
            <a:r>
              <a:rPr lang="en-US" sz="2400">
                <a:latin typeface="Calibri"/>
                <a:cs typeface="Times New Roman" pitchFamily="18"/>
              </a:rPr>
              <a:t>Santuario  di Esculapio ad  Epidauro, Grecia. </a:t>
            </a:r>
            <a:br>
              <a:rPr lang="en-US" sz="2400">
                <a:latin typeface="Calibri"/>
                <a:cs typeface="Times New Roman" pitchFamily="18"/>
              </a:rPr>
            </a:br>
            <a:r>
              <a:rPr lang="en-US" sz="2400">
                <a:latin typeface="Calibri"/>
                <a:cs typeface="Times New Roman" pitchFamily="18"/>
              </a:rPr>
              <a:t>(da World Heritage Journeys). </a:t>
            </a:r>
            <a:endParaRPr lang="el-GR" sz="2400">
              <a:latin typeface="Calibri"/>
              <a:cs typeface="Times New Roman" pitchFamily="18"/>
            </a:endParaRPr>
          </a:p>
        </p:txBody>
      </p:sp>
      <p:pic>
        <p:nvPicPr>
          <p:cNvPr id="3" name="Εικόνα 2"/>
          <p:cNvPicPr>
            <a:picLocks noChangeAspect="1"/>
          </p:cNvPicPr>
          <p:nvPr/>
        </p:nvPicPr>
        <p:blipFill>
          <a:blip r:embed="rId2"/>
          <a:stretch>
            <a:fillRect/>
          </a:stretch>
        </p:blipFill>
        <p:spPr>
          <a:xfrm>
            <a:off x="2189923" y="1991965"/>
            <a:ext cx="8121929" cy="40609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980730"/>
            <a:ext cx="10515600" cy="709958"/>
          </a:xfrm>
        </p:spPr>
        <p:txBody>
          <a:bodyPr anchorCtr="1"/>
          <a:lstStyle/>
          <a:p>
            <a:pPr lvl="0" algn="ctr"/>
            <a:r>
              <a:rPr lang="it-IT" sz="2800" b="1"/>
              <a:t>I TRATTATI DEONTOLOGICI DEI MEDICI FILOSOFI CONTINUARONO </a:t>
            </a:r>
            <a:r>
              <a:rPr lang="it-IT" sz="2800"/>
              <a:t/>
            </a:r>
            <a:br>
              <a:rPr lang="it-IT" sz="2800"/>
            </a:br>
            <a:endParaRPr lang="el-GR" sz="2800">
              <a:latin typeface="Calibri"/>
              <a:cs typeface="Times New Roman" pitchFamily="18"/>
            </a:endParaRPr>
          </a:p>
        </p:txBody>
      </p:sp>
      <p:sp>
        <p:nvSpPr>
          <p:cNvPr id="3" name="Θέση περιεχομένου 2"/>
          <p:cNvSpPr txBox="1">
            <a:spLocks noGrp="1"/>
          </p:cNvSpPr>
          <p:nvPr>
            <p:ph idx="1"/>
          </p:nvPr>
        </p:nvSpPr>
        <p:spPr>
          <a:xfrm>
            <a:off x="911428" y="2132856"/>
            <a:ext cx="10515600" cy="3043534"/>
          </a:xfrm>
        </p:spPr>
        <p:txBody>
          <a:bodyPr/>
          <a:lstStyle/>
          <a:p>
            <a:pPr marL="0" lvl="0" indent="0" algn="just">
              <a:buNone/>
            </a:pPr>
            <a:r>
              <a:rPr lang="it-IT" sz="1800"/>
              <a:t>Naturalmente, non può riuscirvi a meno che, insieme alla conoscenze strettamente mediche, non possieda anche conoscenze di musica, astronomia e retorica.</a:t>
            </a:r>
          </a:p>
          <a:p>
            <a:pPr marL="0" lvl="0" indent="0" algn="just">
              <a:buNone/>
            </a:pPr>
            <a:r>
              <a:rPr lang="it-IT" sz="1800"/>
              <a:t>Inoltre, possedendo una certa conoscenza delle arti liberali, il medico stesso cambia carattere, cioè coltiva la sua personalità in modo da esercitare il suo ruolo sociale in modo più umano. Impara gradualmente ad avvicinarsi al suo paziente con il dovuto </a:t>
            </a:r>
            <a:r>
              <a:rPr lang="it-IT" sz="1800" b="1"/>
              <a:t>rispetto </a:t>
            </a:r>
            <a:r>
              <a:rPr lang="it-IT" sz="1800"/>
              <a:t>ed a trattarlo in un modo che sia degno della</a:t>
            </a:r>
            <a:r>
              <a:rPr lang="it-IT" sz="1800" b="1"/>
              <a:t> fiducia</a:t>
            </a:r>
            <a:r>
              <a:rPr lang="it-IT" sz="1800"/>
              <a:t> che il paziente gli ha dimostrato, poiché ha messo nelle sue mani la cosa più sacra che ha, la sua vita.</a:t>
            </a:r>
          </a:p>
          <a:p>
            <a:pPr marL="0" lvl="0" indent="0" algn="just">
              <a:buNone/>
            </a:pPr>
            <a:r>
              <a:rPr lang="it-IT" sz="1800"/>
              <a:t>Per questo Ippocrate scrive nel “</a:t>
            </a:r>
            <a:r>
              <a:rPr lang="it-IT" sz="1800" b="1"/>
              <a:t>Medico</a:t>
            </a:r>
            <a:r>
              <a:rPr lang="it-IT" sz="1800"/>
              <a:t>”:</a:t>
            </a:r>
          </a:p>
          <a:p>
            <a:pPr marL="0" lvl="0" indent="0" algn="just">
              <a:buNone/>
            </a:pPr>
            <a:r>
              <a:rPr lang="it-IT" sz="1800" i="1"/>
              <a:t>“L’intimità anche tra medico e paziente è stretta,  I pazienti, infatti si mettono nelle mani del loro medico ed in ogni momento incontra donne, ragazze e beni davvero molto preziosi. Quindi bisogna usare autocontrollo verso tutti”</a:t>
            </a:r>
          </a:p>
          <a:p>
            <a:pPr marL="0" lvl="0" indent="0" algn="just">
              <a:buNone/>
            </a:pPr>
            <a:r>
              <a:rPr lang="en-US" sz="1800">
                <a:cs typeface="Times New Roman" pitchFamily="18"/>
              </a:rPr>
              <a:t>                          </a:t>
            </a:r>
            <a:endParaRPr lang="el-GR" sz="1800">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1052739"/>
            <a:ext cx="10515600" cy="637949"/>
          </a:xfrm>
        </p:spPr>
        <p:txBody>
          <a:bodyPr anchorCtr="1"/>
          <a:lstStyle/>
          <a:p>
            <a:pPr lvl="0" algn="ctr"/>
            <a:r>
              <a:rPr lang="it-IT" sz="1800" b="1"/>
              <a:t>I TRATTATI DEONTOLOGICI DEI MEDICI FILOSOFI CONTINUARONO</a:t>
            </a:r>
            <a:endParaRPr lang="el-GR" sz="1800">
              <a:latin typeface="Calibri"/>
              <a:cs typeface="Times New Roman" pitchFamily="18"/>
            </a:endParaRPr>
          </a:p>
        </p:txBody>
      </p:sp>
      <p:sp>
        <p:nvSpPr>
          <p:cNvPr id="3" name="Θέση περιεχομένου 2"/>
          <p:cNvSpPr txBox="1">
            <a:spLocks noGrp="1"/>
          </p:cNvSpPr>
          <p:nvPr>
            <p:ph idx="1"/>
          </p:nvPr>
        </p:nvSpPr>
        <p:spPr/>
        <p:txBody>
          <a:bodyPr/>
          <a:lstStyle/>
          <a:p>
            <a:pPr marL="0" lvl="0" indent="0" algn="just">
              <a:lnSpc>
                <a:spcPct val="80000"/>
              </a:lnSpc>
              <a:buNone/>
            </a:pPr>
            <a:r>
              <a:rPr lang="it-IT" sz="1800">
                <a:cs typeface="Times New Roman" pitchFamily="18"/>
              </a:rPr>
              <a:t>Inoltre, in tutti  questi incontri con il paziente, il medico incontra i suoi familiari e parenti.</a:t>
            </a:r>
          </a:p>
          <a:p>
            <a:pPr marL="0" lvl="0" indent="0" algn="just">
              <a:lnSpc>
                <a:spcPct val="80000"/>
              </a:lnSpc>
              <a:buNone/>
            </a:pPr>
            <a:r>
              <a:rPr lang="it-IT" sz="1800">
                <a:cs typeface="Times New Roman" pitchFamily="18"/>
              </a:rPr>
              <a:t>Verso tutti loro dovrebbe comportarsi con moderazione.  </a:t>
            </a:r>
          </a:p>
          <a:p>
            <a:pPr marL="0" lvl="0" indent="0" algn="just">
              <a:lnSpc>
                <a:spcPct val="80000"/>
              </a:lnSpc>
              <a:buNone/>
            </a:pPr>
            <a:r>
              <a:rPr lang="it-IT" sz="1800">
                <a:cs typeface="Times New Roman" pitchFamily="18"/>
              </a:rPr>
              <a:t>La moderazione non è sufficiente per il medico. </a:t>
            </a:r>
          </a:p>
          <a:p>
            <a:pPr marL="0" lvl="0" indent="0" algn="just">
              <a:lnSpc>
                <a:spcPct val="80000"/>
              </a:lnSpc>
              <a:buNone/>
            </a:pPr>
            <a:r>
              <a:rPr lang="it-IT" sz="1800">
                <a:cs typeface="Times New Roman" pitchFamily="18"/>
              </a:rPr>
              <a:t>Come dichiara Ippocrate nel «</a:t>
            </a:r>
            <a:r>
              <a:rPr lang="it-IT" sz="1800" b="1">
                <a:cs typeface="Times New Roman" pitchFamily="18"/>
              </a:rPr>
              <a:t>Giuramento</a:t>
            </a:r>
            <a:r>
              <a:rPr lang="it-IT" sz="1800">
                <a:cs typeface="Times New Roman" pitchFamily="18"/>
              </a:rPr>
              <a:t>», il  giovane medico giura di lasciare da parte ogni ingiustizia e danno nei confronti del malato (</a:t>
            </a:r>
            <a:r>
              <a:rPr lang="it-IT" sz="1800" b="1">
                <a:cs typeface="Times New Roman" pitchFamily="18"/>
              </a:rPr>
              <a:t>principio contemporaneo di non maleficenza</a:t>
            </a:r>
            <a:r>
              <a:rPr lang="it-IT" sz="1800">
                <a:cs typeface="Times New Roman" pitchFamily="18"/>
              </a:rPr>
              <a:t>) e di entrare nella casa del paziente solo per il suo bene (</a:t>
            </a:r>
            <a:r>
              <a:rPr lang="it-IT" sz="1800" b="1">
                <a:cs typeface="Times New Roman" pitchFamily="18"/>
              </a:rPr>
              <a:t>principio contemporaneo di beneficenza</a:t>
            </a:r>
            <a:r>
              <a:rPr lang="it-IT" sz="1800">
                <a:cs typeface="Times New Roman" pitchFamily="18"/>
              </a:rPr>
              <a:t>).</a:t>
            </a:r>
          </a:p>
          <a:p>
            <a:pPr marL="0" lvl="0" indent="0" algn="just">
              <a:lnSpc>
                <a:spcPct val="80000"/>
              </a:lnSpc>
              <a:buNone/>
            </a:pPr>
            <a:r>
              <a:rPr lang="it-IT" sz="1800">
                <a:cs typeface="Times New Roman" pitchFamily="18"/>
              </a:rPr>
              <a:t>Inoltre, il medico dovrebbe essere </a:t>
            </a:r>
            <a:r>
              <a:rPr lang="it-IT" sz="1800" b="1">
                <a:cs typeface="Times New Roman" pitchFamily="18"/>
              </a:rPr>
              <a:t>virtuoso</a:t>
            </a:r>
            <a:r>
              <a:rPr lang="it-IT" sz="1800">
                <a:cs typeface="Times New Roman" pitchFamily="18"/>
              </a:rPr>
              <a:t> e </a:t>
            </a:r>
            <a:r>
              <a:rPr lang="it-IT" sz="1800" b="1">
                <a:cs typeface="Times New Roman" pitchFamily="18"/>
              </a:rPr>
              <a:t>compassionevole</a:t>
            </a:r>
            <a:r>
              <a:rPr lang="it-IT" sz="1800">
                <a:cs typeface="Times New Roman" pitchFamily="18"/>
              </a:rPr>
              <a:t>.  E, se in alcuni casi c’è la necessita di offrire i suoi servizi gratuitamente, non dovrebbe esitare a farlo,  ricordando i diversi benefici che ha ricevuto in passato ed il suo buon nome. </a:t>
            </a:r>
          </a:p>
          <a:p>
            <a:pPr marL="0" lvl="0" indent="0" algn="just">
              <a:lnSpc>
                <a:spcPct val="80000"/>
              </a:lnSpc>
              <a:buNone/>
            </a:pPr>
            <a:endParaRPr lang="it-IT" sz="1800">
              <a:cs typeface="Times New Roman" pitchFamily="18"/>
            </a:endParaRPr>
          </a:p>
          <a:p>
            <a:pPr marL="0" lvl="0" indent="0" algn="just">
              <a:lnSpc>
                <a:spcPct val="80000"/>
              </a:lnSpc>
              <a:buNone/>
            </a:pPr>
            <a:r>
              <a:rPr lang="it-IT" sz="1800">
                <a:cs typeface="Times New Roman" pitchFamily="18"/>
              </a:rPr>
              <a:t>«Perché dove c’è amore per l’uomo, c’è  anche amore per l’arte» («</a:t>
            </a:r>
            <a:r>
              <a:rPr lang="it-IT" sz="1800" b="1">
                <a:cs typeface="Times New Roman" pitchFamily="18"/>
              </a:rPr>
              <a:t>Precetti</a:t>
            </a:r>
            <a:r>
              <a:rPr lang="it-IT" sz="1800">
                <a:cs typeface="Times New Roman" pitchFamily="18"/>
              </a:rPr>
              <a:t>»)</a:t>
            </a:r>
            <a:endParaRPr lang="el-GR" sz="1800"/>
          </a:p>
          <a:p>
            <a:pPr marL="0" lvl="0" indent="0" algn="just">
              <a:lnSpc>
                <a:spcPct val="80000"/>
              </a:lnSpc>
              <a:buNone/>
            </a:pPr>
            <a:endParaRPr lang="el-GR" sz="1800">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980730"/>
            <a:ext cx="10515600" cy="709958"/>
          </a:xfrm>
        </p:spPr>
        <p:txBody>
          <a:bodyPr anchorCtr="1"/>
          <a:lstStyle/>
          <a:p>
            <a:pPr lvl="0" algn="ctr"/>
            <a:r>
              <a:rPr lang="it-IT" sz="2400" b="1"/>
              <a:t>I TRATTATI DEONTOLOGICI DEI MEDICI FILOSOFI CONTINUARONO</a:t>
            </a:r>
            <a:endParaRPr lang="el-GR" sz="2400">
              <a:latin typeface="Calibri"/>
              <a:cs typeface="Times New Roman" pitchFamily="18"/>
            </a:endParaRPr>
          </a:p>
        </p:txBody>
      </p:sp>
      <p:sp>
        <p:nvSpPr>
          <p:cNvPr id="3" name="Θέση περιεχομένου 2"/>
          <p:cNvSpPr txBox="1">
            <a:spLocks noGrp="1"/>
          </p:cNvSpPr>
          <p:nvPr>
            <p:ph idx="1"/>
          </p:nvPr>
        </p:nvSpPr>
        <p:spPr>
          <a:xfrm>
            <a:off x="838203" y="1825627"/>
            <a:ext cx="10515600" cy="3475579"/>
          </a:xfrm>
        </p:spPr>
        <p:txBody>
          <a:bodyPr/>
          <a:lstStyle/>
          <a:p>
            <a:pPr marL="0" lvl="0" indent="0" algn="just">
              <a:buNone/>
            </a:pPr>
            <a:r>
              <a:rPr lang="it-IT" sz="1600"/>
              <a:t>È una felice coincidenza, secondo Ippocrate, se un medico è insieme, </a:t>
            </a:r>
            <a:r>
              <a:rPr lang="it-IT" sz="1600" b="1"/>
              <a:t>bravo nell’arte e un carattere virtuoso</a:t>
            </a:r>
            <a:r>
              <a:rPr lang="it-IT" sz="1600"/>
              <a:t>. Ma dove ciò non è possibile, è meglio che il medico sia una brava persona più che un bravo medico piuttosto che un buon professionista con un cattivo carattere e comportamento. La spiegazione di Ippocrate per questo è che il carattere virtuoso compensa l’arte medica difettosa, mentre il carattere cattivo corrompe e distrugge anche l’arte più perfetta.</a:t>
            </a:r>
          </a:p>
          <a:p>
            <a:pPr marL="0" lvl="0" indent="0" algn="just">
              <a:buNone/>
            </a:pPr>
            <a:r>
              <a:rPr lang="it-IT" sz="1600"/>
              <a:t>Questo è il motivo per cui Ippocrate nel suo trattato “</a:t>
            </a:r>
            <a:r>
              <a:rPr lang="it-IT" sz="1600" b="1"/>
              <a:t>Decoro</a:t>
            </a:r>
            <a:r>
              <a:rPr lang="it-IT" sz="1600"/>
              <a:t>” afferma:</a:t>
            </a:r>
          </a:p>
          <a:p>
            <a:pPr marL="0" lvl="0" indent="0" algn="just">
              <a:buNone/>
            </a:pPr>
            <a:r>
              <a:rPr lang="it-IT" sz="1600"/>
              <a:t>“</a:t>
            </a:r>
            <a:r>
              <a:rPr lang="it-IT" sz="1600" i="1"/>
              <a:t>Un medico che è un amante della saggezza, è uguale a Dio. Tra saggezza e medicina non vi è un grande abisso; infatti la medicina possiede tutte le qualità che determinano la saggezza. Esso ha disinteresse, resistenza alla vergogna, modestia, riservatezza, opinione sana, giudizio, quiete, combattività, purezza, linguaggio sentenzioso, conoscenza delle cose buone e necessarie alla vita, far accettare ciò che purifica, libertà dalla superstizione, pre-eccellenza divina. </a:t>
            </a:r>
          </a:p>
          <a:p>
            <a:pPr marL="0" lvl="0" indent="0" algn="just">
              <a:buNone/>
            </a:pPr>
            <a:r>
              <a:rPr lang="it-IT" sz="1600" i="1"/>
              <a:t>Essi si oppongono all’intemperanza, alla volgarità, all’avidità, alla concupiscenza, al furto, alla sfrontatezza”.</a:t>
            </a:r>
            <a:r>
              <a:rPr lang="it-IT" sz="1600" b="1"/>
              <a:t> </a:t>
            </a:r>
            <a:endParaRPr lang="it-IT" sz="1600"/>
          </a:p>
          <a:p>
            <a:pPr marL="0" lvl="0" indent="0" algn="just">
              <a:buNone/>
            </a:pPr>
            <a:endParaRPr lang="el-GR" sz="1600" i="1">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Τίτλος 3"/>
          <p:cNvSpPr txBox="1">
            <a:spLocks noGrp="1"/>
          </p:cNvSpPr>
          <p:nvPr>
            <p:ph type="title"/>
          </p:nvPr>
        </p:nvSpPr>
        <p:spPr>
          <a:xfrm>
            <a:off x="839419" y="1772820"/>
            <a:ext cx="3932240" cy="644624"/>
          </a:xfrm>
        </p:spPr>
        <p:txBody>
          <a:bodyPr/>
          <a:lstStyle/>
          <a:p>
            <a:pPr lvl="0"/>
            <a:r>
              <a:rPr lang="it-IT" sz="1800"/>
              <a:t>Medico che cura un paziente.</a:t>
            </a:r>
            <a:br>
              <a:rPr lang="it-IT" sz="1800"/>
            </a:br>
            <a:r>
              <a:rPr lang="it-IT" sz="1800"/>
              <a:t>Ariballo attico a figure rosse, 480-470 a.C.)</a:t>
            </a:r>
            <a:r>
              <a:rPr lang="en-US" sz="1800">
                <a:latin typeface="Calibri"/>
                <a:cs typeface="Times New Roman" pitchFamily="18"/>
              </a:rPr>
              <a:t> </a:t>
            </a:r>
          </a:p>
        </p:txBody>
      </p:sp>
      <p:pic>
        <p:nvPicPr>
          <p:cNvPr id="3" name="Θέση περιεχομένου 3"/>
          <p:cNvPicPr>
            <a:picLocks noGrp="1" noChangeAspect="1"/>
          </p:cNvPicPr>
          <p:nvPr>
            <p:ph type="pic" idx="1"/>
          </p:nvPr>
        </p:nvPicPr>
        <p:blipFill>
          <a:blip r:embed="rId3"/>
          <a:srcRect/>
          <a:stretch>
            <a:fillRect/>
          </a:stretch>
        </p:blipFill>
        <p:spPr>
          <a:xfrm>
            <a:off x="5183184" y="987423"/>
            <a:ext cx="5189613" cy="4097764"/>
          </a:xfrm>
        </p:spPr>
      </p:pic>
      <p:sp>
        <p:nvSpPr>
          <p:cNvPr id="4" name="Θέση κειμένου 4"/>
          <p:cNvSpPr txBox="1">
            <a:spLocks noGrp="1"/>
          </p:cNvSpPr>
          <p:nvPr>
            <p:ph type="body" idx="2"/>
          </p:nvPr>
        </p:nvSpPr>
        <p:spPr>
          <a:xfrm>
            <a:off x="839784" y="3068964"/>
            <a:ext cx="3932240" cy="2800020"/>
          </a:xfrm>
        </p:spPr>
        <p:txBody>
          <a:bodyPr/>
          <a:lstStyle/>
          <a:p>
            <a:pPr lvl="0"/>
            <a:endParaRPr lang="en-US" sz="2000">
              <a:cs typeface="Times New Roman" pitchFamily="18"/>
            </a:endParaRPr>
          </a:p>
          <a:p>
            <a:pPr lvl="0"/>
            <a:r>
              <a:rPr lang="en-US">
                <a:cs typeface="Times New Roman" pitchFamily="18"/>
              </a:rPr>
              <a:t>(da La medicina nell’Antica Grecia – Wikipedia).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767410" y="908721"/>
            <a:ext cx="10515600" cy="781967"/>
          </a:xfrm>
        </p:spPr>
        <p:txBody>
          <a:bodyPr anchorCtr="1"/>
          <a:lstStyle/>
          <a:p>
            <a:pPr lvl="0" algn="ctr"/>
            <a:r>
              <a:rPr lang="en-US" sz="2400" b="1"/>
              <a:t>LA RELAZIONE TRA LA FILOSOFIA GRECA ANTICA E LA MEDICINA</a:t>
            </a:r>
            <a:r>
              <a:rPr lang="it-IT" sz="2400"/>
              <a:t/>
            </a:r>
            <a:br>
              <a:rPr lang="it-IT" sz="2400"/>
            </a:br>
            <a:endParaRPr lang="el-GR" sz="2400">
              <a:latin typeface="Calibri"/>
              <a:cs typeface="Times New Roman" pitchFamily="18"/>
            </a:endParaRPr>
          </a:p>
        </p:txBody>
      </p:sp>
      <p:sp>
        <p:nvSpPr>
          <p:cNvPr id="3" name="Θέση περιεχομένου 3"/>
          <p:cNvSpPr txBox="1">
            <a:spLocks noGrp="1"/>
          </p:cNvSpPr>
          <p:nvPr>
            <p:ph idx="1"/>
          </p:nvPr>
        </p:nvSpPr>
        <p:spPr>
          <a:xfrm>
            <a:off x="839419" y="1806086"/>
            <a:ext cx="10515600" cy="4351336"/>
          </a:xfrm>
        </p:spPr>
        <p:txBody>
          <a:bodyPr/>
          <a:lstStyle/>
          <a:p>
            <a:pPr lvl="0" algn="just"/>
            <a:r>
              <a:rPr lang="en-US" sz="1800"/>
              <a:t>I 3 filosofi milesi si sono impegnati più con la cosmologia, la fisica e l’astronomia che con l’antropologia e la medicina</a:t>
            </a:r>
            <a:endParaRPr lang="it-IT" sz="1800"/>
          </a:p>
          <a:p>
            <a:pPr lvl="0" algn="just"/>
            <a:r>
              <a:rPr lang="en-US" sz="1800"/>
              <a:t>Dalla cerchia pitagorica, invece proveniva </a:t>
            </a:r>
            <a:r>
              <a:rPr lang="en-US" sz="1800" b="1"/>
              <a:t>Alcmeone di Crotone </a:t>
            </a:r>
            <a:r>
              <a:rPr lang="en-US" sz="1800"/>
              <a:t>che fondò una dell scuole mediche più famose dell’antichità, la </a:t>
            </a:r>
            <a:r>
              <a:rPr lang="en-US" sz="1800" b="1"/>
              <a:t>scuola medica di Crotone d’Italia</a:t>
            </a:r>
            <a:r>
              <a:rPr lang="en-US" sz="1800"/>
              <a:t>.</a:t>
            </a:r>
            <a:endParaRPr lang="en-US" sz="1800">
              <a:cs typeface="Times New Roman" pitchFamily="18"/>
            </a:endParaRPr>
          </a:p>
          <a:p>
            <a:pPr lvl="0" algn="just"/>
            <a:r>
              <a:rPr lang="en-US" sz="1800"/>
              <a:t>Alcmeone era in parte un filosofo e in parte un medico, cioè ha definito i principi teorici e ha cercato di applicarli all’esperienza. Ha insegnato che il corpo è costituito da un numero di coppie opposte, cioè caldo/freddo, liquido/secco, ecc.</a:t>
            </a:r>
            <a:endParaRPr lang="it-IT" sz="1800"/>
          </a:p>
          <a:p>
            <a:pPr lvl="0" algn="just"/>
            <a:endParaRPr lang="en-US" sz="1800">
              <a:cs typeface="Times New Roman" pitchFamily="18"/>
            </a:endParaRPr>
          </a:p>
        </p:txBody>
      </p:sp>
      <p:pic>
        <p:nvPicPr>
          <p:cNvPr id="4" name="Εικόνα 3"/>
          <p:cNvPicPr>
            <a:picLocks noChangeAspect="1"/>
          </p:cNvPicPr>
          <p:nvPr/>
        </p:nvPicPr>
        <p:blipFill>
          <a:blip r:embed="rId2"/>
          <a:stretch>
            <a:fillRect/>
          </a:stretch>
        </p:blipFill>
        <p:spPr>
          <a:xfrm>
            <a:off x="4825782" y="3861044"/>
            <a:ext cx="1846283" cy="23055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911428" y="1052739"/>
            <a:ext cx="10515600" cy="864098"/>
          </a:xfrm>
        </p:spPr>
        <p:txBody>
          <a:bodyPr anchorCtr="1"/>
          <a:lstStyle/>
          <a:p>
            <a:pPr lvl="0" algn="ctr"/>
            <a:r>
              <a:rPr lang="en-US" sz="2400">
                <a:latin typeface="Calibri"/>
                <a:cs typeface="Times New Roman" pitchFamily="18"/>
              </a:rPr>
              <a:t>“</a:t>
            </a:r>
            <a:r>
              <a:rPr lang="en-US" sz="2400" b="1"/>
              <a:t>SAPIENZA”, “FILOSOFIA”, SAGGEZZA, CONOSCENZA, CONOSCENZA DELL’UNIVERSO</a:t>
            </a:r>
            <a:endParaRPr lang="el-GR" sz="2400" b="1">
              <a:latin typeface="Calibri"/>
            </a:endParaRPr>
          </a:p>
        </p:txBody>
      </p:sp>
      <p:sp>
        <p:nvSpPr>
          <p:cNvPr id="3" name="Θέση περιεχομένου 3"/>
          <p:cNvSpPr txBox="1">
            <a:spLocks noGrp="1"/>
          </p:cNvSpPr>
          <p:nvPr>
            <p:ph idx="1"/>
          </p:nvPr>
        </p:nvSpPr>
        <p:spPr>
          <a:xfrm>
            <a:off x="839419" y="2060847"/>
            <a:ext cx="10515600" cy="2611480"/>
          </a:xfrm>
        </p:spPr>
        <p:txBody>
          <a:bodyPr/>
          <a:lstStyle/>
          <a:p>
            <a:pPr lvl="0" algn="just"/>
            <a:r>
              <a:rPr lang="en-US" sz="1800"/>
              <a:t>Nell’antichità tutte le forme di conoscenza erano incluse sotto la “Sapienza”. E il “filosofo” era l’“amante della Sapienza/Sofia”</a:t>
            </a:r>
            <a:endParaRPr lang="en-US" sz="1800">
              <a:cs typeface="Times New Roman" pitchFamily="18"/>
            </a:endParaRPr>
          </a:p>
          <a:p>
            <a:pPr lvl="0" algn="just"/>
            <a:r>
              <a:rPr lang="en-US" sz="1800"/>
              <a:t>Il medico era una specie di “Sophos” (Sapiente) cioè “uomo saggio” che possedeva la “Sapienza” riguardo l’uomo.</a:t>
            </a:r>
            <a:endParaRPr lang="it-IT" sz="1800"/>
          </a:p>
          <a:p>
            <a:pPr lvl="0" algn="just"/>
            <a:r>
              <a:rPr lang="en-US" sz="1800"/>
              <a:t>Il filosofo era anche una sorta di “Sophos” (Sapiente) che possedeva “Sapienza” riguardo l’uomo</a:t>
            </a:r>
            <a:endParaRPr lang="it-IT" sz="1800"/>
          </a:p>
          <a:p>
            <a:pPr lvl="0" algn="just"/>
            <a:r>
              <a:rPr lang="en-US" sz="1800"/>
              <a:t>Di conseguenza, è sorta la domanda: la filosofia ha avuto origine nella medicina o la medicina nella filosofia?</a:t>
            </a:r>
            <a:endParaRPr lang="it-IT" sz="1800"/>
          </a:p>
          <a:p>
            <a:pPr lvl="0" algn="just"/>
            <a:r>
              <a:rPr lang="en-US" sz="1800"/>
              <a:t>L’opinione prevalente è che la medicina abbia avuto origine dalla filosofia piuttosto che il contrario</a:t>
            </a:r>
            <a:endParaRPr lang="it-IT" sz="1800"/>
          </a:p>
          <a:p>
            <a:pPr lvl="0" algn="just"/>
            <a:endParaRPr lang="en-US" sz="1800">
              <a:cs typeface="Times New Roman" pitchFamily="18"/>
            </a:endParaRPr>
          </a:p>
          <a:p>
            <a:pPr marL="0" lvl="0" indent="0" algn="just">
              <a:buNone/>
            </a:pPr>
            <a:endParaRPr lang="en-US" sz="1800">
              <a:cs typeface="Times New Roman" pitchFamily="18"/>
            </a:endParaRPr>
          </a:p>
          <a:p>
            <a:pPr marL="0" lvl="0" indent="0" algn="just">
              <a:buNone/>
            </a:pPr>
            <a:endParaRPr lang="el-GR" sz="2400">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1052739"/>
            <a:ext cx="10515600" cy="637949"/>
          </a:xfrm>
        </p:spPr>
        <p:txBody>
          <a:bodyPr anchorCtr="1"/>
          <a:lstStyle/>
          <a:p>
            <a:pPr lvl="0" algn="ctr"/>
            <a:r>
              <a:rPr lang="en-US" sz="2400" b="1">
                <a:latin typeface="Calibri"/>
              </a:rPr>
              <a:t> </a:t>
            </a:r>
            <a:r>
              <a:rPr lang="en-US" sz="2400" b="1"/>
              <a:t>IL VERO INIZIO  DELLA MEDICINA ANTICA</a:t>
            </a:r>
            <a:r>
              <a:rPr lang="it-IT" sz="2400"/>
              <a:t/>
            </a:r>
            <a:br>
              <a:rPr lang="it-IT" sz="2400"/>
            </a:br>
            <a:endParaRPr lang="el-GR" sz="2400">
              <a:latin typeface="Calibri"/>
              <a:cs typeface="Times New Roman" pitchFamily="18"/>
            </a:endParaRPr>
          </a:p>
        </p:txBody>
      </p:sp>
      <p:sp>
        <p:nvSpPr>
          <p:cNvPr id="3" name="Θέση περιεχομένου 3"/>
          <p:cNvSpPr txBox="1">
            <a:spLocks noGrp="1"/>
          </p:cNvSpPr>
          <p:nvPr>
            <p:ph idx="1"/>
          </p:nvPr>
        </p:nvSpPr>
        <p:spPr>
          <a:xfrm>
            <a:off x="839419" y="2132856"/>
            <a:ext cx="10515600" cy="2376260"/>
          </a:xfrm>
        </p:spPr>
        <p:txBody>
          <a:bodyPr/>
          <a:lstStyle/>
          <a:p>
            <a:pPr lvl="0" algn="just"/>
            <a:r>
              <a:rPr lang="en-US" sz="1800"/>
              <a:t>I primi medici furono gli indovini o gli auspici che potevano predire dai segni del tempo, dal volo degli uccelli o dalle interiora degli animali che venivano sacrificati agli dei, la cui pratica, in generale, doveva essere applicata per la cura della malattia o del purificazione dalla peste che aveva colpito la città</a:t>
            </a:r>
            <a:endParaRPr lang="it-IT" sz="1800"/>
          </a:p>
          <a:p>
            <a:pPr lvl="0"/>
            <a:r>
              <a:rPr lang="en-US" sz="1800"/>
              <a:t>Ben presto le persone durante l’Era Classica si resero conto che tutti i fenomeni erano naturali e divini, ma  alcuni elementi di questi fenomeni non potevano essere spiegati. Questo è il motive per cui si sono rivolti alla filosofia per darne una spiegazione. Ed è il motivo per cui, per comprendere la medicina, si è passato gradualmente dalla religione alla filosofia.</a:t>
            </a:r>
            <a:endParaRPr lang="it-IT" sz="1800"/>
          </a:p>
          <a:p>
            <a:pPr lvl="0" algn="just"/>
            <a:endParaRPr lang="en-US" sz="1800">
              <a:cs typeface="Times New Roman" pitchFamily="18"/>
            </a:endParaRPr>
          </a:p>
          <a:p>
            <a:pPr lvl="0" algn="just"/>
            <a:endParaRPr lang="el-GR" sz="20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nchorCtr="1"/>
          <a:lstStyle/>
          <a:p>
            <a:pPr lvl="0" algn="just"/>
            <a:r>
              <a:rPr lang="en-US" sz="2800">
                <a:latin typeface="Times New Roman" pitchFamily="18"/>
                <a:cs typeface="Times New Roman" pitchFamily="18"/>
              </a:rPr>
              <a:t> </a:t>
            </a:r>
            <a:endParaRPr lang="el-GR" sz="2800">
              <a:latin typeface="Times New Roman" pitchFamily="18"/>
              <a:cs typeface="Times New Roman" pitchFamily="18"/>
            </a:endParaRPr>
          </a:p>
        </p:txBody>
      </p:sp>
      <p:sp>
        <p:nvSpPr>
          <p:cNvPr id="3" name="Θέση περιεχομένου 5"/>
          <p:cNvSpPr txBox="1">
            <a:spLocks noGrp="1"/>
          </p:cNvSpPr>
          <p:nvPr>
            <p:ph idx="1"/>
          </p:nvPr>
        </p:nvSpPr>
        <p:spPr>
          <a:xfrm>
            <a:off x="1321902" y="1268757"/>
            <a:ext cx="10031900" cy="2687010"/>
          </a:xfrm>
        </p:spPr>
        <p:txBody>
          <a:bodyPr/>
          <a:lstStyle/>
          <a:p>
            <a:pPr lvl="0" algn="just"/>
            <a:r>
              <a:rPr lang="it-IT" sz="1800"/>
              <a:t>La</a:t>
            </a:r>
            <a:r>
              <a:rPr lang="it-IT" sz="1800" b="1"/>
              <a:t> salute</a:t>
            </a:r>
            <a:r>
              <a:rPr lang="it-IT" sz="1800"/>
              <a:t>, secondo </a:t>
            </a:r>
            <a:r>
              <a:rPr lang="en-US" sz="1800"/>
              <a:t>Alcmeone</a:t>
            </a:r>
            <a:r>
              <a:rPr lang="it-IT" sz="1800"/>
              <a:t>, prevale quando c’è la combinazione armoniosa (.</a:t>
            </a:r>
            <a:r>
              <a:rPr lang="en-GB" sz="1800" i="1"/>
              <a:t>κρᾶσι</a:t>
            </a:r>
            <a:r>
              <a:rPr lang="el-GR" sz="1800" i="1"/>
              <a:t>ς</a:t>
            </a:r>
            <a:r>
              <a:rPr lang="it-IT" sz="1800" i="1"/>
              <a:t> mescolanza-fusione) </a:t>
            </a:r>
            <a:r>
              <a:rPr lang="it-IT" sz="1800"/>
              <a:t>di questi elementi, quando, in altre parole c’è isonomia (o </a:t>
            </a:r>
            <a:r>
              <a:rPr lang="en-GB" sz="1800" i="1"/>
              <a:t>ἰσονομία</a:t>
            </a:r>
            <a:r>
              <a:rPr lang="en-GB" sz="1800"/>
              <a:t>, </a:t>
            </a:r>
            <a:r>
              <a:rPr lang="en-GB" sz="1800" i="1"/>
              <a:t>situazione di uguaglianza</a:t>
            </a:r>
            <a:r>
              <a:rPr lang="en-GB" sz="1800"/>
              <a:t>, </a:t>
            </a:r>
            <a:r>
              <a:rPr lang="en-GB" sz="1800" i="1"/>
              <a:t>uguaglianza di fronte alla legge</a:t>
            </a:r>
            <a:r>
              <a:rPr lang="en-GB" sz="1800"/>
              <a:t>). Abbiamo la malattia, invece, quando uno di questi elementi prevale e si ha la monarchia (o </a:t>
            </a:r>
            <a:r>
              <a:rPr lang="el-GR" sz="1800" i="1"/>
              <a:t>μοναρχία</a:t>
            </a:r>
            <a:r>
              <a:rPr lang="it-IT" sz="1800" i="1"/>
              <a:t>).</a:t>
            </a:r>
            <a:endParaRPr lang="el-GR" sz="1800">
              <a:cs typeface="Times New Roman" pitchFamily="18"/>
            </a:endParaRPr>
          </a:p>
          <a:p>
            <a:pPr lvl="0" algn="just"/>
            <a:r>
              <a:rPr lang="en-GB" sz="1800" b="1"/>
              <a:t>Empedocle di Akragas (</a:t>
            </a:r>
            <a:r>
              <a:rPr lang="en-GB" sz="1800"/>
              <a:t>Agrigento) continua la tradizione della medicina antica. Era uno dei dirigenti della scuola di medicina d’Italia, i quali non erano d’accordo con gli </a:t>
            </a:r>
            <a:r>
              <a:rPr lang="en-GB" sz="1800" b="1"/>
              <a:t>Asclepiadi di Cos e Knidos</a:t>
            </a:r>
            <a:r>
              <a:rPr lang="en-GB" sz="1800"/>
              <a:t>. Ha scritto un trattato filosofico sulla natura ed un altro trattato sulla medicina che non ci è pervenuto.</a:t>
            </a:r>
            <a:endParaRPr lang="en-US" sz="1800">
              <a:latin typeface="Times New Roman" pitchFamily="18"/>
              <a:cs typeface="Times New Roman" pitchFamily="18"/>
            </a:endParaRPr>
          </a:p>
          <a:p>
            <a:pPr marL="0" lvl="0" indent="0" algn="just">
              <a:buNone/>
            </a:pPr>
            <a:endParaRPr lang="en-US" sz="2400">
              <a:latin typeface="Times New Roman" pitchFamily="18"/>
              <a:cs typeface="Times New Roman" pitchFamily="18"/>
            </a:endParaRPr>
          </a:p>
          <a:p>
            <a:pPr lvl="0" algn="just"/>
            <a:endParaRPr lang="en-US" sz="2400">
              <a:latin typeface="Times New Roman" pitchFamily="18"/>
              <a:cs typeface="Times New Roman" pitchFamily="18"/>
            </a:endParaRPr>
          </a:p>
          <a:p>
            <a:pPr lvl="0" algn="just"/>
            <a:endParaRPr lang="el-GR" sz="2400" i="1">
              <a:latin typeface="Times New Roman" pitchFamily="18"/>
              <a:cs typeface="Times New Roman" pitchFamily="18"/>
            </a:endParaRPr>
          </a:p>
          <a:p>
            <a:pPr marL="0" lvl="0" indent="0" algn="just">
              <a:buNone/>
            </a:pPr>
            <a:endParaRPr lang="el-GR" sz="2400">
              <a:latin typeface="Times New Roman" pitchFamily="18"/>
              <a:cs typeface="Times New Roman" pitchFamily="18"/>
            </a:endParaRPr>
          </a:p>
        </p:txBody>
      </p:sp>
      <p:pic>
        <p:nvPicPr>
          <p:cNvPr id="4" name="Εικόνα 3"/>
          <p:cNvPicPr>
            <a:picLocks noChangeAspect="1"/>
          </p:cNvPicPr>
          <p:nvPr/>
        </p:nvPicPr>
        <p:blipFill>
          <a:blip r:embed="rId2"/>
          <a:stretch>
            <a:fillRect/>
          </a:stretch>
        </p:blipFill>
        <p:spPr>
          <a:xfrm>
            <a:off x="5175824" y="3717035"/>
            <a:ext cx="1928286" cy="27841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1052739"/>
            <a:ext cx="10515600" cy="637949"/>
          </a:xfrm>
        </p:spPr>
        <p:txBody>
          <a:bodyPr anchorCtr="1"/>
          <a:lstStyle/>
          <a:p>
            <a:pPr lvl="0" algn="ctr"/>
            <a:r>
              <a:rPr lang="en-US" sz="2400" b="1">
                <a:latin typeface="Calibri"/>
                <a:cs typeface="Times New Roman" pitchFamily="18"/>
              </a:rPr>
              <a:t>L’INSEGNAMENTO DI EMPEDOCLE </a:t>
            </a:r>
            <a:endParaRPr lang="el-GR" sz="2400" b="1">
              <a:latin typeface="Calibri"/>
              <a:cs typeface="Times New Roman" pitchFamily="18"/>
            </a:endParaRPr>
          </a:p>
        </p:txBody>
      </p:sp>
      <p:sp>
        <p:nvSpPr>
          <p:cNvPr id="3" name="Θέση περιεχομένου 2"/>
          <p:cNvSpPr txBox="1">
            <a:spLocks noGrp="1"/>
          </p:cNvSpPr>
          <p:nvPr>
            <p:ph idx="1"/>
          </p:nvPr>
        </p:nvSpPr>
        <p:spPr>
          <a:xfrm>
            <a:off x="839419" y="1988838"/>
            <a:ext cx="10515600" cy="1944215"/>
          </a:xfrm>
        </p:spPr>
        <p:txBody>
          <a:bodyPr/>
          <a:lstStyle/>
          <a:p>
            <a:pPr lvl="0" algn="just"/>
            <a:r>
              <a:rPr lang="en-US" sz="1800">
                <a:cs typeface="Times New Roman" pitchFamily="18"/>
              </a:rPr>
              <a:t>Empedocle </a:t>
            </a:r>
            <a:r>
              <a:rPr lang="it-IT" sz="1800"/>
              <a:t>inizialmente era interessato agli esseri viventi ed in particolare agli esseri umani. Secondo lui consistono in 4 elementi mescolati in diverse somiglianze, </a:t>
            </a:r>
            <a:r>
              <a:rPr lang="it-IT" sz="1800" b="1"/>
              <a:t>i rizomata </a:t>
            </a:r>
            <a:r>
              <a:rPr lang="it-IT" sz="1800"/>
              <a:t>(radici, i principi, di tutti i corpi composti) che gli permettono di spiegare le singole nature, cosa che nella scuola ippocratica acquistò una certa importanza</a:t>
            </a:r>
            <a:r>
              <a:rPr lang="en-US" sz="1800">
                <a:cs typeface="Times New Roman" pitchFamily="18"/>
              </a:rPr>
              <a:t> </a:t>
            </a:r>
          </a:p>
          <a:p>
            <a:pPr lvl="0" algn="just"/>
            <a:r>
              <a:rPr lang="it-IT" sz="1800"/>
              <a:t>Inoltre, Empedocle tentò di formulare </a:t>
            </a:r>
            <a:r>
              <a:rPr lang="it-IT" sz="1800" b="1"/>
              <a:t>una teoria della fisiologia </a:t>
            </a:r>
            <a:r>
              <a:rPr lang="it-IT" sz="1800"/>
              <a:t>delle funzioni più importanti dell’uomo cioè della riproduzione, della crescita e della nutrizione, del respiro, del sonno e della morte, del pensiero e della comprensione.</a:t>
            </a:r>
          </a:p>
          <a:p>
            <a:pPr lvl="0" algn="just"/>
            <a:endParaRPr lang="en-US" sz="1800">
              <a:cs typeface="Times New Roman" pitchFamily="18"/>
            </a:endParaRPr>
          </a:p>
          <a:p>
            <a:pPr lvl="0" algn="just"/>
            <a:endParaRPr lang="en-US" sz="1800">
              <a:cs typeface="Times New Roman" pitchFamily="18"/>
            </a:endParaRPr>
          </a:p>
          <a:p>
            <a:pPr marL="0" lvl="0" indent="0" algn="just">
              <a:buNone/>
            </a:pPr>
            <a:endParaRPr lang="el-GR" sz="1800">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1196748"/>
            <a:ext cx="10515600" cy="792089"/>
          </a:xfrm>
        </p:spPr>
        <p:txBody>
          <a:bodyPr anchorCtr="1"/>
          <a:lstStyle/>
          <a:p>
            <a:pPr lvl="0" algn="ctr"/>
            <a:r>
              <a:rPr lang="it-IT" sz="2400" b="1"/>
              <a:t>LA MEDICINA DOPO ALCMEONE DI CROTONE ED EMPEDOCLE DI AGRIGENTO: </a:t>
            </a:r>
            <a:br>
              <a:rPr lang="it-IT" sz="2400" b="1"/>
            </a:br>
            <a:r>
              <a:rPr lang="it-IT" sz="2400" b="1"/>
              <a:t>PLATONE E ARISTOTELE</a:t>
            </a:r>
            <a:r>
              <a:rPr lang="it-IT" sz="2400"/>
              <a:t/>
            </a:r>
            <a:br>
              <a:rPr lang="it-IT" sz="2400"/>
            </a:br>
            <a:endParaRPr lang="el-GR" sz="2400" b="1">
              <a:latin typeface="Calibri"/>
              <a:cs typeface="Times New Roman" pitchFamily="18"/>
            </a:endParaRPr>
          </a:p>
        </p:txBody>
      </p:sp>
      <p:sp>
        <p:nvSpPr>
          <p:cNvPr id="3" name="Θέση περιεχομένου 2"/>
          <p:cNvSpPr txBox="1">
            <a:spLocks noGrp="1"/>
          </p:cNvSpPr>
          <p:nvPr>
            <p:ph idx="1"/>
          </p:nvPr>
        </p:nvSpPr>
        <p:spPr>
          <a:xfrm>
            <a:off x="839419" y="2204865"/>
            <a:ext cx="10515600" cy="955301"/>
          </a:xfrm>
        </p:spPr>
        <p:txBody>
          <a:bodyPr/>
          <a:lstStyle/>
          <a:p>
            <a:pPr marL="0" lvl="0" indent="0">
              <a:buNone/>
            </a:pPr>
            <a:r>
              <a:rPr lang="it-IT" sz="1800"/>
              <a:t>Tra i filosofi che hanno tentato ulteriormente di sviluppare complesse teorie della fisiologia ci sono: Anassagora, Diogene di Apollonia, Democrito, Ippone di Samo e Filolao di Crotone. Anche </a:t>
            </a:r>
            <a:r>
              <a:rPr lang="it-IT" sz="1800" b="1"/>
              <a:t>Platone </a:t>
            </a:r>
            <a:r>
              <a:rPr lang="it-IT" sz="1800"/>
              <a:t>e </a:t>
            </a:r>
            <a:r>
              <a:rPr lang="it-IT" sz="1800" b="1"/>
              <a:t>Aristotele</a:t>
            </a:r>
            <a:r>
              <a:rPr lang="it-IT" sz="1800"/>
              <a:t>  contribuiono molto allo sviluppo della medicina.</a:t>
            </a:r>
          </a:p>
          <a:p>
            <a:pPr marL="0" lvl="0" indent="0">
              <a:buNone/>
            </a:pPr>
            <a:endParaRPr lang="el-GR" sz="1800">
              <a:cs typeface="Times New Roman" pitchFamily="18"/>
            </a:endParaRPr>
          </a:p>
        </p:txBody>
      </p:sp>
      <p:pic>
        <p:nvPicPr>
          <p:cNvPr id="4" name="Εικόνα 3"/>
          <p:cNvPicPr>
            <a:picLocks noChangeAspect="1"/>
          </p:cNvPicPr>
          <p:nvPr/>
        </p:nvPicPr>
        <p:blipFill>
          <a:blip r:embed="rId2"/>
          <a:stretch>
            <a:fillRect/>
          </a:stretch>
        </p:blipFill>
        <p:spPr>
          <a:xfrm>
            <a:off x="2135562" y="3445568"/>
            <a:ext cx="2300292" cy="2503709"/>
          </a:xfrm>
          <a:prstGeom prst="rect">
            <a:avLst/>
          </a:prstGeom>
          <a:noFill/>
          <a:ln>
            <a:noFill/>
          </a:ln>
        </p:spPr>
      </p:pic>
      <p:pic>
        <p:nvPicPr>
          <p:cNvPr id="5" name="Εικόνα 4"/>
          <p:cNvPicPr>
            <a:picLocks noChangeAspect="1"/>
          </p:cNvPicPr>
          <p:nvPr/>
        </p:nvPicPr>
        <p:blipFill>
          <a:blip r:embed="rId3"/>
          <a:stretch>
            <a:fillRect/>
          </a:stretch>
        </p:blipFill>
        <p:spPr>
          <a:xfrm>
            <a:off x="6456038" y="3445568"/>
            <a:ext cx="2577236" cy="25772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980730"/>
            <a:ext cx="10515600" cy="709958"/>
          </a:xfrm>
        </p:spPr>
        <p:txBody>
          <a:bodyPr anchorCtr="1"/>
          <a:lstStyle/>
          <a:p>
            <a:pPr lvl="0" algn="ctr"/>
            <a:r>
              <a:rPr lang="en-US" sz="2400" b="1"/>
              <a:t>LE BASI DELL’INSEGNAMENTO MEDICO DI PLATONE</a:t>
            </a:r>
            <a:r>
              <a:rPr lang="it-IT" sz="2400"/>
              <a:t/>
            </a:r>
            <a:br>
              <a:rPr lang="it-IT" sz="2400"/>
            </a:br>
            <a:endParaRPr lang="el-GR" sz="2400">
              <a:latin typeface="Calibri"/>
              <a:cs typeface="Times New Roman" pitchFamily="18"/>
            </a:endParaRPr>
          </a:p>
        </p:txBody>
      </p:sp>
      <p:sp>
        <p:nvSpPr>
          <p:cNvPr id="3" name="Θέση περιεχομένου 2"/>
          <p:cNvSpPr txBox="1">
            <a:spLocks noGrp="1"/>
          </p:cNvSpPr>
          <p:nvPr>
            <p:ph idx="1"/>
          </p:nvPr>
        </p:nvSpPr>
        <p:spPr>
          <a:xfrm>
            <a:off x="839419" y="1844820"/>
            <a:ext cx="10515600" cy="4351336"/>
          </a:xfrm>
        </p:spPr>
        <p:txBody>
          <a:bodyPr/>
          <a:lstStyle/>
          <a:p>
            <a:pPr lvl="0"/>
            <a:r>
              <a:rPr lang="it-IT" sz="1800"/>
              <a:t>Nel suo trattato </a:t>
            </a:r>
            <a:r>
              <a:rPr lang="it-IT" sz="1800" b="1"/>
              <a:t>“</a:t>
            </a:r>
            <a:r>
              <a:rPr lang="it-IT" sz="1800" b="1" i="1"/>
              <a:t>Timeo</a:t>
            </a:r>
            <a:r>
              <a:rPr lang="it-IT" sz="1800" b="1"/>
              <a:t>”, </a:t>
            </a:r>
            <a:r>
              <a:rPr lang="it-IT" sz="1800"/>
              <a:t>Platone presenta la propria creazione del mondo e dell’uomo. Nella stessa opera introduce le malattie. Egli distingue tra le </a:t>
            </a:r>
            <a:r>
              <a:rPr lang="it-IT" sz="1800" b="1"/>
              <a:t>malattie del corpo </a:t>
            </a:r>
            <a:r>
              <a:rPr lang="it-IT" sz="1800"/>
              <a:t>e le </a:t>
            </a:r>
            <a:r>
              <a:rPr lang="it-IT" sz="1800" b="1"/>
              <a:t>malattie dell’anima</a:t>
            </a:r>
            <a:r>
              <a:rPr lang="it-IT" sz="1800"/>
              <a:t>. Inoltre distingue, le malattie del corpo in 3 tipologie</a:t>
            </a:r>
          </a:p>
          <a:p>
            <a:pPr lvl="0"/>
            <a:r>
              <a:rPr lang="it-IT" sz="1800"/>
              <a:t>Le malattie che riguardano l’eccesso o il difetto (cioè lo squilibrio) o lo smarrimento dei corpi primari.</a:t>
            </a:r>
          </a:p>
          <a:p>
            <a:pPr lvl="0"/>
            <a:r>
              <a:rPr lang="it-IT" sz="1800"/>
              <a:t>Le malattie dei tessuti secondari.</a:t>
            </a:r>
          </a:p>
          <a:p>
            <a:pPr lvl="0"/>
            <a:r>
              <a:rPr lang="it-IT" sz="1800"/>
              <a:t>Le malattie che riguardano l’alito, il catarro, la bile e le febbri.</a:t>
            </a:r>
          </a:p>
          <a:p>
            <a:pPr lvl="0"/>
            <a:r>
              <a:rPr lang="it-IT" sz="1800"/>
              <a:t>Le malattie dell’anima, invece, sono legate alla sproporzione tra anima e corpo.</a:t>
            </a:r>
          </a:p>
          <a:p>
            <a:pPr marL="0" lvl="0" indent="0" algn="just">
              <a:lnSpc>
                <a:spcPct val="100000"/>
              </a:lnSpc>
              <a:buNone/>
            </a:pPr>
            <a:endParaRPr lang="el-GR" sz="1800">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TotalTime>
  <Words>2647</Words>
  <Application>Microsoft Office PowerPoint</Application>
  <PresentationFormat>Custom</PresentationFormat>
  <Paragraphs>115</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Θέμα του Office</vt:lpstr>
      <vt:lpstr>PowerPoint Presentation</vt:lpstr>
      <vt:lpstr>FILOSOFIA E MEDICINA </vt:lpstr>
      <vt:lpstr>LA RELAZIONE TRA LA FILOSOFIA GRECA ANTICA E LA MEDICINA </vt:lpstr>
      <vt:lpstr>“SAPIENZA”, “FILOSOFIA”, SAGGEZZA, CONOSCENZA, CONOSCENZA DELL’UNIVERSO</vt:lpstr>
      <vt:lpstr> IL VERO INIZIO  DELLA MEDICINA ANTICA </vt:lpstr>
      <vt:lpstr> </vt:lpstr>
      <vt:lpstr>L’INSEGNAMENTO DI EMPEDOCLE </vt:lpstr>
      <vt:lpstr>LA MEDICINA DOPO ALCMEONE DI CROTONE ED EMPEDOCLE DI AGRIGENTO:  PLATONE E ARISTOTELE </vt:lpstr>
      <vt:lpstr>LE BASI DELL’INSEGNAMENTO MEDICO DI PLATONE </vt:lpstr>
      <vt:lpstr>LA CONCEZIONE DELLA TERAPIA DI PLATONE </vt:lpstr>
      <vt:lpstr>PLATONE COME IDEATORE DELLA MODERNA PSICOTERAPIA .  </vt:lpstr>
      <vt:lpstr>IL CONTRIBUTO DI ARISTOTELE ALLA MEDICINA </vt:lpstr>
      <vt:lpstr>IPPOCRATE E LA SEPARAZIONE DELLA MEDICINA DALLA FILOSOFIA  </vt:lpstr>
      <vt:lpstr>    LE INFLUENZE DELLA FILOSOFIA SULLA MEDICINA DURANTE IL PERIODO COSMOLOGICO </vt:lpstr>
      <vt:lpstr>L’INFLUENZA DELLA FILOSOFIA SULLA MEDICINA DURANTE IL PERIODO ANTROPOLOGICO DELLA FILOSOFIA. DEONTOLOGIA MEDICA GRECA E ROMANA ANTICA </vt:lpstr>
      <vt:lpstr>TRATTATI DEONTOLOGICI E LA LORO INFLUENZA SUL CARATTERE MEDICO </vt:lpstr>
      <vt:lpstr>Stele per una donna medico del II sec. Dal Museo della Corte D’Oro Metz Métropole </vt:lpstr>
      <vt:lpstr>I TRATTATI DEONTOLOGICI DEI MEDICI –FILOSOFI </vt:lpstr>
      <vt:lpstr>I TRATTATI DEONTOLOGICI DEI MEDICI FILOSOFI CONTINUARONO  </vt:lpstr>
      <vt:lpstr>Santuario  di Esculapio ad  Epidauro, Grecia.  (da World Heritage Journeys). </vt:lpstr>
      <vt:lpstr>I TRATTATI DEONTOLOGICI DEI MEDICI FILOSOFI CONTINUARONO  </vt:lpstr>
      <vt:lpstr>I TRATTATI DEONTOLOGICI DEI MEDICI FILOSOFI CONTINUARONO</vt:lpstr>
      <vt:lpstr>I TRATTATI DEONTOLOGICI DEI MEDICI FILOSOFI CONTINUARONO</vt:lpstr>
      <vt:lpstr>Medico che cura un paziente. Ariballo attico a figure rosse, 480-470 a.C.)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ARISTOTLE UNIVERSITY OF THESSALONIKI, THESSALONIKI, GREECE.</dc:title>
  <dc:creator>Ελένη Καλοκαιρινού</dc:creator>
  <cp:lastModifiedBy>Andrea Anzanello</cp:lastModifiedBy>
  <cp:revision>27</cp:revision>
  <cp:lastPrinted>2021-06-18T14:00:28Z</cp:lastPrinted>
  <dcterms:created xsi:type="dcterms:W3CDTF">2019-02-10T17:06:42Z</dcterms:created>
  <dcterms:modified xsi:type="dcterms:W3CDTF">2021-09-09T11:15:26Z</dcterms:modified>
</cp:coreProperties>
</file>