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60" r:id="rId4"/>
    <p:sldId id="258" r:id="rId5"/>
    <p:sldId id="259" r:id="rId6"/>
    <p:sldId id="261" r:id="rId7"/>
    <p:sldId id="274" r:id="rId8"/>
    <p:sldId id="277" r:id="rId9"/>
    <p:sldId id="276" r:id="rId10"/>
    <p:sldId id="275" r:id="rId11"/>
    <p:sldId id="262" r:id="rId12"/>
    <p:sldId id="263" r:id="rId13"/>
    <p:sldId id="264" r:id="rId14"/>
    <p:sldId id="265" r:id="rId15"/>
    <p:sldId id="266" r:id="rId16"/>
    <p:sldId id="267" r:id="rId17"/>
    <p:sldId id="280" r:id="rId18"/>
    <p:sldId id="269" r:id="rId19"/>
    <p:sldId id="272" r:id="rId20"/>
    <p:sldId id="281" r:id="rId21"/>
    <p:sldId id="271" r:id="rId22"/>
    <p:sldId id="273" r:id="rId23"/>
    <p:sldId id="278" r:id="rId24"/>
    <p:sldId id="279" r:id="rId25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0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428" cy="511734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3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023990" y="0"/>
            <a:ext cx="3078428" cy="511734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3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721105"/>
            <a:ext cx="3078428" cy="511734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b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3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023990" y="9721105"/>
            <a:ext cx="3078428" cy="511734"/>
          </a:xfrm>
          <a:prstGeom prst="rect">
            <a:avLst/>
          </a:prstGeom>
          <a:noFill/>
          <a:ln>
            <a:noFill/>
          </a:ln>
        </p:spPr>
        <p:txBody>
          <a:bodyPr vert="horz" wrap="square" lIns="99075" tIns="49542" rIns="99075" bIns="49542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3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2789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8163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3" name="Segnaposto data 2"/>
          <p:cNvSpPr txBox="1">
            <a:spLocks noGrp="1"/>
          </p:cNvSpPr>
          <p:nvPr>
            <p:ph type="dt" idx="1"/>
          </p:nvPr>
        </p:nvSpPr>
        <p:spPr>
          <a:xfrm>
            <a:off x="4024310" y="0"/>
            <a:ext cx="3078163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66A9A38-B4BD-44DD-AA91-16F93F3435E2}" type="datetime1">
              <a:rPr lang="it-IT"/>
              <a:pPr lvl="0"/>
              <a:t>09/09/2021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2"/>
            <a:ext cx="6818315" cy="3836986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Segnaposto note 4"/>
          <p:cNvSpPr txBox="1">
            <a:spLocks noGrp="1"/>
          </p:cNvSpPr>
          <p:nvPr>
            <p:ph type="body" sz="quarter" idx="3"/>
          </p:nvPr>
        </p:nvSpPr>
        <p:spPr>
          <a:xfrm>
            <a:off x="711202" y="4860922"/>
            <a:ext cx="5683252" cy="46053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9721845"/>
            <a:ext cx="3078163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4024310" y="9721845"/>
            <a:ext cx="3078163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FCDC2D4-A2DD-4B98-9C61-89F86C89DB25}" type="slidenum"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8363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it-IT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it-IT"/>
              <a:t>Principio di non maleficenza: primum non nocere</a:t>
            </a:r>
          </a:p>
          <a:p>
            <a:pPr lvl="0"/>
            <a:r>
              <a:rPr lang="it-IT"/>
              <a:t>Principio di beneficenza: salus aegroti suprema lex</a:t>
            </a:r>
          </a:p>
        </p:txBody>
      </p:sp>
      <p:sp>
        <p:nvSpPr>
          <p:cNvPr id="4" name="Segnaposto numero diapositiva 3"/>
          <p:cNvSpPr txBox="1"/>
          <p:nvPr/>
        </p:nvSpPr>
        <p:spPr>
          <a:xfrm>
            <a:off x="4024310" y="9721845"/>
            <a:ext cx="3078163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E231BB1-F0F2-4BB8-ABEE-056AD773A29C}" type="slidenum">
              <a:t>22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it-IT"/>
              <a:t>Pre-eccellenza: dovrebbe intendersi come «superiorità assoluta» (dal vocabolario di Oxford)</a:t>
            </a:r>
          </a:p>
        </p:txBody>
      </p:sp>
      <p:sp>
        <p:nvSpPr>
          <p:cNvPr id="4" name="Segnaposto numero diapositiva 3"/>
          <p:cNvSpPr txBox="1"/>
          <p:nvPr/>
        </p:nvSpPr>
        <p:spPr>
          <a:xfrm>
            <a:off x="4024310" y="9721845"/>
            <a:ext cx="3078163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7B9770B-E030-40CC-9E21-3DA8A7B3BC5E}" type="slidenum">
              <a:t>23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it-IT"/>
              <a:t>Ariballo: piccolo vaso greco </a:t>
            </a:r>
          </a:p>
        </p:txBody>
      </p:sp>
      <p:sp>
        <p:nvSpPr>
          <p:cNvPr id="4" name="Segnaposto numero diapositiva 3"/>
          <p:cNvSpPr txBox="1"/>
          <p:nvPr/>
        </p:nvSpPr>
        <p:spPr>
          <a:xfrm>
            <a:off x="4024310" y="9721845"/>
            <a:ext cx="3078163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D4FAE8C-7372-4DED-94B2-A894E2D03495}" type="slidenum">
              <a:t>24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060D3A-60CC-40F3-9422-CE00E4B71BCA}" type="datetime1">
              <a:rPr lang="el-GR"/>
              <a:pPr lvl="0"/>
              <a:t>9/9/2021</a:t>
            </a:fld>
            <a:endParaRPr lang="el-GR"/>
          </a:p>
        </p:txBody>
      </p:sp>
      <p:sp>
        <p:nvSpPr>
          <p:cNvPr id="5" name="Θέση υποσέλιδου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Θέση αριθμού διαφάνειας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993E11-0C37-49DC-91FA-C6ED89678C5D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390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F7DAB0-637C-4E45-A0D1-DE49B0F90E8B}" type="datetime1">
              <a:rPr lang="el-GR"/>
              <a:pPr lvl="0"/>
              <a:t>9/9/2021</a:t>
            </a:fld>
            <a:endParaRPr lang="el-GR"/>
          </a:p>
        </p:txBody>
      </p:sp>
      <p:sp>
        <p:nvSpPr>
          <p:cNvPr id="5" name="Θέση υποσέλιδου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Θέση αριθμού διαφάνειας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5D358C-5269-4A61-BF91-051826563DAA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299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E46CD5-07D8-4D82-A4FD-48C62726E64B}" type="datetime1">
              <a:rPr lang="el-GR"/>
              <a:pPr lvl="0"/>
              <a:t>9/9/2021</a:t>
            </a:fld>
            <a:endParaRPr lang="el-GR"/>
          </a:p>
        </p:txBody>
      </p:sp>
      <p:sp>
        <p:nvSpPr>
          <p:cNvPr id="5" name="Θέση υποσέλιδου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Θέση αριθμού διαφάνειας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96911A-E96A-44B1-A03A-5E771EC1AF0A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216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12DCFF-2316-451F-B7E6-786C58659967}" type="datetime1">
              <a:rPr lang="el-GR"/>
              <a:pPr lvl="0"/>
              <a:t>9/9/2021</a:t>
            </a:fld>
            <a:endParaRPr lang="el-GR"/>
          </a:p>
        </p:txBody>
      </p:sp>
      <p:sp>
        <p:nvSpPr>
          <p:cNvPr id="5" name="Θέση υποσέλιδου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Θέση αριθμού διαφάνειας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26001C-696E-4168-8055-9051C173A268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84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024295-18BD-4A2D-B3D1-4DF4D5B96AA7}" type="datetime1">
              <a:rPr lang="el-GR"/>
              <a:pPr lvl="0"/>
              <a:t>9/9/2021</a:t>
            </a:fld>
            <a:endParaRPr lang="el-GR"/>
          </a:p>
        </p:txBody>
      </p:sp>
      <p:sp>
        <p:nvSpPr>
          <p:cNvPr id="5" name="Θέση υποσέλιδου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Θέση αριθμού διαφάνειας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0C9EF2-63A9-490D-8866-0BA39BCCCE4B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750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C4F413-16C6-40ED-AE3E-54EFDE5A5424}" type="datetime1">
              <a:rPr lang="el-GR"/>
              <a:pPr lvl="0"/>
              <a:t>9/9/2021</a:t>
            </a:fld>
            <a:endParaRPr lang="el-GR"/>
          </a:p>
        </p:txBody>
      </p:sp>
      <p:sp>
        <p:nvSpPr>
          <p:cNvPr id="6" name="Θέση υποσέλιδου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7" name="Θέση αριθμού διαφάνειας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8C7215-0085-43C8-96F9-19C5C0BE9BDD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528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0858FF-4347-4613-8742-4401B4416F9F}" type="datetime1">
              <a:rPr lang="el-GR"/>
              <a:pPr lvl="0"/>
              <a:t>9/9/2021</a:t>
            </a:fld>
            <a:endParaRPr lang="el-GR"/>
          </a:p>
        </p:txBody>
      </p:sp>
      <p:sp>
        <p:nvSpPr>
          <p:cNvPr id="8" name="Θέση υποσέλιδου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9" name="Θέση αριθμού διαφάνειας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A8CD48-9A4F-4995-A4EC-5F2303D3A1A6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013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F3A66F-3B15-457E-9376-E3BE951801A4}" type="datetime1">
              <a:rPr lang="el-GR"/>
              <a:pPr lvl="0"/>
              <a:t>9/9/2021</a:t>
            </a:fld>
            <a:endParaRPr lang="el-GR"/>
          </a:p>
        </p:txBody>
      </p:sp>
      <p:sp>
        <p:nvSpPr>
          <p:cNvPr id="4" name="Θέση υποσέλιδου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Θέση αριθμού διαφάνειας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4AE3B2-AC15-47A0-9365-8E4C6F68E040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04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AE414A-1C6F-4160-AD47-00B754D4B4D2}" type="datetime1">
              <a:rPr lang="el-GR"/>
              <a:pPr lvl="0"/>
              <a:t>9/9/2021</a:t>
            </a:fld>
            <a:endParaRPr lang="el-GR"/>
          </a:p>
        </p:txBody>
      </p:sp>
      <p:sp>
        <p:nvSpPr>
          <p:cNvPr id="3" name="Θέση υποσέλιδου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4" name="Θέση αριθμού διαφάνειας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19AD22-9AF1-4572-AD87-A892C65464A1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209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456526-AD48-4458-9543-525DC6E4606F}" type="datetime1">
              <a:rPr lang="el-GR"/>
              <a:pPr lvl="0"/>
              <a:t>9/9/2021</a:t>
            </a:fld>
            <a:endParaRPr lang="el-GR"/>
          </a:p>
        </p:txBody>
      </p:sp>
      <p:sp>
        <p:nvSpPr>
          <p:cNvPr id="6" name="Θέση υποσέλιδου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7" name="Θέση αριθμού διαφάνειας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C3E74B-AA41-4193-9021-7393A8B5D2FD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27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el-GR"/>
          </a:p>
        </p:txBody>
      </p:sp>
      <p:sp>
        <p:nvSpPr>
          <p:cNvPr id="4" name="Θέση κειμένου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75DB6B-C01B-4D1E-A2C8-52EEA9EF4BDE}" type="datetime1">
              <a:rPr lang="el-GR"/>
              <a:pPr lvl="0"/>
              <a:t>9/9/2021</a:t>
            </a:fld>
            <a:endParaRPr lang="el-GR"/>
          </a:p>
        </p:txBody>
      </p:sp>
      <p:sp>
        <p:nvSpPr>
          <p:cNvPr id="6" name="Θέση υποσέλιδου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7" name="Θέση αριθμού διαφάνειας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D0B483-82D5-46E0-A6FD-7312BDF726F0}" type="slidenum"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663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creativecommons.org/licenses/by-nc/4.0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3415270-5063-4CB5-B307-D60FA6D10DD0}" type="datetime1">
              <a:rPr lang="el-GR"/>
              <a:pPr lvl="0"/>
              <a:t>9/9/2021</a:t>
            </a:fld>
            <a:endParaRPr lang="el-GR"/>
          </a:p>
        </p:txBody>
      </p:sp>
      <p:sp>
        <p:nvSpPr>
          <p:cNvPr id="5" name="Θέση υποσέλιδου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l-GR"/>
          </a:p>
        </p:txBody>
      </p:sp>
      <p:sp>
        <p:nvSpPr>
          <p:cNvPr id="6" name="Θέση αριθμού διαφάνειας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147CEF35-59DA-4271-9AF1-C67C6502303C}" type="slidenum">
              <a:t>‹#›</a:t>
            </a:fld>
            <a:endParaRPr lang="el-GR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0"/>
            <a:ext cx="1555293" cy="980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16953" y="0"/>
            <a:ext cx="975052" cy="90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44018" y="6243742"/>
            <a:ext cx="3359697" cy="56963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Marcador de número de diapositiva 5"/>
          <p:cNvSpPr txBox="1"/>
          <p:nvPr/>
        </p:nvSpPr>
        <p:spPr>
          <a:xfrm>
            <a:off x="8323728" y="6409468"/>
            <a:ext cx="2451698" cy="32136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80" tIns="34290" rIns="68580" bIns="34290" anchor="ctr" anchorCtr="0" compatLnSpc="1"/>
          <a:lstStyle/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9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This work is licensed under a </a:t>
            </a:r>
            <a:r>
              <a:rPr lang="en-GB" sz="900" b="0" i="0" u="sng" strike="noStrike" kern="1200" cap="none" spc="0" baseline="0">
                <a:solidFill>
                  <a:srgbClr val="898989"/>
                </a:solidFill>
                <a:uFillTx/>
                <a:latin typeface="Calibri"/>
                <a:hlinkClick r:id="rId16"/>
              </a:rPr>
              <a:t>Creative Commons Attribution - Non-commercial 4.0 International</a:t>
            </a:r>
            <a:r>
              <a:rPr lang="en-GB" sz="9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   </a:t>
            </a:r>
          </a:p>
          <a:p>
            <a:pPr marL="0" marR="0" lvl="0" indent="0" algn="r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9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pic>
        <p:nvPicPr>
          <p:cNvPr id="11" name="Picture 10" descr="Licenza Creative Commons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0775426" y="6361947"/>
            <a:ext cx="1057247" cy="36887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l-GR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l-GR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l-G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l-G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l-G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l-G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Υπότιτλος 2"/>
          <p:cNvSpPr txBox="1">
            <a:spLocks noGrp="1"/>
          </p:cNvSpPr>
          <p:nvPr>
            <p:ph type="subTitle" idx="1"/>
          </p:nvPr>
        </p:nvSpPr>
        <p:spPr>
          <a:xfrm>
            <a:off x="119338" y="5102845"/>
            <a:ext cx="11953329" cy="1089233"/>
          </a:xfrm>
        </p:spPr>
        <p:txBody>
          <a:bodyPr/>
          <a:lstStyle/>
          <a:p>
            <a:pPr lvl="0"/>
            <a:r>
              <a:rPr lang="en-US" sz="1400" b="1" dirty="0" smtClean="0"/>
              <a:t>Universidad  </a:t>
            </a:r>
            <a:r>
              <a:rPr lang="en-US" sz="1400" b="1" dirty="0" err="1" smtClean="0"/>
              <a:t>Aristóteles</a:t>
            </a:r>
            <a:r>
              <a:rPr lang="en-US" sz="1400" b="1" dirty="0" smtClean="0"/>
              <a:t>  </a:t>
            </a:r>
            <a:r>
              <a:rPr lang="en-US" sz="1400" b="1" dirty="0"/>
              <a:t>de </a:t>
            </a:r>
            <a:r>
              <a:rPr lang="en-US" sz="1400" b="1" dirty="0" err="1"/>
              <a:t>Salónica</a:t>
            </a:r>
            <a:endParaRPr lang="en-US" sz="1600" b="1" dirty="0"/>
          </a:p>
        </p:txBody>
      </p:sp>
      <p:sp>
        <p:nvSpPr>
          <p:cNvPr id="3" name="AutoShape 2" descr="Welcome to the Aristotle University of Thessaloniki - A short guide to the  student life"/>
          <p:cNvSpPr/>
          <p:nvPr/>
        </p:nvSpPr>
        <p:spPr>
          <a:xfrm>
            <a:off x="4820479" y="3214408"/>
            <a:ext cx="2832655" cy="188843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60" y="2348883"/>
            <a:ext cx="4248476" cy="22553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6"/>
          <p:cNvSpPr/>
          <p:nvPr/>
        </p:nvSpPr>
        <p:spPr>
          <a:xfrm>
            <a:off x="3293723" y="1484784"/>
            <a:ext cx="632577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 dirty="0" err="1" smtClean="0">
                <a:solidFill>
                  <a:srgbClr val="E46C0A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Unidad</a:t>
            </a:r>
            <a:r>
              <a:rPr lang="en-US" sz="1800" b="1" i="0" u="none" strike="noStrike" kern="1200" cap="none" spc="0" baseline="0" dirty="0" smtClean="0">
                <a:solidFill>
                  <a:srgbClr val="E46C0A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 </a:t>
            </a:r>
            <a:r>
              <a:rPr lang="en-US" sz="1800" b="1" i="0" u="none" strike="noStrike" kern="1200" cap="none" spc="0" baseline="0" dirty="0" smtClean="0">
                <a:solidFill>
                  <a:srgbClr val="E46C0A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4 - </a:t>
            </a:r>
            <a:r>
              <a:rPr lang="es-ES" b="1" dirty="0">
                <a:solidFill>
                  <a:srgbClr val="E46C0A"/>
                </a:solidFill>
                <a:effectLst>
                  <a:outerShdw dist="38096" dir="2700000">
                    <a:srgbClr val="000000"/>
                  </a:outerShdw>
                </a:effectLst>
              </a:rPr>
              <a:t>La relación entre filosofía y medicina en la antigüedad</a:t>
            </a:r>
            <a:endParaRPr lang="en-US" sz="1800" b="1" i="0" u="none" strike="noStrike" kern="1200" cap="none" spc="0" baseline="0" dirty="0">
              <a:solidFill>
                <a:srgbClr val="E46C0A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3"/>
          <p:cNvSpPr txBox="1">
            <a:spLocks noGrp="1"/>
          </p:cNvSpPr>
          <p:nvPr>
            <p:ph type="title"/>
          </p:nvPr>
        </p:nvSpPr>
        <p:spPr>
          <a:xfrm>
            <a:off x="838203" y="980730"/>
            <a:ext cx="10515600" cy="571847"/>
          </a:xfrm>
        </p:spPr>
        <p:txBody>
          <a:bodyPr anchorCtr="1"/>
          <a:lstStyle/>
          <a:p>
            <a:pPr lvl="0" algn="ctr"/>
            <a:r>
              <a:rPr lang="it-IT" sz="2400" b="1" dirty="0"/>
              <a:t>LA </a:t>
            </a:r>
            <a:r>
              <a:rPr lang="it-IT" sz="2400" b="1" dirty="0" smtClean="0"/>
              <a:t>CONCEPCIÓN TERAPÉUTICA DE PLATÓN</a:t>
            </a:r>
            <a:r>
              <a:rPr lang="it-IT" sz="2400" dirty="0"/>
              <a:t/>
            </a:r>
            <a:br>
              <a:rPr lang="it-IT" sz="2400" dirty="0"/>
            </a:br>
            <a:endParaRPr lang="el-GR" sz="2400" dirty="0">
              <a:latin typeface="Calibri"/>
              <a:cs typeface="Times New Roman" pitchFamily="18"/>
            </a:endParaRPr>
          </a:p>
        </p:txBody>
      </p:sp>
      <p:sp>
        <p:nvSpPr>
          <p:cNvPr id="3" name="Θέση περιεχομένου 4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10515600" cy="3043534"/>
          </a:xfrm>
        </p:spPr>
        <p:txBody>
          <a:bodyPr/>
          <a:lstStyle/>
          <a:p>
            <a:pPr lvl="0" algn="just">
              <a:lnSpc>
                <a:spcPct val="80000"/>
              </a:lnSpc>
            </a:pPr>
            <a:r>
              <a:rPr lang="en-US" sz="1800" dirty="0" err="1" smtClean="0">
                <a:cs typeface="Times New Roman" pitchFamily="18"/>
              </a:rPr>
              <a:t>Platón</a:t>
            </a:r>
            <a:r>
              <a:rPr lang="en-US" sz="1800" dirty="0" smtClean="0">
                <a:cs typeface="Times New Roman" pitchFamily="18"/>
              </a:rPr>
              <a:t> </a:t>
            </a:r>
            <a:r>
              <a:rPr lang="it-IT" sz="1800" dirty="0"/>
              <a:t>describe </a:t>
            </a:r>
            <a:r>
              <a:rPr lang="it-IT" sz="1800" dirty="0" smtClean="0"/>
              <a:t>en </a:t>
            </a:r>
            <a:r>
              <a:rPr lang="it-IT" sz="1800" dirty="0"/>
              <a:t>el “</a:t>
            </a:r>
            <a:r>
              <a:rPr lang="it-IT" sz="1800" i="1" dirty="0"/>
              <a:t>Carmides</a:t>
            </a:r>
            <a:r>
              <a:rPr lang="it-IT" sz="1800" i="1" dirty="0" smtClean="0"/>
              <a:t>”</a:t>
            </a:r>
            <a:r>
              <a:rPr lang="it-IT" sz="1800" dirty="0" smtClean="0"/>
              <a:t> cómo debe curar el médico la enfermedad. Sostiene que, si un buen médico quiere curar una enfermedad ocular, primero debe curar la cabeza del paciente. Y afirma a continuación que, </a:t>
            </a:r>
            <a:r>
              <a:rPr lang="es-ES" sz="1800" dirty="0" smtClean="0"/>
              <a:t>no se puede </a:t>
            </a:r>
            <a:r>
              <a:rPr lang="es-ES" sz="1800" dirty="0"/>
              <a:t>curar la cabeza </a:t>
            </a:r>
            <a:r>
              <a:rPr lang="es-ES" sz="1800" dirty="0" smtClean="0"/>
              <a:t>si </a:t>
            </a:r>
            <a:r>
              <a:rPr lang="es-ES" sz="1800" dirty="0"/>
              <a:t>no </a:t>
            </a:r>
            <a:r>
              <a:rPr lang="es-ES" sz="1800" dirty="0" smtClean="0"/>
              <a:t>se trata todo </a:t>
            </a:r>
            <a:r>
              <a:rPr lang="es-ES" sz="1800" dirty="0"/>
              <a:t>el cuerpo. </a:t>
            </a:r>
            <a:r>
              <a:rPr lang="es-ES" sz="1800" dirty="0" smtClean="0"/>
              <a:t>Así que el médico debe prescribir dietas que curen la parte junto al todo.</a:t>
            </a:r>
          </a:p>
          <a:p>
            <a:r>
              <a:rPr lang="es-ES" sz="1800" dirty="0" smtClean="0"/>
              <a:t>En </a:t>
            </a:r>
            <a:r>
              <a:rPr lang="es-ES" sz="1800" dirty="0"/>
              <a:t>el mismo </a:t>
            </a:r>
            <a:r>
              <a:rPr lang="es-ES" sz="1800" dirty="0" smtClean="0"/>
              <a:t>diálogo sostiene que un </a:t>
            </a:r>
            <a:r>
              <a:rPr lang="es-ES" sz="1800" dirty="0"/>
              <a:t>médico no puede curar todo el cuerpo independientemente del alma. Porque las cosas buenas y malas para el cuerpo se originan en el alma. Por lo tanto, debemos comenzar con el alma, si queremos curar el dolor en los ojos, la cabeza o el cuerpo.</a:t>
            </a:r>
          </a:p>
          <a:p>
            <a:r>
              <a:rPr lang="es-ES" sz="1800" dirty="0"/>
              <a:t>Además, el alma se cura con </a:t>
            </a:r>
            <a:r>
              <a:rPr lang="es-ES" sz="1800" dirty="0" smtClean="0"/>
              <a:t>cánticos </a:t>
            </a:r>
            <a:r>
              <a:rPr lang="es-ES" sz="1800" dirty="0"/>
              <a:t>mágicos, que son buenas palabras que aportan </a:t>
            </a:r>
            <a:r>
              <a:rPr lang="es-ES" sz="1800" dirty="0" smtClean="0"/>
              <a:t>prudencia</a:t>
            </a:r>
            <a:r>
              <a:rPr lang="es-ES" sz="1800" dirty="0"/>
              <a:t>, moderación y templanza al alma. Y si esta templanza está presente en el alma, entonces la cabeza y el cuerpo pueden recuperar la salud</a:t>
            </a:r>
            <a:r>
              <a:rPr lang="es-ES" sz="1800" dirty="0" smtClean="0"/>
              <a:t>.</a:t>
            </a:r>
            <a:endParaRPr lang="es-ES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>
          <a:xfrm>
            <a:off x="838203" y="1052739"/>
            <a:ext cx="10515600" cy="637949"/>
          </a:xfrm>
        </p:spPr>
        <p:txBody>
          <a:bodyPr anchorCtr="1"/>
          <a:lstStyle/>
          <a:p>
            <a:pPr lvl="0" algn="ctr"/>
            <a:r>
              <a:rPr lang="it-IT" sz="2400" b="1" dirty="0" smtClean="0"/>
              <a:t>PLATÓN COMO ANTECESOR DE </a:t>
            </a:r>
            <a:r>
              <a:rPr lang="it-IT" sz="2400" b="1" dirty="0"/>
              <a:t>LA </a:t>
            </a:r>
            <a:r>
              <a:rPr lang="it-IT" sz="2400" b="1" dirty="0" smtClean="0"/>
              <a:t>MODERNA PSICOTERAPIA</a:t>
            </a:r>
            <a:endParaRPr lang="el-GR" sz="2500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Θέση περιεχομένου 3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10515600" cy="2827507"/>
          </a:xfrm>
        </p:spPr>
        <p:txBody>
          <a:bodyPr/>
          <a:lstStyle/>
          <a:p>
            <a:r>
              <a:rPr lang="es-ES" sz="1800" dirty="0" smtClean="0"/>
              <a:t>Platón </a:t>
            </a:r>
            <a:r>
              <a:rPr lang="es-ES" sz="1800" dirty="0"/>
              <a:t>se convirtió en uno de los primeros creadores de la psicoterapia moderna </a:t>
            </a:r>
            <a:r>
              <a:rPr lang="es-ES" sz="1800" dirty="0" smtClean="0"/>
              <a:t>al </a:t>
            </a:r>
            <a:r>
              <a:rPr lang="es-ES" sz="1800" dirty="0"/>
              <a:t>afirmar que no podemos curar el cuerpo </a:t>
            </a:r>
            <a:r>
              <a:rPr lang="es-ES" sz="1800" dirty="0" smtClean="0"/>
              <a:t>sin </a:t>
            </a:r>
            <a:r>
              <a:rPr lang="es-ES" sz="1800" dirty="0"/>
              <a:t>curar primero el </a:t>
            </a:r>
            <a:r>
              <a:rPr lang="es-ES" sz="1800" dirty="0" smtClean="0"/>
              <a:t>alma</a:t>
            </a:r>
          </a:p>
          <a:p>
            <a:r>
              <a:rPr lang="es-ES" sz="1800" dirty="0" smtClean="0"/>
              <a:t>La </a:t>
            </a:r>
            <a:r>
              <a:rPr lang="es-ES" sz="1800" dirty="0"/>
              <a:t>Dra. </a:t>
            </a:r>
            <a:r>
              <a:rPr lang="es-ES" sz="1800" dirty="0" err="1"/>
              <a:t>Chiara</a:t>
            </a:r>
            <a:r>
              <a:rPr lang="es-ES" sz="1800" dirty="0"/>
              <a:t> </a:t>
            </a:r>
            <a:r>
              <a:rPr lang="es-ES" sz="1800" dirty="0" err="1"/>
              <a:t>Thumiger</a:t>
            </a:r>
            <a:r>
              <a:rPr lang="es-ES" sz="1800" dirty="0"/>
              <a:t> lo llama </a:t>
            </a:r>
            <a:r>
              <a:rPr lang="es-ES" sz="1800" dirty="0" smtClean="0"/>
              <a:t>«La terapia </a:t>
            </a:r>
            <a:r>
              <a:rPr lang="es-ES" sz="1800" dirty="0"/>
              <a:t>del habla en la medicina griega" (en el anexo de </a:t>
            </a:r>
            <a:r>
              <a:rPr lang="es-ES" sz="1800" dirty="0" err="1"/>
              <a:t>Youtube</a:t>
            </a:r>
            <a:r>
              <a:rPr lang="es-ES" sz="1800" dirty="0" smtClean="0"/>
              <a:t>). </a:t>
            </a:r>
            <a:r>
              <a:rPr lang="es-ES" sz="1800" dirty="0" err="1"/>
              <a:t>Thumiger</a:t>
            </a:r>
            <a:r>
              <a:rPr lang="es-ES" sz="1800" dirty="0"/>
              <a:t> </a:t>
            </a:r>
            <a:r>
              <a:rPr lang="es-ES" sz="1800" dirty="0" smtClean="0"/>
              <a:t>sostiene que se trata de una práctica que atraviesa toda la Antigüedad Clásica.</a:t>
            </a:r>
            <a:endParaRPr lang="es-ES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>
          <a:xfrm>
            <a:off x="838203" y="908721"/>
            <a:ext cx="10515600" cy="781967"/>
          </a:xfrm>
        </p:spPr>
        <p:txBody>
          <a:bodyPr anchorCtr="1"/>
          <a:lstStyle/>
          <a:p>
            <a:pPr lvl="0" algn="ctr"/>
            <a:r>
              <a:rPr lang="it-IT" sz="2400" b="1" dirty="0" smtClean="0"/>
              <a:t>LA CONTRIBUCIÓN DE ARSTÓTELES A LA MEDICINA </a:t>
            </a:r>
            <a:endParaRPr lang="el-GR" sz="2400" dirty="0">
              <a:latin typeface="Calibri"/>
              <a:cs typeface="Times New Roman" pitchFamily="18"/>
            </a:endParaRPr>
          </a:p>
        </p:txBody>
      </p:sp>
      <p:sp>
        <p:nvSpPr>
          <p:cNvPr id="3" name="Θέση περιεχομένου 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es-ES" sz="1800" dirty="0" smtClean="0"/>
              <a:t>Aristóteles </a:t>
            </a:r>
            <a:r>
              <a:rPr lang="es-ES" sz="1800" dirty="0"/>
              <a:t>no escribió </a:t>
            </a:r>
            <a:r>
              <a:rPr lang="es-ES" sz="1800" dirty="0" smtClean="0"/>
              <a:t>un </a:t>
            </a:r>
            <a:r>
              <a:rPr lang="es-ES" sz="1800" dirty="0"/>
              <a:t>tratado </a:t>
            </a:r>
            <a:r>
              <a:rPr lang="es-ES" sz="1800" dirty="0" smtClean="0"/>
              <a:t>de medicina o </a:t>
            </a:r>
            <a:r>
              <a:rPr lang="es-ES" sz="1800" dirty="0"/>
              <a:t>al menos no </a:t>
            </a:r>
            <a:r>
              <a:rPr lang="es-ES" sz="1800" dirty="0" smtClean="0"/>
              <a:t>se conoce. </a:t>
            </a:r>
            <a:r>
              <a:rPr lang="es-ES" sz="1800" dirty="0"/>
              <a:t>Sin embargo, era hijo de un médico, </a:t>
            </a:r>
            <a:r>
              <a:rPr lang="es-ES" sz="1800" dirty="0" smtClean="0"/>
              <a:t>lo que hace pensar que posiblemente supiera muchas cosas de medicina.</a:t>
            </a:r>
            <a:endParaRPr lang="it-IT" sz="1800" dirty="0" smtClean="0"/>
          </a:p>
          <a:p>
            <a:pPr marL="0" lvl="0" indent="0" algn="just">
              <a:buNone/>
            </a:pPr>
            <a:r>
              <a:rPr lang="it-IT" sz="1800" dirty="0" smtClean="0"/>
              <a:t>Ha escrito tratados de biología sobre los animales, antropología y ética, en los que emplea argumentos cercanos a la medicina.</a:t>
            </a:r>
          </a:p>
          <a:p>
            <a:pPr marL="0" lvl="0" indent="0" algn="just">
              <a:buNone/>
            </a:pPr>
            <a:r>
              <a:rPr lang="es-ES" sz="1800" dirty="0" smtClean="0"/>
              <a:t>Además</a:t>
            </a:r>
            <a:r>
              <a:rPr lang="es-ES" sz="1800" dirty="0"/>
              <a:t>, en sus </a:t>
            </a:r>
            <a:r>
              <a:rPr lang="es-ES" sz="1800" dirty="0" smtClean="0"/>
              <a:t>tratados de ética, </a:t>
            </a:r>
            <a:r>
              <a:rPr lang="es-ES" sz="1800" dirty="0"/>
              <a:t>como la </a:t>
            </a:r>
            <a:r>
              <a:rPr lang="es-ES" sz="1800" b="1" i="1" dirty="0"/>
              <a:t>Ética a Nicómaco </a:t>
            </a:r>
            <a:r>
              <a:rPr lang="es-ES" sz="1800" dirty="0"/>
              <a:t>y la </a:t>
            </a:r>
            <a:r>
              <a:rPr lang="es-ES" sz="1800" b="1" i="1" dirty="0"/>
              <a:t>Ética </a:t>
            </a:r>
            <a:r>
              <a:rPr lang="es-ES" sz="1800" b="1" i="1" dirty="0" smtClean="0"/>
              <a:t>a </a:t>
            </a:r>
            <a:r>
              <a:rPr lang="es-ES" sz="1800" b="1" i="1" dirty="0" err="1" smtClean="0"/>
              <a:t>Eudemo</a:t>
            </a:r>
            <a:r>
              <a:rPr lang="es-ES" sz="1800" dirty="0" smtClean="0"/>
              <a:t>, </a:t>
            </a:r>
            <a:r>
              <a:rPr lang="es-ES" sz="1800" dirty="0"/>
              <a:t>a menudo compara el razonamiento ético con el razonamiento médico. </a:t>
            </a:r>
            <a:r>
              <a:rPr lang="es-ES" sz="1800" dirty="0" smtClean="0"/>
              <a:t>Y afirma </a:t>
            </a:r>
            <a:r>
              <a:rPr lang="es-ES" sz="1800" dirty="0"/>
              <a:t>que</a:t>
            </a:r>
            <a:r>
              <a:rPr lang="es-ES" sz="1800" dirty="0" smtClean="0"/>
              <a:t>, mientras que en </a:t>
            </a:r>
            <a:r>
              <a:rPr lang="es-ES" sz="1800" b="1" dirty="0" smtClean="0"/>
              <a:t>aritmética</a:t>
            </a:r>
            <a:r>
              <a:rPr lang="es-ES" sz="1800" dirty="0" smtClean="0"/>
              <a:t> el conocimiento es </a:t>
            </a:r>
            <a:r>
              <a:rPr lang="es-ES" sz="1800" b="1" dirty="0" smtClean="0"/>
              <a:t>necesario</a:t>
            </a:r>
            <a:r>
              <a:rPr lang="es-ES" sz="1800" dirty="0" smtClean="0"/>
              <a:t>, en </a:t>
            </a:r>
            <a:r>
              <a:rPr lang="es-ES" sz="1800" b="1" dirty="0" smtClean="0"/>
              <a:t>medicina y ética </a:t>
            </a:r>
            <a:r>
              <a:rPr lang="es-ES" sz="1800" dirty="0" smtClean="0"/>
              <a:t>el conocimiento es </a:t>
            </a:r>
            <a:r>
              <a:rPr lang="es-ES" sz="1800" b="1" dirty="0" smtClean="0"/>
              <a:t>contingente</a:t>
            </a:r>
            <a:r>
              <a:rPr lang="es-ES" sz="1800" dirty="0" smtClean="0"/>
              <a:t>, es decir, podría ser de un modo diferente.</a:t>
            </a:r>
            <a:endParaRPr lang="it-IT" sz="1800" dirty="0" smtClean="0"/>
          </a:p>
          <a:p>
            <a:pPr marL="0" lvl="0" indent="0" algn="just">
              <a:buNone/>
            </a:pPr>
            <a:r>
              <a:rPr lang="es-ES" sz="1800" dirty="0" smtClean="0"/>
              <a:t>Esto es debido a que el </a:t>
            </a:r>
            <a:r>
              <a:rPr lang="es-ES" sz="1800" dirty="0"/>
              <a:t>médico debe realizar un juicio particular sobre el fármaco y la cantidad que empleará para tratar la enfermedad de un paciente, mientras que en el caso de otro paciente que padece la misma enfermedad podrá recetar un fármaco distinto, debido a diferentes factores</a:t>
            </a:r>
            <a:r>
              <a:rPr lang="es-ES" sz="1800" dirty="0" smtClean="0"/>
              <a:t>.</a:t>
            </a:r>
          </a:p>
          <a:p>
            <a:pPr marL="0" indent="0" algn="just">
              <a:buNone/>
            </a:pPr>
            <a:r>
              <a:rPr lang="es-ES" sz="1800" dirty="0"/>
              <a:t>En este sentido, la </a:t>
            </a:r>
            <a:r>
              <a:rPr lang="es-ES" sz="1800" dirty="0" smtClean="0"/>
              <a:t>ética y </a:t>
            </a:r>
            <a:r>
              <a:rPr lang="es-ES" sz="1800" dirty="0"/>
              <a:t>la medicina, </a:t>
            </a:r>
            <a:r>
              <a:rPr lang="es-ES" sz="1800" dirty="0" smtClean="0"/>
              <a:t>son al mismo tiempo ciencias teórico-prácticas </a:t>
            </a:r>
            <a:r>
              <a:rPr lang="es-ES" sz="1800" dirty="0"/>
              <a:t>que </a:t>
            </a:r>
            <a:r>
              <a:rPr lang="es-ES" sz="1800" dirty="0" smtClean="0"/>
              <a:t>deben </a:t>
            </a:r>
            <a:r>
              <a:rPr lang="es-ES" sz="1800" dirty="0"/>
              <a:t>tener en cuenta </a:t>
            </a:r>
            <a:r>
              <a:rPr lang="es-ES" sz="1800" dirty="0" smtClean="0"/>
              <a:t>las circunstancias </a:t>
            </a:r>
            <a:r>
              <a:rPr lang="es-ES" sz="1800" dirty="0"/>
              <a:t>particulares.</a:t>
            </a:r>
          </a:p>
          <a:p>
            <a:pPr marL="0" lvl="0" indent="0" algn="just">
              <a:buNone/>
            </a:pPr>
            <a:r>
              <a:rPr lang="it-IT" sz="1800" dirty="0" smtClean="0"/>
              <a:t>.</a:t>
            </a:r>
            <a:endParaRPr lang="it-IT" sz="1800" dirty="0"/>
          </a:p>
          <a:p>
            <a:pPr marL="0" lvl="0" indent="0" algn="just">
              <a:lnSpc>
                <a:spcPct val="70000"/>
              </a:lnSpc>
              <a:buNone/>
            </a:pPr>
            <a:endParaRPr lang="el-GR" sz="1800" dirty="0"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>
          <a:xfrm>
            <a:off x="838203" y="980730"/>
            <a:ext cx="10515600" cy="709958"/>
          </a:xfrm>
        </p:spPr>
        <p:txBody>
          <a:bodyPr anchorCtr="1"/>
          <a:lstStyle/>
          <a:p>
            <a:pPr lvl="0" algn="ctr"/>
            <a:r>
              <a:rPr lang="it-IT" sz="2400" b="1" dirty="0" smtClean="0"/>
              <a:t>HIPÓCRATES Y LA SEPARACIÓN DE LA MEDICINA DE LA FILOSOFÍA</a:t>
            </a:r>
            <a:endParaRPr lang="el-GR" sz="2400" dirty="0">
              <a:latin typeface="Calibri"/>
              <a:cs typeface="Times New Roman" pitchFamily="18"/>
            </a:endParaRPr>
          </a:p>
        </p:txBody>
      </p:sp>
      <p:sp>
        <p:nvSpPr>
          <p:cNvPr id="3" name="Θέση περιεχομένου 4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10515600" cy="2539480"/>
          </a:xfrm>
        </p:spPr>
        <p:txBody>
          <a:bodyPr/>
          <a:lstStyle/>
          <a:p>
            <a:pPr marL="0" lvl="0" indent="0" algn="just">
              <a:buNone/>
            </a:pPr>
            <a:r>
              <a:rPr lang="es-ES" sz="1600" dirty="0" smtClean="0"/>
              <a:t>Hasta </a:t>
            </a:r>
            <a:r>
              <a:rPr lang="es-ES" sz="1600" dirty="0"/>
              <a:t>ahora, la medicina parece estar estrechamente relacionada con la filosofía. Sin embargo, Hipócrates, el famoso médico-filósofo del siglo IV a.C. , </a:t>
            </a:r>
            <a:r>
              <a:rPr lang="es-ES" sz="1600" dirty="0" smtClean="0"/>
              <a:t>comenzó a separarlas.</a:t>
            </a:r>
            <a:endParaRPr lang="it-IT" sz="1600" dirty="0"/>
          </a:p>
          <a:p>
            <a:pPr marL="0" lvl="0" indent="0" algn="just">
              <a:buNone/>
            </a:pPr>
            <a:r>
              <a:rPr lang="es-ES" sz="1600" dirty="0" smtClean="0"/>
              <a:t>Sostiene </a:t>
            </a:r>
            <a:r>
              <a:rPr lang="es-ES" sz="1600" dirty="0"/>
              <a:t>que, hasta entonces, los intentos de algunos médicos de explicar </a:t>
            </a:r>
            <a:r>
              <a:rPr lang="es-ES" sz="1600" dirty="0" smtClean="0"/>
              <a:t>las enfermedades argumentando </a:t>
            </a:r>
            <a:r>
              <a:rPr lang="es-ES" sz="1600" dirty="0"/>
              <a:t>ciertas hipótesis o axiomas </a:t>
            </a:r>
            <a:r>
              <a:rPr lang="es-ES" sz="1600" dirty="0" smtClean="0"/>
              <a:t>eran bastante </a:t>
            </a:r>
            <a:r>
              <a:rPr lang="es-ES" sz="1600" dirty="0"/>
              <a:t>simplistas. En cambio, sugiere que la medicina tiene su propio método, independientemente del método de la filosofía, en particular de la </a:t>
            </a:r>
            <a:r>
              <a:rPr lang="es-ES" sz="1600" dirty="0" smtClean="0"/>
              <a:t>cosmología de los jonios, </a:t>
            </a:r>
            <a:r>
              <a:rPr lang="es-ES" sz="1600" dirty="0"/>
              <a:t>que aspira a reducir todo a un principio. En su tratado "Sobre la medicina antigua", </a:t>
            </a:r>
            <a:r>
              <a:rPr lang="es-ES" sz="1600" dirty="0" smtClean="0"/>
              <a:t>escribe:</a:t>
            </a:r>
            <a:endParaRPr lang="es-ES" sz="1600" dirty="0"/>
          </a:p>
          <a:p>
            <a:pPr marL="0" lvl="0" indent="0" algn="just">
              <a:buNone/>
            </a:pPr>
            <a:r>
              <a:rPr lang="it-IT" sz="1600" dirty="0" smtClean="0"/>
              <a:t>“</a:t>
            </a:r>
            <a:r>
              <a:rPr lang="es-ES" sz="1600" i="1" dirty="0"/>
              <a:t>Dicen algunos médicos y sabios que no sería posible saber medicina sin saber qué es el hombre; que, por el contrario, eso es algo que debe aprender el que quiera curarlo correctamente. Tiende su lenguaje hacia la filosofía como es el caso de Empédocles y otros que en sus tratados </a:t>
            </a:r>
            <a:r>
              <a:rPr lang="es-ES" sz="1600" dirty="0"/>
              <a:t>Sobre la naturaleza </a:t>
            </a:r>
            <a:r>
              <a:rPr lang="es-ES" sz="1600" i="1" dirty="0"/>
              <a:t>han descrito desde el origen qué es el hombre, cómo llegó a existir y de qué fue formado.</a:t>
            </a:r>
            <a:r>
              <a:rPr lang="it-IT" sz="1600" dirty="0" smtClean="0"/>
              <a:t>”</a:t>
            </a:r>
          </a:p>
          <a:p>
            <a:pPr marL="0" lvl="0" indent="0" algn="just">
              <a:lnSpc>
                <a:spcPct val="80000"/>
              </a:lnSpc>
              <a:buNone/>
            </a:pPr>
            <a:endParaRPr lang="en-US" sz="1600" dirty="0">
              <a:cs typeface="Times New Roman" pitchFamily="18"/>
            </a:endParaRPr>
          </a:p>
        </p:txBody>
      </p:sp>
      <p:pic>
        <p:nvPicPr>
          <p:cNvPr id="4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367" y="4241965"/>
            <a:ext cx="1512170" cy="2113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>
          <a:xfrm>
            <a:off x="838203" y="980730"/>
            <a:ext cx="10515600" cy="709958"/>
          </a:xfrm>
        </p:spPr>
        <p:txBody>
          <a:bodyPr anchorCtr="1"/>
          <a:lstStyle/>
          <a:p>
            <a:pPr lvl="0" algn="ctr"/>
            <a:r>
              <a:rPr lang="en-US" dirty="0">
                <a:latin typeface="Calibri"/>
              </a:rPr>
              <a:t>   </a:t>
            </a:r>
            <a:br>
              <a:rPr lang="en-US" dirty="0">
                <a:latin typeface="Calibri"/>
              </a:rPr>
            </a:br>
            <a:r>
              <a:rPr lang="it-IT" sz="1800" b="1" dirty="0" smtClean="0"/>
              <a:t>LA INFLUENCIA DE LA FILOSOFÍA SOBRE LA MEDICINA DURANTE EL PERIODO COSMOLÓGICO</a:t>
            </a:r>
            <a:r>
              <a:rPr lang="it-IT" dirty="0"/>
              <a:t/>
            </a:r>
            <a:br>
              <a:rPr lang="it-IT" dirty="0"/>
            </a:br>
            <a:endParaRPr lang="el-GR" dirty="0">
              <a:latin typeface="Calibri"/>
            </a:endParaRPr>
          </a:p>
        </p:txBody>
      </p:sp>
      <p:sp>
        <p:nvSpPr>
          <p:cNvPr id="3" name="Θέση περιεχομένου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ES" sz="1600" dirty="0" smtClean="0"/>
              <a:t>Sin </a:t>
            </a:r>
            <a:r>
              <a:rPr lang="es-ES" sz="1600" dirty="0"/>
              <a:t>embargo, la relación </a:t>
            </a:r>
            <a:r>
              <a:rPr lang="es-ES" sz="1600" dirty="0" smtClean="0"/>
              <a:t>entre la </a:t>
            </a:r>
            <a:r>
              <a:rPr lang="es-ES" sz="1600" dirty="0"/>
              <a:t>medicina y </a:t>
            </a:r>
            <a:r>
              <a:rPr lang="es-ES" sz="1600" dirty="0" smtClean="0"/>
              <a:t>la filosofía todavía se mantenía. Y las escuelas filosóficas extendían su influencia a diferentes </a:t>
            </a:r>
            <a:r>
              <a:rPr lang="es-ES" sz="1600" dirty="0"/>
              <a:t>escuelas </a:t>
            </a:r>
            <a:r>
              <a:rPr lang="es-ES" sz="1600" dirty="0" smtClean="0"/>
              <a:t>médicas:</a:t>
            </a:r>
            <a:endParaRPr lang="it-IT" sz="1600" dirty="0"/>
          </a:p>
          <a:p>
            <a:pPr marL="342900" indent="-342900">
              <a:buFont typeface="+mj-lt"/>
              <a:buAutoNum type="alphaLcParenR"/>
            </a:pPr>
            <a:r>
              <a:rPr lang="es-ES" sz="1600" dirty="0" smtClean="0"/>
              <a:t>Los </a:t>
            </a:r>
            <a:r>
              <a:rPr lang="es-ES" sz="1600" dirty="0"/>
              <a:t>racionalistas buscaban una teoría que les diera la posibilidad de </a:t>
            </a:r>
            <a:r>
              <a:rPr lang="es-ES" sz="1600" dirty="0" smtClean="0"/>
              <a:t>conocer </a:t>
            </a:r>
            <a:r>
              <a:rPr lang="es-ES" sz="1600" dirty="0"/>
              <a:t>el pronóstico de una enfermedad y el tipo de tratamiento que debían </a:t>
            </a:r>
            <a:r>
              <a:rPr lang="es-ES" sz="1600" dirty="0" smtClean="0"/>
              <a:t>aplicar.</a:t>
            </a:r>
            <a:endParaRPr lang="es-ES" sz="1600" dirty="0"/>
          </a:p>
          <a:p>
            <a:pPr marL="342900" indent="-342900">
              <a:buFont typeface="+mj-lt"/>
              <a:buAutoNum type="alphaLcParenR"/>
            </a:pPr>
            <a:r>
              <a:rPr lang="es-ES" sz="1600" dirty="0" smtClean="0"/>
              <a:t>Los </a:t>
            </a:r>
            <a:r>
              <a:rPr lang="es-ES" sz="1600" dirty="0"/>
              <a:t>empiristas </a:t>
            </a:r>
            <a:r>
              <a:rPr lang="es-ES" sz="1600" dirty="0" smtClean="0"/>
              <a:t>que estaban influenciados por </a:t>
            </a:r>
            <a:r>
              <a:rPr lang="es-ES" sz="1600" dirty="0"/>
              <a:t>el </a:t>
            </a:r>
            <a:r>
              <a:rPr lang="es-ES" sz="1600" dirty="0" smtClean="0"/>
              <a:t>escepticismo </a:t>
            </a:r>
            <a:r>
              <a:rPr lang="es-ES" sz="1600" dirty="0"/>
              <a:t>pensaban que la teoría llegaba a su fin a partir de la experiencia acumulada hasta </a:t>
            </a:r>
            <a:r>
              <a:rPr lang="es-ES" sz="1600" dirty="0" smtClean="0"/>
              <a:t>ese momento.</a:t>
            </a:r>
          </a:p>
          <a:p>
            <a:pPr marL="342900" indent="-342900">
              <a:buFont typeface="+mj-lt"/>
              <a:buAutoNum type="alphaLcParenR"/>
            </a:pPr>
            <a:r>
              <a:rPr lang="es-ES" sz="1600" dirty="0" smtClean="0"/>
              <a:t>Los metódicos </a:t>
            </a:r>
            <a:r>
              <a:rPr lang="es-ES" sz="1600" dirty="0"/>
              <a:t>sostenían que el médico necesitaba conocer la teoría </a:t>
            </a:r>
            <a:r>
              <a:rPr lang="es-ES" sz="1600" dirty="0" smtClean="0"/>
              <a:t>médica, </a:t>
            </a:r>
            <a:r>
              <a:rPr lang="es-ES" sz="1600" dirty="0"/>
              <a:t>porque la teoría le proporcionaba un medio para justificar la práctica médica que aplicaba, pero </a:t>
            </a:r>
            <a:r>
              <a:rPr lang="es-ES" sz="1600" dirty="0" smtClean="0"/>
              <a:t>sobre todo para resultar más convincentes a ojos de los </a:t>
            </a:r>
            <a:r>
              <a:rPr lang="es-ES" sz="1600" dirty="0"/>
              <a:t>pacientes</a:t>
            </a:r>
            <a:r>
              <a:rPr lang="es-ES" sz="1600" dirty="0" smtClean="0"/>
              <a:t>.</a:t>
            </a:r>
            <a:endParaRPr lang="el-GR" sz="1600" dirty="0"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>
          <a:xfrm>
            <a:off x="623392" y="908721"/>
            <a:ext cx="11019653" cy="1325559"/>
          </a:xfrm>
        </p:spPr>
        <p:txBody>
          <a:bodyPr anchorCtr="1"/>
          <a:lstStyle/>
          <a:p>
            <a:pPr lvl="0" algn="ctr"/>
            <a:r>
              <a:rPr lang="it-IT" sz="2400" b="1" dirty="0" smtClean="0"/>
              <a:t/>
            </a:r>
            <a:br>
              <a:rPr lang="it-IT" sz="2400" b="1" dirty="0" smtClean="0"/>
            </a:br>
            <a:r>
              <a:rPr lang="es-ES" sz="2400" b="1" dirty="0"/>
              <a:t>LA INFLUENCIA DE LA FILOSOFÍA EN LA MEDICINA DURANTE EL PERÍODO </a:t>
            </a:r>
            <a:r>
              <a:rPr lang="es-ES" sz="2400" b="1" dirty="0" smtClean="0"/>
              <a:t>ANTROPOLÓGICO. DEONTOLOGÍA </a:t>
            </a:r>
            <a:r>
              <a:rPr lang="es-ES" sz="2400" b="1" dirty="0"/>
              <a:t>MÉDICA ROMANA </a:t>
            </a:r>
            <a:r>
              <a:rPr lang="es-ES" sz="2400" b="1" dirty="0" smtClean="0"/>
              <a:t>Y GRIEGA </a:t>
            </a:r>
            <a:r>
              <a:rPr lang="es-ES" sz="2400" b="1" dirty="0"/>
              <a:t>ANTIGUA</a:t>
            </a:r>
            <a:br>
              <a:rPr lang="es-ES" sz="2400" b="1" dirty="0"/>
            </a:br>
            <a:r>
              <a:rPr lang="it-IT" sz="2400" dirty="0" smtClean="0"/>
              <a:t/>
            </a:r>
            <a:br>
              <a:rPr lang="it-IT" sz="2400" dirty="0" smtClean="0"/>
            </a:br>
            <a:endParaRPr lang="el-GR" sz="2400" dirty="0">
              <a:latin typeface="Calibri"/>
              <a:cs typeface="Times New Roman" pitchFamily="18"/>
            </a:endParaRPr>
          </a:p>
        </p:txBody>
      </p:sp>
      <p:sp>
        <p:nvSpPr>
          <p:cNvPr id="3" name="Θέση περιεχομένου 2"/>
          <p:cNvSpPr txBox="1">
            <a:spLocks noGrp="1"/>
          </p:cNvSpPr>
          <p:nvPr>
            <p:ph idx="1"/>
          </p:nvPr>
        </p:nvSpPr>
        <p:spPr>
          <a:xfrm>
            <a:off x="839419" y="2636910"/>
            <a:ext cx="10515600" cy="2467471"/>
          </a:xfrm>
        </p:spPr>
        <p:txBody>
          <a:bodyPr/>
          <a:lstStyle/>
          <a:p>
            <a:pPr algn="just"/>
            <a:r>
              <a:rPr lang="es-ES" sz="1800" dirty="0" smtClean="0"/>
              <a:t>Durante </a:t>
            </a:r>
            <a:r>
              <a:rPr lang="es-ES" sz="1800" dirty="0"/>
              <a:t>el período </a:t>
            </a:r>
            <a:r>
              <a:rPr lang="es-ES" sz="1800" dirty="0" smtClean="0"/>
              <a:t>cosmológico, </a:t>
            </a:r>
            <a:r>
              <a:rPr lang="es-ES" sz="1800" dirty="0"/>
              <a:t>los médicos </a:t>
            </a:r>
            <a:r>
              <a:rPr lang="es-ES" sz="1800" dirty="0" smtClean="0"/>
              <a:t>se aproximaron a la filosofía en busca de una capacitación en cuanto al método y otras cuestiones relativas al conocimiento</a:t>
            </a:r>
            <a:r>
              <a:rPr lang="es-ES" sz="1800" dirty="0"/>
              <a:t>, </a:t>
            </a:r>
            <a:r>
              <a:rPr lang="es-ES" sz="1800" dirty="0" smtClean="0"/>
              <a:t>la lógica </a:t>
            </a:r>
            <a:r>
              <a:rPr lang="es-ES" sz="1800" dirty="0"/>
              <a:t>y </a:t>
            </a:r>
            <a:r>
              <a:rPr lang="es-ES" sz="1800" dirty="0" smtClean="0"/>
              <a:t>la filosofía </a:t>
            </a:r>
            <a:r>
              <a:rPr lang="es-ES" sz="1800" dirty="0"/>
              <a:t>de la naturaleza.</a:t>
            </a:r>
            <a:endParaRPr lang="it-IT" sz="1800" dirty="0"/>
          </a:p>
          <a:p>
            <a:pPr algn="just"/>
            <a:r>
              <a:rPr lang="es-ES" sz="1800" dirty="0" smtClean="0"/>
              <a:t>Durante </a:t>
            </a:r>
            <a:r>
              <a:rPr lang="es-ES" sz="1800" dirty="0"/>
              <a:t>el período </a:t>
            </a:r>
            <a:r>
              <a:rPr lang="es-ES" sz="1800" dirty="0" smtClean="0"/>
              <a:t>antropológico la filosofía ofrece </a:t>
            </a:r>
            <a:r>
              <a:rPr lang="es-ES" sz="1800" dirty="0"/>
              <a:t>asistencia práctica a los médicos. </a:t>
            </a:r>
            <a:r>
              <a:rPr lang="es-ES" sz="1800" dirty="0" smtClean="0"/>
              <a:t>El </a:t>
            </a:r>
            <a:r>
              <a:rPr lang="es-ES" sz="1800" dirty="0"/>
              <a:t>propósito </a:t>
            </a:r>
            <a:r>
              <a:rPr lang="es-ES" sz="1800" dirty="0" smtClean="0"/>
              <a:t>es utilizar </a:t>
            </a:r>
            <a:r>
              <a:rPr lang="es-ES" sz="1800" dirty="0"/>
              <a:t>la antropología y la ética filosóficas </a:t>
            </a:r>
            <a:r>
              <a:rPr lang="es-ES" sz="1800" dirty="0" smtClean="0"/>
              <a:t>para hacer </a:t>
            </a:r>
            <a:r>
              <a:rPr lang="es-ES" sz="1800" dirty="0"/>
              <a:t>que los médicos sean </a:t>
            </a:r>
            <a:r>
              <a:rPr lang="es-ES" sz="1800" dirty="0" smtClean="0"/>
              <a:t>mejores.</a:t>
            </a:r>
            <a:endParaRPr lang="it-IT" sz="1800" dirty="0" smtClean="0"/>
          </a:p>
          <a:p>
            <a:pPr algn="just"/>
            <a:r>
              <a:rPr lang="es-ES" sz="1800" dirty="0" smtClean="0"/>
              <a:t>En </a:t>
            </a:r>
            <a:r>
              <a:rPr lang="es-ES" sz="1800" dirty="0"/>
              <a:t>consecuencia, </a:t>
            </a:r>
            <a:r>
              <a:rPr lang="es-ES" sz="1800" dirty="0" smtClean="0"/>
              <a:t>durante </a:t>
            </a:r>
            <a:r>
              <a:rPr lang="es-ES" sz="1800" dirty="0"/>
              <a:t>este período tenemos varios médicos-filósofos que </a:t>
            </a:r>
            <a:r>
              <a:rPr lang="es-ES" sz="1800" dirty="0" smtClean="0"/>
              <a:t>escribieron </a:t>
            </a:r>
            <a:r>
              <a:rPr lang="es-ES" sz="1800" dirty="0"/>
              <a:t>una serie de tratados deontológicos </a:t>
            </a:r>
            <a:r>
              <a:rPr lang="es-ES" sz="1800" dirty="0" smtClean="0"/>
              <a:t>sobre medicina.</a:t>
            </a:r>
            <a:endParaRPr lang="es-ES" sz="1800" dirty="0"/>
          </a:p>
          <a:p>
            <a:pPr marL="0" lvl="0" indent="0" algn="just">
              <a:buNone/>
            </a:pPr>
            <a:endParaRPr lang="it-IT" sz="1800" dirty="0" smtClean="0"/>
          </a:p>
          <a:p>
            <a:pPr marL="0" lvl="0" indent="0" algn="just">
              <a:buNone/>
            </a:pPr>
            <a:endParaRPr lang="el-GR" sz="1800" dirty="0"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>
          <a:xfrm>
            <a:off x="838203" y="1124739"/>
            <a:ext cx="10515600" cy="565940"/>
          </a:xfrm>
        </p:spPr>
        <p:txBody>
          <a:bodyPr anchorCtr="1"/>
          <a:lstStyle/>
          <a:p>
            <a:pPr lvl="0" algn="just"/>
            <a:r>
              <a:rPr lang="es-ES" sz="2400" b="1" dirty="0" smtClean="0"/>
              <a:t>TRATADOS DEONTOLÓGICOS </a:t>
            </a:r>
            <a:r>
              <a:rPr lang="es-ES" sz="2400" b="1" dirty="0"/>
              <a:t>Y SU INFLUENCIA </a:t>
            </a:r>
            <a:r>
              <a:rPr lang="es-ES" sz="2400" b="1" dirty="0" smtClean="0"/>
              <a:t>SOBRE EL CARÁCTER DEL </a:t>
            </a:r>
            <a:r>
              <a:rPr lang="es-ES" sz="2400" b="1" dirty="0"/>
              <a:t>MÉDICO</a:t>
            </a:r>
            <a:r>
              <a:rPr lang="it-IT" sz="2400" b="1" dirty="0" smtClean="0"/>
              <a:t> </a:t>
            </a:r>
            <a:endParaRPr lang="el-GR" sz="2400" dirty="0">
              <a:latin typeface="Calibri"/>
              <a:cs typeface="Times New Roman" pitchFamily="18"/>
            </a:endParaRPr>
          </a:p>
        </p:txBody>
      </p:sp>
      <p:sp>
        <p:nvSpPr>
          <p:cNvPr id="3" name="Θέση περιεχομένου 2"/>
          <p:cNvSpPr txBox="1">
            <a:spLocks noGrp="1"/>
          </p:cNvSpPr>
          <p:nvPr>
            <p:ph idx="1"/>
          </p:nvPr>
        </p:nvSpPr>
        <p:spPr>
          <a:xfrm>
            <a:off x="839419" y="2132856"/>
            <a:ext cx="10515600" cy="2736305"/>
          </a:xfrm>
        </p:spPr>
        <p:txBody>
          <a:bodyPr/>
          <a:lstStyle/>
          <a:p>
            <a:pPr marL="0" lvl="0" indent="0">
              <a:buNone/>
            </a:pPr>
            <a:r>
              <a:rPr lang="it-IT" sz="1600" dirty="0" smtClean="0"/>
              <a:t>Entre estos tratados deontológicos podemos citar:</a:t>
            </a:r>
            <a:endParaRPr lang="it-IT" sz="1600" dirty="0"/>
          </a:p>
          <a:p>
            <a:pPr marL="0" lvl="0" indent="0">
              <a:buNone/>
            </a:pPr>
            <a:r>
              <a:rPr lang="it-IT" sz="1600" dirty="0"/>
              <a:t>a)  </a:t>
            </a:r>
            <a:r>
              <a:rPr lang="it-IT" sz="1600" dirty="0" smtClean="0"/>
              <a:t>Aquellos escritos incluidos en el </a:t>
            </a:r>
            <a:r>
              <a:rPr lang="it-IT" sz="1600" dirty="0"/>
              <a:t>“</a:t>
            </a:r>
            <a:r>
              <a:rPr lang="it-IT" sz="1600" b="1" dirty="0"/>
              <a:t>Corpus Hippocraticum</a:t>
            </a:r>
            <a:r>
              <a:rPr lang="it-IT" sz="1600" dirty="0" smtClean="0"/>
              <a:t>”:</a:t>
            </a:r>
            <a:endParaRPr lang="it-IT" sz="1600" dirty="0"/>
          </a:p>
          <a:p>
            <a:pPr lvl="1"/>
            <a:r>
              <a:rPr lang="it-IT" sz="1600" b="1" i="1" dirty="0" smtClean="0"/>
              <a:t>Juramentos, El médico, La ley, Sobre la decencia, Los preceptos y Sobre la medicina antigua</a:t>
            </a:r>
            <a:endParaRPr lang="it-IT" sz="1600" b="1" i="1" dirty="0"/>
          </a:p>
          <a:p>
            <a:pPr marL="0" lvl="0" indent="0">
              <a:buNone/>
            </a:pPr>
            <a:r>
              <a:rPr lang="it-IT" sz="1600" dirty="0"/>
              <a:t>b)  </a:t>
            </a:r>
            <a:r>
              <a:rPr lang="it-IT" sz="1600" dirty="0" smtClean="0"/>
              <a:t>Los tratados deontológicos de Galeno, en particular el tratado:“</a:t>
            </a:r>
            <a:r>
              <a:rPr lang="es-ES" sz="1600" b="1" dirty="0"/>
              <a:t>El mejor médico es también filósofo</a:t>
            </a:r>
            <a:r>
              <a:rPr lang="it-IT" sz="1600" b="1" dirty="0" smtClean="0"/>
              <a:t>”</a:t>
            </a:r>
            <a:endParaRPr lang="it-IT" sz="1600" b="1" dirty="0"/>
          </a:p>
          <a:p>
            <a:pPr marL="0" lvl="0" indent="0">
              <a:buNone/>
            </a:pPr>
            <a:r>
              <a:rPr lang="it-IT" sz="1600" dirty="0"/>
              <a:t>c) </a:t>
            </a:r>
            <a:r>
              <a:rPr lang="it-IT" sz="1600" dirty="0" smtClean="0"/>
              <a:t>Las nociones deontológicas salpicadas a lo largo de los ocho libros que componen el </a:t>
            </a:r>
            <a:r>
              <a:rPr lang="it-IT" sz="1600" dirty="0"/>
              <a:t>“</a:t>
            </a:r>
            <a:r>
              <a:rPr lang="it-IT" sz="1600" b="1" i="1" dirty="0"/>
              <a:t>De Medicina” </a:t>
            </a:r>
            <a:r>
              <a:rPr lang="it-IT" sz="1600" dirty="0" smtClean="0"/>
              <a:t>de </a:t>
            </a:r>
            <a:r>
              <a:rPr lang="it-IT" sz="1600" dirty="0"/>
              <a:t>Celso</a:t>
            </a:r>
          </a:p>
          <a:p>
            <a:pPr marL="0" lvl="0" indent="0" algn="just">
              <a:buNone/>
            </a:pPr>
            <a:endParaRPr lang="el-GR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3"/>
          <p:cNvSpPr txBox="1">
            <a:spLocks noGrp="1"/>
          </p:cNvSpPr>
          <p:nvPr>
            <p:ph type="title"/>
          </p:nvPr>
        </p:nvSpPr>
        <p:spPr>
          <a:xfrm>
            <a:off x="839419" y="1484784"/>
            <a:ext cx="5688628" cy="932660"/>
          </a:xfrm>
        </p:spPr>
        <p:txBody>
          <a:bodyPr/>
          <a:lstStyle/>
          <a:p>
            <a:pPr lvl="0"/>
            <a:r>
              <a:rPr lang="it-IT" sz="1800" dirty="0" smtClean="0"/>
              <a:t>«Estela de la médica». Monumento de una mujer del siglo II. </a:t>
            </a:r>
            <a:r>
              <a:rPr lang="es-ES" sz="1800" dirty="0" smtClean="0"/>
              <a:t>Museo </a:t>
            </a:r>
            <a:r>
              <a:rPr lang="es-ES" sz="1800" dirty="0"/>
              <a:t>de la Corte de </a:t>
            </a:r>
            <a:r>
              <a:rPr lang="es-ES" sz="1800" dirty="0" smtClean="0"/>
              <a:t>Oro. Metz, Francia.</a:t>
            </a:r>
            <a:endParaRPr lang="el-GR" sz="1800" dirty="0">
              <a:latin typeface="Calibri"/>
              <a:cs typeface="Times New Roman" pitchFamily="18"/>
            </a:endParaRPr>
          </a:p>
        </p:txBody>
      </p:sp>
      <p:pic>
        <p:nvPicPr>
          <p:cNvPr id="3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2101" y="1196748"/>
            <a:ext cx="2810454" cy="4873623"/>
          </a:xfrm>
        </p:spPr>
      </p:pic>
      <p:sp>
        <p:nvSpPr>
          <p:cNvPr id="4" name="Θέση κειμένου 5"/>
          <p:cNvSpPr txBox="1">
            <a:spLocks noGrp="1"/>
          </p:cNvSpPr>
          <p:nvPr>
            <p:ph type="body" idx="2"/>
          </p:nvPr>
        </p:nvSpPr>
        <p:spPr>
          <a:xfrm>
            <a:off x="839416" y="2492896"/>
            <a:ext cx="3932240" cy="720080"/>
          </a:xfrm>
        </p:spPr>
        <p:txBody>
          <a:bodyPr/>
          <a:lstStyle/>
          <a:p>
            <a:pPr lvl="0"/>
            <a:r>
              <a:rPr lang="en-US" dirty="0"/>
              <a:t>(da: </a:t>
            </a:r>
            <a:r>
              <a:rPr lang="en-US" i="1" dirty="0"/>
              <a:t>Women in Antiquity</a:t>
            </a:r>
            <a:r>
              <a:rPr lang="en-US" dirty="0"/>
              <a:t> – WordPress.com). </a:t>
            </a:r>
            <a:endParaRPr lang="it-IT" dirty="0"/>
          </a:p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>
          <a:xfrm>
            <a:off x="838203" y="980730"/>
            <a:ext cx="10515600" cy="709958"/>
          </a:xfrm>
        </p:spPr>
        <p:txBody>
          <a:bodyPr anchorCtr="1"/>
          <a:lstStyle/>
          <a:p>
            <a:pPr lvl="0" algn="ctr"/>
            <a:r>
              <a:rPr lang="it-IT" sz="2800" b="1" dirty="0" smtClean="0"/>
              <a:t>LOS TRATADOS DEONTOLÓGICOS DE LOS MÉDICOS-FILÓSOFOS</a:t>
            </a:r>
            <a:endParaRPr lang="el-GR" sz="2800" dirty="0">
              <a:latin typeface="Calibri"/>
              <a:cs typeface="Times New Roman" pitchFamily="18"/>
            </a:endParaRPr>
          </a:p>
        </p:txBody>
      </p:sp>
      <p:sp>
        <p:nvSpPr>
          <p:cNvPr id="3" name="Θέση περιεχομένου 3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10515600" cy="2755498"/>
          </a:xfrm>
        </p:spPr>
        <p:txBody>
          <a:bodyPr/>
          <a:lstStyle/>
          <a:p>
            <a:pPr marL="0" lvl="0" indent="0" algn="just">
              <a:buNone/>
            </a:pPr>
            <a:r>
              <a:rPr lang="it-IT" sz="1600" dirty="0" smtClean="0"/>
              <a:t>En el tratado “</a:t>
            </a:r>
            <a:r>
              <a:rPr lang="it-IT" sz="1600" b="1" i="1" dirty="0" smtClean="0"/>
              <a:t>La ley”, </a:t>
            </a:r>
            <a:r>
              <a:rPr lang="it-IT" sz="1600" dirty="0" smtClean="0"/>
              <a:t>Hipócrates explica cómo es posoble convertirse en un maestro en el arte de la medicina. Para Hipócrates existen 5 factores que deben darse al mismo tiempo:</a:t>
            </a:r>
            <a:endParaRPr lang="it-IT" sz="1600" dirty="0"/>
          </a:p>
          <a:p>
            <a:pPr marL="342900" indent="-342900" algn="just">
              <a:buFont typeface="Calibri"/>
              <a:buAutoNum type="alphaLcParenR"/>
            </a:pPr>
            <a:r>
              <a:rPr lang="it-IT" sz="1600" dirty="0"/>
              <a:t>La educación debe comenzar durante la juventud.</a:t>
            </a:r>
            <a:endParaRPr lang="it-IT" sz="1600" b="1" dirty="0"/>
          </a:p>
          <a:p>
            <a:pPr marL="342900" lvl="0" indent="-342900" algn="just">
              <a:buFont typeface="Calibri"/>
              <a:buAutoNum type="alphaLcParenR"/>
            </a:pPr>
            <a:r>
              <a:rPr lang="it-IT" sz="1600" dirty="0" smtClean="0"/>
              <a:t>El joven tiene que tener una </a:t>
            </a:r>
            <a:r>
              <a:rPr lang="it-IT" sz="1600" b="1" dirty="0" smtClean="0"/>
              <a:t>inclinación natural</a:t>
            </a:r>
            <a:r>
              <a:rPr lang="it-IT" sz="1600" dirty="0" smtClean="0"/>
              <a:t>. Porque donde no existe una inclinación natural para ejercer la medicina no </a:t>
            </a:r>
            <a:r>
              <a:rPr lang="it-IT" sz="1600" dirty="0"/>
              <a:t>es suficientela </a:t>
            </a:r>
            <a:r>
              <a:rPr lang="it-IT" sz="1600" dirty="0" smtClean="0"/>
              <a:t>educación.</a:t>
            </a:r>
          </a:p>
          <a:p>
            <a:pPr marL="342900" lvl="0" indent="-342900" algn="just">
              <a:buFont typeface="Calibri"/>
              <a:buAutoNum type="alphaLcParenR"/>
            </a:pPr>
            <a:r>
              <a:rPr lang="it-IT" sz="1600" dirty="0" smtClean="0"/>
              <a:t>Además es importante </a:t>
            </a:r>
            <a:r>
              <a:rPr lang="it-IT" sz="1600" b="1" dirty="0" smtClean="0"/>
              <a:t>recibir la mejor instrucción</a:t>
            </a:r>
            <a:r>
              <a:rPr lang="it-IT" sz="1600" dirty="0" smtClean="0"/>
              <a:t>. </a:t>
            </a:r>
            <a:endParaRPr lang="it-IT" sz="1600" b="1" dirty="0" smtClean="0"/>
          </a:p>
          <a:p>
            <a:pPr marL="342900" lvl="0" indent="-342900" algn="just">
              <a:buFont typeface="Calibri"/>
              <a:buAutoNum type="alphaLcParenR"/>
            </a:pPr>
            <a:r>
              <a:rPr lang="it-IT" sz="1600" dirty="0" smtClean="0"/>
              <a:t>Tiene que encontrar un </a:t>
            </a:r>
            <a:r>
              <a:rPr lang="it-IT" sz="1600" b="1" dirty="0" smtClean="0"/>
              <a:t>ambiente educativo adecuado</a:t>
            </a:r>
            <a:r>
              <a:rPr lang="it-IT" sz="1600" dirty="0" smtClean="0"/>
              <a:t>.</a:t>
            </a:r>
            <a:endParaRPr lang="it-IT" sz="1600" dirty="0"/>
          </a:p>
          <a:p>
            <a:pPr marL="342900" lvl="0" indent="-342900" algn="just">
              <a:buFont typeface="Calibri"/>
              <a:buAutoNum type="alphaLcParenR"/>
            </a:pPr>
            <a:r>
              <a:rPr lang="it-IT" sz="1600" dirty="0" smtClean="0"/>
              <a:t>Tiene que dedicar mucho tiempo. Con esta palabra Hipócrates se refiere ha la intensidad y a que tiene que tener una larga duración. </a:t>
            </a:r>
          </a:p>
          <a:p>
            <a:pPr marL="0" lvl="0" indent="0" algn="just">
              <a:buNone/>
            </a:pPr>
            <a:endParaRPr lang="el-GR" sz="1600" dirty="0"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>
          <a:xfrm>
            <a:off x="839419" y="980730"/>
            <a:ext cx="10515600" cy="781967"/>
          </a:xfrm>
        </p:spPr>
        <p:txBody>
          <a:bodyPr anchorCtr="1"/>
          <a:lstStyle/>
          <a:p>
            <a:pPr lvl="0" algn="ctr"/>
            <a:r>
              <a:rPr lang="it-IT" sz="2400" b="1" dirty="0"/>
              <a:t/>
            </a:r>
            <a:br>
              <a:rPr lang="it-IT" sz="2400" b="1" dirty="0"/>
            </a:br>
            <a:r>
              <a:rPr lang="it-IT" sz="2400" b="1" dirty="0"/>
              <a:t>LOS TRATADOS DEONTOLÓGICOS DE LOS MÉDICOS FILOSOFOS CONTINÚAN</a:t>
            </a:r>
            <a:r>
              <a:rPr lang="it-IT" sz="2400" dirty="0"/>
              <a:t/>
            </a:r>
            <a:br>
              <a:rPr lang="it-IT" sz="2400" dirty="0"/>
            </a:br>
            <a:endParaRPr lang="el-GR" sz="2400" dirty="0">
              <a:latin typeface="Calibri"/>
              <a:cs typeface="Times New Roman" pitchFamily="18"/>
            </a:endParaRPr>
          </a:p>
        </p:txBody>
      </p:sp>
      <p:sp>
        <p:nvSpPr>
          <p:cNvPr id="3" name="Θέση περιεχομένου 3"/>
          <p:cNvSpPr txBox="1">
            <a:spLocks noGrp="1"/>
          </p:cNvSpPr>
          <p:nvPr>
            <p:ph idx="1"/>
          </p:nvPr>
        </p:nvSpPr>
        <p:spPr>
          <a:xfrm>
            <a:off x="839419" y="2132856"/>
            <a:ext cx="10515600" cy="3024332"/>
          </a:xfrm>
        </p:spPr>
        <p:txBody>
          <a:bodyPr/>
          <a:lstStyle/>
          <a:p>
            <a:pPr marL="0" lvl="0" indent="0" algn="just">
              <a:buNone/>
            </a:pPr>
            <a:r>
              <a:rPr lang="it-IT" sz="1800" dirty="0"/>
              <a:t>Galeno </a:t>
            </a:r>
            <a:r>
              <a:rPr lang="it-IT" sz="1800" dirty="0" smtClean="0"/>
              <a:t>sugiere que el joven que se encuentre en predisposición de convertirse pronto en sanador debe recibir un amplio conocimiento. Su formación debe comenzar por </a:t>
            </a:r>
            <a:r>
              <a:rPr lang="it-IT" sz="1800" b="1" dirty="0" smtClean="0"/>
              <a:t>las artes liberales</a:t>
            </a:r>
            <a:r>
              <a:rPr lang="it-IT" sz="1800" dirty="0" smtClean="0"/>
              <a:t>, que incluyen, el </a:t>
            </a:r>
            <a:r>
              <a:rPr lang="it-IT" sz="1800" b="1" dirty="0" smtClean="0"/>
              <a:t>trivium</a:t>
            </a:r>
            <a:r>
              <a:rPr lang="it-IT" sz="1800" dirty="0" smtClean="0"/>
              <a:t> (gramatica, dialéctica y retórica) y el </a:t>
            </a:r>
            <a:r>
              <a:rPr lang="it-IT" sz="1800" b="1" dirty="0" smtClean="0"/>
              <a:t>cuadrivium</a:t>
            </a:r>
            <a:r>
              <a:rPr lang="it-IT" sz="1800" dirty="0" smtClean="0"/>
              <a:t> (aritmética, geometría, astronomía y </a:t>
            </a:r>
            <a:r>
              <a:rPr lang="it-IT" sz="1800" dirty="0"/>
              <a:t>música) e incluir </a:t>
            </a:r>
            <a:r>
              <a:rPr lang="it-IT" sz="1800" dirty="0" smtClean="0"/>
              <a:t>además el </a:t>
            </a:r>
            <a:r>
              <a:rPr lang="it-IT" sz="1800" dirty="0"/>
              <a:t>conocimiento médico </a:t>
            </a:r>
            <a:r>
              <a:rPr lang="it-IT" sz="1800" dirty="0" smtClean="0"/>
              <a:t>específico.</a:t>
            </a:r>
          </a:p>
          <a:p>
            <a:pPr marL="0" lvl="0" indent="0" algn="just">
              <a:buNone/>
            </a:pPr>
            <a:r>
              <a:rPr lang="it-IT" sz="1800" dirty="0" smtClean="0"/>
              <a:t>Esto no debe ser motivo de sorpresa, ya que como hemos visto el mismo Platón atribuye al médico el papel de devolver al paciente su ritmo habitual. Y esta tarea comienza prestando atención en primer lugar al alma. Un alma sana es el presupuesto para lograr la curación de cualquier enfermedad del cuerpo.</a:t>
            </a:r>
          </a:p>
          <a:p>
            <a:pPr marL="0" lvl="0" indent="0" algn="just">
              <a:buNone/>
            </a:pPr>
            <a:r>
              <a:rPr lang="it-IT" sz="1800" dirty="0" smtClean="0"/>
              <a:t>Pero el médico no puede obtener la curación del alma si no </a:t>
            </a:r>
            <a:r>
              <a:rPr lang="it-IT" sz="1800" dirty="0"/>
              <a:t>utiliza “buenas </a:t>
            </a:r>
            <a:r>
              <a:rPr lang="it-IT" sz="1800" dirty="0" smtClean="0"/>
              <a:t>palabras”. Y si no </a:t>
            </a:r>
            <a:r>
              <a:rPr lang="es-ES" sz="1800" dirty="0" smtClean="0"/>
              <a:t>inculca en el paciente </a:t>
            </a:r>
            <a:r>
              <a:rPr lang="es-ES" sz="1800" dirty="0"/>
              <a:t>las virtudes de la prudencia y la </a:t>
            </a:r>
            <a:r>
              <a:rPr lang="es-ES" sz="1800" dirty="0" smtClean="0"/>
              <a:t>templanza.</a:t>
            </a:r>
            <a:r>
              <a:rPr lang="en-US" sz="1800" dirty="0" smtClean="0">
                <a:cs typeface="Times New Roman" pitchFamily="18"/>
              </a:rPr>
              <a:t> </a:t>
            </a:r>
            <a:endParaRPr lang="el-GR" sz="1800" dirty="0"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>
          <a:xfrm>
            <a:off x="839419" y="980730"/>
            <a:ext cx="10515600" cy="648071"/>
          </a:xfrm>
        </p:spPr>
        <p:txBody>
          <a:bodyPr anchorCtr="1"/>
          <a:lstStyle/>
          <a:p>
            <a:pPr lvl="0" algn="ctr"/>
            <a:r>
              <a:rPr lang="en-US" sz="2400" b="1" dirty="0" smtClean="0"/>
              <a:t>FILOSOFÍA Y </a:t>
            </a:r>
            <a:r>
              <a:rPr lang="en-US" sz="2400" b="1" dirty="0"/>
              <a:t>MEDICINA</a:t>
            </a:r>
            <a:r>
              <a:rPr lang="it-IT" sz="2400" dirty="0"/>
              <a:t/>
            </a:r>
            <a:br>
              <a:rPr lang="it-IT" sz="2400" dirty="0"/>
            </a:br>
            <a:endParaRPr lang="el-GR" sz="2400" dirty="0">
              <a:latin typeface="Calibri"/>
              <a:cs typeface="Times New Roman" pitchFamily="18"/>
            </a:endParaRPr>
          </a:p>
        </p:txBody>
      </p:sp>
      <p:sp>
        <p:nvSpPr>
          <p:cNvPr id="3" name="Θέση περιεχομένου 4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 smtClean="0"/>
              <a:t>¿</a:t>
            </a:r>
            <a:r>
              <a:rPr lang="en-US" sz="2000" dirty="0" err="1" smtClean="0"/>
              <a:t>Cuál</a:t>
            </a:r>
            <a:r>
              <a:rPr lang="en-US" sz="2000" dirty="0" smtClean="0"/>
              <a:t> </a:t>
            </a:r>
            <a:r>
              <a:rPr lang="en-US" sz="2000" dirty="0" err="1" smtClean="0"/>
              <a:t>es</a:t>
            </a:r>
            <a:r>
              <a:rPr lang="en-US" sz="2000" dirty="0" smtClean="0"/>
              <a:t> la </a:t>
            </a:r>
            <a:r>
              <a:rPr lang="en-US" sz="2000" dirty="0" err="1" smtClean="0"/>
              <a:t>relación</a:t>
            </a:r>
            <a:r>
              <a:rPr lang="en-US" sz="2000" dirty="0" smtClean="0"/>
              <a:t> entre la </a:t>
            </a:r>
            <a:r>
              <a:rPr lang="en-US" sz="2000" dirty="0" err="1" smtClean="0"/>
              <a:t>filosofía</a:t>
            </a:r>
            <a:r>
              <a:rPr lang="en-US" sz="2000" dirty="0" smtClean="0"/>
              <a:t> y la </a:t>
            </a:r>
            <a:r>
              <a:rPr lang="en-US" sz="2000" dirty="0" err="1" smtClean="0"/>
              <a:t>medicina</a:t>
            </a:r>
            <a:r>
              <a:rPr lang="en-US" sz="2000" dirty="0" smtClean="0"/>
              <a:t>? </a:t>
            </a:r>
            <a:endParaRPr lang="en-US" sz="2000" dirty="0"/>
          </a:p>
          <a:p>
            <a:pPr lvl="0"/>
            <a:r>
              <a:rPr lang="en-US" sz="2000" dirty="0" smtClean="0"/>
              <a:t>¿Ha </a:t>
            </a:r>
            <a:r>
              <a:rPr lang="en-US" sz="2000" dirty="0" err="1" smtClean="0"/>
              <a:t>tenido</a:t>
            </a:r>
            <a:r>
              <a:rPr lang="en-US" sz="2000" dirty="0" smtClean="0"/>
              <a:t> la </a:t>
            </a:r>
            <a:r>
              <a:rPr lang="en-US" sz="2000" dirty="0" err="1"/>
              <a:t>filosofía</a:t>
            </a:r>
            <a:r>
              <a:rPr lang="en-US" sz="2000" dirty="0"/>
              <a:t> 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origen</a:t>
            </a:r>
            <a:r>
              <a:rPr lang="en-US" sz="2000" dirty="0" smtClean="0"/>
              <a:t> en la </a:t>
            </a:r>
            <a:r>
              <a:rPr lang="en-US" sz="2000" dirty="0" err="1" smtClean="0"/>
              <a:t>medicina</a:t>
            </a:r>
            <a:r>
              <a:rPr lang="en-US" sz="2000" dirty="0" smtClean="0"/>
              <a:t>?, o </a:t>
            </a:r>
            <a:r>
              <a:rPr lang="en-US" sz="2000" dirty="0" err="1" smtClean="0"/>
              <a:t>por</a:t>
            </a:r>
            <a:r>
              <a:rPr lang="en-US" sz="2000" dirty="0" smtClean="0"/>
              <a:t> el </a:t>
            </a:r>
            <a:r>
              <a:rPr lang="en-US" sz="2000" dirty="0" err="1" smtClean="0"/>
              <a:t>contrario</a:t>
            </a:r>
            <a:r>
              <a:rPr lang="en-US" sz="2000" dirty="0" smtClean="0"/>
              <a:t>, ¿ha </a:t>
            </a:r>
            <a:r>
              <a:rPr lang="en-US" sz="2000" dirty="0" err="1"/>
              <a:t>tenido</a:t>
            </a:r>
            <a:r>
              <a:rPr lang="en-US" sz="2000" dirty="0"/>
              <a:t> </a:t>
            </a:r>
            <a:r>
              <a:rPr lang="en-US" sz="2000" dirty="0" smtClean="0"/>
              <a:t>la </a:t>
            </a:r>
            <a:r>
              <a:rPr lang="en-US" sz="2000" dirty="0" err="1" smtClean="0"/>
              <a:t>medicina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origen</a:t>
            </a:r>
            <a:r>
              <a:rPr lang="en-US" sz="2000" dirty="0" smtClean="0"/>
              <a:t> en la </a:t>
            </a:r>
            <a:r>
              <a:rPr lang="en-US" sz="2000" dirty="0" err="1" smtClean="0"/>
              <a:t>filosofía</a:t>
            </a:r>
            <a:r>
              <a:rPr lang="en-US" sz="2000" dirty="0" smtClean="0"/>
              <a:t>?</a:t>
            </a:r>
            <a:endParaRPr lang="it-IT" sz="20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2924946"/>
            <a:ext cx="1883426" cy="2749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047" y="2924946"/>
            <a:ext cx="1844975" cy="2624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>
          <a:xfrm>
            <a:off x="838203" y="908721"/>
            <a:ext cx="10515600" cy="864098"/>
          </a:xfrm>
        </p:spPr>
        <p:txBody>
          <a:bodyPr anchorCtr="1"/>
          <a:lstStyle/>
          <a:p>
            <a:pPr lvl="0" algn="ctr"/>
            <a:r>
              <a:rPr lang="es-ES" sz="2400" dirty="0">
                <a:latin typeface="Calibri"/>
                <a:cs typeface="Times New Roman" pitchFamily="18"/>
              </a:rPr>
              <a:t>Santuario de Esculapio en </a:t>
            </a:r>
            <a:r>
              <a:rPr lang="es-ES" sz="2400" dirty="0" err="1">
                <a:latin typeface="Calibri"/>
                <a:cs typeface="Times New Roman" pitchFamily="18"/>
              </a:rPr>
              <a:t>Epidauro</a:t>
            </a:r>
            <a:r>
              <a:rPr lang="es-ES" sz="2400" dirty="0">
                <a:latin typeface="Calibri"/>
                <a:cs typeface="Times New Roman" pitchFamily="18"/>
              </a:rPr>
              <a:t>, Grecia</a:t>
            </a:r>
            <a:r>
              <a:rPr lang="en-US" sz="2400" dirty="0" smtClean="0">
                <a:latin typeface="Calibri"/>
                <a:cs typeface="Times New Roman" pitchFamily="18"/>
              </a:rPr>
              <a:t>. </a:t>
            </a:r>
            <a:r>
              <a:rPr lang="en-US" sz="2400" dirty="0">
                <a:latin typeface="Calibri"/>
                <a:cs typeface="Times New Roman" pitchFamily="18"/>
              </a:rPr>
              <a:t/>
            </a:r>
            <a:br>
              <a:rPr lang="en-US" sz="2400" dirty="0">
                <a:latin typeface="Calibri"/>
                <a:cs typeface="Times New Roman" pitchFamily="18"/>
              </a:rPr>
            </a:br>
            <a:r>
              <a:rPr lang="en-US" sz="2400" dirty="0" smtClean="0">
                <a:latin typeface="Calibri"/>
                <a:cs typeface="Times New Roman" pitchFamily="18"/>
              </a:rPr>
              <a:t>(World </a:t>
            </a:r>
            <a:r>
              <a:rPr lang="en-US" sz="2400" dirty="0">
                <a:latin typeface="Calibri"/>
                <a:cs typeface="Times New Roman" pitchFamily="18"/>
              </a:rPr>
              <a:t>Heritage Journeys). </a:t>
            </a:r>
            <a:endParaRPr lang="el-GR" sz="2400" dirty="0">
              <a:latin typeface="Calibri"/>
              <a:cs typeface="Times New Roman" pitchFamily="18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923" y="1991965"/>
            <a:ext cx="8121929" cy="4060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>
          <a:xfrm>
            <a:off x="551384" y="1124744"/>
            <a:ext cx="10803632" cy="709958"/>
          </a:xfrm>
        </p:spPr>
        <p:txBody>
          <a:bodyPr anchorCtr="1"/>
          <a:lstStyle/>
          <a:p>
            <a:pPr lvl="0" algn="ctr"/>
            <a:r>
              <a:rPr lang="it-IT" sz="2800" b="1" dirty="0" smtClean="0"/>
              <a:t>LOS </a:t>
            </a:r>
            <a:r>
              <a:rPr lang="it-IT" sz="2800" b="1" dirty="0"/>
              <a:t>TRATADOS DEONTOLÓGICOS DE LOS MÉDICOS </a:t>
            </a:r>
            <a:r>
              <a:rPr lang="it-IT" sz="2800" b="1" dirty="0" smtClean="0"/>
              <a:t>FILÓSOFOS </a:t>
            </a:r>
            <a:r>
              <a:rPr lang="it-IT" sz="2800" b="1" dirty="0"/>
              <a:t>CONTINÚAN</a:t>
            </a:r>
            <a:r>
              <a:rPr lang="it-IT" sz="2800" dirty="0"/>
              <a:t/>
            </a:r>
            <a:br>
              <a:rPr lang="it-IT" sz="2800" dirty="0"/>
            </a:br>
            <a:endParaRPr lang="el-GR" sz="2800" dirty="0">
              <a:latin typeface="Calibri"/>
              <a:cs typeface="Times New Roman" pitchFamily="18"/>
            </a:endParaRPr>
          </a:p>
        </p:txBody>
      </p:sp>
      <p:sp>
        <p:nvSpPr>
          <p:cNvPr id="3" name="Θέση περιεχομένου 2"/>
          <p:cNvSpPr txBox="1">
            <a:spLocks noGrp="1"/>
          </p:cNvSpPr>
          <p:nvPr>
            <p:ph idx="1"/>
          </p:nvPr>
        </p:nvSpPr>
        <p:spPr>
          <a:xfrm>
            <a:off x="911428" y="2132856"/>
            <a:ext cx="10515600" cy="3043534"/>
          </a:xfrm>
        </p:spPr>
        <p:txBody>
          <a:bodyPr/>
          <a:lstStyle/>
          <a:p>
            <a:pPr marL="0" lvl="0" indent="0" algn="just">
              <a:buNone/>
            </a:pPr>
            <a:r>
              <a:rPr lang="it-IT" sz="1800" dirty="0" smtClean="0"/>
              <a:t>Naturalmente</a:t>
            </a:r>
            <a:r>
              <a:rPr lang="es-ES" sz="1800" dirty="0" smtClean="0"/>
              <a:t>, </a:t>
            </a:r>
            <a:r>
              <a:rPr lang="es-ES" sz="1800" dirty="0"/>
              <a:t>no puede tener </a:t>
            </a:r>
            <a:r>
              <a:rPr lang="es-ES" sz="1800" dirty="0" smtClean="0"/>
              <a:t>éxito, </a:t>
            </a:r>
            <a:r>
              <a:rPr lang="es-ES" sz="1800" dirty="0"/>
              <a:t>a menos que, junto con </a:t>
            </a:r>
            <a:r>
              <a:rPr lang="es-ES" sz="1800" dirty="0" smtClean="0"/>
              <a:t>los conocimientos </a:t>
            </a:r>
            <a:r>
              <a:rPr lang="es-ES" sz="1800" dirty="0"/>
              <a:t>estrictamente médicos, también posea conocimientos de música, astronomía y retórica</a:t>
            </a:r>
            <a:r>
              <a:rPr lang="es-ES" sz="1800" dirty="0" smtClean="0"/>
              <a:t>.</a:t>
            </a:r>
            <a:endParaRPr lang="it-IT" sz="1800" dirty="0" smtClean="0"/>
          </a:p>
          <a:p>
            <a:pPr marL="0" lvl="0" indent="0" algn="just">
              <a:buNone/>
            </a:pPr>
            <a:r>
              <a:rPr lang="es-ES" sz="1800" dirty="0"/>
              <a:t>Además, al tener </a:t>
            </a:r>
            <a:r>
              <a:rPr lang="es-ES" sz="1800" dirty="0" smtClean="0"/>
              <a:t>conocimiento </a:t>
            </a:r>
            <a:r>
              <a:rPr lang="es-ES" sz="1800" dirty="0"/>
              <a:t>de las artes liberales, el propio médico cambia de carácter, es decir, cultiva su personalidad para ejercer su rol social de una manera más humana. Poco a poco aprende a acercarse a su paciente con el debido respeto y a tratarlo de </a:t>
            </a:r>
            <a:r>
              <a:rPr lang="es-ES" sz="1800" dirty="0" smtClean="0"/>
              <a:t>una manera digna, </a:t>
            </a:r>
            <a:r>
              <a:rPr lang="es-ES" sz="1800" dirty="0"/>
              <a:t>ya que </a:t>
            </a:r>
            <a:r>
              <a:rPr lang="es-ES" sz="1800" dirty="0" smtClean="0"/>
              <a:t>el enfermo ha </a:t>
            </a:r>
            <a:r>
              <a:rPr lang="es-ES" sz="1800" dirty="0"/>
              <a:t>puesto en sus manos lo más sagrado que tiene, </a:t>
            </a:r>
            <a:r>
              <a:rPr lang="es-ES" sz="1800" dirty="0" smtClean="0"/>
              <a:t>la </a:t>
            </a:r>
            <a:r>
              <a:rPr lang="es-ES" sz="1800" dirty="0"/>
              <a:t>vida</a:t>
            </a:r>
            <a:r>
              <a:rPr lang="es-ES" sz="1800" dirty="0" smtClean="0"/>
              <a:t>.</a:t>
            </a:r>
            <a:endParaRPr lang="it-IT" sz="1800" dirty="0" smtClean="0"/>
          </a:p>
          <a:p>
            <a:pPr marL="0" lvl="0" indent="0" algn="just">
              <a:buNone/>
            </a:pPr>
            <a:r>
              <a:rPr lang="it-IT" sz="1800" dirty="0" smtClean="0"/>
              <a:t>Por este motivo Hipocrates escribe en “</a:t>
            </a:r>
            <a:r>
              <a:rPr lang="it-IT" sz="1800" b="1" dirty="0" smtClean="0"/>
              <a:t>Sobre el médico</a:t>
            </a:r>
            <a:r>
              <a:rPr lang="it-IT" sz="1800" dirty="0"/>
              <a:t>”:</a:t>
            </a:r>
          </a:p>
          <a:p>
            <a:pPr marL="0" lvl="0" indent="0" algn="just">
              <a:buNone/>
            </a:pPr>
            <a:r>
              <a:rPr lang="it-IT" sz="1800" i="1" dirty="0" smtClean="0"/>
              <a:t>“</a:t>
            </a:r>
            <a:r>
              <a:rPr lang="es-ES" sz="1800" i="1" dirty="0"/>
              <a:t>[…] las relaciones entre el médico y sus pacientes no son algo de poca monta. Puesto que ellos mismos se ponen en las manos de los médicos, y a cualquier hora frecuentan a mujeres, muchachas jóvenes, y pasan junto a objetos de muchísimo valor. Por lo tanto, han de conservar su control ante todo eso.</a:t>
            </a:r>
            <a:r>
              <a:rPr lang="it-IT" sz="1800" i="1" dirty="0" smtClean="0"/>
              <a:t>”</a:t>
            </a:r>
          </a:p>
          <a:p>
            <a:pPr marL="0" lvl="0" indent="0" algn="just">
              <a:buNone/>
            </a:pPr>
            <a:r>
              <a:rPr lang="en-US" sz="1800" dirty="0" smtClean="0">
                <a:cs typeface="Times New Roman" pitchFamily="18"/>
              </a:rPr>
              <a:t>                          </a:t>
            </a:r>
            <a:endParaRPr lang="el-GR" sz="1800" dirty="0"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>
          <a:xfrm>
            <a:off x="838203" y="1052739"/>
            <a:ext cx="10515600" cy="637949"/>
          </a:xfrm>
        </p:spPr>
        <p:txBody>
          <a:bodyPr anchorCtr="1"/>
          <a:lstStyle/>
          <a:p>
            <a:pPr lvl="0" algn="ctr"/>
            <a:r>
              <a:rPr lang="it-IT" sz="1800" b="1" dirty="0"/>
              <a:t>LOS TRATADOS DEONTOLÓGICOS DE LOS MÉDICOS FILÓSOFOS </a:t>
            </a:r>
            <a:r>
              <a:rPr lang="it-IT" sz="1800" b="1" dirty="0" smtClean="0"/>
              <a:t>CONTINÚAN</a:t>
            </a:r>
            <a:endParaRPr lang="el-GR" sz="1800" dirty="0">
              <a:latin typeface="Calibri"/>
              <a:cs typeface="Times New Roman" pitchFamily="18"/>
            </a:endParaRPr>
          </a:p>
        </p:txBody>
      </p:sp>
      <p:sp>
        <p:nvSpPr>
          <p:cNvPr id="3" name="Θέση περιεχομένου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lnSpc>
                <a:spcPct val="80000"/>
              </a:lnSpc>
              <a:buNone/>
            </a:pPr>
            <a:r>
              <a:rPr lang="it-IT" sz="1800" dirty="0" smtClean="0">
                <a:cs typeface="Times New Roman" pitchFamily="18"/>
              </a:rPr>
              <a:t>Además, en todos estos encuentros clínicos con el paciente, el médico entra en contacto con sus familiares.</a:t>
            </a:r>
          </a:p>
          <a:p>
            <a:pPr marL="0" lvl="0" indent="0" algn="just">
              <a:lnSpc>
                <a:spcPct val="80000"/>
              </a:lnSpc>
              <a:buNone/>
            </a:pPr>
            <a:r>
              <a:rPr lang="it-IT" sz="1800" dirty="0" smtClean="0">
                <a:cs typeface="Times New Roman" pitchFamily="18"/>
              </a:rPr>
              <a:t>Y se le exige que actúe </a:t>
            </a:r>
            <a:r>
              <a:rPr lang="it-IT" sz="1800" dirty="0">
                <a:cs typeface="Times New Roman" pitchFamily="18"/>
              </a:rPr>
              <a:t>con moderación.  </a:t>
            </a:r>
            <a:r>
              <a:rPr lang="it-IT" sz="1800" dirty="0" smtClean="0">
                <a:cs typeface="Times New Roman" pitchFamily="18"/>
              </a:rPr>
              <a:t>Aunque esta no sea suficiente.</a:t>
            </a:r>
            <a:endParaRPr lang="it-IT" sz="1800" dirty="0">
              <a:cs typeface="Times New Roman" pitchFamily="18"/>
            </a:endParaRPr>
          </a:p>
          <a:p>
            <a:pPr marL="0" lvl="0" indent="0" algn="just">
              <a:lnSpc>
                <a:spcPct val="80000"/>
              </a:lnSpc>
              <a:buNone/>
            </a:pPr>
            <a:r>
              <a:rPr lang="it-IT" sz="1800" dirty="0" smtClean="0">
                <a:cs typeface="Times New Roman" pitchFamily="18"/>
              </a:rPr>
              <a:t>Como se dice en el </a:t>
            </a:r>
            <a:r>
              <a:rPr lang="it-IT" sz="1800" b="1" i="1" dirty="0" smtClean="0">
                <a:cs typeface="Times New Roman" pitchFamily="18"/>
              </a:rPr>
              <a:t>Juramento</a:t>
            </a:r>
            <a:r>
              <a:rPr lang="it-IT" sz="1800" dirty="0" smtClean="0">
                <a:cs typeface="Times New Roman" pitchFamily="18"/>
              </a:rPr>
              <a:t> hipocrático, el joven médico </a:t>
            </a:r>
            <a:r>
              <a:rPr lang="es-ES" sz="1800" dirty="0" smtClean="0">
                <a:cs typeface="Times New Roman" pitchFamily="18"/>
              </a:rPr>
              <a:t>debe apartarse </a:t>
            </a:r>
            <a:r>
              <a:rPr lang="es-ES" sz="1800" dirty="0" smtClean="0"/>
              <a:t>de toda </a:t>
            </a:r>
            <a:r>
              <a:rPr lang="es-ES" sz="1800" dirty="0"/>
              <a:t>injusticia y daño hacia el paciente (principio contemporáneo de no maleficencia) y entrar en la casa del </a:t>
            </a:r>
            <a:r>
              <a:rPr lang="es-ES" sz="1800" dirty="0" smtClean="0"/>
              <a:t>enfermo </a:t>
            </a:r>
            <a:r>
              <a:rPr lang="es-ES" sz="1800" dirty="0"/>
              <a:t>sólo por su propio bien (principio contemporáneo de beneficencia</a:t>
            </a:r>
            <a:r>
              <a:rPr lang="es-ES" sz="1800" dirty="0" smtClean="0"/>
              <a:t>). Por lo tanto, el médico debe ser virtuoso y compasivo. Y en algunos casos ofrecer sus servicios de manera gratuita, ya que no debe olvidar los beneficios que ha obtenido al estudiar medicina.</a:t>
            </a:r>
            <a:endParaRPr lang="it-IT" sz="1800" dirty="0">
              <a:cs typeface="Times New Roman" pitchFamily="18"/>
            </a:endParaRPr>
          </a:p>
          <a:p>
            <a:pPr marL="0" lvl="0" indent="0" algn="just">
              <a:lnSpc>
                <a:spcPct val="80000"/>
              </a:lnSpc>
              <a:buNone/>
            </a:pPr>
            <a:r>
              <a:rPr lang="it-IT" sz="1800" dirty="0" smtClean="0">
                <a:cs typeface="Times New Roman" pitchFamily="18"/>
              </a:rPr>
              <a:t>«Porque donde hay amor al hombre, hay amor al arte» </a:t>
            </a:r>
            <a:r>
              <a:rPr lang="it-IT" sz="1800" dirty="0">
                <a:cs typeface="Times New Roman" pitchFamily="18"/>
              </a:rPr>
              <a:t>(«</a:t>
            </a:r>
            <a:r>
              <a:rPr lang="it-IT" sz="1800" b="1" i="1" dirty="0" smtClean="0">
                <a:cs typeface="Times New Roman" pitchFamily="18"/>
              </a:rPr>
              <a:t>Preceptos</a:t>
            </a:r>
            <a:r>
              <a:rPr lang="it-IT" sz="1800" dirty="0" smtClean="0">
                <a:cs typeface="Times New Roman" pitchFamily="18"/>
              </a:rPr>
              <a:t>»)</a:t>
            </a:r>
            <a:endParaRPr lang="el-GR" sz="1800" dirty="0"/>
          </a:p>
          <a:p>
            <a:pPr marL="0" lvl="0" indent="0" algn="just">
              <a:lnSpc>
                <a:spcPct val="80000"/>
              </a:lnSpc>
              <a:buNone/>
            </a:pPr>
            <a:endParaRPr lang="el-GR" sz="1800" dirty="0"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>
          <a:xfrm>
            <a:off x="838203" y="980730"/>
            <a:ext cx="10515600" cy="709958"/>
          </a:xfrm>
        </p:spPr>
        <p:txBody>
          <a:bodyPr anchorCtr="1"/>
          <a:lstStyle/>
          <a:p>
            <a:pPr lvl="0" algn="ctr"/>
            <a:r>
              <a:rPr lang="it-IT" sz="2400" b="1" dirty="0"/>
              <a:t>LOS TRATADOS DEONTOLÓGICOS DE LOS MÉDICOS FILÓSOFOS CONTINÚAN</a:t>
            </a:r>
            <a:endParaRPr lang="el-GR" sz="2400" dirty="0">
              <a:latin typeface="Calibri"/>
              <a:cs typeface="Times New Roman" pitchFamily="18"/>
            </a:endParaRPr>
          </a:p>
        </p:txBody>
      </p:sp>
      <p:sp>
        <p:nvSpPr>
          <p:cNvPr id="3" name="Θέση περιεχομένου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10515600" cy="3475579"/>
          </a:xfrm>
        </p:spPr>
        <p:txBody>
          <a:bodyPr/>
          <a:lstStyle/>
          <a:p>
            <a:pPr marL="0" lvl="0" indent="0" algn="just">
              <a:buNone/>
            </a:pPr>
            <a:r>
              <a:rPr lang="es-ES" sz="1600" dirty="0" smtClean="0"/>
              <a:t>El ideal hipocrático es que confluyan  </a:t>
            </a:r>
            <a:r>
              <a:rPr lang="es-ES" sz="1600" dirty="0"/>
              <a:t>en el médico </a:t>
            </a:r>
            <a:r>
              <a:rPr lang="es-ES" sz="1600" dirty="0" smtClean="0"/>
              <a:t>la destreza en el </a:t>
            </a:r>
            <a:r>
              <a:rPr lang="es-ES" sz="1600" dirty="0"/>
              <a:t>arte </a:t>
            </a:r>
            <a:r>
              <a:rPr lang="es-ES" sz="1600" dirty="0" smtClean="0"/>
              <a:t>y el </a:t>
            </a:r>
            <a:r>
              <a:rPr lang="es-ES" sz="1600" dirty="0"/>
              <a:t>carácter virtuoso. Pero cuando esto no </a:t>
            </a:r>
            <a:r>
              <a:rPr lang="es-ES" sz="1600" dirty="0" smtClean="0"/>
              <a:t>es posible es </a:t>
            </a:r>
            <a:r>
              <a:rPr lang="es-ES" sz="1600" dirty="0"/>
              <a:t>mejor que el médico sea una buena persona </a:t>
            </a:r>
            <a:r>
              <a:rPr lang="es-ES" sz="1600" dirty="0" smtClean="0"/>
              <a:t>antes que un buen técnico con </a:t>
            </a:r>
            <a:r>
              <a:rPr lang="es-ES" sz="1600" dirty="0"/>
              <a:t>mal carácter y comportamiento. </a:t>
            </a:r>
            <a:endParaRPr lang="it-IT" sz="1600" dirty="0"/>
          </a:p>
          <a:p>
            <a:pPr marL="0" lvl="0" indent="0" algn="just">
              <a:buNone/>
            </a:pPr>
            <a:r>
              <a:rPr lang="it-IT" sz="1600" dirty="0" smtClean="0"/>
              <a:t>Este es el motivo por el que en el tratado hipocrático titulado “</a:t>
            </a:r>
            <a:r>
              <a:rPr lang="it-IT" sz="1600" b="1" dirty="0" smtClean="0"/>
              <a:t>Sobre la decencia</a:t>
            </a:r>
            <a:r>
              <a:rPr lang="it-IT" sz="1600" dirty="0" smtClean="0"/>
              <a:t>” se afirma</a:t>
            </a:r>
            <a:r>
              <a:rPr lang="it-IT" sz="1600" dirty="0"/>
              <a:t>:</a:t>
            </a:r>
          </a:p>
          <a:p>
            <a:pPr marL="0" lvl="0" indent="0" algn="just">
              <a:buNone/>
            </a:pPr>
            <a:r>
              <a:rPr lang="it-IT" sz="1600" dirty="0" smtClean="0"/>
              <a:t>“</a:t>
            </a:r>
            <a:r>
              <a:rPr lang="es-ES" sz="1600" i="1" dirty="0"/>
              <a:t>Pues el médico filósofo es semejante a un dios, ya que no hay mucha diferencia entre ambas cosas. En efecto, también en la medicina están todas las cosas que se dan en la sabiduría: desprendimiento, modestia, pundonor, dignidad, prestigio, juicio, calma, capacidad de réplica, integridad, lenguaje sentencioso, conocimiento de lo que es útil y necesario para la vida, rechazo de la impureza, "alejamiento de toda superstición", excelencia divina. De hecho tienen estas cualidades en </a:t>
            </a:r>
            <a:r>
              <a:rPr lang="es-ES" sz="1600" i="1" dirty="0" smtClean="0"/>
              <a:t>contraposición: la </a:t>
            </a:r>
            <a:r>
              <a:rPr lang="es-ES" sz="1600" i="1" dirty="0"/>
              <a:t>intemperancia, la vulgaridad, la codicia, el ansia, la rapiña, la </a:t>
            </a:r>
            <a:r>
              <a:rPr lang="es-ES" sz="1600" i="1" dirty="0" smtClean="0"/>
              <a:t>desvergüenza</a:t>
            </a:r>
            <a:r>
              <a:rPr lang="it-IT" sz="1600" i="1" dirty="0" smtClean="0"/>
              <a:t>”.</a:t>
            </a:r>
            <a:r>
              <a:rPr lang="it-IT" sz="1600" b="1" dirty="0" smtClean="0"/>
              <a:t> </a:t>
            </a:r>
            <a:endParaRPr lang="it-IT" sz="1600" dirty="0" smtClean="0"/>
          </a:p>
          <a:p>
            <a:pPr marL="0" lvl="0" indent="0" algn="just">
              <a:buNone/>
            </a:pPr>
            <a:endParaRPr lang="el-GR" sz="1600" i="1" dirty="0"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3"/>
          <p:cNvSpPr txBox="1">
            <a:spLocks noGrp="1"/>
          </p:cNvSpPr>
          <p:nvPr>
            <p:ph type="title"/>
          </p:nvPr>
        </p:nvSpPr>
        <p:spPr>
          <a:xfrm>
            <a:off x="767408" y="1916832"/>
            <a:ext cx="3932240" cy="644624"/>
          </a:xfrm>
        </p:spPr>
        <p:txBody>
          <a:bodyPr/>
          <a:lstStyle/>
          <a:p>
            <a:pPr lvl="0"/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 smtClean="0"/>
              <a:t>Detalle de un médico </a:t>
            </a:r>
            <a:r>
              <a:rPr lang="it-IT" sz="1800" dirty="0"/>
              <a:t>curando a un </a:t>
            </a:r>
            <a:r>
              <a:rPr lang="it-IT" sz="1800" dirty="0" smtClean="0"/>
              <a:t>paciente en un aríbalo ático de figuras rojas, </a:t>
            </a:r>
            <a:r>
              <a:rPr lang="it-IT" sz="1800" dirty="0"/>
              <a:t>480-470 a.C.)</a:t>
            </a:r>
            <a:r>
              <a:rPr lang="en-US" sz="1800" dirty="0">
                <a:latin typeface="Calibri"/>
                <a:cs typeface="Times New Roman" pitchFamily="18"/>
              </a:rPr>
              <a:t> </a:t>
            </a:r>
          </a:p>
        </p:txBody>
      </p:sp>
      <p:pic>
        <p:nvPicPr>
          <p:cNvPr id="3" name="Θέση περιεχομένου 3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183184" y="987423"/>
            <a:ext cx="5189613" cy="4097764"/>
          </a:xfrm>
        </p:spPr>
      </p:pic>
      <p:sp>
        <p:nvSpPr>
          <p:cNvPr id="4" name="Θέση κειμένου 4"/>
          <p:cNvSpPr txBox="1">
            <a:spLocks noGrp="1"/>
          </p:cNvSpPr>
          <p:nvPr>
            <p:ph type="body" idx="2"/>
          </p:nvPr>
        </p:nvSpPr>
        <p:spPr>
          <a:xfrm>
            <a:off x="839784" y="3068964"/>
            <a:ext cx="3932240" cy="2800020"/>
          </a:xfrm>
        </p:spPr>
        <p:txBody>
          <a:bodyPr/>
          <a:lstStyle/>
          <a:p>
            <a:pPr lvl="0"/>
            <a:endParaRPr lang="en-US" sz="2000" dirty="0">
              <a:cs typeface="Times New Roman" pitchFamily="18"/>
            </a:endParaRPr>
          </a:p>
          <a:p>
            <a:pPr lvl="0"/>
            <a:r>
              <a:rPr lang="en-US" dirty="0">
                <a:cs typeface="Times New Roman" pitchFamily="18"/>
              </a:rPr>
              <a:t>(</a:t>
            </a:r>
            <a:r>
              <a:rPr lang="en-US" dirty="0" smtClean="0">
                <a:cs typeface="Times New Roman" pitchFamily="18"/>
              </a:rPr>
              <a:t>de “La </a:t>
            </a:r>
            <a:r>
              <a:rPr lang="en-US" dirty="0" err="1">
                <a:cs typeface="Times New Roman" pitchFamily="18"/>
              </a:rPr>
              <a:t>medicina</a:t>
            </a:r>
            <a:r>
              <a:rPr lang="en-US" dirty="0">
                <a:cs typeface="Times New Roman" pitchFamily="18"/>
              </a:rPr>
              <a:t> </a:t>
            </a:r>
            <a:r>
              <a:rPr lang="en-US" dirty="0" smtClean="0">
                <a:cs typeface="Times New Roman" pitchFamily="18"/>
              </a:rPr>
              <a:t>en la Antigua </a:t>
            </a:r>
            <a:r>
              <a:rPr lang="en-US" dirty="0" err="1" smtClean="0">
                <a:cs typeface="Times New Roman" pitchFamily="18"/>
              </a:rPr>
              <a:t>Grecia</a:t>
            </a:r>
            <a:r>
              <a:rPr lang="en-US" dirty="0" smtClean="0">
                <a:cs typeface="Times New Roman" pitchFamily="18"/>
              </a:rPr>
              <a:t>” </a:t>
            </a:r>
            <a:r>
              <a:rPr lang="en-US" dirty="0">
                <a:cs typeface="Times New Roman" pitchFamily="18"/>
              </a:rPr>
              <a:t>– Wikipedia).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>
          <a:xfrm>
            <a:off x="767410" y="908721"/>
            <a:ext cx="10515600" cy="781967"/>
          </a:xfrm>
        </p:spPr>
        <p:txBody>
          <a:bodyPr anchorCtr="1"/>
          <a:lstStyle/>
          <a:p>
            <a:pPr lvl="0" algn="ctr"/>
            <a:r>
              <a:rPr lang="en-US" sz="2400" b="1" dirty="0" smtClean="0"/>
              <a:t>RELACIÓN ENTRE LA FILOSOFÍA GRIEGA ANTIGUA Y LA MEDICINA</a:t>
            </a:r>
            <a:r>
              <a:rPr lang="it-IT" sz="2400" dirty="0"/>
              <a:t/>
            </a:r>
            <a:br>
              <a:rPr lang="it-IT" sz="2400" dirty="0"/>
            </a:br>
            <a:endParaRPr lang="el-GR" sz="2400" dirty="0">
              <a:latin typeface="Calibri"/>
              <a:cs typeface="Times New Roman" pitchFamily="18"/>
            </a:endParaRPr>
          </a:p>
        </p:txBody>
      </p:sp>
      <p:sp>
        <p:nvSpPr>
          <p:cNvPr id="3" name="Θέση περιεχομένου 3"/>
          <p:cNvSpPr txBox="1">
            <a:spLocks noGrp="1"/>
          </p:cNvSpPr>
          <p:nvPr>
            <p:ph idx="1"/>
          </p:nvPr>
        </p:nvSpPr>
        <p:spPr>
          <a:xfrm>
            <a:off x="839419" y="1806086"/>
            <a:ext cx="10515600" cy="4351336"/>
          </a:xfrm>
        </p:spPr>
        <p:txBody>
          <a:bodyPr/>
          <a:lstStyle/>
          <a:p>
            <a:pPr lvl="0" algn="just"/>
            <a:r>
              <a:rPr lang="es-ES" sz="1800" dirty="0" smtClean="0"/>
              <a:t>Los filósofos milesios se </a:t>
            </a:r>
            <a:r>
              <a:rPr lang="es-ES" sz="1800" dirty="0"/>
              <a:t>han comprometido más con la cosmología, la física y la astronomía que con la antropología y la medicina</a:t>
            </a:r>
            <a:endParaRPr lang="it-IT" sz="1800" dirty="0"/>
          </a:p>
          <a:p>
            <a:pPr lvl="0" algn="just"/>
            <a:r>
              <a:rPr lang="es-ES" sz="1800" dirty="0" smtClean="0"/>
              <a:t>Sin </a:t>
            </a:r>
            <a:r>
              <a:rPr lang="es-ES" sz="1800" dirty="0"/>
              <a:t>embargo, </a:t>
            </a:r>
            <a:r>
              <a:rPr lang="es-ES" sz="1800" dirty="0" smtClean="0"/>
              <a:t>del </a:t>
            </a:r>
            <a:r>
              <a:rPr lang="es-ES" sz="1800" dirty="0"/>
              <a:t>círculo pitagórico </a:t>
            </a:r>
            <a:r>
              <a:rPr lang="es-ES" sz="1800" dirty="0" smtClean="0"/>
              <a:t>surgió </a:t>
            </a:r>
            <a:r>
              <a:rPr lang="es-ES" sz="1800" b="1" dirty="0" err="1"/>
              <a:t>Alcmeon</a:t>
            </a:r>
            <a:r>
              <a:rPr lang="es-ES" sz="1800" b="1" dirty="0"/>
              <a:t> de </a:t>
            </a:r>
            <a:r>
              <a:rPr lang="es-ES" sz="1800" b="1" dirty="0" smtClean="0"/>
              <a:t>Crotona</a:t>
            </a:r>
            <a:r>
              <a:rPr lang="es-ES" sz="1800" dirty="0" smtClean="0"/>
              <a:t>, </a:t>
            </a:r>
            <a:r>
              <a:rPr lang="es-ES" sz="1800" dirty="0"/>
              <a:t>quien fundó una de las escuelas de medicina más famosas de la antigüedad, la </a:t>
            </a:r>
            <a:r>
              <a:rPr lang="es-ES" sz="1800" b="1" dirty="0"/>
              <a:t>escuela de medicina de </a:t>
            </a:r>
            <a:r>
              <a:rPr lang="es-ES" sz="1800" b="1" dirty="0" smtClean="0"/>
              <a:t>Crotona, </a:t>
            </a:r>
            <a:r>
              <a:rPr lang="es-ES" sz="1800" b="1" dirty="0"/>
              <a:t>en Italia</a:t>
            </a:r>
            <a:r>
              <a:rPr lang="es-ES" sz="1800" dirty="0"/>
              <a:t>.</a:t>
            </a:r>
            <a:endParaRPr lang="en-US" sz="1800" dirty="0">
              <a:cs typeface="Times New Roman" pitchFamily="18"/>
            </a:endParaRPr>
          </a:p>
          <a:p>
            <a:pPr lvl="0" algn="just"/>
            <a:r>
              <a:rPr lang="en-US" sz="1800" dirty="0" err="1" smtClean="0"/>
              <a:t>Alcmeon</a:t>
            </a:r>
            <a:r>
              <a:rPr lang="en-US" sz="1800" dirty="0" smtClean="0"/>
              <a:t> era un </a:t>
            </a:r>
            <a:r>
              <a:rPr lang="en-US" sz="1800" dirty="0" err="1" smtClean="0"/>
              <a:t>filósofo</a:t>
            </a:r>
            <a:r>
              <a:rPr lang="en-US" sz="1800" dirty="0" smtClean="0"/>
              <a:t> y </a:t>
            </a:r>
            <a:r>
              <a:rPr lang="en-US" sz="1800" dirty="0" err="1" smtClean="0"/>
              <a:t>médico</a:t>
            </a:r>
            <a:r>
              <a:rPr lang="en-US" sz="1800" dirty="0" smtClean="0"/>
              <a:t>. </a:t>
            </a:r>
            <a:r>
              <a:rPr lang="en-US" sz="1800" dirty="0" err="1" smtClean="0"/>
              <a:t>Definió</a:t>
            </a:r>
            <a:r>
              <a:rPr lang="en-US" sz="1800" dirty="0" smtClean="0"/>
              <a:t> los </a:t>
            </a:r>
            <a:r>
              <a:rPr lang="en-US" sz="1800" dirty="0" err="1" smtClean="0"/>
              <a:t>principios</a:t>
            </a:r>
            <a:r>
              <a:rPr lang="en-US" sz="1800" dirty="0" smtClean="0"/>
              <a:t> </a:t>
            </a:r>
            <a:r>
              <a:rPr lang="en-US" sz="1800" dirty="0" err="1" smtClean="0"/>
              <a:t>teóricos</a:t>
            </a:r>
            <a:r>
              <a:rPr lang="en-US" sz="1800" dirty="0" smtClean="0"/>
              <a:t> y </a:t>
            </a:r>
            <a:r>
              <a:rPr lang="en-US" sz="1800" dirty="0" err="1" smtClean="0"/>
              <a:t>buscó</a:t>
            </a:r>
            <a:r>
              <a:rPr lang="en-US" sz="1800" dirty="0" smtClean="0"/>
              <a:t> </a:t>
            </a:r>
            <a:r>
              <a:rPr lang="en-US" sz="1800" dirty="0" err="1" smtClean="0"/>
              <a:t>aplicarlos</a:t>
            </a:r>
            <a:r>
              <a:rPr lang="en-US" sz="1800" dirty="0" smtClean="0"/>
              <a:t> a la </a:t>
            </a:r>
            <a:r>
              <a:rPr lang="en-US" sz="1800" dirty="0" err="1" smtClean="0"/>
              <a:t>experiencia</a:t>
            </a:r>
            <a:r>
              <a:rPr lang="en-US" sz="1800" dirty="0" smtClean="0"/>
              <a:t>.</a:t>
            </a:r>
            <a:r>
              <a:rPr lang="en-US" sz="1800" dirty="0"/>
              <a:t> </a:t>
            </a:r>
            <a:r>
              <a:rPr lang="en-US" sz="1800" dirty="0" smtClean="0"/>
              <a:t>Su </a:t>
            </a:r>
            <a:r>
              <a:rPr lang="en-US" sz="1800" dirty="0" err="1" smtClean="0"/>
              <a:t>enseñanza</a:t>
            </a:r>
            <a:r>
              <a:rPr lang="en-US" sz="1800" dirty="0" smtClean="0"/>
              <a:t> </a:t>
            </a:r>
            <a:r>
              <a:rPr lang="en-US" sz="1800" dirty="0" err="1" smtClean="0"/>
              <a:t>consiste</a:t>
            </a:r>
            <a:r>
              <a:rPr lang="en-US" sz="1800" dirty="0" smtClean="0"/>
              <a:t> en </a:t>
            </a:r>
            <a:r>
              <a:rPr lang="en-US" sz="1800" dirty="0" err="1" smtClean="0"/>
              <a:t>que</a:t>
            </a:r>
            <a:r>
              <a:rPr lang="en-US" sz="1800" dirty="0" smtClean="0"/>
              <a:t> el </a:t>
            </a:r>
            <a:r>
              <a:rPr lang="en-US" sz="1800" dirty="0" err="1" smtClean="0"/>
              <a:t>cuerpo</a:t>
            </a:r>
            <a:r>
              <a:rPr lang="en-US" sz="1800" dirty="0" smtClean="0"/>
              <a:t> </a:t>
            </a:r>
            <a:r>
              <a:rPr lang="en-US" sz="1800" dirty="0" err="1" smtClean="0"/>
              <a:t>está</a:t>
            </a:r>
            <a:r>
              <a:rPr lang="en-US" sz="1800" dirty="0" smtClean="0"/>
              <a:t> </a:t>
            </a:r>
            <a:r>
              <a:rPr lang="en-US" sz="1800" dirty="0" err="1" smtClean="0"/>
              <a:t>constituido</a:t>
            </a:r>
            <a:r>
              <a:rPr lang="en-US" sz="1800" dirty="0" smtClean="0"/>
              <a:t> </a:t>
            </a:r>
            <a:r>
              <a:rPr lang="en-US" sz="1800" dirty="0" err="1" smtClean="0"/>
              <a:t>por</a:t>
            </a:r>
            <a:r>
              <a:rPr lang="en-US" sz="1800" dirty="0" smtClean="0"/>
              <a:t> pares </a:t>
            </a:r>
            <a:r>
              <a:rPr lang="en-US" sz="1800" dirty="0" err="1" smtClean="0"/>
              <a:t>opuestos</a:t>
            </a:r>
            <a:r>
              <a:rPr lang="en-US" sz="1800" dirty="0" smtClean="0"/>
              <a:t>: </a:t>
            </a:r>
            <a:r>
              <a:rPr lang="en-US" sz="1800" dirty="0" err="1" smtClean="0"/>
              <a:t>frío</a:t>
            </a:r>
            <a:r>
              <a:rPr lang="en-US" sz="1800" dirty="0" smtClean="0"/>
              <a:t>/</a:t>
            </a:r>
            <a:r>
              <a:rPr lang="en-US" sz="1800" dirty="0" err="1" smtClean="0"/>
              <a:t>calor</a:t>
            </a:r>
            <a:r>
              <a:rPr lang="en-US" sz="1800" dirty="0" smtClean="0"/>
              <a:t>, </a:t>
            </a:r>
            <a:r>
              <a:rPr lang="en-US" sz="1800" dirty="0" err="1" smtClean="0"/>
              <a:t>húmedo</a:t>
            </a:r>
            <a:r>
              <a:rPr lang="en-US" sz="1800" dirty="0" smtClean="0"/>
              <a:t>/</a:t>
            </a:r>
            <a:r>
              <a:rPr lang="en-US" sz="1800" dirty="0" err="1" smtClean="0"/>
              <a:t>seco</a:t>
            </a:r>
            <a:r>
              <a:rPr lang="en-US" sz="1800" dirty="0" smtClean="0"/>
              <a:t>, etc.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782" y="3861044"/>
            <a:ext cx="1846283" cy="2305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>
          <a:xfrm>
            <a:off x="911428" y="1052739"/>
            <a:ext cx="10515600" cy="864098"/>
          </a:xfrm>
        </p:spPr>
        <p:txBody>
          <a:bodyPr anchorCtr="1"/>
          <a:lstStyle/>
          <a:p>
            <a:pPr lvl="0" algn="ctr"/>
            <a:r>
              <a:rPr lang="en-US" sz="2400" dirty="0">
                <a:latin typeface="Calibri"/>
                <a:cs typeface="Times New Roman" pitchFamily="18"/>
              </a:rPr>
              <a:t>“</a:t>
            </a:r>
            <a:r>
              <a:rPr lang="en-US" sz="2400" b="1" dirty="0" smtClean="0"/>
              <a:t>SAPIENZA”, </a:t>
            </a:r>
            <a:r>
              <a:rPr lang="en-US" sz="2400" b="1" dirty="0"/>
              <a:t>“</a:t>
            </a:r>
            <a:r>
              <a:rPr lang="en-US" sz="2400" b="1" dirty="0" smtClean="0"/>
              <a:t>FILOSOFÍA</a:t>
            </a:r>
            <a:r>
              <a:rPr lang="en-US" sz="2400" b="1" dirty="0"/>
              <a:t>”, </a:t>
            </a:r>
            <a:r>
              <a:rPr lang="en-US" sz="2400" b="1" dirty="0" smtClean="0"/>
              <a:t>PRUDENCIA, CONOCIMIENTO DEL UNIVERSO</a:t>
            </a:r>
            <a:endParaRPr lang="el-GR" sz="2400" b="1" dirty="0">
              <a:latin typeface="Calibri"/>
            </a:endParaRPr>
          </a:p>
        </p:txBody>
      </p:sp>
      <p:sp>
        <p:nvSpPr>
          <p:cNvPr id="3" name="Θέση περιεχομένου 3"/>
          <p:cNvSpPr txBox="1">
            <a:spLocks noGrp="1"/>
          </p:cNvSpPr>
          <p:nvPr>
            <p:ph idx="1"/>
          </p:nvPr>
        </p:nvSpPr>
        <p:spPr>
          <a:xfrm>
            <a:off x="839419" y="2060847"/>
            <a:ext cx="10515600" cy="2611480"/>
          </a:xfrm>
        </p:spPr>
        <p:txBody>
          <a:bodyPr/>
          <a:lstStyle/>
          <a:p>
            <a:pPr lvl="0" algn="just"/>
            <a:r>
              <a:rPr lang="es-ES" sz="1800" dirty="0" smtClean="0"/>
              <a:t>En </a:t>
            </a:r>
            <a:r>
              <a:rPr lang="es-ES" sz="1800" dirty="0"/>
              <a:t>la antigüedad, todas las formas de conocimiento se incluían en </a:t>
            </a:r>
            <a:r>
              <a:rPr lang="es-ES" sz="1800" dirty="0" smtClean="0"/>
              <a:t>la "</a:t>
            </a:r>
            <a:r>
              <a:rPr lang="es-ES" sz="1800" dirty="0" err="1" smtClean="0"/>
              <a:t>Sapienza</a:t>
            </a:r>
            <a:r>
              <a:rPr lang="es-ES" sz="1800" dirty="0" smtClean="0"/>
              <a:t>". </a:t>
            </a:r>
            <a:r>
              <a:rPr lang="es-ES" sz="1800" dirty="0"/>
              <a:t>Y el "filósofo" era el "amante de la </a:t>
            </a:r>
            <a:r>
              <a:rPr lang="es-ES" sz="1800" dirty="0" err="1" smtClean="0"/>
              <a:t>sapienza</a:t>
            </a:r>
            <a:r>
              <a:rPr lang="es-ES" sz="1800" dirty="0" smtClean="0"/>
              <a:t> </a:t>
            </a:r>
            <a:r>
              <a:rPr lang="es-ES" sz="1800" dirty="0"/>
              <a:t>/ </a:t>
            </a:r>
            <a:r>
              <a:rPr lang="es-ES" sz="1800" dirty="0" smtClean="0"/>
              <a:t>sabiduría"</a:t>
            </a:r>
            <a:endParaRPr lang="en-US" sz="1800" dirty="0">
              <a:cs typeface="Times New Roman" pitchFamily="18"/>
            </a:endParaRPr>
          </a:p>
          <a:p>
            <a:pPr lvl="0" algn="just"/>
            <a:r>
              <a:rPr lang="en-US" sz="1800" dirty="0" smtClean="0"/>
              <a:t>El </a:t>
            </a:r>
            <a:r>
              <a:rPr lang="en-US" sz="1800" dirty="0" err="1" smtClean="0"/>
              <a:t>médico</a:t>
            </a:r>
            <a:r>
              <a:rPr lang="en-US" sz="1800" dirty="0" smtClean="0"/>
              <a:t> era </a:t>
            </a:r>
            <a:r>
              <a:rPr lang="en-US" sz="1800" dirty="0" err="1" smtClean="0"/>
              <a:t>una</a:t>
            </a:r>
            <a:r>
              <a:rPr lang="en-US" sz="1800" dirty="0" smtClean="0"/>
              <a:t> </a:t>
            </a:r>
            <a:r>
              <a:rPr lang="en-US" sz="1800" dirty="0" err="1" smtClean="0"/>
              <a:t>especie</a:t>
            </a:r>
            <a:r>
              <a:rPr lang="en-US" sz="1800" dirty="0" smtClean="0"/>
              <a:t> de “</a:t>
            </a:r>
            <a:r>
              <a:rPr lang="en-US" sz="1800" dirty="0"/>
              <a:t>Sophos” </a:t>
            </a:r>
            <a:r>
              <a:rPr lang="en-US" sz="1800" dirty="0" smtClean="0"/>
              <a:t>(</a:t>
            </a:r>
            <a:r>
              <a:rPr lang="en-US" sz="1800" dirty="0" err="1"/>
              <a:t>S</a:t>
            </a:r>
            <a:r>
              <a:rPr lang="en-US" sz="1800" dirty="0" err="1" smtClean="0"/>
              <a:t>abio</a:t>
            </a:r>
            <a:r>
              <a:rPr lang="en-US" sz="1800" dirty="0" smtClean="0"/>
              <a:t>). Un “hombre </a:t>
            </a:r>
            <a:r>
              <a:rPr lang="en-US" sz="1800" dirty="0" err="1" smtClean="0"/>
              <a:t>sabio</a:t>
            </a:r>
            <a:r>
              <a:rPr lang="en-US" sz="1800" dirty="0" smtClean="0"/>
              <a:t>”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poseía</a:t>
            </a:r>
            <a:r>
              <a:rPr lang="en-US" sz="1800" dirty="0" smtClean="0"/>
              <a:t> el “</a:t>
            </a:r>
            <a:r>
              <a:rPr lang="en-US" sz="1800" dirty="0" err="1" smtClean="0"/>
              <a:t>conocimiento</a:t>
            </a:r>
            <a:r>
              <a:rPr lang="en-US" sz="1800" dirty="0" smtClean="0"/>
              <a:t>” </a:t>
            </a:r>
            <a:r>
              <a:rPr lang="en-US" sz="1800" dirty="0" err="1" smtClean="0"/>
              <a:t>sobre</a:t>
            </a:r>
            <a:r>
              <a:rPr lang="en-US" sz="1800" dirty="0" smtClean="0"/>
              <a:t> el hombre.</a:t>
            </a:r>
            <a:endParaRPr lang="it-IT" sz="1800" dirty="0"/>
          </a:p>
          <a:p>
            <a:pPr lvl="0" algn="just"/>
            <a:r>
              <a:rPr lang="es-ES" sz="1800" dirty="0"/>
              <a:t>Como resultado, surgió la pregunta: ¿La filosofía se originó en la medicina o la medicina en la filosofía?</a:t>
            </a:r>
            <a:endParaRPr lang="it-IT" sz="1800" dirty="0"/>
          </a:p>
          <a:p>
            <a:pPr lvl="0" algn="just"/>
            <a:r>
              <a:rPr lang="es-ES" sz="1800" dirty="0"/>
              <a:t>La opinión predominante es que la medicina se originó en la </a:t>
            </a:r>
            <a:r>
              <a:rPr lang="es-ES" sz="1800" dirty="0" smtClean="0"/>
              <a:t>filosofía, </a:t>
            </a:r>
            <a:r>
              <a:rPr lang="es-ES" sz="1800" dirty="0"/>
              <a:t>y no al revés.</a:t>
            </a:r>
            <a:endParaRPr lang="en-US" sz="1800" dirty="0">
              <a:cs typeface="Times New Roman" pitchFamily="18"/>
            </a:endParaRPr>
          </a:p>
          <a:p>
            <a:pPr marL="0" lvl="0" indent="0" algn="just">
              <a:buNone/>
            </a:pPr>
            <a:endParaRPr lang="en-US" sz="1800" dirty="0">
              <a:cs typeface="Times New Roman" pitchFamily="18"/>
            </a:endParaRPr>
          </a:p>
          <a:p>
            <a:pPr marL="0" lvl="0" indent="0" algn="just">
              <a:buNone/>
            </a:pPr>
            <a:endParaRPr lang="el-GR" sz="2400" dirty="0"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>
          <a:xfrm>
            <a:off x="838203" y="1052739"/>
            <a:ext cx="10515600" cy="637949"/>
          </a:xfrm>
        </p:spPr>
        <p:txBody>
          <a:bodyPr anchorCtr="1"/>
          <a:lstStyle/>
          <a:p>
            <a:pPr lvl="0" algn="ctr"/>
            <a:r>
              <a:rPr lang="en-US" sz="2400" b="1" dirty="0">
                <a:latin typeface="Calibri"/>
              </a:rPr>
              <a:t> </a:t>
            </a:r>
            <a:r>
              <a:rPr lang="en-US" sz="2400" b="1" dirty="0" smtClean="0"/>
              <a:t>EL COMIENZO VERDADERO DE LA MEDICINA  ANTIGUA</a:t>
            </a:r>
            <a:r>
              <a:rPr lang="it-IT" sz="2400" dirty="0"/>
              <a:t/>
            </a:r>
            <a:br>
              <a:rPr lang="it-IT" sz="2400" dirty="0"/>
            </a:br>
            <a:endParaRPr lang="el-GR" sz="2400" dirty="0">
              <a:latin typeface="Calibri"/>
              <a:cs typeface="Times New Roman" pitchFamily="18"/>
            </a:endParaRPr>
          </a:p>
        </p:txBody>
      </p:sp>
      <p:sp>
        <p:nvSpPr>
          <p:cNvPr id="3" name="Θέση περιεχομένου 3"/>
          <p:cNvSpPr txBox="1">
            <a:spLocks noGrp="1"/>
          </p:cNvSpPr>
          <p:nvPr>
            <p:ph idx="1"/>
          </p:nvPr>
        </p:nvSpPr>
        <p:spPr>
          <a:xfrm>
            <a:off x="839419" y="2132856"/>
            <a:ext cx="10515600" cy="2376260"/>
          </a:xfrm>
        </p:spPr>
        <p:txBody>
          <a:bodyPr/>
          <a:lstStyle/>
          <a:p>
            <a:pPr lvl="0" algn="just"/>
            <a:r>
              <a:rPr lang="es-ES" sz="1800" dirty="0" smtClean="0"/>
              <a:t>Los </a:t>
            </a:r>
            <a:r>
              <a:rPr lang="es-ES" sz="1800" dirty="0"/>
              <a:t>primeros médicos </a:t>
            </a:r>
            <a:r>
              <a:rPr lang="es-ES" sz="1800" dirty="0" smtClean="0"/>
              <a:t>fueron </a:t>
            </a:r>
            <a:r>
              <a:rPr lang="es-ES" sz="1800" dirty="0"/>
              <a:t>adivinos o </a:t>
            </a:r>
            <a:r>
              <a:rPr lang="es-ES" sz="1800" dirty="0" smtClean="0"/>
              <a:t>augures </a:t>
            </a:r>
            <a:r>
              <a:rPr lang="es-ES" sz="1800" dirty="0"/>
              <a:t>que podían predecir </a:t>
            </a:r>
            <a:r>
              <a:rPr lang="es-ES" sz="1800" dirty="0" smtClean="0"/>
              <a:t>acontecimientos a </a:t>
            </a:r>
            <a:r>
              <a:rPr lang="es-ES" sz="1800" dirty="0"/>
              <a:t>partir de los signos </a:t>
            </a:r>
            <a:r>
              <a:rPr lang="es-ES" sz="1800" dirty="0" smtClean="0"/>
              <a:t>climáticos, el </a:t>
            </a:r>
            <a:r>
              <a:rPr lang="es-ES" sz="1800" dirty="0"/>
              <a:t>vuelo de los pájaros </a:t>
            </a:r>
            <a:r>
              <a:rPr lang="es-ES" sz="1800" dirty="0" smtClean="0"/>
              <a:t>o </a:t>
            </a:r>
            <a:r>
              <a:rPr lang="es-ES" sz="1800" dirty="0"/>
              <a:t>las entrañas de los animales que eran sacrificados a los </a:t>
            </a:r>
            <a:r>
              <a:rPr lang="es-ES" sz="1800" dirty="0" smtClean="0"/>
              <a:t>dioses. Dicha práctica se aplicaba en </a:t>
            </a:r>
            <a:r>
              <a:rPr lang="es-ES" sz="1800" dirty="0"/>
              <a:t>la </a:t>
            </a:r>
            <a:r>
              <a:rPr lang="es-ES" sz="1800" dirty="0" smtClean="0"/>
              <a:t>curación </a:t>
            </a:r>
            <a:r>
              <a:rPr lang="es-ES" sz="1800" dirty="0"/>
              <a:t>de </a:t>
            </a:r>
            <a:r>
              <a:rPr lang="es-ES" sz="1800" dirty="0" smtClean="0"/>
              <a:t>enfermedades individuales </a:t>
            </a:r>
            <a:r>
              <a:rPr lang="es-ES" sz="1800" dirty="0"/>
              <a:t>o </a:t>
            </a:r>
            <a:r>
              <a:rPr lang="es-ES" sz="1800" dirty="0" smtClean="0"/>
              <a:t>para la purificación </a:t>
            </a:r>
            <a:r>
              <a:rPr lang="es-ES" sz="1800" dirty="0"/>
              <a:t>de </a:t>
            </a:r>
            <a:r>
              <a:rPr lang="es-ES" sz="1800" dirty="0" smtClean="0"/>
              <a:t>ciudades en tiempos de epidemias.</a:t>
            </a:r>
            <a:endParaRPr lang="it-IT" sz="1800" dirty="0" smtClean="0"/>
          </a:p>
          <a:p>
            <a:pPr lvl="0"/>
            <a:r>
              <a:rPr lang="en-US" sz="1800" dirty="0" smtClean="0"/>
              <a:t>Durante el </a:t>
            </a:r>
            <a:r>
              <a:rPr lang="en-US" sz="1800" dirty="0" err="1" smtClean="0"/>
              <a:t>período</a:t>
            </a:r>
            <a:r>
              <a:rPr lang="en-US" sz="1800" dirty="0" smtClean="0"/>
              <a:t> </a:t>
            </a:r>
            <a:r>
              <a:rPr lang="es-ES" sz="1800" dirty="0" smtClean="0"/>
              <a:t>Clásico las personas se dieron cuenta de que </a:t>
            </a:r>
            <a:r>
              <a:rPr lang="es-ES" sz="1800" dirty="0"/>
              <a:t>todos los fenómenos eran naturales y </a:t>
            </a:r>
            <a:r>
              <a:rPr lang="es-ES" sz="1800" dirty="0" smtClean="0"/>
              <a:t>divinos. Pero algunos de estos fenómenos </a:t>
            </a:r>
            <a:r>
              <a:rPr lang="es-ES" sz="1800" dirty="0"/>
              <a:t>no podían explicarse. </a:t>
            </a:r>
            <a:r>
              <a:rPr lang="es-ES" sz="1800" dirty="0" smtClean="0"/>
              <a:t>Así que comenzaron a recurrir a </a:t>
            </a:r>
            <a:r>
              <a:rPr lang="es-ES" sz="1800" dirty="0"/>
              <a:t>la filosofía en busca de </a:t>
            </a:r>
            <a:r>
              <a:rPr lang="es-ES" sz="1800" dirty="0" smtClean="0"/>
              <a:t>explicaciones. </a:t>
            </a:r>
            <a:r>
              <a:rPr lang="es-ES" sz="1800" dirty="0"/>
              <a:t>Y </a:t>
            </a:r>
            <a:r>
              <a:rPr lang="es-ES" sz="1800" dirty="0" smtClean="0"/>
              <a:t>en medicina comenzó a dejarse paulatinamente atrás la religión para abrazar a la filosofía como una herramienta de comprensión de los fenómenos naturales.</a:t>
            </a:r>
            <a:endParaRPr lang="en-US" sz="1800" dirty="0">
              <a:cs typeface="Times New Roman" pitchFamily="18"/>
            </a:endParaRPr>
          </a:p>
          <a:p>
            <a:pPr lvl="0" algn="just"/>
            <a:endParaRPr lang="el-GR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just"/>
            <a:r>
              <a:rPr lang="en-US" sz="2800">
                <a:latin typeface="Times New Roman" pitchFamily="18"/>
                <a:cs typeface="Times New Roman" pitchFamily="18"/>
              </a:rPr>
              <a:t> </a:t>
            </a:r>
            <a:endParaRPr lang="el-GR" sz="2800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Θέση περιεχομένου 5"/>
          <p:cNvSpPr txBox="1">
            <a:spLocks noGrp="1"/>
          </p:cNvSpPr>
          <p:nvPr>
            <p:ph idx="1"/>
          </p:nvPr>
        </p:nvSpPr>
        <p:spPr>
          <a:xfrm>
            <a:off x="1321902" y="1268757"/>
            <a:ext cx="10031900" cy="2687010"/>
          </a:xfrm>
        </p:spPr>
        <p:txBody>
          <a:bodyPr/>
          <a:lstStyle/>
          <a:p>
            <a:r>
              <a:rPr lang="es-ES" sz="1800" dirty="0" smtClean="0"/>
              <a:t>La </a:t>
            </a:r>
            <a:r>
              <a:rPr lang="es-ES" sz="1800" b="1" dirty="0"/>
              <a:t>salud</a:t>
            </a:r>
            <a:r>
              <a:rPr lang="es-ES" sz="1800" dirty="0"/>
              <a:t>, según </a:t>
            </a:r>
            <a:r>
              <a:rPr lang="es-ES" sz="1800" dirty="0" err="1"/>
              <a:t>Alcmeon</a:t>
            </a:r>
            <a:r>
              <a:rPr lang="es-ES" sz="1800" dirty="0"/>
              <a:t>, prevalece cuando existe </a:t>
            </a:r>
            <a:r>
              <a:rPr lang="es-ES" sz="1800" dirty="0" smtClean="0"/>
              <a:t>una </a:t>
            </a:r>
            <a:r>
              <a:rPr lang="es-ES" sz="1800" b="1" dirty="0"/>
              <a:t>combinación armoniosa de los elementos </a:t>
            </a:r>
            <a:r>
              <a:rPr lang="es-ES" sz="1800" dirty="0" smtClean="0"/>
              <a:t>(</a:t>
            </a:r>
            <a:r>
              <a:rPr lang="es-ES" sz="1800" dirty="0" err="1" smtClean="0"/>
              <a:t>κρᾶσις</a:t>
            </a:r>
            <a:r>
              <a:rPr lang="es-ES" sz="1800" dirty="0" smtClean="0"/>
              <a:t>; crasis, mezcla-fusión). Cuando</a:t>
            </a:r>
            <a:r>
              <a:rPr lang="es-ES" sz="1800" dirty="0"/>
              <a:t>, en otras palabras, hay </a:t>
            </a:r>
            <a:r>
              <a:rPr lang="es-ES" sz="1800" dirty="0" err="1"/>
              <a:t>isonomía</a:t>
            </a:r>
            <a:r>
              <a:rPr lang="es-ES" sz="1800" dirty="0"/>
              <a:t> </a:t>
            </a:r>
            <a:r>
              <a:rPr lang="es-ES" sz="1800" dirty="0" smtClean="0"/>
              <a:t>(</a:t>
            </a:r>
            <a:r>
              <a:rPr lang="es-ES" sz="1800" dirty="0" err="1" smtClean="0"/>
              <a:t>ἰσονομί</a:t>
            </a:r>
            <a:r>
              <a:rPr lang="es-ES" sz="1800" dirty="0" smtClean="0"/>
              <a:t>α</a:t>
            </a:r>
            <a:r>
              <a:rPr lang="es-ES" sz="1800" dirty="0"/>
              <a:t>, una situación de </a:t>
            </a:r>
            <a:r>
              <a:rPr lang="es-ES" sz="1800" dirty="0" smtClean="0"/>
              <a:t>igualdad). </a:t>
            </a:r>
            <a:r>
              <a:rPr lang="es-ES" sz="1800" dirty="0"/>
              <a:t>Sin embargo, </a:t>
            </a:r>
            <a:r>
              <a:rPr lang="es-ES" sz="1800" dirty="0" smtClean="0"/>
              <a:t>la </a:t>
            </a:r>
            <a:r>
              <a:rPr lang="es-ES" sz="1800" dirty="0"/>
              <a:t>enfermedad </a:t>
            </a:r>
            <a:r>
              <a:rPr lang="es-ES" sz="1800" dirty="0" smtClean="0"/>
              <a:t>surge cuando </a:t>
            </a:r>
            <a:r>
              <a:rPr lang="es-ES" sz="1800" dirty="0"/>
              <a:t>uno de estos elementos prevalece </a:t>
            </a:r>
            <a:r>
              <a:rPr lang="es-ES" sz="1800" dirty="0" smtClean="0"/>
              <a:t> sobre los demás. Entonces tenemos </a:t>
            </a:r>
            <a:r>
              <a:rPr lang="es-ES" sz="1800" dirty="0"/>
              <a:t>la monarquía </a:t>
            </a:r>
            <a:r>
              <a:rPr lang="es-ES" sz="1800" dirty="0" smtClean="0"/>
              <a:t>(</a:t>
            </a:r>
            <a:r>
              <a:rPr lang="es-ES" sz="1800" dirty="0" err="1" smtClean="0"/>
              <a:t>μον</a:t>
            </a:r>
            <a:r>
              <a:rPr lang="es-ES" sz="1800" dirty="0" smtClean="0"/>
              <a:t>αρχία</a:t>
            </a:r>
            <a:r>
              <a:rPr lang="es-ES" sz="1800" dirty="0"/>
              <a:t>).</a:t>
            </a:r>
          </a:p>
          <a:p>
            <a:pPr lvl="0" algn="just"/>
            <a:r>
              <a:rPr lang="es-ES" sz="1800" dirty="0" smtClean="0"/>
              <a:t>Empédocles </a:t>
            </a:r>
            <a:r>
              <a:rPr lang="es-ES" sz="1800" dirty="0"/>
              <a:t>de </a:t>
            </a:r>
            <a:r>
              <a:rPr lang="es-ES" sz="1800" dirty="0" smtClean="0"/>
              <a:t>Agrigento </a:t>
            </a:r>
            <a:r>
              <a:rPr lang="es-ES" sz="1800" dirty="0"/>
              <a:t>continúa la tradición de la medicina antigua. Fue uno de los directores de la escuela </a:t>
            </a:r>
            <a:r>
              <a:rPr lang="es-ES" sz="1800" dirty="0" smtClean="0"/>
              <a:t>médica italiana</a:t>
            </a:r>
            <a:r>
              <a:rPr lang="es-ES" sz="1800" dirty="0"/>
              <a:t>, que no estaba de acuerdo con los </a:t>
            </a:r>
            <a:r>
              <a:rPr lang="es-ES" sz="1800" dirty="0" err="1" smtClean="0"/>
              <a:t>Asclepiadas</a:t>
            </a:r>
            <a:r>
              <a:rPr lang="es-ES" sz="1800" dirty="0" smtClean="0"/>
              <a:t> </a:t>
            </a:r>
            <a:r>
              <a:rPr lang="es-ES" sz="1800" dirty="0"/>
              <a:t>de </a:t>
            </a:r>
            <a:r>
              <a:rPr lang="es-ES" sz="1800" dirty="0" err="1"/>
              <a:t>Cos</a:t>
            </a:r>
            <a:r>
              <a:rPr lang="es-ES" sz="1800" dirty="0"/>
              <a:t> y </a:t>
            </a:r>
            <a:r>
              <a:rPr lang="es-ES" sz="1800" dirty="0" err="1"/>
              <a:t>C</a:t>
            </a:r>
            <a:r>
              <a:rPr lang="es-ES" sz="1800" dirty="0" err="1" smtClean="0"/>
              <a:t>nidos</a:t>
            </a:r>
            <a:r>
              <a:rPr lang="es-ES" sz="1800" dirty="0"/>
              <a:t>. Escribió un tratado filosófico sobre la naturaleza y otro tratado sobre </a:t>
            </a:r>
            <a:r>
              <a:rPr lang="es-ES" sz="1800" dirty="0" smtClean="0"/>
              <a:t>medicina, </a:t>
            </a:r>
            <a:r>
              <a:rPr lang="es-ES" sz="1800" dirty="0"/>
              <a:t>que no ha sobrevivido.</a:t>
            </a:r>
          </a:p>
          <a:p>
            <a:pPr lvl="0" algn="just"/>
            <a:endParaRPr lang="en-US" sz="1800" dirty="0" smtClean="0">
              <a:latin typeface="Times New Roman" pitchFamily="18"/>
              <a:cs typeface="Times New Roman" pitchFamily="18"/>
            </a:endParaRPr>
          </a:p>
          <a:p>
            <a:pPr marL="0" lvl="0" indent="0" algn="just">
              <a:buNone/>
            </a:pPr>
            <a:endParaRPr lang="en-US" sz="2400" dirty="0">
              <a:latin typeface="Times New Roman" pitchFamily="18"/>
              <a:cs typeface="Times New Roman" pitchFamily="18"/>
            </a:endParaRPr>
          </a:p>
          <a:p>
            <a:pPr lvl="0" algn="just"/>
            <a:endParaRPr lang="en-US" sz="2400" dirty="0">
              <a:latin typeface="Times New Roman" pitchFamily="18"/>
              <a:cs typeface="Times New Roman" pitchFamily="18"/>
            </a:endParaRPr>
          </a:p>
          <a:p>
            <a:pPr lvl="0" algn="just"/>
            <a:endParaRPr lang="el-GR" sz="2400" i="1" dirty="0">
              <a:latin typeface="Times New Roman" pitchFamily="18"/>
              <a:cs typeface="Times New Roman" pitchFamily="18"/>
            </a:endParaRPr>
          </a:p>
          <a:p>
            <a:pPr marL="0" lvl="0" indent="0" algn="just">
              <a:buNone/>
            </a:pPr>
            <a:endParaRPr lang="el-GR" sz="2400" dirty="0">
              <a:latin typeface="Times New Roman" pitchFamily="18"/>
              <a:cs typeface="Times New Roman" pitchFamily="18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824" y="3717035"/>
            <a:ext cx="1928286" cy="2784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>
          <a:xfrm>
            <a:off x="838203" y="1052739"/>
            <a:ext cx="10515600" cy="637949"/>
          </a:xfrm>
        </p:spPr>
        <p:txBody>
          <a:bodyPr anchorCtr="1"/>
          <a:lstStyle/>
          <a:p>
            <a:pPr lvl="0" algn="ctr"/>
            <a:r>
              <a:rPr lang="en-US" sz="2400" b="1" dirty="0" smtClean="0">
                <a:latin typeface="Calibri"/>
                <a:cs typeface="Times New Roman" pitchFamily="18"/>
              </a:rPr>
              <a:t>LAS ENSEÑANZAS DE EMPÉDOCLES</a:t>
            </a:r>
            <a:endParaRPr lang="el-GR" sz="2400" b="1" dirty="0">
              <a:latin typeface="Calibri"/>
              <a:cs typeface="Times New Roman" pitchFamily="18"/>
            </a:endParaRPr>
          </a:p>
        </p:txBody>
      </p:sp>
      <p:sp>
        <p:nvSpPr>
          <p:cNvPr id="3" name="Θέση περιεχομένου 2"/>
          <p:cNvSpPr txBox="1">
            <a:spLocks noGrp="1"/>
          </p:cNvSpPr>
          <p:nvPr>
            <p:ph idx="1"/>
          </p:nvPr>
        </p:nvSpPr>
        <p:spPr>
          <a:xfrm>
            <a:off x="839419" y="1988838"/>
            <a:ext cx="10515600" cy="1944215"/>
          </a:xfrm>
        </p:spPr>
        <p:txBody>
          <a:bodyPr/>
          <a:lstStyle/>
          <a:p>
            <a:pPr lvl="0" algn="just"/>
            <a:r>
              <a:rPr lang="en-US" sz="1800" dirty="0" smtClean="0">
                <a:cs typeface="Times New Roman" pitchFamily="18"/>
              </a:rPr>
              <a:t>Empedocles </a:t>
            </a:r>
            <a:r>
              <a:rPr lang="en-US" sz="1800" dirty="0" err="1" smtClean="0">
                <a:cs typeface="Times New Roman" pitchFamily="18"/>
              </a:rPr>
              <a:t>estaba</a:t>
            </a:r>
            <a:r>
              <a:rPr lang="en-US" sz="1800" dirty="0" smtClean="0">
                <a:cs typeface="Times New Roman" pitchFamily="18"/>
              </a:rPr>
              <a:t> </a:t>
            </a:r>
            <a:r>
              <a:rPr lang="en-US" sz="1800" dirty="0" err="1" smtClean="0">
                <a:cs typeface="Times New Roman" pitchFamily="18"/>
              </a:rPr>
              <a:t>interesado</a:t>
            </a:r>
            <a:r>
              <a:rPr lang="en-US" sz="1800" dirty="0" smtClean="0">
                <a:cs typeface="Times New Roman" pitchFamily="18"/>
              </a:rPr>
              <a:t> al </a:t>
            </a:r>
            <a:r>
              <a:rPr lang="en-US" sz="1800" dirty="0" err="1" smtClean="0">
                <a:cs typeface="Times New Roman" pitchFamily="18"/>
              </a:rPr>
              <a:t>incio</a:t>
            </a:r>
            <a:r>
              <a:rPr lang="en-US" sz="1800" dirty="0" smtClean="0">
                <a:cs typeface="Times New Roman" pitchFamily="18"/>
              </a:rPr>
              <a:t> de </a:t>
            </a:r>
            <a:r>
              <a:rPr lang="en-US" sz="1800" dirty="0" err="1" smtClean="0">
                <a:cs typeface="Times New Roman" pitchFamily="18"/>
              </a:rPr>
              <a:t>su</a:t>
            </a:r>
            <a:r>
              <a:rPr lang="en-US" sz="1800" dirty="0" smtClean="0">
                <a:cs typeface="Times New Roman" pitchFamily="18"/>
              </a:rPr>
              <a:t> </a:t>
            </a:r>
            <a:r>
              <a:rPr lang="en-US" sz="1800" dirty="0" err="1" smtClean="0">
                <a:cs typeface="Times New Roman" pitchFamily="18"/>
              </a:rPr>
              <a:t>andadura</a:t>
            </a:r>
            <a:r>
              <a:rPr lang="en-US" sz="1800" dirty="0" smtClean="0">
                <a:cs typeface="Times New Roman" pitchFamily="18"/>
              </a:rPr>
              <a:t> </a:t>
            </a:r>
            <a:r>
              <a:rPr lang="en-US" sz="1800" dirty="0" err="1" smtClean="0">
                <a:cs typeface="Times New Roman" pitchFamily="18"/>
              </a:rPr>
              <a:t>intelectual</a:t>
            </a:r>
            <a:r>
              <a:rPr lang="en-US" sz="1800" dirty="0" smtClean="0">
                <a:cs typeface="Times New Roman" pitchFamily="18"/>
              </a:rPr>
              <a:t> en los </a:t>
            </a:r>
            <a:r>
              <a:rPr lang="en-US" sz="1800" dirty="0" err="1" smtClean="0">
                <a:cs typeface="Times New Roman" pitchFamily="18"/>
              </a:rPr>
              <a:t>seres</a:t>
            </a:r>
            <a:r>
              <a:rPr lang="en-US" sz="1800" dirty="0" smtClean="0">
                <a:cs typeface="Times New Roman" pitchFamily="18"/>
              </a:rPr>
              <a:t> </a:t>
            </a:r>
            <a:r>
              <a:rPr lang="en-US" sz="1800" dirty="0" err="1" smtClean="0">
                <a:cs typeface="Times New Roman" pitchFamily="18"/>
              </a:rPr>
              <a:t>vivientes</a:t>
            </a:r>
            <a:r>
              <a:rPr lang="en-US" sz="1800" dirty="0" smtClean="0">
                <a:cs typeface="Times New Roman" pitchFamily="18"/>
              </a:rPr>
              <a:t>, </a:t>
            </a:r>
            <a:r>
              <a:rPr lang="en-US" sz="1800" dirty="0" err="1" smtClean="0">
                <a:cs typeface="Times New Roman" pitchFamily="18"/>
              </a:rPr>
              <a:t>particularmente</a:t>
            </a:r>
            <a:r>
              <a:rPr lang="en-US" sz="1800" dirty="0" smtClean="0">
                <a:cs typeface="Times New Roman" pitchFamily="18"/>
              </a:rPr>
              <a:t> en los </a:t>
            </a:r>
            <a:r>
              <a:rPr lang="en-US" sz="1800" dirty="0" err="1" smtClean="0">
                <a:cs typeface="Times New Roman" pitchFamily="18"/>
              </a:rPr>
              <a:t>humanos</a:t>
            </a:r>
            <a:r>
              <a:rPr lang="en-US" sz="1800" dirty="0" smtClean="0">
                <a:cs typeface="Times New Roman" pitchFamily="18"/>
              </a:rPr>
              <a:t>. </a:t>
            </a:r>
            <a:r>
              <a:rPr lang="en-US" sz="1800" dirty="0" err="1" smtClean="0">
                <a:cs typeface="Times New Roman" pitchFamily="18"/>
              </a:rPr>
              <a:t>Pensaba</a:t>
            </a:r>
            <a:r>
              <a:rPr lang="en-US" sz="1800" dirty="0" smtClean="0">
                <a:cs typeface="Times New Roman" pitchFamily="18"/>
              </a:rPr>
              <a:t> </a:t>
            </a:r>
            <a:r>
              <a:rPr lang="en-US" sz="1800" dirty="0" err="1" smtClean="0">
                <a:cs typeface="Times New Roman" pitchFamily="18"/>
              </a:rPr>
              <a:t>que</a:t>
            </a:r>
            <a:r>
              <a:rPr lang="en-US" sz="1800" dirty="0" smtClean="0">
                <a:cs typeface="Times New Roman" pitchFamily="18"/>
              </a:rPr>
              <a:t> </a:t>
            </a:r>
            <a:r>
              <a:rPr lang="en-US" sz="1800" dirty="0" err="1" smtClean="0">
                <a:cs typeface="Times New Roman" pitchFamily="18"/>
              </a:rPr>
              <a:t>las</a:t>
            </a:r>
            <a:r>
              <a:rPr lang="en-US" sz="1800" dirty="0" smtClean="0">
                <a:cs typeface="Times New Roman" pitchFamily="18"/>
              </a:rPr>
              <a:t> </a:t>
            </a:r>
            <a:r>
              <a:rPr lang="en-US" sz="1800" dirty="0" err="1" smtClean="0">
                <a:cs typeface="Times New Roman" pitchFamily="18"/>
              </a:rPr>
              <a:t>cosas</a:t>
            </a:r>
            <a:r>
              <a:rPr lang="en-US" sz="1800" dirty="0" smtClean="0">
                <a:cs typeface="Times New Roman" pitchFamily="18"/>
              </a:rPr>
              <a:t> </a:t>
            </a:r>
            <a:r>
              <a:rPr lang="en-US" sz="1800" dirty="0" err="1" smtClean="0">
                <a:cs typeface="Times New Roman" pitchFamily="18"/>
              </a:rPr>
              <a:t>estaban</a:t>
            </a:r>
            <a:r>
              <a:rPr lang="en-US" sz="1800" dirty="0" smtClean="0">
                <a:cs typeface="Times New Roman" pitchFamily="18"/>
              </a:rPr>
              <a:t> </a:t>
            </a:r>
            <a:r>
              <a:rPr lang="en-US" sz="1800" dirty="0" err="1" smtClean="0">
                <a:cs typeface="Times New Roman" pitchFamily="18"/>
              </a:rPr>
              <a:t>compuestas</a:t>
            </a:r>
            <a:r>
              <a:rPr lang="en-US" sz="1800" dirty="0" smtClean="0">
                <a:cs typeface="Times New Roman" pitchFamily="18"/>
              </a:rPr>
              <a:t> de 4 </a:t>
            </a:r>
            <a:r>
              <a:rPr lang="en-US" sz="1800" dirty="0" err="1" smtClean="0">
                <a:cs typeface="Times New Roman" pitchFamily="18"/>
              </a:rPr>
              <a:t>elementos</a:t>
            </a:r>
            <a:r>
              <a:rPr lang="en-US" sz="1800" dirty="0" smtClean="0">
                <a:cs typeface="Times New Roman" pitchFamily="18"/>
              </a:rPr>
              <a:t> </a:t>
            </a:r>
            <a:r>
              <a:rPr lang="en-US" sz="1800" dirty="0" err="1" smtClean="0">
                <a:cs typeface="Times New Roman" pitchFamily="18"/>
              </a:rPr>
              <a:t>que</a:t>
            </a:r>
            <a:r>
              <a:rPr lang="en-US" sz="1800" dirty="0" smtClean="0">
                <a:cs typeface="Times New Roman" pitchFamily="18"/>
              </a:rPr>
              <a:t> se </a:t>
            </a:r>
            <a:r>
              <a:rPr lang="en-US" sz="1800" dirty="0" err="1" smtClean="0">
                <a:cs typeface="Times New Roman" pitchFamily="18"/>
              </a:rPr>
              <a:t>mezclaban</a:t>
            </a:r>
            <a:r>
              <a:rPr lang="en-US" sz="1800" dirty="0" smtClean="0">
                <a:cs typeface="Times New Roman" pitchFamily="18"/>
              </a:rPr>
              <a:t>, los </a:t>
            </a:r>
            <a:r>
              <a:rPr lang="en-US" sz="1800" b="1" dirty="0" err="1" smtClean="0">
                <a:cs typeface="Times New Roman" pitchFamily="18"/>
              </a:rPr>
              <a:t>rizomas</a:t>
            </a:r>
            <a:r>
              <a:rPr lang="en-US" sz="1800" dirty="0" smtClean="0">
                <a:cs typeface="Times New Roman" pitchFamily="18"/>
              </a:rPr>
              <a:t> (</a:t>
            </a:r>
            <a:r>
              <a:rPr lang="en-US" sz="1800" dirty="0" err="1" smtClean="0">
                <a:cs typeface="Times New Roman" pitchFamily="18"/>
              </a:rPr>
              <a:t>raíces</a:t>
            </a:r>
            <a:r>
              <a:rPr lang="en-US" sz="1800" dirty="0" smtClean="0">
                <a:cs typeface="Times New Roman" pitchFamily="18"/>
              </a:rPr>
              <a:t>, principio de </a:t>
            </a:r>
            <a:r>
              <a:rPr lang="en-US" sz="1800" dirty="0" err="1" smtClean="0">
                <a:cs typeface="Times New Roman" pitchFamily="18"/>
              </a:rPr>
              <a:t>todos</a:t>
            </a:r>
            <a:r>
              <a:rPr lang="en-US" sz="1800" dirty="0" smtClean="0">
                <a:cs typeface="Times New Roman" pitchFamily="18"/>
              </a:rPr>
              <a:t> los </a:t>
            </a:r>
            <a:r>
              <a:rPr lang="en-US" sz="1800" dirty="0" err="1" smtClean="0">
                <a:cs typeface="Times New Roman" pitchFamily="18"/>
              </a:rPr>
              <a:t>cuerpos</a:t>
            </a:r>
            <a:r>
              <a:rPr lang="en-US" sz="1800" dirty="0" smtClean="0">
                <a:cs typeface="Times New Roman" pitchFamily="18"/>
              </a:rPr>
              <a:t> </a:t>
            </a:r>
            <a:r>
              <a:rPr lang="en-US" sz="1800" dirty="0" err="1" smtClean="0">
                <a:cs typeface="Times New Roman" pitchFamily="18"/>
              </a:rPr>
              <a:t>compuestos</a:t>
            </a:r>
            <a:r>
              <a:rPr lang="en-US" sz="1800" dirty="0" smtClean="0">
                <a:cs typeface="Times New Roman" pitchFamily="18"/>
              </a:rPr>
              <a:t>). </a:t>
            </a:r>
            <a:r>
              <a:rPr lang="en-US" sz="1800" dirty="0" err="1" smtClean="0">
                <a:cs typeface="Times New Roman" pitchFamily="18"/>
              </a:rPr>
              <a:t>Estos</a:t>
            </a:r>
            <a:r>
              <a:rPr lang="en-US" sz="1800" dirty="0" smtClean="0">
                <a:cs typeface="Times New Roman" pitchFamily="18"/>
              </a:rPr>
              <a:t> </a:t>
            </a:r>
            <a:r>
              <a:rPr lang="en-US" sz="1800" dirty="0" err="1" smtClean="0">
                <a:cs typeface="Times New Roman" pitchFamily="18"/>
              </a:rPr>
              <a:t>principios</a:t>
            </a:r>
            <a:r>
              <a:rPr lang="en-US" sz="1800" dirty="0" smtClean="0">
                <a:cs typeface="Times New Roman" pitchFamily="18"/>
              </a:rPr>
              <a:t> </a:t>
            </a:r>
            <a:r>
              <a:rPr lang="en-US" sz="1800" dirty="0" err="1" smtClean="0">
                <a:cs typeface="Times New Roman" pitchFamily="18"/>
              </a:rPr>
              <a:t>permitían</a:t>
            </a:r>
            <a:r>
              <a:rPr lang="en-US" sz="1800" dirty="0" smtClean="0">
                <a:cs typeface="Times New Roman" pitchFamily="18"/>
              </a:rPr>
              <a:t> </a:t>
            </a:r>
            <a:r>
              <a:rPr lang="en-US" sz="1800" dirty="0" err="1" smtClean="0">
                <a:cs typeface="Times New Roman" pitchFamily="18"/>
              </a:rPr>
              <a:t>explicar</a:t>
            </a:r>
            <a:r>
              <a:rPr lang="en-US" sz="1800" dirty="0" smtClean="0">
                <a:cs typeface="Times New Roman" pitchFamily="18"/>
              </a:rPr>
              <a:t> la </a:t>
            </a:r>
            <a:r>
              <a:rPr lang="en-US" sz="1800" dirty="0" err="1" smtClean="0">
                <a:cs typeface="Times New Roman" pitchFamily="18"/>
              </a:rPr>
              <a:t>naturaleza</a:t>
            </a:r>
            <a:r>
              <a:rPr lang="en-US" sz="1800" dirty="0" smtClean="0">
                <a:cs typeface="Times New Roman" pitchFamily="18"/>
              </a:rPr>
              <a:t>. En la </a:t>
            </a:r>
            <a:r>
              <a:rPr lang="en-US" sz="1800" dirty="0" err="1" smtClean="0">
                <a:cs typeface="Times New Roman" pitchFamily="18"/>
              </a:rPr>
              <a:t>escuela</a:t>
            </a:r>
            <a:r>
              <a:rPr lang="en-US" sz="1800" dirty="0" smtClean="0">
                <a:cs typeface="Times New Roman" pitchFamily="18"/>
              </a:rPr>
              <a:t> </a:t>
            </a:r>
            <a:r>
              <a:rPr lang="en-US" sz="1800" dirty="0" err="1" smtClean="0">
                <a:cs typeface="Times New Roman" pitchFamily="18"/>
              </a:rPr>
              <a:t>hipocrática</a:t>
            </a:r>
            <a:r>
              <a:rPr lang="en-US" sz="1800" dirty="0" smtClean="0">
                <a:cs typeface="Times New Roman" pitchFamily="18"/>
              </a:rPr>
              <a:t> </a:t>
            </a:r>
            <a:r>
              <a:rPr lang="en-US" sz="1800" dirty="0" err="1" smtClean="0">
                <a:cs typeface="Times New Roman" pitchFamily="18"/>
              </a:rPr>
              <a:t>adquirieron</a:t>
            </a:r>
            <a:r>
              <a:rPr lang="en-US" sz="1800" dirty="0" smtClean="0">
                <a:cs typeface="Times New Roman" pitchFamily="18"/>
              </a:rPr>
              <a:t> </a:t>
            </a:r>
            <a:r>
              <a:rPr lang="en-US" sz="1800" dirty="0" err="1" smtClean="0">
                <a:cs typeface="Times New Roman" pitchFamily="18"/>
              </a:rPr>
              <a:t>una</a:t>
            </a:r>
            <a:r>
              <a:rPr lang="en-US" sz="1800" dirty="0" smtClean="0">
                <a:cs typeface="Times New Roman" pitchFamily="18"/>
              </a:rPr>
              <a:t> gran </a:t>
            </a:r>
            <a:r>
              <a:rPr lang="en-US" sz="1800" dirty="0" err="1" smtClean="0">
                <a:cs typeface="Times New Roman" pitchFamily="18"/>
              </a:rPr>
              <a:t>importancia</a:t>
            </a:r>
            <a:r>
              <a:rPr lang="en-US" sz="1800" dirty="0" smtClean="0">
                <a:cs typeface="Times New Roman" pitchFamily="18"/>
              </a:rPr>
              <a:t>. </a:t>
            </a:r>
          </a:p>
          <a:p>
            <a:pPr lvl="0" algn="just"/>
            <a:r>
              <a:rPr lang="es-ES" sz="1800" dirty="0" smtClean="0"/>
              <a:t>Además</a:t>
            </a:r>
            <a:r>
              <a:rPr lang="es-ES" sz="1800" dirty="0"/>
              <a:t>, Empédocles intentó formular una </a:t>
            </a:r>
            <a:r>
              <a:rPr lang="es-ES" sz="1800" b="1" dirty="0"/>
              <a:t>teoría </a:t>
            </a:r>
            <a:r>
              <a:rPr lang="es-ES" sz="1800" b="1" dirty="0" smtClean="0"/>
              <a:t>fisiológica </a:t>
            </a:r>
            <a:r>
              <a:rPr lang="es-ES" sz="1800" dirty="0" smtClean="0"/>
              <a:t>para explicar: la </a:t>
            </a:r>
            <a:r>
              <a:rPr lang="es-ES" sz="1800" dirty="0"/>
              <a:t>reproducción, </a:t>
            </a:r>
            <a:r>
              <a:rPr lang="es-ES" sz="1800" dirty="0" smtClean="0"/>
              <a:t>el crecimiento y la </a:t>
            </a:r>
            <a:r>
              <a:rPr lang="es-ES" sz="1800" dirty="0"/>
              <a:t>nutrición, </a:t>
            </a:r>
            <a:r>
              <a:rPr lang="es-ES" sz="1800" dirty="0" smtClean="0"/>
              <a:t>la respiración</a:t>
            </a:r>
            <a:r>
              <a:rPr lang="es-ES" sz="1800" dirty="0"/>
              <a:t>, </a:t>
            </a:r>
            <a:r>
              <a:rPr lang="es-ES" sz="1800" dirty="0" smtClean="0"/>
              <a:t>el sueño </a:t>
            </a:r>
            <a:r>
              <a:rPr lang="es-ES" sz="1800" dirty="0"/>
              <a:t>y </a:t>
            </a:r>
            <a:r>
              <a:rPr lang="es-ES" sz="1800" dirty="0" smtClean="0"/>
              <a:t>la muerte</a:t>
            </a:r>
            <a:r>
              <a:rPr lang="es-ES" sz="1800" dirty="0"/>
              <a:t>, </a:t>
            </a:r>
            <a:r>
              <a:rPr lang="es-ES" sz="1800" dirty="0" smtClean="0"/>
              <a:t>el pensamiento </a:t>
            </a:r>
            <a:r>
              <a:rPr lang="es-ES" sz="1800" dirty="0"/>
              <a:t>y </a:t>
            </a:r>
            <a:r>
              <a:rPr lang="es-ES" sz="1800" dirty="0" smtClean="0"/>
              <a:t>la comprensión</a:t>
            </a:r>
            <a:r>
              <a:rPr lang="es-ES" sz="1800" dirty="0"/>
              <a:t>.</a:t>
            </a:r>
          </a:p>
          <a:p>
            <a:pPr lvl="0" algn="just"/>
            <a:endParaRPr lang="it-IT" sz="1800" dirty="0" smtClean="0"/>
          </a:p>
          <a:p>
            <a:pPr lvl="0" algn="just"/>
            <a:endParaRPr lang="en-US" sz="1800" dirty="0">
              <a:cs typeface="Times New Roman" pitchFamily="18"/>
            </a:endParaRPr>
          </a:p>
          <a:p>
            <a:pPr lvl="0" algn="just"/>
            <a:endParaRPr lang="en-US" sz="1800" dirty="0">
              <a:cs typeface="Times New Roman" pitchFamily="18"/>
            </a:endParaRPr>
          </a:p>
          <a:p>
            <a:pPr marL="0" lvl="0" indent="0" algn="just">
              <a:buNone/>
            </a:pPr>
            <a:endParaRPr lang="el-GR" sz="1800" dirty="0"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>
          <a:xfrm>
            <a:off x="839416" y="1196748"/>
            <a:ext cx="10515600" cy="792089"/>
          </a:xfrm>
        </p:spPr>
        <p:txBody>
          <a:bodyPr anchorCtr="1"/>
          <a:lstStyle/>
          <a:p>
            <a:pPr lvl="0" algn="ctr"/>
            <a:r>
              <a:rPr lang="it-IT" sz="2400" b="1" dirty="0"/>
              <a:t>LA MEDICINA </a:t>
            </a:r>
            <a:r>
              <a:rPr lang="it-IT" sz="2400" b="1" dirty="0" smtClean="0"/>
              <a:t>DESPUÉS DE ALCMEONE DE CROTONA  Y EMPEDOCLES DE AGRIGENTO</a:t>
            </a:r>
            <a:r>
              <a:rPr lang="it-IT" sz="2400" b="1" dirty="0"/>
              <a:t>: </a:t>
            </a:r>
            <a:br>
              <a:rPr lang="it-IT" sz="2400" b="1" dirty="0"/>
            </a:br>
            <a:r>
              <a:rPr lang="it-IT" sz="2400" b="1" dirty="0" smtClean="0"/>
              <a:t>PLATÓN Y ARISTÓTELES</a:t>
            </a:r>
            <a:r>
              <a:rPr lang="it-IT" sz="2400" dirty="0"/>
              <a:t/>
            </a:r>
            <a:br>
              <a:rPr lang="it-IT" sz="2400" dirty="0"/>
            </a:br>
            <a:endParaRPr lang="el-GR" sz="2400" b="1" dirty="0">
              <a:latin typeface="Calibri"/>
              <a:cs typeface="Times New Roman" pitchFamily="18"/>
            </a:endParaRPr>
          </a:p>
        </p:txBody>
      </p:sp>
      <p:sp>
        <p:nvSpPr>
          <p:cNvPr id="3" name="Θέση περιεχομένου 2"/>
          <p:cNvSpPr txBox="1">
            <a:spLocks noGrp="1"/>
          </p:cNvSpPr>
          <p:nvPr>
            <p:ph idx="1"/>
          </p:nvPr>
        </p:nvSpPr>
        <p:spPr>
          <a:xfrm>
            <a:off x="839419" y="2204865"/>
            <a:ext cx="10515600" cy="955301"/>
          </a:xfrm>
        </p:spPr>
        <p:txBody>
          <a:bodyPr/>
          <a:lstStyle/>
          <a:p>
            <a:pPr marL="0" lvl="0" indent="0">
              <a:buNone/>
            </a:pPr>
            <a:r>
              <a:rPr lang="es-ES" sz="1800" dirty="0" smtClean="0"/>
              <a:t>Entre </a:t>
            </a:r>
            <a:r>
              <a:rPr lang="es-ES" sz="1800" dirty="0"/>
              <a:t>los filósofos que han </a:t>
            </a:r>
            <a:r>
              <a:rPr lang="es-ES" sz="1800" dirty="0" smtClean="0"/>
              <a:t>desarrollado complejas </a:t>
            </a:r>
            <a:r>
              <a:rPr lang="es-ES" sz="1800" dirty="0"/>
              <a:t>teorías </a:t>
            </a:r>
            <a:r>
              <a:rPr lang="es-ES" sz="1800" dirty="0" smtClean="0"/>
              <a:t>fisiológicas </a:t>
            </a:r>
            <a:r>
              <a:rPr lang="es-ES" sz="1800" dirty="0"/>
              <a:t>se encuentran: Anaxágoras, Diógenes de Apolonia, Demócrito, </a:t>
            </a:r>
            <a:r>
              <a:rPr lang="es-ES" sz="1800" dirty="0" smtClean="0"/>
              <a:t>Hipócrates de </a:t>
            </a:r>
            <a:r>
              <a:rPr lang="es-ES" sz="1800" dirty="0"/>
              <a:t>Samos y </a:t>
            </a:r>
            <a:r>
              <a:rPr lang="es-ES" sz="1800" dirty="0" err="1"/>
              <a:t>Filolao</a:t>
            </a:r>
            <a:r>
              <a:rPr lang="es-ES" sz="1800" dirty="0"/>
              <a:t> de </a:t>
            </a:r>
            <a:r>
              <a:rPr lang="es-ES" sz="1800" dirty="0" smtClean="0"/>
              <a:t>Crotona. </a:t>
            </a:r>
            <a:r>
              <a:rPr lang="es-ES" sz="1800" dirty="0"/>
              <a:t>Platón y Aristóteles también </a:t>
            </a:r>
            <a:r>
              <a:rPr lang="es-ES" sz="1800" dirty="0" smtClean="0"/>
              <a:t>contribuyeron al </a:t>
            </a:r>
            <a:r>
              <a:rPr lang="es-ES" sz="1800" dirty="0"/>
              <a:t>desarrollo de la medicina.</a:t>
            </a:r>
          </a:p>
          <a:p>
            <a:pPr marL="0" lvl="0" indent="0">
              <a:buNone/>
            </a:pPr>
            <a:endParaRPr lang="it-IT" sz="1800" dirty="0" smtClean="0"/>
          </a:p>
          <a:p>
            <a:pPr marL="0" lvl="0" indent="0">
              <a:buNone/>
            </a:pPr>
            <a:endParaRPr lang="el-GR" sz="1800" dirty="0">
              <a:cs typeface="Times New Roman" pitchFamily="18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2" y="3445568"/>
            <a:ext cx="2300292" cy="2503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38" y="3445568"/>
            <a:ext cx="2577236" cy="2577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>
          <a:xfrm>
            <a:off x="838203" y="980730"/>
            <a:ext cx="10515600" cy="709958"/>
          </a:xfrm>
        </p:spPr>
        <p:txBody>
          <a:bodyPr anchorCtr="1"/>
          <a:lstStyle/>
          <a:p>
            <a:pPr lvl="0" algn="ctr"/>
            <a:r>
              <a:rPr lang="en-US" sz="2400" b="1" dirty="0" smtClean="0"/>
              <a:t>LAS BASES DE LAS ENSEÑANZAS MÉDICAS DE PLATÓN</a:t>
            </a:r>
            <a:endParaRPr lang="el-GR" sz="2400" dirty="0">
              <a:latin typeface="Calibri"/>
              <a:cs typeface="Times New Roman" pitchFamily="18"/>
            </a:endParaRPr>
          </a:p>
        </p:txBody>
      </p:sp>
      <p:sp>
        <p:nvSpPr>
          <p:cNvPr id="3" name="Θέση περιεχομένου 2"/>
          <p:cNvSpPr txBox="1">
            <a:spLocks noGrp="1"/>
          </p:cNvSpPr>
          <p:nvPr>
            <p:ph idx="1"/>
          </p:nvPr>
        </p:nvSpPr>
        <p:spPr>
          <a:xfrm>
            <a:off x="839419" y="1844820"/>
            <a:ext cx="10515600" cy="4351336"/>
          </a:xfrm>
        </p:spPr>
        <p:txBody>
          <a:bodyPr/>
          <a:lstStyle/>
          <a:p>
            <a:pPr marL="0" lvl="0" indent="0">
              <a:buNone/>
            </a:pPr>
            <a:r>
              <a:rPr lang="it-IT" sz="1800" dirty="0" smtClean="0"/>
              <a:t>Platón </a:t>
            </a:r>
            <a:r>
              <a:rPr lang="it-IT" sz="1800" dirty="0"/>
              <a:t>presenta </a:t>
            </a:r>
            <a:r>
              <a:rPr lang="it-IT" sz="1800" dirty="0" smtClean="0"/>
              <a:t>en su </a:t>
            </a:r>
            <a:r>
              <a:rPr lang="it-IT" sz="1800" dirty="0"/>
              <a:t>tratado </a:t>
            </a:r>
            <a:r>
              <a:rPr lang="it-IT" sz="1800" b="1" dirty="0"/>
              <a:t>“</a:t>
            </a:r>
            <a:r>
              <a:rPr lang="it-IT" sz="1800" b="1" i="1" dirty="0" smtClean="0"/>
              <a:t>Timeo</a:t>
            </a:r>
            <a:r>
              <a:rPr lang="it-IT" sz="1800" b="1" dirty="0" smtClean="0"/>
              <a:t>” </a:t>
            </a:r>
            <a:r>
              <a:rPr lang="it-IT" sz="1800" dirty="0" smtClean="0"/>
              <a:t>una teoría sobre la creación del mundo y del hombre. En la misma obra introduce el concepto de enfermedad, llegando a diferenciar entre </a:t>
            </a:r>
            <a:r>
              <a:rPr lang="it-IT" sz="1800" b="1" dirty="0" smtClean="0"/>
              <a:t>la enfermedad del cuerpo y de la mente. </a:t>
            </a:r>
            <a:r>
              <a:rPr lang="it-IT" sz="1800" dirty="0" smtClean="0"/>
              <a:t>Además, realiza una clasificación de la enfermedad corporal.</a:t>
            </a:r>
          </a:p>
          <a:p>
            <a:pPr lvl="0"/>
            <a:r>
              <a:rPr lang="es-ES" sz="1800" dirty="0" smtClean="0"/>
              <a:t>Enfermedades </a:t>
            </a:r>
            <a:r>
              <a:rPr lang="es-ES" sz="1800" dirty="0"/>
              <a:t>que involucran </a:t>
            </a:r>
            <a:r>
              <a:rPr lang="es-ES" sz="1800" dirty="0" smtClean="0"/>
              <a:t>el exceso </a:t>
            </a:r>
            <a:r>
              <a:rPr lang="es-ES" sz="1800" dirty="0"/>
              <a:t>o </a:t>
            </a:r>
            <a:r>
              <a:rPr lang="es-ES" sz="1800" dirty="0" smtClean="0"/>
              <a:t>el defecto </a:t>
            </a:r>
            <a:r>
              <a:rPr lang="es-ES" sz="1800" dirty="0"/>
              <a:t>(es decir, </a:t>
            </a:r>
            <a:r>
              <a:rPr lang="es-ES" sz="1800" dirty="0" smtClean="0"/>
              <a:t>el desequilibrio</a:t>
            </a:r>
            <a:r>
              <a:rPr lang="es-ES" sz="1800" dirty="0"/>
              <a:t>) o pérdida de cuerpos primarios.</a:t>
            </a:r>
            <a:endParaRPr lang="it-IT" sz="1800" dirty="0"/>
          </a:p>
          <a:p>
            <a:pPr lvl="0"/>
            <a:r>
              <a:rPr lang="es-ES" sz="1800" dirty="0" smtClean="0"/>
              <a:t>Enfermedades </a:t>
            </a:r>
            <a:r>
              <a:rPr lang="es-ES" sz="1800" dirty="0"/>
              <a:t>de los tejidos secundarios.</a:t>
            </a:r>
            <a:endParaRPr lang="it-IT" sz="1800" dirty="0"/>
          </a:p>
          <a:p>
            <a:pPr lvl="0"/>
            <a:r>
              <a:rPr lang="es-ES" sz="1800" dirty="0" smtClean="0"/>
              <a:t>Enfermedades relacionadas con el </a:t>
            </a:r>
            <a:r>
              <a:rPr lang="es-ES" sz="1800" dirty="0"/>
              <a:t>aliento, </a:t>
            </a:r>
            <a:r>
              <a:rPr lang="es-ES" sz="1800" dirty="0" smtClean="0"/>
              <a:t>el catarro, las bilis y las </a:t>
            </a:r>
            <a:r>
              <a:rPr lang="es-ES" sz="1800" dirty="0"/>
              <a:t>fiebres.</a:t>
            </a:r>
            <a:endParaRPr lang="it-IT" sz="1800" dirty="0"/>
          </a:p>
          <a:p>
            <a:r>
              <a:rPr lang="es-ES" sz="1800" dirty="0" smtClean="0"/>
              <a:t>Las </a:t>
            </a:r>
            <a:r>
              <a:rPr lang="es-ES" sz="1800" dirty="0"/>
              <a:t>enfermedades del alma, en cambio, están ligadas a la desproporción entre </a:t>
            </a:r>
            <a:r>
              <a:rPr lang="es-ES" sz="1800" dirty="0" smtClean="0"/>
              <a:t>el alma </a:t>
            </a:r>
            <a:r>
              <a:rPr lang="es-ES" sz="1800" dirty="0"/>
              <a:t>y </a:t>
            </a:r>
            <a:r>
              <a:rPr lang="es-ES" sz="1800" dirty="0" smtClean="0"/>
              <a:t>el cuerpo.</a:t>
            </a:r>
            <a:r>
              <a:rPr lang="es-ES" sz="1800" dirty="0"/>
              <a:t/>
            </a:r>
            <a:br>
              <a:rPr lang="es-ES" sz="1800" dirty="0"/>
            </a:br>
            <a:endParaRPr lang="it-IT" sz="1800" dirty="0"/>
          </a:p>
          <a:p>
            <a:pPr marL="0" lvl="0" indent="0" algn="just">
              <a:lnSpc>
                <a:spcPct val="100000"/>
              </a:lnSpc>
              <a:buNone/>
            </a:pPr>
            <a:endParaRPr lang="el-GR" sz="1800" dirty="0"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2608</Words>
  <Application>Microsoft Office PowerPoint</Application>
  <PresentationFormat>Custom</PresentationFormat>
  <Paragraphs>108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Θέμα του Office</vt:lpstr>
      <vt:lpstr>PowerPoint Presentation</vt:lpstr>
      <vt:lpstr>FILOSOFÍA Y MEDICINA </vt:lpstr>
      <vt:lpstr>RELACIÓN ENTRE LA FILOSOFÍA GRIEGA ANTIGUA Y LA MEDICINA </vt:lpstr>
      <vt:lpstr>“SAPIENZA”, “FILOSOFÍA”, PRUDENCIA, CONOCIMIENTO DEL UNIVERSO</vt:lpstr>
      <vt:lpstr> EL COMIENZO VERDADERO DE LA MEDICINA  ANTIGUA </vt:lpstr>
      <vt:lpstr> </vt:lpstr>
      <vt:lpstr>LAS ENSEÑANZAS DE EMPÉDOCLES</vt:lpstr>
      <vt:lpstr>LA MEDICINA DESPUÉS DE ALCMEONE DE CROTONA  Y EMPEDOCLES DE AGRIGENTO:  PLATÓN Y ARISTÓTELES </vt:lpstr>
      <vt:lpstr>LAS BASES DE LAS ENSEÑANZAS MÉDICAS DE PLATÓN</vt:lpstr>
      <vt:lpstr>LA CONCEPCIÓN TERAPÉUTICA DE PLATÓN </vt:lpstr>
      <vt:lpstr>PLATÓN COMO ANTECESOR DE LA MODERNA PSICOTERAPIA</vt:lpstr>
      <vt:lpstr>LA CONTRIBUCIÓN DE ARSTÓTELES A LA MEDICINA </vt:lpstr>
      <vt:lpstr>HIPÓCRATES Y LA SEPARACIÓN DE LA MEDICINA DE LA FILOSOFÍA</vt:lpstr>
      <vt:lpstr>    LA INFLUENCIA DE LA FILOSOFÍA SOBRE LA MEDICINA DURANTE EL PERIODO COSMOLÓGICO </vt:lpstr>
      <vt:lpstr> LA INFLUENCIA DE LA FILOSOFÍA EN LA MEDICINA DURANTE EL PERÍODO ANTROPOLÓGICO. DEONTOLOGÍA MÉDICA ROMANA Y GRIEGA ANTIGUA  </vt:lpstr>
      <vt:lpstr>TRATADOS DEONTOLÓGICOS Y SU INFLUENCIA SOBRE EL CARÁCTER DEL MÉDICO </vt:lpstr>
      <vt:lpstr>«Estela de la médica». Monumento de una mujer del siglo II. Museo de la Corte de Oro. Metz, Francia.</vt:lpstr>
      <vt:lpstr>LOS TRATADOS DEONTOLÓGICOS DE LOS MÉDICOS-FILÓSOFOS</vt:lpstr>
      <vt:lpstr> LOS TRATADOS DEONTOLÓGICOS DE LOS MÉDICOS FILOSOFOS CONTINÚAN </vt:lpstr>
      <vt:lpstr>Santuario de Esculapio en Epidauro, Grecia.  (World Heritage Journeys). </vt:lpstr>
      <vt:lpstr>LOS TRATADOS DEONTOLÓGICOS DE LOS MÉDICOS FILÓSOFOS CONTINÚAN </vt:lpstr>
      <vt:lpstr>LOS TRATADOS DEONTOLÓGICOS DE LOS MÉDICOS FILÓSOFOS CONTINÚAN</vt:lpstr>
      <vt:lpstr>LOS TRATADOS DEONTOLÓGICOS DE LOS MÉDICOS FILÓSOFOS CONTINÚAN</vt:lpstr>
      <vt:lpstr> Detalle de un médico curando a un paciente en un aríbalo ático de figuras rojas, 480-470 a.C.)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ARISTOTLE UNIVERSITY OF THESSALONIKI, THESSALONIKI, GREECE.</dc:title>
  <dc:creator>Ελένη Καλοκαιρινού</dc:creator>
  <cp:lastModifiedBy>Andrea Anzanello</cp:lastModifiedBy>
  <cp:revision>82</cp:revision>
  <cp:lastPrinted>2021-06-18T14:00:28Z</cp:lastPrinted>
  <dcterms:created xsi:type="dcterms:W3CDTF">2019-02-10T17:06:42Z</dcterms:created>
  <dcterms:modified xsi:type="dcterms:W3CDTF">2021-09-09T11:10:15Z</dcterms:modified>
</cp:coreProperties>
</file>