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6" r:id="rId2"/>
    <p:sldId id="257" r:id="rId3"/>
    <p:sldId id="260" r:id="rId4"/>
    <p:sldId id="258" r:id="rId5"/>
    <p:sldId id="259" r:id="rId6"/>
    <p:sldId id="261" r:id="rId7"/>
    <p:sldId id="274" r:id="rId8"/>
    <p:sldId id="277" r:id="rId9"/>
    <p:sldId id="276" r:id="rId10"/>
    <p:sldId id="275" r:id="rId11"/>
    <p:sldId id="262" r:id="rId12"/>
    <p:sldId id="263" r:id="rId13"/>
    <p:sldId id="264" r:id="rId14"/>
    <p:sldId id="265" r:id="rId15"/>
    <p:sldId id="266" r:id="rId16"/>
    <p:sldId id="267" r:id="rId17"/>
    <p:sldId id="280" r:id="rId18"/>
    <p:sldId id="269" r:id="rId19"/>
    <p:sldId id="272" r:id="rId20"/>
    <p:sldId id="281" r:id="rId21"/>
    <p:sldId id="271" r:id="rId22"/>
    <p:sldId id="273" r:id="rId23"/>
    <p:sldId id="278" r:id="rId24"/>
    <p:sldId id="279" r:id="rId25"/>
  </p:sldIdLst>
  <p:sldSz cx="12192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30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078428" cy="511734"/>
          </a:xfrm>
          <a:prstGeom prst="rect">
            <a:avLst/>
          </a:prstGeom>
          <a:noFill/>
          <a:ln>
            <a:noFill/>
          </a:ln>
        </p:spPr>
        <p:txBody>
          <a:bodyPr vert="horz" wrap="square" lIns="99075" tIns="49542" rIns="99075" bIns="49542"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300" b="0" i="0" u="none" strike="noStrike" kern="1200" cap="none" spc="0" baseline="0">
              <a:solidFill>
                <a:srgbClr val="000000"/>
              </a:solidFill>
              <a:uFillTx/>
              <a:latin typeface="Calibri"/>
            </a:endParaRPr>
          </a:p>
        </p:txBody>
      </p:sp>
      <p:sp>
        <p:nvSpPr>
          <p:cNvPr id="3" name="Date Placeholder 2"/>
          <p:cNvSpPr txBox="1">
            <a:spLocks noGrp="1"/>
          </p:cNvSpPr>
          <p:nvPr>
            <p:ph type="dt" sz="quarter" idx="1"/>
          </p:nvPr>
        </p:nvSpPr>
        <p:spPr>
          <a:xfrm>
            <a:off x="4023990" y="0"/>
            <a:ext cx="3078428" cy="511734"/>
          </a:xfrm>
          <a:prstGeom prst="rect">
            <a:avLst/>
          </a:prstGeom>
          <a:noFill/>
          <a:ln>
            <a:noFill/>
          </a:ln>
        </p:spPr>
        <p:txBody>
          <a:bodyPr vert="horz" wrap="square" lIns="99075" tIns="49542" rIns="99075" bIns="49542"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300" b="0" i="0" u="none" strike="noStrike" kern="1200" cap="none" spc="0" baseline="0">
              <a:solidFill>
                <a:srgbClr val="000000"/>
              </a:solidFill>
              <a:uFillTx/>
              <a:latin typeface="Calibri"/>
            </a:endParaRPr>
          </a:p>
        </p:txBody>
      </p:sp>
      <p:sp>
        <p:nvSpPr>
          <p:cNvPr id="4" name="Footer Placeholder 3"/>
          <p:cNvSpPr txBox="1">
            <a:spLocks noGrp="1"/>
          </p:cNvSpPr>
          <p:nvPr>
            <p:ph type="ftr" sz="quarter" idx="2"/>
          </p:nvPr>
        </p:nvSpPr>
        <p:spPr>
          <a:xfrm>
            <a:off x="0" y="9721105"/>
            <a:ext cx="3078428" cy="511734"/>
          </a:xfrm>
          <a:prstGeom prst="rect">
            <a:avLst/>
          </a:prstGeom>
          <a:noFill/>
          <a:ln>
            <a:noFill/>
          </a:ln>
        </p:spPr>
        <p:txBody>
          <a:bodyPr vert="horz" wrap="square" lIns="99075" tIns="49542" rIns="99075" bIns="49542"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300" b="0" i="0" u="none" strike="noStrike" kern="1200" cap="none" spc="0" baseline="0">
              <a:solidFill>
                <a:srgbClr val="000000"/>
              </a:solidFill>
              <a:uFillTx/>
              <a:latin typeface="Calibri"/>
            </a:endParaRPr>
          </a:p>
        </p:txBody>
      </p:sp>
      <p:sp>
        <p:nvSpPr>
          <p:cNvPr id="5" name="Slide Number Placeholder 4"/>
          <p:cNvSpPr txBox="1">
            <a:spLocks noGrp="1"/>
          </p:cNvSpPr>
          <p:nvPr>
            <p:ph type="sldNum" sz="quarter" idx="3"/>
          </p:nvPr>
        </p:nvSpPr>
        <p:spPr>
          <a:xfrm>
            <a:off x="4023990" y="9721105"/>
            <a:ext cx="3078428" cy="511734"/>
          </a:xfrm>
          <a:prstGeom prst="rect">
            <a:avLst/>
          </a:prstGeom>
          <a:noFill/>
          <a:ln>
            <a:noFill/>
          </a:ln>
        </p:spPr>
        <p:txBody>
          <a:bodyPr vert="horz" wrap="square" lIns="99075" tIns="49542" rIns="99075" bIns="49542"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3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5082297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txBox="1">
            <a:spLocks noGrp="1"/>
          </p:cNvSpPr>
          <p:nvPr>
            <p:ph type="ctrTitle"/>
          </p:nvPr>
        </p:nvSpPr>
        <p:spPr>
          <a:xfrm>
            <a:off x="1524003" y="1122361"/>
            <a:ext cx="9144000" cy="2387598"/>
          </a:xfrm>
        </p:spPr>
        <p:txBody>
          <a:bodyPr anchor="b" anchorCtr="1"/>
          <a:lstStyle>
            <a:lvl1pPr algn="ctr">
              <a:defRPr sz="6000"/>
            </a:lvl1pPr>
          </a:lstStyle>
          <a:p>
            <a:pPr lvl="0"/>
            <a:r>
              <a:rPr lang="el-GR"/>
              <a:t>Κάντε κλικ για να επεξεργαστείτε τον τίτλο υποδείγματος</a:t>
            </a:r>
          </a:p>
        </p:txBody>
      </p:sp>
      <p:sp>
        <p:nvSpPr>
          <p:cNvPr id="3" name="Υπότιτλος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l-GR"/>
              <a:t>Κάντε κλικ για να επεξεργαστείτε τον υπότιτλο του υποδείγματος</a:t>
            </a:r>
          </a:p>
        </p:txBody>
      </p:sp>
      <p:sp>
        <p:nvSpPr>
          <p:cNvPr id="4" name="Θέση ημερομηνίας 3"/>
          <p:cNvSpPr txBox="1">
            <a:spLocks noGrp="1"/>
          </p:cNvSpPr>
          <p:nvPr>
            <p:ph type="dt" sz="half" idx="7"/>
          </p:nvPr>
        </p:nvSpPr>
        <p:spPr/>
        <p:txBody>
          <a:bodyPr/>
          <a:lstStyle>
            <a:lvl1pPr>
              <a:defRPr/>
            </a:lvl1pPr>
          </a:lstStyle>
          <a:p>
            <a:pPr lvl="0"/>
            <a:fld id="{0840E37D-9EB4-44F8-A124-EEA882FA0D78}" type="datetime1">
              <a:rPr lang="el-GR"/>
              <a:pPr lvl="0"/>
              <a:t>18/6/2021</a:t>
            </a:fld>
            <a:endParaRPr lang="el-GR"/>
          </a:p>
        </p:txBody>
      </p:sp>
      <p:sp>
        <p:nvSpPr>
          <p:cNvPr id="5" name="Θέση υποσέλιδου 4"/>
          <p:cNvSpPr txBox="1">
            <a:spLocks noGrp="1"/>
          </p:cNvSpPr>
          <p:nvPr>
            <p:ph type="ftr" sz="quarter" idx="9"/>
          </p:nvPr>
        </p:nvSpPr>
        <p:spPr/>
        <p:txBody>
          <a:bodyPr/>
          <a:lstStyle>
            <a:lvl1pPr>
              <a:defRPr/>
            </a:lvl1pPr>
          </a:lstStyle>
          <a:p>
            <a:pPr lvl="0"/>
            <a:endParaRPr lang="el-GR"/>
          </a:p>
        </p:txBody>
      </p:sp>
      <p:sp>
        <p:nvSpPr>
          <p:cNvPr id="6" name="Θέση αριθμού διαφάνειας 5"/>
          <p:cNvSpPr txBox="1">
            <a:spLocks noGrp="1"/>
          </p:cNvSpPr>
          <p:nvPr>
            <p:ph type="sldNum" sz="quarter" idx="8"/>
          </p:nvPr>
        </p:nvSpPr>
        <p:spPr/>
        <p:txBody>
          <a:bodyPr/>
          <a:lstStyle>
            <a:lvl1pPr>
              <a:defRPr/>
            </a:lvl1pPr>
          </a:lstStyle>
          <a:p>
            <a:pPr lvl="0"/>
            <a:fld id="{41645081-5D39-44DB-8348-3A1A3BD6AFD9}" type="slidenum">
              <a:t>‹#›</a:t>
            </a:fld>
            <a:endParaRPr lang="el-GR"/>
          </a:p>
        </p:txBody>
      </p:sp>
    </p:spTree>
    <p:extLst>
      <p:ext uri="{BB962C8B-B14F-4D97-AF65-F5344CB8AC3E}">
        <p14:creationId xmlns:p14="http://schemas.microsoft.com/office/powerpoint/2010/main" val="17916736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p>
        </p:txBody>
      </p:sp>
      <p:sp>
        <p:nvSpPr>
          <p:cNvPr id="3" name="Θέση κατακόρυφου κειμένου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txBox="1">
            <a:spLocks noGrp="1"/>
          </p:cNvSpPr>
          <p:nvPr>
            <p:ph type="dt" sz="half" idx="7"/>
          </p:nvPr>
        </p:nvSpPr>
        <p:spPr/>
        <p:txBody>
          <a:bodyPr/>
          <a:lstStyle>
            <a:lvl1pPr>
              <a:defRPr/>
            </a:lvl1pPr>
          </a:lstStyle>
          <a:p>
            <a:pPr lvl="0"/>
            <a:fld id="{EDB9061A-D7BC-4D14-B000-8D23E7639205}" type="datetime1">
              <a:rPr lang="el-GR"/>
              <a:pPr lvl="0"/>
              <a:t>18/6/2021</a:t>
            </a:fld>
            <a:endParaRPr lang="el-GR"/>
          </a:p>
        </p:txBody>
      </p:sp>
      <p:sp>
        <p:nvSpPr>
          <p:cNvPr id="5" name="Θέση υποσέλιδου 4"/>
          <p:cNvSpPr txBox="1">
            <a:spLocks noGrp="1"/>
          </p:cNvSpPr>
          <p:nvPr>
            <p:ph type="ftr" sz="quarter" idx="9"/>
          </p:nvPr>
        </p:nvSpPr>
        <p:spPr/>
        <p:txBody>
          <a:bodyPr/>
          <a:lstStyle>
            <a:lvl1pPr>
              <a:defRPr/>
            </a:lvl1pPr>
          </a:lstStyle>
          <a:p>
            <a:pPr lvl="0"/>
            <a:endParaRPr lang="el-GR"/>
          </a:p>
        </p:txBody>
      </p:sp>
      <p:sp>
        <p:nvSpPr>
          <p:cNvPr id="6" name="Θέση αριθμού διαφάνειας 5"/>
          <p:cNvSpPr txBox="1">
            <a:spLocks noGrp="1"/>
          </p:cNvSpPr>
          <p:nvPr>
            <p:ph type="sldNum" sz="quarter" idx="8"/>
          </p:nvPr>
        </p:nvSpPr>
        <p:spPr/>
        <p:txBody>
          <a:bodyPr/>
          <a:lstStyle>
            <a:lvl1pPr>
              <a:defRPr/>
            </a:lvl1pPr>
          </a:lstStyle>
          <a:p>
            <a:pPr lvl="0"/>
            <a:fld id="{4A7579FC-A553-4221-957E-A157A6CDDB07}" type="slidenum">
              <a:t>‹#›</a:t>
            </a:fld>
            <a:endParaRPr lang="el-GR"/>
          </a:p>
        </p:txBody>
      </p:sp>
    </p:spTree>
    <p:extLst>
      <p:ext uri="{BB962C8B-B14F-4D97-AF65-F5344CB8AC3E}">
        <p14:creationId xmlns:p14="http://schemas.microsoft.com/office/powerpoint/2010/main" val="28339126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txBox="1">
            <a:spLocks noGrp="1"/>
          </p:cNvSpPr>
          <p:nvPr>
            <p:ph type="title" orient="vert"/>
          </p:nvPr>
        </p:nvSpPr>
        <p:spPr>
          <a:xfrm>
            <a:off x="8724903" y="365129"/>
            <a:ext cx="2628899" cy="5811834"/>
          </a:xfrm>
        </p:spPr>
        <p:txBody>
          <a:bodyPr vert="eaVert"/>
          <a:lstStyle>
            <a:lvl1pPr>
              <a:defRPr/>
            </a:lvl1pPr>
          </a:lstStyle>
          <a:p>
            <a:pPr lvl="0"/>
            <a:r>
              <a:rPr lang="el-GR"/>
              <a:t>Κάντε κλικ για να επεξεργαστείτε τον τίτλο υποδείγματος</a:t>
            </a:r>
          </a:p>
        </p:txBody>
      </p:sp>
      <p:sp>
        <p:nvSpPr>
          <p:cNvPr id="3" name="Θέση κατακόρυφου κειμένου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txBox="1">
            <a:spLocks noGrp="1"/>
          </p:cNvSpPr>
          <p:nvPr>
            <p:ph type="dt" sz="half" idx="7"/>
          </p:nvPr>
        </p:nvSpPr>
        <p:spPr/>
        <p:txBody>
          <a:bodyPr/>
          <a:lstStyle>
            <a:lvl1pPr>
              <a:defRPr/>
            </a:lvl1pPr>
          </a:lstStyle>
          <a:p>
            <a:pPr lvl="0"/>
            <a:fld id="{C7FF7859-BA32-41B7-8E05-3F66AE1A081A}" type="datetime1">
              <a:rPr lang="el-GR"/>
              <a:pPr lvl="0"/>
              <a:t>18/6/2021</a:t>
            </a:fld>
            <a:endParaRPr lang="el-GR"/>
          </a:p>
        </p:txBody>
      </p:sp>
      <p:sp>
        <p:nvSpPr>
          <p:cNvPr id="5" name="Θέση υποσέλιδου 4"/>
          <p:cNvSpPr txBox="1">
            <a:spLocks noGrp="1"/>
          </p:cNvSpPr>
          <p:nvPr>
            <p:ph type="ftr" sz="quarter" idx="9"/>
          </p:nvPr>
        </p:nvSpPr>
        <p:spPr/>
        <p:txBody>
          <a:bodyPr/>
          <a:lstStyle>
            <a:lvl1pPr>
              <a:defRPr/>
            </a:lvl1pPr>
          </a:lstStyle>
          <a:p>
            <a:pPr lvl="0"/>
            <a:endParaRPr lang="el-GR"/>
          </a:p>
        </p:txBody>
      </p:sp>
      <p:sp>
        <p:nvSpPr>
          <p:cNvPr id="6" name="Θέση αριθμού διαφάνειας 5"/>
          <p:cNvSpPr txBox="1">
            <a:spLocks noGrp="1"/>
          </p:cNvSpPr>
          <p:nvPr>
            <p:ph type="sldNum" sz="quarter" idx="8"/>
          </p:nvPr>
        </p:nvSpPr>
        <p:spPr/>
        <p:txBody>
          <a:bodyPr/>
          <a:lstStyle>
            <a:lvl1pPr>
              <a:defRPr/>
            </a:lvl1pPr>
          </a:lstStyle>
          <a:p>
            <a:pPr lvl="0"/>
            <a:fld id="{1B09B32B-4642-4FED-9E0F-C9B9D027E3DA}" type="slidenum">
              <a:t>‹#›</a:t>
            </a:fld>
            <a:endParaRPr lang="el-GR"/>
          </a:p>
        </p:txBody>
      </p:sp>
    </p:spTree>
    <p:extLst>
      <p:ext uri="{BB962C8B-B14F-4D97-AF65-F5344CB8AC3E}">
        <p14:creationId xmlns:p14="http://schemas.microsoft.com/office/powerpoint/2010/main" val="16916533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p>
        </p:txBody>
      </p:sp>
      <p:sp>
        <p:nvSpPr>
          <p:cNvPr id="3" name="Θέση περιεχομένου 2"/>
          <p:cNvSpPr txBox="1">
            <a:spLocks noGrp="1"/>
          </p:cNvSpPr>
          <p:nvPr>
            <p:ph idx="1"/>
          </p:nvPr>
        </p:nvSpPr>
        <p:spPr/>
        <p:txBody>
          <a:bodyPr/>
          <a:lstStyle>
            <a:lvl1pPr>
              <a:defRPr/>
            </a:lvl1pPr>
            <a:lvl2pPr>
              <a:defRPr/>
            </a:lvl2pPr>
            <a:lvl3pPr>
              <a:defRPr/>
            </a:lvl3pPr>
            <a:lvl4pPr>
              <a:defRPr/>
            </a:lvl4pPr>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txBox="1">
            <a:spLocks noGrp="1"/>
          </p:cNvSpPr>
          <p:nvPr>
            <p:ph type="dt" sz="half" idx="7"/>
          </p:nvPr>
        </p:nvSpPr>
        <p:spPr/>
        <p:txBody>
          <a:bodyPr/>
          <a:lstStyle>
            <a:lvl1pPr>
              <a:defRPr/>
            </a:lvl1pPr>
          </a:lstStyle>
          <a:p>
            <a:pPr lvl="0"/>
            <a:fld id="{5E108883-59BA-4D45-8CA7-C0FAF1D125FD}" type="datetime1">
              <a:rPr lang="el-GR"/>
              <a:pPr lvl="0"/>
              <a:t>18/6/2021</a:t>
            </a:fld>
            <a:endParaRPr lang="el-GR"/>
          </a:p>
        </p:txBody>
      </p:sp>
      <p:sp>
        <p:nvSpPr>
          <p:cNvPr id="5" name="Θέση υποσέλιδου 4"/>
          <p:cNvSpPr txBox="1">
            <a:spLocks noGrp="1"/>
          </p:cNvSpPr>
          <p:nvPr>
            <p:ph type="ftr" sz="quarter" idx="9"/>
          </p:nvPr>
        </p:nvSpPr>
        <p:spPr/>
        <p:txBody>
          <a:bodyPr/>
          <a:lstStyle>
            <a:lvl1pPr>
              <a:defRPr/>
            </a:lvl1pPr>
          </a:lstStyle>
          <a:p>
            <a:pPr lvl="0"/>
            <a:endParaRPr lang="el-GR"/>
          </a:p>
        </p:txBody>
      </p:sp>
      <p:sp>
        <p:nvSpPr>
          <p:cNvPr id="6" name="Θέση αριθμού διαφάνειας 5"/>
          <p:cNvSpPr txBox="1">
            <a:spLocks noGrp="1"/>
          </p:cNvSpPr>
          <p:nvPr>
            <p:ph type="sldNum" sz="quarter" idx="8"/>
          </p:nvPr>
        </p:nvSpPr>
        <p:spPr/>
        <p:txBody>
          <a:bodyPr/>
          <a:lstStyle>
            <a:lvl1pPr>
              <a:defRPr/>
            </a:lvl1pPr>
          </a:lstStyle>
          <a:p>
            <a:pPr lvl="0"/>
            <a:fld id="{35085229-1E5B-4A1B-B501-34472FF064BF}" type="slidenum">
              <a:t>‹#›</a:t>
            </a:fld>
            <a:endParaRPr lang="el-GR"/>
          </a:p>
        </p:txBody>
      </p:sp>
    </p:spTree>
    <p:extLst>
      <p:ext uri="{BB962C8B-B14F-4D97-AF65-F5344CB8AC3E}">
        <p14:creationId xmlns:p14="http://schemas.microsoft.com/office/powerpoint/2010/main" val="34199762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1847" y="1709735"/>
            <a:ext cx="10515600" cy="2852735"/>
          </a:xfrm>
        </p:spPr>
        <p:txBody>
          <a:bodyPr anchor="b"/>
          <a:lstStyle>
            <a:lvl1pPr>
              <a:defRPr sz="6000"/>
            </a:lvl1pPr>
          </a:lstStyle>
          <a:p>
            <a:pPr lvl="0"/>
            <a:r>
              <a:rPr lang="el-GR"/>
              <a:t>Κάντε κλικ για να επεξεργαστείτε τον τίτλο υποδείγματος</a:t>
            </a:r>
          </a:p>
        </p:txBody>
      </p:sp>
      <p:sp>
        <p:nvSpPr>
          <p:cNvPr id="3" name="Θέση κειμένου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l-GR"/>
              <a:t>Επεξεργασία στυλ υποδείγματος κειμένου</a:t>
            </a:r>
          </a:p>
        </p:txBody>
      </p:sp>
      <p:sp>
        <p:nvSpPr>
          <p:cNvPr id="4" name="Θέση ημερομηνίας 3"/>
          <p:cNvSpPr txBox="1">
            <a:spLocks noGrp="1"/>
          </p:cNvSpPr>
          <p:nvPr>
            <p:ph type="dt" sz="half" idx="7"/>
          </p:nvPr>
        </p:nvSpPr>
        <p:spPr/>
        <p:txBody>
          <a:bodyPr/>
          <a:lstStyle>
            <a:lvl1pPr>
              <a:defRPr/>
            </a:lvl1pPr>
          </a:lstStyle>
          <a:p>
            <a:pPr lvl="0"/>
            <a:fld id="{1385A543-DD3B-4211-871E-87778A7D2E2C}" type="datetime1">
              <a:rPr lang="el-GR"/>
              <a:pPr lvl="0"/>
              <a:t>18/6/2021</a:t>
            </a:fld>
            <a:endParaRPr lang="el-GR"/>
          </a:p>
        </p:txBody>
      </p:sp>
      <p:sp>
        <p:nvSpPr>
          <p:cNvPr id="5" name="Θέση υποσέλιδου 4"/>
          <p:cNvSpPr txBox="1">
            <a:spLocks noGrp="1"/>
          </p:cNvSpPr>
          <p:nvPr>
            <p:ph type="ftr" sz="quarter" idx="9"/>
          </p:nvPr>
        </p:nvSpPr>
        <p:spPr/>
        <p:txBody>
          <a:bodyPr/>
          <a:lstStyle>
            <a:lvl1pPr>
              <a:defRPr/>
            </a:lvl1pPr>
          </a:lstStyle>
          <a:p>
            <a:pPr lvl="0"/>
            <a:endParaRPr lang="el-GR"/>
          </a:p>
        </p:txBody>
      </p:sp>
      <p:sp>
        <p:nvSpPr>
          <p:cNvPr id="6" name="Θέση αριθμού διαφάνειας 5"/>
          <p:cNvSpPr txBox="1">
            <a:spLocks noGrp="1"/>
          </p:cNvSpPr>
          <p:nvPr>
            <p:ph type="sldNum" sz="quarter" idx="8"/>
          </p:nvPr>
        </p:nvSpPr>
        <p:spPr/>
        <p:txBody>
          <a:bodyPr/>
          <a:lstStyle>
            <a:lvl1pPr>
              <a:defRPr/>
            </a:lvl1pPr>
          </a:lstStyle>
          <a:p>
            <a:pPr lvl="0"/>
            <a:fld id="{17CAF7A6-20F4-4351-B8B4-87CB3154FEEA}" type="slidenum">
              <a:t>‹#›</a:t>
            </a:fld>
            <a:endParaRPr lang="el-GR"/>
          </a:p>
        </p:txBody>
      </p:sp>
    </p:spTree>
    <p:extLst>
      <p:ext uri="{BB962C8B-B14F-4D97-AF65-F5344CB8AC3E}">
        <p14:creationId xmlns:p14="http://schemas.microsoft.com/office/powerpoint/2010/main" val="1969511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p>
        </p:txBody>
      </p:sp>
      <p:sp>
        <p:nvSpPr>
          <p:cNvPr id="3" name="Θέση περιεχομένου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txBox="1">
            <a:spLocks noGrp="1"/>
          </p:cNvSpPr>
          <p:nvPr>
            <p:ph type="dt" sz="half" idx="7"/>
          </p:nvPr>
        </p:nvSpPr>
        <p:spPr/>
        <p:txBody>
          <a:bodyPr/>
          <a:lstStyle>
            <a:lvl1pPr>
              <a:defRPr/>
            </a:lvl1pPr>
          </a:lstStyle>
          <a:p>
            <a:pPr lvl="0"/>
            <a:fld id="{DBE6DF54-D456-4D0D-9D21-01190CD30D83}" type="datetime1">
              <a:rPr lang="el-GR"/>
              <a:pPr lvl="0"/>
              <a:t>18/6/2021</a:t>
            </a:fld>
            <a:endParaRPr lang="el-GR"/>
          </a:p>
        </p:txBody>
      </p:sp>
      <p:sp>
        <p:nvSpPr>
          <p:cNvPr id="6" name="Θέση υποσέλιδου 5"/>
          <p:cNvSpPr txBox="1">
            <a:spLocks noGrp="1"/>
          </p:cNvSpPr>
          <p:nvPr>
            <p:ph type="ftr" sz="quarter" idx="9"/>
          </p:nvPr>
        </p:nvSpPr>
        <p:spPr/>
        <p:txBody>
          <a:bodyPr/>
          <a:lstStyle>
            <a:lvl1pPr>
              <a:defRPr/>
            </a:lvl1pPr>
          </a:lstStyle>
          <a:p>
            <a:pPr lvl="0"/>
            <a:endParaRPr lang="el-GR"/>
          </a:p>
        </p:txBody>
      </p:sp>
      <p:sp>
        <p:nvSpPr>
          <p:cNvPr id="7" name="Θέση αριθμού διαφάνειας 6"/>
          <p:cNvSpPr txBox="1">
            <a:spLocks noGrp="1"/>
          </p:cNvSpPr>
          <p:nvPr>
            <p:ph type="sldNum" sz="quarter" idx="8"/>
          </p:nvPr>
        </p:nvSpPr>
        <p:spPr/>
        <p:txBody>
          <a:bodyPr/>
          <a:lstStyle>
            <a:lvl1pPr>
              <a:defRPr/>
            </a:lvl1pPr>
          </a:lstStyle>
          <a:p>
            <a:pPr lvl="0"/>
            <a:fld id="{054A91D6-D9B0-4A7A-A0F1-720A2A70D3B7}" type="slidenum">
              <a:t>‹#›</a:t>
            </a:fld>
            <a:endParaRPr lang="el-GR"/>
          </a:p>
        </p:txBody>
      </p:sp>
    </p:spTree>
    <p:extLst>
      <p:ext uri="{BB962C8B-B14F-4D97-AF65-F5344CB8AC3E}">
        <p14:creationId xmlns:p14="http://schemas.microsoft.com/office/powerpoint/2010/main" val="12263288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9784" y="365129"/>
            <a:ext cx="10515600" cy="1325559"/>
          </a:xfrm>
        </p:spPr>
        <p:txBody>
          <a:bodyPr/>
          <a:lstStyle>
            <a:lvl1pPr>
              <a:defRPr/>
            </a:lvl1pPr>
          </a:lstStyle>
          <a:p>
            <a:pPr lvl="0"/>
            <a:r>
              <a:rPr lang="el-GR"/>
              <a:t>Κάντε κλικ για να επεξεργαστείτε τον τίτλο υποδείγματος</a:t>
            </a:r>
          </a:p>
        </p:txBody>
      </p:sp>
      <p:sp>
        <p:nvSpPr>
          <p:cNvPr id="3" name="Θέση κειμένου 2"/>
          <p:cNvSpPr txBox="1">
            <a:spLocks noGrp="1"/>
          </p:cNvSpPr>
          <p:nvPr>
            <p:ph type="body" idx="1"/>
          </p:nvPr>
        </p:nvSpPr>
        <p:spPr>
          <a:xfrm>
            <a:off x="839784" y="1681160"/>
            <a:ext cx="5157782" cy="823910"/>
          </a:xfrm>
        </p:spPr>
        <p:txBody>
          <a:bodyPr anchor="b"/>
          <a:lstStyle>
            <a:lvl1pPr marL="0" indent="0">
              <a:buNone/>
              <a:defRPr sz="2400" b="1"/>
            </a:lvl1pPr>
          </a:lstStyle>
          <a:p>
            <a:pPr lvl="0"/>
            <a:r>
              <a:rPr lang="el-GR"/>
              <a:t>Επεξεργασία στυλ υποδείγματος κειμένου</a:t>
            </a:r>
          </a:p>
        </p:txBody>
      </p:sp>
      <p:sp>
        <p:nvSpPr>
          <p:cNvPr id="4" name="Θέση περιεχομένου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el-GR"/>
              <a:t>Επεξεργασία στυλ υποδείγματος κειμένου</a:t>
            </a:r>
          </a:p>
        </p:txBody>
      </p:sp>
      <p:sp>
        <p:nvSpPr>
          <p:cNvPr id="6" name="Θέση περιεχομένου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txBox="1">
            <a:spLocks noGrp="1"/>
          </p:cNvSpPr>
          <p:nvPr>
            <p:ph type="dt" sz="half" idx="7"/>
          </p:nvPr>
        </p:nvSpPr>
        <p:spPr/>
        <p:txBody>
          <a:bodyPr/>
          <a:lstStyle>
            <a:lvl1pPr>
              <a:defRPr/>
            </a:lvl1pPr>
          </a:lstStyle>
          <a:p>
            <a:pPr lvl="0"/>
            <a:fld id="{A388F6DA-790E-4355-AD31-A30F8AB978D6}" type="datetime1">
              <a:rPr lang="el-GR"/>
              <a:pPr lvl="0"/>
              <a:t>18/6/2021</a:t>
            </a:fld>
            <a:endParaRPr lang="el-GR"/>
          </a:p>
        </p:txBody>
      </p:sp>
      <p:sp>
        <p:nvSpPr>
          <p:cNvPr id="8" name="Θέση υποσέλιδου 7"/>
          <p:cNvSpPr txBox="1">
            <a:spLocks noGrp="1"/>
          </p:cNvSpPr>
          <p:nvPr>
            <p:ph type="ftr" sz="quarter" idx="9"/>
          </p:nvPr>
        </p:nvSpPr>
        <p:spPr/>
        <p:txBody>
          <a:bodyPr/>
          <a:lstStyle>
            <a:lvl1pPr>
              <a:defRPr/>
            </a:lvl1pPr>
          </a:lstStyle>
          <a:p>
            <a:pPr lvl="0"/>
            <a:endParaRPr lang="el-GR"/>
          </a:p>
        </p:txBody>
      </p:sp>
      <p:sp>
        <p:nvSpPr>
          <p:cNvPr id="9" name="Θέση αριθμού διαφάνειας 8"/>
          <p:cNvSpPr txBox="1">
            <a:spLocks noGrp="1"/>
          </p:cNvSpPr>
          <p:nvPr>
            <p:ph type="sldNum" sz="quarter" idx="8"/>
          </p:nvPr>
        </p:nvSpPr>
        <p:spPr/>
        <p:txBody>
          <a:bodyPr/>
          <a:lstStyle>
            <a:lvl1pPr>
              <a:defRPr/>
            </a:lvl1pPr>
          </a:lstStyle>
          <a:p>
            <a:pPr lvl="0"/>
            <a:fld id="{672F475F-CEF3-417B-B3AD-83ED0E1347B9}" type="slidenum">
              <a:t>‹#›</a:t>
            </a:fld>
            <a:endParaRPr lang="el-GR"/>
          </a:p>
        </p:txBody>
      </p:sp>
    </p:spTree>
    <p:extLst>
      <p:ext uri="{BB962C8B-B14F-4D97-AF65-F5344CB8AC3E}">
        <p14:creationId xmlns:p14="http://schemas.microsoft.com/office/powerpoint/2010/main" val="18386177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p>
        </p:txBody>
      </p:sp>
      <p:sp>
        <p:nvSpPr>
          <p:cNvPr id="3" name="Θέση ημερομηνίας 2"/>
          <p:cNvSpPr txBox="1">
            <a:spLocks noGrp="1"/>
          </p:cNvSpPr>
          <p:nvPr>
            <p:ph type="dt" sz="half" idx="7"/>
          </p:nvPr>
        </p:nvSpPr>
        <p:spPr/>
        <p:txBody>
          <a:bodyPr/>
          <a:lstStyle>
            <a:lvl1pPr>
              <a:defRPr/>
            </a:lvl1pPr>
          </a:lstStyle>
          <a:p>
            <a:pPr lvl="0"/>
            <a:fld id="{9EF12F9B-C9E1-44CD-A4CF-8191DD12BE7A}" type="datetime1">
              <a:rPr lang="el-GR"/>
              <a:pPr lvl="0"/>
              <a:t>18/6/2021</a:t>
            </a:fld>
            <a:endParaRPr lang="el-GR"/>
          </a:p>
        </p:txBody>
      </p:sp>
      <p:sp>
        <p:nvSpPr>
          <p:cNvPr id="4" name="Θέση υποσέλιδου 3"/>
          <p:cNvSpPr txBox="1">
            <a:spLocks noGrp="1"/>
          </p:cNvSpPr>
          <p:nvPr>
            <p:ph type="ftr" sz="quarter" idx="9"/>
          </p:nvPr>
        </p:nvSpPr>
        <p:spPr/>
        <p:txBody>
          <a:bodyPr/>
          <a:lstStyle>
            <a:lvl1pPr>
              <a:defRPr/>
            </a:lvl1pPr>
          </a:lstStyle>
          <a:p>
            <a:pPr lvl="0"/>
            <a:endParaRPr lang="el-GR"/>
          </a:p>
        </p:txBody>
      </p:sp>
      <p:sp>
        <p:nvSpPr>
          <p:cNvPr id="5" name="Θέση αριθμού διαφάνειας 4"/>
          <p:cNvSpPr txBox="1">
            <a:spLocks noGrp="1"/>
          </p:cNvSpPr>
          <p:nvPr>
            <p:ph type="sldNum" sz="quarter" idx="8"/>
          </p:nvPr>
        </p:nvSpPr>
        <p:spPr/>
        <p:txBody>
          <a:bodyPr/>
          <a:lstStyle>
            <a:lvl1pPr>
              <a:defRPr/>
            </a:lvl1pPr>
          </a:lstStyle>
          <a:p>
            <a:pPr lvl="0"/>
            <a:fld id="{86D6E3D7-B443-4E23-B760-132BB5563340}" type="slidenum">
              <a:t>‹#›</a:t>
            </a:fld>
            <a:endParaRPr lang="el-GR"/>
          </a:p>
        </p:txBody>
      </p:sp>
    </p:spTree>
    <p:extLst>
      <p:ext uri="{BB962C8B-B14F-4D97-AF65-F5344CB8AC3E}">
        <p14:creationId xmlns:p14="http://schemas.microsoft.com/office/powerpoint/2010/main" val="3259602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txBox="1">
            <a:spLocks noGrp="1"/>
          </p:cNvSpPr>
          <p:nvPr>
            <p:ph type="dt" sz="half" idx="7"/>
          </p:nvPr>
        </p:nvSpPr>
        <p:spPr/>
        <p:txBody>
          <a:bodyPr/>
          <a:lstStyle>
            <a:lvl1pPr>
              <a:defRPr/>
            </a:lvl1pPr>
          </a:lstStyle>
          <a:p>
            <a:pPr lvl="0"/>
            <a:fld id="{269850A3-76B2-42A8-9425-975082426ADE}" type="datetime1">
              <a:rPr lang="el-GR"/>
              <a:pPr lvl="0"/>
              <a:t>18/6/2021</a:t>
            </a:fld>
            <a:endParaRPr lang="el-GR"/>
          </a:p>
        </p:txBody>
      </p:sp>
      <p:sp>
        <p:nvSpPr>
          <p:cNvPr id="3" name="Θέση υποσέλιδου 2"/>
          <p:cNvSpPr txBox="1">
            <a:spLocks noGrp="1"/>
          </p:cNvSpPr>
          <p:nvPr>
            <p:ph type="ftr" sz="quarter" idx="9"/>
          </p:nvPr>
        </p:nvSpPr>
        <p:spPr/>
        <p:txBody>
          <a:bodyPr/>
          <a:lstStyle>
            <a:lvl1pPr>
              <a:defRPr/>
            </a:lvl1pPr>
          </a:lstStyle>
          <a:p>
            <a:pPr lvl="0"/>
            <a:endParaRPr lang="el-GR"/>
          </a:p>
        </p:txBody>
      </p:sp>
      <p:sp>
        <p:nvSpPr>
          <p:cNvPr id="4" name="Θέση αριθμού διαφάνειας 3"/>
          <p:cNvSpPr txBox="1">
            <a:spLocks noGrp="1"/>
          </p:cNvSpPr>
          <p:nvPr>
            <p:ph type="sldNum" sz="quarter" idx="8"/>
          </p:nvPr>
        </p:nvSpPr>
        <p:spPr/>
        <p:txBody>
          <a:bodyPr/>
          <a:lstStyle>
            <a:lvl1pPr>
              <a:defRPr/>
            </a:lvl1pPr>
          </a:lstStyle>
          <a:p>
            <a:pPr lvl="0"/>
            <a:fld id="{1B19A1F0-16E9-4710-84CC-C1B0E6B22588}" type="slidenum">
              <a:t>‹#›</a:t>
            </a:fld>
            <a:endParaRPr lang="el-GR"/>
          </a:p>
        </p:txBody>
      </p:sp>
    </p:spTree>
    <p:extLst>
      <p:ext uri="{BB962C8B-B14F-4D97-AF65-F5344CB8AC3E}">
        <p14:creationId xmlns:p14="http://schemas.microsoft.com/office/powerpoint/2010/main" val="18720629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9784" y="457200"/>
            <a:ext cx="3932240" cy="1600200"/>
          </a:xfrm>
        </p:spPr>
        <p:txBody>
          <a:bodyPr anchor="b"/>
          <a:lstStyle>
            <a:lvl1pPr>
              <a:defRPr sz="3200"/>
            </a:lvl1pPr>
          </a:lstStyle>
          <a:p>
            <a:pPr lvl="0"/>
            <a:r>
              <a:rPr lang="el-GR"/>
              <a:t>Κάντε κλικ για να επεξεργαστείτε τον τίτλο υποδείγματος</a:t>
            </a:r>
          </a:p>
        </p:txBody>
      </p:sp>
      <p:sp>
        <p:nvSpPr>
          <p:cNvPr id="3" name="Θέση περιεχομένου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txBox="1">
            <a:spLocks noGrp="1"/>
          </p:cNvSpPr>
          <p:nvPr>
            <p:ph type="body" idx="2"/>
          </p:nvPr>
        </p:nvSpPr>
        <p:spPr>
          <a:xfrm>
            <a:off x="839784" y="2057400"/>
            <a:ext cx="3932240" cy="3811584"/>
          </a:xfrm>
        </p:spPr>
        <p:txBody>
          <a:bodyPr/>
          <a:lstStyle>
            <a:lvl1pPr marL="0" indent="0">
              <a:buNone/>
              <a:defRPr sz="1600"/>
            </a:lvl1pPr>
          </a:lstStyle>
          <a:p>
            <a:pPr lvl="0"/>
            <a:r>
              <a:rPr lang="el-GR"/>
              <a:t>Επεξεργασία στυλ υποδείγματος κειμένου</a:t>
            </a:r>
          </a:p>
        </p:txBody>
      </p:sp>
      <p:sp>
        <p:nvSpPr>
          <p:cNvPr id="5" name="Θέση ημερομηνίας 4"/>
          <p:cNvSpPr txBox="1">
            <a:spLocks noGrp="1"/>
          </p:cNvSpPr>
          <p:nvPr>
            <p:ph type="dt" sz="half" idx="7"/>
          </p:nvPr>
        </p:nvSpPr>
        <p:spPr/>
        <p:txBody>
          <a:bodyPr/>
          <a:lstStyle>
            <a:lvl1pPr>
              <a:defRPr/>
            </a:lvl1pPr>
          </a:lstStyle>
          <a:p>
            <a:pPr lvl="0"/>
            <a:fld id="{7DFB7AFD-5E11-4B4E-91B3-640BAA805DF8}" type="datetime1">
              <a:rPr lang="el-GR"/>
              <a:pPr lvl="0"/>
              <a:t>18/6/2021</a:t>
            </a:fld>
            <a:endParaRPr lang="el-GR"/>
          </a:p>
        </p:txBody>
      </p:sp>
      <p:sp>
        <p:nvSpPr>
          <p:cNvPr id="6" name="Θέση υποσέλιδου 5"/>
          <p:cNvSpPr txBox="1">
            <a:spLocks noGrp="1"/>
          </p:cNvSpPr>
          <p:nvPr>
            <p:ph type="ftr" sz="quarter" idx="9"/>
          </p:nvPr>
        </p:nvSpPr>
        <p:spPr/>
        <p:txBody>
          <a:bodyPr/>
          <a:lstStyle>
            <a:lvl1pPr>
              <a:defRPr/>
            </a:lvl1pPr>
          </a:lstStyle>
          <a:p>
            <a:pPr lvl="0"/>
            <a:endParaRPr lang="el-GR"/>
          </a:p>
        </p:txBody>
      </p:sp>
      <p:sp>
        <p:nvSpPr>
          <p:cNvPr id="7" name="Θέση αριθμού διαφάνειας 6"/>
          <p:cNvSpPr txBox="1">
            <a:spLocks noGrp="1"/>
          </p:cNvSpPr>
          <p:nvPr>
            <p:ph type="sldNum" sz="quarter" idx="8"/>
          </p:nvPr>
        </p:nvSpPr>
        <p:spPr/>
        <p:txBody>
          <a:bodyPr/>
          <a:lstStyle>
            <a:lvl1pPr>
              <a:defRPr/>
            </a:lvl1pPr>
          </a:lstStyle>
          <a:p>
            <a:pPr lvl="0"/>
            <a:fld id="{6E04E421-C245-4D9E-966C-2CC1A0746605}" type="slidenum">
              <a:t>‹#›</a:t>
            </a:fld>
            <a:endParaRPr lang="el-GR"/>
          </a:p>
        </p:txBody>
      </p:sp>
    </p:spTree>
    <p:extLst>
      <p:ext uri="{BB962C8B-B14F-4D97-AF65-F5344CB8AC3E}">
        <p14:creationId xmlns:p14="http://schemas.microsoft.com/office/powerpoint/2010/main" val="19787838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9784" y="457200"/>
            <a:ext cx="3932240" cy="1600200"/>
          </a:xfrm>
        </p:spPr>
        <p:txBody>
          <a:bodyPr anchor="b"/>
          <a:lstStyle>
            <a:lvl1pPr>
              <a:defRPr sz="3200"/>
            </a:lvl1pPr>
          </a:lstStyle>
          <a:p>
            <a:pPr lvl="0"/>
            <a:r>
              <a:rPr lang="el-GR"/>
              <a:t>Κάντε κλικ για να επεξεργαστείτε τον τίτλο υποδείγματος</a:t>
            </a:r>
          </a:p>
        </p:txBody>
      </p:sp>
      <p:sp>
        <p:nvSpPr>
          <p:cNvPr id="3" name="Θέση εικόνας 2"/>
          <p:cNvSpPr txBox="1">
            <a:spLocks noGrp="1"/>
          </p:cNvSpPr>
          <p:nvPr>
            <p:ph type="pic" idx="1"/>
          </p:nvPr>
        </p:nvSpPr>
        <p:spPr>
          <a:xfrm>
            <a:off x="5183184" y="987423"/>
            <a:ext cx="6172200" cy="4873623"/>
          </a:xfrm>
        </p:spPr>
        <p:txBody>
          <a:bodyPr/>
          <a:lstStyle>
            <a:lvl1pPr marL="0" indent="0">
              <a:buNone/>
              <a:defRPr sz="3200"/>
            </a:lvl1pPr>
          </a:lstStyle>
          <a:p>
            <a:pPr lvl="0"/>
            <a:endParaRPr lang="el-GR"/>
          </a:p>
        </p:txBody>
      </p:sp>
      <p:sp>
        <p:nvSpPr>
          <p:cNvPr id="4" name="Θέση κειμένου 3"/>
          <p:cNvSpPr txBox="1">
            <a:spLocks noGrp="1"/>
          </p:cNvSpPr>
          <p:nvPr>
            <p:ph type="body" idx="2"/>
          </p:nvPr>
        </p:nvSpPr>
        <p:spPr>
          <a:xfrm>
            <a:off x="839784" y="2057400"/>
            <a:ext cx="3932240" cy="3811584"/>
          </a:xfrm>
        </p:spPr>
        <p:txBody>
          <a:bodyPr/>
          <a:lstStyle>
            <a:lvl1pPr marL="0" indent="0">
              <a:buNone/>
              <a:defRPr sz="1600"/>
            </a:lvl1pPr>
          </a:lstStyle>
          <a:p>
            <a:pPr lvl="0"/>
            <a:r>
              <a:rPr lang="el-GR"/>
              <a:t>Επεξεργασία στυλ υποδείγματος κειμένου</a:t>
            </a:r>
          </a:p>
        </p:txBody>
      </p:sp>
      <p:sp>
        <p:nvSpPr>
          <p:cNvPr id="5" name="Θέση ημερομηνίας 4"/>
          <p:cNvSpPr txBox="1">
            <a:spLocks noGrp="1"/>
          </p:cNvSpPr>
          <p:nvPr>
            <p:ph type="dt" sz="half" idx="7"/>
          </p:nvPr>
        </p:nvSpPr>
        <p:spPr/>
        <p:txBody>
          <a:bodyPr/>
          <a:lstStyle>
            <a:lvl1pPr>
              <a:defRPr/>
            </a:lvl1pPr>
          </a:lstStyle>
          <a:p>
            <a:pPr lvl="0"/>
            <a:fld id="{2A0218D5-B27E-4D79-9548-0E6289877057}" type="datetime1">
              <a:rPr lang="el-GR"/>
              <a:pPr lvl="0"/>
              <a:t>18/6/2021</a:t>
            </a:fld>
            <a:endParaRPr lang="el-GR"/>
          </a:p>
        </p:txBody>
      </p:sp>
      <p:sp>
        <p:nvSpPr>
          <p:cNvPr id="6" name="Θέση υποσέλιδου 5"/>
          <p:cNvSpPr txBox="1">
            <a:spLocks noGrp="1"/>
          </p:cNvSpPr>
          <p:nvPr>
            <p:ph type="ftr" sz="quarter" idx="9"/>
          </p:nvPr>
        </p:nvSpPr>
        <p:spPr/>
        <p:txBody>
          <a:bodyPr/>
          <a:lstStyle>
            <a:lvl1pPr>
              <a:defRPr/>
            </a:lvl1pPr>
          </a:lstStyle>
          <a:p>
            <a:pPr lvl="0"/>
            <a:endParaRPr lang="el-GR"/>
          </a:p>
        </p:txBody>
      </p:sp>
      <p:sp>
        <p:nvSpPr>
          <p:cNvPr id="7" name="Θέση αριθμού διαφάνειας 6"/>
          <p:cNvSpPr txBox="1">
            <a:spLocks noGrp="1"/>
          </p:cNvSpPr>
          <p:nvPr>
            <p:ph type="sldNum" sz="quarter" idx="8"/>
          </p:nvPr>
        </p:nvSpPr>
        <p:spPr/>
        <p:txBody>
          <a:bodyPr/>
          <a:lstStyle>
            <a:lvl1pPr>
              <a:defRPr/>
            </a:lvl1pPr>
          </a:lstStyle>
          <a:p>
            <a:pPr lvl="0"/>
            <a:fld id="{3BFCE132-126F-4AC0-ABF9-668BACFFAFE6}" type="slidenum">
              <a:t>‹#›</a:t>
            </a:fld>
            <a:endParaRPr lang="el-GR"/>
          </a:p>
        </p:txBody>
      </p:sp>
    </p:spTree>
    <p:extLst>
      <p:ext uri="{BB962C8B-B14F-4D97-AF65-F5344CB8AC3E}">
        <p14:creationId xmlns:p14="http://schemas.microsoft.com/office/powerpoint/2010/main" val="38378210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hyperlink" Target="http://creativecommons.org/licenses/by-nc/4.0/" TargetMode="Externa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Θέση τίτλου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lstStyle/>
          <a:p>
            <a:pPr lvl="0"/>
            <a:r>
              <a:rPr lang="el-GR"/>
              <a:t>Κάντε κλικ για να επεξεργαστείτε τον τίτλο υποδείγματος</a:t>
            </a:r>
          </a:p>
        </p:txBody>
      </p:sp>
      <p:sp>
        <p:nvSpPr>
          <p:cNvPr id="3" name="Θέση κειμένου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l-GR" sz="1200" b="0" i="0" u="none" strike="noStrike" kern="1200" cap="none" spc="0" baseline="0">
                <a:solidFill>
                  <a:srgbClr val="898989"/>
                </a:solidFill>
                <a:uFillTx/>
                <a:latin typeface="Calibri"/>
              </a:defRPr>
            </a:lvl1pPr>
          </a:lstStyle>
          <a:p>
            <a:pPr lvl="0"/>
            <a:fld id="{6BFD40EA-F7C7-449A-8D49-0F931FB1AA86}" type="datetime1">
              <a:rPr lang="el-GR"/>
              <a:pPr lvl="0"/>
              <a:t>18/6/2021</a:t>
            </a:fld>
            <a:endParaRPr lang="el-GR"/>
          </a:p>
        </p:txBody>
      </p:sp>
      <p:sp>
        <p:nvSpPr>
          <p:cNvPr id="5" name="Θέση υποσέλιδου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l-GR" sz="1200" b="0" i="0" u="none" strike="noStrike" kern="1200" cap="none" spc="0" baseline="0">
                <a:solidFill>
                  <a:srgbClr val="898989"/>
                </a:solidFill>
                <a:uFillTx/>
                <a:latin typeface="Calibri"/>
              </a:defRPr>
            </a:lvl1pPr>
          </a:lstStyle>
          <a:p>
            <a:pPr lvl="0"/>
            <a:endParaRPr lang="el-GR"/>
          </a:p>
        </p:txBody>
      </p:sp>
      <p:sp>
        <p:nvSpPr>
          <p:cNvPr id="6" name="Θέση αριθμού διαφάνειας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l-GR" sz="1200" b="0" i="0" u="none" strike="noStrike" kern="1200" cap="none" spc="0" baseline="0">
                <a:solidFill>
                  <a:srgbClr val="898989"/>
                </a:solidFill>
                <a:uFillTx/>
                <a:latin typeface="Calibri"/>
              </a:defRPr>
            </a:lvl1pPr>
          </a:lstStyle>
          <a:p>
            <a:pPr lvl="0"/>
            <a:fld id="{97963648-B87C-4CC2-A00B-85B900C85FFA}" type="slidenum">
              <a:t>‹#›</a:t>
            </a:fld>
            <a:endParaRPr lang="el-GR"/>
          </a:p>
        </p:txBody>
      </p:sp>
      <p:pic>
        <p:nvPicPr>
          <p:cNvPr id="7" name="Picture 2"/>
          <p:cNvPicPr>
            <a:picLocks noChangeAspect="1"/>
          </p:cNvPicPr>
          <p:nvPr/>
        </p:nvPicPr>
        <p:blipFill>
          <a:blip r:embed="rId13"/>
          <a:srcRect/>
          <a:stretch>
            <a:fillRect/>
          </a:stretch>
        </p:blipFill>
        <p:spPr>
          <a:xfrm>
            <a:off x="0" y="0"/>
            <a:ext cx="1555293" cy="980730"/>
          </a:xfrm>
          <a:prstGeom prst="rect">
            <a:avLst/>
          </a:prstGeom>
          <a:noFill/>
          <a:ln>
            <a:noFill/>
          </a:ln>
        </p:spPr>
      </p:pic>
      <p:pic>
        <p:nvPicPr>
          <p:cNvPr id="8" name="Imagen 5"/>
          <p:cNvPicPr>
            <a:picLocks noChangeAspect="1"/>
          </p:cNvPicPr>
          <p:nvPr/>
        </p:nvPicPr>
        <p:blipFill>
          <a:blip r:embed="rId14"/>
          <a:stretch>
            <a:fillRect/>
          </a:stretch>
        </p:blipFill>
        <p:spPr>
          <a:xfrm>
            <a:off x="11216953" y="0"/>
            <a:ext cx="975052" cy="908721"/>
          </a:xfrm>
          <a:prstGeom prst="rect">
            <a:avLst/>
          </a:prstGeom>
          <a:noFill/>
          <a:ln>
            <a:noFill/>
          </a:ln>
        </p:spPr>
      </p:pic>
      <p:pic>
        <p:nvPicPr>
          <p:cNvPr id="9" name="Picture 8"/>
          <p:cNvPicPr>
            <a:picLocks noChangeAspect="1"/>
          </p:cNvPicPr>
          <p:nvPr/>
        </p:nvPicPr>
        <p:blipFill>
          <a:blip r:embed="rId15"/>
          <a:srcRect t="12638"/>
          <a:stretch>
            <a:fillRect/>
          </a:stretch>
        </p:blipFill>
        <p:spPr>
          <a:xfrm>
            <a:off x="144018" y="6243742"/>
            <a:ext cx="3359697" cy="569634"/>
          </a:xfrm>
          <a:prstGeom prst="rect">
            <a:avLst/>
          </a:prstGeom>
          <a:noFill/>
          <a:ln>
            <a:noFill/>
          </a:ln>
        </p:spPr>
      </p:pic>
      <p:pic>
        <p:nvPicPr>
          <p:cNvPr id="10" name="Picture 9" descr="Licenza Creative Commons"/>
          <p:cNvPicPr>
            <a:picLocks noChangeAspect="1"/>
          </p:cNvPicPr>
          <p:nvPr/>
        </p:nvPicPr>
        <p:blipFill>
          <a:blip r:embed="rId16"/>
          <a:srcRect/>
          <a:stretch>
            <a:fillRect/>
          </a:stretch>
        </p:blipFill>
        <p:spPr>
          <a:xfrm>
            <a:off x="10776524" y="6333207"/>
            <a:ext cx="1119774" cy="390695"/>
          </a:xfrm>
          <a:prstGeom prst="rect">
            <a:avLst/>
          </a:prstGeom>
          <a:noFill/>
          <a:ln>
            <a:noFill/>
          </a:ln>
        </p:spPr>
      </p:pic>
      <p:sp>
        <p:nvSpPr>
          <p:cNvPr id="11" name="TextBox 10"/>
          <p:cNvSpPr txBox="1"/>
          <p:nvPr/>
        </p:nvSpPr>
        <p:spPr>
          <a:xfrm>
            <a:off x="8256236" y="6372032"/>
            <a:ext cx="2520278" cy="369335"/>
          </a:xfrm>
          <a:prstGeom prst="rect">
            <a:avLst/>
          </a:prstGeom>
          <a:noFill/>
          <a:ln>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900" b="0" i="0" u="none" strike="noStrike" kern="1200" cap="none" spc="0" baseline="0">
                <a:solidFill>
                  <a:srgbClr val="000000"/>
                </a:solidFill>
                <a:uFillTx/>
                <a:latin typeface="Calibri"/>
              </a:rPr>
              <a:t>This work is licensed under a </a:t>
            </a:r>
            <a:r>
              <a:rPr lang="en-GB" sz="900" b="0" i="0" u="sng" strike="noStrike" kern="1200" cap="none" spc="0" baseline="0">
                <a:solidFill>
                  <a:srgbClr val="000000"/>
                </a:solidFill>
                <a:uFillTx/>
                <a:latin typeface="Calibri"/>
                <a:hlinkClick r:id="rId17"/>
              </a:rPr>
              <a:t>Creative Commons Attribution - Non-commercial 4.0 International</a:t>
            </a:r>
            <a:r>
              <a:rPr lang="en-GB" sz="900" b="0" i="0" u="none" strike="noStrike" kern="1200" cap="none" spc="0" baseline="0">
                <a:solidFill>
                  <a:srgbClr val="000000"/>
                </a:solidFill>
                <a:uFillTx/>
                <a:latin typeface="Calibri"/>
              </a:rPr>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l" defTabSz="914400" rtl="0" fontAlgn="auto" hangingPunct="1">
        <a:lnSpc>
          <a:spcPct val="90000"/>
        </a:lnSpc>
        <a:spcBef>
          <a:spcPts val="0"/>
        </a:spcBef>
        <a:spcAft>
          <a:spcPts val="0"/>
        </a:spcAft>
        <a:buNone/>
        <a:tabLst/>
        <a:defRPr lang="el-GR"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l-GR"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l-GR"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l-GR"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l-GR"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l-GR" sz="18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Υπότιτλος 2"/>
          <p:cNvSpPr txBox="1">
            <a:spLocks noGrp="1"/>
          </p:cNvSpPr>
          <p:nvPr>
            <p:ph type="subTitle" idx="1"/>
          </p:nvPr>
        </p:nvSpPr>
        <p:spPr>
          <a:xfrm>
            <a:off x="2135562" y="1412775"/>
            <a:ext cx="8577474" cy="576062"/>
          </a:xfrm>
        </p:spPr>
        <p:txBody>
          <a:bodyPr/>
          <a:lstStyle/>
          <a:p>
            <a:pPr lvl="0"/>
            <a:r>
              <a:rPr lang="en-US" b="1">
                <a:solidFill>
                  <a:srgbClr val="FF9900"/>
                </a:solidFill>
                <a:effectLst>
                  <a:outerShdw dist="38096" dir="2700000">
                    <a:srgbClr val="000000"/>
                  </a:outerShdw>
                </a:effectLst>
                <a:latin typeface="Calibri" pitchFamily="34"/>
                <a:cs typeface="Calibri" pitchFamily="34"/>
              </a:rPr>
              <a:t>Unit 4 – Medicine and philosophy </a:t>
            </a:r>
            <a:endParaRPr lang="en-GB" b="1">
              <a:solidFill>
                <a:srgbClr val="FF9900"/>
              </a:solidFill>
              <a:effectLst>
                <a:outerShdw dist="38096" dir="2700000">
                  <a:srgbClr val="000000"/>
                </a:outerShdw>
              </a:effectLst>
              <a:latin typeface="Calibri" pitchFamily="34"/>
              <a:cs typeface="Calibri" pitchFamily="34"/>
            </a:endParaRPr>
          </a:p>
        </p:txBody>
      </p:sp>
      <p:sp>
        <p:nvSpPr>
          <p:cNvPr id="3" name="AutoShape 2" descr="Welcome to the Aristotle University of Thessaloniki - A short guide to the  student life"/>
          <p:cNvSpPr/>
          <p:nvPr/>
        </p:nvSpPr>
        <p:spPr>
          <a:xfrm>
            <a:off x="4820479" y="3214408"/>
            <a:ext cx="2832655" cy="1888437"/>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Calibri"/>
            </a:endParaRPr>
          </a:p>
        </p:txBody>
      </p:sp>
      <p:pic>
        <p:nvPicPr>
          <p:cNvPr id="4" name="Εικόνα 4"/>
          <p:cNvPicPr>
            <a:picLocks noChangeAspect="1"/>
          </p:cNvPicPr>
          <p:nvPr/>
        </p:nvPicPr>
        <p:blipFill>
          <a:blip r:embed="rId2"/>
          <a:stretch>
            <a:fillRect/>
          </a:stretch>
        </p:blipFill>
        <p:spPr>
          <a:xfrm>
            <a:off x="3935760" y="2564901"/>
            <a:ext cx="4248476" cy="2255376"/>
          </a:xfrm>
          <a:prstGeom prst="rect">
            <a:avLst/>
          </a:prstGeom>
          <a:noFill/>
          <a:ln>
            <a:noFill/>
          </a:ln>
        </p:spPr>
      </p:pic>
      <p:sp>
        <p:nvSpPr>
          <p:cNvPr id="5" name="Rectangle 6"/>
          <p:cNvSpPr/>
          <p:nvPr/>
        </p:nvSpPr>
        <p:spPr>
          <a:xfrm>
            <a:off x="4282171" y="5229197"/>
            <a:ext cx="3555653" cy="369335"/>
          </a:xfrm>
          <a:prstGeom prst="rect">
            <a:avLst/>
          </a:prstGeom>
          <a:no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alibri"/>
              </a:rPr>
              <a:t>Aristotle University of Thessaloniki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Τίτλος 3"/>
          <p:cNvSpPr txBox="1">
            <a:spLocks noGrp="1"/>
          </p:cNvSpPr>
          <p:nvPr>
            <p:ph type="title"/>
          </p:nvPr>
        </p:nvSpPr>
        <p:spPr>
          <a:xfrm>
            <a:off x="838203" y="980730"/>
            <a:ext cx="10515600" cy="571847"/>
          </a:xfrm>
        </p:spPr>
        <p:txBody>
          <a:bodyPr anchorCtr="1"/>
          <a:lstStyle/>
          <a:p>
            <a:pPr lvl="0" algn="ctr"/>
            <a:r>
              <a:rPr lang="en-US" sz="2400">
                <a:latin typeface="Calibri"/>
                <a:cs typeface="Times New Roman" pitchFamily="18"/>
              </a:rPr>
              <a:t>Plato’s conception of therapy. </a:t>
            </a:r>
            <a:endParaRPr lang="el-GR" sz="2400">
              <a:latin typeface="Calibri"/>
              <a:cs typeface="Times New Roman" pitchFamily="18"/>
            </a:endParaRPr>
          </a:p>
        </p:txBody>
      </p:sp>
      <p:sp>
        <p:nvSpPr>
          <p:cNvPr id="3" name="Θέση περιεχομένου 4"/>
          <p:cNvSpPr txBox="1">
            <a:spLocks noGrp="1"/>
          </p:cNvSpPr>
          <p:nvPr>
            <p:ph idx="1"/>
          </p:nvPr>
        </p:nvSpPr>
        <p:spPr/>
        <p:txBody>
          <a:bodyPr/>
          <a:lstStyle/>
          <a:p>
            <a:pPr lvl="0" algn="just">
              <a:lnSpc>
                <a:spcPct val="80000"/>
              </a:lnSpc>
            </a:pPr>
            <a:r>
              <a:rPr lang="en-US" sz="1800">
                <a:cs typeface="Times New Roman" pitchFamily="18"/>
              </a:rPr>
              <a:t>Plato describes how the ancient physician can heal a disease in his dialogue, </a:t>
            </a:r>
            <a:r>
              <a:rPr lang="en-US" sz="1800" i="1">
                <a:cs typeface="Times New Roman" pitchFamily="18"/>
              </a:rPr>
              <a:t>Charmides.</a:t>
            </a:r>
            <a:r>
              <a:rPr lang="en-US" sz="1800">
                <a:cs typeface="Times New Roman" pitchFamily="18"/>
              </a:rPr>
              <a:t> He argues that if a good physician is to heal </a:t>
            </a:r>
            <a:r>
              <a:rPr lang="en-US" sz="1800" b="1">
                <a:cs typeface="Times New Roman" pitchFamily="18"/>
              </a:rPr>
              <a:t>a pain in the eyes</a:t>
            </a:r>
            <a:r>
              <a:rPr lang="en-US" sz="1800">
                <a:cs typeface="Times New Roman" pitchFamily="18"/>
              </a:rPr>
              <a:t>, he has to cure first </a:t>
            </a:r>
            <a:r>
              <a:rPr lang="en-US" sz="1800" b="1">
                <a:cs typeface="Times New Roman" pitchFamily="18"/>
              </a:rPr>
              <a:t>the head </a:t>
            </a:r>
            <a:r>
              <a:rPr lang="en-US" sz="1800">
                <a:cs typeface="Times New Roman" pitchFamily="18"/>
              </a:rPr>
              <a:t>of the patient. He further claims that he cannot cure the head of the patient if he does not cure first the </a:t>
            </a:r>
            <a:r>
              <a:rPr lang="en-US" sz="1800" b="1">
                <a:cs typeface="Times New Roman" pitchFamily="18"/>
              </a:rPr>
              <a:t>whole body</a:t>
            </a:r>
            <a:r>
              <a:rPr lang="en-US" sz="1800">
                <a:cs typeface="Times New Roman" pitchFamily="18"/>
              </a:rPr>
              <a:t>.  This is the reason why they prescribe diets in the effort they make to cure the part together with the whole. </a:t>
            </a:r>
          </a:p>
          <a:p>
            <a:pPr lvl="0" algn="just">
              <a:lnSpc>
                <a:spcPct val="80000"/>
              </a:lnSpc>
            </a:pPr>
            <a:r>
              <a:rPr lang="en-US" sz="1800">
                <a:cs typeface="Times New Roman" pitchFamily="18"/>
              </a:rPr>
              <a:t>Furthermore, Plato argues in the same dialogue that a physician cannot cure the whole body independently of the soul. Because the good and bad things for the body originate in the soul. We should start therefore with the soul, if we wish to cure the pain in the eyes, the head or the body. </a:t>
            </a:r>
          </a:p>
          <a:p>
            <a:pPr lvl="0" algn="just">
              <a:lnSpc>
                <a:spcPct val="80000"/>
              </a:lnSpc>
            </a:pPr>
            <a:r>
              <a:rPr lang="en-US" sz="1800">
                <a:cs typeface="Times New Roman" pitchFamily="18"/>
              </a:rPr>
              <a:t>Moreover, the soul is healed with certain magical songs, which are good words which bring prudence, moderation and temperance in the soul. And if this temperance is present in the soul, then the head and the body can be restored back to health. </a:t>
            </a:r>
            <a:endParaRPr lang="el-GR" sz="1800">
              <a:cs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8203" y="1052739"/>
            <a:ext cx="10515600" cy="637949"/>
          </a:xfrm>
        </p:spPr>
        <p:txBody>
          <a:bodyPr anchorCtr="1"/>
          <a:lstStyle/>
          <a:p>
            <a:pPr lvl="0" algn="ctr"/>
            <a:r>
              <a:rPr lang="en-US" sz="2400">
                <a:latin typeface="Calibri"/>
                <a:cs typeface="Times New Roman" pitchFamily="18"/>
              </a:rPr>
              <a:t>Plato as the first originator of modern Psychotherapy.</a:t>
            </a:r>
            <a:r>
              <a:rPr lang="en-US" sz="2500">
                <a:latin typeface="Times New Roman" pitchFamily="18"/>
                <a:cs typeface="Times New Roman" pitchFamily="18"/>
              </a:rPr>
              <a:t>  </a:t>
            </a:r>
            <a:endParaRPr lang="el-GR" sz="2500">
              <a:latin typeface="Times New Roman" pitchFamily="18"/>
              <a:cs typeface="Times New Roman" pitchFamily="18"/>
            </a:endParaRPr>
          </a:p>
        </p:txBody>
      </p:sp>
      <p:sp>
        <p:nvSpPr>
          <p:cNvPr id="3" name="Θέση περιεχομένου 3"/>
          <p:cNvSpPr txBox="1">
            <a:spLocks noGrp="1"/>
          </p:cNvSpPr>
          <p:nvPr>
            <p:ph idx="1"/>
          </p:nvPr>
        </p:nvSpPr>
        <p:spPr/>
        <p:txBody>
          <a:bodyPr/>
          <a:lstStyle/>
          <a:p>
            <a:pPr lvl="0" algn="just"/>
            <a:r>
              <a:rPr lang="en-US" sz="1800">
                <a:cs typeface="Times New Roman" pitchFamily="18"/>
              </a:rPr>
              <a:t>By claiming that we cannot heal the body and the head without curing first the soul, Plato has become one of the first originators of modern Psychotherapy in the history of medicine. </a:t>
            </a:r>
          </a:p>
          <a:p>
            <a:pPr lvl="0" algn="just"/>
            <a:r>
              <a:rPr lang="en-US" sz="1800">
                <a:cs typeface="Times New Roman" pitchFamily="18"/>
              </a:rPr>
              <a:t>It is “The therapy of the word in Greek Medicine” as Dr. Chiara Thumiger (in the attached youtube calls it), by which she implies the whole tradition of the healing of the soul through the use of good words which permeates the Classical antiquity.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8203" y="908721"/>
            <a:ext cx="10515600" cy="781967"/>
          </a:xfrm>
        </p:spPr>
        <p:txBody>
          <a:bodyPr anchorCtr="1"/>
          <a:lstStyle/>
          <a:p>
            <a:pPr lvl="0" algn="ctr"/>
            <a:r>
              <a:rPr lang="en-US" sz="2400">
                <a:latin typeface="Calibri"/>
                <a:cs typeface="Times New Roman" pitchFamily="18"/>
              </a:rPr>
              <a:t>Aristotle’s contribution to medicine</a:t>
            </a:r>
            <a:endParaRPr lang="el-GR" sz="2400">
              <a:latin typeface="Calibri"/>
              <a:cs typeface="Times New Roman" pitchFamily="18"/>
            </a:endParaRPr>
          </a:p>
        </p:txBody>
      </p:sp>
      <p:sp>
        <p:nvSpPr>
          <p:cNvPr id="3" name="Θέση περιεχομένου 3"/>
          <p:cNvSpPr txBox="1">
            <a:spLocks noGrp="1"/>
          </p:cNvSpPr>
          <p:nvPr>
            <p:ph idx="1"/>
          </p:nvPr>
        </p:nvSpPr>
        <p:spPr/>
        <p:txBody>
          <a:bodyPr/>
          <a:lstStyle/>
          <a:p>
            <a:pPr marL="0" lvl="0" indent="0" algn="just">
              <a:lnSpc>
                <a:spcPct val="70000"/>
              </a:lnSpc>
              <a:buNone/>
            </a:pPr>
            <a:r>
              <a:rPr lang="en-US" sz="1800">
                <a:cs typeface="Times New Roman" pitchFamily="18"/>
              </a:rPr>
              <a:t>Aristotle has not written any treatise on medicine or at least no such a treatise is extant. Nevertheless, he was the son of a physician and consequently we have good reasons to think that he knew quite a lot about medicine. </a:t>
            </a:r>
          </a:p>
          <a:p>
            <a:pPr marL="0" lvl="0" indent="0" algn="just">
              <a:lnSpc>
                <a:spcPct val="70000"/>
              </a:lnSpc>
              <a:buNone/>
            </a:pPr>
            <a:r>
              <a:rPr lang="en-US" sz="1800">
                <a:cs typeface="Times New Roman" pitchFamily="18"/>
              </a:rPr>
              <a:t>He has written treatises on biology, about animals and of course about anthropology or ethics, that is on topics which are pretty close to medicine. </a:t>
            </a:r>
          </a:p>
          <a:p>
            <a:pPr marL="0" lvl="0" indent="0" algn="just">
              <a:lnSpc>
                <a:spcPct val="70000"/>
              </a:lnSpc>
              <a:buNone/>
            </a:pPr>
            <a:r>
              <a:rPr lang="en-US" sz="1800">
                <a:cs typeface="Times New Roman" pitchFamily="18"/>
              </a:rPr>
              <a:t>Moreover, in his ethical treatises like the </a:t>
            </a:r>
            <a:r>
              <a:rPr lang="en-US" sz="1800" b="1">
                <a:cs typeface="Times New Roman" pitchFamily="18"/>
              </a:rPr>
              <a:t>Nicomachean Ethics </a:t>
            </a:r>
            <a:r>
              <a:rPr lang="en-US" sz="1800">
                <a:cs typeface="Times New Roman" pitchFamily="18"/>
              </a:rPr>
              <a:t>and the </a:t>
            </a:r>
            <a:r>
              <a:rPr lang="en-US" sz="1800" b="1">
                <a:cs typeface="Times New Roman" pitchFamily="18"/>
              </a:rPr>
              <a:t>Eudemean</a:t>
            </a:r>
            <a:r>
              <a:rPr lang="en-US" sz="1800">
                <a:cs typeface="Times New Roman" pitchFamily="18"/>
              </a:rPr>
              <a:t> </a:t>
            </a:r>
            <a:r>
              <a:rPr lang="en-US" sz="1800" b="1">
                <a:cs typeface="Times New Roman" pitchFamily="18"/>
              </a:rPr>
              <a:t>Ethics</a:t>
            </a:r>
            <a:r>
              <a:rPr lang="en-US" sz="1800">
                <a:cs typeface="Times New Roman" pitchFamily="18"/>
              </a:rPr>
              <a:t>, he quite often compares ethical reasoning with medical reasoning. He claims that in both cases knowledge is </a:t>
            </a:r>
            <a:r>
              <a:rPr lang="en-US" sz="1800" b="1">
                <a:cs typeface="Times New Roman" pitchFamily="18"/>
              </a:rPr>
              <a:t>contingent</a:t>
            </a:r>
            <a:r>
              <a:rPr lang="en-US" sz="1800">
                <a:cs typeface="Times New Roman" pitchFamily="18"/>
              </a:rPr>
              <a:t>, that is it can be otherwise, unlike the mathematical and metaphysical knowledge which is </a:t>
            </a:r>
            <a:r>
              <a:rPr lang="en-US" sz="1800" b="1">
                <a:cs typeface="Times New Roman" pitchFamily="18"/>
              </a:rPr>
              <a:t>necessary</a:t>
            </a:r>
            <a:r>
              <a:rPr lang="en-US" sz="1800">
                <a:cs typeface="Times New Roman" pitchFamily="18"/>
              </a:rPr>
              <a:t>, i.e. it cannot be otherwise. </a:t>
            </a:r>
          </a:p>
          <a:p>
            <a:pPr marL="0" lvl="0" indent="0" algn="just">
              <a:lnSpc>
                <a:spcPct val="70000"/>
              </a:lnSpc>
              <a:buNone/>
            </a:pPr>
            <a:r>
              <a:rPr lang="en-US" sz="1800">
                <a:cs typeface="Times New Roman" pitchFamily="18"/>
              </a:rPr>
              <a:t>The physician has to judge and calculate each time the amount of medicament he has to prescribe to the patient for the disease, whereas in the case of another patient for the same disease he may have to prescribe a different medicament, his judgment depending each time on a number of different factors. </a:t>
            </a:r>
          </a:p>
          <a:p>
            <a:pPr marL="0" lvl="0" indent="0" algn="just">
              <a:lnSpc>
                <a:spcPct val="70000"/>
              </a:lnSpc>
              <a:buNone/>
            </a:pPr>
            <a:r>
              <a:rPr lang="en-US" sz="1800">
                <a:cs typeface="Times New Roman" pitchFamily="18"/>
              </a:rPr>
              <a:t>In the same way, each time the agent passes a judgment or decides to act, he has to take into account not only the particular external circumstances but also the performer’s dispositions, intentions and motives at the moment of the performance of the action. In this respect ethical science like medical science is theoretical and practical/calculative at the same time. </a:t>
            </a:r>
            <a:endParaRPr lang="el-GR" sz="1800">
              <a:cs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8203" y="980730"/>
            <a:ext cx="10515600" cy="709958"/>
          </a:xfrm>
        </p:spPr>
        <p:txBody>
          <a:bodyPr anchorCtr="1"/>
          <a:lstStyle/>
          <a:p>
            <a:pPr lvl="0" algn="ctr"/>
            <a:r>
              <a:rPr lang="en-US" sz="2400">
                <a:latin typeface="Calibri"/>
                <a:cs typeface="Times New Roman" pitchFamily="18"/>
              </a:rPr>
              <a:t>Hippocrates and the separation of medicine from philosophy. </a:t>
            </a:r>
            <a:endParaRPr lang="el-GR" sz="2400">
              <a:latin typeface="Calibri"/>
              <a:cs typeface="Times New Roman" pitchFamily="18"/>
            </a:endParaRPr>
          </a:p>
        </p:txBody>
      </p:sp>
      <p:sp>
        <p:nvSpPr>
          <p:cNvPr id="3" name="Θέση περιεχομένου 4"/>
          <p:cNvSpPr txBox="1">
            <a:spLocks noGrp="1"/>
          </p:cNvSpPr>
          <p:nvPr>
            <p:ph idx="1"/>
          </p:nvPr>
        </p:nvSpPr>
        <p:spPr>
          <a:xfrm>
            <a:off x="838203" y="1825627"/>
            <a:ext cx="10515600" cy="2539480"/>
          </a:xfrm>
        </p:spPr>
        <p:txBody>
          <a:bodyPr/>
          <a:lstStyle/>
          <a:p>
            <a:pPr marL="0" lvl="0" indent="0" algn="just">
              <a:lnSpc>
                <a:spcPct val="80000"/>
              </a:lnSpc>
              <a:buNone/>
            </a:pPr>
            <a:r>
              <a:rPr lang="en-US" sz="1800">
                <a:cs typeface="Times New Roman" pitchFamily="18"/>
              </a:rPr>
              <a:t>So far medicine appears to be tightly related with philosophy. However, Hippocrates, the famous philosopher-physician of the 4</a:t>
            </a:r>
            <a:r>
              <a:rPr lang="en-US" sz="1800" baseline="30000">
                <a:cs typeface="Times New Roman" pitchFamily="18"/>
              </a:rPr>
              <a:t>th</a:t>
            </a:r>
            <a:r>
              <a:rPr lang="en-US" sz="1800">
                <a:cs typeface="Times New Roman" pitchFamily="18"/>
              </a:rPr>
              <a:t> century BC separated the two.  He contends that the attempts of certain physicians up to his days to explain the medical phenomena arguing from certain hypotheses or axioms to conclusions  is rather simplistic. Instead he suggests that medicine possesses its own method, independently of the method of philosophy, and in particular of cosmology that aspires to reduce everything to one principle. In his treatise </a:t>
            </a:r>
            <a:r>
              <a:rPr lang="en-US" sz="1800" b="1">
                <a:cs typeface="Times New Roman" pitchFamily="18"/>
              </a:rPr>
              <a:t>On Ancient Medicine </a:t>
            </a:r>
            <a:r>
              <a:rPr lang="en-US" sz="1800">
                <a:cs typeface="Times New Roman" pitchFamily="18"/>
              </a:rPr>
              <a:t>he writes: </a:t>
            </a:r>
          </a:p>
          <a:p>
            <a:pPr marL="0" lvl="0" indent="0" algn="just">
              <a:lnSpc>
                <a:spcPct val="80000"/>
              </a:lnSpc>
              <a:buNone/>
            </a:pPr>
            <a:r>
              <a:rPr lang="en-US" sz="1600">
                <a:cs typeface="Times New Roman" pitchFamily="18"/>
              </a:rPr>
              <a:t>“</a:t>
            </a:r>
            <a:r>
              <a:rPr lang="en-US" sz="1600" i="1">
                <a:cs typeface="Times New Roman" pitchFamily="18"/>
              </a:rPr>
              <a:t>Certain physicians and philosophers assert that nobody can know medicine who is ignorant what a man is; he who would treat patients properly must, they say, learn this. But the question they raise is one for philosophy; it is the province of those who, like Empedocles, have written on natural science, what man is from the beginning, how he came into being at first, and from what elements he was originally constructed</a:t>
            </a:r>
            <a:r>
              <a:rPr lang="en-US" sz="1600">
                <a:cs typeface="Times New Roman" pitchFamily="18"/>
              </a:rPr>
              <a:t>”. </a:t>
            </a:r>
          </a:p>
        </p:txBody>
      </p:sp>
      <p:pic>
        <p:nvPicPr>
          <p:cNvPr id="4" name="Εικόνα 5"/>
          <p:cNvPicPr>
            <a:picLocks noChangeAspect="1"/>
          </p:cNvPicPr>
          <p:nvPr/>
        </p:nvPicPr>
        <p:blipFill>
          <a:blip r:embed="rId2"/>
          <a:stretch>
            <a:fillRect/>
          </a:stretch>
        </p:blipFill>
        <p:spPr>
          <a:xfrm>
            <a:off x="9552380" y="4077071"/>
            <a:ext cx="1512170" cy="211329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8203" y="980730"/>
            <a:ext cx="10515600" cy="709958"/>
          </a:xfrm>
        </p:spPr>
        <p:txBody>
          <a:bodyPr anchorCtr="1"/>
          <a:lstStyle/>
          <a:p>
            <a:pPr lvl="0" algn="ctr"/>
            <a:r>
              <a:rPr lang="en-US">
                <a:latin typeface="Calibri"/>
              </a:rPr>
              <a:t>   </a:t>
            </a:r>
            <a:r>
              <a:rPr lang="en-US" sz="2400">
                <a:latin typeface="Calibri"/>
                <a:cs typeface="Times New Roman" pitchFamily="18"/>
              </a:rPr>
              <a:t>Philosophy’s influences on medicine during </a:t>
            </a:r>
            <a:r>
              <a:rPr lang="en-US" sz="2400" b="1">
                <a:latin typeface="Calibri"/>
                <a:cs typeface="Times New Roman" pitchFamily="18"/>
              </a:rPr>
              <a:t>the Cosmological </a:t>
            </a:r>
            <a:r>
              <a:rPr lang="en-US" sz="2400">
                <a:latin typeface="Calibri"/>
                <a:cs typeface="Times New Roman" pitchFamily="18"/>
              </a:rPr>
              <a:t>period. </a:t>
            </a:r>
            <a:endParaRPr lang="el-GR">
              <a:latin typeface="Calibri"/>
            </a:endParaRPr>
          </a:p>
        </p:txBody>
      </p:sp>
      <p:sp>
        <p:nvSpPr>
          <p:cNvPr id="3" name="Θέση περιεχομένου 2"/>
          <p:cNvSpPr txBox="1">
            <a:spLocks noGrp="1"/>
          </p:cNvSpPr>
          <p:nvPr>
            <p:ph idx="1"/>
          </p:nvPr>
        </p:nvSpPr>
        <p:spPr/>
        <p:txBody>
          <a:bodyPr/>
          <a:lstStyle/>
          <a:p>
            <a:pPr marL="0" lvl="0" indent="0" algn="just">
              <a:lnSpc>
                <a:spcPct val="80000"/>
              </a:lnSpc>
              <a:buNone/>
            </a:pPr>
            <a:r>
              <a:rPr lang="en-US" sz="1800">
                <a:cs typeface="Times New Roman" pitchFamily="18"/>
              </a:rPr>
              <a:t>During the Cosmological period of philosophy physicians attempted to rely the therapeutic science on Cosmology. However, as we just saw, Hippocrates pointed out that that was a mistake and that medicine has its own independent method. </a:t>
            </a:r>
          </a:p>
          <a:p>
            <a:pPr marL="0" lvl="0" indent="0" algn="just">
              <a:lnSpc>
                <a:spcPct val="80000"/>
              </a:lnSpc>
              <a:buNone/>
            </a:pPr>
            <a:r>
              <a:rPr lang="en-US" sz="1800">
                <a:cs typeface="Times New Roman" pitchFamily="18"/>
              </a:rPr>
              <a:t>However, the relation between medicine and philosophy remained and, as we will see, different medical schools were influenced by different philosophical schools in so far as theoretical knowledge was concerned:</a:t>
            </a:r>
          </a:p>
          <a:p>
            <a:pPr marL="0" lvl="0" indent="0" algn="just">
              <a:lnSpc>
                <a:spcPct val="80000"/>
              </a:lnSpc>
              <a:buNone/>
            </a:pPr>
            <a:r>
              <a:rPr lang="en-US" sz="1800">
                <a:cs typeface="Times New Roman" pitchFamily="18"/>
              </a:rPr>
              <a:t> </a:t>
            </a:r>
          </a:p>
          <a:p>
            <a:pPr marL="800100" lvl="1" indent="-342900" algn="just">
              <a:lnSpc>
                <a:spcPct val="80000"/>
              </a:lnSpc>
              <a:buFont typeface="Calibri"/>
              <a:buAutoNum type="alphaLcParenR"/>
            </a:pPr>
            <a:r>
              <a:rPr lang="en-US" sz="1600">
                <a:cs typeface="Times New Roman" pitchFamily="18"/>
              </a:rPr>
              <a:t>The Rationalists looked for a kind of theory which could provide them with the possibility to justify the prognosis of a disease and the kind of cure they had to apply. </a:t>
            </a:r>
          </a:p>
          <a:p>
            <a:pPr marL="800100" lvl="1" indent="-342900" algn="just">
              <a:lnSpc>
                <a:spcPct val="80000"/>
              </a:lnSpc>
              <a:buFont typeface="Calibri"/>
              <a:buAutoNum type="alphaLcParenR"/>
            </a:pPr>
            <a:r>
              <a:rPr lang="en-US" sz="1600">
                <a:cs typeface="Times New Roman" pitchFamily="18"/>
              </a:rPr>
              <a:t>The Empiricists were influenced by Skepticism and thought that theory came at the end on the basis of the experience that had been accumulated until then. </a:t>
            </a:r>
          </a:p>
          <a:p>
            <a:pPr marL="800100" lvl="1" indent="-342900" algn="just">
              <a:lnSpc>
                <a:spcPct val="80000"/>
              </a:lnSpc>
              <a:buFont typeface="Calibri"/>
              <a:buAutoNum type="alphaLcParenR"/>
            </a:pPr>
            <a:r>
              <a:rPr lang="en-US" sz="1600">
                <a:cs typeface="Times New Roman" pitchFamily="18"/>
              </a:rPr>
              <a:t>The Methodists held that the physician had to know medical theory not so much because the theory provided the physician with a means to justify the medical practice he applied but mostly in order to be more convincing to his patients. </a:t>
            </a:r>
            <a:endParaRPr lang="el-GR" sz="1600">
              <a:cs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623392" y="908721"/>
            <a:ext cx="11019653" cy="1325559"/>
          </a:xfrm>
        </p:spPr>
        <p:txBody>
          <a:bodyPr anchorCtr="1"/>
          <a:lstStyle/>
          <a:p>
            <a:pPr lvl="0" algn="ctr"/>
            <a:r>
              <a:rPr lang="en-US" sz="2400">
                <a:latin typeface="Calibri"/>
                <a:cs typeface="Times New Roman" pitchFamily="18"/>
              </a:rPr>
              <a:t>Philosophy’s influence on medicine during the </a:t>
            </a:r>
            <a:r>
              <a:rPr lang="en-US" sz="2400" b="1">
                <a:latin typeface="Calibri"/>
                <a:cs typeface="Times New Roman" pitchFamily="18"/>
              </a:rPr>
              <a:t>Anthropological </a:t>
            </a:r>
            <a:r>
              <a:rPr lang="en-US" sz="2400">
                <a:latin typeface="Calibri"/>
                <a:cs typeface="Times New Roman" pitchFamily="18"/>
              </a:rPr>
              <a:t>period of philosophy.</a:t>
            </a:r>
            <a:br>
              <a:rPr lang="en-US" sz="2400">
                <a:latin typeface="Calibri"/>
                <a:cs typeface="Times New Roman" pitchFamily="18"/>
              </a:rPr>
            </a:br>
            <a:r>
              <a:rPr lang="en-US" sz="2400">
                <a:latin typeface="Calibri"/>
                <a:cs typeface="Times New Roman" pitchFamily="18"/>
              </a:rPr>
              <a:t>Ancient Greek and Roman Medical Deontology.  </a:t>
            </a:r>
            <a:endParaRPr lang="el-GR" sz="2400">
              <a:latin typeface="Calibri"/>
              <a:cs typeface="Times New Roman" pitchFamily="18"/>
            </a:endParaRPr>
          </a:p>
        </p:txBody>
      </p:sp>
      <p:sp>
        <p:nvSpPr>
          <p:cNvPr id="3" name="Θέση περιεχομένου 2"/>
          <p:cNvSpPr txBox="1">
            <a:spLocks noGrp="1"/>
          </p:cNvSpPr>
          <p:nvPr>
            <p:ph idx="1"/>
          </p:nvPr>
        </p:nvSpPr>
        <p:spPr>
          <a:xfrm>
            <a:off x="839419" y="2636910"/>
            <a:ext cx="10515600" cy="2467471"/>
          </a:xfrm>
        </p:spPr>
        <p:txBody>
          <a:bodyPr/>
          <a:lstStyle/>
          <a:p>
            <a:pPr marL="0" lvl="0" indent="0" algn="just">
              <a:buNone/>
            </a:pPr>
            <a:r>
              <a:rPr lang="en-US" sz="1800">
                <a:cs typeface="Times New Roman" pitchFamily="18"/>
              </a:rPr>
              <a:t>During the </a:t>
            </a:r>
            <a:r>
              <a:rPr lang="en-US" sz="1800" b="1">
                <a:cs typeface="Times New Roman" pitchFamily="18"/>
              </a:rPr>
              <a:t>Cosmological period </a:t>
            </a:r>
            <a:r>
              <a:rPr lang="en-US" sz="1800">
                <a:cs typeface="Times New Roman" pitchFamily="18"/>
              </a:rPr>
              <a:t>of philosophy physicians looked to philosophy for their method and asked philosophy’s support on issues of knowledge, logic and philosophy of nature. </a:t>
            </a:r>
          </a:p>
          <a:p>
            <a:pPr marL="0" lvl="0" indent="0" algn="just">
              <a:buNone/>
            </a:pPr>
            <a:r>
              <a:rPr lang="en-US" sz="1800">
                <a:cs typeface="Times New Roman" pitchFamily="18"/>
              </a:rPr>
              <a:t>During the </a:t>
            </a:r>
            <a:r>
              <a:rPr lang="en-US" sz="1800" b="1">
                <a:cs typeface="Times New Roman" pitchFamily="18"/>
              </a:rPr>
              <a:t>Anthropological period </a:t>
            </a:r>
            <a:r>
              <a:rPr lang="en-US" sz="1800">
                <a:cs typeface="Times New Roman" pitchFamily="18"/>
              </a:rPr>
              <a:t>of philosophy, on the other hand, philosophy offers a practical assistance to physicians. If the aim in employing cosmology and theoretical philosophy is to prepare better physicians professionally, the aim in employing philosophical anthropology and ethics is to make physicians better physicians as characters. </a:t>
            </a:r>
          </a:p>
          <a:p>
            <a:pPr marL="0" lvl="0" indent="0" algn="just">
              <a:buNone/>
            </a:pPr>
            <a:r>
              <a:rPr lang="en-US" sz="1800">
                <a:cs typeface="Times New Roman" pitchFamily="18"/>
              </a:rPr>
              <a:t>Consequently, we have a number of philosophers-physicians during this period who have written a number of </a:t>
            </a:r>
            <a:r>
              <a:rPr lang="en-US" sz="1800" b="1">
                <a:cs typeface="Times New Roman" pitchFamily="18"/>
              </a:rPr>
              <a:t>deontological treatises </a:t>
            </a:r>
            <a:r>
              <a:rPr lang="en-US" sz="1800">
                <a:cs typeface="Times New Roman" pitchFamily="18"/>
              </a:rPr>
              <a:t>with which they attempt to develop and cultivate the </a:t>
            </a:r>
            <a:r>
              <a:rPr lang="en-US" sz="1800" b="1">
                <a:cs typeface="Times New Roman" pitchFamily="18"/>
              </a:rPr>
              <a:t>physician’s ethos</a:t>
            </a:r>
            <a:r>
              <a:rPr lang="en-US" sz="1800">
                <a:cs typeface="Times New Roman" pitchFamily="18"/>
              </a:rPr>
              <a:t>. </a:t>
            </a:r>
            <a:endParaRPr lang="el-GR" sz="1800">
              <a:cs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8203" y="1124739"/>
            <a:ext cx="10515600" cy="565940"/>
          </a:xfrm>
        </p:spPr>
        <p:txBody>
          <a:bodyPr anchorCtr="1"/>
          <a:lstStyle/>
          <a:p>
            <a:pPr lvl="0" algn="just"/>
            <a:r>
              <a:rPr lang="en-US" sz="2400">
                <a:latin typeface="Calibri"/>
                <a:cs typeface="Times New Roman" pitchFamily="18"/>
              </a:rPr>
              <a:t>Deontological treatises and their influence on the physician’s character.  </a:t>
            </a:r>
            <a:endParaRPr lang="el-GR" sz="2400">
              <a:latin typeface="Calibri"/>
              <a:cs typeface="Times New Roman" pitchFamily="18"/>
            </a:endParaRPr>
          </a:p>
        </p:txBody>
      </p:sp>
      <p:sp>
        <p:nvSpPr>
          <p:cNvPr id="3" name="Θέση περιεχομένου 2"/>
          <p:cNvSpPr txBox="1">
            <a:spLocks noGrp="1"/>
          </p:cNvSpPr>
          <p:nvPr>
            <p:ph idx="1"/>
          </p:nvPr>
        </p:nvSpPr>
        <p:spPr>
          <a:xfrm>
            <a:off x="839419" y="2132856"/>
            <a:ext cx="10515600" cy="1963408"/>
          </a:xfrm>
        </p:spPr>
        <p:txBody>
          <a:bodyPr/>
          <a:lstStyle/>
          <a:p>
            <a:pPr marL="0" lvl="0" indent="0" algn="just">
              <a:buNone/>
            </a:pPr>
            <a:r>
              <a:rPr lang="en-US" sz="1800">
                <a:cs typeface="Times New Roman" pitchFamily="18"/>
              </a:rPr>
              <a:t>Among the deontological treatises we can mention: </a:t>
            </a:r>
          </a:p>
          <a:p>
            <a:pPr marL="342900" lvl="0" indent="-342900" algn="just">
              <a:buFont typeface="Calibri"/>
              <a:buAutoNum type="alphaLcParenR"/>
            </a:pPr>
            <a:r>
              <a:rPr lang="en-US" sz="1800">
                <a:cs typeface="Times New Roman" pitchFamily="18"/>
              </a:rPr>
              <a:t>The ones written by Hippocrates and which are included in the </a:t>
            </a:r>
            <a:r>
              <a:rPr lang="en-US" sz="1800" b="1">
                <a:cs typeface="Times New Roman" pitchFamily="18"/>
              </a:rPr>
              <a:t>Corpus Hippocraticum. </a:t>
            </a:r>
            <a:r>
              <a:rPr lang="en-US" sz="1800">
                <a:cs typeface="Times New Roman" pitchFamily="18"/>
              </a:rPr>
              <a:t>These are: </a:t>
            </a:r>
          </a:p>
          <a:p>
            <a:pPr lvl="1" algn="just">
              <a:buFont typeface="Courier New" pitchFamily="49"/>
              <a:buChar char="o"/>
            </a:pPr>
            <a:r>
              <a:rPr lang="en-US" sz="1600" b="1">
                <a:cs typeface="Times New Roman" pitchFamily="18"/>
              </a:rPr>
              <a:t>The Oath, The Physician, Law, Decorum, Precepts, On Ancient Medicine. </a:t>
            </a:r>
          </a:p>
          <a:p>
            <a:pPr lvl="1" algn="just">
              <a:buFont typeface="Courier New" pitchFamily="49"/>
              <a:buChar char="o"/>
            </a:pPr>
            <a:endParaRPr lang="en-US" sz="1600" b="1">
              <a:cs typeface="Times New Roman" pitchFamily="18"/>
            </a:endParaRPr>
          </a:p>
          <a:p>
            <a:pPr marL="342900" lvl="0" indent="-342900" algn="just">
              <a:buFont typeface="Calibri"/>
              <a:buAutoNum type="alphaLcParenR"/>
            </a:pPr>
            <a:r>
              <a:rPr lang="en-US" sz="1800">
                <a:cs typeface="Times New Roman" pitchFamily="18"/>
              </a:rPr>
              <a:t>Galen’s deontological treatises, especially the treatise, </a:t>
            </a:r>
            <a:r>
              <a:rPr lang="en-US" sz="1800" b="1">
                <a:cs typeface="Times New Roman" pitchFamily="18"/>
              </a:rPr>
              <a:t>That the excellent physician is a philosopher. </a:t>
            </a:r>
          </a:p>
          <a:p>
            <a:pPr marL="342900" lvl="0" indent="-342900" algn="just">
              <a:buFont typeface="Calibri"/>
              <a:buAutoNum type="alphaLcParenR"/>
            </a:pPr>
            <a:endParaRPr lang="en-US" sz="1800" b="1">
              <a:cs typeface="Times New Roman" pitchFamily="18"/>
            </a:endParaRPr>
          </a:p>
          <a:p>
            <a:pPr marL="342900" lvl="0" indent="-342900" algn="just">
              <a:buFont typeface="Calibri"/>
              <a:buAutoNum type="alphaLcParenR"/>
            </a:pPr>
            <a:r>
              <a:rPr lang="en-US" sz="1800">
                <a:cs typeface="Times New Roman" pitchFamily="18"/>
              </a:rPr>
              <a:t>Celsus’ </a:t>
            </a:r>
            <a:r>
              <a:rPr lang="en-US" sz="1800" b="1">
                <a:cs typeface="Times New Roman" pitchFamily="18"/>
              </a:rPr>
              <a:t>De Medicina</a:t>
            </a:r>
            <a:r>
              <a:rPr lang="en-US" sz="1800">
                <a:cs typeface="Times New Roman" pitchFamily="18"/>
              </a:rPr>
              <a:t>, especially the premium. </a:t>
            </a:r>
            <a:endParaRPr lang="el-GR" sz="20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Τίτλος 3"/>
          <p:cNvSpPr txBox="1">
            <a:spLocks noGrp="1"/>
          </p:cNvSpPr>
          <p:nvPr>
            <p:ph type="title"/>
          </p:nvPr>
        </p:nvSpPr>
        <p:spPr>
          <a:xfrm>
            <a:off x="839419" y="1484784"/>
            <a:ext cx="5688628" cy="932660"/>
          </a:xfrm>
        </p:spPr>
        <p:txBody>
          <a:bodyPr/>
          <a:lstStyle/>
          <a:p>
            <a:pPr lvl="0"/>
            <a:r>
              <a:rPr lang="en-US" sz="1800">
                <a:latin typeface="Calibri"/>
                <a:cs typeface="Times New Roman" pitchFamily="18"/>
              </a:rPr>
              <a:t>Stele for a Roman medica - female physician from the 2</a:t>
            </a:r>
            <a:r>
              <a:rPr lang="en-US" sz="1800" baseline="30000">
                <a:latin typeface="Calibri"/>
                <a:cs typeface="Times New Roman" pitchFamily="18"/>
              </a:rPr>
              <a:t>nd</a:t>
            </a:r>
            <a:r>
              <a:rPr lang="en-US" sz="1800">
                <a:latin typeface="Calibri"/>
                <a:cs typeface="Times New Roman" pitchFamily="18"/>
              </a:rPr>
              <a:t> c. By Musé de la Cour d’ Or Metz Métropole. </a:t>
            </a:r>
            <a:endParaRPr lang="el-GR" sz="1800">
              <a:latin typeface="Calibri"/>
              <a:cs typeface="Times New Roman" pitchFamily="18"/>
            </a:endParaRPr>
          </a:p>
        </p:txBody>
      </p:sp>
      <p:pic>
        <p:nvPicPr>
          <p:cNvPr id="3" name="Θέση περιεχομένου 6"/>
          <p:cNvPicPr>
            <a:picLocks noGrp="1" noChangeAspect="1"/>
          </p:cNvPicPr>
          <p:nvPr>
            <p:ph idx="1"/>
          </p:nvPr>
        </p:nvPicPr>
        <p:blipFill>
          <a:blip r:embed="rId2"/>
          <a:stretch>
            <a:fillRect/>
          </a:stretch>
        </p:blipFill>
        <p:spPr>
          <a:xfrm>
            <a:off x="7032101" y="1196748"/>
            <a:ext cx="2810454" cy="4873623"/>
          </a:xfrm>
        </p:spPr>
      </p:pic>
      <p:sp>
        <p:nvSpPr>
          <p:cNvPr id="4" name="Θέση κειμένου 5"/>
          <p:cNvSpPr txBox="1">
            <a:spLocks noGrp="1"/>
          </p:cNvSpPr>
          <p:nvPr>
            <p:ph type="body" idx="2"/>
          </p:nvPr>
        </p:nvSpPr>
        <p:spPr/>
        <p:txBody>
          <a:bodyPr/>
          <a:lstStyle/>
          <a:p>
            <a:pPr lvl="0"/>
            <a:endParaRPr lang="en-US"/>
          </a:p>
          <a:p>
            <a:pPr lvl="0"/>
            <a:r>
              <a:rPr lang="en-US">
                <a:cs typeface="Times New Roman" pitchFamily="18"/>
              </a:rPr>
              <a:t>(from Women in Antiquity – WordPress.com). </a:t>
            </a:r>
            <a:endParaRPr lang="el-GR">
              <a:cs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8203" y="980730"/>
            <a:ext cx="10515600" cy="709958"/>
          </a:xfrm>
        </p:spPr>
        <p:txBody>
          <a:bodyPr anchorCtr="1"/>
          <a:lstStyle/>
          <a:p>
            <a:pPr lvl="0" algn="ctr"/>
            <a:r>
              <a:rPr lang="en-US" sz="2400">
                <a:latin typeface="Calibri"/>
                <a:cs typeface="Times New Roman" pitchFamily="18"/>
              </a:rPr>
              <a:t>The Deontological treatises of the physicians-philosophers</a:t>
            </a:r>
            <a:r>
              <a:rPr lang="en-US" sz="2800">
                <a:latin typeface="Calibri"/>
                <a:cs typeface="Times New Roman" pitchFamily="18"/>
              </a:rPr>
              <a:t>. </a:t>
            </a:r>
            <a:endParaRPr lang="el-GR" sz="2800">
              <a:latin typeface="Calibri"/>
              <a:cs typeface="Times New Roman" pitchFamily="18"/>
            </a:endParaRPr>
          </a:p>
        </p:txBody>
      </p:sp>
      <p:sp>
        <p:nvSpPr>
          <p:cNvPr id="3" name="Θέση περιεχομένου 3"/>
          <p:cNvSpPr txBox="1">
            <a:spLocks noGrp="1"/>
          </p:cNvSpPr>
          <p:nvPr>
            <p:ph idx="1"/>
          </p:nvPr>
        </p:nvSpPr>
        <p:spPr/>
        <p:txBody>
          <a:bodyPr/>
          <a:lstStyle/>
          <a:p>
            <a:pPr marL="0" lvl="0" indent="0" algn="just">
              <a:buNone/>
            </a:pPr>
            <a:r>
              <a:rPr lang="en-US" sz="1800">
                <a:cs typeface="Times New Roman" pitchFamily="18"/>
              </a:rPr>
              <a:t>In the treatise </a:t>
            </a:r>
            <a:r>
              <a:rPr lang="en-US" sz="1800" b="1">
                <a:cs typeface="Times New Roman" pitchFamily="18"/>
              </a:rPr>
              <a:t>Law</a:t>
            </a:r>
            <a:r>
              <a:rPr lang="en-US" sz="1800">
                <a:cs typeface="Times New Roman" pitchFamily="18"/>
              </a:rPr>
              <a:t> Hippocrates explains how one can become possessor of the medical art. According to him five factors should coincide at the same time:</a:t>
            </a:r>
          </a:p>
          <a:p>
            <a:pPr marL="800100" lvl="1" indent="-342900" algn="just">
              <a:buFont typeface="Calibri"/>
              <a:buAutoNum type="alphaLcParenR"/>
            </a:pPr>
            <a:r>
              <a:rPr lang="en-US" sz="1600">
                <a:cs typeface="Times New Roman" pitchFamily="18"/>
              </a:rPr>
              <a:t>The youth should have </a:t>
            </a:r>
            <a:r>
              <a:rPr lang="en-US" sz="1600" b="1">
                <a:cs typeface="Times New Roman" pitchFamily="18"/>
              </a:rPr>
              <a:t>the natural inclination</a:t>
            </a:r>
            <a:r>
              <a:rPr lang="en-US" sz="1600">
                <a:cs typeface="Times New Roman" pitchFamily="18"/>
              </a:rPr>
              <a:t>. Because where nature resists, education on its own can do nothing.</a:t>
            </a:r>
          </a:p>
          <a:p>
            <a:pPr marL="800100" lvl="1" indent="-342900" algn="just">
              <a:buFont typeface="Calibri"/>
              <a:buAutoNum type="alphaLcParenR"/>
            </a:pPr>
            <a:r>
              <a:rPr lang="en-US" sz="1600">
                <a:cs typeface="Times New Roman" pitchFamily="18"/>
              </a:rPr>
              <a:t>He should receive </a:t>
            </a:r>
            <a:r>
              <a:rPr lang="en-US" sz="1600" b="1">
                <a:cs typeface="Times New Roman" pitchFamily="18"/>
              </a:rPr>
              <a:t>the right upbringing and education</a:t>
            </a:r>
            <a:r>
              <a:rPr lang="en-US" sz="1600">
                <a:cs typeface="Times New Roman" pitchFamily="18"/>
              </a:rPr>
              <a:t>. </a:t>
            </a:r>
          </a:p>
          <a:p>
            <a:pPr marL="800100" lvl="1" indent="-342900" algn="just">
              <a:buFont typeface="Calibri"/>
              <a:buAutoNum type="alphaLcParenR"/>
            </a:pPr>
            <a:r>
              <a:rPr lang="en-US" sz="1600">
                <a:cs typeface="Times New Roman" pitchFamily="18"/>
              </a:rPr>
              <a:t>He should find himself in </a:t>
            </a:r>
            <a:r>
              <a:rPr lang="en-US" sz="1600" b="1">
                <a:cs typeface="Times New Roman" pitchFamily="18"/>
              </a:rPr>
              <a:t>the right environment</a:t>
            </a:r>
            <a:r>
              <a:rPr lang="en-US" sz="1600">
                <a:cs typeface="Times New Roman" pitchFamily="18"/>
              </a:rPr>
              <a:t>, i.e. educational environment. </a:t>
            </a:r>
          </a:p>
          <a:p>
            <a:pPr marL="800100" lvl="1" indent="-342900" algn="just">
              <a:buFont typeface="Calibri"/>
              <a:buAutoNum type="alphaLcParenR"/>
            </a:pPr>
            <a:r>
              <a:rPr lang="en-US" sz="1600">
                <a:cs typeface="Times New Roman" pitchFamily="18"/>
              </a:rPr>
              <a:t>He should devote </a:t>
            </a:r>
            <a:r>
              <a:rPr lang="en-US" sz="1600" b="1">
                <a:cs typeface="Times New Roman" pitchFamily="18"/>
              </a:rPr>
              <a:t>a lot of time</a:t>
            </a:r>
            <a:r>
              <a:rPr lang="en-US" sz="1600">
                <a:cs typeface="Times New Roman" pitchFamily="18"/>
              </a:rPr>
              <a:t>. Time is the word to which Hippocrates attributes a double meaning. His education should have </a:t>
            </a:r>
            <a:r>
              <a:rPr lang="en-US" sz="1600" b="1">
                <a:cs typeface="Times New Roman" pitchFamily="18"/>
              </a:rPr>
              <a:t>a long duration</a:t>
            </a:r>
            <a:r>
              <a:rPr lang="en-US" sz="1600">
                <a:cs typeface="Times New Roman" pitchFamily="18"/>
              </a:rPr>
              <a:t>. </a:t>
            </a:r>
          </a:p>
          <a:p>
            <a:pPr marL="800100" lvl="1" indent="-342900" algn="just">
              <a:buFont typeface="Calibri"/>
              <a:buAutoNum type="alphaLcParenR"/>
            </a:pPr>
            <a:r>
              <a:rPr lang="en-US" sz="1600">
                <a:cs typeface="Times New Roman" pitchFamily="18"/>
              </a:rPr>
              <a:t>His education should from </a:t>
            </a:r>
            <a:r>
              <a:rPr lang="en-US" sz="1600" b="1">
                <a:cs typeface="Times New Roman" pitchFamily="18"/>
              </a:rPr>
              <a:t>an early age</a:t>
            </a:r>
            <a:r>
              <a:rPr lang="en-US" sz="1600">
                <a:cs typeface="Times New Roman" pitchFamily="18"/>
              </a:rPr>
              <a:t>. </a:t>
            </a:r>
            <a:endParaRPr lang="el-GR" sz="1600">
              <a:cs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9419" y="980730"/>
            <a:ext cx="10515600" cy="781967"/>
          </a:xfrm>
        </p:spPr>
        <p:txBody>
          <a:bodyPr anchorCtr="1"/>
          <a:lstStyle/>
          <a:p>
            <a:pPr lvl="0" algn="ctr"/>
            <a:r>
              <a:rPr lang="en-US" sz="2400">
                <a:latin typeface="Calibri"/>
                <a:cs typeface="Times New Roman" pitchFamily="18"/>
              </a:rPr>
              <a:t>The deontological treatises of the philosophers-physicians continued. </a:t>
            </a:r>
            <a:endParaRPr lang="el-GR" sz="2400">
              <a:latin typeface="Calibri"/>
              <a:cs typeface="Times New Roman" pitchFamily="18"/>
            </a:endParaRPr>
          </a:p>
        </p:txBody>
      </p:sp>
      <p:sp>
        <p:nvSpPr>
          <p:cNvPr id="3" name="Θέση περιεχομένου 3"/>
          <p:cNvSpPr txBox="1">
            <a:spLocks noGrp="1"/>
          </p:cNvSpPr>
          <p:nvPr>
            <p:ph idx="1"/>
          </p:nvPr>
        </p:nvSpPr>
        <p:spPr>
          <a:xfrm>
            <a:off x="839419" y="2132856"/>
            <a:ext cx="10515600" cy="2827507"/>
          </a:xfrm>
        </p:spPr>
        <p:txBody>
          <a:bodyPr/>
          <a:lstStyle/>
          <a:p>
            <a:pPr marL="0" lvl="0" indent="0" algn="just">
              <a:buNone/>
            </a:pPr>
            <a:r>
              <a:rPr lang="en-US" sz="1800">
                <a:cs typeface="Times New Roman" pitchFamily="18"/>
              </a:rPr>
              <a:t>Galen suggests that the youth who is prepared to become a healer or a physician should receive some wider knowledge. His education must also include apart from the specific medical knowledge, some knowledge of </a:t>
            </a:r>
            <a:r>
              <a:rPr lang="en-US" sz="1800" b="1">
                <a:cs typeface="Times New Roman" pitchFamily="18"/>
              </a:rPr>
              <a:t>the liberal arts (artes liberales</a:t>
            </a:r>
            <a:r>
              <a:rPr lang="en-US" sz="1800">
                <a:cs typeface="Times New Roman" pitchFamily="18"/>
              </a:rPr>
              <a:t>), which include </a:t>
            </a:r>
            <a:r>
              <a:rPr lang="en-US" sz="1800" b="1">
                <a:cs typeface="Times New Roman" pitchFamily="18"/>
              </a:rPr>
              <a:t>arithmetic, geometry, astronomy and music (quadrivium</a:t>
            </a:r>
            <a:r>
              <a:rPr lang="en-US" sz="1800">
                <a:cs typeface="Times New Roman" pitchFamily="18"/>
              </a:rPr>
              <a:t>) and also </a:t>
            </a:r>
            <a:r>
              <a:rPr lang="en-US" sz="1800" b="1">
                <a:cs typeface="Times New Roman" pitchFamily="18"/>
              </a:rPr>
              <a:t>grammar, dialectics and rhetoric (trivium).   </a:t>
            </a:r>
          </a:p>
          <a:p>
            <a:pPr marL="0" lvl="0" indent="0" algn="just">
              <a:buNone/>
            </a:pPr>
            <a:r>
              <a:rPr lang="en-US" sz="1800">
                <a:cs typeface="Times New Roman" pitchFamily="18"/>
              </a:rPr>
              <a:t>This does not sound surprising especially if we take into account that, according to Plato, as we have seen, the role of the physician/healer is to restore the patient’s function(s) back to their natural rhythm. And he can succeed this not by curing the pain in the eyes or the head and the body, but by curing first of all his soul. A healthy and temperate soul is</a:t>
            </a:r>
            <a:r>
              <a:rPr lang="el-GR" sz="1800">
                <a:cs typeface="Times New Roman" pitchFamily="18"/>
              </a:rPr>
              <a:t>,</a:t>
            </a:r>
            <a:r>
              <a:rPr lang="en-US" sz="1800">
                <a:cs typeface="Times New Roman" pitchFamily="18"/>
              </a:rPr>
              <a:t> according to Plato</a:t>
            </a:r>
            <a:r>
              <a:rPr lang="el-GR" sz="1800">
                <a:cs typeface="Times New Roman" pitchFamily="18"/>
              </a:rPr>
              <a:t>,</a:t>
            </a:r>
            <a:r>
              <a:rPr lang="en-US" sz="1800">
                <a:cs typeface="Times New Roman" pitchFamily="18"/>
              </a:rPr>
              <a:t> the presupposition for curing all the diseases of the body. But the physician cannot  achieve the cure of the soul, unless he uses, as we have seen,  «good words», unless he has tried to instill in the patient’s soul the virtues of prudence and temperance. </a:t>
            </a:r>
            <a:endParaRPr lang="el-GR" sz="1800">
              <a:cs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9419" y="980730"/>
            <a:ext cx="10515600" cy="648071"/>
          </a:xfrm>
        </p:spPr>
        <p:txBody>
          <a:bodyPr anchorCtr="1"/>
          <a:lstStyle/>
          <a:p>
            <a:pPr lvl="0" algn="ctr"/>
            <a:r>
              <a:rPr lang="en-US" sz="2400">
                <a:latin typeface="Calibri"/>
                <a:cs typeface="Times New Roman" pitchFamily="18"/>
              </a:rPr>
              <a:t>Philosophy and medicine. </a:t>
            </a:r>
            <a:endParaRPr lang="el-GR" sz="2400">
              <a:latin typeface="Calibri"/>
              <a:cs typeface="Times New Roman" pitchFamily="18"/>
            </a:endParaRPr>
          </a:p>
        </p:txBody>
      </p:sp>
      <p:sp>
        <p:nvSpPr>
          <p:cNvPr id="3" name="Θέση περιεχομένου 4"/>
          <p:cNvSpPr txBox="1">
            <a:spLocks noGrp="1"/>
          </p:cNvSpPr>
          <p:nvPr>
            <p:ph idx="1"/>
          </p:nvPr>
        </p:nvSpPr>
        <p:spPr/>
        <p:txBody>
          <a:bodyPr/>
          <a:lstStyle/>
          <a:p>
            <a:pPr lvl="0"/>
            <a:r>
              <a:rPr lang="en-US" sz="2000">
                <a:cs typeface="Times New Roman" pitchFamily="18"/>
              </a:rPr>
              <a:t>What is the relation of philosophy and medicine? </a:t>
            </a:r>
          </a:p>
          <a:p>
            <a:pPr lvl="0"/>
            <a:r>
              <a:rPr lang="en-US" sz="2000">
                <a:cs typeface="Times New Roman" pitchFamily="18"/>
              </a:rPr>
              <a:t>Did philosophy originate in medicine or medicine in philosophy? </a:t>
            </a:r>
            <a:endParaRPr lang="el-GR" sz="2000">
              <a:cs typeface="Times New Roman" pitchFamily="18"/>
            </a:endParaRPr>
          </a:p>
        </p:txBody>
      </p:sp>
      <p:pic>
        <p:nvPicPr>
          <p:cNvPr id="4" name="Εικόνα 3"/>
          <p:cNvPicPr>
            <a:picLocks noChangeAspect="1"/>
          </p:cNvPicPr>
          <p:nvPr/>
        </p:nvPicPr>
        <p:blipFill>
          <a:blip r:embed="rId2"/>
          <a:stretch>
            <a:fillRect/>
          </a:stretch>
        </p:blipFill>
        <p:spPr>
          <a:xfrm>
            <a:off x="2639616" y="2924946"/>
            <a:ext cx="1883426" cy="2749097"/>
          </a:xfrm>
          <a:prstGeom prst="rect">
            <a:avLst/>
          </a:prstGeom>
          <a:noFill/>
          <a:ln>
            <a:noFill/>
          </a:ln>
        </p:spPr>
      </p:pic>
      <p:pic>
        <p:nvPicPr>
          <p:cNvPr id="5" name="Εικόνα 5"/>
          <p:cNvPicPr>
            <a:picLocks noChangeAspect="1"/>
          </p:cNvPicPr>
          <p:nvPr/>
        </p:nvPicPr>
        <p:blipFill>
          <a:blip r:embed="rId3"/>
          <a:stretch>
            <a:fillRect/>
          </a:stretch>
        </p:blipFill>
        <p:spPr>
          <a:xfrm>
            <a:off x="6528047" y="2924946"/>
            <a:ext cx="1844975" cy="262454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8203" y="908721"/>
            <a:ext cx="10515600" cy="864098"/>
          </a:xfrm>
        </p:spPr>
        <p:txBody>
          <a:bodyPr anchorCtr="1"/>
          <a:lstStyle/>
          <a:p>
            <a:pPr lvl="0" algn="ctr"/>
            <a:r>
              <a:rPr lang="en-US" sz="2400">
                <a:latin typeface="Calibri"/>
                <a:cs typeface="Times New Roman" pitchFamily="18"/>
              </a:rPr>
              <a:t>Sanctuary of Asclepius at Epidaurus, Greece. </a:t>
            </a:r>
            <a:br>
              <a:rPr lang="en-US" sz="2400">
                <a:latin typeface="Calibri"/>
                <a:cs typeface="Times New Roman" pitchFamily="18"/>
              </a:rPr>
            </a:br>
            <a:r>
              <a:rPr lang="en-US" sz="2400">
                <a:latin typeface="Calibri"/>
                <a:cs typeface="Times New Roman" pitchFamily="18"/>
              </a:rPr>
              <a:t>(From World Heritage Journeys). </a:t>
            </a:r>
            <a:endParaRPr lang="el-GR" sz="2400">
              <a:latin typeface="Calibri"/>
              <a:cs typeface="Times New Roman" pitchFamily="18"/>
            </a:endParaRPr>
          </a:p>
        </p:txBody>
      </p:sp>
      <p:pic>
        <p:nvPicPr>
          <p:cNvPr id="3" name="Εικόνα 2"/>
          <p:cNvPicPr>
            <a:picLocks noChangeAspect="1"/>
          </p:cNvPicPr>
          <p:nvPr/>
        </p:nvPicPr>
        <p:blipFill>
          <a:blip r:embed="rId2"/>
          <a:stretch>
            <a:fillRect/>
          </a:stretch>
        </p:blipFill>
        <p:spPr>
          <a:xfrm>
            <a:off x="2189923" y="1991965"/>
            <a:ext cx="8121929" cy="40609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8203" y="980730"/>
            <a:ext cx="10515600" cy="709958"/>
          </a:xfrm>
        </p:spPr>
        <p:txBody>
          <a:bodyPr anchorCtr="1"/>
          <a:lstStyle/>
          <a:p>
            <a:pPr lvl="0" algn="ctr"/>
            <a:r>
              <a:rPr lang="en-US" sz="2400">
                <a:latin typeface="Calibri"/>
                <a:cs typeface="Times New Roman" pitchFamily="18"/>
              </a:rPr>
              <a:t>The deontological treatises of the philosophers-physicians continued.</a:t>
            </a:r>
            <a:r>
              <a:rPr lang="en-US" sz="2800">
                <a:latin typeface="Calibri"/>
                <a:cs typeface="Times New Roman" pitchFamily="18"/>
              </a:rPr>
              <a:t>  </a:t>
            </a:r>
            <a:endParaRPr lang="el-GR" sz="2800">
              <a:latin typeface="Calibri"/>
              <a:cs typeface="Times New Roman" pitchFamily="18"/>
            </a:endParaRPr>
          </a:p>
        </p:txBody>
      </p:sp>
      <p:sp>
        <p:nvSpPr>
          <p:cNvPr id="3" name="Θέση περιεχομένου 2"/>
          <p:cNvSpPr txBox="1">
            <a:spLocks noGrp="1"/>
          </p:cNvSpPr>
          <p:nvPr>
            <p:ph idx="1"/>
          </p:nvPr>
        </p:nvSpPr>
        <p:spPr>
          <a:xfrm>
            <a:off x="911428" y="2132856"/>
            <a:ext cx="10515600" cy="3043534"/>
          </a:xfrm>
        </p:spPr>
        <p:txBody>
          <a:bodyPr/>
          <a:lstStyle/>
          <a:p>
            <a:pPr marL="0" lvl="0" indent="0" algn="just">
              <a:buNone/>
            </a:pPr>
            <a:r>
              <a:rPr lang="en-US" sz="1800">
                <a:cs typeface="Times New Roman" pitchFamily="18"/>
              </a:rPr>
              <a:t>And, of course, he cannot succeed such a thing unless, together with the strictly medical knowledge, he also possesses knowledge of music, astronomy and rhetoric.  </a:t>
            </a:r>
          </a:p>
          <a:p>
            <a:pPr marL="0" lvl="0" indent="0" algn="just">
              <a:buNone/>
            </a:pPr>
            <a:r>
              <a:rPr lang="en-US" sz="1800">
                <a:cs typeface="Times New Roman" pitchFamily="18"/>
              </a:rPr>
              <a:t>Moreover, by possessing some knowledge of the liberal arts, the physician himself changes as a character, i.e. he cultivates his personality so as to practice his social role in a more humane way. He is learning gradually to approach his patient with due </a:t>
            </a:r>
            <a:r>
              <a:rPr lang="en-US" sz="1800" b="1">
                <a:cs typeface="Times New Roman" pitchFamily="18"/>
              </a:rPr>
              <a:t>respect </a:t>
            </a:r>
            <a:r>
              <a:rPr lang="en-US" sz="1800">
                <a:cs typeface="Times New Roman" pitchFamily="18"/>
              </a:rPr>
              <a:t>and to treat him in a way that that is worthy of </a:t>
            </a:r>
            <a:r>
              <a:rPr lang="en-US" sz="1800" b="1">
                <a:cs typeface="Times New Roman" pitchFamily="18"/>
              </a:rPr>
              <a:t>the trust </a:t>
            </a:r>
            <a:r>
              <a:rPr lang="en-US" sz="1800">
                <a:cs typeface="Times New Roman" pitchFamily="18"/>
              </a:rPr>
              <a:t>that the patient has showed him, since he has placed into his hands the most sacred thing he has, </a:t>
            </a:r>
            <a:r>
              <a:rPr lang="en-US" sz="1800" b="1">
                <a:cs typeface="Times New Roman" pitchFamily="18"/>
              </a:rPr>
              <a:t>his life</a:t>
            </a:r>
            <a:r>
              <a:rPr lang="en-US" sz="1800">
                <a:cs typeface="Times New Roman" pitchFamily="18"/>
              </a:rPr>
              <a:t>. This is why Hippocrates writes in </a:t>
            </a:r>
            <a:r>
              <a:rPr lang="en-US" sz="1800" b="1">
                <a:cs typeface="Times New Roman" pitchFamily="18"/>
              </a:rPr>
              <a:t>the Physician</a:t>
            </a:r>
            <a:r>
              <a:rPr lang="en-US" sz="1800">
                <a:cs typeface="Times New Roman" pitchFamily="18"/>
              </a:rPr>
              <a:t>: </a:t>
            </a:r>
          </a:p>
          <a:p>
            <a:pPr marL="0" lvl="0" indent="0" algn="just">
              <a:buNone/>
            </a:pPr>
            <a:r>
              <a:rPr lang="en-US" sz="1800">
                <a:cs typeface="Times New Roman" pitchFamily="18"/>
              </a:rPr>
              <a:t>“</a:t>
            </a:r>
            <a:r>
              <a:rPr lang="en-US" sz="1600" i="1">
                <a:cs typeface="Times New Roman" pitchFamily="18"/>
              </a:rPr>
              <a:t>The intimacy also between physician and patient is close. Patients in fact put themselves into the hands of their physician and at every moment he meets women, maidens and possessions very precious indeed. So towards all these self-control must be used</a:t>
            </a:r>
            <a:r>
              <a:rPr lang="en-US" sz="1800">
                <a:cs typeface="Times New Roman" pitchFamily="18"/>
              </a:rPr>
              <a:t>”. </a:t>
            </a:r>
          </a:p>
          <a:p>
            <a:pPr marL="0" lvl="0" indent="0" algn="just">
              <a:buNone/>
            </a:pPr>
            <a:r>
              <a:rPr lang="en-US" sz="1800">
                <a:cs typeface="Times New Roman" pitchFamily="18"/>
              </a:rPr>
              <a:t>                          </a:t>
            </a:r>
            <a:endParaRPr lang="el-GR" sz="1800">
              <a:cs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8203" y="1052739"/>
            <a:ext cx="10515600" cy="637949"/>
          </a:xfrm>
        </p:spPr>
        <p:txBody>
          <a:bodyPr anchorCtr="1"/>
          <a:lstStyle/>
          <a:p>
            <a:pPr lvl="0" algn="ctr"/>
            <a:r>
              <a:rPr lang="en-US" sz="2400">
                <a:latin typeface="Calibri"/>
                <a:cs typeface="Times New Roman" pitchFamily="18"/>
              </a:rPr>
              <a:t>The deontological treatises of the philosophers-physicians continued. </a:t>
            </a:r>
            <a:r>
              <a:rPr lang="en-US" sz="2800">
                <a:latin typeface="Calibri"/>
                <a:cs typeface="Times New Roman" pitchFamily="18"/>
              </a:rPr>
              <a:t> </a:t>
            </a:r>
            <a:endParaRPr lang="el-GR" sz="2800">
              <a:latin typeface="Calibri"/>
              <a:cs typeface="Times New Roman" pitchFamily="18"/>
            </a:endParaRPr>
          </a:p>
        </p:txBody>
      </p:sp>
      <p:sp>
        <p:nvSpPr>
          <p:cNvPr id="3" name="Θέση περιεχομένου 2"/>
          <p:cNvSpPr txBox="1">
            <a:spLocks noGrp="1"/>
          </p:cNvSpPr>
          <p:nvPr>
            <p:ph idx="1"/>
          </p:nvPr>
        </p:nvSpPr>
        <p:spPr/>
        <p:txBody>
          <a:bodyPr/>
          <a:lstStyle/>
          <a:p>
            <a:pPr marL="0" lvl="0" indent="0" algn="just">
              <a:lnSpc>
                <a:spcPct val="80000"/>
              </a:lnSpc>
              <a:buNone/>
            </a:pPr>
            <a:r>
              <a:rPr lang="it-IT" sz="1800">
                <a:cs typeface="Times New Roman" pitchFamily="18"/>
              </a:rPr>
              <a:t>Moreover, in all these meetings with patient, the physician comes across his family members and relatives. Towards all of them he should behave with moderation.</a:t>
            </a:r>
          </a:p>
          <a:p>
            <a:pPr marL="0" lvl="0" indent="0" algn="just">
              <a:lnSpc>
                <a:spcPct val="80000"/>
              </a:lnSpc>
              <a:buNone/>
            </a:pPr>
            <a:r>
              <a:rPr lang="it-IT" sz="1800">
                <a:cs typeface="Times New Roman" pitchFamily="18"/>
              </a:rPr>
              <a:t>Moderation is not sufficient for the physician. As Hippocrates declares in the </a:t>
            </a:r>
            <a:r>
              <a:rPr lang="it-IT" sz="1800" b="1">
                <a:cs typeface="Times New Roman" pitchFamily="18"/>
              </a:rPr>
              <a:t>Oath</a:t>
            </a:r>
            <a:r>
              <a:rPr lang="it-IT" sz="1800">
                <a:cs typeface="Times New Roman" pitchFamily="18"/>
              </a:rPr>
              <a:t>, the young physician swears to leave aside any injustice and damage towards the patient (t</a:t>
            </a:r>
            <a:r>
              <a:rPr lang="it-IT" sz="1800" b="1">
                <a:cs typeface="Times New Roman" pitchFamily="18"/>
              </a:rPr>
              <a:t>he conteporary principle of non-maleficence</a:t>
            </a:r>
            <a:r>
              <a:rPr lang="it-IT" sz="1800">
                <a:cs typeface="Times New Roman" pitchFamily="18"/>
              </a:rPr>
              <a:t>) and to enter the patient’s house only for his good (</a:t>
            </a:r>
            <a:r>
              <a:rPr lang="it-IT" sz="1800" b="1">
                <a:cs typeface="Times New Roman" pitchFamily="18"/>
              </a:rPr>
              <a:t>the contemporary principle of beneficence</a:t>
            </a:r>
            <a:r>
              <a:rPr lang="it-IT" sz="1800">
                <a:cs typeface="Times New Roman" pitchFamily="18"/>
              </a:rPr>
              <a:t>). </a:t>
            </a:r>
          </a:p>
          <a:p>
            <a:pPr marL="0" lvl="0" indent="0" algn="just">
              <a:lnSpc>
                <a:spcPct val="80000"/>
              </a:lnSpc>
              <a:buNone/>
            </a:pPr>
            <a:r>
              <a:rPr lang="it-IT" sz="1800">
                <a:cs typeface="Times New Roman" pitchFamily="18"/>
              </a:rPr>
              <a:t>Furthermore, the physician should be </a:t>
            </a:r>
            <a:r>
              <a:rPr lang="it-IT" sz="1800" b="1">
                <a:cs typeface="Times New Roman" pitchFamily="18"/>
              </a:rPr>
              <a:t>virtuous</a:t>
            </a:r>
            <a:r>
              <a:rPr lang="it-IT" sz="1800">
                <a:cs typeface="Times New Roman" pitchFamily="18"/>
              </a:rPr>
              <a:t> and </a:t>
            </a:r>
            <a:r>
              <a:rPr lang="it-IT" sz="1800" b="1">
                <a:cs typeface="Times New Roman" pitchFamily="18"/>
              </a:rPr>
              <a:t>compassionate.</a:t>
            </a:r>
            <a:r>
              <a:rPr lang="it-IT" sz="1800">
                <a:cs typeface="Times New Roman" pitchFamily="18"/>
              </a:rPr>
              <a:t> And if there is need in some cases to offer his services for free, he should not hesitate to do it, remembering the different benefactions he received in the past and his good name. </a:t>
            </a:r>
          </a:p>
          <a:p>
            <a:pPr marL="0" lvl="0" indent="0" algn="just">
              <a:lnSpc>
                <a:spcPct val="80000"/>
              </a:lnSpc>
              <a:buNone/>
            </a:pPr>
            <a:r>
              <a:rPr lang="it-IT" sz="1800">
                <a:cs typeface="Times New Roman" pitchFamily="18"/>
              </a:rPr>
              <a:t>       «</a:t>
            </a:r>
            <a:r>
              <a:rPr lang="it-IT" sz="1600">
                <a:cs typeface="Times New Roman" pitchFamily="18"/>
              </a:rPr>
              <a:t>For where there is love of man, there is also love for the </a:t>
            </a:r>
            <a:r>
              <a:rPr lang="it-IT" sz="1600" i="1">
                <a:cs typeface="Times New Roman" pitchFamily="18"/>
              </a:rPr>
              <a:t>art</a:t>
            </a:r>
            <a:r>
              <a:rPr lang="it-IT" sz="1800">
                <a:cs typeface="Times New Roman" pitchFamily="18"/>
              </a:rPr>
              <a:t>» </a:t>
            </a:r>
            <a:r>
              <a:rPr lang="it-IT" sz="1600">
                <a:cs typeface="Times New Roman" pitchFamily="18"/>
              </a:rPr>
              <a:t>(</a:t>
            </a:r>
            <a:r>
              <a:rPr lang="it-IT" sz="1600" b="1">
                <a:cs typeface="Times New Roman" pitchFamily="18"/>
              </a:rPr>
              <a:t>Precepts</a:t>
            </a:r>
            <a:r>
              <a:rPr lang="it-IT" sz="1600">
                <a:cs typeface="Times New Roman" pitchFamily="18"/>
              </a:rPr>
              <a:t>). </a:t>
            </a:r>
            <a:r>
              <a:rPr lang="it-IT" sz="1800">
                <a:cs typeface="Times New Roman" pitchFamily="18"/>
              </a:rPr>
              <a:t> </a:t>
            </a:r>
            <a:r>
              <a:rPr lang="en-GB" sz="1800"/>
              <a:t> </a:t>
            </a:r>
            <a:endParaRPr lang="el-GR" sz="1800"/>
          </a:p>
          <a:p>
            <a:pPr marL="0" lvl="0" indent="0" algn="just">
              <a:lnSpc>
                <a:spcPct val="80000"/>
              </a:lnSpc>
              <a:buNone/>
            </a:pPr>
            <a:endParaRPr lang="el-GR" sz="1800">
              <a:cs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8203" y="980730"/>
            <a:ext cx="10515600" cy="709958"/>
          </a:xfrm>
        </p:spPr>
        <p:txBody>
          <a:bodyPr anchorCtr="1"/>
          <a:lstStyle/>
          <a:p>
            <a:pPr lvl="0" algn="ctr"/>
            <a:r>
              <a:rPr lang="en-US" sz="2400">
                <a:latin typeface="Calibri"/>
                <a:cs typeface="Times New Roman" pitchFamily="18"/>
              </a:rPr>
              <a:t>The deontological treatises of the philosophers-physicians continued. </a:t>
            </a:r>
            <a:endParaRPr lang="el-GR" sz="2400">
              <a:latin typeface="Calibri"/>
              <a:cs typeface="Times New Roman" pitchFamily="18"/>
            </a:endParaRPr>
          </a:p>
        </p:txBody>
      </p:sp>
      <p:sp>
        <p:nvSpPr>
          <p:cNvPr id="3" name="Θέση περιεχομένου 2"/>
          <p:cNvSpPr txBox="1">
            <a:spLocks noGrp="1"/>
          </p:cNvSpPr>
          <p:nvPr>
            <p:ph idx="1"/>
          </p:nvPr>
        </p:nvSpPr>
        <p:spPr/>
        <p:txBody>
          <a:bodyPr/>
          <a:lstStyle/>
          <a:p>
            <a:pPr marL="0" lvl="0" indent="0" algn="just">
              <a:buNone/>
            </a:pPr>
            <a:r>
              <a:rPr lang="en-US" sz="1800">
                <a:cs typeface="Times New Roman" pitchFamily="18"/>
              </a:rPr>
              <a:t>It is a happy coincidence, according to Hippocrates, if a physician is both, </a:t>
            </a:r>
            <a:r>
              <a:rPr lang="en-US" sz="1800" b="1">
                <a:cs typeface="Times New Roman" pitchFamily="18"/>
              </a:rPr>
              <a:t>good in his art and a virtuous character</a:t>
            </a:r>
            <a:r>
              <a:rPr lang="en-US" sz="1800">
                <a:cs typeface="Times New Roman" pitchFamily="18"/>
              </a:rPr>
              <a:t>. But where this is not possible, it is better for the physician to be a good man and not particularly a good doctor than a good professional with a bad character and behavior. Hippocrates explanation for this is that the virtuous character compensates for the defective medical art, while the bad character corrupts and destroys even the most perfect art. This is why Hippocrates in his treatise </a:t>
            </a:r>
            <a:r>
              <a:rPr lang="en-US" sz="1800" b="1">
                <a:cs typeface="Times New Roman" pitchFamily="18"/>
              </a:rPr>
              <a:t>Decorum </a:t>
            </a:r>
            <a:r>
              <a:rPr lang="en-US" sz="1800">
                <a:cs typeface="Times New Roman" pitchFamily="18"/>
              </a:rPr>
              <a:t>argues:</a:t>
            </a:r>
          </a:p>
          <a:p>
            <a:pPr marL="0" lvl="0" indent="0" algn="just">
              <a:buNone/>
            </a:pPr>
            <a:r>
              <a:rPr lang="en-US" sz="1900" b="1">
                <a:cs typeface="Times New Roman" pitchFamily="18"/>
              </a:rPr>
              <a:t>       </a:t>
            </a:r>
            <a:r>
              <a:rPr lang="en-US" sz="1600" i="1">
                <a:cs typeface="Times New Roman" pitchFamily="18"/>
              </a:rPr>
              <a:t>“For a physician who is a lover of wisdom is the equal of god. Between wisdom and medicine </a:t>
            </a:r>
          </a:p>
          <a:p>
            <a:pPr marL="0" lvl="0" indent="0" algn="just">
              <a:buNone/>
            </a:pPr>
            <a:r>
              <a:rPr lang="en-US" sz="1600" i="1">
                <a:cs typeface="Times New Roman" pitchFamily="18"/>
              </a:rPr>
              <a:t>         there is no gulf fixed; in fact medicine possesses all the qualities that make for wisdom. It has </a:t>
            </a:r>
          </a:p>
          <a:p>
            <a:pPr marL="0" lvl="0" indent="0" algn="just">
              <a:buNone/>
            </a:pPr>
            <a:r>
              <a:rPr lang="en-US" sz="1600" i="1">
                <a:cs typeface="Times New Roman" pitchFamily="18"/>
              </a:rPr>
              <a:t>         disinterestedness, shame fastness, modesty, reserve, sound opinion, judgement, quiet, pugnacity, </a:t>
            </a:r>
          </a:p>
          <a:p>
            <a:pPr marL="0" lvl="0" indent="0" algn="just">
              <a:buNone/>
            </a:pPr>
            <a:r>
              <a:rPr lang="en-US" sz="1600" i="1">
                <a:cs typeface="Times New Roman" pitchFamily="18"/>
              </a:rPr>
              <a:t>         purity, sententious speech, knowledge of the things good and necessary for life, selling of that </a:t>
            </a:r>
          </a:p>
          <a:p>
            <a:pPr marL="0" lvl="0" indent="0" algn="just">
              <a:buNone/>
            </a:pPr>
            <a:r>
              <a:rPr lang="en-US" sz="1600" i="1">
                <a:cs typeface="Times New Roman" pitchFamily="18"/>
              </a:rPr>
              <a:t>         which cleanses, freedom from superstition, pre-excellence divine. What they have, they have </a:t>
            </a:r>
          </a:p>
          <a:p>
            <a:pPr marL="0" lvl="0" indent="0" algn="just">
              <a:buNone/>
            </a:pPr>
            <a:r>
              <a:rPr lang="en-US" sz="1600" i="1">
                <a:cs typeface="Times New Roman" pitchFamily="18"/>
              </a:rPr>
              <a:t>         in opposition to intemperance, vulgarity, greed, concupiscence, robbery, shamelessness”. </a:t>
            </a:r>
            <a:endParaRPr lang="el-GR" sz="1600" i="1">
              <a:cs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Τίτλος 3"/>
          <p:cNvSpPr txBox="1">
            <a:spLocks noGrp="1"/>
          </p:cNvSpPr>
          <p:nvPr>
            <p:ph type="title"/>
          </p:nvPr>
        </p:nvSpPr>
        <p:spPr>
          <a:xfrm>
            <a:off x="839419" y="1772820"/>
            <a:ext cx="3932240" cy="644624"/>
          </a:xfrm>
        </p:spPr>
        <p:txBody>
          <a:bodyPr/>
          <a:lstStyle/>
          <a:p>
            <a:pPr lvl="0"/>
            <a:r>
              <a:rPr lang="en-US" sz="1800">
                <a:latin typeface="Calibri"/>
                <a:cs typeface="Times New Roman" pitchFamily="18"/>
              </a:rPr>
              <a:t>Physician treating a patient. </a:t>
            </a:r>
            <a:br>
              <a:rPr lang="en-US" sz="1800">
                <a:latin typeface="Calibri"/>
                <a:cs typeface="Times New Roman" pitchFamily="18"/>
              </a:rPr>
            </a:br>
            <a:r>
              <a:rPr lang="en-US" sz="1800">
                <a:latin typeface="Calibri"/>
                <a:cs typeface="Times New Roman" pitchFamily="18"/>
              </a:rPr>
              <a:t>(Attic red-figure aryballos, 480-470 BC.). </a:t>
            </a:r>
          </a:p>
        </p:txBody>
      </p:sp>
      <p:pic>
        <p:nvPicPr>
          <p:cNvPr id="3" name="Θέση περιεχομένου 3"/>
          <p:cNvPicPr>
            <a:picLocks noGrp="1" noChangeAspect="1"/>
          </p:cNvPicPr>
          <p:nvPr>
            <p:ph type="pic" idx="1"/>
          </p:nvPr>
        </p:nvPicPr>
        <p:blipFill>
          <a:blip r:embed="rId2"/>
          <a:srcRect t="6133" b="6133"/>
          <a:stretch>
            <a:fillRect/>
          </a:stretch>
        </p:blipFill>
        <p:spPr>
          <a:xfrm>
            <a:off x="5183184" y="987423"/>
            <a:ext cx="5189613" cy="4097764"/>
          </a:xfrm>
        </p:spPr>
      </p:pic>
      <p:sp>
        <p:nvSpPr>
          <p:cNvPr id="4" name="Θέση κειμένου 4"/>
          <p:cNvSpPr txBox="1">
            <a:spLocks noGrp="1"/>
          </p:cNvSpPr>
          <p:nvPr>
            <p:ph type="body" idx="2"/>
          </p:nvPr>
        </p:nvSpPr>
        <p:spPr/>
        <p:txBody>
          <a:bodyPr/>
          <a:lstStyle/>
          <a:p>
            <a:pPr lvl="0"/>
            <a:endParaRPr lang="en-US" sz="2000">
              <a:cs typeface="Times New Roman" pitchFamily="18"/>
            </a:endParaRPr>
          </a:p>
          <a:p>
            <a:pPr lvl="0"/>
            <a:r>
              <a:rPr lang="en-US">
                <a:cs typeface="Times New Roman" pitchFamily="18"/>
              </a:rPr>
              <a:t>(From Ancient Greek Medicine – Wikipedia).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8203" y="908721"/>
            <a:ext cx="10515600" cy="781967"/>
          </a:xfrm>
        </p:spPr>
        <p:txBody>
          <a:bodyPr anchorCtr="1"/>
          <a:lstStyle/>
          <a:p>
            <a:pPr lvl="0" algn="ctr"/>
            <a:r>
              <a:rPr lang="en-US" sz="2400">
                <a:latin typeface="Calibri"/>
                <a:cs typeface="Times New Roman" pitchFamily="18"/>
              </a:rPr>
              <a:t>The Relation between Ancient Greek Philosophy and Medicine </a:t>
            </a:r>
            <a:endParaRPr lang="el-GR" sz="2400">
              <a:latin typeface="Calibri"/>
              <a:cs typeface="Times New Roman" pitchFamily="18"/>
            </a:endParaRPr>
          </a:p>
        </p:txBody>
      </p:sp>
      <p:sp>
        <p:nvSpPr>
          <p:cNvPr id="3" name="Θέση περιεχομένου 3"/>
          <p:cNvSpPr txBox="1">
            <a:spLocks noGrp="1"/>
          </p:cNvSpPr>
          <p:nvPr>
            <p:ph idx="1"/>
          </p:nvPr>
        </p:nvSpPr>
        <p:spPr>
          <a:xfrm>
            <a:off x="839419" y="1806086"/>
            <a:ext cx="10515600" cy="4351336"/>
          </a:xfrm>
        </p:spPr>
        <p:txBody>
          <a:bodyPr/>
          <a:lstStyle/>
          <a:p>
            <a:pPr lvl="0" algn="just"/>
            <a:r>
              <a:rPr lang="en-US" sz="1800">
                <a:cs typeface="Times New Roman" pitchFamily="18"/>
              </a:rPr>
              <a:t>The three Milesian philosophers engaged more with cosmology, physics and astronomy than with anthropology and medicine. </a:t>
            </a:r>
          </a:p>
          <a:p>
            <a:pPr lvl="0" algn="just"/>
            <a:r>
              <a:rPr lang="en-US" sz="1800">
                <a:cs typeface="Times New Roman" pitchFamily="18"/>
              </a:rPr>
              <a:t>From the Pythagorean circle, on the other hand, came </a:t>
            </a:r>
            <a:r>
              <a:rPr lang="en-US" sz="1800" b="1">
                <a:cs typeface="Times New Roman" pitchFamily="18"/>
              </a:rPr>
              <a:t>Alcmaeon of Croton </a:t>
            </a:r>
            <a:r>
              <a:rPr lang="en-US" sz="1800">
                <a:cs typeface="Times New Roman" pitchFamily="18"/>
              </a:rPr>
              <a:t>who established one of the most famous medical schools of antiquity, </a:t>
            </a:r>
            <a:r>
              <a:rPr lang="en-US" sz="1800" b="1">
                <a:cs typeface="Times New Roman" pitchFamily="18"/>
              </a:rPr>
              <a:t>the medical school of Croton of Italy</a:t>
            </a:r>
            <a:r>
              <a:rPr lang="en-US" sz="1800">
                <a:cs typeface="Times New Roman" pitchFamily="18"/>
              </a:rPr>
              <a:t>. </a:t>
            </a:r>
          </a:p>
          <a:p>
            <a:pPr lvl="0" algn="just"/>
            <a:r>
              <a:rPr lang="en-US" sz="1800">
                <a:cs typeface="Times New Roman" pitchFamily="18"/>
              </a:rPr>
              <a:t>Alcmaeon was partly a philosopher and partly a physician, i.e. he defined theoretical principles and tried to apply them to experience. He taught that the body is consisted of a number of opposite pairs, i.e. cold and hot, liquid and dry etc.</a:t>
            </a:r>
          </a:p>
        </p:txBody>
      </p:sp>
      <p:pic>
        <p:nvPicPr>
          <p:cNvPr id="4" name="Εικόνα 3"/>
          <p:cNvPicPr>
            <a:picLocks noChangeAspect="1"/>
          </p:cNvPicPr>
          <p:nvPr/>
        </p:nvPicPr>
        <p:blipFill>
          <a:blip r:embed="rId2"/>
          <a:stretch>
            <a:fillRect/>
          </a:stretch>
        </p:blipFill>
        <p:spPr>
          <a:xfrm>
            <a:off x="4825782" y="3861044"/>
            <a:ext cx="1846283" cy="230555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911428" y="1052739"/>
            <a:ext cx="10515600" cy="864098"/>
          </a:xfrm>
        </p:spPr>
        <p:txBody>
          <a:bodyPr anchorCtr="1"/>
          <a:lstStyle/>
          <a:p>
            <a:pPr lvl="0" algn="ctr"/>
            <a:r>
              <a:rPr lang="en-US" sz="2400">
                <a:latin typeface="Calibri"/>
                <a:cs typeface="Times New Roman" pitchFamily="18"/>
              </a:rPr>
              <a:t>“Sophia”, “Philosophia”, Wisdom, Knowledge, Universal Knowledge.</a:t>
            </a:r>
            <a:r>
              <a:rPr lang="en-US" sz="2400">
                <a:latin typeface="Calibri"/>
              </a:rPr>
              <a:t>          </a:t>
            </a:r>
            <a:endParaRPr lang="el-GR" sz="2400">
              <a:latin typeface="Calibri"/>
            </a:endParaRPr>
          </a:p>
        </p:txBody>
      </p:sp>
      <p:sp>
        <p:nvSpPr>
          <p:cNvPr id="3" name="Θέση περιεχομένου 3"/>
          <p:cNvSpPr txBox="1">
            <a:spLocks noGrp="1"/>
          </p:cNvSpPr>
          <p:nvPr>
            <p:ph idx="1"/>
          </p:nvPr>
        </p:nvSpPr>
        <p:spPr>
          <a:xfrm>
            <a:off x="839419" y="2060847"/>
            <a:ext cx="10515600" cy="2611480"/>
          </a:xfrm>
        </p:spPr>
        <p:txBody>
          <a:bodyPr/>
          <a:lstStyle/>
          <a:p>
            <a:pPr lvl="0" algn="just"/>
            <a:r>
              <a:rPr lang="en-US" sz="1800">
                <a:cs typeface="Times New Roman" pitchFamily="18"/>
              </a:rPr>
              <a:t>In antiquity all forms of knowledge were included under “Sophia”. And the “philo-sopher” was the “lover of Sophia”. </a:t>
            </a:r>
          </a:p>
          <a:p>
            <a:pPr lvl="0" algn="just"/>
            <a:r>
              <a:rPr lang="en-US" sz="1800">
                <a:cs typeface="Times New Roman" pitchFamily="18"/>
              </a:rPr>
              <a:t>The physician was a kind of “Sophos”, i.e. “wise man” that possessed “Sophia” about man.  </a:t>
            </a:r>
          </a:p>
          <a:p>
            <a:pPr lvl="0" algn="just"/>
            <a:r>
              <a:rPr lang="en-US" sz="1800">
                <a:cs typeface="Times New Roman" pitchFamily="18"/>
              </a:rPr>
              <a:t>The philosopher was also a kind of “Sophos” that possessed “Sophia” about man.</a:t>
            </a:r>
          </a:p>
          <a:p>
            <a:pPr lvl="0" algn="just"/>
            <a:r>
              <a:rPr lang="en-US" sz="1800">
                <a:cs typeface="Times New Roman" pitchFamily="18"/>
              </a:rPr>
              <a:t>Consequently, the question arose: Did philosophy originate in medicine or medicine in philosophy?  </a:t>
            </a:r>
          </a:p>
          <a:p>
            <a:pPr lvl="0" algn="just"/>
            <a:r>
              <a:rPr lang="en-US" sz="1800">
                <a:cs typeface="Times New Roman" pitchFamily="18"/>
              </a:rPr>
              <a:t>The prevailing view is that medicine originated in philosophy rather than the other way round. </a:t>
            </a:r>
          </a:p>
          <a:p>
            <a:pPr marL="0" lvl="0" indent="0" algn="just">
              <a:buNone/>
            </a:pPr>
            <a:endParaRPr lang="el-GR" sz="2400">
              <a:cs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8203" y="1052739"/>
            <a:ext cx="10515600" cy="637949"/>
          </a:xfrm>
        </p:spPr>
        <p:txBody>
          <a:bodyPr anchorCtr="1"/>
          <a:lstStyle/>
          <a:p>
            <a:pPr lvl="0" algn="ctr"/>
            <a:r>
              <a:rPr lang="en-US" sz="2400">
                <a:latin typeface="Calibri"/>
              </a:rPr>
              <a:t>  </a:t>
            </a:r>
            <a:r>
              <a:rPr lang="en-US" sz="2400">
                <a:latin typeface="Calibri"/>
                <a:cs typeface="Times New Roman" pitchFamily="18"/>
              </a:rPr>
              <a:t>The very beginnings of ancient medicine.  </a:t>
            </a:r>
            <a:endParaRPr lang="el-GR" sz="2400">
              <a:latin typeface="Calibri"/>
              <a:cs typeface="Times New Roman" pitchFamily="18"/>
            </a:endParaRPr>
          </a:p>
        </p:txBody>
      </p:sp>
      <p:sp>
        <p:nvSpPr>
          <p:cNvPr id="3" name="Θέση περιεχομένου 3"/>
          <p:cNvSpPr txBox="1">
            <a:spLocks noGrp="1"/>
          </p:cNvSpPr>
          <p:nvPr>
            <p:ph idx="1"/>
          </p:nvPr>
        </p:nvSpPr>
        <p:spPr>
          <a:xfrm>
            <a:off x="839419" y="2132856"/>
            <a:ext cx="10515600" cy="2179435"/>
          </a:xfrm>
        </p:spPr>
        <p:txBody>
          <a:bodyPr/>
          <a:lstStyle/>
          <a:p>
            <a:pPr lvl="0" algn="just"/>
            <a:r>
              <a:rPr lang="en-US" sz="1800">
                <a:cs typeface="Times New Roman" pitchFamily="18"/>
              </a:rPr>
              <a:t>The first physicians were the soothsayers or augurs who could tell from the signs of the weather, the flying of birds or the entrails of animals that were sacrificed to gods, which practice in general had to be applied for the cure of the  disease or the catharsis of the plague that had befallen the town. </a:t>
            </a:r>
          </a:p>
          <a:p>
            <a:pPr lvl="0" algn="just"/>
            <a:r>
              <a:rPr lang="en-US" sz="1800">
                <a:cs typeface="Times New Roman" pitchFamily="18"/>
              </a:rPr>
              <a:t>Soon people in classical times realized that all phenomena were natural and divine but also that there were certain elements of these phenomena which they could not explain. This is why they turned for an explanation to philosophy. This is the reason why people turned gradually from religion to philosophy in order to understand medicine. </a:t>
            </a:r>
          </a:p>
          <a:p>
            <a:pPr lvl="0" algn="just"/>
            <a:endParaRPr lang="el-GR" sz="20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nchorCtr="1"/>
          <a:lstStyle/>
          <a:p>
            <a:pPr lvl="0" algn="just"/>
            <a:r>
              <a:rPr lang="en-US" sz="2800">
                <a:latin typeface="Times New Roman" pitchFamily="18"/>
                <a:cs typeface="Times New Roman" pitchFamily="18"/>
              </a:rPr>
              <a:t> </a:t>
            </a:r>
            <a:endParaRPr lang="el-GR" sz="2800">
              <a:latin typeface="Times New Roman" pitchFamily="18"/>
              <a:cs typeface="Times New Roman" pitchFamily="18"/>
            </a:endParaRPr>
          </a:p>
        </p:txBody>
      </p:sp>
      <p:sp>
        <p:nvSpPr>
          <p:cNvPr id="3" name="Θέση περιεχομένου 5"/>
          <p:cNvSpPr txBox="1">
            <a:spLocks noGrp="1"/>
          </p:cNvSpPr>
          <p:nvPr>
            <p:ph idx="1"/>
          </p:nvPr>
        </p:nvSpPr>
        <p:spPr>
          <a:xfrm>
            <a:off x="1321902" y="1268757"/>
            <a:ext cx="10031900" cy="2687010"/>
          </a:xfrm>
        </p:spPr>
        <p:txBody>
          <a:bodyPr/>
          <a:lstStyle/>
          <a:p>
            <a:pPr lvl="0" algn="just"/>
            <a:r>
              <a:rPr lang="en-US" sz="1800" b="1">
                <a:cs typeface="Times New Roman" pitchFamily="18"/>
              </a:rPr>
              <a:t>Health,</a:t>
            </a:r>
            <a:r>
              <a:rPr lang="en-US" sz="1800">
                <a:cs typeface="Times New Roman" pitchFamily="18"/>
              </a:rPr>
              <a:t> according to Alcmaeon, prevails when there is a harmonious mixing (i.e. </a:t>
            </a:r>
            <a:r>
              <a:rPr lang="en-GB" sz="1800" i="1">
                <a:cs typeface="Times New Roman" pitchFamily="18"/>
              </a:rPr>
              <a:t>κρᾶσι</a:t>
            </a:r>
            <a:r>
              <a:rPr lang="el-GR" sz="1800" i="1">
                <a:cs typeface="Times New Roman" pitchFamily="18"/>
              </a:rPr>
              <a:t>ς</a:t>
            </a:r>
            <a:r>
              <a:rPr lang="el-GR" sz="1800">
                <a:cs typeface="Times New Roman" pitchFamily="18"/>
              </a:rPr>
              <a:t>)</a:t>
            </a:r>
            <a:r>
              <a:rPr lang="en-US" sz="1800">
                <a:cs typeface="Times New Roman" pitchFamily="18"/>
              </a:rPr>
              <a:t> of these elements, when in other words there is isonomy (or </a:t>
            </a:r>
            <a:r>
              <a:rPr lang="en-GB" sz="1800">
                <a:cs typeface="Times New Roman" pitchFamily="18"/>
              </a:rPr>
              <a:t>(</a:t>
            </a:r>
            <a:r>
              <a:rPr lang="en-GB" sz="1800" i="1">
                <a:cs typeface="Times New Roman" pitchFamily="18"/>
              </a:rPr>
              <a:t>ἰσονομία</a:t>
            </a:r>
            <a:r>
              <a:rPr lang="en-GB" sz="1800">
                <a:cs typeface="Times New Roman" pitchFamily="18"/>
              </a:rPr>
              <a:t>)</a:t>
            </a:r>
            <a:r>
              <a:rPr lang="el-GR" sz="1800">
                <a:cs typeface="Times New Roman" pitchFamily="18"/>
              </a:rPr>
              <a:t>. </a:t>
            </a:r>
            <a:r>
              <a:rPr lang="en-US" sz="1800">
                <a:cs typeface="Times New Roman" pitchFamily="18"/>
              </a:rPr>
              <a:t>We have </a:t>
            </a:r>
            <a:r>
              <a:rPr lang="en-US" sz="1800" b="1">
                <a:cs typeface="Times New Roman" pitchFamily="18"/>
              </a:rPr>
              <a:t>disease</a:t>
            </a:r>
            <a:r>
              <a:rPr lang="en-US" sz="1800">
                <a:cs typeface="Times New Roman" pitchFamily="18"/>
              </a:rPr>
              <a:t>, on the other hand, when one of these elements prevails and so we have monarchy  (or </a:t>
            </a:r>
            <a:r>
              <a:rPr lang="el-GR" sz="1800" i="1">
                <a:cs typeface="Times New Roman" pitchFamily="18"/>
              </a:rPr>
              <a:t>μοναρχία</a:t>
            </a:r>
            <a:r>
              <a:rPr lang="el-GR" sz="1800">
                <a:cs typeface="Times New Roman" pitchFamily="18"/>
              </a:rPr>
              <a:t>). </a:t>
            </a:r>
          </a:p>
          <a:p>
            <a:pPr lvl="0" algn="just"/>
            <a:r>
              <a:rPr lang="en-US" sz="1800" b="1">
                <a:cs typeface="Times New Roman" pitchFamily="18"/>
              </a:rPr>
              <a:t>Empedocles of Akragas </a:t>
            </a:r>
            <a:r>
              <a:rPr lang="en-US" sz="1800">
                <a:cs typeface="Times New Roman" pitchFamily="18"/>
              </a:rPr>
              <a:t>continues the tradition of ancient medicine. He was one of the leaders of the medical school of Italy that disagreed with </a:t>
            </a:r>
            <a:r>
              <a:rPr lang="en-US" sz="1800" b="1">
                <a:cs typeface="Times New Roman" pitchFamily="18"/>
              </a:rPr>
              <a:t>the</a:t>
            </a:r>
            <a:r>
              <a:rPr lang="en-US" sz="1800">
                <a:cs typeface="Times New Roman" pitchFamily="18"/>
              </a:rPr>
              <a:t> </a:t>
            </a:r>
            <a:r>
              <a:rPr lang="en-US" sz="1800" b="1">
                <a:cs typeface="Times New Roman" pitchFamily="18"/>
              </a:rPr>
              <a:t>Asclepiads of Cos and Knidos</a:t>
            </a:r>
            <a:r>
              <a:rPr lang="en-US" sz="1800">
                <a:cs typeface="Times New Roman" pitchFamily="18"/>
              </a:rPr>
              <a:t>. He has written a philosophical treatise </a:t>
            </a:r>
            <a:r>
              <a:rPr lang="en-US" sz="1800" i="1">
                <a:cs typeface="Times New Roman" pitchFamily="18"/>
              </a:rPr>
              <a:t>On Nature </a:t>
            </a:r>
            <a:r>
              <a:rPr lang="en-US" sz="1800">
                <a:cs typeface="Times New Roman" pitchFamily="18"/>
              </a:rPr>
              <a:t>and another treatise related to medicine which has not reached us. </a:t>
            </a:r>
          </a:p>
          <a:p>
            <a:pPr lvl="0" algn="just"/>
            <a:endParaRPr lang="en-US" sz="2400">
              <a:latin typeface="Times New Roman" pitchFamily="18"/>
              <a:cs typeface="Times New Roman" pitchFamily="18"/>
            </a:endParaRPr>
          </a:p>
          <a:p>
            <a:pPr marL="0" lvl="0" indent="0" algn="just">
              <a:buNone/>
            </a:pPr>
            <a:endParaRPr lang="en-US" sz="2400">
              <a:latin typeface="Times New Roman" pitchFamily="18"/>
              <a:cs typeface="Times New Roman" pitchFamily="18"/>
            </a:endParaRPr>
          </a:p>
          <a:p>
            <a:pPr lvl="0" algn="just"/>
            <a:endParaRPr lang="en-US" sz="2400">
              <a:latin typeface="Times New Roman" pitchFamily="18"/>
              <a:cs typeface="Times New Roman" pitchFamily="18"/>
            </a:endParaRPr>
          </a:p>
          <a:p>
            <a:pPr lvl="0" algn="just"/>
            <a:endParaRPr lang="el-GR" sz="2400" i="1">
              <a:latin typeface="Times New Roman" pitchFamily="18"/>
              <a:cs typeface="Times New Roman" pitchFamily="18"/>
            </a:endParaRPr>
          </a:p>
          <a:p>
            <a:pPr marL="0" lvl="0" indent="0" algn="just">
              <a:buNone/>
            </a:pPr>
            <a:endParaRPr lang="el-GR" sz="2400">
              <a:latin typeface="Times New Roman" pitchFamily="18"/>
              <a:cs typeface="Times New Roman" pitchFamily="18"/>
            </a:endParaRPr>
          </a:p>
        </p:txBody>
      </p:sp>
      <p:pic>
        <p:nvPicPr>
          <p:cNvPr id="4" name="Εικόνα 3"/>
          <p:cNvPicPr>
            <a:picLocks noChangeAspect="1"/>
          </p:cNvPicPr>
          <p:nvPr/>
        </p:nvPicPr>
        <p:blipFill>
          <a:blip r:embed="rId2"/>
          <a:stretch>
            <a:fillRect/>
          </a:stretch>
        </p:blipFill>
        <p:spPr>
          <a:xfrm>
            <a:off x="5175824" y="3717035"/>
            <a:ext cx="1928286" cy="278415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8203" y="1052739"/>
            <a:ext cx="10515600" cy="637949"/>
          </a:xfrm>
        </p:spPr>
        <p:txBody>
          <a:bodyPr anchorCtr="1"/>
          <a:lstStyle/>
          <a:p>
            <a:pPr lvl="0" algn="ctr"/>
            <a:r>
              <a:rPr lang="en-US" sz="2400">
                <a:latin typeface="Calibri"/>
                <a:cs typeface="Times New Roman" pitchFamily="18"/>
              </a:rPr>
              <a:t>Empedocles’ teaching. </a:t>
            </a:r>
            <a:endParaRPr lang="el-GR" sz="2400">
              <a:latin typeface="Calibri"/>
              <a:cs typeface="Times New Roman" pitchFamily="18"/>
            </a:endParaRPr>
          </a:p>
        </p:txBody>
      </p:sp>
      <p:sp>
        <p:nvSpPr>
          <p:cNvPr id="3" name="Θέση περιεχομένου 2"/>
          <p:cNvSpPr txBox="1">
            <a:spLocks noGrp="1"/>
          </p:cNvSpPr>
          <p:nvPr>
            <p:ph idx="1"/>
          </p:nvPr>
        </p:nvSpPr>
        <p:spPr>
          <a:xfrm>
            <a:off x="839419" y="1988838"/>
            <a:ext cx="10515600" cy="1697693"/>
          </a:xfrm>
        </p:spPr>
        <p:txBody>
          <a:bodyPr/>
          <a:lstStyle/>
          <a:p>
            <a:pPr lvl="0" algn="just"/>
            <a:r>
              <a:rPr lang="en-US" sz="1800">
                <a:cs typeface="Times New Roman" pitchFamily="18"/>
              </a:rPr>
              <a:t>Empedocles was interested in the beginnings of beings and particularly of human beings. According to him, they consist in four elements mixed in different analogies, </a:t>
            </a:r>
            <a:r>
              <a:rPr lang="en-US" sz="1800" b="1">
                <a:cs typeface="Times New Roman" pitchFamily="18"/>
              </a:rPr>
              <a:t>the rhizomata</a:t>
            </a:r>
            <a:r>
              <a:rPr lang="en-US" sz="1800">
                <a:cs typeface="Times New Roman" pitchFamily="18"/>
              </a:rPr>
              <a:t>, which allow him to explain the individual natures,  something which in the Hippocratic school acquires a certain importance. </a:t>
            </a:r>
          </a:p>
          <a:p>
            <a:pPr lvl="0" algn="just"/>
            <a:r>
              <a:rPr lang="en-US" sz="1800">
                <a:cs typeface="Times New Roman" pitchFamily="18"/>
              </a:rPr>
              <a:t>In addition, Empedocles attempted to formulate </a:t>
            </a:r>
            <a:r>
              <a:rPr lang="en-US" sz="1800" b="1">
                <a:cs typeface="Times New Roman" pitchFamily="18"/>
              </a:rPr>
              <a:t>a theory of physiology </a:t>
            </a:r>
            <a:r>
              <a:rPr lang="en-US" sz="1800">
                <a:cs typeface="Times New Roman" pitchFamily="18"/>
              </a:rPr>
              <a:t>of the most important functions of man, i.e. of reproduction, of growth and nutrition, of breathing, of sleep and death, of thinking and understanding. </a:t>
            </a:r>
          </a:p>
          <a:p>
            <a:pPr lvl="0" algn="just"/>
            <a:endParaRPr lang="en-US" sz="1800">
              <a:cs typeface="Times New Roman" pitchFamily="18"/>
            </a:endParaRPr>
          </a:p>
          <a:p>
            <a:pPr marL="0" lvl="0" indent="0" algn="just">
              <a:buNone/>
            </a:pPr>
            <a:endParaRPr lang="el-GR" sz="1800">
              <a:cs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8203" y="1196748"/>
            <a:ext cx="10515600" cy="792089"/>
          </a:xfrm>
        </p:spPr>
        <p:txBody>
          <a:bodyPr anchorCtr="1"/>
          <a:lstStyle/>
          <a:p>
            <a:pPr lvl="0" algn="ctr"/>
            <a:r>
              <a:rPr lang="en-US" sz="2400">
                <a:latin typeface="Calibri"/>
                <a:cs typeface="Times New Roman" pitchFamily="18"/>
              </a:rPr>
              <a:t>Medicine after Alcmaeon of Croton and Empedocles of Akragas: </a:t>
            </a:r>
            <a:br>
              <a:rPr lang="en-US" sz="2400">
                <a:latin typeface="Calibri"/>
                <a:cs typeface="Times New Roman" pitchFamily="18"/>
              </a:rPr>
            </a:br>
            <a:r>
              <a:rPr lang="en-US" sz="2400" b="1">
                <a:latin typeface="Calibri"/>
                <a:cs typeface="Times New Roman" pitchFamily="18"/>
              </a:rPr>
              <a:t>Plato and Aristotle  </a:t>
            </a:r>
            <a:endParaRPr lang="el-GR" sz="2400" b="1">
              <a:latin typeface="Calibri"/>
              <a:cs typeface="Times New Roman" pitchFamily="18"/>
            </a:endParaRPr>
          </a:p>
        </p:txBody>
      </p:sp>
      <p:sp>
        <p:nvSpPr>
          <p:cNvPr id="3" name="Θέση περιεχομένου 2"/>
          <p:cNvSpPr txBox="1">
            <a:spLocks noGrp="1"/>
          </p:cNvSpPr>
          <p:nvPr>
            <p:ph idx="1"/>
          </p:nvPr>
        </p:nvSpPr>
        <p:spPr>
          <a:xfrm>
            <a:off x="839419" y="2204865"/>
            <a:ext cx="10515600" cy="955301"/>
          </a:xfrm>
        </p:spPr>
        <p:txBody>
          <a:bodyPr/>
          <a:lstStyle/>
          <a:p>
            <a:pPr marL="0" lvl="0" indent="0">
              <a:buNone/>
            </a:pPr>
            <a:r>
              <a:rPr lang="en-US" sz="1800">
                <a:cs typeface="Times New Roman" pitchFamily="18"/>
              </a:rPr>
              <a:t>Among the philosophers who attempted further to develop complex theories of physiology are: Anaxagoras, Diogenes of Apollonia, Democritus, Hippon of Samos and Philolaos of Croton. Also </a:t>
            </a:r>
            <a:r>
              <a:rPr lang="en-US" sz="1800" b="1">
                <a:cs typeface="Times New Roman" pitchFamily="18"/>
              </a:rPr>
              <a:t>Plato </a:t>
            </a:r>
            <a:r>
              <a:rPr lang="en-US" sz="1800">
                <a:cs typeface="Times New Roman" pitchFamily="18"/>
              </a:rPr>
              <a:t>and </a:t>
            </a:r>
            <a:r>
              <a:rPr lang="en-US" sz="1800" b="1">
                <a:cs typeface="Times New Roman" pitchFamily="18"/>
              </a:rPr>
              <a:t>Aristotle</a:t>
            </a:r>
            <a:r>
              <a:rPr lang="en-US" sz="1800">
                <a:cs typeface="Times New Roman" pitchFamily="18"/>
              </a:rPr>
              <a:t> contributed a lot to the development of medicine. </a:t>
            </a:r>
            <a:endParaRPr lang="el-GR" sz="1800">
              <a:cs typeface="Times New Roman" pitchFamily="18"/>
            </a:endParaRPr>
          </a:p>
        </p:txBody>
      </p:sp>
      <p:pic>
        <p:nvPicPr>
          <p:cNvPr id="4" name="Εικόνα 3"/>
          <p:cNvPicPr>
            <a:picLocks noChangeAspect="1"/>
          </p:cNvPicPr>
          <p:nvPr/>
        </p:nvPicPr>
        <p:blipFill>
          <a:blip r:embed="rId2"/>
          <a:stretch>
            <a:fillRect/>
          </a:stretch>
        </p:blipFill>
        <p:spPr>
          <a:xfrm>
            <a:off x="2135562" y="3445568"/>
            <a:ext cx="2300292" cy="2503709"/>
          </a:xfrm>
          <a:prstGeom prst="rect">
            <a:avLst/>
          </a:prstGeom>
          <a:noFill/>
          <a:ln>
            <a:noFill/>
          </a:ln>
        </p:spPr>
      </p:pic>
      <p:pic>
        <p:nvPicPr>
          <p:cNvPr id="5" name="Εικόνα 4"/>
          <p:cNvPicPr>
            <a:picLocks noChangeAspect="1"/>
          </p:cNvPicPr>
          <p:nvPr/>
        </p:nvPicPr>
        <p:blipFill>
          <a:blip r:embed="rId3"/>
          <a:stretch>
            <a:fillRect/>
          </a:stretch>
        </p:blipFill>
        <p:spPr>
          <a:xfrm>
            <a:off x="6456038" y="3445568"/>
            <a:ext cx="2577236" cy="257723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838203" y="980730"/>
            <a:ext cx="10515600" cy="709958"/>
          </a:xfrm>
        </p:spPr>
        <p:txBody>
          <a:bodyPr anchorCtr="1"/>
          <a:lstStyle/>
          <a:p>
            <a:pPr lvl="0" algn="ctr"/>
            <a:r>
              <a:rPr lang="en-US" sz="2400">
                <a:latin typeface="Calibri"/>
                <a:cs typeface="Times New Roman" pitchFamily="18"/>
              </a:rPr>
              <a:t>Plato’s basic medical teaching. </a:t>
            </a:r>
            <a:endParaRPr lang="el-GR" sz="2400">
              <a:latin typeface="Calibri"/>
              <a:cs typeface="Times New Roman" pitchFamily="18"/>
            </a:endParaRPr>
          </a:p>
        </p:txBody>
      </p:sp>
      <p:sp>
        <p:nvSpPr>
          <p:cNvPr id="3" name="Θέση περιεχομένου 2"/>
          <p:cNvSpPr txBox="1">
            <a:spLocks noGrp="1"/>
          </p:cNvSpPr>
          <p:nvPr>
            <p:ph idx="1"/>
          </p:nvPr>
        </p:nvSpPr>
        <p:spPr>
          <a:xfrm>
            <a:off x="839419" y="1844820"/>
            <a:ext cx="10515600" cy="4351336"/>
          </a:xfrm>
        </p:spPr>
        <p:txBody>
          <a:bodyPr/>
          <a:lstStyle/>
          <a:p>
            <a:pPr marL="0" lvl="0" indent="0" algn="just">
              <a:lnSpc>
                <a:spcPct val="100000"/>
              </a:lnSpc>
              <a:buNone/>
            </a:pPr>
            <a:r>
              <a:rPr lang="en-US" sz="1800">
                <a:cs typeface="Times New Roman" pitchFamily="18"/>
              </a:rPr>
              <a:t>In his treatise </a:t>
            </a:r>
            <a:r>
              <a:rPr lang="en-US" sz="1800" b="1">
                <a:cs typeface="Times New Roman" pitchFamily="18"/>
              </a:rPr>
              <a:t>Timaeus </a:t>
            </a:r>
            <a:r>
              <a:rPr lang="en-US" sz="1800">
                <a:cs typeface="Times New Roman" pitchFamily="18"/>
              </a:rPr>
              <a:t>Plato presents his own creation of the world, and of man. In the same work he introduces the diseases. He distinguishes between the </a:t>
            </a:r>
            <a:r>
              <a:rPr lang="en-US" sz="1800" b="1">
                <a:cs typeface="Times New Roman" pitchFamily="18"/>
              </a:rPr>
              <a:t>diseases of the body</a:t>
            </a:r>
            <a:r>
              <a:rPr lang="en-US" sz="1800">
                <a:cs typeface="Times New Roman" pitchFamily="18"/>
              </a:rPr>
              <a:t> and the </a:t>
            </a:r>
            <a:r>
              <a:rPr lang="en-US" sz="1800" b="1">
                <a:cs typeface="Times New Roman" pitchFamily="18"/>
              </a:rPr>
              <a:t>diseases of the soul</a:t>
            </a:r>
            <a:r>
              <a:rPr lang="en-US" sz="1800">
                <a:cs typeface="Times New Roman" pitchFamily="18"/>
              </a:rPr>
              <a:t>. He further distinguishes the diseases of the body in to three kinds: </a:t>
            </a:r>
          </a:p>
          <a:p>
            <a:pPr marL="800100" lvl="1" indent="-342900" algn="just">
              <a:lnSpc>
                <a:spcPct val="80000"/>
              </a:lnSpc>
              <a:buFont typeface="Calibri"/>
              <a:buAutoNum type="alphaLcParenR"/>
            </a:pPr>
            <a:r>
              <a:rPr lang="en-US" sz="1600">
                <a:cs typeface="Times New Roman" pitchFamily="18"/>
              </a:rPr>
              <a:t>The diseases which have to do with the excess or defect (i.e. imbalance) or misplacement of the primary bodies. </a:t>
            </a:r>
          </a:p>
          <a:p>
            <a:pPr marL="800100" lvl="1" indent="-342900" algn="just">
              <a:lnSpc>
                <a:spcPct val="80000"/>
              </a:lnSpc>
              <a:buFont typeface="Calibri"/>
              <a:buAutoNum type="alphaLcParenR"/>
            </a:pPr>
            <a:r>
              <a:rPr lang="en-US" sz="1600">
                <a:cs typeface="Times New Roman" pitchFamily="18"/>
              </a:rPr>
              <a:t>The diseases of the secondary tissues. </a:t>
            </a:r>
          </a:p>
          <a:p>
            <a:pPr marL="800100" lvl="1" indent="-342900" algn="just">
              <a:lnSpc>
                <a:spcPct val="80000"/>
              </a:lnSpc>
              <a:buFont typeface="Calibri"/>
              <a:buAutoNum type="alphaLcParenR"/>
            </a:pPr>
            <a:r>
              <a:rPr lang="en-US" sz="1600">
                <a:cs typeface="Times New Roman" pitchFamily="18"/>
              </a:rPr>
              <a:t>The diseases which have to do with the breath, the phlegm, the bile and the fevers. </a:t>
            </a:r>
          </a:p>
          <a:p>
            <a:pPr marL="800100" lvl="1" indent="-342900" algn="just">
              <a:lnSpc>
                <a:spcPct val="80000"/>
              </a:lnSpc>
              <a:buFont typeface="Calibri"/>
              <a:buAutoNum type="alphaLcParenR"/>
            </a:pPr>
            <a:r>
              <a:rPr lang="en-US" sz="1600">
                <a:cs typeface="Times New Roman" pitchFamily="18"/>
              </a:rPr>
              <a:t>The diseases of the soul, on the other hand, are related with the disproportion between the soul and the body</a:t>
            </a:r>
            <a:r>
              <a:rPr lang="en-US" sz="1400">
                <a:cs typeface="Times New Roman" pitchFamily="18"/>
              </a:rPr>
              <a:t>. </a:t>
            </a:r>
            <a:endParaRPr lang="el-GR" sz="1400">
              <a:cs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TotalTime>
  <Words>2828</Words>
  <Application>Microsoft Office PowerPoint</Application>
  <PresentationFormat>On-screen Show (4:3)</PresentationFormat>
  <Paragraphs>105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Θέμα του Office</vt:lpstr>
      <vt:lpstr>PowerPoint Presentation</vt:lpstr>
      <vt:lpstr>Philosophy and medicine. </vt:lpstr>
      <vt:lpstr>The Relation between Ancient Greek Philosophy and Medicine </vt:lpstr>
      <vt:lpstr>“Sophia”, “Philosophia”, Wisdom, Knowledge, Universal Knowledge.          </vt:lpstr>
      <vt:lpstr>  The very beginnings of ancient medicine.  </vt:lpstr>
      <vt:lpstr> </vt:lpstr>
      <vt:lpstr>Empedocles’ teaching. </vt:lpstr>
      <vt:lpstr>Medicine after Alcmaeon of Croton and Empedocles of Akragas:  Plato and Aristotle  </vt:lpstr>
      <vt:lpstr>Plato’s basic medical teaching. </vt:lpstr>
      <vt:lpstr>Plato’s conception of therapy. </vt:lpstr>
      <vt:lpstr>Plato as the first originator of modern Psychotherapy.  </vt:lpstr>
      <vt:lpstr>Aristotle’s contribution to medicine</vt:lpstr>
      <vt:lpstr>Hippocrates and the separation of medicine from philosophy. </vt:lpstr>
      <vt:lpstr>   Philosophy’s influences on medicine during the Cosmological period. </vt:lpstr>
      <vt:lpstr>Philosophy’s influence on medicine during the Anthropological period of philosophy. Ancient Greek and Roman Medical Deontology.  </vt:lpstr>
      <vt:lpstr>Deontological treatises and their influence on the physician’s character.  </vt:lpstr>
      <vt:lpstr>Stele for a Roman medica - female physician from the 2nd c. By Musé de la Cour d’ Or Metz Métropole. </vt:lpstr>
      <vt:lpstr>The Deontological treatises of the physicians-philosophers. </vt:lpstr>
      <vt:lpstr>The deontological treatises of the philosophers-physicians continued. </vt:lpstr>
      <vt:lpstr>Sanctuary of Asclepius at Epidaurus, Greece.  (From World Heritage Journeys). </vt:lpstr>
      <vt:lpstr>The deontological treatises of the philosophers-physicians continued.  </vt:lpstr>
      <vt:lpstr>The deontological treatises of the philosophers-physicians continued.  </vt:lpstr>
      <vt:lpstr>The deontological treatises of the philosophers-physicians continued. </vt:lpstr>
      <vt:lpstr>Physician treating a patient.  (Attic red-figure aryballos, 480-470 BC.).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ARISTOTLE UNIVERSITY OF THESSALONIKI, THESSALONIKI, GREECE.</dc:title>
  <dc:creator>Ελένη Καλοκαιρινού</dc:creator>
  <cp:lastModifiedBy>Andrea Nozzoli</cp:lastModifiedBy>
  <cp:revision>10</cp:revision>
  <cp:lastPrinted>2021-06-18T14:02:05Z</cp:lastPrinted>
  <dcterms:created xsi:type="dcterms:W3CDTF">2019-02-10T17:06:42Z</dcterms:created>
  <dcterms:modified xsi:type="dcterms:W3CDTF">2021-06-18T14:02:07Z</dcterms:modified>
</cp:coreProperties>
</file>