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60" r:id="rId4"/>
    <p:sldId id="258" r:id="rId5"/>
    <p:sldId id="259" r:id="rId6"/>
    <p:sldId id="261" r:id="rId7"/>
    <p:sldId id="274" r:id="rId8"/>
    <p:sldId id="277" r:id="rId9"/>
    <p:sldId id="276" r:id="rId10"/>
    <p:sldId id="275" r:id="rId11"/>
    <p:sldId id="262" r:id="rId12"/>
    <p:sldId id="263" r:id="rId13"/>
    <p:sldId id="264" r:id="rId14"/>
    <p:sldId id="265" r:id="rId15"/>
    <p:sldId id="266" r:id="rId16"/>
    <p:sldId id="267" r:id="rId17"/>
    <p:sldId id="280" r:id="rId18"/>
    <p:sldId id="269" r:id="rId19"/>
    <p:sldId id="272" r:id="rId20"/>
    <p:sldId id="281" r:id="rId21"/>
    <p:sldId id="271" r:id="rId22"/>
    <p:sldId id="273" r:id="rId23"/>
    <p:sldId id="278" r:id="rId24"/>
    <p:sldId id="279" r:id="rId25"/>
  </p:sldIdLst>
  <p:sldSz cx="12192000" cy="6858000"/>
  <p:notesSz cx="7104063"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72"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BCA5864-B2B1-4FDC-9C71-B3FC0B9DA854}"/>
              </a:ext>
            </a:extLst>
          </p:cNvPr>
          <p:cNvSpPr txBox="1">
            <a:spLocks noGrp="1"/>
          </p:cNvSpPr>
          <p:nvPr>
            <p:ph type="hdr" sz="quarter"/>
          </p:nvPr>
        </p:nvSpPr>
        <p:spPr>
          <a:xfrm>
            <a:off x="0" y="0"/>
            <a:ext cx="3078428" cy="511734"/>
          </a:xfrm>
          <a:prstGeom prst="rect">
            <a:avLst/>
          </a:prstGeom>
          <a:noFill/>
          <a:ln>
            <a:noFill/>
          </a:ln>
        </p:spPr>
        <p:txBody>
          <a:bodyPr vert="horz" wrap="square" lIns="99075" tIns="49542" rIns="99075" bIns="49542"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300" b="0" i="0" u="none" strike="noStrike" kern="1200" cap="none" spc="0" baseline="0">
              <a:solidFill>
                <a:srgbClr val="000000"/>
              </a:solidFill>
              <a:uFillTx/>
              <a:latin typeface="Calibri"/>
            </a:endParaRPr>
          </a:p>
        </p:txBody>
      </p:sp>
      <p:sp>
        <p:nvSpPr>
          <p:cNvPr id="3" name="Date Placeholder 2">
            <a:extLst>
              <a:ext uri="{FF2B5EF4-FFF2-40B4-BE49-F238E27FC236}">
                <a16:creationId xmlns="" xmlns:a16="http://schemas.microsoft.com/office/drawing/2014/main" id="{ACA3A062-1392-4B81-B206-AA40F450D4B6}"/>
              </a:ext>
            </a:extLst>
          </p:cNvPr>
          <p:cNvSpPr txBox="1">
            <a:spLocks noGrp="1"/>
          </p:cNvSpPr>
          <p:nvPr>
            <p:ph type="dt" sz="quarter" idx="1"/>
          </p:nvPr>
        </p:nvSpPr>
        <p:spPr>
          <a:xfrm>
            <a:off x="4023990" y="0"/>
            <a:ext cx="3078428" cy="511734"/>
          </a:xfrm>
          <a:prstGeom prst="rect">
            <a:avLst/>
          </a:prstGeom>
          <a:noFill/>
          <a:ln>
            <a:noFill/>
          </a:ln>
        </p:spPr>
        <p:txBody>
          <a:bodyPr vert="horz" wrap="square" lIns="99075" tIns="49542" rIns="99075" bIns="49542"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300" b="0" i="0" u="none" strike="noStrike" kern="1200" cap="none" spc="0" baseline="0">
              <a:solidFill>
                <a:srgbClr val="000000"/>
              </a:solidFill>
              <a:uFillTx/>
              <a:latin typeface="Calibri"/>
            </a:endParaRPr>
          </a:p>
        </p:txBody>
      </p:sp>
      <p:sp>
        <p:nvSpPr>
          <p:cNvPr id="4" name="Footer Placeholder 3">
            <a:extLst>
              <a:ext uri="{FF2B5EF4-FFF2-40B4-BE49-F238E27FC236}">
                <a16:creationId xmlns="" xmlns:a16="http://schemas.microsoft.com/office/drawing/2014/main" id="{326560DB-F3B6-4AE9-AB65-DB49F1885636}"/>
              </a:ext>
            </a:extLst>
          </p:cNvPr>
          <p:cNvSpPr txBox="1">
            <a:spLocks noGrp="1"/>
          </p:cNvSpPr>
          <p:nvPr>
            <p:ph type="ftr" sz="quarter" idx="2"/>
          </p:nvPr>
        </p:nvSpPr>
        <p:spPr>
          <a:xfrm>
            <a:off x="0" y="9721105"/>
            <a:ext cx="3078428" cy="511734"/>
          </a:xfrm>
          <a:prstGeom prst="rect">
            <a:avLst/>
          </a:prstGeom>
          <a:noFill/>
          <a:ln>
            <a:noFill/>
          </a:ln>
        </p:spPr>
        <p:txBody>
          <a:bodyPr vert="horz" wrap="square" lIns="99075" tIns="49542" rIns="99075" bIns="49542"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3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 xmlns:a16="http://schemas.microsoft.com/office/drawing/2014/main" id="{95B377AC-D140-495B-A7BE-675DA44D5D72}"/>
              </a:ext>
            </a:extLst>
          </p:cNvPr>
          <p:cNvSpPr txBox="1">
            <a:spLocks noGrp="1"/>
          </p:cNvSpPr>
          <p:nvPr>
            <p:ph type="sldNum" sz="quarter" idx="3"/>
          </p:nvPr>
        </p:nvSpPr>
        <p:spPr>
          <a:xfrm>
            <a:off x="4023990" y="9721105"/>
            <a:ext cx="3078428" cy="511734"/>
          </a:xfrm>
          <a:prstGeom prst="rect">
            <a:avLst/>
          </a:prstGeom>
          <a:noFill/>
          <a:ln>
            <a:noFill/>
          </a:ln>
        </p:spPr>
        <p:txBody>
          <a:bodyPr vert="horz" wrap="square" lIns="99075" tIns="49542" rIns="99075" bIns="4954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3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75538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Θέση κεφαλίδας 1">
            <a:extLst>
              <a:ext uri="{FF2B5EF4-FFF2-40B4-BE49-F238E27FC236}">
                <a16:creationId xmlns="" xmlns:a16="http://schemas.microsoft.com/office/drawing/2014/main" id="{95727FB6-EF55-4660-B03C-7A3E7DBEA8BE}"/>
              </a:ext>
            </a:extLst>
          </p:cNvPr>
          <p:cNvSpPr txBox="1">
            <a:spLocks noGrp="1"/>
          </p:cNvSpPr>
          <p:nvPr>
            <p:ph type="hdr" sz="quarter"/>
          </p:nvPr>
        </p:nvSpPr>
        <p:spPr>
          <a:xfrm>
            <a:off x="0" y="0"/>
            <a:ext cx="3078163" cy="512758"/>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1pPr>
          </a:lstStyle>
          <a:p>
            <a:pPr lvl="0"/>
            <a:endParaRPr lang="el-GR"/>
          </a:p>
        </p:txBody>
      </p:sp>
      <p:sp>
        <p:nvSpPr>
          <p:cNvPr id="3" name="Θέση ημερομηνίας 2">
            <a:extLst>
              <a:ext uri="{FF2B5EF4-FFF2-40B4-BE49-F238E27FC236}">
                <a16:creationId xmlns="" xmlns:a16="http://schemas.microsoft.com/office/drawing/2014/main" id="{DE52E9B8-6E75-4C96-ACF9-C33A00F292FE}"/>
              </a:ext>
            </a:extLst>
          </p:cNvPr>
          <p:cNvSpPr txBox="1">
            <a:spLocks noGrp="1"/>
          </p:cNvSpPr>
          <p:nvPr>
            <p:ph type="dt" idx="1"/>
          </p:nvPr>
        </p:nvSpPr>
        <p:spPr>
          <a:xfrm>
            <a:off x="4024310" y="0"/>
            <a:ext cx="3078163" cy="512758"/>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1pPr>
          </a:lstStyle>
          <a:p>
            <a:pPr lvl="0"/>
            <a:fld id="{6DF7C77C-082A-445C-A505-69AE19744D8B}" type="datetime1">
              <a:rPr lang="el-GR"/>
              <a:pPr lvl="0"/>
              <a:t>9/9/2021</a:t>
            </a:fld>
            <a:endParaRPr lang="el-GR"/>
          </a:p>
        </p:txBody>
      </p:sp>
      <p:sp>
        <p:nvSpPr>
          <p:cNvPr id="4" name="Θέση εικόνας διαφάνειας 3">
            <a:extLst>
              <a:ext uri="{FF2B5EF4-FFF2-40B4-BE49-F238E27FC236}">
                <a16:creationId xmlns="" xmlns:a16="http://schemas.microsoft.com/office/drawing/2014/main" id="{15A6A491-1E1E-4691-A195-39BDD07835E2}"/>
              </a:ext>
            </a:extLst>
          </p:cNvPr>
          <p:cNvSpPr>
            <a:spLocks noGrp="1" noRot="1" noChangeAspect="1"/>
          </p:cNvSpPr>
          <p:nvPr>
            <p:ph type="sldImg" idx="2"/>
          </p:nvPr>
        </p:nvSpPr>
        <p:spPr>
          <a:xfrm>
            <a:off x="482602" y="1279529"/>
            <a:ext cx="6140452" cy="3454402"/>
          </a:xfrm>
          <a:prstGeom prst="rect">
            <a:avLst/>
          </a:prstGeom>
          <a:noFill/>
          <a:ln w="12701">
            <a:solidFill>
              <a:srgbClr val="000000"/>
            </a:solidFill>
            <a:prstDash val="solid"/>
          </a:ln>
        </p:spPr>
      </p:sp>
      <p:sp>
        <p:nvSpPr>
          <p:cNvPr id="5" name="Θέση σημειώσεων 4">
            <a:extLst>
              <a:ext uri="{FF2B5EF4-FFF2-40B4-BE49-F238E27FC236}">
                <a16:creationId xmlns="" xmlns:a16="http://schemas.microsoft.com/office/drawing/2014/main" id="{0A1D32FB-DC76-46C7-B3E9-985D42D8C884}"/>
              </a:ext>
            </a:extLst>
          </p:cNvPr>
          <p:cNvSpPr txBox="1">
            <a:spLocks noGrp="1"/>
          </p:cNvSpPr>
          <p:nvPr>
            <p:ph type="body" sz="quarter" idx="3"/>
          </p:nvPr>
        </p:nvSpPr>
        <p:spPr>
          <a:xfrm>
            <a:off x="711202" y="4926009"/>
            <a:ext cx="5683252" cy="4029075"/>
          </a:xfrm>
          <a:prstGeom prst="rect">
            <a:avLst/>
          </a:prstGeom>
          <a:noFill/>
          <a:ln>
            <a:noFill/>
          </a:ln>
        </p:spPr>
        <p:txBody>
          <a:bodyPr vert="horz" wrap="square" lIns="91440" tIns="45720" rIns="91440" bIns="45720" anchor="t" anchorCtr="0" compatLnSpc="1">
            <a:no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a:extLst>
              <a:ext uri="{FF2B5EF4-FFF2-40B4-BE49-F238E27FC236}">
                <a16:creationId xmlns="" xmlns:a16="http://schemas.microsoft.com/office/drawing/2014/main" id="{2D07261C-729E-4A3E-9DBB-E5D3932C9F81}"/>
              </a:ext>
            </a:extLst>
          </p:cNvPr>
          <p:cNvSpPr txBox="1">
            <a:spLocks noGrp="1"/>
          </p:cNvSpPr>
          <p:nvPr>
            <p:ph type="ftr" sz="quarter" idx="4"/>
          </p:nvPr>
        </p:nvSpPr>
        <p:spPr>
          <a:xfrm>
            <a:off x="0" y="9721845"/>
            <a:ext cx="3078163" cy="512758"/>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1pPr>
          </a:lstStyle>
          <a:p>
            <a:pPr lvl="0"/>
            <a:endParaRPr lang="el-GR"/>
          </a:p>
        </p:txBody>
      </p:sp>
      <p:sp>
        <p:nvSpPr>
          <p:cNvPr id="7" name="Θέση αριθμού διαφάνειας 6">
            <a:extLst>
              <a:ext uri="{FF2B5EF4-FFF2-40B4-BE49-F238E27FC236}">
                <a16:creationId xmlns="" xmlns:a16="http://schemas.microsoft.com/office/drawing/2014/main" id="{C025FA26-C756-4E54-81F8-6EF828008F96}"/>
              </a:ext>
            </a:extLst>
          </p:cNvPr>
          <p:cNvSpPr txBox="1">
            <a:spLocks noGrp="1"/>
          </p:cNvSpPr>
          <p:nvPr>
            <p:ph type="sldNum" sz="quarter" idx="5"/>
          </p:nvPr>
        </p:nvSpPr>
        <p:spPr>
          <a:xfrm>
            <a:off x="4024310" y="9721845"/>
            <a:ext cx="3078163" cy="512758"/>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1pPr>
          </a:lstStyle>
          <a:p>
            <a:pPr lvl="0"/>
            <a:fld id="{3F185C4B-94E8-44A5-956E-A089DA1D7004}" type="slidenum">
              <a:t>‹#›</a:t>
            </a:fld>
            <a:endParaRPr lang="el-GR"/>
          </a:p>
        </p:txBody>
      </p:sp>
    </p:spTree>
    <p:extLst>
      <p:ext uri="{BB962C8B-B14F-4D97-AF65-F5344CB8AC3E}">
        <p14:creationId xmlns:p14="http://schemas.microsoft.com/office/powerpoint/2010/main" val="268401466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a:extLst>
              <a:ext uri="{FF2B5EF4-FFF2-40B4-BE49-F238E27FC236}">
                <a16:creationId xmlns="" xmlns:a16="http://schemas.microsoft.com/office/drawing/2014/main" id="{18BB369B-6453-4DC2-8949-163F2BEF60D8}"/>
              </a:ext>
            </a:extLst>
          </p:cNvPr>
          <p:cNvSpPr>
            <a:spLocks noGrp="1" noRot="1" noChangeAspect="1"/>
          </p:cNvSpPr>
          <p:nvPr>
            <p:ph type="sldImg"/>
          </p:nvPr>
        </p:nvSpPr>
        <p:spPr>
          <a:xfrm>
            <a:off x="482600" y="1279525"/>
            <a:ext cx="6140450" cy="3454400"/>
          </a:xfrm>
        </p:spPr>
      </p:sp>
      <p:sp>
        <p:nvSpPr>
          <p:cNvPr id="3" name="Θέση σημειώσεων 2">
            <a:extLst>
              <a:ext uri="{FF2B5EF4-FFF2-40B4-BE49-F238E27FC236}">
                <a16:creationId xmlns="" xmlns:a16="http://schemas.microsoft.com/office/drawing/2014/main" id="{2D3CFABA-D1D9-4491-80D9-F8011EE33C1B}"/>
              </a:ext>
            </a:extLst>
          </p:cNvPr>
          <p:cNvSpPr txBox="1">
            <a:spLocks noGrp="1"/>
          </p:cNvSpPr>
          <p:nvPr>
            <p:ph type="body" sz="quarter" idx="1"/>
          </p:nvPr>
        </p:nvSpPr>
        <p:spPr/>
        <p:txBody>
          <a:bodyPr/>
          <a:lstStyle/>
          <a:p>
            <a:endParaRPr lang="el-GR"/>
          </a:p>
        </p:txBody>
      </p:sp>
      <p:sp>
        <p:nvSpPr>
          <p:cNvPr id="4" name="Θέση αριθμού διαφάνειας 3">
            <a:extLst>
              <a:ext uri="{FF2B5EF4-FFF2-40B4-BE49-F238E27FC236}">
                <a16:creationId xmlns="" xmlns:a16="http://schemas.microsoft.com/office/drawing/2014/main" id="{8B3C9A4D-B564-46E5-8D32-8D006A712E69}"/>
              </a:ext>
            </a:extLst>
          </p:cNvPr>
          <p:cNvSpPr txBox="1"/>
          <p:nvPr/>
        </p:nvSpPr>
        <p:spPr>
          <a:xfrm>
            <a:off x="4024310" y="9721845"/>
            <a:ext cx="3078163" cy="512758"/>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29DBE6-9A51-40F4-BE97-C1EA0B89AE1C}" type="slidenum">
              <a:t>12</a:t>
            </a:fld>
            <a:endParaRPr lang="el-GR"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a:extLst>
              <a:ext uri="{FF2B5EF4-FFF2-40B4-BE49-F238E27FC236}">
                <a16:creationId xmlns="" xmlns:a16="http://schemas.microsoft.com/office/drawing/2014/main" id="{A3089D94-565B-45FD-A2D0-A0106E2A183F}"/>
              </a:ext>
            </a:extLst>
          </p:cNvPr>
          <p:cNvSpPr>
            <a:spLocks noGrp="1" noRot="1" noChangeAspect="1"/>
          </p:cNvSpPr>
          <p:nvPr>
            <p:ph type="sldImg"/>
          </p:nvPr>
        </p:nvSpPr>
        <p:spPr>
          <a:xfrm>
            <a:off x="482600" y="1279525"/>
            <a:ext cx="6140450" cy="3454400"/>
          </a:xfrm>
        </p:spPr>
      </p:sp>
      <p:sp>
        <p:nvSpPr>
          <p:cNvPr id="3" name="Θέση σημειώσεων 2">
            <a:extLst>
              <a:ext uri="{FF2B5EF4-FFF2-40B4-BE49-F238E27FC236}">
                <a16:creationId xmlns="" xmlns:a16="http://schemas.microsoft.com/office/drawing/2014/main" id="{6200CFAC-2C95-4262-A9D2-69E2041B037F}"/>
              </a:ext>
            </a:extLst>
          </p:cNvPr>
          <p:cNvSpPr txBox="1">
            <a:spLocks noGrp="1"/>
          </p:cNvSpPr>
          <p:nvPr>
            <p:ph type="body" sz="quarter" idx="1"/>
          </p:nvPr>
        </p:nvSpPr>
        <p:spPr/>
        <p:txBody>
          <a:bodyPr/>
          <a:lstStyle/>
          <a:p>
            <a:endParaRPr lang="el-GR"/>
          </a:p>
        </p:txBody>
      </p:sp>
      <p:sp>
        <p:nvSpPr>
          <p:cNvPr id="4" name="Θέση αριθμού διαφάνειας 3">
            <a:extLst>
              <a:ext uri="{FF2B5EF4-FFF2-40B4-BE49-F238E27FC236}">
                <a16:creationId xmlns="" xmlns:a16="http://schemas.microsoft.com/office/drawing/2014/main" id="{C9584F52-D35E-44D0-B516-39E222382D4E}"/>
              </a:ext>
            </a:extLst>
          </p:cNvPr>
          <p:cNvSpPr txBox="1"/>
          <p:nvPr/>
        </p:nvSpPr>
        <p:spPr>
          <a:xfrm>
            <a:off x="4024310" y="9721845"/>
            <a:ext cx="3078163" cy="512758"/>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AA42BCB-1C1C-4397-9E1F-40865EF41196}" type="slidenum">
              <a:t>19</a:t>
            </a:fld>
            <a:endParaRPr lang="el-GR"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6606FEE-BBD4-4CA6-8614-89A5433C51AB}"/>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1C30F599-6967-40B8-8A91-4ADF8B6C7C27}"/>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82B95C12-E235-4785-B943-C0F4290DE680}"/>
              </a:ext>
            </a:extLst>
          </p:cNvPr>
          <p:cNvSpPr txBox="1">
            <a:spLocks noGrp="1"/>
          </p:cNvSpPr>
          <p:nvPr>
            <p:ph type="dt" sz="half" idx="7"/>
          </p:nvPr>
        </p:nvSpPr>
        <p:spPr/>
        <p:txBody>
          <a:bodyPr/>
          <a:lstStyle>
            <a:lvl1pPr>
              <a:defRPr/>
            </a:lvl1pPr>
          </a:lstStyle>
          <a:p>
            <a:pPr lvl="0"/>
            <a:fld id="{A0529E37-E231-480C-842B-EE79E4C30136}" type="datetime1">
              <a:rPr lang="el-GR"/>
              <a:pPr lvl="0"/>
              <a:t>9/9/2021</a:t>
            </a:fld>
            <a:endParaRPr lang="el-GR"/>
          </a:p>
        </p:txBody>
      </p:sp>
      <p:sp>
        <p:nvSpPr>
          <p:cNvPr id="5" name="Θέση υποσέλιδου 4">
            <a:extLst>
              <a:ext uri="{FF2B5EF4-FFF2-40B4-BE49-F238E27FC236}">
                <a16:creationId xmlns="" xmlns:a16="http://schemas.microsoft.com/office/drawing/2014/main" id="{70787F77-380D-4164-9BB7-1178E42964F2}"/>
              </a:ext>
            </a:extLst>
          </p:cNvPr>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a:extLst>
              <a:ext uri="{FF2B5EF4-FFF2-40B4-BE49-F238E27FC236}">
                <a16:creationId xmlns="" xmlns:a16="http://schemas.microsoft.com/office/drawing/2014/main" id="{4E13E7F4-9D2D-4C49-BC8B-2B0DA039BD54}"/>
              </a:ext>
            </a:extLst>
          </p:cNvPr>
          <p:cNvSpPr txBox="1">
            <a:spLocks noGrp="1"/>
          </p:cNvSpPr>
          <p:nvPr>
            <p:ph type="sldNum" sz="quarter" idx="8"/>
          </p:nvPr>
        </p:nvSpPr>
        <p:spPr/>
        <p:txBody>
          <a:bodyPr/>
          <a:lstStyle>
            <a:lvl1pPr>
              <a:defRPr/>
            </a:lvl1pPr>
          </a:lstStyle>
          <a:p>
            <a:pPr lvl="0"/>
            <a:fld id="{916508CF-5AA3-4C15-B440-2683515672BB}" type="slidenum">
              <a:t>‹#›</a:t>
            </a:fld>
            <a:endParaRPr lang="el-GR"/>
          </a:p>
        </p:txBody>
      </p:sp>
    </p:spTree>
    <p:extLst>
      <p:ext uri="{BB962C8B-B14F-4D97-AF65-F5344CB8AC3E}">
        <p14:creationId xmlns:p14="http://schemas.microsoft.com/office/powerpoint/2010/main" val="271981249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327E6E9-41D1-488E-B9A8-813E33F42721}"/>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FF380C53-2F17-4FA6-9582-22D519BDA4B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A6D06ACE-AC33-4E7E-B35A-F5388343F786}"/>
              </a:ext>
            </a:extLst>
          </p:cNvPr>
          <p:cNvSpPr txBox="1">
            <a:spLocks noGrp="1"/>
          </p:cNvSpPr>
          <p:nvPr>
            <p:ph type="dt" sz="half" idx="7"/>
          </p:nvPr>
        </p:nvSpPr>
        <p:spPr/>
        <p:txBody>
          <a:bodyPr/>
          <a:lstStyle>
            <a:lvl1pPr>
              <a:defRPr/>
            </a:lvl1pPr>
          </a:lstStyle>
          <a:p>
            <a:pPr lvl="0"/>
            <a:fld id="{22A0DB6E-8734-4DDA-A9E6-13487B8874EB}" type="datetime1">
              <a:rPr lang="el-GR"/>
              <a:pPr lvl="0"/>
              <a:t>9/9/2021</a:t>
            </a:fld>
            <a:endParaRPr lang="el-GR"/>
          </a:p>
        </p:txBody>
      </p:sp>
      <p:sp>
        <p:nvSpPr>
          <p:cNvPr id="5" name="Θέση υποσέλιδου 4">
            <a:extLst>
              <a:ext uri="{FF2B5EF4-FFF2-40B4-BE49-F238E27FC236}">
                <a16:creationId xmlns="" xmlns:a16="http://schemas.microsoft.com/office/drawing/2014/main" id="{8ECE7818-8DA2-4236-8DE2-22881AFBB969}"/>
              </a:ext>
            </a:extLst>
          </p:cNvPr>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a:extLst>
              <a:ext uri="{FF2B5EF4-FFF2-40B4-BE49-F238E27FC236}">
                <a16:creationId xmlns="" xmlns:a16="http://schemas.microsoft.com/office/drawing/2014/main" id="{A2FC4027-BFDF-4050-905D-A9BCAF0D8960}"/>
              </a:ext>
            </a:extLst>
          </p:cNvPr>
          <p:cNvSpPr txBox="1">
            <a:spLocks noGrp="1"/>
          </p:cNvSpPr>
          <p:nvPr>
            <p:ph type="sldNum" sz="quarter" idx="8"/>
          </p:nvPr>
        </p:nvSpPr>
        <p:spPr/>
        <p:txBody>
          <a:bodyPr/>
          <a:lstStyle>
            <a:lvl1pPr>
              <a:defRPr/>
            </a:lvl1pPr>
          </a:lstStyle>
          <a:p>
            <a:pPr lvl="0"/>
            <a:fld id="{01B96D94-32C3-4A1F-BB56-BBC19A52A442}" type="slidenum">
              <a:t>‹#›</a:t>
            </a:fld>
            <a:endParaRPr lang="el-GR"/>
          </a:p>
        </p:txBody>
      </p:sp>
    </p:spTree>
    <p:extLst>
      <p:ext uri="{BB962C8B-B14F-4D97-AF65-F5344CB8AC3E}">
        <p14:creationId xmlns:p14="http://schemas.microsoft.com/office/powerpoint/2010/main" val="106725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18709F61-E394-41C1-8AFE-24D58ADFD36E}"/>
              </a:ext>
            </a:extLst>
          </p:cNvPr>
          <p:cNvSpPr txBox="1">
            <a:spLocks noGrp="1"/>
          </p:cNvSpPr>
          <p:nvPr>
            <p:ph type="title" orient="vert"/>
          </p:nvPr>
        </p:nvSpPr>
        <p:spPr>
          <a:xfrm>
            <a:off x="8724903" y="365129"/>
            <a:ext cx="2628899" cy="5811834"/>
          </a:xfrm>
        </p:spPr>
        <p:txBody>
          <a:bodyPr vert="eaVert"/>
          <a:lstStyle>
            <a:lvl1pPr>
              <a:defRPr/>
            </a:lvl1pPr>
          </a:lstStyle>
          <a:p>
            <a:pPr lvl="0"/>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834DAA0E-F81D-4179-B4F5-C17DA94F6A0F}"/>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59062FD8-F534-40CE-AEE8-3E10360209A6}"/>
              </a:ext>
            </a:extLst>
          </p:cNvPr>
          <p:cNvSpPr txBox="1">
            <a:spLocks noGrp="1"/>
          </p:cNvSpPr>
          <p:nvPr>
            <p:ph type="dt" sz="half" idx="7"/>
          </p:nvPr>
        </p:nvSpPr>
        <p:spPr/>
        <p:txBody>
          <a:bodyPr/>
          <a:lstStyle>
            <a:lvl1pPr>
              <a:defRPr/>
            </a:lvl1pPr>
          </a:lstStyle>
          <a:p>
            <a:pPr lvl="0"/>
            <a:fld id="{E6C4382C-D578-42F4-BEAE-602C4E0AF829}" type="datetime1">
              <a:rPr lang="el-GR"/>
              <a:pPr lvl="0"/>
              <a:t>9/9/2021</a:t>
            </a:fld>
            <a:endParaRPr lang="el-GR"/>
          </a:p>
        </p:txBody>
      </p:sp>
      <p:sp>
        <p:nvSpPr>
          <p:cNvPr id="5" name="Θέση υποσέλιδου 4">
            <a:extLst>
              <a:ext uri="{FF2B5EF4-FFF2-40B4-BE49-F238E27FC236}">
                <a16:creationId xmlns="" xmlns:a16="http://schemas.microsoft.com/office/drawing/2014/main" id="{579089D9-54D1-4279-B754-0953255DB426}"/>
              </a:ext>
            </a:extLst>
          </p:cNvPr>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a:extLst>
              <a:ext uri="{FF2B5EF4-FFF2-40B4-BE49-F238E27FC236}">
                <a16:creationId xmlns="" xmlns:a16="http://schemas.microsoft.com/office/drawing/2014/main" id="{D042F5AD-F77B-44C9-8031-3C0C4090399B}"/>
              </a:ext>
            </a:extLst>
          </p:cNvPr>
          <p:cNvSpPr txBox="1">
            <a:spLocks noGrp="1"/>
          </p:cNvSpPr>
          <p:nvPr>
            <p:ph type="sldNum" sz="quarter" idx="8"/>
          </p:nvPr>
        </p:nvSpPr>
        <p:spPr/>
        <p:txBody>
          <a:bodyPr/>
          <a:lstStyle>
            <a:lvl1pPr>
              <a:defRPr/>
            </a:lvl1pPr>
          </a:lstStyle>
          <a:p>
            <a:pPr lvl="0"/>
            <a:fld id="{30D2BDD8-E2D6-4827-8520-55A607CE9610}" type="slidenum">
              <a:t>‹#›</a:t>
            </a:fld>
            <a:endParaRPr lang="el-GR"/>
          </a:p>
        </p:txBody>
      </p:sp>
    </p:spTree>
    <p:extLst>
      <p:ext uri="{BB962C8B-B14F-4D97-AF65-F5344CB8AC3E}">
        <p14:creationId xmlns:p14="http://schemas.microsoft.com/office/powerpoint/2010/main" val="310342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3FFCD85-E22D-43B3-9309-11828AC981FF}"/>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1551962A-C33D-4595-B8DE-66CF5F943C5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52A12137-5C65-4D46-8904-BD0B1D2F5D2A}"/>
              </a:ext>
            </a:extLst>
          </p:cNvPr>
          <p:cNvSpPr txBox="1">
            <a:spLocks noGrp="1"/>
          </p:cNvSpPr>
          <p:nvPr>
            <p:ph type="dt" sz="half" idx="7"/>
          </p:nvPr>
        </p:nvSpPr>
        <p:spPr/>
        <p:txBody>
          <a:bodyPr/>
          <a:lstStyle>
            <a:lvl1pPr>
              <a:defRPr/>
            </a:lvl1pPr>
          </a:lstStyle>
          <a:p>
            <a:pPr lvl="0"/>
            <a:fld id="{34F516B2-A056-4836-9C27-03BD76711A67}" type="datetime1">
              <a:rPr lang="el-GR"/>
              <a:pPr lvl="0"/>
              <a:t>9/9/2021</a:t>
            </a:fld>
            <a:endParaRPr lang="el-GR"/>
          </a:p>
        </p:txBody>
      </p:sp>
      <p:sp>
        <p:nvSpPr>
          <p:cNvPr id="5" name="Θέση υποσέλιδου 4">
            <a:extLst>
              <a:ext uri="{FF2B5EF4-FFF2-40B4-BE49-F238E27FC236}">
                <a16:creationId xmlns="" xmlns:a16="http://schemas.microsoft.com/office/drawing/2014/main" id="{155E4421-7374-4B13-9D37-3E23C4205E67}"/>
              </a:ext>
            </a:extLst>
          </p:cNvPr>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a:extLst>
              <a:ext uri="{FF2B5EF4-FFF2-40B4-BE49-F238E27FC236}">
                <a16:creationId xmlns="" xmlns:a16="http://schemas.microsoft.com/office/drawing/2014/main" id="{A292F506-0C25-43C3-9711-F757328094CC}"/>
              </a:ext>
            </a:extLst>
          </p:cNvPr>
          <p:cNvSpPr txBox="1">
            <a:spLocks noGrp="1"/>
          </p:cNvSpPr>
          <p:nvPr>
            <p:ph type="sldNum" sz="quarter" idx="8"/>
          </p:nvPr>
        </p:nvSpPr>
        <p:spPr/>
        <p:txBody>
          <a:bodyPr/>
          <a:lstStyle>
            <a:lvl1pPr>
              <a:defRPr/>
            </a:lvl1pPr>
          </a:lstStyle>
          <a:p>
            <a:pPr lvl="0"/>
            <a:fld id="{3A61E655-0708-450B-B829-99388F55C3FE}" type="slidenum">
              <a:t>‹#›</a:t>
            </a:fld>
            <a:endParaRPr lang="el-GR"/>
          </a:p>
        </p:txBody>
      </p:sp>
    </p:spTree>
    <p:extLst>
      <p:ext uri="{BB962C8B-B14F-4D97-AF65-F5344CB8AC3E}">
        <p14:creationId xmlns:p14="http://schemas.microsoft.com/office/powerpoint/2010/main" val="30950745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7DB1873-B669-4E5E-8B69-74C48DE14D05}"/>
              </a:ext>
            </a:extLst>
          </p:cNvPr>
          <p:cNvSpPr txBox="1">
            <a:spLocks noGrp="1"/>
          </p:cNvSpPr>
          <p:nvPr>
            <p:ph type="title"/>
          </p:nvPr>
        </p:nvSpPr>
        <p:spPr>
          <a:xfrm>
            <a:off x="831847" y="1709735"/>
            <a:ext cx="10515600" cy="2852735"/>
          </a:xfrm>
        </p:spPr>
        <p:txBody>
          <a:bodyPr anchor="b"/>
          <a:lstStyle>
            <a:lvl1pPr>
              <a:defRPr sz="6000"/>
            </a:lvl1pPr>
          </a:lstStyle>
          <a:p>
            <a:pPr lvl="0"/>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53AE4FDF-4FA1-4C7D-895A-8F571B82BD2A}"/>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l-GR"/>
              <a:t>Επεξεργασία στυλ υποδείγματος κειμένου</a:t>
            </a:r>
          </a:p>
        </p:txBody>
      </p:sp>
      <p:sp>
        <p:nvSpPr>
          <p:cNvPr id="4" name="Θέση ημερομηνίας 3">
            <a:extLst>
              <a:ext uri="{FF2B5EF4-FFF2-40B4-BE49-F238E27FC236}">
                <a16:creationId xmlns="" xmlns:a16="http://schemas.microsoft.com/office/drawing/2014/main" id="{934EC587-E2D0-418A-8D56-4EBED1A0F3D8}"/>
              </a:ext>
            </a:extLst>
          </p:cNvPr>
          <p:cNvSpPr txBox="1">
            <a:spLocks noGrp="1"/>
          </p:cNvSpPr>
          <p:nvPr>
            <p:ph type="dt" sz="half" idx="7"/>
          </p:nvPr>
        </p:nvSpPr>
        <p:spPr/>
        <p:txBody>
          <a:bodyPr/>
          <a:lstStyle>
            <a:lvl1pPr>
              <a:defRPr/>
            </a:lvl1pPr>
          </a:lstStyle>
          <a:p>
            <a:pPr lvl="0"/>
            <a:fld id="{73E01613-87D9-44E9-B8FB-4B880F13D46A}" type="datetime1">
              <a:rPr lang="el-GR"/>
              <a:pPr lvl="0"/>
              <a:t>9/9/2021</a:t>
            </a:fld>
            <a:endParaRPr lang="el-GR"/>
          </a:p>
        </p:txBody>
      </p:sp>
      <p:sp>
        <p:nvSpPr>
          <p:cNvPr id="5" name="Θέση υποσέλιδου 4">
            <a:extLst>
              <a:ext uri="{FF2B5EF4-FFF2-40B4-BE49-F238E27FC236}">
                <a16:creationId xmlns="" xmlns:a16="http://schemas.microsoft.com/office/drawing/2014/main" id="{51D3C1E3-406C-42FA-A518-9F1C85944B8D}"/>
              </a:ext>
            </a:extLst>
          </p:cNvPr>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a:extLst>
              <a:ext uri="{FF2B5EF4-FFF2-40B4-BE49-F238E27FC236}">
                <a16:creationId xmlns="" xmlns:a16="http://schemas.microsoft.com/office/drawing/2014/main" id="{6E9B9B4C-6F37-4C3F-BEC0-24921FFE14DC}"/>
              </a:ext>
            </a:extLst>
          </p:cNvPr>
          <p:cNvSpPr txBox="1">
            <a:spLocks noGrp="1"/>
          </p:cNvSpPr>
          <p:nvPr>
            <p:ph type="sldNum" sz="quarter" idx="8"/>
          </p:nvPr>
        </p:nvSpPr>
        <p:spPr/>
        <p:txBody>
          <a:bodyPr/>
          <a:lstStyle>
            <a:lvl1pPr>
              <a:defRPr/>
            </a:lvl1pPr>
          </a:lstStyle>
          <a:p>
            <a:pPr lvl="0"/>
            <a:fld id="{E05CDBC5-459D-4F4C-BBE5-04FC4EF7B06C}" type="slidenum">
              <a:t>‹#›</a:t>
            </a:fld>
            <a:endParaRPr lang="el-GR"/>
          </a:p>
        </p:txBody>
      </p:sp>
    </p:spTree>
    <p:extLst>
      <p:ext uri="{BB962C8B-B14F-4D97-AF65-F5344CB8AC3E}">
        <p14:creationId xmlns:p14="http://schemas.microsoft.com/office/powerpoint/2010/main" val="3473709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0F24D56-BEF3-4D97-ADF2-54943778B269}"/>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190F0BC6-23A6-4D4A-A614-00AD4E9FE966}"/>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 xmlns:a16="http://schemas.microsoft.com/office/drawing/2014/main" id="{9E7E69E3-2418-484B-966A-8D2A6DC11803}"/>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 xmlns:a16="http://schemas.microsoft.com/office/drawing/2014/main" id="{31FBDAAF-5AD7-4CC0-A402-6F75D05E27B5}"/>
              </a:ext>
            </a:extLst>
          </p:cNvPr>
          <p:cNvSpPr txBox="1">
            <a:spLocks noGrp="1"/>
          </p:cNvSpPr>
          <p:nvPr>
            <p:ph type="dt" sz="half" idx="7"/>
          </p:nvPr>
        </p:nvSpPr>
        <p:spPr/>
        <p:txBody>
          <a:bodyPr/>
          <a:lstStyle>
            <a:lvl1pPr>
              <a:defRPr/>
            </a:lvl1pPr>
          </a:lstStyle>
          <a:p>
            <a:pPr lvl="0"/>
            <a:fld id="{60D8A623-C15E-48D6-88F4-D568C1437547}" type="datetime1">
              <a:rPr lang="el-GR"/>
              <a:pPr lvl="0"/>
              <a:t>9/9/2021</a:t>
            </a:fld>
            <a:endParaRPr lang="el-GR"/>
          </a:p>
        </p:txBody>
      </p:sp>
      <p:sp>
        <p:nvSpPr>
          <p:cNvPr id="6" name="Θέση υποσέλιδου 5">
            <a:extLst>
              <a:ext uri="{FF2B5EF4-FFF2-40B4-BE49-F238E27FC236}">
                <a16:creationId xmlns="" xmlns:a16="http://schemas.microsoft.com/office/drawing/2014/main" id="{E255562C-0D9A-4FC1-AB0F-73FBA01D711A}"/>
              </a:ext>
            </a:extLst>
          </p:cNvPr>
          <p:cNvSpPr txBox="1">
            <a:spLocks noGrp="1"/>
          </p:cNvSpPr>
          <p:nvPr>
            <p:ph type="ftr" sz="quarter" idx="9"/>
          </p:nvPr>
        </p:nvSpPr>
        <p:spPr/>
        <p:txBody>
          <a:bodyPr/>
          <a:lstStyle>
            <a:lvl1pPr>
              <a:defRPr/>
            </a:lvl1pPr>
          </a:lstStyle>
          <a:p>
            <a:pPr lvl="0"/>
            <a:endParaRPr lang="el-GR"/>
          </a:p>
        </p:txBody>
      </p:sp>
      <p:sp>
        <p:nvSpPr>
          <p:cNvPr id="7" name="Θέση αριθμού διαφάνειας 6">
            <a:extLst>
              <a:ext uri="{FF2B5EF4-FFF2-40B4-BE49-F238E27FC236}">
                <a16:creationId xmlns="" xmlns:a16="http://schemas.microsoft.com/office/drawing/2014/main" id="{4023200C-0578-46C5-BEBC-C8DD64E7611D}"/>
              </a:ext>
            </a:extLst>
          </p:cNvPr>
          <p:cNvSpPr txBox="1">
            <a:spLocks noGrp="1"/>
          </p:cNvSpPr>
          <p:nvPr>
            <p:ph type="sldNum" sz="quarter" idx="8"/>
          </p:nvPr>
        </p:nvSpPr>
        <p:spPr/>
        <p:txBody>
          <a:bodyPr/>
          <a:lstStyle>
            <a:lvl1pPr>
              <a:defRPr/>
            </a:lvl1pPr>
          </a:lstStyle>
          <a:p>
            <a:pPr lvl="0"/>
            <a:fld id="{0796BD82-1EC9-4DFE-B679-1982572AF43B}" type="slidenum">
              <a:t>‹#›</a:t>
            </a:fld>
            <a:endParaRPr lang="el-GR"/>
          </a:p>
        </p:txBody>
      </p:sp>
    </p:spTree>
    <p:extLst>
      <p:ext uri="{BB962C8B-B14F-4D97-AF65-F5344CB8AC3E}">
        <p14:creationId xmlns:p14="http://schemas.microsoft.com/office/powerpoint/2010/main" val="341721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41A29CE-30C4-4245-81A1-9A64144EC68B}"/>
              </a:ext>
            </a:extLst>
          </p:cNvPr>
          <p:cNvSpPr txBox="1">
            <a:spLocks noGrp="1"/>
          </p:cNvSpPr>
          <p:nvPr>
            <p:ph type="title"/>
          </p:nvPr>
        </p:nvSpPr>
        <p:spPr>
          <a:xfrm>
            <a:off x="839784" y="365129"/>
            <a:ext cx="10515600" cy="1325559"/>
          </a:xfrm>
        </p:spPr>
        <p:txBody>
          <a:bodyPr/>
          <a:lstStyle>
            <a:lvl1pPr>
              <a:defRPr/>
            </a:lvl1pPr>
          </a:lstStyle>
          <a:p>
            <a:pPr lvl="0"/>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FF1559B9-3CC1-48A7-B6D5-22D507F8D031}"/>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l-GR"/>
              <a:t>Επεξεργασία στυλ υποδείγματος κειμένου</a:t>
            </a:r>
          </a:p>
        </p:txBody>
      </p:sp>
      <p:sp>
        <p:nvSpPr>
          <p:cNvPr id="4" name="Θέση περιεχομένου 3">
            <a:extLst>
              <a:ext uri="{FF2B5EF4-FFF2-40B4-BE49-F238E27FC236}">
                <a16:creationId xmlns="" xmlns:a16="http://schemas.microsoft.com/office/drawing/2014/main" id="{C9DFA32C-89B6-46CA-9D1E-35C2F41DCE0D}"/>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 xmlns:a16="http://schemas.microsoft.com/office/drawing/2014/main" id="{DECC9FFA-2668-43C6-A77B-DECE4FD8A3AE}"/>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l-GR"/>
              <a:t>Επεξεργασία στυλ υποδείγματος κειμένου</a:t>
            </a:r>
          </a:p>
        </p:txBody>
      </p:sp>
      <p:sp>
        <p:nvSpPr>
          <p:cNvPr id="6" name="Θέση περιεχομένου 5">
            <a:extLst>
              <a:ext uri="{FF2B5EF4-FFF2-40B4-BE49-F238E27FC236}">
                <a16:creationId xmlns="" xmlns:a16="http://schemas.microsoft.com/office/drawing/2014/main" id="{37767B8A-F748-4850-9360-D0765A2FED8F}"/>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 xmlns:a16="http://schemas.microsoft.com/office/drawing/2014/main" id="{9B3B1C93-9DC2-4C17-A388-200B068A5FF6}"/>
              </a:ext>
            </a:extLst>
          </p:cNvPr>
          <p:cNvSpPr txBox="1">
            <a:spLocks noGrp="1"/>
          </p:cNvSpPr>
          <p:nvPr>
            <p:ph type="dt" sz="half" idx="7"/>
          </p:nvPr>
        </p:nvSpPr>
        <p:spPr/>
        <p:txBody>
          <a:bodyPr/>
          <a:lstStyle>
            <a:lvl1pPr>
              <a:defRPr/>
            </a:lvl1pPr>
          </a:lstStyle>
          <a:p>
            <a:pPr lvl="0"/>
            <a:fld id="{CFE397BA-876E-49B1-9BF2-3A70D1F823CB}" type="datetime1">
              <a:rPr lang="el-GR"/>
              <a:pPr lvl="0"/>
              <a:t>9/9/2021</a:t>
            </a:fld>
            <a:endParaRPr lang="el-GR"/>
          </a:p>
        </p:txBody>
      </p:sp>
      <p:sp>
        <p:nvSpPr>
          <p:cNvPr id="8" name="Θέση υποσέλιδου 7">
            <a:extLst>
              <a:ext uri="{FF2B5EF4-FFF2-40B4-BE49-F238E27FC236}">
                <a16:creationId xmlns="" xmlns:a16="http://schemas.microsoft.com/office/drawing/2014/main" id="{0AD25940-1BBC-45DC-897D-025F8169E053}"/>
              </a:ext>
            </a:extLst>
          </p:cNvPr>
          <p:cNvSpPr txBox="1">
            <a:spLocks noGrp="1"/>
          </p:cNvSpPr>
          <p:nvPr>
            <p:ph type="ftr" sz="quarter" idx="9"/>
          </p:nvPr>
        </p:nvSpPr>
        <p:spPr/>
        <p:txBody>
          <a:bodyPr/>
          <a:lstStyle>
            <a:lvl1pPr>
              <a:defRPr/>
            </a:lvl1pPr>
          </a:lstStyle>
          <a:p>
            <a:pPr lvl="0"/>
            <a:endParaRPr lang="el-GR"/>
          </a:p>
        </p:txBody>
      </p:sp>
      <p:sp>
        <p:nvSpPr>
          <p:cNvPr id="9" name="Θέση αριθμού διαφάνειας 8">
            <a:extLst>
              <a:ext uri="{FF2B5EF4-FFF2-40B4-BE49-F238E27FC236}">
                <a16:creationId xmlns="" xmlns:a16="http://schemas.microsoft.com/office/drawing/2014/main" id="{D3566352-3A00-4841-B95C-3AAC3A8A7920}"/>
              </a:ext>
            </a:extLst>
          </p:cNvPr>
          <p:cNvSpPr txBox="1">
            <a:spLocks noGrp="1"/>
          </p:cNvSpPr>
          <p:nvPr>
            <p:ph type="sldNum" sz="quarter" idx="8"/>
          </p:nvPr>
        </p:nvSpPr>
        <p:spPr/>
        <p:txBody>
          <a:bodyPr/>
          <a:lstStyle>
            <a:lvl1pPr>
              <a:defRPr/>
            </a:lvl1pPr>
          </a:lstStyle>
          <a:p>
            <a:pPr lvl="0"/>
            <a:fld id="{FB09808E-AAAC-4EC0-BD81-1F8B6F2BB1DC}" type="slidenum">
              <a:t>‹#›</a:t>
            </a:fld>
            <a:endParaRPr lang="el-GR"/>
          </a:p>
        </p:txBody>
      </p:sp>
    </p:spTree>
    <p:extLst>
      <p:ext uri="{BB962C8B-B14F-4D97-AF65-F5344CB8AC3E}">
        <p14:creationId xmlns:p14="http://schemas.microsoft.com/office/powerpoint/2010/main" val="101566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656C91B-9B24-46DA-BEAC-8371BB70A822}"/>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6EAAF8F3-EC74-4B19-B57D-7ACCF39130DC}"/>
              </a:ext>
            </a:extLst>
          </p:cNvPr>
          <p:cNvSpPr txBox="1">
            <a:spLocks noGrp="1"/>
          </p:cNvSpPr>
          <p:nvPr>
            <p:ph type="dt" sz="half" idx="7"/>
          </p:nvPr>
        </p:nvSpPr>
        <p:spPr/>
        <p:txBody>
          <a:bodyPr/>
          <a:lstStyle>
            <a:lvl1pPr>
              <a:defRPr/>
            </a:lvl1pPr>
          </a:lstStyle>
          <a:p>
            <a:pPr lvl="0"/>
            <a:fld id="{A90267E9-C9C3-4848-9E61-F28F142599AB}" type="datetime1">
              <a:rPr lang="el-GR"/>
              <a:pPr lvl="0"/>
              <a:t>9/9/2021</a:t>
            </a:fld>
            <a:endParaRPr lang="el-GR"/>
          </a:p>
        </p:txBody>
      </p:sp>
      <p:sp>
        <p:nvSpPr>
          <p:cNvPr id="4" name="Θέση υποσέλιδου 3">
            <a:extLst>
              <a:ext uri="{FF2B5EF4-FFF2-40B4-BE49-F238E27FC236}">
                <a16:creationId xmlns="" xmlns:a16="http://schemas.microsoft.com/office/drawing/2014/main" id="{7F1DD99E-C346-4D44-AB10-AA8815901F4B}"/>
              </a:ext>
            </a:extLst>
          </p:cNvPr>
          <p:cNvSpPr txBox="1">
            <a:spLocks noGrp="1"/>
          </p:cNvSpPr>
          <p:nvPr>
            <p:ph type="ftr" sz="quarter" idx="9"/>
          </p:nvPr>
        </p:nvSpPr>
        <p:spPr/>
        <p:txBody>
          <a:bodyPr/>
          <a:lstStyle>
            <a:lvl1pPr>
              <a:defRPr/>
            </a:lvl1pPr>
          </a:lstStyle>
          <a:p>
            <a:pPr lvl="0"/>
            <a:endParaRPr lang="el-GR"/>
          </a:p>
        </p:txBody>
      </p:sp>
      <p:sp>
        <p:nvSpPr>
          <p:cNvPr id="5" name="Θέση αριθμού διαφάνειας 4">
            <a:extLst>
              <a:ext uri="{FF2B5EF4-FFF2-40B4-BE49-F238E27FC236}">
                <a16:creationId xmlns="" xmlns:a16="http://schemas.microsoft.com/office/drawing/2014/main" id="{7BC921FC-536D-4804-A4C0-10230F315F09}"/>
              </a:ext>
            </a:extLst>
          </p:cNvPr>
          <p:cNvSpPr txBox="1">
            <a:spLocks noGrp="1"/>
          </p:cNvSpPr>
          <p:nvPr>
            <p:ph type="sldNum" sz="quarter" idx="8"/>
          </p:nvPr>
        </p:nvSpPr>
        <p:spPr/>
        <p:txBody>
          <a:bodyPr/>
          <a:lstStyle>
            <a:lvl1pPr>
              <a:defRPr/>
            </a:lvl1pPr>
          </a:lstStyle>
          <a:p>
            <a:pPr lvl="0"/>
            <a:fld id="{D9A9E66A-191D-4590-B2E8-FAD76DACC692}" type="slidenum">
              <a:t>‹#›</a:t>
            </a:fld>
            <a:endParaRPr lang="el-GR"/>
          </a:p>
        </p:txBody>
      </p:sp>
    </p:spTree>
    <p:extLst>
      <p:ext uri="{BB962C8B-B14F-4D97-AF65-F5344CB8AC3E}">
        <p14:creationId xmlns:p14="http://schemas.microsoft.com/office/powerpoint/2010/main" val="9065561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F8CE8C14-F327-4AEF-8FB2-ABC91C570E5A}"/>
              </a:ext>
            </a:extLst>
          </p:cNvPr>
          <p:cNvSpPr txBox="1">
            <a:spLocks noGrp="1"/>
          </p:cNvSpPr>
          <p:nvPr>
            <p:ph type="dt" sz="half" idx="7"/>
          </p:nvPr>
        </p:nvSpPr>
        <p:spPr/>
        <p:txBody>
          <a:bodyPr/>
          <a:lstStyle>
            <a:lvl1pPr>
              <a:defRPr/>
            </a:lvl1pPr>
          </a:lstStyle>
          <a:p>
            <a:pPr lvl="0"/>
            <a:fld id="{AE7B04F9-18B2-4586-B0F3-F5C332EFB2E0}" type="datetime1">
              <a:rPr lang="el-GR"/>
              <a:pPr lvl="0"/>
              <a:t>9/9/2021</a:t>
            </a:fld>
            <a:endParaRPr lang="el-GR"/>
          </a:p>
        </p:txBody>
      </p:sp>
      <p:sp>
        <p:nvSpPr>
          <p:cNvPr id="3" name="Θέση υποσέλιδου 2">
            <a:extLst>
              <a:ext uri="{FF2B5EF4-FFF2-40B4-BE49-F238E27FC236}">
                <a16:creationId xmlns="" xmlns:a16="http://schemas.microsoft.com/office/drawing/2014/main" id="{5D58CB48-05ED-4367-BFE0-F7E3676EBAA4}"/>
              </a:ext>
            </a:extLst>
          </p:cNvPr>
          <p:cNvSpPr txBox="1">
            <a:spLocks noGrp="1"/>
          </p:cNvSpPr>
          <p:nvPr>
            <p:ph type="ftr" sz="quarter" idx="9"/>
          </p:nvPr>
        </p:nvSpPr>
        <p:spPr/>
        <p:txBody>
          <a:bodyPr/>
          <a:lstStyle>
            <a:lvl1pPr>
              <a:defRPr/>
            </a:lvl1pPr>
          </a:lstStyle>
          <a:p>
            <a:pPr lvl="0"/>
            <a:endParaRPr lang="el-GR"/>
          </a:p>
        </p:txBody>
      </p:sp>
      <p:sp>
        <p:nvSpPr>
          <p:cNvPr id="4" name="Θέση αριθμού διαφάνειας 3">
            <a:extLst>
              <a:ext uri="{FF2B5EF4-FFF2-40B4-BE49-F238E27FC236}">
                <a16:creationId xmlns="" xmlns:a16="http://schemas.microsoft.com/office/drawing/2014/main" id="{2473750D-4225-4BC2-92C1-9BA219F3B768}"/>
              </a:ext>
            </a:extLst>
          </p:cNvPr>
          <p:cNvSpPr txBox="1">
            <a:spLocks noGrp="1"/>
          </p:cNvSpPr>
          <p:nvPr>
            <p:ph type="sldNum" sz="quarter" idx="8"/>
          </p:nvPr>
        </p:nvSpPr>
        <p:spPr/>
        <p:txBody>
          <a:bodyPr/>
          <a:lstStyle>
            <a:lvl1pPr>
              <a:defRPr/>
            </a:lvl1pPr>
          </a:lstStyle>
          <a:p>
            <a:pPr lvl="0"/>
            <a:fld id="{563CD263-8E60-43D0-872B-AD5C8CCA116C}" type="slidenum">
              <a:t>‹#›</a:t>
            </a:fld>
            <a:endParaRPr lang="el-GR"/>
          </a:p>
        </p:txBody>
      </p:sp>
    </p:spTree>
    <p:extLst>
      <p:ext uri="{BB962C8B-B14F-4D97-AF65-F5344CB8AC3E}">
        <p14:creationId xmlns:p14="http://schemas.microsoft.com/office/powerpoint/2010/main" val="2329465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7EDE315-4235-41EB-89C5-45BFD8D2DB7C}"/>
              </a:ext>
            </a:extLst>
          </p:cNvPr>
          <p:cNvSpPr txBox="1">
            <a:spLocks noGrp="1"/>
          </p:cNvSpPr>
          <p:nvPr>
            <p:ph type="title"/>
          </p:nvPr>
        </p:nvSpPr>
        <p:spPr>
          <a:xfrm>
            <a:off x="839784" y="457200"/>
            <a:ext cx="3932240" cy="1600200"/>
          </a:xfrm>
        </p:spPr>
        <p:txBody>
          <a:bodyPr anchor="b"/>
          <a:lstStyle>
            <a:lvl1pPr>
              <a:defRPr sz="3200"/>
            </a:lvl1pPr>
          </a:lstStyle>
          <a:p>
            <a:pPr lvl="0"/>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1A7CDF2E-68FD-40B5-830F-C7F4E02D63CF}"/>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 xmlns:a16="http://schemas.microsoft.com/office/drawing/2014/main" id="{74241C9B-5D3D-4AA6-9DAA-65B1A72630C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4476AE98-042E-49B5-9200-A739564A2CA6}"/>
              </a:ext>
            </a:extLst>
          </p:cNvPr>
          <p:cNvSpPr txBox="1">
            <a:spLocks noGrp="1"/>
          </p:cNvSpPr>
          <p:nvPr>
            <p:ph type="dt" sz="half" idx="7"/>
          </p:nvPr>
        </p:nvSpPr>
        <p:spPr/>
        <p:txBody>
          <a:bodyPr/>
          <a:lstStyle>
            <a:lvl1pPr>
              <a:defRPr/>
            </a:lvl1pPr>
          </a:lstStyle>
          <a:p>
            <a:pPr lvl="0"/>
            <a:fld id="{B356B0E0-1AF0-4E00-891F-A9D982114224}" type="datetime1">
              <a:rPr lang="el-GR"/>
              <a:pPr lvl="0"/>
              <a:t>9/9/2021</a:t>
            </a:fld>
            <a:endParaRPr lang="el-GR"/>
          </a:p>
        </p:txBody>
      </p:sp>
      <p:sp>
        <p:nvSpPr>
          <p:cNvPr id="6" name="Θέση υποσέλιδου 5">
            <a:extLst>
              <a:ext uri="{FF2B5EF4-FFF2-40B4-BE49-F238E27FC236}">
                <a16:creationId xmlns="" xmlns:a16="http://schemas.microsoft.com/office/drawing/2014/main" id="{A7F15A4E-AC44-4E5B-BF88-714FAC9D50F9}"/>
              </a:ext>
            </a:extLst>
          </p:cNvPr>
          <p:cNvSpPr txBox="1">
            <a:spLocks noGrp="1"/>
          </p:cNvSpPr>
          <p:nvPr>
            <p:ph type="ftr" sz="quarter" idx="9"/>
          </p:nvPr>
        </p:nvSpPr>
        <p:spPr/>
        <p:txBody>
          <a:bodyPr/>
          <a:lstStyle>
            <a:lvl1pPr>
              <a:defRPr/>
            </a:lvl1pPr>
          </a:lstStyle>
          <a:p>
            <a:pPr lvl="0"/>
            <a:endParaRPr lang="el-GR"/>
          </a:p>
        </p:txBody>
      </p:sp>
      <p:sp>
        <p:nvSpPr>
          <p:cNvPr id="7" name="Θέση αριθμού διαφάνειας 6">
            <a:extLst>
              <a:ext uri="{FF2B5EF4-FFF2-40B4-BE49-F238E27FC236}">
                <a16:creationId xmlns="" xmlns:a16="http://schemas.microsoft.com/office/drawing/2014/main" id="{E69F2ECF-AC8B-4328-9456-E63EC1359E40}"/>
              </a:ext>
            </a:extLst>
          </p:cNvPr>
          <p:cNvSpPr txBox="1">
            <a:spLocks noGrp="1"/>
          </p:cNvSpPr>
          <p:nvPr>
            <p:ph type="sldNum" sz="quarter" idx="8"/>
          </p:nvPr>
        </p:nvSpPr>
        <p:spPr/>
        <p:txBody>
          <a:bodyPr/>
          <a:lstStyle>
            <a:lvl1pPr>
              <a:defRPr/>
            </a:lvl1pPr>
          </a:lstStyle>
          <a:p>
            <a:pPr lvl="0"/>
            <a:fld id="{A14E49F6-D998-4980-A5A6-CA9FDB1B52AD}" type="slidenum">
              <a:t>‹#›</a:t>
            </a:fld>
            <a:endParaRPr lang="el-GR"/>
          </a:p>
        </p:txBody>
      </p:sp>
    </p:spTree>
    <p:extLst>
      <p:ext uri="{BB962C8B-B14F-4D97-AF65-F5344CB8AC3E}">
        <p14:creationId xmlns:p14="http://schemas.microsoft.com/office/powerpoint/2010/main" val="263132855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30B0AE6-AA6D-4D02-9057-E12BD3094581}"/>
              </a:ext>
            </a:extLst>
          </p:cNvPr>
          <p:cNvSpPr txBox="1">
            <a:spLocks noGrp="1"/>
          </p:cNvSpPr>
          <p:nvPr>
            <p:ph type="title"/>
          </p:nvPr>
        </p:nvSpPr>
        <p:spPr>
          <a:xfrm>
            <a:off x="839784" y="457200"/>
            <a:ext cx="3932240" cy="1600200"/>
          </a:xfrm>
        </p:spPr>
        <p:txBody>
          <a:bodyPr anchor="b"/>
          <a:lstStyle>
            <a:lvl1pPr>
              <a:defRPr sz="3200"/>
            </a:lvl1pPr>
          </a:lstStyle>
          <a:p>
            <a:pPr lvl="0"/>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EE1D516B-4518-400B-A1C9-A95D26646D10}"/>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el-GR"/>
          </a:p>
        </p:txBody>
      </p:sp>
      <p:sp>
        <p:nvSpPr>
          <p:cNvPr id="4" name="Θέση κειμένου 3">
            <a:extLst>
              <a:ext uri="{FF2B5EF4-FFF2-40B4-BE49-F238E27FC236}">
                <a16:creationId xmlns="" xmlns:a16="http://schemas.microsoft.com/office/drawing/2014/main" id="{C0C339BE-8530-463D-B8CF-7CB65BB5467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650EE0EF-7607-454B-938A-952AC8F2C923}"/>
              </a:ext>
            </a:extLst>
          </p:cNvPr>
          <p:cNvSpPr txBox="1">
            <a:spLocks noGrp="1"/>
          </p:cNvSpPr>
          <p:nvPr>
            <p:ph type="dt" sz="half" idx="7"/>
          </p:nvPr>
        </p:nvSpPr>
        <p:spPr/>
        <p:txBody>
          <a:bodyPr/>
          <a:lstStyle>
            <a:lvl1pPr>
              <a:defRPr/>
            </a:lvl1pPr>
          </a:lstStyle>
          <a:p>
            <a:pPr lvl="0"/>
            <a:fld id="{E8A3635B-51BE-4F44-8B85-6C6B6382191B}" type="datetime1">
              <a:rPr lang="el-GR"/>
              <a:pPr lvl="0"/>
              <a:t>9/9/2021</a:t>
            </a:fld>
            <a:endParaRPr lang="el-GR"/>
          </a:p>
        </p:txBody>
      </p:sp>
      <p:sp>
        <p:nvSpPr>
          <p:cNvPr id="6" name="Θέση υποσέλιδου 5">
            <a:extLst>
              <a:ext uri="{FF2B5EF4-FFF2-40B4-BE49-F238E27FC236}">
                <a16:creationId xmlns="" xmlns:a16="http://schemas.microsoft.com/office/drawing/2014/main" id="{946D0428-3D51-467D-91EC-CE03259E48A5}"/>
              </a:ext>
            </a:extLst>
          </p:cNvPr>
          <p:cNvSpPr txBox="1">
            <a:spLocks noGrp="1"/>
          </p:cNvSpPr>
          <p:nvPr>
            <p:ph type="ftr" sz="quarter" idx="9"/>
          </p:nvPr>
        </p:nvSpPr>
        <p:spPr/>
        <p:txBody>
          <a:bodyPr/>
          <a:lstStyle>
            <a:lvl1pPr>
              <a:defRPr/>
            </a:lvl1pPr>
          </a:lstStyle>
          <a:p>
            <a:pPr lvl="0"/>
            <a:endParaRPr lang="el-GR"/>
          </a:p>
        </p:txBody>
      </p:sp>
      <p:sp>
        <p:nvSpPr>
          <p:cNvPr id="7" name="Θέση αριθμού διαφάνειας 6">
            <a:extLst>
              <a:ext uri="{FF2B5EF4-FFF2-40B4-BE49-F238E27FC236}">
                <a16:creationId xmlns="" xmlns:a16="http://schemas.microsoft.com/office/drawing/2014/main" id="{9A82953F-4A73-4C91-AAA1-F0EC4D0CA4EF}"/>
              </a:ext>
            </a:extLst>
          </p:cNvPr>
          <p:cNvSpPr txBox="1">
            <a:spLocks noGrp="1"/>
          </p:cNvSpPr>
          <p:nvPr>
            <p:ph type="sldNum" sz="quarter" idx="8"/>
          </p:nvPr>
        </p:nvSpPr>
        <p:spPr/>
        <p:txBody>
          <a:bodyPr/>
          <a:lstStyle>
            <a:lvl1pPr>
              <a:defRPr/>
            </a:lvl1pPr>
          </a:lstStyle>
          <a:p>
            <a:pPr lvl="0"/>
            <a:fld id="{5A0D7951-F8C9-4544-AC9F-FB04EB2CE01E}" type="slidenum">
              <a:t>‹#›</a:t>
            </a:fld>
            <a:endParaRPr lang="el-GR"/>
          </a:p>
        </p:txBody>
      </p:sp>
    </p:spTree>
    <p:extLst>
      <p:ext uri="{BB962C8B-B14F-4D97-AF65-F5344CB8AC3E}">
        <p14:creationId xmlns:p14="http://schemas.microsoft.com/office/powerpoint/2010/main" val="257602093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creativecommons.org/licenses/by-nc/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98A4D9C8-C894-4E10-B6DA-A671E024BF12}"/>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Autofit/>
          </a:bodyPr>
          <a:lstStyle/>
          <a:p>
            <a:pPr lvl="0"/>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00F1797E-BB22-4F0F-9041-21E71E5ECEFD}"/>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A148F972-E90F-40C7-9CE8-BCB3138474E3}"/>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Calibri"/>
              </a:defRPr>
            </a:lvl1pPr>
          </a:lstStyle>
          <a:p>
            <a:pPr lvl="0"/>
            <a:fld id="{D4A2F26E-3EBE-4C6D-8266-6699B8F89ACA}" type="datetime1">
              <a:rPr lang="el-GR"/>
              <a:pPr lvl="0"/>
              <a:t>9/9/2021</a:t>
            </a:fld>
            <a:endParaRPr lang="el-GR"/>
          </a:p>
        </p:txBody>
      </p:sp>
      <p:sp>
        <p:nvSpPr>
          <p:cNvPr id="5" name="Θέση υποσέλιδου 4">
            <a:extLst>
              <a:ext uri="{FF2B5EF4-FFF2-40B4-BE49-F238E27FC236}">
                <a16:creationId xmlns="" xmlns:a16="http://schemas.microsoft.com/office/drawing/2014/main" id="{5B9D6358-6139-4C92-B7EE-4E118DDA919E}"/>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Calibri"/>
              </a:defRPr>
            </a:lvl1pPr>
          </a:lstStyle>
          <a:p>
            <a:pPr lvl="0"/>
            <a:endParaRPr lang="el-GR"/>
          </a:p>
        </p:txBody>
      </p:sp>
      <p:sp>
        <p:nvSpPr>
          <p:cNvPr id="6" name="Θέση αριθμού διαφάνειας 5">
            <a:extLst>
              <a:ext uri="{FF2B5EF4-FFF2-40B4-BE49-F238E27FC236}">
                <a16:creationId xmlns="" xmlns:a16="http://schemas.microsoft.com/office/drawing/2014/main" id="{8B75B2DE-EC33-4B5D-BA47-71A273C8CDF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Calibri"/>
              </a:defRPr>
            </a:lvl1pPr>
          </a:lstStyle>
          <a:p>
            <a:pPr lvl="0"/>
            <a:fld id="{E5B72D3D-7036-47FB-BE6A-984FE57A044A}" type="slidenum">
              <a:t>‹#›</a:t>
            </a:fld>
            <a:endParaRPr lang="el-GR"/>
          </a:p>
        </p:txBody>
      </p:sp>
      <p:pic>
        <p:nvPicPr>
          <p:cNvPr id="7" name="Picture 2">
            <a:extLst>
              <a:ext uri="{FF2B5EF4-FFF2-40B4-BE49-F238E27FC236}">
                <a16:creationId xmlns="" xmlns:a16="http://schemas.microsoft.com/office/drawing/2014/main" id="{13EE8778-FF7C-4732-808B-2FD2ABAB72D9}"/>
              </a:ext>
            </a:extLst>
          </p:cNvPr>
          <p:cNvPicPr>
            <a:picLocks noChangeAspect="1"/>
          </p:cNvPicPr>
          <p:nvPr/>
        </p:nvPicPr>
        <p:blipFill>
          <a:blip r:embed="rId13"/>
          <a:srcRect/>
          <a:stretch>
            <a:fillRect/>
          </a:stretch>
        </p:blipFill>
        <p:spPr>
          <a:xfrm>
            <a:off x="0" y="0"/>
            <a:ext cx="1555293" cy="980730"/>
          </a:xfrm>
          <a:prstGeom prst="rect">
            <a:avLst/>
          </a:prstGeom>
          <a:noFill/>
          <a:ln cap="flat">
            <a:noFill/>
          </a:ln>
        </p:spPr>
      </p:pic>
      <p:pic>
        <p:nvPicPr>
          <p:cNvPr id="8" name="Imagen 5">
            <a:extLst>
              <a:ext uri="{FF2B5EF4-FFF2-40B4-BE49-F238E27FC236}">
                <a16:creationId xmlns="" xmlns:a16="http://schemas.microsoft.com/office/drawing/2014/main" id="{DC1B7BCA-1F81-4E73-BE78-433922597763}"/>
              </a:ext>
            </a:extLst>
          </p:cNvPr>
          <p:cNvPicPr>
            <a:picLocks noChangeAspect="1"/>
          </p:cNvPicPr>
          <p:nvPr/>
        </p:nvPicPr>
        <p:blipFill>
          <a:blip r:embed="rId14"/>
          <a:stretch>
            <a:fillRect/>
          </a:stretch>
        </p:blipFill>
        <p:spPr>
          <a:xfrm>
            <a:off x="11216953" y="0"/>
            <a:ext cx="975052" cy="908721"/>
          </a:xfrm>
          <a:prstGeom prst="rect">
            <a:avLst/>
          </a:prstGeom>
          <a:noFill/>
          <a:ln cap="flat">
            <a:noFill/>
          </a:ln>
        </p:spPr>
      </p:pic>
      <p:pic>
        <p:nvPicPr>
          <p:cNvPr id="9" name="Picture 8">
            <a:extLst>
              <a:ext uri="{FF2B5EF4-FFF2-40B4-BE49-F238E27FC236}">
                <a16:creationId xmlns="" xmlns:a16="http://schemas.microsoft.com/office/drawing/2014/main" id="{2E98D6ED-A3D4-4BAF-9C73-1F4F6669C704}"/>
              </a:ext>
            </a:extLst>
          </p:cNvPr>
          <p:cNvPicPr>
            <a:picLocks noChangeAspect="1"/>
          </p:cNvPicPr>
          <p:nvPr/>
        </p:nvPicPr>
        <p:blipFill>
          <a:blip r:embed="rId15"/>
          <a:srcRect/>
          <a:stretch>
            <a:fillRect/>
          </a:stretch>
        </p:blipFill>
        <p:spPr>
          <a:xfrm>
            <a:off x="80682" y="6242088"/>
            <a:ext cx="3359697" cy="569634"/>
          </a:xfrm>
          <a:prstGeom prst="rect">
            <a:avLst/>
          </a:prstGeom>
          <a:noFill/>
          <a:ln cap="flat">
            <a:noFill/>
          </a:ln>
        </p:spPr>
      </p:pic>
      <p:sp>
        <p:nvSpPr>
          <p:cNvPr id="10" name="Marcador de número de diapositiva 5">
            <a:extLst>
              <a:ext uri="{FF2B5EF4-FFF2-40B4-BE49-F238E27FC236}">
                <a16:creationId xmlns="" xmlns:a16="http://schemas.microsoft.com/office/drawing/2014/main" id="{3DAAC168-ED9D-461E-9448-6949F35F33E3}"/>
              </a:ext>
            </a:extLst>
          </p:cNvPr>
          <p:cNvSpPr txBox="1">
            <a:spLocks/>
          </p:cNvSpPr>
          <p:nvPr userDrawn="1"/>
        </p:nvSpPr>
        <p:spPr>
          <a:xfrm>
            <a:off x="8323729" y="6409468"/>
            <a:ext cx="2451699" cy="321362"/>
          </a:xfrm>
          <a:prstGeom prst="rect">
            <a:avLst/>
          </a:prstGeom>
        </p:spPr>
        <p:txBody>
          <a:bodyPr vert="horz" lIns="68580" tIns="34290" rIns="68580" bIns="34290" rtlCol="0" anchor="ctr"/>
          <a:lstStyle>
            <a:defPPr>
              <a:defRPr lang="it-IT"/>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smtClean="0"/>
          </a:p>
          <a:p>
            <a:r>
              <a:rPr lang="en-GB" sz="900" dirty="0" smtClean="0"/>
              <a:t>This work is licensed under a </a:t>
            </a:r>
            <a:r>
              <a:rPr lang="en-GB" sz="900" u="sng" dirty="0" smtClean="0">
                <a:hlinkClick r:id="rId16"/>
              </a:rPr>
              <a:t>Creative Commons Attribution - Non-commercial 4.0 International</a:t>
            </a:r>
            <a:r>
              <a:rPr lang="en-GB" sz="900" dirty="0" smtClean="0"/>
              <a:t>   </a:t>
            </a:r>
          </a:p>
          <a:p>
            <a:endParaRPr lang="en-GB" sz="900" dirty="0"/>
          </a:p>
        </p:txBody>
      </p:sp>
      <p:pic>
        <p:nvPicPr>
          <p:cNvPr id="11" name="Picture 10" descr="Licenza Creative Commons"/>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75428" y="6361950"/>
            <a:ext cx="1057244" cy="36888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l-GR"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l-G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l-G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l-G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l-G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3" name="Υπότιτλος 2">
            <a:extLst>
              <a:ext uri="{FF2B5EF4-FFF2-40B4-BE49-F238E27FC236}">
                <a16:creationId xmlns="" xmlns:a16="http://schemas.microsoft.com/office/drawing/2014/main" id="{D88E5A7E-0744-4C62-B8F1-D3249D20A31F}"/>
              </a:ext>
            </a:extLst>
          </p:cNvPr>
          <p:cNvSpPr txBox="1">
            <a:spLocks noGrp="1"/>
          </p:cNvSpPr>
          <p:nvPr>
            <p:ph type="subTitle" idx="1"/>
          </p:nvPr>
        </p:nvSpPr>
        <p:spPr>
          <a:xfrm>
            <a:off x="2100114" y="1377151"/>
            <a:ext cx="8577474" cy="1089233"/>
          </a:xfrm>
        </p:spPr>
        <p:txBody>
          <a:bodyPr/>
          <a:lstStyle/>
          <a:p>
            <a:pPr lvl="0"/>
            <a:r>
              <a:rPr lang="el-GR" sz="2000" b="1" dirty="0">
                <a:solidFill>
                  <a:srgbClr val="E46C0A"/>
                </a:solidFill>
                <a:effectLst>
                  <a:outerShdw dist="38096" dir="2700000">
                    <a:srgbClr val="000000"/>
                  </a:outerShdw>
                </a:effectLst>
              </a:rPr>
              <a:t>Ενότητα </a:t>
            </a:r>
            <a:r>
              <a:rPr lang="it-IT" sz="2000" b="1" dirty="0" smtClean="0">
                <a:solidFill>
                  <a:srgbClr val="E46C0A"/>
                </a:solidFill>
                <a:effectLst>
                  <a:outerShdw dist="38096" dir="2700000">
                    <a:srgbClr val="000000"/>
                  </a:outerShdw>
                </a:effectLst>
              </a:rPr>
              <a:t>4</a:t>
            </a:r>
            <a:r>
              <a:rPr lang="el-GR" sz="2000" b="1" dirty="0" smtClean="0">
                <a:solidFill>
                  <a:srgbClr val="E46C0A"/>
                </a:solidFill>
                <a:effectLst>
                  <a:outerShdw dist="38096" dir="2700000">
                    <a:srgbClr val="000000"/>
                  </a:outerShdw>
                </a:effectLst>
              </a:rPr>
              <a:t> </a:t>
            </a:r>
            <a:r>
              <a:rPr lang="en-US" sz="2000" b="1" dirty="0" smtClean="0">
                <a:solidFill>
                  <a:srgbClr val="E46C0A"/>
                </a:solidFill>
                <a:effectLst>
                  <a:outerShdw dist="38096" dir="2700000">
                    <a:srgbClr val="000000"/>
                  </a:outerShdw>
                </a:effectLst>
              </a:rPr>
              <a:t> </a:t>
            </a:r>
            <a:r>
              <a:rPr lang="en-US" sz="2000" b="1" dirty="0">
                <a:solidFill>
                  <a:srgbClr val="E46C0A"/>
                </a:solidFill>
                <a:effectLst>
                  <a:outerShdw dist="38096" dir="2700000">
                    <a:srgbClr val="000000"/>
                  </a:outerShdw>
                </a:effectLst>
              </a:rPr>
              <a:t>– </a:t>
            </a:r>
            <a:r>
              <a:rPr lang="el-GR" sz="2000" b="1" dirty="0">
                <a:solidFill>
                  <a:srgbClr val="E46C0A"/>
                </a:solidFill>
                <a:effectLst>
                  <a:outerShdw dist="38096" dir="2700000">
                    <a:srgbClr val="000000"/>
                  </a:outerShdw>
                </a:effectLst>
              </a:rPr>
              <a:t> Η σχέση Φιλοσοφίας και Ιατρικής στην Αρχαιότητα</a:t>
            </a:r>
            <a:r>
              <a:rPr lang="el-GR" sz="2000" b="1" dirty="0" smtClean="0">
                <a:solidFill>
                  <a:srgbClr val="E46C0A"/>
                </a:solidFill>
                <a:effectLst>
                  <a:outerShdw dist="38096" dir="2700000">
                    <a:srgbClr val="000000"/>
                  </a:outerShdw>
                </a:effectLst>
              </a:rPr>
              <a:t>.</a:t>
            </a:r>
            <a:endParaRPr lang="en-US" sz="2000" b="1" dirty="0">
              <a:solidFill>
                <a:srgbClr val="E46C0A"/>
              </a:solidFill>
              <a:effectLst>
                <a:outerShdw dist="38096" dir="2700000">
                  <a:srgbClr val="000000"/>
                </a:outerShdw>
              </a:effectLst>
            </a:endParaRPr>
          </a:p>
        </p:txBody>
      </p:sp>
      <p:sp>
        <p:nvSpPr>
          <p:cNvPr id="4" name="AutoShape 2" descr="Welcome to the Aristotle University of Thessaloniki - A short guide to the  student life">
            <a:extLst>
              <a:ext uri="{FF2B5EF4-FFF2-40B4-BE49-F238E27FC236}">
                <a16:creationId xmlns="" xmlns:a16="http://schemas.microsoft.com/office/drawing/2014/main" id="{FB6737DA-192B-444E-A5C5-66E06A40D37D}"/>
              </a:ext>
            </a:extLst>
          </p:cNvPr>
          <p:cNvSpPr/>
          <p:nvPr/>
        </p:nvSpPr>
        <p:spPr>
          <a:xfrm>
            <a:off x="4820479" y="3214408"/>
            <a:ext cx="2832655" cy="1888437"/>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pic>
        <p:nvPicPr>
          <p:cNvPr id="5" name="Εικόνα 4">
            <a:extLst>
              <a:ext uri="{FF2B5EF4-FFF2-40B4-BE49-F238E27FC236}">
                <a16:creationId xmlns="" xmlns:a16="http://schemas.microsoft.com/office/drawing/2014/main" id="{CA6783E6-37EF-4ED8-9A76-8FDC94886084}"/>
              </a:ext>
            </a:extLst>
          </p:cNvPr>
          <p:cNvPicPr>
            <a:picLocks noChangeAspect="1"/>
          </p:cNvPicPr>
          <p:nvPr/>
        </p:nvPicPr>
        <p:blipFill>
          <a:blip r:embed="rId2"/>
          <a:stretch>
            <a:fillRect/>
          </a:stretch>
        </p:blipFill>
        <p:spPr>
          <a:xfrm>
            <a:off x="3935760" y="2234160"/>
            <a:ext cx="4248476" cy="2255376"/>
          </a:xfrm>
          <a:prstGeom prst="rect">
            <a:avLst/>
          </a:prstGeom>
          <a:noFill/>
          <a:ln cap="flat">
            <a:noFill/>
          </a:ln>
        </p:spPr>
      </p:pic>
      <p:sp>
        <p:nvSpPr>
          <p:cNvPr id="7" name="Rectangle 6"/>
          <p:cNvSpPr/>
          <p:nvPr/>
        </p:nvSpPr>
        <p:spPr>
          <a:xfrm>
            <a:off x="3879083" y="5102845"/>
            <a:ext cx="4305153" cy="369332"/>
          </a:xfrm>
          <a:prstGeom prst="rect">
            <a:avLst/>
          </a:prstGeom>
        </p:spPr>
        <p:txBody>
          <a:bodyPr wrap="none">
            <a:spAutoFit/>
          </a:bodyPr>
          <a:lstStyle/>
          <a:p>
            <a:pPr lvl="0"/>
            <a:r>
              <a:rPr lang="el-GR" b="1" dirty="0"/>
              <a:t>Αριστοτέλειο Πανεπιστήμιο Θεσσαλονίκης</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Τίτλος 3">
            <a:extLst>
              <a:ext uri="{FF2B5EF4-FFF2-40B4-BE49-F238E27FC236}">
                <a16:creationId xmlns="" xmlns:a16="http://schemas.microsoft.com/office/drawing/2014/main" id="{915BCCBF-877E-41EC-920B-67D7909CB3B7}"/>
              </a:ext>
            </a:extLst>
          </p:cNvPr>
          <p:cNvSpPr txBox="1">
            <a:spLocks noGrp="1"/>
          </p:cNvSpPr>
          <p:nvPr>
            <p:ph type="title"/>
          </p:nvPr>
        </p:nvSpPr>
        <p:spPr>
          <a:xfrm>
            <a:off x="838203" y="980730"/>
            <a:ext cx="10515600" cy="571847"/>
          </a:xfrm>
        </p:spPr>
        <p:txBody>
          <a:bodyPr anchorCtr="1"/>
          <a:lstStyle/>
          <a:p>
            <a:pPr lvl="0" algn="ctr"/>
            <a:r>
              <a:rPr lang="el-GR" sz="2400">
                <a:latin typeface="Calibri"/>
                <a:cs typeface="Times New Roman" pitchFamily="18"/>
              </a:rPr>
              <a:t>Η σύλληψη της θεραπείας, σύμφωνα με τον Πλάτωνα. </a:t>
            </a:r>
          </a:p>
        </p:txBody>
      </p:sp>
      <p:sp>
        <p:nvSpPr>
          <p:cNvPr id="3" name="Θέση περιεχομένου 4">
            <a:extLst>
              <a:ext uri="{FF2B5EF4-FFF2-40B4-BE49-F238E27FC236}">
                <a16:creationId xmlns="" xmlns:a16="http://schemas.microsoft.com/office/drawing/2014/main" id="{FCD33F53-FA3F-4CB5-8C11-51ACC95AD7DB}"/>
              </a:ext>
            </a:extLst>
          </p:cNvPr>
          <p:cNvSpPr txBox="1">
            <a:spLocks noGrp="1"/>
          </p:cNvSpPr>
          <p:nvPr>
            <p:ph idx="1"/>
          </p:nvPr>
        </p:nvSpPr>
        <p:spPr/>
        <p:txBody>
          <a:bodyPr/>
          <a:lstStyle/>
          <a:p>
            <a:pPr lvl="0" algn="just">
              <a:lnSpc>
                <a:spcPct val="80000"/>
              </a:lnSpc>
            </a:pPr>
            <a:r>
              <a:rPr lang="el-GR" sz="1800">
                <a:cs typeface="Times New Roman" pitchFamily="18"/>
              </a:rPr>
              <a:t>Ο Πλάτων περιγράφει πώς ένας αρχαίος ιατρός μπορεί να θεραπεύσει μια ασθένεια στο διάλογό του </a:t>
            </a:r>
            <a:r>
              <a:rPr lang="el-GR" sz="1800" i="1">
                <a:cs typeface="Times New Roman" pitchFamily="18"/>
              </a:rPr>
              <a:t>Χαρμίδης.</a:t>
            </a:r>
            <a:r>
              <a:rPr lang="el-GR" sz="1800">
                <a:cs typeface="Times New Roman" pitchFamily="18"/>
              </a:rPr>
              <a:t>  Υποστηρίζει ότι αν ο καλός ιατρός επιθυμεί να θεραπεύσει </a:t>
            </a:r>
            <a:r>
              <a:rPr lang="el-GR" sz="1800" b="1">
                <a:cs typeface="Times New Roman" pitchFamily="18"/>
              </a:rPr>
              <a:t>ένα πόνο στα μάτια</a:t>
            </a:r>
            <a:r>
              <a:rPr lang="el-GR" sz="1800">
                <a:cs typeface="Times New Roman" pitchFamily="18"/>
              </a:rPr>
              <a:t>, θα πρέπει να θεραπεύσει πρώτα </a:t>
            </a:r>
            <a:r>
              <a:rPr lang="el-GR" sz="1800" b="1">
                <a:cs typeface="Times New Roman" pitchFamily="18"/>
              </a:rPr>
              <a:t>το κεφάλι </a:t>
            </a:r>
            <a:r>
              <a:rPr lang="el-GR" sz="1800">
                <a:cs typeface="Times New Roman" pitchFamily="18"/>
              </a:rPr>
              <a:t>του ασθενούς.  Περαιτέρω ισχυρίζεται ότι δεν μπορεί να θεραπεύσει το κεφάλι του ασθενούς, αν δεν θεραπεύσει προηγουμένως </a:t>
            </a:r>
            <a:r>
              <a:rPr lang="el-GR" sz="1800" b="1">
                <a:cs typeface="Times New Roman" pitchFamily="18"/>
              </a:rPr>
              <a:t>ολόκληρο το σώμα</a:t>
            </a:r>
            <a:r>
              <a:rPr lang="el-GR" sz="1800">
                <a:cs typeface="Times New Roman" pitchFamily="18"/>
              </a:rPr>
              <a:t>. Αυτός είναι ο λόγος για τον οποίον συστήνουν δίαιτες στην προσπάθεια που κάνουν να θεραπεύσουν </a:t>
            </a:r>
            <a:r>
              <a:rPr lang="el-GR" sz="1800" b="1">
                <a:cs typeface="Times New Roman" pitchFamily="18"/>
              </a:rPr>
              <a:t>το μέρος </a:t>
            </a:r>
            <a:r>
              <a:rPr lang="el-GR" sz="1800">
                <a:cs typeface="Times New Roman" pitchFamily="18"/>
              </a:rPr>
              <a:t>μαζί με </a:t>
            </a:r>
            <a:r>
              <a:rPr lang="el-GR" sz="1800" b="1">
                <a:cs typeface="Times New Roman" pitchFamily="18"/>
              </a:rPr>
              <a:t>το όλον</a:t>
            </a:r>
            <a:r>
              <a:rPr lang="el-GR" sz="1800">
                <a:cs typeface="Times New Roman" pitchFamily="18"/>
              </a:rPr>
              <a:t>. </a:t>
            </a:r>
          </a:p>
          <a:p>
            <a:pPr lvl="0" algn="just">
              <a:lnSpc>
                <a:spcPct val="80000"/>
              </a:lnSpc>
            </a:pPr>
            <a:r>
              <a:rPr lang="el-GR" sz="1800">
                <a:cs typeface="Times New Roman" pitchFamily="18"/>
              </a:rPr>
              <a:t>Επιπλέον, ο Πλάτων υποστηρίζει στον ίδιο διάλογο ότι ένας ιατρός δεν μπορεί να θεραπεύσει </a:t>
            </a:r>
            <a:r>
              <a:rPr lang="el-GR" sz="1800" b="1">
                <a:cs typeface="Times New Roman" pitchFamily="18"/>
              </a:rPr>
              <a:t>ολόκληρο το σώμα</a:t>
            </a:r>
            <a:r>
              <a:rPr lang="el-GR" sz="1800">
                <a:cs typeface="Times New Roman" pitchFamily="18"/>
              </a:rPr>
              <a:t> ανεξάρτητα </a:t>
            </a:r>
            <a:r>
              <a:rPr lang="el-GR" sz="1800" b="1">
                <a:cs typeface="Times New Roman" pitchFamily="18"/>
              </a:rPr>
              <a:t>από την ψυχή</a:t>
            </a:r>
            <a:r>
              <a:rPr lang="el-GR" sz="1800">
                <a:cs typeface="Times New Roman" pitchFamily="18"/>
              </a:rPr>
              <a:t>. Διότι τα καλά και κακά πράγματα για το σώμα προέρχονται από την ψυχή. Θα πρέπει να αρχίσουμε επομένως με την ψυχή, εάν επιθυμούμε να θεραπεύσουμε τον πόνο στα μάτια, το κεφάλι ή το σώμα. </a:t>
            </a:r>
          </a:p>
          <a:p>
            <a:pPr lvl="0" algn="just">
              <a:lnSpc>
                <a:spcPct val="80000"/>
              </a:lnSpc>
            </a:pPr>
            <a:r>
              <a:rPr lang="el-GR" sz="1800">
                <a:cs typeface="Times New Roman" pitchFamily="18"/>
              </a:rPr>
              <a:t>Περαιτέρω, η ψυχή θεραπεύεται με ορισμένα μαγικά τραγούδια, τα οποία είναι </a:t>
            </a:r>
            <a:r>
              <a:rPr lang="el-GR" sz="1800" b="1">
                <a:cs typeface="Times New Roman" pitchFamily="18"/>
              </a:rPr>
              <a:t>αγαθά λόγια </a:t>
            </a:r>
            <a:r>
              <a:rPr lang="el-GR" sz="1800">
                <a:cs typeface="Times New Roman" pitchFamily="18"/>
              </a:rPr>
              <a:t>που επιφέρουν </a:t>
            </a:r>
            <a:r>
              <a:rPr lang="el-GR" sz="1800" b="1">
                <a:cs typeface="Times New Roman" pitchFamily="18"/>
              </a:rPr>
              <a:t>σύνεση,</a:t>
            </a:r>
            <a:r>
              <a:rPr lang="el-GR" sz="1800">
                <a:cs typeface="Times New Roman" pitchFamily="18"/>
              </a:rPr>
              <a:t> </a:t>
            </a:r>
            <a:r>
              <a:rPr lang="el-GR" sz="1800" b="1">
                <a:cs typeface="Times New Roman" pitchFamily="18"/>
              </a:rPr>
              <a:t>μετριοπάθεια</a:t>
            </a:r>
            <a:r>
              <a:rPr lang="el-GR" sz="1800">
                <a:cs typeface="Times New Roman" pitchFamily="18"/>
              </a:rPr>
              <a:t> και </a:t>
            </a:r>
            <a:r>
              <a:rPr lang="el-GR" sz="1800" b="1">
                <a:cs typeface="Times New Roman" pitchFamily="18"/>
              </a:rPr>
              <a:t>εγκράτεια στην ψυχή</a:t>
            </a:r>
            <a:r>
              <a:rPr lang="el-GR" sz="1800">
                <a:cs typeface="Times New Roman" pitchFamily="18"/>
              </a:rPr>
              <a:t>. Και αν αυτή η εγκράτεια κατασκηνώσει στην ψυχή, τότε το κεφάλι και το σώμα μπορούν να επανέλθουν στην υγιή κατάσταση.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808C495-9A17-4011-8F02-F30A19B3D0B1}"/>
              </a:ext>
            </a:extLst>
          </p:cNvPr>
          <p:cNvSpPr txBox="1">
            <a:spLocks noGrp="1"/>
          </p:cNvSpPr>
          <p:nvPr>
            <p:ph type="title"/>
          </p:nvPr>
        </p:nvSpPr>
        <p:spPr>
          <a:xfrm>
            <a:off x="838203" y="1052739"/>
            <a:ext cx="10515600" cy="637949"/>
          </a:xfrm>
        </p:spPr>
        <p:txBody>
          <a:bodyPr anchorCtr="1"/>
          <a:lstStyle/>
          <a:p>
            <a:pPr lvl="0" algn="ctr"/>
            <a:r>
              <a:rPr lang="el-GR" sz="2400">
                <a:latin typeface="Calibri"/>
                <a:cs typeface="Times New Roman" pitchFamily="18"/>
              </a:rPr>
              <a:t>Ο Πλάτων ως ο πρώτος εισηγητής της σύγχρονης Ψυχοθεραπείας. </a:t>
            </a:r>
            <a:r>
              <a:rPr lang="en-US" sz="2500">
                <a:latin typeface="Times New Roman" pitchFamily="18"/>
                <a:cs typeface="Times New Roman" pitchFamily="18"/>
              </a:rPr>
              <a:t> </a:t>
            </a:r>
            <a:endParaRPr lang="el-GR" sz="2500">
              <a:latin typeface="Times New Roman" pitchFamily="18"/>
              <a:cs typeface="Times New Roman" pitchFamily="18"/>
            </a:endParaRPr>
          </a:p>
        </p:txBody>
      </p:sp>
      <p:sp>
        <p:nvSpPr>
          <p:cNvPr id="3" name="Θέση περιεχομένου 3">
            <a:extLst>
              <a:ext uri="{FF2B5EF4-FFF2-40B4-BE49-F238E27FC236}">
                <a16:creationId xmlns="" xmlns:a16="http://schemas.microsoft.com/office/drawing/2014/main" id="{BF07A26D-A88B-4DBE-A3A4-AF774DC229AC}"/>
              </a:ext>
            </a:extLst>
          </p:cNvPr>
          <p:cNvSpPr txBox="1">
            <a:spLocks noGrp="1"/>
          </p:cNvSpPr>
          <p:nvPr>
            <p:ph idx="1"/>
          </p:nvPr>
        </p:nvSpPr>
        <p:spPr/>
        <p:txBody>
          <a:bodyPr/>
          <a:lstStyle/>
          <a:p>
            <a:pPr lvl="0" algn="just"/>
            <a:r>
              <a:rPr lang="el-GR" sz="1800">
                <a:cs typeface="Times New Roman" pitchFamily="18"/>
              </a:rPr>
              <a:t>Ισχυριζόμενος ότι δεν μπορούμε να θεραπεύσουμε το σώμα και το κεφάλι χωρίς να θεραπεύουμε πρώτα την ψυχή, ο Πλάτων έχει καταστεί ένας από τους πρώτους εισηγητές της σύγχρονης Ψυχοθεραπείας στην ιστορία της ιατρικής.     </a:t>
            </a:r>
            <a:endParaRPr lang="en-US" sz="1800">
              <a:cs typeface="Times New Roman" pitchFamily="18"/>
            </a:endParaRPr>
          </a:p>
          <a:p>
            <a:pPr lvl="0" algn="just"/>
            <a:r>
              <a:rPr lang="el-GR" sz="1800">
                <a:cs typeface="Times New Roman" pitchFamily="18"/>
              </a:rPr>
              <a:t>Είναι «Η θεραπεία του λόγου στην Ελληνική Ιατρική», όπως η Δόκτωρ </a:t>
            </a:r>
            <a:r>
              <a:rPr lang="en-US" sz="1800">
                <a:cs typeface="Times New Roman" pitchFamily="18"/>
              </a:rPr>
              <a:t>Chiara Thumiger (</a:t>
            </a:r>
            <a:r>
              <a:rPr lang="el-GR" sz="1800">
                <a:cs typeface="Times New Roman" pitchFamily="18"/>
              </a:rPr>
              <a:t>στο επισυναπτόμενο </a:t>
            </a:r>
            <a:r>
              <a:rPr lang="en-US" sz="1800">
                <a:cs typeface="Times New Roman" pitchFamily="18"/>
              </a:rPr>
              <a:t>youtube</a:t>
            </a:r>
            <a:r>
              <a:rPr lang="el-GR" sz="1800">
                <a:cs typeface="Times New Roman" pitchFamily="18"/>
              </a:rPr>
              <a:t>)</a:t>
            </a:r>
            <a:r>
              <a:rPr lang="en-US" sz="1800">
                <a:cs typeface="Times New Roman" pitchFamily="18"/>
              </a:rPr>
              <a:t> </a:t>
            </a:r>
            <a:r>
              <a:rPr lang="el-GR" sz="1800">
                <a:cs typeface="Times New Roman" pitchFamily="18"/>
              </a:rPr>
              <a:t>το ονομάζει, με το οποίο εννοεί όλη την παράδοση της θεραπείας της ψυχής με τη χρήση των καλών λόγων η οποία διαπερνά την Κλασική αρχαιότητα.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C09AEF1-7B99-4CD5-9F66-5F2880E3EA90}"/>
              </a:ext>
            </a:extLst>
          </p:cNvPr>
          <p:cNvSpPr txBox="1">
            <a:spLocks noGrp="1"/>
          </p:cNvSpPr>
          <p:nvPr>
            <p:ph type="title"/>
          </p:nvPr>
        </p:nvSpPr>
        <p:spPr>
          <a:xfrm>
            <a:off x="838203" y="908721"/>
            <a:ext cx="10515600" cy="781967"/>
          </a:xfrm>
        </p:spPr>
        <p:txBody>
          <a:bodyPr anchorCtr="1"/>
          <a:lstStyle/>
          <a:p>
            <a:pPr lvl="0" algn="ctr"/>
            <a:r>
              <a:rPr lang="el-GR" sz="2400">
                <a:latin typeface="Calibri"/>
                <a:cs typeface="Times New Roman" pitchFamily="18"/>
              </a:rPr>
              <a:t>Η συνεισφορά του Αριστοτέλη στην ιατρική.</a:t>
            </a:r>
          </a:p>
        </p:txBody>
      </p:sp>
      <p:sp>
        <p:nvSpPr>
          <p:cNvPr id="3" name="Θέση περιεχομένου 3">
            <a:extLst>
              <a:ext uri="{FF2B5EF4-FFF2-40B4-BE49-F238E27FC236}">
                <a16:creationId xmlns="" xmlns:a16="http://schemas.microsoft.com/office/drawing/2014/main" id="{149BBEA1-8BAA-43CE-BAED-F6624188A61E}"/>
              </a:ext>
            </a:extLst>
          </p:cNvPr>
          <p:cNvSpPr txBox="1">
            <a:spLocks noGrp="1"/>
          </p:cNvSpPr>
          <p:nvPr>
            <p:ph idx="1"/>
          </p:nvPr>
        </p:nvSpPr>
        <p:spPr/>
        <p:txBody>
          <a:bodyPr/>
          <a:lstStyle/>
          <a:p>
            <a:pPr lvl="0" algn="just">
              <a:lnSpc>
                <a:spcPct val="70000"/>
              </a:lnSpc>
            </a:pPr>
            <a:r>
              <a:rPr lang="el-GR" sz="1800">
                <a:cs typeface="Times New Roman" pitchFamily="18"/>
              </a:rPr>
              <a:t>Ο Αριστοτέλης δεν έχει γράψει καμιά διατριβή πάνω στην ιατρική ή τουλάχιστον καμιά ιατρική διατριβή υπό το όνομά του δεν μας έχει διασωθεί. Εν τούτοις, ήταν ο γιος ιατρού και συνεπώς έχουμε καλούς λόγους να πιστεύουμε ότι γνώριζε αρκετά για την ιατρική. </a:t>
            </a:r>
          </a:p>
          <a:p>
            <a:pPr lvl="0" algn="just">
              <a:lnSpc>
                <a:spcPct val="70000"/>
              </a:lnSpc>
            </a:pPr>
            <a:r>
              <a:rPr lang="el-GR" sz="1800">
                <a:cs typeface="Times New Roman" pitchFamily="18"/>
              </a:rPr>
              <a:t>‘Εχει γράψει διατριβές πάνω στη βιολογία, για τα ζώα και, φυσικά, για ανθρωπολογία ή ηθική, δηλαδή για θέματα που είναι πολύ κοντά στην ιατρική.     </a:t>
            </a:r>
            <a:endParaRPr lang="en-US" sz="1800">
              <a:cs typeface="Times New Roman" pitchFamily="18"/>
            </a:endParaRPr>
          </a:p>
          <a:p>
            <a:pPr lvl="0" algn="just">
              <a:lnSpc>
                <a:spcPct val="70000"/>
              </a:lnSpc>
            </a:pPr>
            <a:r>
              <a:rPr lang="el-GR" sz="1800">
                <a:cs typeface="Times New Roman" pitchFamily="18"/>
              </a:rPr>
              <a:t>Επιπλέον, στις ηθικές του διατριβές όπως είναι τα </a:t>
            </a:r>
            <a:r>
              <a:rPr lang="el-GR" sz="1800" i="1">
                <a:cs typeface="Times New Roman" pitchFamily="18"/>
              </a:rPr>
              <a:t>Ηθικά Νικομάχεια,</a:t>
            </a:r>
            <a:r>
              <a:rPr lang="el-GR" sz="1800">
                <a:cs typeface="Times New Roman" pitchFamily="18"/>
              </a:rPr>
              <a:t> τα </a:t>
            </a:r>
            <a:r>
              <a:rPr lang="el-GR" sz="1800" i="1">
                <a:cs typeface="Times New Roman" pitchFamily="18"/>
              </a:rPr>
              <a:t>Ηθικά Ευδήμεια</a:t>
            </a:r>
            <a:r>
              <a:rPr lang="el-GR" sz="1800">
                <a:cs typeface="Times New Roman" pitchFamily="18"/>
              </a:rPr>
              <a:t> και τα </a:t>
            </a:r>
            <a:r>
              <a:rPr lang="el-GR" sz="1800" i="1">
                <a:cs typeface="Times New Roman" pitchFamily="18"/>
              </a:rPr>
              <a:t>Ηθικά</a:t>
            </a:r>
            <a:r>
              <a:rPr lang="el-GR" sz="1800">
                <a:cs typeface="Times New Roman" pitchFamily="18"/>
              </a:rPr>
              <a:t> </a:t>
            </a:r>
            <a:r>
              <a:rPr lang="el-GR" sz="1800" i="1">
                <a:cs typeface="Times New Roman" pitchFamily="18"/>
              </a:rPr>
              <a:t>Μεγάλα</a:t>
            </a:r>
            <a:r>
              <a:rPr lang="el-GR" sz="1800">
                <a:cs typeface="Times New Roman" pitchFamily="18"/>
              </a:rPr>
              <a:t> συχνά συγκρίνει τον ηθικό με τον ιατρικό στοχασμό. Ισχυρίζεται ότι και στις δύο περιπτώσεις η γνώση είναι </a:t>
            </a:r>
            <a:r>
              <a:rPr lang="el-GR" sz="1800" b="1">
                <a:cs typeface="Times New Roman" pitchFamily="18"/>
              </a:rPr>
              <a:t>ενδεχόμενη, </a:t>
            </a:r>
            <a:r>
              <a:rPr lang="el-GR" sz="1800">
                <a:cs typeface="Times New Roman" pitchFamily="18"/>
              </a:rPr>
              <a:t>δηλαδή μπορεί να είναι διαφορετική, σε αντίθεση με τη μαθηματική και τη μεταφυσική γνώση η οποία είναι </a:t>
            </a:r>
            <a:r>
              <a:rPr lang="el-GR" sz="1800" b="1">
                <a:cs typeface="Times New Roman" pitchFamily="18"/>
              </a:rPr>
              <a:t>αναγκαία</a:t>
            </a:r>
            <a:r>
              <a:rPr lang="el-GR" sz="1800">
                <a:cs typeface="Times New Roman" pitchFamily="18"/>
              </a:rPr>
              <a:t>, δεν μπορεί δηλαδή να είναι διαφορετική</a:t>
            </a:r>
            <a:r>
              <a:rPr lang="en-US" sz="1800">
                <a:cs typeface="Times New Roman" pitchFamily="18"/>
              </a:rPr>
              <a:t>. </a:t>
            </a:r>
          </a:p>
          <a:p>
            <a:pPr lvl="0" algn="just">
              <a:lnSpc>
                <a:spcPct val="70000"/>
              </a:lnSpc>
            </a:pPr>
            <a:r>
              <a:rPr lang="el-GR" sz="1800">
                <a:cs typeface="Times New Roman" pitchFamily="18"/>
              </a:rPr>
              <a:t>Ο ιατρός πρέπει να κρίνει και να υπολογίσει κάθε φορά την ποσότητα του φαρμάκου που αυτός έχει να συνταγογραφήσει στον ασθενή για την ασθένεια, ενώ στην περίπτωση ενός άλλου ασθενούς για την ίδια ασθένεια μπορεί να συνταγογραφήσει ένα διαφορετικό φάρμακο ή το ίδιο φάρμακο σε διαφορετική ποσότητα, η κρίση του βασιζόμενη κάθε φορά σε έναν αριθμό διαφορετικών παραγόντων. </a:t>
            </a:r>
          </a:p>
          <a:p>
            <a:pPr lvl="0" algn="just">
              <a:lnSpc>
                <a:spcPct val="70000"/>
              </a:lnSpc>
            </a:pPr>
            <a:r>
              <a:rPr lang="el-GR" sz="1800">
                <a:cs typeface="Times New Roman" pitchFamily="18"/>
              </a:rPr>
              <a:t>Με τον ίδιο τρόπο, κάθε φορά που το υποκείμενο εκφέρει μια κρίση ή αποφασίζει να πράξει, πρέπει να λάβει υπ’ όψη του όχι μόνο τις ιδιαίτερες εξωτερικές περιστάσεις κάτω από τις οποίες ενεργεί αλλά επίσης τις διαθέσεις του, τις προθέσεις και τα κίνητρά του κατά τη στιγμή της επιτέλεσης της πράξης. Από την άποψη αυτή, η ηθική επιστήμη, όπως η ιατρική επιστήμη, είναι θεωρητική και πρακτική/υπολογιστική συγχρόνως.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C7BFE61-8FFB-415F-B3AF-B1F0FBD88947}"/>
              </a:ext>
            </a:extLst>
          </p:cNvPr>
          <p:cNvSpPr txBox="1">
            <a:spLocks noGrp="1"/>
          </p:cNvSpPr>
          <p:nvPr>
            <p:ph type="title"/>
          </p:nvPr>
        </p:nvSpPr>
        <p:spPr>
          <a:xfrm>
            <a:off x="838203" y="980730"/>
            <a:ext cx="10515600" cy="709958"/>
          </a:xfrm>
        </p:spPr>
        <p:txBody>
          <a:bodyPr anchorCtr="1"/>
          <a:lstStyle/>
          <a:p>
            <a:pPr lvl="0" algn="ctr"/>
            <a:r>
              <a:rPr lang="el-GR" sz="2400">
                <a:latin typeface="Calibri"/>
                <a:cs typeface="Times New Roman" pitchFamily="18"/>
              </a:rPr>
              <a:t>Ο Ιπποκράτης και ο διαχωρισμός της ιατρικής από τη φιλοσοφία. </a:t>
            </a:r>
          </a:p>
        </p:txBody>
      </p:sp>
      <p:sp>
        <p:nvSpPr>
          <p:cNvPr id="3" name="Θέση περιεχομένου 4">
            <a:extLst>
              <a:ext uri="{FF2B5EF4-FFF2-40B4-BE49-F238E27FC236}">
                <a16:creationId xmlns="" xmlns:a16="http://schemas.microsoft.com/office/drawing/2014/main" id="{D1C9CEAB-5BCC-4C1F-BCF2-F90C2FFC1A79}"/>
              </a:ext>
            </a:extLst>
          </p:cNvPr>
          <p:cNvSpPr txBox="1">
            <a:spLocks noGrp="1"/>
          </p:cNvSpPr>
          <p:nvPr>
            <p:ph idx="1"/>
          </p:nvPr>
        </p:nvSpPr>
        <p:spPr>
          <a:xfrm>
            <a:off x="838203" y="1825627"/>
            <a:ext cx="10515600" cy="2696675"/>
          </a:xfrm>
        </p:spPr>
        <p:txBody>
          <a:bodyPr/>
          <a:lstStyle/>
          <a:p>
            <a:pPr marL="0" lvl="0" indent="0" algn="just">
              <a:lnSpc>
                <a:spcPct val="80000"/>
              </a:lnSpc>
              <a:buNone/>
            </a:pPr>
            <a:r>
              <a:rPr lang="el-GR" sz="1800">
                <a:cs typeface="Times New Roman" pitchFamily="18"/>
              </a:rPr>
              <a:t>Με βάση τα όσα έχουμε πει μέχρι τώρα, η ιατρική φαίνεται να σχετίζεται στενά με τη φιλοσοφία. Εν τούτοις, ο Ιπποκράτης, ο φημισμένος ιατροφιλόσοφος του 4</a:t>
            </a:r>
            <a:r>
              <a:rPr lang="el-GR" sz="1800" baseline="30000">
                <a:cs typeface="Times New Roman" pitchFamily="18"/>
              </a:rPr>
              <a:t>ου</a:t>
            </a:r>
            <a:r>
              <a:rPr lang="el-GR" sz="1800">
                <a:cs typeface="Times New Roman" pitchFamily="18"/>
              </a:rPr>
              <a:t> αιώνα π.Χ. διαχώρισε τις δύο αυτές επιστήμες. Ισχυρίζεται ότι οι προσπάθειες ορισμένων ιατρών μέχρι τις ημέρες του να εξηγήσουν τα ιατρικά φαινόμενα ξεκινώντας τον στοχασμό τους από ορισμένες υποθέσεις ή αξιώματα  είναι μάλλον απλοϊκή. Αντιθέτως, αυτός προτείνει ότι η ιατρική διαθέτει τη δική της μέθοδο, η οποία είναι ανεξάρτητη από τη μέθοδο της φιλοσοφίας, και ειδικότερα της κοσμολογίας που φιλοδοξεί να ανάγει τα πάντα σε μια αρχή. Στη διατριβή του, </a:t>
            </a:r>
            <a:r>
              <a:rPr lang="el-GR" sz="1800" i="1">
                <a:cs typeface="Times New Roman" pitchFamily="18"/>
              </a:rPr>
              <a:t>Περί Αρχαίας Ιατρικής </a:t>
            </a:r>
            <a:r>
              <a:rPr lang="el-GR" sz="1800">
                <a:cs typeface="Times New Roman" pitchFamily="18"/>
              </a:rPr>
              <a:t>αυτός γράφει</a:t>
            </a:r>
            <a:r>
              <a:rPr lang="en-US" sz="1800">
                <a:cs typeface="Times New Roman" pitchFamily="18"/>
              </a:rPr>
              <a:t>: </a:t>
            </a:r>
            <a:endParaRPr lang="el-GR" sz="1800">
              <a:cs typeface="Times New Roman" pitchFamily="18"/>
            </a:endParaRPr>
          </a:p>
          <a:p>
            <a:pPr marL="0" lvl="0" indent="0" algn="just">
              <a:lnSpc>
                <a:spcPct val="80000"/>
              </a:lnSpc>
              <a:buNone/>
            </a:pPr>
            <a:r>
              <a:rPr lang="el-GR" sz="1400">
                <a:cs typeface="Times New Roman" pitchFamily="18"/>
              </a:rPr>
              <a:t>«</a:t>
            </a:r>
            <a:r>
              <a:rPr lang="el-GR" sz="1400" i="1">
                <a:cs typeface="Times New Roman" pitchFamily="18"/>
              </a:rPr>
              <a:t>Ορισμένοι ιατροί και φιλόσοφοι ισχυρίζονται ότι κανείς ο οποίος δεν γνωρίζει τι είναι ο άνθρωπος δεν μπορεί να ξέρει ιατρική. Αυτός ο οποίος θα επιδοθεί στη θεραπεία των ασθενών πρέπει, ισχυρίζονται αυτοί, να μάθει ακριβώς αυτό. Αλλά η ερώτηση την οποία εγείρουν είναι ερώτηση που ανήκει στην περιοχή της φιλοσοφίας. Είναι η περιοχή αυτών οι οποίοι, όπως ο Εμπεδοκλής, έχουν γράψει πάνω στη φυσική επιστήμη, τί είναι ο άνθρωπος από την αρχή, πώς προέκυψε, και από ποια στοιχεία  δημιουργήθηκε αρχικά».  </a:t>
            </a:r>
            <a:endParaRPr lang="en-US" sz="1400">
              <a:cs typeface="Times New Roman" pitchFamily="18"/>
            </a:endParaRPr>
          </a:p>
        </p:txBody>
      </p:sp>
      <p:pic>
        <p:nvPicPr>
          <p:cNvPr id="4" name="Εικόνα 5">
            <a:extLst>
              <a:ext uri="{FF2B5EF4-FFF2-40B4-BE49-F238E27FC236}">
                <a16:creationId xmlns="" xmlns:a16="http://schemas.microsoft.com/office/drawing/2014/main" id="{8B473799-245F-4D86-B0E4-DB7B51E69C00}"/>
              </a:ext>
            </a:extLst>
          </p:cNvPr>
          <p:cNvPicPr>
            <a:picLocks noChangeAspect="1"/>
          </p:cNvPicPr>
          <p:nvPr/>
        </p:nvPicPr>
        <p:blipFill>
          <a:blip r:embed="rId2"/>
          <a:stretch>
            <a:fillRect/>
          </a:stretch>
        </p:blipFill>
        <p:spPr>
          <a:xfrm>
            <a:off x="9552380" y="4077071"/>
            <a:ext cx="1512170" cy="2113297"/>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CBE8F4F-5CF3-4539-8156-5389FBEB1D22}"/>
              </a:ext>
            </a:extLst>
          </p:cNvPr>
          <p:cNvSpPr txBox="1">
            <a:spLocks noGrp="1"/>
          </p:cNvSpPr>
          <p:nvPr>
            <p:ph type="title"/>
          </p:nvPr>
        </p:nvSpPr>
        <p:spPr>
          <a:xfrm>
            <a:off x="838203" y="980730"/>
            <a:ext cx="10515600" cy="844896"/>
          </a:xfrm>
        </p:spPr>
        <p:txBody>
          <a:bodyPr anchorCtr="1"/>
          <a:lstStyle/>
          <a:p>
            <a:pPr lvl="0" algn="ctr"/>
            <a:r>
              <a:rPr lang="en-US">
                <a:latin typeface="Calibri"/>
              </a:rPr>
              <a:t>   </a:t>
            </a:r>
            <a:r>
              <a:rPr lang="el-GR" sz="2400">
                <a:latin typeface="Calibri"/>
                <a:cs typeface="Times New Roman" pitchFamily="18"/>
              </a:rPr>
              <a:t>Οι επιδράσεις της φιλοσοφίας στην ιατρική κατά τη διάρκεια </a:t>
            </a:r>
            <a:br>
              <a:rPr lang="el-GR" sz="2400">
                <a:latin typeface="Calibri"/>
                <a:cs typeface="Times New Roman" pitchFamily="18"/>
              </a:rPr>
            </a:br>
            <a:r>
              <a:rPr lang="el-GR" sz="2400">
                <a:latin typeface="Calibri"/>
                <a:cs typeface="Times New Roman" pitchFamily="18"/>
              </a:rPr>
              <a:t>της </a:t>
            </a:r>
            <a:r>
              <a:rPr lang="el-GR" sz="2400" b="1">
                <a:latin typeface="Calibri"/>
                <a:cs typeface="Times New Roman" pitchFamily="18"/>
              </a:rPr>
              <a:t>κοσμολογικής περιόδου</a:t>
            </a:r>
            <a:r>
              <a:rPr lang="el-GR" sz="2400">
                <a:latin typeface="Calibri"/>
                <a:cs typeface="Times New Roman" pitchFamily="18"/>
              </a:rPr>
              <a:t>. </a:t>
            </a:r>
            <a:r>
              <a:rPr lang="en-US" sz="2400">
                <a:latin typeface="Calibri"/>
                <a:cs typeface="Times New Roman" pitchFamily="18"/>
              </a:rPr>
              <a:t> </a:t>
            </a:r>
            <a:endParaRPr lang="el-GR">
              <a:latin typeface="Calibri"/>
            </a:endParaRPr>
          </a:p>
        </p:txBody>
      </p:sp>
      <p:sp>
        <p:nvSpPr>
          <p:cNvPr id="3" name="Θέση περιεχομένου 2">
            <a:extLst>
              <a:ext uri="{FF2B5EF4-FFF2-40B4-BE49-F238E27FC236}">
                <a16:creationId xmlns="" xmlns:a16="http://schemas.microsoft.com/office/drawing/2014/main" id="{D688C195-8F4B-4481-801B-A1885394516E}"/>
              </a:ext>
            </a:extLst>
          </p:cNvPr>
          <p:cNvSpPr txBox="1">
            <a:spLocks noGrp="1"/>
          </p:cNvSpPr>
          <p:nvPr>
            <p:ph idx="1"/>
          </p:nvPr>
        </p:nvSpPr>
        <p:spPr>
          <a:xfrm>
            <a:off x="964097" y="2077279"/>
            <a:ext cx="10389705" cy="3488637"/>
          </a:xfrm>
        </p:spPr>
        <p:txBody>
          <a:bodyPr/>
          <a:lstStyle/>
          <a:p>
            <a:pPr marL="0" lvl="0" indent="0" algn="just">
              <a:lnSpc>
                <a:spcPct val="80000"/>
              </a:lnSpc>
              <a:buNone/>
            </a:pPr>
            <a:r>
              <a:rPr lang="el-GR" sz="1800">
                <a:cs typeface="Times New Roman" pitchFamily="18"/>
              </a:rPr>
              <a:t>Κατά τη διάρκεια της Κοσμολογικής περιόδου της φιλοσοφίας οι ιατροί προσπάθησαν να βασίσουν τη θεραπευτική επιστήμη στην Κοσμολογία. Εν τούτοις, όπως μόλις είδαμε, ο Ιπποκράτης έδειξε ότι αυτό είναι λάθος και ότι η  ιατρική έχει τη δική της ανεξάρτητη μέθοδο. </a:t>
            </a:r>
          </a:p>
          <a:p>
            <a:pPr marL="0" lvl="0" indent="0" algn="just">
              <a:lnSpc>
                <a:spcPct val="80000"/>
              </a:lnSpc>
              <a:buNone/>
            </a:pPr>
            <a:r>
              <a:rPr lang="el-GR" sz="1800">
                <a:cs typeface="Times New Roman" pitchFamily="18"/>
              </a:rPr>
              <a:t>Παρά ταύτα, η σχέση μεταξύ ιατρικής και φιλοσοφίας παρέμεινε και, όπως θα δούμε, διαφορετικές ιατρικές σχολές υπέστησαν επιδράσεις από διαφορετικές φιλοσοφικές σχολές από απόψεως θεωρητικής γνώσης</a:t>
            </a:r>
            <a:r>
              <a:rPr lang="en-US" sz="1800">
                <a:cs typeface="Times New Roman" pitchFamily="18"/>
              </a:rPr>
              <a:t>: </a:t>
            </a:r>
            <a:r>
              <a:rPr lang="el-GR" sz="1800">
                <a:cs typeface="Times New Roman" pitchFamily="18"/>
              </a:rPr>
              <a:t>     </a:t>
            </a:r>
            <a:endParaRPr lang="en-US" sz="1800">
              <a:cs typeface="Times New Roman" pitchFamily="18"/>
            </a:endParaRPr>
          </a:p>
          <a:p>
            <a:pPr marL="0" lvl="0" indent="0" algn="just">
              <a:lnSpc>
                <a:spcPct val="80000"/>
              </a:lnSpc>
              <a:buNone/>
            </a:pPr>
            <a:r>
              <a:rPr lang="en-US" sz="1800">
                <a:cs typeface="Times New Roman" pitchFamily="18"/>
              </a:rPr>
              <a:t> </a:t>
            </a:r>
          </a:p>
          <a:p>
            <a:pPr marL="457200" lvl="1" indent="0" algn="just">
              <a:lnSpc>
                <a:spcPct val="80000"/>
              </a:lnSpc>
              <a:buNone/>
            </a:pPr>
            <a:r>
              <a:rPr lang="el-GR" sz="1600">
                <a:cs typeface="Times New Roman" pitchFamily="18"/>
              </a:rPr>
              <a:t>α.  Οι Ορθολογιστές ανεζήτησαν ένα είδος θεωρίας το οποίο θα μπορούσε να τους εξασφαλίσει τη δυνατότητα να</a:t>
            </a:r>
          </a:p>
          <a:p>
            <a:pPr marL="457200" lvl="1" indent="0" algn="just">
              <a:lnSpc>
                <a:spcPct val="80000"/>
              </a:lnSpc>
              <a:buNone/>
            </a:pPr>
            <a:r>
              <a:rPr lang="el-GR" sz="1600">
                <a:cs typeface="Times New Roman" pitchFamily="18"/>
              </a:rPr>
              <a:t>     δικαιολογήσουν την πρόγνωση μιας ασθένειας και το είδος της θεραπείας το οποίο έπρεπε να εφαρμόσουν.  </a:t>
            </a:r>
          </a:p>
          <a:p>
            <a:pPr marL="457200" lvl="1" indent="0" algn="just">
              <a:lnSpc>
                <a:spcPct val="80000"/>
              </a:lnSpc>
              <a:buNone/>
            </a:pPr>
            <a:r>
              <a:rPr lang="el-GR" sz="1600">
                <a:cs typeface="Times New Roman" pitchFamily="18"/>
              </a:rPr>
              <a:t>β. Οι Εμπειριστές υπέστησαν επιδράσεις από τους Σκεπτικούς φιλοσόφους και σκέφθηκαν ότι μια θεωρία ερχόταν</a:t>
            </a:r>
          </a:p>
          <a:p>
            <a:pPr marL="457200" lvl="1" indent="0" algn="just">
              <a:lnSpc>
                <a:spcPct val="80000"/>
              </a:lnSpc>
              <a:buNone/>
            </a:pPr>
            <a:r>
              <a:rPr lang="el-GR" sz="1600">
                <a:cs typeface="Times New Roman" pitchFamily="18"/>
              </a:rPr>
              <a:t>     στο τέλος επί τη βάσει της εμπειρίας η οποία είχε συσσωρευθεί μέχρι τότε. </a:t>
            </a:r>
          </a:p>
          <a:p>
            <a:pPr marL="457200" lvl="1" indent="0" algn="just">
              <a:lnSpc>
                <a:spcPct val="80000"/>
              </a:lnSpc>
              <a:buNone/>
            </a:pPr>
            <a:r>
              <a:rPr lang="el-GR" sz="1600">
                <a:cs typeface="Times New Roman" pitchFamily="18"/>
              </a:rPr>
              <a:t>γ. Οι Μεθοδιστές υποστήριζαν ότι ο ιατρός έπρεπε να γνωρίζει την ιατρική θεωρία όχι τόσο διότι η θεωρία παρείχε</a:t>
            </a:r>
          </a:p>
          <a:p>
            <a:pPr marL="457200" lvl="1" indent="0" algn="just">
              <a:lnSpc>
                <a:spcPct val="80000"/>
              </a:lnSpc>
              <a:buNone/>
            </a:pPr>
            <a:r>
              <a:rPr lang="el-GR" sz="1600">
                <a:cs typeface="Times New Roman" pitchFamily="18"/>
              </a:rPr>
              <a:t>    στον ιατρό ένα μέσο για να δικαιολογήσει την ιατρική πρακτική που εφάρμοζε όσο κυρίως για να είναι πιο</a:t>
            </a:r>
          </a:p>
          <a:p>
            <a:pPr marL="457200" lvl="1" indent="0" algn="just">
              <a:lnSpc>
                <a:spcPct val="80000"/>
              </a:lnSpc>
              <a:buNone/>
            </a:pPr>
            <a:r>
              <a:rPr lang="el-GR" sz="1600">
                <a:cs typeface="Times New Roman" pitchFamily="18"/>
              </a:rPr>
              <a:t>    πειστικός στους ασθενείς του.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F3B7011-8587-440F-94B3-8D9910D7223A}"/>
              </a:ext>
            </a:extLst>
          </p:cNvPr>
          <p:cNvSpPr txBox="1">
            <a:spLocks noGrp="1"/>
          </p:cNvSpPr>
          <p:nvPr>
            <p:ph type="title"/>
          </p:nvPr>
        </p:nvSpPr>
        <p:spPr>
          <a:xfrm>
            <a:off x="623392" y="908721"/>
            <a:ext cx="11019653" cy="1325559"/>
          </a:xfrm>
        </p:spPr>
        <p:txBody>
          <a:bodyPr anchorCtr="1"/>
          <a:lstStyle/>
          <a:p>
            <a:pPr lvl="0" algn="ctr"/>
            <a:r>
              <a:rPr lang="el-GR" sz="2400">
                <a:latin typeface="Calibri"/>
                <a:cs typeface="Times New Roman" pitchFamily="18"/>
              </a:rPr>
              <a:t>Οι επιδράσεις της φιλοσοφίας στην ιατρική κατά τη διάρκεια </a:t>
            </a:r>
            <a:r>
              <a:rPr lang="el-GR" sz="2400" b="1">
                <a:latin typeface="Calibri"/>
                <a:cs typeface="Times New Roman" pitchFamily="18"/>
              </a:rPr>
              <a:t>της Ανθρωπολογικής περιόδου </a:t>
            </a:r>
            <a:r>
              <a:rPr lang="el-GR" sz="2400">
                <a:latin typeface="Calibri"/>
                <a:cs typeface="Times New Roman" pitchFamily="18"/>
              </a:rPr>
              <a:t>της φιλοσοφίας. </a:t>
            </a:r>
            <a:br>
              <a:rPr lang="el-GR" sz="2400">
                <a:latin typeface="Calibri"/>
                <a:cs typeface="Times New Roman" pitchFamily="18"/>
              </a:rPr>
            </a:br>
            <a:r>
              <a:rPr lang="el-GR" sz="2400" b="1">
                <a:latin typeface="Calibri"/>
                <a:cs typeface="Times New Roman" pitchFamily="18"/>
              </a:rPr>
              <a:t>Αρχαία Ελληνική και Ρωμαϊκή Δεοντολογία. </a:t>
            </a:r>
          </a:p>
        </p:txBody>
      </p:sp>
      <p:sp>
        <p:nvSpPr>
          <p:cNvPr id="3" name="Θέση περιεχομένου 2">
            <a:extLst>
              <a:ext uri="{FF2B5EF4-FFF2-40B4-BE49-F238E27FC236}">
                <a16:creationId xmlns="" xmlns:a16="http://schemas.microsoft.com/office/drawing/2014/main" id="{AA7006C9-EA6E-4DE7-8057-85084D467B92}"/>
              </a:ext>
            </a:extLst>
          </p:cNvPr>
          <p:cNvSpPr txBox="1">
            <a:spLocks noGrp="1"/>
          </p:cNvSpPr>
          <p:nvPr>
            <p:ph idx="1"/>
          </p:nvPr>
        </p:nvSpPr>
        <p:spPr>
          <a:xfrm>
            <a:off x="854762" y="2636910"/>
            <a:ext cx="10500256" cy="3137727"/>
          </a:xfrm>
        </p:spPr>
        <p:txBody>
          <a:bodyPr/>
          <a:lstStyle/>
          <a:p>
            <a:pPr marL="0" lvl="0" indent="0" algn="just">
              <a:buNone/>
            </a:pPr>
            <a:r>
              <a:rPr lang="el-GR" sz="1800">
                <a:cs typeface="Times New Roman" pitchFamily="18"/>
              </a:rPr>
              <a:t>Κατά τη διάρκεια της </a:t>
            </a:r>
            <a:r>
              <a:rPr lang="el-GR" sz="1800" b="1">
                <a:cs typeface="Times New Roman" pitchFamily="18"/>
              </a:rPr>
              <a:t>Κοσμολογικής περιόδου </a:t>
            </a:r>
            <a:r>
              <a:rPr lang="el-GR" sz="1800">
                <a:cs typeface="Times New Roman" pitchFamily="18"/>
              </a:rPr>
              <a:t>της φιλοσοφίας οι ιατροί αναζήτησαν στη φιλοσοφία τη μέθοδό τους και ζήτησαν την υποστήριξη της φιλοσοφίας σε θέματα γνώσεως, λογικής και φιλοσοφίας της φύσης. χρησιμοποίηση της φιλοσοφικής ανθρωπολογίας και της ηθικής είναι να καταστήσει τους ιατρούς καλύτερους ιατρούς ως </a:t>
            </a:r>
          </a:p>
          <a:p>
            <a:pPr marL="0" lvl="0" indent="0" algn="just">
              <a:buNone/>
            </a:pPr>
            <a:r>
              <a:rPr lang="el-GR" sz="1800">
                <a:cs typeface="Times New Roman" pitchFamily="18"/>
              </a:rPr>
              <a:t>Κατά τη διάρκεια της </a:t>
            </a:r>
            <a:r>
              <a:rPr lang="el-GR" sz="1800" b="1">
                <a:cs typeface="Times New Roman" pitchFamily="18"/>
              </a:rPr>
              <a:t>Ανθρωπολογικής περιόδου </a:t>
            </a:r>
            <a:r>
              <a:rPr lang="el-GR" sz="1800">
                <a:cs typeface="Times New Roman" pitchFamily="18"/>
              </a:rPr>
              <a:t>της φιλοσοφίας, από την άλλη πλευρά, η φιλοσοφία πρόσφερε πρακτική βοήθεια στους ιατρούς. Εάν ο στόχος κατά τη χρησιμοποίηση της κοσμολογίας και της θεωρητικής φιλοσοφίας από τους ιατρούς είναι να προετοιμάσει καλύτερους ιατρούς επαγγελματικά, ο στόχος κατά τη χαρακτήρες. </a:t>
            </a:r>
          </a:p>
          <a:p>
            <a:pPr marL="0" lvl="0" indent="0" algn="just">
              <a:buNone/>
            </a:pPr>
            <a:r>
              <a:rPr lang="el-GR" sz="1800">
                <a:cs typeface="Times New Roman" pitchFamily="18"/>
              </a:rPr>
              <a:t>Συνεπώς, έχουμε αρκετούς ιατροφιλοσόφους κατά τη διάρκεια της περιόδου αυτής οι οποίοι έχουν γράψει έναν αριθμό </a:t>
            </a:r>
            <a:r>
              <a:rPr lang="el-GR" sz="1800" b="1">
                <a:cs typeface="Times New Roman" pitchFamily="18"/>
              </a:rPr>
              <a:t>δεοντολογικών διατριβών </a:t>
            </a:r>
            <a:r>
              <a:rPr lang="el-GR" sz="1800">
                <a:cs typeface="Times New Roman" pitchFamily="18"/>
              </a:rPr>
              <a:t>με τις οποίες προσπαθούν να αναπτύξουν και να καλλιεργήσουν </a:t>
            </a:r>
            <a:r>
              <a:rPr lang="el-GR" sz="1800" b="1">
                <a:cs typeface="Times New Roman" pitchFamily="18"/>
              </a:rPr>
              <a:t>το ήθος των ιατρών</a:t>
            </a:r>
            <a:r>
              <a:rPr lang="el-GR" sz="1800">
                <a:cs typeface="Times New Roman" pitchFamily="18"/>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ECFC4B8-D1DD-45F1-B378-589577DAD3C6}"/>
              </a:ext>
            </a:extLst>
          </p:cNvPr>
          <p:cNvSpPr txBox="1">
            <a:spLocks noGrp="1"/>
          </p:cNvSpPr>
          <p:nvPr>
            <p:ph type="title"/>
          </p:nvPr>
        </p:nvSpPr>
        <p:spPr>
          <a:xfrm>
            <a:off x="838203" y="1124739"/>
            <a:ext cx="10515600" cy="565940"/>
          </a:xfrm>
        </p:spPr>
        <p:txBody>
          <a:bodyPr anchorCtr="1"/>
          <a:lstStyle/>
          <a:p>
            <a:pPr lvl="0" algn="just"/>
            <a:r>
              <a:rPr lang="el-GR" sz="2400" b="1">
                <a:latin typeface="Calibri"/>
                <a:cs typeface="Times New Roman" pitchFamily="18"/>
              </a:rPr>
              <a:t>Δεοντολογικές διατριβές </a:t>
            </a:r>
            <a:r>
              <a:rPr lang="el-GR" sz="2400">
                <a:latin typeface="Calibri"/>
                <a:cs typeface="Times New Roman" pitchFamily="18"/>
              </a:rPr>
              <a:t>και η επίδρασή τους </a:t>
            </a:r>
            <a:r>
              <a:rPr lang="el-GR" sz="2400" b="1">
                <a:latin typeface="Calibri"/>
                <a:cs typeface="Times New Roman" pitchFamily="18"/>
              </a:rPr>
              <a:t>στον χαρακτήρα του ιατρού</a:t>
            </a:r>
            <a:r>
              <a:rPr lang="el-GR" sz="2400">
                <a:latin typeface="Calibri"/>
                <a:cs typeface="Times New Roman" pitchFamily="18"/>
              </a:rPr>
              <a:t>. </a:t>
            </a:r>
            <a:br>
              <a:rPr lang="el-GR" sz="2400">
                <a:latin typeface="Calibri"/>
                <a:cs typeface="Times New Roman" pitchFamily="18"/>
              </a:rPr>
            </a:br>
            <a:endParaRPr lang="el-GR" sz="2400">
              <a:latin typeface="Calibri"/>
              <a:cs typeface="Times New Roman" pitchFamily="18"/>
            </a:endParaRPr>
          </a:p>
        </p:txBody>
      </p:sp>
      <p:sp>
        <p:nvSpPr>
          <p:cNvPr id="3" name="Θέση περιεχομένου 2">
            <a:extLst>
              <a:ext uri="{FF2B5EF4-FFF2-40B4-BE49-F238E27FC236}">
                <a16:creationId xmlns="" xmlns:a16="http://schemas.microsoft.com/office/drawing/2014/main" id="{0EB02D53-D66E-4E39-8B51-277B901A58F1}"/>
              </a:ext>
            </a:extLst>
          </p:cNvPr>
          <p:cNvSpPr txBox="1">
            <a:spLocks noGrp="1"/>
          </p:cNvSpPr>
          <p:nvPr>
            <p:ph idx="1"/>
          </p:nvPr>
        </p:nvSpPr>
        <p:spPr>
          <a:xfrm>
            <a:off x="838203" y="2132856"/>
            <a:ext cx="10516816" cy="2896343"/>
          </a:xfrm>
        </p:spPr>
        <p:txBody>
          <a:bodyPr/>
          <a:lstStyle/>
          <a:p>
            <a:pPr marL="0" lvl="0" indent="0" algn="just">
              <a:buNone/>
            </a:pPr>
            <a:r>
              <a:rPr lang="el-GR" sz="1800">
                <a:cs typeface="Times New Roman" pitchFamily="18"/>
              </a:rPr>
              <a:t>Ανάμεσα στις δεοντολογικές διατριβές μπορούμε να μνημονεύσουμε</a:t>
            </a:r>
            <a:r>
              <a:rPr lang="en-US" sz="1800">
                <a:cs typeface="Times New Roman" pitchFamily="18"/>
              </a:rPr>
              <a:t>: </a:t>
            </a:r>
            <a:r>
              <a:rPr lang="el-GR" sz="1800">
                <a:cs typeface="Times New Roman" pitchFamily="18"/>
              </a:rPr>
              <a:t>   </a:t>
            </a:r>
          </a:p>
          <a:p>
            <a:pPr marL="0" lvl="0" indent="0" algn="just">
              <a:buNone/>
            </a:pPr>
            <a:r>
              <a:rPr lang="el-GR" sz="1800">
                <a:cs typeface="Times New Roman" pitchFamily="18"/>
              </a:rPr>
              <a:t>Α.  Τις διατριβές που έχουν γραφεί από τον Ιπποκράτη και περιλαμβάνονται στο </a:t>
            </a:r>
            <a:r>
              <a:rPr lang="en-US" sz="1800" i="1">
                <a:cs typeface="Times New Roman" pitchFamily="18"/>
              </a:rPr>
              <a:t>Corpus Hippocraticum</a:t>
            </a:r>
            <a:r>
              <a:rPr lang="en-US" sz="1800">
                <a:cs typeface="Times New Roman" pitchFamily="18"/>
              </a:rPr>
              <a:t>. </a:t>
            </a:r>
            <a:r>
              <a:rPr lang="el-GR" sz="1800">
                <a:cs typeface="Times New Roman" pitchFamily="18"/>
              </a:rPr>
              <a:t>Αυτές</a:t>
            </a:r>
          </a:p>
          <a:p>
            <a:pPr marL="0" lvl="0" indent="0" algn="just">
              <a:buNone/>
            </a:pPr>
            <a:r>
              <a:rPr lang="el-GR" sz="1800">
                <a:cs typeface="Times New Roman" pitchFamily="18"/>
              </a:rPr>
              <a:t>      είναι</a:t>
            </a:r>
            <a:r>
              <a:rPr lang="en-US" sz="1800">
                <a:cs typeface="Times New Roman" pitchFamily="18"/>
              </a:rPr>
              <a:t>:  </a:t>
            </a:r>
          </a:p>
          <a:p>
            <a:pPr lvl="1" algn="just">
              <a:buFont typeface="Courier New" pitchFamily="49"/>
              <a:buChar char="o"/>
            </a:pPr>
            <a:r>
              <a:rPr lang="el-GR" sz="1600" b="1">
                <a:cs typeface="Times New Roman" pitchFamily="18"/>
              </a:rPr>
              <a:t>  </a:t>
            </a:r>
            <a:r>
              <a:rPr lang="en-GB" sz="1600" i="1">
                <a:latin typeface="Calibri" pitchFamily="34"/>
                <a:cs typeface="Times New Roman" pitchFamily="18"/>
              </a:rPr>
              <a:t>Ὅρκος,</a:t>
            </a:r>
            <a:r>
              <a:rPr lang="en-GB" sz="1600">
                <a:latin typeface="Calibri" pitchFamily="34"/>
                <a:cs typeface="Times New Roman" pitchFamily="18"/>
              </a:rPr>
              <a:t> </a:t>
            </a:r>
            <a:r>
              <a:rPr lang="en-GB" sz="1600" i="1">
                <a:latin typeface="Calibri" pitchFamily="34"/>
                <a:cs typeface="Times New Roman" pitchFamily="18"/>
              </a:rPr>
              <a:t>Περὶ Ἰητροῦ, Νόμος, Περὶ εὐσχημοσύνης, Παραγγελίαι</a:t>
            </a:r>
            <a:r>
              <a:rPr lang="el-GR" sz="1600" i="1">
                <a:latin typeface="Calibri" pitchFamily="34"/>
                <a:cs typeface="Times New Roman" pitchFamily="18"/>
              </a:rPr>
              <a:t> </a:t>
            </a:r>
            <a:r>
              <a:rPr lang="el-GR" sz="1600">
                <a:latin typeface="Calibri" pitchFamily="34"/>
                <a:cs typeface="Times New Roman" pitchFamily="18"/>
              </a:rPr>
              <a:t>και </a:t>
            </a:r>
            <a:r>
              <a:rPr lang="en-GB" sz="1600" i="1">
                <a:latin typeface="Calibri" pitchFamily="34"/>
                <a:cs typeface="Times New Roman" pitchFamily="18"/>
              </a:rPr>
              <a:t> Περὶ Ἀρχαίης Ἰητρικῆς</a:t>
            </a:r>
            <a:r>
              <a:rPr lang="el-GR" sz="1600" i="1">
                <a:latin typeface="Calibri" pitchFamily="34"/>
                <a:cs typeface="Times New Roman" pitchFamily="18"/>
              </a:rPr>
              <a:t>.</a:t>
            </a:r>
            <a:endParaRPr lang="en-US" sz="1600" b="1">
              <a:cs typeface="Times New Roman" pitchFamily="18"/>
            </a:endParaRPr>
          </a:p>
          <a:p>
            <a:pPr marL="0" lvl="0" indent="0" algn="just">
              <a:buNone/>
            </a:pPr>
            <a:r>
              <a:rPr lang="el-GR" sz="1800">
                <a:cs typeface="Times New Roman" pitchFamily="18"/>
              </a:rPr>
              <a:t>Β.  Οι δεοντολογικές διατριβές του Γαληνού, και κυρίως η διατριβή,</a:t>
            </a:r>
            <a:r>
              <a:rPr lang="en-GB" sz="1800">
                <a:latin typeface="Calibri" pitchFamily="34"/>
                <a:cs typeface="Times New Roman" pitchFamily="18"/>
              </a:rPr>
              <a:t> </a:t>
            </a:r>
            <a:r>
              <a:rPr lang="en-GB" sz="1800" i="1">
                <a:latin typeface="Calibri" pitchFamily="34"/>
                <a:cs typeface="Times New Roman" pitchFamily="18"/>
              </a:rPr>
              <a:t>Ὅτι ὁ ἄριστος ἰητρὸς καὶ φιλόσοφος</a:t>
            </a:r>
            <a:r>
              <a:rPr lang="el-GR" sz="1800" i="1">
                <a:latin typeface="Calibri" pitchFamily="34"/>
                <a:cs typeface="Times New Roman" pitchFamily="18"/>
              </a:rPr>
              <a:t>. </a:t>
            </a:r>
            <a:endParaRPr lang="en-US" sz="1800" b="1">
              <a:cs typeface="Times New Roman" pitchFamily="18"/>
            </a:endParaRPr>
          </a:p>
          <a:p>
            <a:pPr marL="0" lvl="0" indent="0" algn="just">
              <a:buNone/>
            </a:pPr>
            <a:r>
              <a:rPr lang="el-GR" sz="1800">
                <a:cs typeface="Times New Roman" pitchFamily="18"/>
              </a:rPr>
              <a:t>Γ.  Η εκτενής ιστορία της ιατρικής του Ρωμαίου Κέλσου, </a:t>
            </a:r>
            <a:r>
              <a:rPr lang="el-GR" sz="1800" i="1">
                <a:latin typeface="Calibri" pitchFamily="34"/>
                <a:cs typeface="Times New Roman" pitchFamily="18"/>
              </a:rPr>
              <a:t> </a:t>
            </a:r>
            <a:r>
              <a:rPr lang="en-US" sz="1800" i="1">
                <a:cs typeface="Times New Roman" pitchFamily="18"/>
              </a:rPr>
              <a:t>De Medicina</a:t>
            </a:r>
            <a:r>
              <a:rPr lang="el-GR" sz="1800">
                <a:cs typeface="Times New Roman" pitchFamily="18"/>
              </a:rPr>
              <a:t>. </a:t>
            </a:r>
            <a:r>
              <a:rPr lang="en-US" sz="1800">
                <a:cs typeface="Times New Roman" pitchFamily="18"/>
              </a:rPr>
              <a:t> </a:t>
            </a:r>
            <a:endParaRPr lang="el-G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Τίτλος 3">
            <a:extLst>
              <a:ext uri="{FF2B5EF4-FFF2-40B4-BE49-F238E27FC236}">
                <a16:creationId xmlns="" xmlns:a16="http://schemas.microsoft.com/office/drawing/2014/main" id="{8B4EA102-685B-488E-9267-99E64B84F70E}"/>
              </a:ext>
            </a:extLst>
          </p:cNvPr>
          <p:cNvSpPr txBox="1">
            <a:spLocks noGrp="1"/>
          </p:cNvSpPr>
          <p:nvPr>
            <p:ph type="title"/>
          </p:nvPr>
        </p:nvSpPr>
        <p:spPr>
          <a:xfrm>
            <a:off x="839419" y="1484784"/>
            <a:ext cx="5688628" cy="932660"/>
          </a:xfrm>
        </p:spPr>
        <p:txBody>
          <a:bodyPr/>
          <a:lstStyle/>
          <a:p>
            <a:pPr lvl="0"/>
            <a:r>
              <a:rPr lang="el-GR" sz="1800">
                <a:latin typeface="Calibri"/>
                <a:cs typeface="Times New Roman" pitchFamily="18"/>
              </a:rPr>
              <a:t>Στήλη για μια Ρωμαία ιατρό – γυναίκα ιατρός  από τον 2</a:t>
            </a:r>
            <a:r>
              <a:rPr lang="el-GR" sz="1800" baseline="30000">
                <a:latin typeface="Calibri"/>
                <a:cs typeface="Times New Roman" pitchFamily="18"/>
              </a:rPr>
              <a:t>ο</a:t>
            </a:r>
            <a:r>
              <a:rPr lang="el-GR" sz="1800">
                <a:latin typeface="Calibri"/>
                <a:cs typeface="Times New Roman" pitchFamily="18"/>
              </a:rPr>
              <a:t> αιώνα. </a:t>
            </a:r>
            <a:br>
              <a:rPr lang="el-GR" sz="1800">
                <a:latin typeface="Calibri"/>
                <a:cs typeface="Times New Roman" pitchFamily="18"/>
              </a:rPr>
            </a:br>
            <a:r>
              <a:rPr lang="el-GR" sz="1800">
                <a:latin typeface="Calibri"/>
                <a:cs typeface="Times New Roman" pitchFamily="18"/>
              </a:rPr>
              <a:t>Από το Μουσείο</a:t>
            </a:r>
            <a:r>
              <a:rPr lang="en-US" sz="1800">
                <a:latin typeface="Calibri"/>
                <a:cs typeface="Times New Roman" pitchFamily="18"/>
              </a:rPr>
              <a:t> de la Cour d’ Or Metz Métropole. </a:t>
            </a:r>
            <a:endParaRPr lang="el-GR" sz="1800">
              <a:latin typeface="Calibri"/>
              <a:cs typeface="Times New Roman" pitchFamily="18"/>
            </a:endParaRPr>
          </a:p>
        </p:txBody>
      </p:sp>
      <p:pic>
        <p:nvPicPr>
          <p:cNvPr id="3" name="Θέση περιεχομένου 6">
            <a:extLst>
              <a:ext uri="{FF2B5EF4-FFF2-40B4-BE49-F238E27FC236}">
                <a16:creationId xmlns="" xmlns:a16="http://schemas.microsoft.com/office/drawing/2014/main" id="{5F995E4B-C0F9-4AAB-9BDB-2FC07C591D19}"/>
              </a:ext>
            </a:extLst>
          </p:cNvPr>
          <p:cNvPicPr>
            <a:picLocks noGrp="1" noChangeAspect="1"/>
          </p:cNvPicPr>
          <p:nvPr>
            <p:ph idx="1"/>
          </p:nvPr>
        </p:nvPicPr>
        <p:blipFill>
          <a:blip r:embed="rId2"/>
          <a:stretch>
            <a:fillRect/>
          </a:stretch>
        </p:blipFill>
        <p:spPr>
          <a:xfrm>
            <a:off x="7032101" y="1196748"/>
            <a:ext cx="2810454" cy="4873623"/>
          </a:xfrm>
        </p:spPr>
      </p:pic>
      <p:sp>
        <p:nvSpPr>
          <p:cNvPr id="4" name="Θέση κειμένου 5">
            <a:extLst>
              <a:ext uri="{FF2B5EF4-FFF2-40B4-BE49-F238E27FC236}">
                <a16:creationId xmlns="" xmlns:a16="http://schemas.microsoft.com/office/drawing/2014/main" id="{C474C9C4-22A8-4244-80AF-078514CD94BA}"/>
              </a:ext>
            </a:extLst>
          </p:cNvPr>
          <p:cNvSpPr txBox="1">
            <a:spLocks noGrp="1"/>
          </p:cNvSpPr>
          <p:nvPr>
            <p:ph type="body" idx="2"/>
          </p:nvPr>
        </p:nvSpPr>
        <p:spPr/>
        <p:txBody>
          <a:bodyPr/>
          <a:lstStyle/>
          <a:p>
            <a:pPr lvl="0"/>
            <a:endParaRPr lang="en-US"/>
          </a:p>
          <a:p>
            <a:pPr lvl="0"/>
            <a:r>
              <a:rPr lang="en-US">
                <a:cs typeface="Times New Roman" pitchFamily="18"/>
              </a:rPr>
              <a:t>(</a:t>
            </a:r>
            <a:r>
              <a:rPr lang="el-GR">
                <a:cs typeface="Times New Roman" pitchFamily="18"/>
              </a:rPr>
              <a:t>από </a:t>
            </a:r>
            <a:r>
              <a:rPr lang="en-US">
                <a:cs typeface="Times New Roman" pitchFamily="18"/>
              </a:rPr>
              <a:t> Women in Antiquity – WordPress.com). </a:t>
            </a:r>
            <a:endParaRPr lang="el-GR">
              <a:cs typeface="Times New Roman" pitchFamily="1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B9CB511-8FB3-4856-8537-5ABABEEE5787}"/>
              </a:ext>
            </a:extLst>
          </p:cNvPr>
          <p:cNvSpPr txBox="1">
            <a:spLocks noGrp="1"/>
          </p:cNvSpPr>
          <p:nvPr>
            <p:ph type="title"/>
          </p:nvPr>
        </p:nvSpPr>
        <p:spPr>
          <a:xfrm>
            <a:off x="838203" y="980730"/>
            <a:ext cx="10515600" cy="709958"/>
          </a:xfrm>
        </p:spPr>
        <p:txBody>
          <a:bodyPr anchorCtr="1"/>
          <a:lstStyle/>
          <a:p>
            <a:pPr lvl="0" algn="ctr"/>
            <a:r>
              <a:rPr lang="el-GR" sz="2400" b="1">
                <a:latin typeface="Calibri"/>
                <a:cs typeface="Times New Roman" pitchFamily="18"/>
              </a:rPr>
              <a:t>Οι Δεοντολογικές πραγματείες των ιατροφιλοσόφων</a:t>
            </a:r>
            <a:r>
              <a:rPr lang="el-GR" sz="2400">
                <a:latin typeface="Calibri"/>
                <a:cs typeface="Times New Roman" pitchFamily="18"/>
              </a:rPr>
              <a:t>. </a:t>
            </a:r>
            <a:endParaRPr lang="el-GR" sz="2800">
              <a:latin typeface="Calibri"/>
              <a:cs typeface="Times New Roman" pitchFamily="18"/>
            </a:endParaRPr>
          </a:p>
        </p:txBody>
      </p:sp>
      <p:sp>
        <p:nvSpPr>
          <p:cNvPr id="3" name="Θέση περιεχομένου 3">
            <a:extLst>
              <a:ext uri="{FF2B5EF4-FFF2-40B4-BE49-F238E27FC236}">
                <a16:creationId xmlns="" xmlns:a16="http://schemas.microsoft.com/office/drawing/2014/main" id="{34110EE0-5B20-4826-BD5D-2705FC1413CC}"/>
              </a:ext>
            </a:extLst>
          </p:cNvPr>
          <p:cNvSpPr txBox="1">
            <a:spLocks noGrp="1"/>
          </p:cNvSpPr>
          <p:nvPr>
            <p:ph idx="1"/>
          </p:nvPr>
        </p:nvSpPr>
        <p:spPr/>
        <p:txBody>
          <a:bodyPr/>
          <a:lstStyle/>
          <a:p>
            <a:pPr marL="0" lvl="0" indent="0" algn="just">
              <a:buNone/>
            </a:pPr>
            <a:r>
              <a:rPr lang="el-GR" sz="1800">
                <a:cs typeface="Times New Roman" pitchFamily="18"/>
              </a:rPr>
              <a:t>Στην πραγματεία </a:t>
            </a:r>
            <a:r>
              <a:rPr lang="el-GR" sz="1800" i="1">
                <a:cs typeface="Times New Roman" pitchFamily="18"/>
              </a:rPr>
              <a:t>Νόμος</a:t>
            </a:r>
            <a:r>
              <a:rPr lang="el-GR" sz="1800">
                <a:cs typeface="Times New Roman" pitchFamily="18"/>
              </a:rPr>
              <a:t> ο Ιπποκράτης εξηγεί πώς μπορεί κάποιος  να γίνει κάτοχος της ιατρικής τέχνης.  Σύμφωνα με αυτόν, πέντε είναι οι όροι που πρέπει να πληρούνται για να γίνει κάποιος ιατρός</a:t>
            </a:r>
            <a:r>
              <a:rPr lang="en-US" sz="1800">
                <a:cs typeface="Times New Roman" pitchFamily="18"/>
              </a:rPr>
              <a:t>:</a:t>
            </a:r>
            <a:endParaRPr lang="el-GR" sz="1800">
              <a:cs typeface="Times New Roman" pitchFamily="18"/>
            </a:endParaRPr>
          </a:p>
          <a:p>
            <a:pPr marL="0" lvl="0" indent="0" algn="just">
              <a:buNone/>
            </a:pPr>
            <a:endParaRPr lang="en-US" sz="1800">
              <a:cs typeface="Times New Roman" pitchFamily="18"/>
            </a:endParaRPr>
          </a:p>
          <a:p>
            <a:pPr marL="457200" lvl="1" indent="0" algn="just">
              <a:buNone/>
            </a:pPr>
            <a:r>
              <a:rPr lang="el-GR" sz="1600">
                <a:cs typeface="Times New Roman" pitchFamily="18"/>
              </a:rPr>
              <a:t>Α. Ο νέος πρέπει να έχει </a:t>
            </a:r>
            <a:r>
              <a:rPr lang="el-GR" sz="1600" b="1">
                <a:cs typeface="Times New Roman" pitchFamily="18"/>
              </a:rPr>
              <a:t>τη φυσική προδιάθεση</a:t>
            </a:r>
            <a:r>
              <a:rPr lang="el-GR" sz="1600">
                <a:cs typeface="Times New Roman" pitchFamily="18"/>
              </a:rPr>
              <a:t>. Διότι όπου η φύση ανθίσταται, η εκπαίδευση από μόνη της δεν </a:t>
            </a:r>
          </a:p>
          <a:p>
            <a:pPr marL="457200" lvl="1" indent="0" algn="just">
              <a:buNone/>
            </a:pPr>
            <a:r>
              <a:rPr lang="el-GR" sz="1600">
                <a:cs typeface="Times New Roman" pitchFamily="18"/>
              </a:rPr>
              <a:t>     μπορεί να κάνει τίποτα.   </a:t>
            </a:r>
            <a:endParaRPr lang="en-US" sz="1600">
              <a:cs typeface="Times New Roman" pitchFamily="18"/>
            </a:endParaRPr>
          </a:p>
          <a:p>
            <a:pPr marL="457200" lvl="1" indent="0" algn="just">
              <a:buNone/>
            </a:pPr>
            <a:r>
              <a:rPr lang="el-GR" sz="1600">
                <a:cs typeface="Times New Roman" pitchFamily="18"/>
              </a:rPr>
              <a:t>Β.  Ο νέος πρέπει να λάβει </a:t>
            </a:r>
            <a:r>
              <a:rPr lang="el-GR" sz="1600" b="1">
                <a:cs typeface="Times New Roman" pitchFamily="18"/>
              </a:rPr>
              <a:t>την ορθή ανατροφή και εκπαίδευση</a:t>
            </a:r>
            <a:r>
              <a:rPr lang="el-GR" sz="1600">
                <a:cs typeface="Times New Roman" pitchFamily="18"/>
              </a:rPr>
              <a:t>. </a:t>
            </a:r>
            <a:endParaRPr lang="en-US" sz="1600">
              <a:cs typeface="Times New Roman" pitchFamily="18"/>
            </a:endParaRPr>
          </a:p>
          <a:p>
            <a:pPr marL="457200" lvl="1" indent="0" algn="just">
              <a:buNone/>
            </a:pPr>
            <a:r>
              <a:rPr lang="el-GR" sz="1600">
                <a:cs typeface="Times New Roman" pitchFamily="18"/>
              </a:rPr>
              <a:t>Γ. Ο νέος πρέπει να βρεθεί </a:t>
            </a:r>
            <a:r>
              <a:rPr lang="el-GR" sz="1600" b="1">
                <a:cs typeface="Times New Roman" pitchFamily="18"/>
              </a:rPr>
              <a:t>στο κατάλληλο περιβάλλον</a:t>
            </a:r>
            <a:r>
              <a:rPr lang="el-GR" sz="1600">
                <a:cs typeface="Times New Roman" pitchFamily="18"/>
              </a:rPr>
              <a:t>, δηλαδή το εκπαιδευτικό περιβάλλον. </a:t>
            </a:r>
            <a:endParaRPr lang="en-US" sz="1600">
              <a:cs typeface="Times New Roman" pitchFamily="18"/>
            </a:endParaRPr>
          </a:p>
          <a:p>
            <a:pPr marL="457200" lvl="1" indent="0" algn="just">
              <a:buNone/>
            </a:pPr>
            <a:r>
              <a:rPr lang="el-GR" sz="1600">
                <a:cs typeface="Times New Roman" pitchFamily="18"/>
              </a:rPr>
              <a:t>Δ. Θα πρέπει να αφιερώσει </a:t>
            </a:r>
            <a:r>
              <a:rPr lang="el-GR" sz="1600" b="1">
                <a:cs typeface="Times New Roman" pitchFamily="18"/>
              </a:rPr>
              <a:t>πολύ χρόνο</a:t>
            </a:r>
            <a:r>
              <a:rPr lang="el-GR" sz="1600">
                <a:cs typeface="Times New Roman" pitchFamily="18"/>
              </a:rPr>
              <a:t>. «Χρόνος» είναι η λέξη στην οποία ο Ιπποκράτης αποδίδει μια </a:t>
            </a:r>
            <a:r>
              <a:rPr lang="el-GR" sz="1600" b="1">
                <a:cs typeface="Times New Roman" pitchFamily="18"/>
              </a:rPr>
              <a:t>διπλή</a:t>
            </a:r>
          </a:p>
          <a:p>
            <a:pPr marL="457200" lvl="1" indent="0" algn="just">
              <a:buNone/>
            </a:pPr>
            <a:r>
              <a:rPr lang="el-GR" sz="1600" b="1">
                <a:cs typeface="Times New Roman" pitchFamily="18"/>
              </a:rPr>
              <a:t>    σημασία</a:t>
            </a:r>
            <a:r>
              <a:rPr lang="el-GR" sz="1600">
                <a:cs typeface="Times New Roman" pitchFamily="18"/>
              </a:rPr>
              <a:t>. Η εκπαίδευσή του θα πρέπει να έχει μια μακρά διάρκεια.    </a:t>
            </a:r>
            <a:endParaRPr lang="en-US" sz="1600">
              <a:cs typeface="Times New Roman" pitchFamily="18"/>
            </a:endParaRPr>
          </a:p>
          <a:p>
            <a:pPr marL="457200" lvl="1" indent="0" algn="just">
              <a:buNone/>
            </a:pPr>
            <a:r>
              <a:rPr lang="el-GR" sz="1600">
                <a:cs typeface="Times New Roman" pitchFamily="18"/>
              </a:rPr>
              <a:t>Ε. Η εκπαίδευσή του θα πρέπει να ξεκινά </a:t>
            </a:r>
            <a:r>
              <a:rPr lang="el-GR" sz="1600" b="1">
                <a:cs typeface="Times New Roman" pitchFamily="18"/>
              </a:rPr>
              <a:t>από νεαρή ηλικία</a:t>
            </a:r>
            <a:r>
              <a:rPr lang="el-GR" sz="1600">
                <a:cs typeface="Times New Roman" pitchFamily="18"/>
              </a:rPr>
              <a:t>.  </a:t>
            </a:r>
            <a:r>
              <a:rPr lang="en-US" sz="1600">
                <a:cs typeface="Times New Roman" pitchFamily="18"/>
              </a:rPr>
              <a:t> </a:t>
            </a:r>
            <a:endParaRPr lang="el-GR" sz="1600">
              <a:cs typeface="Times New Roman" pitchFamily="1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AA1B439-3EFD-4E4B-9D0F-FE6BB2E0F3DE}"/>
              </a:ext>
            </a:extLst>
          </p:cNvPr>
          <p:cNvSpPr txBox="1">
            <a:spLocks noGrp="1"/>
          </p:cNvSpPr>
          <p:nvPr>
            <p:ph type="title"/>
          </p:nvPr>
        </p:nvSpPr>
        <p:spPr>
          <a:xfrm>
            <a:off x="839419" y="980730"/>
            <a:ext cx="10515600" cy="781967"/>
          </a:xfrm>
        </p:spPr>
        <p:txBody>
          <a:bodyPr anchorCtr="1"/>
          <a:lstStyle/>
          <a:p>
            <a:pPr lvl="0" algn="ctr"/>
            <a:r>
              <a:rPr lang="el-GR" sz="2400" b="1">
                <a:latin typeface="Calibri"/>
                <a:cs typeface="Times New Roman" pitchFamily="18"/>
              </a:rPr>
              <a:t>Οι δεοντολογικές πραγματείες των ιατροφιλοσόφων </a:t>
            </a:r>
            <a:r>
              <a:rPr lang="el-GR" sz="2400">
                <a:latin typeface="Calibri"/>
                <a:cs typeface="Times New Roman" pitchFamily="18"/>
              </a:rPr>
              <a:t>– συνέχεια.   </a:t>
            </a:r>
          </a:p>
        </p:txBody>
      </p:sp>
      <p:sp>
        <p:nvSpPr>
          <p:cNvPr id="3" name="Θέση περιεχομένου 3">
            <a:extLst>
              <a:ext uri="{FF2B5EF4-FFF2-40B4-BE49-F238E27FC236}">
                <a16:creationId xmlns="" xmlns:a16="http://schemas.microsoft.com/office/drawing/2014/main" id="{320307FF-C2E6-40DA-946B-1F904F79BF4E}"/>
              </a:ext>
            </a:extLst>
          </p:cNvPr>
          <p:cNvSpPr txBox="1">
            <a:spLocks noGrp="1"/>
          </p:cNvSpPr>
          <p:nvPr>
            <p:ph idx="1"/>
          </p:nvPr>
        </p:nvSpPr>
        <p:spPr>
          <a:xfrm>
            <a:off x="905164" y="2132856"/>
            <a:ext cx="10449845" cy="3898489"/>
          </a:xfrm>
        </p:spPr>
        <p:txBody>
          <a:bodyPr/>
          <a:lstStyle/>
          <a:p>
            <a:pPr marL="0" lvl="0" indent="0" algn="just">
              <a:buNone/>
            </a:pPr>
            <a:r>
              <a:rPr lang="el-GR" sz="1800">
                <a:cs typeface="Times New Roman" pitchFamily="18"/>
              </a:rPr>
              <a:t>Ο Γαληνός προτείνει ότι ο νέος οποίος προετοιμάζεται να γίνει θεραπευτής ή ιατρός πρέπει να αποκτήσει κάποια ευρύτερη γνώση.  Η εκπαίδευσή του πρέπει επίσης να περιλαμβάνει, εκτός από την ειδική ιατρική γνώση, και κάποια γνώση </a:t>
            </a:r>
            <a:r>
              <a:rPr lang="el-GR" sz="1800" b="1">
                <a:cs typeface="Times New Roman" pitchFamily="18"/>
              </a:rPr>
              <a:t>των ελευθέριων τεχνών</a:t>
            </a:r>
            <a:r>
              <a:rPr lang="el-GR" sz="1800">
                <a:cs typeface="Times New Roman" pitchFamily="18"/>
              </a:rPr>
              <a:t> (</a:t>
            </a:r>
            <a:r>
              <a:rPr lang="en-US" sz="1800" b="1">
                <a:cs typeface="Times New Roman" pitchFamily="18"/>
              </a:rPr>
              <a:t>artes liberales</a:t>
            </a:r>
            <a:r>
              <a:rPr lang="en-US" sz="1800">
                <a:cs typeface="Times New Roman" pitchFamily="18"/>
              </a:rPr>
              <a:t>), </a:t>
            </a:r>
            <a:r>
              <a:rPr lang="el-GR" sz="1800">
                <a:cs typeface="Times New Roman" pitchFamily="18"/>
              </a:rPr>
              <a:t>οι οποίες περιλαμβάνουν </a:t>
            </a:r>
            <a:r>
              <a:rPr lang="el-GR" sz="1800" b="1">
                <a:cs typeface="Times New Roman" pitchFamily="18"/>
              </a:rPr>
              <a:t>αριθμητική</a:t>
            </a:r>
            <a:r>
              <a:rPr lang="el-GR" sz="1800">
                <a:cs typeface="Times New Roman" pitchFamily="18"/>
              </a:rPr>
              <a:t>, </a:t>
            </a:r>
            <a:r>
              <a:rPr lang="el-GR" sz="1800" b="1">
                <a:cs typeface="Times New Roman" pitchFamily="18"/>
              </a:rPr>
              <a:t>γεωμετρία</a:t>
            </a:r>
            <a:r>
              <a:rPr lang="el-GR" sz="1800">
                <a:cs typeface="Times New Roman" pitchFamily="18"/>
              </a:rPr>
              <a:t>, </a:t>
            </a:r>
            <a:r>
              <a:rPr lang="el-GR" sz="1800" b="1">
                <a:cs typeface="Times New Roman" pitchFamily="18"/>
              </a:rPr>
              <a:t>αστρονομία και μουσική </a:t>
            </a:r>
            <a:r>
              <a:rPr lang="en-US" sz="1800" b="1">
                <a:cs typeface="Times New Roman" pitchFamily="18"/>
              </a:rPr>
              <a:t>(quadrivium</a:t>
            </a:r>
            <a:r>
              <a:rPr lang="en-US" sz="1800">
                <a:cs typeface="Times New Roman" pitchFamily="18"/>
              </a:rPr>
              <a:t>) </a:t>
            </a:r>
            <a:r>
              <a:rPr lang="el-GR" sz="1800">
                <a:cs typeface="Times New Roman" pitchFamily="18"/>
              </a:rPr>
              <a:t>και επίσης </a:t>
            </a:r>
            <a:r>
              <a:rPr lang="el-GR" sz="1800" b="1">
                <a:cs typeface="Times New Roman" pitchFamily="18"/>
              </a:rPr>
              <a:t>γραμματική, διαλεκτική και ρητορική </a:t>
            </a:r>
            <a:r>
              <a:rPr lang="en-US" sz="1800" b="1">
                <a:cs typeface="Times New Roman" pitchFamily="18"/>
              </a:rPr>
              <a:t>(trivium</a:t>
            </a:r>
            <a:r>
              <a:rPr lang="en-US" sz="1800">
                <a:cs typeface="Times New Roman" pitchFamily="18"/>
              </a:rPr>
              <a:t>). </a:t>
            </a:r>
          </a:p>
          <a:p>
            <a:pPr marL="0" lvl="0" indent="0" algn="just">
              <a:buNone/>
            </a:pPr>
            <a:r>
              <a:rPr lang="el-GR" sz="1800">
                <a:cs typeface="Times New Roman" pitchFamily="18"/>
              </a:rPr>
              <a:t>Αυτό δεν μας εκπλήττει εάν λάβουμε υπ’ όψη ιδιαιτέρως ότι, σύμφωνα με τον Πλάτωνα, όπως έχουμε δει, ο ρόλος του ιατρού/θεραπευτή είναι να αποκαταστήσει τις λειτουργίες του ασθενούς πίσω στο φυσικό τους ρυθμό. Και αυτό μπορεί να το επιτύχει όχι με το να θεραπεύσει τον πόνο στα μάτια ή το κεφάλι και το σώμα, αλλά με το να θεραπεύσει πρώτα από όλα την ψυχή του. Μια υγιής και εγκρατής ψυχή είναι, σύμφωνα με τον Πλάτωνα, η προϋπόθεση για τη θεραπεία όλων των ασθενειών του σώματος. Αλλά ο ιατρός δεν μπορεί να επιτύχει τη θεραπεία της ψυχής  παρά μόνον αν χρησιμοποιήσει, όπως έχουμε δει, «άγαθούς λόγους», παρά μόνο αν προσπαθήσει να ενσταλάξει στην ψυχή του ασθενούς του τις αρετές της φρόνησης και της εγκράτειας. Θα πρέπει, επομένως, να καλλιεργήσει τον δικό του χαρακτήρα με τη σπουδή των ελευθέριων τεχνών έτσι ώστε να καταστεί ικανός να χρησιμοποιεί τους «άγαθούς λόγους» στις περιπτώσεις των ασθενών του.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9A88DB-F43E-4915-8ED5-34E1B1082BA2}"/>
              </a:ext>
            </a:extLst>
          </p:cNvPr>
          <p:cNvSpPr txBox="1">
            <a:spLocks noGrp="1"/>
          </p:cNvSpPr>
          <p:nvPr>
            <p:ph type="title"/>
          </p:nvPr>
        </p:nvSpPr>
        <p:spPr>
          <a:xfrm>
            <a:off x="839419" y="980730"/>
            <a:ext cx="10515600" cy="648071"/>
          </a:xfrm>
        </p:spPr>
        <p:txBody>
          <a:bodyPr anchorCtr="1"/>
          <a:lstStyle/>
          <a:p>
            <a:pPr lvl="0" algn="ctr"/>
            <a:r>
              <a:rPr lang="el-GR" sz="2400">
                <a:latin typeface="Calibri"/>
                <a:cs typeface="Times New Roman" pitchFamily="18"/>
              </a:rPr>
              <a:t>Φιλοσοφία και Ιατρική</a:t>
            </a:r>
            <a:r>
              <a:rPr lang="en-US" sz="2400">
                <a:latin typeface="Calibri"/>
                <a:cs typeface="Times New Roman" pitchFamily="18"/>
              </a:rPr>
              <a:t>. </a:t>
            </a:r>
            <a:endParaRPr lang="el-GR" sz="2400">
              <a:latin typeface="Calibri"/>
              <a:cs typeface="Times New Roman" pitchFamily="18"/>
            </a:endParaRPr>
          </a:p>
        </p:txBody>
      </p:sp>
      <p:sp>
        <p:nvSpPr>
          <p:cNvPr id="3" name="Θέση περιεχομένου 4">
            <a:extLst>
              <a:ext uri="{FF2B5EF4-FFF2-40B4-BE49-F238E27FC236}">
                <a16:creationId xmlns="" xmlns:a16="http://schemas.microsoft.com/office/drawing/2014/main" id="{C6DE39E5-CC29-4D6C-BF9A-2AF6D9D85E0A}"/>
              </a:ext>
            </a:extLst>
          </p:cNvPr>
          <p:cNvSpPr txBox="1">
            <a:spLocks noGrp="1"/>
          </p:cNvSpPr>
          <p:nvPr>
            <p:ph idx="1"/>
          </p:nvPr>
        </p:nvSpPr>
        <p:spPr/>
        <p:txBody>
          <a:bodyPr anchorCtr="1"/>
          <a:lstStyle/>
          <a:p>
            <a:pPr lvl="0" algn="ctr"/>
            <a:r>
              <a:rPr lang="el-GR" sz="2000">
                <a:cs typeface="Times New Roman" pitchFamily="18"/>
              </a:rPr>
              <a:t>Ποια είναι η σχέση της φιλοσοφίας με την ιατρική</a:t>
            </a:r>
            <a:r>
              <a:rPr lang="en-US" sz="2000">
                <a:cs typeface="Times New Roman" pitchFamily="18"/>
              </a:rPr>
              <a:t>; </a:t>
            </a:r>
          </a:p>
          <a:p>
            <a:pPr lvl="0" algn="ctr"/>
            <a:r>
              <a:rPr lang="el-GR" sz="2000">
                <a:cs typeface="Times New Roman" pitchFamily="18"/>
              </a:rPr>
              <a:t>Η φιλοσοφία προήλθε από την ιατρική ή η ιατρική από την φιλοσοφία</a:t>
            </a:r>
            <a:r>
              <a:rPr lang="en-US" sz="2000">
                <a:cs typeface="Times New Roman" pitchFamily="18"/>
              </a:rPr>
              <a:t>; </a:t>
            </a:r>
            <a:endParaRPr lang="el-GR" sz="2000">
              <a:cs typeface="Times New Roman" pitchFamily="18"/>
            </a:endParaRPr>
          </a:p>
        </p:txBody>
      </p:sp>
      <p:pic>
        <p:nvPicPr>
          <p:cNvPr id="4" name="Εικόνα 3">
            <a:extLst>
              <a:ext uri="{FF2B5EF4-FFF2-40B4-BE49-F238E27FC236}">
                <a16:creationId xmlns="" xmlns:a16="http://schemas.microsoft.com/office/drawing/2014/main" id="{C778C584-D9E3-4FC7-8BF5-DC22935B11E6}"/>
              </a:ext>
            </a:extLst>
          </p:cNvPr>
          <p:cNvPicPr>
            <a:picLocks noChangeAspect="1"/>
          </p:cNvPicPr>
          <p:nvPr/>
        </p:nvPicPr>
        <p:blipFill>
          <a:blip r:embed="rId2"/>
          <a:stretch>
            <a:fillRect/>
          </a:stretch>
        </p:blipFill>
        <p:spPr>
          <a:xfrm>
            <a:off x="2639616" y="2924946"/>
            <a:ext cx="1883426" cy="2749097"/>
          </a:xfrm>
          <a:prstGeom prst="rect">
            <a:avLst/>
          </a:prstGeom>
          <a:noFill/>
          <a:ln cap="flat">
            <a:noFill/>
          </a:ln>
        </p:spPr>
      </p:pic>
      <p:pic>
        <p:nvPicPr>
          <p:cNvPr id="5" name="Εικόνα 5">
            <a:extLst>
              <a:ext uri="{FF2B5EF4-FFF2-40B4-BE49-F238E27FC236}">
                <a16:creationId xmlns="" xmlns:a16="http://schemas.microsoft.com/office/drawing/2014/main" id="{2CE94010-C70B-4BB4-B2E1-075B72541B53}"/>
              </a:ext>
            </a:extLst>
          </p:cNvPr>
          <p:cNvPicPr>
            <a:picLocks noChangeAspect="1"/>
          </p:cNvPicPr>
          <p:nvPr/>
        </p:nvPicPr>
        <p:blipFill>
          <a:blip r:embed="rId3"/>
          <a:stretch>
            <a:fillRect/>
          </a:stretch>
        </p:blipFill>
        <p:spPr>
          <a:xfrm>
            <a:off x="6528047" y="2924946"/>
            <a:ext cx="1844975" cy="2624547"/>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E76C119-4607-4121-BE6C-A577A30E482A}"/>
              </a:ext>
            </a:extLst>
          </p:cNvPr>
          <p:cNvSpPr txBox="1">
            <a:spLocks noGrp="1"/>
          </p:cNvSpPr>
          <p:nvPr>
            <p:ph type="title"/>
          </p:nvPr>
        </p:nvSpPr>
        <p:spPr>
          <a:xfrm>
            <a:off x="838203" y="908721"/>
            <a:ext cx="10515600" cy="864098"/>
          </a:xfrm>
        </p:spPr>
        <p:txBody>
          <a:bodyPr anchorCtr="1"/>
          <a:lstStyle/>
          <a:p>
            <a:pPr lvl="0" algn="ctr"/>
            <a:r>
              <a:rPr lang="el-GR" sz="2400">
                <a:latin typeface="Calibri"/>
                <a:cs typeface="Times New Roman" pitchFamily="18"/>
              </a:rPr>
              <a:t>Ιερό του Ασκληπιού στην Επίδαυρο, Ελλάδα.  </a:t>
            </a:r>
            <a:r>
              <a:rPr lang="en-US" sz="2400">
                <a:latin typeface="Calibri"/>
                <a:cs typeface="Times New Roman" pitchFamily="18"/>
              </a:rPr>
              <a:t/>
            </a:r>
            <a:br>
              <a:rPr lang="en-US" sz="2400">
                <a:latin typeface="Calibri"/>
                <a:cs typeface="Times New Roman" pitchFamily="18"/>
              </a:rPr>
            </a:br>
            <a:r>
              <a:rPr lang="en-US" sz="2400">
                <a:latin typeface="Calibri"/>
                <a:cs typeface="Times New Roman" pitchFamily="18"/>
              </a:rPr>
              <a:t>(</a:t>
            </a:r>
            <a:r>
              <a:rPr lang="el-GR" sz="2400">
                <a:latin typeface="Calibri"/>
                <a:cs typeface="Times New Roman" pitchFamily="18"/>
              </a:rPr>
              <a:t>Από</a:t>
            </a:r>
            <a:r>
              <a:rPr lang="en-US" sz="2400">
                <a:latin typeface="Calibri"/>
                <a:cs typeface="Times New Roman" pitchFamily="18"/>
              </a:rPr>
              <a:t> World Heritage Journeys). </a:t>
            </a:r>
            <a:endParaRPr lang="el-GR" sz="2400">
              <a:latin typeface="Calibri"/>
              <a:cs typeface="Times New Roman" pitchFamily="18"/>
            </a:endParaRPr>
          </a:p>
        </p:txBody>
      </p:sp>
      <p:pic>
        <p:nvPicPr>
          <p:cNvPr id="3" name="Εικόνα 2">
            <a:extLst>
              <a:ext uri="{FF2B5EF4-FFF2-40B4-BE49-F238E27FC236}">
                <a16:creationId xmlns="" xmlns:a16="http://schemas.microsoft.com/office/drawing/2014/main" id="{1B7F2F1F-B784-4BC3-B2A9-EAB0881AF7F0}"/>
              </a:ext>
            </a:extLst>
          </p:cNvPr>
          <p:cNvPicPr>
            <a:picLocks noChangeAspect="1"/>
          </p:cNvPicPr>
          <p:nvPr/>
        </p:nvPicPr>
        <p:blipFill>
          <a:blip r:embed="rId2"/>
          <a:stretch>
            <a:fillRect/>
          </a:stretch>
        </p:blipFill>
        <p:spPr>
          <a:xfrm>
            <a:off x="2189923" y="1991965"/>
            <a:ext cx="8121929" cy="4060960"/>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95DF821-9503-4C19-90F5-FE8C8EFF95FD}"/>
              </a:ext>
            </a:extLst>
          </p:cNvPr>
          <p:cNvSpPr txBox="1">
            <a:spLocks noGrp="1"/>
          </p:cNvSpPr>
          <p:nvPr>
            <p:ph type="title"/>
          </p:nvPr>
        </p:nvSpPr>
        <p:spPr>
          <a:xfrm>
            <a:off x="838203" y="980730"/>
            <a:ext cx="10515600" cy="709958"/>
          </a:xfrm>
        </p:spPr>
        <p:txBody>
          <a:bodyPr anchorCtr="1"/>
          <a:lstStyle/>
          <a:p>
            <a:pPr lvl="0" algn="ctr"/>
            <a:r>
              <a:rPr lang="el-GR" sz="2400" b="1">
                <a:latin typeface="Calibri"/>
                <a:cs typeface="Times New Roman" pitchFamily="18"/>
              </a:rPr>
              <a:t>Οι δεοντολογικές πραγματείες των ιατροφιλοσόφων </a:t>
            </a:r>
            <a:r>
              <a:rPr lang="el-GR" sz="2400">
                <a:latin typeface="Calibri"/>
                <a:cs typeface="Times New Roman" pitchFamily="18"/>
              </a:rPr>
              <a:t>– συνέχεια. </a:t>
            </a:r>
            <a:endParaRPr lang="el-GR" sz="2800">
              <a:latin typeface="Calibri"/>
              <a:cs typeface="Times New Roman" pitchFamily="18"/>
            </a:endParaRPr>
          </a:p>
        </p:txBody>
      </p:sp>
      <p:sp>
        <p:nvSpPr>
          <p:cNvPr id="3" name="Θέση περιεχομένου 2">
            <a:extLst>
              <a:ext uri="{FF2B5EF4-FFF2-40B4-BE49-F238E27FC236}">
                <a16:creationId xmlns="" xmlns:a16="http://schemas.microsoft.com/office/drawing/2014/main" id="{581CB132-A6B6-4603-8229-7207CB8A1F8E}"/>
              </a:ext>
            </a:extLst>
          </p:cNvPr>
          <p:cNvSpPr txBox="1">
            <a:spLocks noGrp="1"/>
          </p:cNvSpPr>
          <p:nvPr>
            <p:ph idx="1"/>
          </p:nvPr>
        </p:nvSpPr>
        <p:spPr>
          <a:xfrm>
            <a:off x="911428" y="2132856"/>
            <a:ext cx="10515600" cy="3043534"/>
          </a:xfrm>
        </p:spPr>
        <p:txBody>
          <a:bodyPr/>
          <a:lstStyle/>
          <a:p>
            <a:pPr marL="0" lvl="0" indent="0" algn="just">
              <a:buNone/>
            </a:pPr>
            <a:r>
              <a:rPr lang="el-GR" sz="1800">
                <a:cs typeface="Times New Roman" pitchFamily="18"/>
              </a:rPr>
              <a:t>Και, φυσικά, ο ιατρός δεν μπορεί να επιτύχει ένα τέτοιο πράγμα εκτός εάν, μαζί με την αυστηρά ιατρική γνώση, αυτός κατέχει γνώση μουσικής, αστρονομίας και ρητορικής.    </a:t>
            </a:r>
            <a:endParaRPr lang="en-US" sz="1800">
              <a:cs typeface="Times New Roman" pitchFamily="18"/>
            </a:endParaRPr>
          </a:p>
          <a:p>
            <a:pPr marL="0" lvl="0" indent="0" algn="just">
              <a:buNone/>
            </a:pPr>
            <a:r>
              <a:rPr lang="el-GR" sz="1800">
                <a:cs typeface="Times New Roman" pitchFamily="18"/>
              </a:rPr>
              <a:t>Επιπλέον, με το να κατέχει κάποια γνώση των ελευθέριων τεχνών ο ίδιος ο ιατρός αλλάζει ως χαρακτήρας, δηλαδή καλλιεργεί την προσωπικότητά του ούτως ώστε να ασκήσει τον κοινωνικό του ρόλο με πιο ανθρώπινο τρόπο. Μαθαίνει βαθμιαία να πλησιάζει τον ασθενή του με τον οφειλόμενο </a:t>
            </a:r>
            <a:r>
              <a:rPr lang="el-GR" sz="1800" b="1">
                <a:cs typeface="Times New Roman" pitchFamily="18"/>
              </a:rPr>
              <a:t>σεβασμό</a:t>
            </a:r>
            <a:r>
              <a:rPr lang="el-GR" sz="1800">
                <a:cs typeface="Times New Roman" pitchFamily="18"/>
              </a:rPr>
              <a:t>, και να τον μεταχειρίζεται με τρόπο που είναι αντάξιος </a:t>
            </a:r>
            <a:r>
              <a:rPr lang="el-GR" sz="1800" b="1">
                <a:cs typeface="Times New Roman" pitchFamily="18"/>
              </a:rPr>
              <a:t>της εμπιστοσύνης </a:t>
            </a:r>
            <a:r>
              <a:rPr lang="el-GR" sz="1800">
                <a:cs typeface="Times New Roman" pitchFamily="18"/>
              </a:rPr>
              <a:t>την οποία ο ασθενής του έχει επιδείξει, αφού έχει τοποθετήσει στα χέρια του το πιο πολύτιμο πράγμα που έχει, </a:t>
            </a:r>
            <a:r>
              <a:rPr lang="el-GR" sz="1800" b="1">
                <a:cs typeface="Times New Roman" pitchFamily="18"/>
              </a:rPr>
              <a:t>τη ζωή του</a:t>
            </a:r>
            <a:r>
              <a:rPr lang="el-GR" sz="1800">
                <a:cs typeface="Times New Roman" pitchFamily="18"/>
              </a:rPr>
              <a:t>. Για τον λόγο αυτόν ο Ιπποκράτης γράφει στην πραγματεία του </a:t>
            </a:r>
            <a:r>
              <a:rPr lang="el-GR" sz="1800" i="1">
                <a:cs typeface="Times New Roman" pitchFamily="18"/>
              </a:rPr>
              <a:t>Περί Ιατρού</a:t>
            </a:r>
            <a:r>
              <a:rPr lang="en-US" sz="1800">
                <a:cs typeface="Times New Roman" pitchFamily="18"/>
              </a:rPr>
              <a:t>: </a:t>
            </a:r>
            <a:endParaRPr lang="el-GR" sz="1800">
              <a:cs typeface="Times New Roman" pitchFamily="18"/>
            </a:endParaRPr>
          </a:p>
          <a:p>
            <a:pPr marL="0" lvl="0" indent="0" algn="just">
              <a:buNone/>
            </a:pPr>
            <a:r>
              <a:rPr lang="el-GR" sz="1400">
                <a:cs typeface="Times New Roman" pitchFamily="18"/>
              </a:rPr>
              <a:t>«Η οικειότητα μεταξύ ιατρού και ασθενούς είναι μεγάλη. Οι ασθενείς στην πραγματικότητα τοποθετούν τους εαυτούς τους στα χέρια των ιατρών του και κάθε στιγμή ο ιατρός συναντά στο σπίτι των ασθενών τις γυναίκες, τις κόρες και κτήσεις πολύ αγαθές. Απέναντι σε όλα αυτά ο ιατρός θα πρέπει να επιδεικνύει εγκράτεια».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4B89855-32DE-44BA-BEDF-8524AE64D4F3}"/>
              </a:ext>
            </a:extLst>
          </p:cNvPr>
          <p:cNvSpPr txBox="1">
            <a:spLocks noGrp="1"/>
          </p:cNvSpPr>
          <p:nvPr>
            <p:ph type="title"/>
          </p:nvPr>
        </p:nvSpPr>
        <p:spPr>
          <a:xfrm>
            <a:off x="838203" y="1052739"/>
            <a:ext cx="10515600" cy="637949"/>
          </a:xfrm>
        </p:spPr>
        <p:txBody>
          <a:bodyPr anchorCtr="1"/>
          <a:lstStyle/>
          <a:p>
            <a:pPr lvl="0" algn="ctr"/>
            <a:r>
              <a:rPr lang="el-GR" sz="2400" b="1">
                <a:latin typeface="Calibri"/>
                <a:cs typeface="Times New Roman" pitchFamily="18"/>
              </a:rPr>
              <a:t>Οι δεοντολογικές πραγματείες των ιατροφιλοσόφων </a:t>
            </a:r>
            <a:r>
              <a:rPr lang="el-GR" sz="2400">
                <a:latin typeface="Calibri"/>
                <a:cs typeface="Times New Roman" pitchFamily="18"/>
              </a:rPr>
              <a:t>– συνέχεια.</a:t>
            </a:r>
            <a:endParaRPr lang="el-GR" sz="2800">
              <a:latin typeface="Calibri"/>
              <a:cs typeface="Times New Roman" pitchFamily="18"/>
            </a:endParaRPr>
          </a:p>
        </p:txBody>
      </p:sp>
      <p:sp>
        <p:nvSpPr>
          <p:cNvPr id="3" name="Θέση περιεχομένου 2">
            <a:extLst>
              <a:ext uri="{FF2B5EF4-FFF2-40B4-BE49-F238E27FC236}">
                <a16:creationId xmlns="" xmlns:a16="http://schemas.microsoft.com/office/drawing/2014/main" id="{E5B604EE-9013-43EC-823C-CC78E5ABEDCB}"/>
              </a:ext>
            </a:extLst>
          </p:cNvPr>
          <p:cNvSpPr txBox="1">
            <a:spLocks noGrp="1"/>
          </p:cNvSpPr>
          <p:nvPr>
            <p:ph idx="1"/>
          </p:nvPr>
        </p:nvSpPr>
        <p:spPr/>
        <p:txBody>
          <a:bodyPr/>
          <a:lstStyle/>
          <a:p>
            <a:pPr marL="0" lvl="0" indent="0" algn="just">
              <a:lnSpc>
                <a:spcPct val="80000"/>
              </a:lnSpc>
              <a:buNone/>
            </a:pPr>
            <a:r>
              <a:rPr lang="el-GR" sz="1800">
                <a:cs typeface="Times New Roman" pitchFamily="18"/>
              </a:rPr>
              <a:t>Επιπλέον, σε όλες αυτές τις συναντήσεις με τον ασθενή, ο ιατρός συναντά επίσης τα μέλη της οικογένειάς του και τους συγγενείς. Προς όλους αυτούς θα πρέπει να συμπεριφέρεται με μετριοπάθεια.    </a:t>
            </a:r>
            <a:endParaRPr lang="it-IT" sz="1800">
              <a:cs typeface="Times New Roman" pitchFamily="18"/>
            </a:endParaRPr>
          </a:p>
          <a:p>
            <a:pPr marL="0" lvl="0" indent="0" algn="just">
              <a:lnSpc>
                <a:spcPct val="80000"/>
              </a:lnSpc>
              <a:buNone/>
            </a:pPr>
            <a:r>
              <a:rPr lang="el-GR" sz="1800">
                <a:cs typeface="Times New Roman" pitchFamily="18"/>
              </a:rPr>
              <a:t>Η μετριοπάθεια και η εγκράτεια δεν αρκούν για τον ιατρό. ‘Οπως δηλώνει ο Ιπποκράτης στον </a:t>
            </a:r>
            <a:r>
              <a:rPr lang="el-GR" sz="1800" b="1">
                <a:cs typeface="Times New Roman" pitchFamily="18"/>
              </a:rPr>
              <a:t> </a:t>
            </a:r>
            <a:r>
              <a:rPr lang="en-GB" sz="1800" i="1">
                <a:latin typeface="Calibri" pitchFamily="34"/>
                <a:cs typeface="Times New Roman" pitchFamily="18"/>
              </a:rPr>
              <a:t>Ὅρκο</a:t>
            </a:r>
            <a:r>
              <a:rPr lang="el-GR" sz="1800" i="1">
                <a:latin typeface="Calibri" pitchFamily="34"/>
                <a:cs typeface="Times New Roman" pitchFamily="18"/>
              </a:rPr>
              <a:t>ν, </a:t>
            </a:r>
            <a:r>
              <a:rPr lang="el-GR" sz="1800">
                <a:latin typeface="Calibri" pitchFamily="34"/>
                <a:cs typeface="Times New Roman" pitchFamily="18"/>
              </a:rPr>
              <a:t>ο νέος ιατρός ορκίζεται να αφήσει κατά μέρος κάθε αδικία και βλάβη προς τον ασθενή (</a:t>
            </a:r>
            <a:r>
              <a:rPr lang="el-GR" sz="1800" b="1">
                <a:latin typeface="Calibri" pitchFamily="34"/>
                <a:cs typeface="Times New Roman" pitchFamily="18"/>
              </a:rPr>
              <a:t>η σύγχρονη αρχή της μη-κακοποίησης</a:t>
            </a:r>
            <a:r>
              <a:rPr lang="el-GR" sz="1800">
                <a:latin typeface="Calibri" pitchFamily="34"/>
                <a:cs typeface="Times New Roman" pitchFamily="18"/>
              </a:rPr>
              <a:t>) και να εισέλθει στην οικία του ασθενούς μόνο για το καλό του (</a:t>
            </a:r>
            <a:r>
              <a:rPr lang="el-GR" sz="1800" b="1">
                <a:latin typeface="Calibri" pitchFamily="34"/>
                <a:cs typeface="Times New Roman" pitchFamily="18"/>
              </a:rPr>
              <a:t>η σύγχρονη αρχή της ευεργεσίας</a:t>
            </a:r>
            <a:r>
              <a:rPr lang="el-GR" sz="1800">
                <a:latin typeface="Calibri" pitchFamily="34"/>
                <a:cs typeface="Times New Roman" pitchFamily="18"/>
              </a:rPr>
              <a:t>). </a:t>
            </a:r>
          </a:p>
          <a:p>
            <a:pPr marL="0" lvl="0" indent="0" algn="just">
              <a:lnSpc>
                <a:spcPct val="80000"/>
              </a:lnSpc>
              <a:buNone/>
            </a:pPr>
            <a:r>
              <a:rPr lang="el-GR" sz="1800">
                <a:latin typeface="Calibri" pitchFamily="34"/>
                <a:cs typeface="Times New Roman" pitchFamily="18"/>
              </a:rPr>
              <a:t>Επιπλέον, ο ιατρός θα πρέπει να είναι </a:t>
            </a:r>
            <a:r>
              <a:rPr lang="el-GR" sz="1800" b="1">
                <a:latin typeface="Calibri" pitchFamily="34"/>
                <a:cs typeface="Times New Roman" pitchFamily="18"/>
              </a:rPr>
              <a:t>ενάρετος</a:t>
            </a:r>
            <a:r>
              <a:rPr lang="el-GR" sz="1800">
                <a:latin typeface="Calibri" pitchFamily="34"/>
                <a:cs typeface="Times New Roman" pitchFamily="18"/>
              </a:rPr>
              <a:t> και </a:t>
            </a:r>
            <a:r>
              <a:rPr lang="el-GR" sz="1800" b="1">
                <a:latin typeface="Calibri" pitchFamily="34"/>
                <a:cs typeface="Times New Roman" pitchFamily="18"/>
              </a:rPr>
              <a:t>ευσπλαχνικός</a:t>
            </a:r>
            <a:r>
              <a:rPr lang="el-GR" sz="1800">
                <a:latin typeface="Calibri" pitchFamily="34"/>
                <a:cs typeface="Times New Roman" pitchFamily="18"/>
              </a:rPr>
              <a:t>. Και εάν χρειασθεί σε μερικές περιπτώσεις να προσφέρει τις υπηρεσίες του δωρεάν, δεν θα πρέπει να διστάσει να το πράξει, ενθυμούμενος τις διάφορες αγαθοεργίες τις οποίες έλαβε ο ίδιος στο παρελθόν καθώς και το καλό του όνομα.   Διότι, όπως γράφει ο Ιπποκράτης στη διατριβή του, </a:t>
            </a:r>
            <a:r>
              <a:rPr lang="el-GR" sz="1800" i="1">
                <a:latin typeface="Calibri" pitchFamily="34"/>
                <a:cs typeface="Times New Roman" pitchFamily="18"/>
              </a:rPr>
              <a:t>Παραγγελίαι</a:t>
            </a:r>
            <a:r>
              <a:rPr lang="en-US" sz="1800">
                <a:latin typeface="Calibri" pitchFamily="34"/>
                <a:cs typeface="Times New Roman" pitchFamily="18"/>
              </a:rPr>
              <a:t>: </a:t>
            </a:r>
            <a:endParaRPr lang="el-GR" sz="1800">
              <a:latin typeface="Calibri" pitchFamily="34"/>
              <a:cs typeface="Times New Roman" pitchFamily="18"/>
            </a:endParaRPr>
          </a:p>
          <a:p>
            <a:pPr marL="0" lvl="0" indent="0" algn="just">
              <a:lnSpc>
                <a:spcPct val="80000"/>
              </a:lnSpc>
              <a:buNone/>
            </a:pPr>
            <a:endParaRPr lang="el-GR" sz="1800">
              <a:latin typeface="Calibri" pitchFamily="34"/>
              <a:cs typeface="Times New Roman" pitchFamily="18"/>
            </a:endParaRPr>
          </a:p>
          <a:p>
            <a:pPr marL="0" lvl="0" indent="0" algn="just">
              <a:lnSpc>
                <a:spcPct val="80000"/>
              </a:lnSpc>
              <a:buNone/>
            </a:pPr>
            <a:r>
              <a:rPr lang="it-IT" sz="1600">
                <a:cs typeface="Times New Roman" pitchFamily="18"/>
              </a:rPr>
              <a:t>«</a:t>
            </a:r>
            <a:r>
              <a:rPr lang="el-GR" sz="1600">
                <a:cs typeface="Times New Roman" pitchFamily="18"/>
              </a:rPr>
              <a:t>Διότι όπου υπάρχει αγάπη για τον άνθρωπο, υπάρχει επίσης αγάπη για την τέχνη».   </a:t>
            </a:r>
            <a:r>
              <a:rPr lang="it-IT" sz="1600">
                <a:cs typeface="Times New Roman" pitchFamily="18"/>
              </a:rPr>
              <a:t> </a:t>
            </a:r>
            <a:r>
              <a:rPr lang="en-GB" sz="1600"/>
              <a:t> </a:t>
            </a:r>
            <a:endParaRPr lang="el-GR" sz="1600"/>
          </a:p>
          <a:p>
            <a:pPr marL="0" lvl="0" indent="0" algn="just">
              <a:lnSpc>
                <a:spcPct val="80000"/>
              </a:lnSpc>
              <a:buNone/>
            </a:pPr>
            <a:endParaRPr lang="el-GR" sz="1800">
              <a:cs typeface="Times New Roman" pitchFamily="1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7A548B8-4B39-4873-AD9F-E14C3CE961B7}"/>
              </a:ext>
            </a:extLst>
          </p:cNvPr>
          <p:cNvSpPr txBox="1">
            <a:spLocks noGrp="1"/>
          </p:cNvSpPr>
          <p:nvPr>
            <p:ph type="title"/>
          </p:nvPr>
        </p:nvSpPr>
        <p:spPr>
          <a:xfrm>
            <a:off x="838203" y="980730"/>
            <a:ext cx="10515600" cy="709958"/>
          </a:xfrm>
        </p:spPr>
        <p:txBody>
          <a:bodyPr anchorCtr="1"/>
          <a:lstStyle/>
          <a:p>
            <a:pPr lvl="0" algn="ctr"/>
            <a:r>
              <a:rPr lang="el-GR" sz="2400" b="1">
                <a:latin typeface="Calibri"/>
                <a:cs typeface="Times New Roman" pitchFamily="18"/>
              </a:rPr>
              <a:t>Οι δεοντολογικές πραγματείες των ιατροφιλοσόφων </a:t>
            </a:r>
            <a:r>
              <a:rPr lang="el-GR" sz="2400">
                <a:latin typeface="Calibri"/>
                <a:cs typeface="Times New Roman" pitchFamily="18"/>
              </a:rPr>
              <a:t>– συνέχεια. </a:t>
            </a:r>
          </a:p>
        </p:txBody>
      </p:sp>
      <p:sp>
        <p:nvSpPr>
          <p:cNvPr id="3" name="Θέση περιεχομένου 2">
            <a:extLst>
              <a:ext uri="{FF2B5EF4-FFF2-40B4-BE49-F238E27FC236}">
                <a16:creationId xmlns="" xmlns:a16="http://schemas.microsoft.com/office/drawing/2014/main" id="{A6C73ADA-9FFA-4343-9FA1-8F52439B87D9}"/>
              </a:ext>
            </a:extLst>
          </p:cNvPr>
          <p:cNvSpPr txBox="1">
            <a:spLocks noGrp="1"/>
          </p:cNvSpPr>
          <p:nvPr>
            <p:ph idx="1"/>
          </p:nvPr>
        </p:nvSpPr>
        <p:spPr/>
        <p:txBody>
          <a:bodyPr/>
          <a:lstStyle/>
          <a:p>
            <a:pPr marL="0" lvl="0" indent="0" algn="just">
              <a:buNone/>
            </a:pPr>
            <a:r>
              <a:rPr lang="el-GR" sz="1800">
                <a:cs typeface="Times New Roman" pitchFamily="18"/>
              </a:rPr>
              <a:t>Είναι ευτυχής συγκυρία, σύμφωνα με τον Ιπποκράτη, εάν ο ιατρός είναι και τα δύο, και </a:t>
            </a:r>
            <a:r>
              <a:rPr lang="el-GR" sz="1800" b="1">
                <a:cs typeface="Times New Roman" pitchFamily="18"/>
              </a:rPr>
              <a:t>καλός στην τέχνη του </a:t>
            </a:r>
            <a:r>
              <a:rPr lang="el-GR" sz="1800">
                <a:cs typeface="Times New Roman" pitchFamily="18"/>
              </a:rPr>
              <a:t>και </a:t>
            </a:r>
            <a:r>
              <a:rPr lang="el-GR" sz="1800" b="1">
                <a:cs typeface="Times New Roman" pitchFamily="18"/>
              </a:rPr>
              <a:t>ενάρετος χαρακτήρας</a:t>
            </a:r>
            <a:r>
              <a:rPr lang="el-GR" sz="1800">
                <a:cs typeface="Times New Roman" pitchFamily="18"/>
              </a:rPr>
              <a:t>. Αλλά όπου κάτι τέτοιο δεν είναι δυνατόν, τότε είναι καλύτερο για τον ιατρό να είναι ενάρετος άνθρωπος και όχι ιδιαιτέρως καλός ιατρός παρά να είναι ένας καλός επαγγελματίας με έναν κακό χαρακτήρα και συμπεριφορά. Η εξήγηση που δίνει ο Ιπποκράτης για αυτό είναι ότι ο ενάρετος χαρακτήρας αποζημιώνει για την ελλιπή ιατρική τέχνη, ενώ ο κακός χαρακτήρας διαφθείρει και καταστρέφει ακόμα και την πιο τέλεια τέχνη. Είναι για αυτόν τον λόγο που ο Ιπποκράτης υποστηρίζει στη διατριβή του, </a:t>
            </a:r>
            <a:r>
              <a:rPr lang="el-GR" sz="1800" i="1">
                <a:cs typeface="Times New Roman" pitchFamily="18"/>
              </a:rPr>
              <a:t>Περί ευσχημοσύνης</a:t>
            </a:r>
            <a:r>
              <a:rPr lang="en-US" sz="1800">
                <a:cs typeface="Times New Roman" pitchFamily="18"/>
              </a:rPr>
              <a:t>: </a:t>
            </a:r>
            <a:endParaRPr lang="el-GR" sz="1800">
              <a:cs typeface="Times New Roman" pitchFamily="18"/>
            </a:endParaRPr>
          </a:p>
          <a:p>
            <a:pPr marL="0" lvl="0" indent="0" algn="just">
              <a:buNone/>
            </a:pPr>
            <a:r>
              <a:rPr lang="el-GR" sz="1800" i="1">
                <a:cs typeface="Times New Roman" pitchFamily="18"/>
              </a:rPr>
              <a:t>       </a:t>
            </a:r>
            <a:r>
              <a:rPr lang="el-GR" sz="1600" i="1">
                <a:cs typeface="Times New Roman" pitchFamily="18"/>
              </a:rPr>
              <a:t>«Διότι όπου ο ιατρός είναι εραστής της σοφίας («Φιλόσοφος») είναι ίσος με τον θεό. Μεταξύ της  </a:t>
            </a:r>
          </a:p>
          <a:p>
            <a:pPr marL="0" lvl="0" indent="0" algn="just">
              <a:buNone/>
            </a:pPr>
            <a:r>
              <a:rPr lang="el-GR" sz="1600" i="1">
                <a:cs typeface="Times New Roman" pitchFamily="18"/>
              </a:rPr>
              <a:t>         σοφίας και της ιατρικής δεν υπάρχει καμία απόσταση. Στην πραγματικότητα η ιατρική διαθέτει </a:t>
            </a:r>
          </a:p>
          <a:p>
            <a:pPr marL="0" lvl="0" indent="0" algn="just">
              <a:buNone/>
            </a:pPr>
            <a:r>
              <a:rPr lang="el-GR" sz="1600" i="1">
                <a:cs typeface="Times New Roman" pitchFamily="18"/>
              </a:rPr>
              <a:t>         όλες τις ποιότητες οι οποίες συνιστούν την σοφία.  Διαθέτει αμεροληψία,</a:t>
            </a:r>
            <a:r>
              <a:rPr lang="en-US" sz="1600" i="1">
                <a:cs typeface="Times New Roman" pitchFamily="18"/>
              </a:rPr>
              <a:t> </a:t>
            </a:r>
            <a:r>
              <a:rPr lang="el-GR" sz="1600" i="1">
                <a:cs typeface="Times New Roman" pitchFamily="18"/>
              </a:rPr>
              <a:t>εντροπή, μετριότητα, </a:t>
            </a:r>
          </a:p>
          <a:p>
            <a:pPr marL="0" lvl="0" indent="0" algn="just">
              <a:buNone/>
            </a:pPr>
            <a:r>
              <a:rPr lang="el-GR" sz="1600" i="1">
                <a:cs typeface="Times New Roman" pitchFamily="18"/>
              </a:rPr>
              <a:t>         επιφυλακτικότητα, μετρημένη γνώμη, κρίση, ηρεμία, δηκτικότητα, καθαριότητα, διαρθρωμένο λόγο, </a:t>
            </a:r>
          </a:p>
          <a:p>
            <a:pPr marL="0" lvl="0" indent="0" algn="just">
              <a:buNone/>
            </a:pPr>
            <a:r>
              <a:rPr lang="el-GR" sz="1600" i="1">
                <a:cs typeface="Times New Roman" pitchFamily="18"/>
              </a:rPr>
              <a:t>         γνώση των αγαθών και αναγκαίων πραγμάτων για τη ζωή, απαλλαγή από τη δεισιδαιμονία, </a:t>
            </a:r>
          </a:p>
          <a:p>
            <a:pPr marL="0" lvl="0" indent="0" algn="just">
              <a:buNone/>
            </a:pPr>
            <a:r>
              <a:rPr lang="el-GR" sz="1600" i="1">
                <a:cs typeface="Times New Roman" pitchFamily="18"/>
              </a:rPr>
              <a:t>         θεία αριστεία.  ‘Ο,τι έχουν το έχουν σε αντίθεση προς την ακράτεια, τη χυδαιότητα, την </a:t>
            </a:r>
          </a:p>
          <a:p>
            <a:pPr marL="0" lvl="0" indent="0" algn="just">
              <a:buNone/>
            </a:pPr>
            <a:r>
              <a:rPr lang="el-GR" sz="1600" i="1">
                <a:cs typeface="Times New Roman" pitchFamily="18"/>
              </a:rPr>
              <a:t>         πλεονεξία, τη λαγνεία, τη ληστεία, τη ξεδιαντροπιά».         </a:t>
            </a:r>
          </a:p>
          <a:p>
            <a:pPr marL="0" lvl="0" indent="0" algn="just">
              <a:buNone/>
            </a:pPr>
            <a:r>
              <a:rPr lang="en-US" sz="1600" i="1">
                <a:cs typeface="Times New Roman" pitchFamily="18"/>
              </a:rPr>
              <a:t>. </a:t>
            </a:r>
            <a:endParaRPr lang="el-GR" sz="1600" i="1">
              <a:cs typeface="Times New Roman" pitchFamily="1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Τίτλος 3">
            <a:extLst>
              <a:ext uri="{FF2B5EF4-FFF2-40B4-BE49-F238E27FC236}">
                <a16:creationId xmlns="" xmlns:a16="http://schemas.microsoft.com/office/drawing/2014/main" id="{73101608-BC9A-41A0-B8A8-6D72D8FA8F2A}"/>
              </a:ext>
            </a:extLst>
          </p:cNvPr>
          <p:cNvSpPr txBox="1">
            <a:spLocks noGrp="1"/>
          </p:cNvSpPr>
          <p:nvPr>
            <p:ph type="title"/>
          </p:nvPr>
        </p:nvSpPr>
        <p:spPr>
          <a:xfrm>
            <a:off x="839419" y="1772820"/>
            <a:ext cx="3932240" cy="644624"/>
          </a:xfrm>
        </p:spPr>
        <p:txBody>
          <a:bodyPr/>
          <a:lstStyle/>
          <a:p>
            <a:pPr lvl="0"/>
            <a:r>
              <a:rPr lang="el-GR" sz="1800">
                <a:latin typeface="Calibri"/>
                <a:cs typeface="Times New Roman" pitchFamily="18"/>
              </a:rPr>
              <a:t>Ιατρός που περιποιείται ασθενή. </a:t>
            </a:r>
            <a:r>
              <a:rPr lang="en-US" sz="1800">
                <a:latin typeface="Calibri"/>
                <a:cs typeface="Times New Roman" pitchFamily="18"/>
              </a:rPr>
              <a:t/>
            </a:r>
            <a:br>
              <a:rPr lang="en-US" sz="1800">
                <a:latin typeface="Calibri"/>
                <a:cs typeface="Times New Roman" pitchFamily="18"/>
              </a:rPr>
            </a:br>
            <a:r>
              <a:rPr lang="en-US" sz="1800">
                <a:latin typeface="Calibri"/>
                <a:cs typeface="Times New Roman" pitchFamily="18"/>
              </a:rPr>
              <a:t>(</a:t>
            </a:r>
            <a:r>
              <a:rPr lang="el-GR" sz="1800">
                <a:latin typeface="Calibri"/>
                <a:cs typeface="Times New Roman" pitchFamily="18"/>
              </a:rPr>
              <a:t>Αττική κοκκινόχρωμη αρύβαλλος, 480-470 π. Χ..</a:t>
            </a:r>
            <a:endParaRPr lang="en-US" sz="1800">
              <a:latin typeface="Calibri"/>
              <a:cs typeface="Times New Roman" pitchFamily="18"/>
            </a:endParaRPr>
          </a:p>
        </p:txBody>
      </p:sp>
      <p:pic>
        <p:nvPicPr>
          <p:cNvPr id="3" name="Θέση περιεχομένου 3">
            <a:extLst>
              <a:ext uri="{FF2B5EF4-FFF2-40B4-BE49-F238E27FC236}">
                <a16:creationId xmlns="" xmlns:a16="http://schemas.microsoft.com/office/drawing/2014/main" id="{323E5787-2A43-4FD9-B329-FCED47534202}"/>
              </a:ext>
            </a:extLst>
          </p:cNvPr>
          <p:cNvPicPr>
            <a:picLocks noGrp="1" noChangeAspect="1"/>
          </p:cNvPicPr>
          <p:nvPr>
            <p:ph type="pic" idx="1"/>
          </p:nvPr>
        </p:nvPicPr>
        <p:blipFill>
          <a:blip r:embed="rId2"/>
          <a:srcRect/>
          <a:stretch>
            <a:fillRect/>
          </a:stretch>
        </p:blipFill>
        <p:spPr>
          <a:xfrm>
            <a:off x="5183184" y="987423"/>
            <a:ext cx="5189613" cy="4097764"/>
          </a:xfrm>
        </p:spPr>
      </p:pic>
      <p:sp>
        <p:nvSpPr>
          <p:cNvPr id="4" name="Θέση κειμένου 4">
            <a:extLst>
              <a:ext uri="{FF2B5EF4-FFF2-40B4-BE49-F238E27FC236}">
                <a16:creationId xmlns="" xmlns:a16="http://schemas.microsoft.com/office/drawing/2014/main" id="{C8947C21-F236-43C6-B38F-5C9D74DE9D78}"/>
              </a:ext>
            </a:extLst>
          </p:cNvPr>
          <p:cNvSpPr txBox="1">
            <a:spLocks noGrp="1"/>
          </p:cNvSpPr>
          <p:nvPr>
            <p:ph type="body" idx="2"/>
          </p:nvPr>
        </p:nvSpPr>
        <p:spPr>
          <a:xfrm>
            <a:off x="839419" y="2087419"/>
            <a:ext cx="3932605" cy="3781565"/>
          </a:xfrm>
        </p:spPr>
        <p:txBody>
          <a:bodyPr/>
          <a:lstStyle/>
          <a:p>
            <a:pPr lvl="0"/>
            <a:endParaRPr lang="en-US" sz="2000">
              <a:cs typeface="Times New Roman" pitchFamily="18"/>
            </a:endParaRPr>
          </a:p>
          <a:p>
            <a:pPr lvl="0"/>
            <a:r>
              <a:rPr lang="en-US">
                <a:cs typeface="Times New Roman" pitchFamily="18"/>
              </a:rPr>
              <a:t>(</a:t>
            </a:r>
            <a:r>
              <a:rPr lang="el-GR">
                <a:cs typeface="Times New Roman" pitchFamily="18"/>
              </a:rPr>
              <a:t>Από το Μουσείο του Λούβρου). </a:t>
            </a:r>
            <a:endParaRPr lang="en-US">
              <a:cs typeface="Times New Roman" pitchFamily="1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08A6227-497B-4BB7-B837-A961B145F2B0}"/>
              </a:ext>
            </a:extLst>
          </p:cNvPr>
          <p:cNvSpPr txBox="1">
            <a:spLocks noGrp="1"/>
          </p:cNvSpPr>
          <p:nvPr>
            <p:ph type="title"/>
          </p:nvPr>
        </p:nvSpPr>
        <p:spPr>
          <a:xfrm>
            <a:off x="838203" y="908721"/>
            <a:ext cx="10515600" cy="781967"/>
          </a:xfrm>
        </p:spPr>
        <p:txBody>
          <a:bodyPr anchorCtr="1"/>
          <a:lstStyle/>
          <a:p>
            <a:pPr lvl="0" algn="ctr"/>
            <a:r>
              <a:rPr lang="el-GR" sz="2400">
                <a:latin typeface="Calibri"/>
                <a:cs typeface="Times New Roman" pitchFamily="18"/>
              </a:rPr>
              <a:t>Η σχέση μεταξύ της Αρχαίας Ελληνικής Φιλοσοφίας και της Ιατρικής. </a:t>
            </a:r>
          </a:p>
        </p:txBody>
      </p:sp>
      <p:sp>
        <p:nvSpPr>
          <p:cNvPr id="3" name="Θέση περιεχομένου 3">
            <a:extLst>
              <a:ext uri="{FF2B5EF4-FFF2-40B4-BE49-F238E27FC236}">
                <a16:creationId xmlns="" xmlns:a16="http://schemas.microsoft.com/office/drawing/2014/main" id="{F4C5917D-3DDB-4079-8D76-D7904B70C6CD}"/>
              </a:ext>
            </a:extLst>
          </p:cNvPr>
          <p:cNvSpPr txBox="1">
            <a:spLocks noGrp="1"/>
          </p:cNvSpPr>
          <p:nvPr>
            <p:ph idx="1"/>
          </p:nvPr>
        </p:nvSpPr>
        <p:spPr>
          <a:xfrm>
            <a:off x="839419" y="1806086"/>
            <a:ext cx="10515600" cy="4351336"/>
          </a:xfrm>
        </p:spPr>
        <p:txBody>
          <a:bodyPr/>
          <a:lstStyle/>
          <a:p>
            <a:pPr lvl="0" algn="just"/>
            <a:r>
              <a:rPr lang="el-GR" sz="1800">
                <a:cs typeface="Times New Roman" pitchFamily="18"/>
              </a:rPr>
              <a:t>ΟΙ τρεις Μιλήσιοι φιλόσοφοι ασχολήθηκαν περισσότερο με την κοσμολογία, τη φυσική και την αστρονομία και λιγότερο έως καθόλου με την ανθρωπολογία και την ιατρική. </a:t>
            </a:r>
            <a:endParaRPr lang="en-US" sz="1800">
              <a:cs typeface="Times New Roman" pitchFamily="18"/>
            </a:endParaRPr>
          </a:p>
          <a:p>
            <a:pPr lvl="0" algn="just"/>
            <a:r>
              <a:rPr lang="el-GR" sz="1800">
                <a:cs typeface="Times New Roman" pitchFamily="18"/>
              </a:rPr>
              <a:t>Από τον Πυθαγόρειο κύκλο, από την άλλη πλευρά, προήλθε </a:t>
            </a:r>
            <a:r>
              <a:rPr lang="el-GR" sz="1800" b="1">
                <a:cs typeface="Times New Roman" pitchFamily="18"/>
              </a:rPr>
              <a:t>ο Αλκμαίων ο Κροτωνιάτης </a:t>
            </a:r>
            <a:r>
              <a:rPr lang="el-GR" sz="1800">
                <a:cs typeface="Times New Roman" pitchFamily="18"/>
              </a:rPr>
              <a:t>ο οποίος ίδρυσε μια από τις πιο φημισμένες ιατρικές σχολές της αρχαιότητας, </a:t>
            </a:r>
            <a:r>
              <a:rPr lang="el-GR" sz="1800" b="1">
                <a:cs typeface="Times New Roman" pitchFamily="18"/>
              </a:rPr>
              <a:t>την ιατρική σχολή του Κρότωνα της Ιταλίας</a:t>
            </a:r>
            <a:r>
              <a:rPr lang="el-GR" sz="1800">
                <a:cs typeface="Times New Roman" pitchFamily="18"/>
              </a:rPr>
              <a:t>. </a:t>
            </a:r>
            <a:endParaRPr lang="en-US" sz="1800">
              <a:cs typeface="Times New Roman" pitchFamily="18"/>
            </a:endParaRPr>
          </a:p>
          <a:p>
            <a:pPr lvl="0" algn="just"/>
            <a:r>
              <a:rPr lang="el-GR" sz="1800">
                <a:cs typeface="Times New Roman" pitchFamily="18"/>
              </a:rPr>
              <a:t>Ο Αλκμαίων ήταν εν μέρει φιλόσοφος και εν μέρει ιατρός, δηλαδή όρισε τις θεωρητικές αρχές και προσπάθησε να τις εφαρμόσει στην εμπειρία. Δίδαξε ότι το σώμα συνίσταται σε έναν αριθμό αντιθέτων ζευγών, το ψυχρό και το θερμό, το υγρό και το ξηρό, το γλυκό και το πικρό κ.λπ.  </a:t>
            </a:r>
            <a:endParaRPr lang="en-US" sz="1800">
              <a:cs typeface="Times New Roman" pitchFamily="18"/>
            </a:endParaRPr>
          </a:p>
        </p:txBody>
      </p:sp>
      <p:pic>
        <p:nvPicPr>
          <p:cNvPr id="4" name="Εικόνα 3">
            <a:extLst>
              <a:ext uri="{FF2B5EF4-FFF2-40B4-BE49-F238E27FC236}">
                <a16:creationId xmlns="" xmlns:a16="http://schemas.microsoft.com/office/drawing/2014/main" id="{36968B45-688D-464F-8C9B-CA197E187ED9}"/>
              </a:ext>
            </a:extLst>
          </p:cNvPr>
          <p:cNvPicPr>
            <a:picLocks noChangeAspect="1"/>
          </p:cNvPicPr>
          <p:nvPr/>
        </p:nvPicPr>
        <p:blipFill>
          <a:blip r:embed="rId2"/>
          <a:stretch>
            <a:fillRect/>
          </a:stretch>
        </p:blipFill>
        <p:spPr>
          <a:xfrm>
            <a:off x="4825782" y="3861044"/>
            <a:ext cx="1846283" cy="2305559"/>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7A1C3DC-51BB-447F-BF63-A1587F99D68F}"/>
              </a:ext>
            </a:extLst>
          </p:cNvPr>
          <p:cNvSpPr txBox="1">
            <a:spLocks noGrp="1"/>
          </p:cNvSpPr>
          <p:nvPr>
            <p:ph type="title"/>
          </p:nvPr>
        </p:nvSpPr>
        <p:spPr>
          <a:xfrm>
            <a:off x="911428" y="1052739"/>
            <a:ext cx="10515600" cy="864098"/>
          </a:xfrm>
        </p:spPr>
        <p:txBody>
          <a:bodyPr anchorCtr="1"/>
          <a:lstStyle/>
          <a:p>
            <a:pPr lvl="0" algn="ctr"/>
            <a:r>
              <a:rPr lang="el-GR" sz="2400">
                <a:latin typeface="Calibri"/>
                <a:cs typeface="Times New Roman" pitchFamily="18"/>
              </a:rPr>
              <a:t>«Σοφία», «Φιλοσοφία», γνώση, καθολική γνώση. </a:t>
            </a:r>
            <a:r>
              <a:rPr lang="en-US" sz="2400">
                <a:latin typeface="Calibri"/>
              </a:rPr>
              <a:t>          </a:t>
            </a:r>
            <a:endParaRPr lang="el-GR" sz="2400">
              <a:latin typeface="Calibri"/>
            </a:endParaRPr>
          </a:p>
        </p:txBody>
      </p:sp>
      <p:sp>
        <p:nvSpPr>
          <p:cNvPr id="3" name="Θέση περιεχομένου 3">
            <a:extLst>
              <a:ext uri="{FF2B5EF4-FFF2-40B4-BE49-F238E27FC236}">
                <a16:creationId xmlns="" xmlns:a16="http://schemas.microsoft.com/office/drawing/2014/main" id="{F0E0FFA5-4D13-428A-BCF5-BF74D6D6E56D}"/>
              </a:ext>
            </a:extLst>
          </p:cNvPr>
          <p:cNvSpPr txBox="1">
            <a:spLocks noGrp="1"/>
          </p:cNvSpPr>
          <p:nvPr>
            <p:ph idx="1"/>
          </p:nvPr>
        </p:nvSpPr>
        <p:spPr>
          <a:xfrm>
            <a:off x="839419" y="2060847"/>
            <a:ext cx="10515600" cy="2611480"/>
          </a:xfrm>
        </p:spPr>
        <p:txBody>
          <a:bodyPr/>
          <a:lstStyle/>
          <a:p>
            <a:pPr lvl="0" algn="just"/>
            <a:r>
              <a:rPr lang="el-GR" sz="1800">
                <a:cs typeface="Times New Roman" pitchFamily="18"/>
              </a:rPr>
              <a:t>Στην αρχαιότητα όλες οι μορφές γνώσεως περιλαμβάνονταν κάτω από τον όρο «Σοφία». Και ο «φιλόσοφος» ήταν ο «εραστής της Σοφίας». </a:t>
            </a:r>
            <a:endParaRPr lang="en-US" sz="1800">
              <a:cs typeface="Times New Roman" pitchFamily="18"/>
            </a:endParaRPr>
          </a:p>
          <a:p>
            <a:pPr lvl="0" algn="just"/>
            <a:r>
              <a:rPr lang="el-GR" sz="1800">
                <a:cs typeface="Times New Roman" pitchFamily="18"/>
              </a:rPr>
              <a:t>Ο ιατρός ήταν ένα είδος «Σοφού», δηλαδή ένας «σοφός άνδρας» ο οποίος κατείχε «Σοφία» για τον άνθρωπο. </a:t>
            </a:r>
            <a:r>
              <a:rPr lang="en-US" sz="1800">
                <a:cs typeface="Times New Roman" pitchFamily="18"/>
              </a:rPr>
              <a:t>  </a:t>
            </a:r>
          </a:p>
          <a:p>
            <a:pPr lvl="0" algn="just"/>
            <a:r>
              <a:rPr lang="el-GR" sz="1800">
                <a:cs typeface="Times New Roman" pitchFamily="18"/>
              </a:rPr>
              <a:t>Ο φιλόσοφος ήταν επίσης ένα είδος «Σοφού» ο οποίος κατείχε «Σοφία» για τον άνθρωπο. </a:t>
            </a:r>
            <a:endParaRPr lang="en-US" sz="1800">
              <a:cs typeface="Times New Roman" pitchFamily="18"/>
            </a:endParaRPr>
          </a:p>
          <a:p>
            <a:pPr lvl="0" algn="just"/>
            <a:r>
              <a:rPr lang="el-GR" sz="1800">
                <a:cs typeface="Times New Roman" pitchFamily="18"/>
              </a:rPr>
              <a:t>Συνεπώς η ερώτηση που εγειρόταν ήταν</a:t>
            </a:r>
            <a:r>
              <a:rPr lang="en-US" sz="1800">
                <a:cs typeface="Times New Roman" pitchFamily="18"/>
              </a:rPr>
              <a:t>: </a:t>
            </a:r>
            <a:r>
              <a:rPr lang="el-GR" sz="1800">
                <a:cs typeface="Times New Roman" pitchFamily="18"/>
              </a:rPr>
              <a:t>Η φιλοσοφία προήλθε από την ιατρική ή η ιατρική από τη φιλοσοφία</a:t>
            </a:r>
            <a:r>
              <a:rPr lang="en-US" sz="1800">
                <a:cs typeface="Times New Roman" pitchFamily="18"/>
              </a:rPr>
              <a:t>; </a:t>
            </a:r>
          </a:p>
          <a:p>
            <a:pPr lvl="0" algn="just"/>
            <a:r>
              <a:rPr lang="el-GR" sz="1800">
                <a:cs typeface="Times New Roman" pitchFamily="18"/>
              </a:rPr>
              <a:t>Η κρατούσα άποψη εν τούτοις ήταν ότι η ιατρική προήλθε από τη φιλοσοφία παρά το αντίθετο. </a:t>
            </a:r>
            <a:endParaRPr lang="en-US" sz="1800">
              <a:cs typeface="Times New Roman" pitchFamily="18"/>
            </a:endParaRPr>
          </a:p>
          <a:p>
            <a:pPr marL="0" lvl="0" indent="0" algn="just">
              <a:buNone/>
            </a:pPr>
            <a:endParaRPr lang="el-GR" sz="2400">
              <a:cs typeface="Times New Roman" pitchFamily="1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0EC276C-F85E-4840-AC21-DF6E403D2F84}"/>
              </a:ext>
            </a:extLst>
          </p:cNvPr>
          <p:cNvSpPr txBox="1">
            <a:spLocks noGrp="1"/>
          </p:cNvSpPr>
          <p:nvPr>
            <p:ph type="title"/>
          </p:nvPr>
        </p:nvSpPr>
        <p:spPr>
          <a:xfrm>
            <a:off x="838203" y="1052739"/>
            <a:ext cx="10515600" cy="637949"/>
          </a:xfrm>
        </p:spPr>
        <p:txBody>
          <a:bodyPr anchorCtr="1"/>
          <a:lstStyle/>
          <a:p>
            <a:pPr lvl="0" algn="ctr"/>
            <a:r>
              <a:rPr lang="en-US" sz="2400">
                <a:latin typeface="Calibri"/>
              </a:rPr>
              <a:t>  </a:t>
            </a:r>
            <a:r>
              <a:rPr lang="el-GR" sz="2400">
                <a:latin typeface="Calibri"/>
              </a:rPr>
              <a:t>Οι απαρχές της αρχαίας ιατρικής. </a:t>
            </a:r>
            <a:r>
              <a:rPr lang="en-US" sz="2400">
                <a:latin typeface="Calibri"/>
                <a:cs typeface="Times New Roman" pitchFamily="18"/>
              </a:rPr>
              <a:t> </a:t>
            </a:r>
            <a:endParaRPr lang="el-GR" sz="2400">
              <a:latin typeface="Calibri"/>
              <a:cs typeface="Times New Roman" pitchFamily="18"/>
            </a:endParaRPr>
          </a:p>
        </p:txBody>
      </p:sp>
      <p:sp>
        <p:nvSpPr>
          <p:cNvPr id="3" name="Θέση περιεχομένου 3">
            <a:extLst>
              <a:ext uri="{FF2B5EF4-FFF2-40B4-BE49-F238E27FC236}">
                <a16:creationId xmlns="" xmlns:a16="http://schemas.microsoft.com/office/drawing/2014/main" id="{54877DE1-F6C2-46A3-A4CD-8DE1584E25DD}"/>
              </a:ext>
            </a:extLst>
          </p:cNvPr>
          <p:cNvSpPr txBox="1">
            <a:spLocks noGrp="1"/>
          </p:cNvSpPr>
          <p:nvPr>
            <p:ph idx="1"/>
          </p:nvPr>
        </p:nvSpPr>
        <p:spPr>
          <a:xfrm>
            <a:off x="839419" y="2132856"/>
            <a:ext cx="10515600" cy="2179435"/>
          </a:xfrm>
        </p:spPr>
        <p:txBody>
          <a:bodyPr/>
          <a:lstStyle/>
          <a:p>
            <a:pPr lvl="0" algn="just"/>
            <a:r>
              <a:rPr lang="el-GR" sz="1800">
                <a:cs typeface="Times New Roman" pitchFamily="18"/>
              </a:rPr>
              <a:t>Οι πρώτοι ιατροί ήταν οι μάντεις και οι οιωνοσκόποι οι οποίοι μπορούσαν να πούνε, από τα σημεία του καιρού, το πέταγμα των πουλιών ή τα εντόσθια των ζώων τα οποία θυσιάζονταν στους θεούς, ποια πρακτική γενικά, όχι ειδικά ιατρική πρακτική, έπρεπε να εφαρμοσθεί για τη θεραπεία της νόσου ή την κάθαρση της πανούκλας η οποία είχε επιπέσει στην πόλη. </a:t>
            </a:r>
          </a:p>
          <a:p>
            <a:pPr lvl="0" algn="just"/>
            <a:r>
              <a:rPr lang="el-GR" sz="1800">
                <a:cs typeface="Times New Roman" pitchFamily="18"/>
              </a:rPr>
              <a:t>Γρήγορα οι άνθρωποι την κλασική εποχή αντιλήφθηκαν ότι όλα τα φαινόμενα ήταν φυσικά και θεϊκά αλλά επίσης ότι υπήρχαν ορισμένα στοιχεία αυτών των φαινομένων τα οποία δεν μπορούσαν να εξηγήσουν. Για τον λόγο αυτό στράφηκαν για μια εξήγηση στη φιλοσοφία. Αυτός είναι ο λόγος για τον οποίον οι άνθρωποι στράφηκαν βαθμιαία από τη θρησκεία στη φιλοσοφία για να κατανοήσουν την ιατρική. </a:t>
            </a:r>
          </a:p>
          <a:p>
            <a:pPr marL="0" lvl="0" indent="0" algn="just">
              <a:buNone/>
            </a:pPr>
            <a:endParaRPr lang="el-G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647CBC6-32A2-4AEA-AB21-C4B9EA175EBE}"/>
              </a:ext>
            </a:extLst>
          </p:cNvPr>
          <p:cNvSpPr txBox="1">
            <a:spLocks noGrp="1"/>
          </p:cNvSpPr>
          <p:nvPr>
            <p:ph type="title"/>
          </p:nvPr>
        </p:nvSpPr>
        <p:spPr/>
        <p:txBody>
          <a:bodyPr anchorCtr="1"/>
          <a:lstStyle/>
          <a:p>
            <a:pPr lvl="0" algn="just"/>
            <a:r>
              <a:rPr lang="en-US" sz="2800">
                <a:latin typeface="Times New Roman" pitchFamily="18"/>
                <a:cs typeface="Times New Roman" pitchFamily="18"/>
              </a:rPr>
              <a:t> </a:t>
            </a:r>
            <a:endParaRPr lang="el-GR" sz="2800">
              <a:latin typeface="Times New Roman" pitchFamily="18"/>
              <a:cs typeface="Times New Roman" pitchFamily="18"/>
            </a:endParaRPr>
          </a:p>
        </p:txBody>
      </p:sp>
      <p:sp>
        <p:nvSpPr>
          <p:cNvPr id="3" name="Θέση περιεχομένου 5">
            <a:extLst>
              <a:ext uri="{FF2B5EF4-FFF2-40B4-BE49-F238E27FC236}">
                <a16:creationId xmlns="" xmlns:a16="http://schemas.microsoft.com/office/drawing/2014/main" id="{78EA47DC-2C99-4F72-B653-AFA7B72B27FE}"/>
              </a:ext>
            </a:extLst>
          </p:cNvPr>
          <p:cNvSpPr txBox="1">
            <a:spLocks noGrp="1"/>
          </p:cNvSpPr>
          <p:nvPr>
            <p:ph idx="1"/>
          </p:nvPr>
        </p:nvSpPr>
        <p:spPr>
          <a:xfrm>
            <a:off x="1321902" y="1268757"/>
            <a:ext cx="10031900" cy="2687010"/>
          </a:xfrm>
        </p:spPr>
        <p:txBody>
          <a:bodyPr/>
          <a:lstStyle/>
          <a:p>
            <a:pPr lvl="0" algn="just"/>
            <a:r>
              <a:rPr lang="el-GR" sz="1800" b="1">
                <a:cs typeface="Times New Roman" pitchFamily="18"/>
              </a:rPr>
              <a:t>Η υγεία, </a:t>
            </a:r>
            <a:r>
              <a:rPr lang="el-GR" sz="1800">
                <a:cs typeface="Times New Roman" pitchFamily="18"/>
              </a:rPr>
              <a:t>σύμφωνα με τον Αλκμαίωνα, επικρατεί όταν υπάρχει μια αρμονική ανάμιξη (δηλαδή </a:t>
            </a:r>
            <a:r>
              <a:rPr lang="el-GR" sz="1800" b="1">
                <a:cs typeface="Times New Roman" pitchFamily="18"/>
              </a:rPr>
              <a:t>  </a:t>
            </a:r>
            <a:r>
              <a:rPr lang="en-US" sz="1800">
                <a:cs typeface="Times New Roman" pitchFamily="18"/>
              </a:rPr>
              <a:t> </a:t>
            </a:r>
            <a:r>
              <a:rPr lang="en-GB" sz="1800" i="1">
                <a:cs typeface="Times New Roman" pitchFamily="18"/>
              </a:rPr>
              <a:t>κρᾶσι</a:t>
            </a:r>
            <a:r>
              <a:rPr lang="el-GR" sz="1800" i="1">
                <a:cs typeface="Times New Roman" pitchFamily="18"/>
              </a:rPr>
              <a:t>ς</a:t>
            </a:r>
            <a:r>
              <a:rPr lang="el-GR" sz="1800">
                <a:cs typeface="Times New Roman" pitchFamily="18"/>
              </a:rPr>
              <a:t>)</a:t>
            </a:r>
            <a:r>
              <a:rPr lang="en-US" sz="1800">
                <a:cs typeface="Times New Roman" pitchFamily="18"/>
              </a:rPr>
              <a:t> </a:t>
            </a:r>
            <a:r>
              <a:rPr lang="el-GR" sz="1800">
                <a:cs typeface="Times New Roman" pitchFamily="18"/>
              </a:rPr>
              <a:t>αυτών των στοιχείων, όταν με άλλα λόγια υπάρχει ισονομία (ή  </a:t>
            </a:r>
            <a:r>
              <a:rPr lang="en-GB" sz="1800" i="1">
                <a:cs typeface="Times New Roman" pitchFamily="18"/>
              </a:rPr>
              <a:t>ἰσονομία</a:t>
            </a:r>
            <a:r>
              <a:rPr lang="en-GB" sz="1800">
                <a:cs typeface="Times New Roman" pitchFamily="18"/>
              </a:rPr>
              <a:t>)</a:t>
            </a:r>
            <a:r>
              <a:rPr lang="el-GR" sz="1800">
                <a:cs typeface="Times New Roman" pitchFamily="18"/>
              </a:rPr>
              <a:t>. ‘Εχουμε </a:t>
            </a:r>
            <a:r>
              <a:rPr lang="el-GR" sz="1800" b="1">
                <a:cs typeface="Times New Roman" pitchFamily="18"/>
              </a:rPr>
              <a:t>ασθένεια, </a:t>
            </a:r>
            <a:r>
              <a:rPr lang="el-GR" sz="1800">
                <a:cs typeface="Times New Roman" pitchFamily="18"/>
              </a:rPr>
              <a:t>από την άλλη πλευρά, όταν ένα από αυτά τα στοιχεία κυριαρχεί και έτσι έχουμε μοναρχία </a:t>
            </a:r>
            <a:r>
              <a:rPr lang="en-US" sz="1800">
                <a:cs typeface="Times New Roman" pitchFamily="18"/>
              </a:rPr>
              <a:t>(</a:t>
            </a:r>
            <a:r>
              <a:rPr lang="el-GR" sz="1800">
                <a:cs typeface="Times New Roman" pitchFamily="18"/>
              </a:rPr>
              <a:t>ή</a:t>
            </a:r>
            <a:r>
              <a:rPr lang="en-US" sz="1800">
                <a:cs typeface="Times New Roman" pitchFamily="18"/>
              </a:rPr>
              <a:t> </a:t>
            </a:r>
            <a:r>
              <a:rPr lang="el-GR" sz="1800" i="1">
                <a:cs typeface="Times New Roman" pitchFamily="18"/>
              </a:rPr>
              <a:t>μοναρχία</a:t>
            </a:r>
            <a:r>
              <a:rPr lang="el-GR" sz="1800">
                <a:cs typeface="Times New Roman" pitchFamily="18"/>
              </a:rPr>
              <a:t>). </a:t>
            </a:r>
          </a:p>
          <a:p>
            <a:pPr lvl="0" algn="just"/>
            <a:r>
              <a:rPr lang="el-GR" sz="1800" b="1">
                <a:cs typeface="Times New Roman" pitchFamily="18"/>
              </a:rPr>
              <a:t>Ο Εμπεδοκλής ο Ακραγαντίνος  </a:t>
            </a:r>
            <a:r>
              <a:rPr lang="el-GR" sz="1800">
                <a:cs typeface="Times New Roman" pitchFamily="18"/>
              </a:rPr>
              <a:t>συνεχίζει την παράδοση της αρχαίας ιατρικής. ‘Ηταν ένας από τους αρχηγούς της ιατρικής σχολής της Ιταλίας που διαφωνούσε με </a:t>
            </a:r>
            <a:r>
              <a:rPr lang="el-GR" sz="1800" b="1">
                <a:cs typeface="Times New Roman" pitchFamily="18"/>
              </a:rPr>
              <a:t>τους Ασκληπιάδες της Κω και της Κνίδου. </a:t>
            </a:r>
            <a:r>
              <a:rPr lang="el-GR" sz="1800">
                <a:cs typeface="Times New Roman" pitchFamily="18"/>
              </a:rPr>
              <a:t>‘Εχει γράψει μια φιλοσοφική διατριβή </a:t>
            </a:r>
            <a:r>
              <a:rPr lang="el-GR" sz="1800" i="1">
                <a:cs typeface="Times New Roman" pitchFamily="18"/>
              </a:rPr>
              <a:t>Περί φύσεως</a:t>
            </a:r>
            <a:r>
              <a:rPr lang="el-GR" sz="1800">
                <a:cs typeface="Times New Roman" pitchFamily="18"/>
              </a:rPr>
              <a:t>  και μια δεύτερη η οποία σχετίζεται με την ιατρική, η οποία όμως δεν έχει διασωθεί. </a:t>
            </a:r>
            <a:endParaRPr lang="en-US" sz="2400">
              <a:latin typeface="Times New Roman" pitchFamily="18"/>
              <a:cs typeface="Times New Roman" pitchFamily="18"/>
            </a:endParaRPr>
          </a:p>
          <a:p>
            <a:pPr marL="0" lvl="0" indent="0" algn="just">
              <a:buNone/>
            </a:pPr>
            <a:endParaRPr lang="en-US" sz="2400">
              <a:latin typeface="Times New Roman" pitchFamily="18"/>
              <a:cs typeface="Times New Roman" pitchFamily="18"/>
            </a:endParaRPr>
          </a:p>
          <a:p>
            <a:pPr lvl="0" algn="just"/>
            <a:endParaRPr lang="en-US" sz="2400">
              <a:latin typeface="Times New Roman" pitchFamily="18"/>
              <a:cs typeface="Times New Roman" pitchFamily="18"/>
            </a:endParaRPr>
          </a:p>
          <a:p>
            <a:pPr lvl="0" algn="just"/>
            <a:endParaRPr lang="el-GR" sz="2400" i="1">
              <a:latin typeface="Times New Roman" pitchFamily="18"/>
              <a:cs typeface="Times New Roman" pitchFamily="18"/>
            </a:endParaRPr>
          </a:p>
          <a:p>
            <a:pPr marL="0" lvl="0" indent="0" algn="just">
              <a:buNone/>
            </a:pPr>
            <a:endParaRPr lang="el-GR" sz="2400">
              <a:latin typeface="Times New Roman" pitchFamily="18"/>
              <a:cs typeface="Times New Roman" pitchFamily="18"/>
            </a:endParaRPr>
          </a:p>
        </p:txBody>
      </p:sp>
      <p:pic>
        <p:nvPicPr>
          <p:cNvPr id="4" name="Εικόνα 3">
            <a:extLst>
              <a:ext uri="{FF2B5EF4-FFF2-40B4-BE49-F238E27FC236}">
                <a16:creationId xmlns="" xmlns:a16="http://schemas.microsoft.com/office/drawing/2014/main" id="{606DCA5A-889F-452C-B7C9-33B098473590}"/>
              </a:ext>
            </a:extLst>
          </p:cNvPr>
          <p:cNvPicPr>
            <a:picLocks noChangeAspect="1"/>
          </p:cNvPicPr>
          <p:nvPr/>
        </p:nvPicPr>
        <p:blipFill>
          <a:blip r:embed="rId2"/>
          <a:stretch>
            <a:fillRect/>
          </a:stretch>
        </p:blipFill>
        <p:spPr>
          <a:xfrm>
            <a:off x="5175824" y="3717035"/>
            <a:ext cx="1928286" cy="2784155"/>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E2FD20C-A6D3-4929-8A55-06F72115D489}"/>
              </a:ext>
            </a:extLst>
          </p:cNvPr>
          <p:cNvSpPr txBox="1">
            <a:spLocks noGrp="1"/>
          </p:cNvSpPr>
          <p:nvPr>
            <p:ph type="title"/>
          </p:nvPr>
        </p:nvSpPr>
        <p:spPr>
          <a:xfrm>
            <a:off x="838203" y="1052739"/>
            <a:ext cx="10515600" cy="637949"/>
          </a:xfrm>
        </p:spPr>
        <p:txBody>
          <a:bodyPr anchorCtr="1"/>
          <a:lstStyle/>
          <a:p>
            <a:pPr lvl="0" algn="ctr"/>
            <a:r>
              <a:rPr lang="el-GR" sz="2400">
                <a:latin typeface="Calibri"/>
                <a:cs typeface="Times New Roman" pitchFamily="18"/>
              </a:rPr>
              <a:t>Η διδασκαλία του Εμπεδοκλή. </a:t>
            </a:r>
          </a:p>
        </p:txBody>
      </p:sp>
      <p:sp>
        <p:nvSpPr>
          <p:cNvPr id="3" name="Θέση περιεχομένου 2">
            <a:extLst>
              <a:ext uri="{FF2B5EF4-FFF2-40B4-BE49-F238E27FC236}">
                <a16:creationId xmlns="" xmlns:a16="http://schemas.microsoft.com/office/drawing/2014/main" id="{164C6EBE-0E80-48BC-9894-0C9B9523A497}"/>
              </a:ext>
            </a:extLst>
          </p:cNvPr>
          <p:cNvSpPr txBox="1">
            <a:spLocks noGrp="1"/>
          </p:cNvSpPr>
          <p:nvPr>
            <p:ph idx="1"/>
          </p:nvPr>
        </p:nvSpPr>
        <p:spPr>
          <a:xfrm>
            <a:off x="914400" y="1988838"/>
            <a:ext cx="10440619" cy="2086203"/>
          </a:xfrm>
        </p:spPr>
        <p:txBody>
          <a:bodyPr/>
          <a:lstStyle/>
          <a:p>
            <a:pPr lvl="0" algn="just"/>
            <a:r>
              <a:rPr lang="el-GR" sz="1800">
                <a:cs typeface="Times New Roman" pitchFamily="18"/>
              </a:rPr>
              <a:t>Ο Εμπεδοκλής ενδιαφερόταν για τις αρχές των όντων και ειδικότερα των ανθρωπίνων όντων. Σύμφωνα με αυτόν, τα όντα συνίστανται σε τέσσερα στοιχεία αναμεμιγμένα σε διαφορετικές αναλογίες, γη, ύδωρ, φωτιά και αέρας, </a:t>
            </a:r>
            <a:r>
              <a:rPr lang="el-GR" sz="1800" b="1">
                <a:cs typeface="Times New Roman" pitchFamily="18"/>
              </a:rPr>
              <a:t>τα ριζώματα</a:t>
            </a:r>
            <a:r>
              <a:rPr lang="el-GR" sz="1800">
                <a:cs typeface="Times New Roman" pitchFamily="18"/>
              </a:rPr>
              <a:t>, τα οποία του επιτρέπουν να εξηγήσει τις ατομικές φύσεις, κάτι το οποίο αποκτά ιδιαίτερη σημασία στη σχολή του Ιπποκράτη. </a:t>
            </a:r>
          </a:p>
          <a:p>
            <a:pPr lvl="0" algn="just"/>
            <a:r>
              <a:rPr lang="el-GR" sz="1800">
                <a:cs typeface="Times New Roman" pitchFamily="18"/>
              </a:rPr>
              <a:t> Επιπλέον, ο Εμπεδοκλής προσπάθησε να διατυπώσει </a:t>
            </a:r>
            <a:r>
              <a:rPr lang="el-GR" sz="1800" b="1">
                <a:cs typeface="Times New Roman" pitchFamily="18"/>
              </a:rPr>
              <a:t>μια θεωρία της φυσιολογίας </a:t>
            </a:r>
            <a:r>
              <a:rPr lang="el-GR" sz="1800">
                <a:cs typeface="Times New Roman" pitchFamily="18"/>
              </a:rPr>
              <a:t>για τις πιο σημαντικές λειτουργίες του ανθρώπου, δηλαδή την αναπαραγωγή, την ανάπτυξη και τη διατροφή, την αναπνοή, τον ύπνο και τον θάνατο, τη σκέψη και τη νόηση. </a:t>
            </a:r>
          </a:p>
          <a:p>
            <a:pPr marL="0" lvl="0" indent="0" algn="just">
              <a:buNone/>
            </a:pPr>
            <a:endParaRPr lang="el-GR" sz="1800">
              <a:cs typeface="Times New Roman" pitchFamily="1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BDAAD19-044C-40B9-9ECE-B655CF031466}"/>
              </a:ext>
            </a:extLst>
          </p:cNvPr>
          <p:cNvSpPr txBox="1">
            <a:spLocks noGrp="1"/>
          </p:cNvSpPr>
          <p:nvPr>
            <p:ph type="title"/>
          </p:nvPr>
        </p:nvSpPr>
        <p:spPr>
          <a:xfrm>
            <a:off x="838203" y="1196748"/>
            <a:ext cx="10515600" cy="792089"/>
          </a:xfrm>
        </p:spPr>
        <p:txBody>
          <a:bodyPr anchorCtr="1"/>
          <a:lstStyle/>
          <a:p>
            <a:pPr lvl="0" algn="ctr"/>
            <a:r>
              <a:rPr lang="el-GR" sz="2400">
                <a:latin typeface="Calibri"/>
                <a:cs typeface="Times New Roman" pitchFamily="18"/>
              </a:rPr>
              <a:t>Η ιατρική μετά τον Αλκμαίωνα τον Κροτωνιάτη και τον Εμπεδοκλή τον Ακραγαντίνο</a:t>
            </a:r>
            <a:r>
              <a:rPr lang="en-US" sz="2400">
                <a:latin typeface="Calibri"/>
                <a:cs typeface="Times New Roman" pitchFamily="18"/>
              </a:rPr>
              <a:t>: </a:t>
            </a:r>
            <a:r>
              <a:rPr lang="el-GR" sz="2400" b="1">
                <a:latin typeface="Calibri"/>
                <a:cs typeface="Times New Roman" pitchFamily="18"/>
              </a:rPr>
              <a:t>Πλάτων </a:t>
            </a:r>
            <a:r>
              <a:rPr lang="el-GR" sz="2400">
                <a:latin typeface="Calibri"/>
                <a:cs typeface="Times New Roman" pitchFamily="18"/>
              </a:rPr>
              <a:t>και</a:t>
            </a:r>
            <a:r>
              <a:rPr lang="el-GR" sz="2400" b="1">
                <a:latin typeface="Calibri"/>
                <a:cs typeface="Times New Roman" pitchFamily="18"/>
              </a:rPr>
              <a:t> Αριστοτέλης</a:t>
            </a:r>
          </a:p>
        </p:txBody>
      </p:sp>
      <p:sp>
        <p:nvSpPr>
          <p:cNvPr id="3" name="Θέση περιεχομένου 2">
            <a:extLst>
              <a:ext uri="{FF2B5EF4-FFF2-40B4-BE49-F238E27FC236}">
                <a16:creationId xmlns="" xmlns:a16="http://schemas.microsoft.com/office/drawing/2014/main" id="{43128834-CCDC-4F87-BD80-6FC986417A91}"/>
              </a:ext>
            </a:extLst>
          </p:cNvPr>
          <p:cNvSpPr txBox="1">
            <a:spLocks noGrp="1"/>
          </p:cNvSpPr>
          <p:nvPr>
            <p:ph idx="1"/>
          </p:nvPr>
        </p:nvSpPr>
        <p:spPr>
          <a:xfrm>
            <a:off x="838203" y="2204865"/>
            <a:ext cx="10516816" cy="1240703"/>
          </a:xfrm>
        </p:spPr>
        <p:txBody>
          <a:bodyPr/>
          <a:lstStyle/>
          <a:p>
            <a:pPr marL="0" lvl="0" indent="0">
              <a:buNone/>
            </a:pPr>
            <a:r>
              <a:rPr lang="el-GR" sz="1800">
                <a:cs typeface="Times New Roman" pitchFamily="18"/>
              </a:rPr>
              <a:t>Ανάμεσα στους φιλοσόφους οι οποίοι προσπάθησαν να αναπτύξουν περαιτέρω πιο σύνθετες θεωρίες φυσιολογίας ήταν</a:t>
            </a:r>
            <a:r>
              <a:rPr lang="en-US" sz="1800">
                <a:cs typeface="Times New Roman" pitchFamily="18"/>
              </a:rPr>
              <a:t>: </a:t>
            </a:r>
            <a:r>
              <a:rPr lang="el-GR" sz="1800">
                <a:cs typeface="Times New Roman" pitchFamily="18"/>
              </a:rPr>
              <a:t>ο Αναξαγόρας, ο Διογένης από την Απολλωνία, ο Δημόκριτος, ο ‘Ιππων ο Σάμιος και ο Φιλοκλής ο Κροτωνιάτης. Επίσης, </a:t>
            </a:r>
            <a:r>
              <a:rPr lang="el-GR" sz="1800" b="1">
                <a:cs typeface="Times New Roman" pitchFamily="18"/>
              </a:rPr>
              <a:t>ο Πλάτων </a:t>
            </a:r>
            <a:r>
              <a:rPr lang="el-GR" sz="1800">
                <a:cs typeface="Times New Roman" pitchFamily="18"/>
              </a:rPr>
              <a:t>και </a:t>
            </a:r>
            <a:r>
              <a:rPr lang="el-GR" sz="1800" b="1">
                <a:cs typeface="Times New Roman" pitchFamily="18"/>
              </a:rPr>
              <a:t>ο Αριστοτέλης </a:t>
            </a:r>
            <a:r>
              <a:rPr lang="el-GR" sz="1800">
                <a:cs typeface="Times New Roman" pitchFamily="18"/>
              </a:rPr>
              <a:t>συνεισέφεραν σημαντικά στην εξέλιξη της ιατρικής.    </a:t>
            </a:r>
          </a:p>
        </p:txBody>
      </p:sp>
      <p:pic>
        <p:nvPicPr>
          <p:cNvPr id="4" name="Εικόνα 3">
            <a:extLst>
              <a:ext uri="{FF2B5EF4-FFF2-40B4-BE49-F238E27FC236}">
                <a16:creationId xmlns="" xmlns:a16="http://schemas.microsoft.com/office/drawing/2014/main" id="{BBC0E43C-15F1-4F9B-BC24-85E268A83C24}"/>
              </a:ext>
            </a:extLst>
          </p:cNvPr>
          <p:cNvPicPr>
            <a:picLocks noChangeAspect="1"/>
          </p:cNvPicPr>
          <p:nvPr/>
        </p:nvPicPr>
        <p:blipFill>
          <a:blip r:embed="rId2"/>
          <a:stretch>
            <a:fillRect/>
          </a:stretch>
        </p:blipFill>
        <p:spPr>
          <a:xfrm>
            <a:off x="2135562" y="3445568"/>
            <a:ext cx="2300292" cy="2503709"/>
          </a:xfrm>
          <a:prstGeom prst="rect">
            <a:avLst/>
          </a:prstGeom>
          <a:noFill/>
          <a:ln cap="flat">
            <a:noFill/>
          </a:ln>
        </p:spPr>
      </p:pic>
      <p:pic>
        <p:nvPicPr>
          <p:cNvPr id="5" name="Εικόνα 4">
            <a:extLst>
              <a:ext uri="{FF2B5EF4-FFF2-40B4-BE49-F238E27FC236}">
                <a16:creationId xmlns="" xmlns:a16="http://schemas.microsoft.com/office/drawing/2014/main" id="{F598895E-3F88-4F39-9EB4-2D5B1D100122}"/>
              </a:ext>
            </a:extLst>
          </p:cNvPr>
          <p:cNvPicPr>
            <a:picLocks noChangeAspect="1"/>
          </p:cNvPicPr>
          <p:nvPr/>
        </p:nvPicPr>
        <p:blipFill>
          <a:blip r:embed="rId3"/>
          <a:stretch>
            <a:fillRect/>
          </a:stretch>
        </p:blipFill>
        <p:spPr>
          <a:xfrm>
            <a:off x="6456038" y="3445568"/>
            <a:ext cx="2577236" cy="2577236"/>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82D2985-8F9E-4749-A35D-B75A14B765F2}"/>
              </a:ext>
            </a:extLst>
          </p:cNvPr>
          <p:cNvSpPr txBox="1">
            <a:spLocks noGrp="1"/>
          </p:cNvSpPr>
          <p:nvPr>
            <p:ph type="title"/>
          </p:nvPr>
        </p:nvSpPr>
        <p:spPr>
          <a:xfrm>
            <a:off x="838203" y="980730"/>
            <a:ext cx="10515600" cy="709958"/>
          </a:xfrm>
        </p:spPr>
        <p:txBody>
          <a:bodyPr anchorCtr="1"/>
          <a:lstStyle/>
          <a:p>
            <a:pPr lvl="0" algn="ctr"/>
            <a:r>
              <a:rPr lang="el-GR" sz="2400">
                <a:latin typeface="Calibri"/>
                <a:cs typeface="Times New Roman" pitchFamily="18"/>
              </a:rPr>
              <a:t>Η βασική ιατρική διδασκαλία του Πλάτωνα. </a:t>
            </a:r>
          </a:p>
        </p:txBody>
      </p:sp>
      <p:sp>
        <p:nvSpPr>
          <p:cNvPr id="3" name="Θέση περιεχομένου 2">
            <a:extLst>
              <a:ext uri="{FF2B5EF4-FFF2-40B4-BE49-F238E27FC236}">
                <a16:creationId xmlns="" xmlns:a16="http://schemas.microsoft.com/office/drawing/2014/main" id="{50028496-A331-4AAC-BC4D-B85B201D602C}"/>
              </a:ext>
            </a:extLst>
          </p:cNvPr>
          <p:cNvSpPr txBox="1">
            <a:spLocks noGrp="1"/>
          </p:cNvSpPr>
          <p:nvPr>
            <p:ph idx="1"/>
          </p:nvPr>
        </p:nvSpPr>
        <p:spPr>
          <a:xfrm>
            <a:off x="839419" y="1844820"/>
            <a:ext cx="10515600" cy="4351336"/>
          </a:xfrm>
        </p:spPr>
        <p:txBody>
          <a:bodyPr/>
          <a:lstStyle/>
          <a:p>
            <a:pPr marL="0" lvl="0" indent="0" algn="just">
              <a:lnSpc>
                <a:spcPct val="100000"/>
              </a:lnSpc>
              <a:buNone/>
            </a:pPr>
            <a:r>
              <a:rPr lang="el-GR" sz="1800">
                <a:cs typeface="Times New Roman" pitchFamily="18"/>
              </a:rPr>
              <a:t>Στη διατριβή του </a:t>
            </a:r>
            <a:r>
              <a:rPr lang="el-GR" sz="1800" i="1">
                <a:cs typeface="Times New Roman" pitchFamily="18"/>
              </a:rPr>
              <a:t>Τίμαιος</a:t>
            </a:r>
            <a:r>
              <a:rPr lang="el-GR" sz="1800" b="1">
                <a:cs typeface="Times New Roman" pitchFamily="18"/>
              </a:rPr>
              <a:t> </a:t>
            </a:r>
            <a:r>
              <a:rPr lang="el-GR" sz="1800">
                <a:cs typeface="Times New Roman" pitchFamily="18"/>
              </a:rPr>
              <a:t> ο Πλάτων παρουσιάζει τη δική του εκδοχή της δημιουργίας του κόσμου και του ανθρώπου. Στο ίδιο έργο εισάγει τις ασθένειες. Διακρίνει μεταξύ </a:t>
            </a:r>
            <a:r>
              <a:rPr lang="el-GR" sz="1800" b="1">
                <a:cs typeface="Times New Roman" pitchFamily="18"/>
              </a:rPr>
              <a:t>των ασθενειών του σώματος </a:t>
            </a:r>
            <a:r>
              <a:rPr lang="el-GR" sz="1800">
                <a:cs typeface="Times New Roman" pitchFamily="18"/>
              </a:rPr>
              <a:t>και </a:t>
            </a:r>
            <a:r>
              <a:rPr lang="el-GR" sz="1800" b="1">
                <a:cs typeface="Times New Roman" pitchFamily="18"/>
              </a:rPr>
              <a:t>των ασθενειών της ψυχής</a:t>
            </a:r>
            <a:r>
              <a:rPr lang="el-GR" sz="1800">
                <a:cs typeface="Times New Roman" pitchFamily="18"/>
              </a:rPr>
              <a:t>. Περαιτέρω αυτός διακρίνει τις ασθένειες του σώματος σε τρία είδη</a:t>
            </a:r>
            <a:r>
              <a:rPr lang="en-US" sz="1800">
                <a:cs typeface="Times New Roman" pitchFamily="18"/>
              </a:rPr>
              <a:t>: </a:t>
            </a:r>
          </a:p>
          <a:p>
            <a:pPr marL="0" lvl="0" indent="0" algn="just">
              <a:lnSpc>
                <a:spcPct val="100000"/>
              </a:lnSpc>
              <a:buNone/>
            </a:pPr>
            <a:endParaRPr lang="el-GR" sz="1800">
              <a:cs typeface="Times New Roman" pitchFamily="18"/>
            </a:endParaRPr>
          </a:p>
          <a:p>
            <a:pPr marL="457200" lvl="1" indent="0" algn="just">
              <a:lnSpc>
                <a:spcPct val="80000"/>
              </a:lnSpc>
              <a:buNone/>
            </a:pPr>
            <a:r>
              <a:rPr lang="el-GR" sz="1600">
                <a:cs typeface="Times New Roman" pitchFamily="18"/>
              </a:rPr>
              <a:t>(α) Οι ασθένειες οι οποίες σχετίζονται με την υπερβολή ή την έλλειψη (δηλαδή, την ανισορροπία) ή τη δυσαρμονία</a:t>
            </a:r>
          </a:p>
          <a:p>
            <a:pPr marL="457200" lvl="1" indent="0" algn="just">
              <a:lnSpc>
                <a:spcPct val="80000"/>
              </a:lnSpc>
              <a:buNone/>
            </a:pPr>
            <a:r>
              <a:rPr lang="el-GR" sz="1600">
                <a:cs typeface="Times New Roman" pitchFamily="18"/>
              </a:rPr>
              <a:t>      των πρωταρχικών σωμάτων</a:t>
            </a:r>
          </a:p>
          <a:p>
            <a:pPr marL="457200" lvl="1" indent="0" algn="just">
              <a:lnSpc>
                <a:spcPct val="80000"/>
              </a:lnSpc>
              <a:buNone/>
            </a:pPr>
            <a:r>
              <a:rPr lang="el-GR" sz="1600">
                <a:cs typeface="Times New Roman" pitchFamily="18"/>
              </a:rPr>
              <a:t>(β) Οι ασθένειες των δευτερευόντων ιστών.   </a:t>
            </a:r>
            <a:endParaRPr lang="en-US" sz="1600">
              <a:cs typeface="Times New Roman" pitchFamily="18"/>
            </a:endParaRPr>
          </a:p>
          <a:p>
            <a:pPr marL="457200" lvl="1" indent="0" algn="just">
              <a:lnSpc>
                <a:spcPct val="80000"/>
              </a:lnSpc>
              <a:buNone/>
            </a:pPr>
            <a:r>
              <a:rPr lang="el-GR" sz="1600">
                <a:cs typeface="Times New Roman" pitchFamily="18"/>
              </a:rPr>
              <a:t>(γ) Οι ασθένειες οι οποίες σχετίζονται με την αναπνοή, το φλέγμα, τη χολή και τους πυρετούς. </a:t>
            </a:r>
          </a:p>
          <a:p>
            <a:pPr marL="457200" lvl="1" indent="0" algn="just">
              <a:lnSpc>
                <a:spcPct val="80000"/>
              </a:lnSpc>
              <a:buNone/>
            </a:pPr>
            <a:endParaRPr lang="el-GR" sz="1600">
              <a:cs typeface="Times New Roman" pitchFamily="18"/>
            </a:endParaRPr>
          </a:p>
          <a:p>
            <a:pPr marL="457200" lvl="1" indent="0" algn="just">
              <a:lnSpc>
                <a:spcPct val="80000"/>
              </a:lnSpc>
              <a:buNone/>
            </a:pPr>
            <a:r>
              <a:rPr lang="el-GR" sz="1800">
                <a:cs typeface="Times New Roman" pitchFamily="18"/>
              </a:rPr>
              <a:t>Οι ασθένειες της ψυχής, από την άλλη πλευρά, σχετίζονται με τη δυσαναλογία μεταξύ σώματος και ψυχής.  </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TotalTime>
  <Words>3109</Words>
  <Application>Microsoft Office PowerPoint</Application>
  <PresentationFormat>Custom</PresentationFormat>
  <Paragraphs>117</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Θέμα του Office</vt:lpstr>
      <vt:lpstr>PowerPoint Presentation</vt:lpstr>
      <vt:lpstr>Φιλοσοφία και Ιατρική. </vt:lpstr>
      <vt:lpstr>Η σχέση μεταξύ της Αρχαίας Ελληνικής Φιλοσοφίας και της Ιατρικής. </vt:lpstr>
      <vt:lpstr>«Σοφία», «Φιλοσοφία», γνώση, καθολική γνώση.           </vt:lpstr>
      <vt:lpstr>  Οι απαρχές της αρχαίας ιατρικής.  </vt:lpstr>
      <vt:lpstr> </vt:lpstr>
      <vt:lpstr>Η διδασκαλία του Εμπεδοκλή. </vt:lpstr>
      <vt:lpstr>Η ιατρική μετά τον Αλκμαίωνα τον Κροτωνιάτη και τον Εμπεδοκλή τον Ακραγαντίνο: Πλάτων και Αριστοτέλης</vt:lpstr>
      <vt:lpstr>Η βασική ιατρική διδασκαλία του Πλάτωνα. </vt:lpstr>
      <vt:lpstr>Η σύλληψη της θεραπείας, σύμφωνα με τον Πλάτωνα. </vt:lpstr>
      <vt:lpstr>Ο Πλάτων ως ο πρώτος εισηγητής της σύγχρονης Ψυχοθεραπείας.  </vt:lpstr>
      <vt:lpstr>Η συνεισφορά του Αριστοτέλη στην ιατρική.</vt:lpstr>
      <vt:lpstr>Ο Ιπποκράτης και ο διαχωρισμός της ιατρικής από τη φιλοσοφία. </vt:lpstr>
      <vt:lpstr>   Οι επιδράσεις της φιλοσοφίας στην ιατρική κατά τη διάρκεια  της κοσμολογικής περιόδου.  </vt:lpstr>
      <vt:lpstr>Οι επιδράσεις της φιλοσοφίας στην ιατρική κατά τη διάρκεια της Ανθρωπολογικής περιόδου της φιλοσοφίας.  Αρχαία Ελληνική και Ρωμαϊκή Δεοντολογία. </vt:lpstr>
      <vt:lpstr>Δεοντολογικές διατριβές και η επίδρασή τους στον χαρακτήρα του ιατρού.  </vt:lpstr>
      <vt:lpstr>Στήλη για μια Ρωμαία ιατρό – γυναίκα ιατρός  από τον 2ο αιώνα.  Από το Μουσείο de la Cour d’ Or Metz Métropole. </vt:lpstr>
      <vt:lpstr>Οι Δεοντολογικές πραγματείες των ιατροφιλοσόφων. </vt:lpstr>
      <vt:lpstr>Οι δεοντολογικές πραγματείες των ιατροφιλοσόφων – συνέχεια.   </vt:lpstr>
      <vt:lpstr>Ιερό του Ασκληπιού στην Επίδαυρο, Ελλάδα.   (Από World Heritage Journeys). </vt:lpstr>
      <vt:lpstr>Οι δεοντολογικές πραγματείες των ιατροφιλοσόφων – συνέχεια. </vt:lpstr>
      <vt:lpstr>Οι δεοντολογικές πραγματείες των ιατροφιλοσόφων – συνέχεια.</vt:lpstr>
      <vt:lpstr>Οι δεοντολογικές πραγματείες των ιατροφιλοσόφων – συνέχεια. </vt:lpstr>
      <vt:lpstr>Ιατρός που περιποιείται ασθενή.  (Αττική κοκκινόχρωμη αρύβαλλος, 480-470 π. 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ARISTOTLE UNIVERSITY OF THESSALONIKI, THESSALONIKI, GREECE.</dc:title>
  <dc:creator>Ελένη Καλοκαιρινού</dc:creator>
  <cp:lastModifiedBy>Andrea Anzanello</cp:lastModifiedBy>
  <cp:revision>15</cp:revision>
  <cp:lastPrinted>2020-11-16T09:01:12Z</cp:lastPrinted>
  <dcterms:created xsi:type="dcterms:W3CDTF">2019-02-10T17:06:42Z</dcterms:created>
  <dcterms:modified xsi:type="dcterms:W3CDTF">2021-09-09T11:02:34Z</dcterms:modified>
</cp:coreProperties>
</file>