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45"/>
  </p:notesMasterIdLst>
  <p:sldIdLst>
    <p:sldId id="451" r:id="rId5"/>
    <p:sldId id="256" r:id="rId6"/>
    <p:sldId id="432" r:id="rId7"/>
    <p:sldId id="259" r:id="rId8"/>
    <p:sldId id="417" r:id="rId9"/>
    <p:sldId id="265" r:id="rId10"/>
    <p:sldId id="424" r:id="rId11"/>
    <p:sldId id="418" r:id="rId12"/>
    <p:sldId id="407" r:id="rId13"/>
    <p:sldId id="354" r:id="rId14"/>
    <p:sldId id="419" r:id="rId15"/>
    <p:sldId id="406" r:id="rId16"/>
    <p:sldId id="420" r:id="rId17"/>
    <p:sldId id="408" r:id="rId18"/>
    <p:sldId id="421" r:id="rId19"/>
    <p:sldId id="409" r:id="rId20"/>
    <p:sldId id="410" r:id="rId21"/>
    <p:sldId id="398" r:id="rId22"/>
    <p:sldId id="308" r:id="rId23"/>
    <p:sldId id="311" r:id="rId24"/>
    <p:sldId id="329" r:id="rId25"/>
    <p:sldId id="306" r:id="rId26"/>
    <p:sldId id="405" r:id="rId27"/>
    <p:sldId id="425" r:id="rId28"/>
    <p:sldId id="401" r:id="rId29"/>
    <p:sldId id="429" r:id="rId30"/>
    <p:sldId id="430" r:id="rId31"/>
    <p:sldId id="433" r:id="rId32"/>
    <p:sldId id="391" r:id="rId33"/>
    <p:sldId id="390" r:id="rId34"/>
    <p:sldId id="393" r:id="rId35"/>
    <p:sldId id="395" r:id="rId36"/>
    <p:sldId id="261" r:id="rId37"/>
    <p:sldId id="427" r:id="rId38"/>
    <p:sldId id="397" r:id="rId39"/>
    <p:sldId id="431" r:id="rId40"/>
    <p:sldId id="262" r:id="rId41"/>
    <p:sldId id="436" r:id="rId42"/>
    <p:sldId id="435" r:id="rId43"/>
    <p:sldId id="326" r:id="rId4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701" autoAdjust="0"/>
    <p:restoredTop sz="86380" autoAdjust="0"/>
  </p:normalViewPr>
  <p:slideViewPr>
    <p:cSldViewPr snapToGrid="0">
      <p:cViewPr varScale="1">
        <p:scale>
          <a:sx n="70" d="100"/>
          <a:sy n="70" d="100"/>
        </p:scale>
        <p:origin x="-714" y="-9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viewProps" Target="viewProps.xml"/><Relationship Id="rId50" Type="http://schemas.microsoft.com/office/2016/11/relationships/changesInfo" Target="changesInfos/changesInfo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presProps" Target="pres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manuele Valenti" userId="50d6b79b-4617-4084-bc57-a78559ae9e94" providerId="ADAL" clId="{1FD8F6E9-B58E-4303-BAA2-294D80D354C8}"/>
    <pc:docChg chg="undo custSel addSld delSld">
      <pc:chgData name="Emanuele Valenti" userId="50d6b79b-4617-4084-bc57-a78559ae9e94" providerId="ADAL" clId="{1FD8F6E9-B58E-4303-BAA2-294D80D354C8}" dt="2020-12-31T14:11:42.568" v="44" actId="2696"/>
      <pc:docMkLst>
        <pc:docMk/>
      </pc:docMkLst>
      <pc:sldChg chg="add del">
        <pc:chgData name="Emanuele Valenti" userId="50d6b79b-4617-4084-bc57-a78559ae9e94" providerId="ADAL" clId="{1FD8F6E9-B58E-4303-BAA2-294D80D354C8}" dt="2020-12-31T14:11:42.568" v="44" actId="2696"/>
        <pc:sldMkLst>
          <pc:docMk/>
          <pc:sldMk cId="1565693854" sldId="264"/>
        </pc:sldMkLst>
      </pc:sldChg>
      <pc:sldChg chg="del">
        <pc:chgData name="Emanuele Valenti" userId="50d6b79b-4617-4084-bc57-a78559ae9e94" providerId="ADAL" clId="{1FD8F6E9-B58E-4303-BAA2-294D80D354C8}" dt="2020-12-31T14:11:32.157" v="37" actId="2696"/>
        <pc:sldMkLst>
          <pc:docMk/>
          <pc:sldMk cId="1214986493" sldId="269"/>
        </pc:sldMkLst>
      </pc:sldChg>
      <pc:sldChg chg="del">
        <pc:chgData name="Emanuele Valenti" userId="50d6b79b-4617-4084-bc57-a78559ae9e94" providerId="ADAL" clId="{1FD8F6E9-B58E-4303-BAA2-294D80D354C8}" dt="2020-12-31T14:11:32.438" v="38" actId="2696"/>
        <pc:sldMkLst>
          <pc:docMk/>
          <pc:sldMk cId="844982735" sldId="270"/>
        </pc:sldMkLst>
      </pc:sldChg>
      <pc:sldChg chg="add del">
        <pc:chgData name="Emanuele Valenti" userId="50d6b79b-4617-4084-bc57-a78559ae9e94" providerId="ADAL" clId="{1FD8F6E9-B58E-4303-BAA2-294D80D354C8}" dt="2020-12-31T14:11:41.758" v="43" actId="2696"/>
        <pc:sldMkLst>
          <pc:docMk/>
          <pc:sldMk cId="348042719" sldId="271"/>
        </pc:sldMkLst>
      </pc:sldChg>
      <pc:sldChg chg="del">
        <pc:chgData name="Emanuele Valenti" userId="50d6b79b-4617-4084-bc57-a78559ae9e94" providerId="ADAL" clId="{1FD8F6E9-B58E-4303-BAA2-294D80D354C8}" dt="2020-12-31T14:11:31.892" v="36" actId="2696"/>
        <pc:sldMkLst>
          <pc:docMk/>
          <pc:sldMk cId="3753929508" sldId="272"/>
        </pc:sldMkLst>
      </pc:sldChg>
      <pc:sldChg chg="del">
        <pc:chgData name="Emanuele Valenti" userId="50d6b79b-4617-4084-bc57-a78559ae9e94" providerId="ADAL" clId="{1FD8F6E9-B58E-4303-BAA2-294D80D354C8}" dt="2020-12-31T14:11:27.615" v="22" actId="2696"/>
        <pc:sldMkLst>
          <pc:docMk/>
          <pc:sldMk cId="3635093258" sldId="273"/>
        </pc:sldMkLst>
      </pc:sldChg>
      <pc:sldChg chg="del">
        <pc:chgData name="Emanuele Valenti" userId="50d6b79b-4617-4084-bc57-a78559ae9e94" providerId="ADAL" clId="{1FD8F6E9-B58E-4303-BAA2-294D80D354C8}" dt="2020-12-31T14:11:27.911" v="23" actId="2696"/>
        <pc:sldMkLst>
          <pc:docMk/>
          <pc:sldMk cId="1173177593" sldId="274"/>
        </pc:sldMkLst>
      </pc:sldChg>
      <pc:sldChg chg="del">
        <pc:chgData name="Emanuele Valenti" userId="50d6b79b-4617-4084-bc57-a78559ae9e94" providerId="ADAL" clId="{1FD8F6E9-B58E-4303-BAA2-294D80D354C8}" dt="2020-12-31T14:11:28.236" v="24" actId="2696"/>
        <pc:sldMkLst>
          <pc:docMk/>
          <pc:sldMk cId="2874131380" sldId="275"/>
        </pc:sldMkLst>
      </pc:sldChg>
      <pc:sldChg chg="del">
        <pc:chgData name="Emanuele Valenti" userId="50d6b79b-4617-4084-bc57-a78559ae9e94" providerId="ADAL" clId="{1FD8F6E9-B58E-4303-BAA2-294D80D354C8}" dt="2020-12-31T14:11:28.549" v="25" actId="2696"/>
        <pc:sldMkLst>
          <pc:docMk/>
          <pc:sldMk cId="3881513526" sldId="276"/>
        </pc:sldMkLst>
      </pc:sldChg>
      <pc:sldChg chg="del">
        <pc:chgData name="Emanuele Valenti" userId="50d6b79b-4617-4084-bc57-a78559ae9e94" providerId="ADAL" clId="{1FD8F6E9-B58E-4303-BAA2-294D80D354C8}" dt="2020-12-31T14:11:28.877" v="26" actId="2696"/>
        <pc:sldMkLst>
          <pc:docMk/>
          <pc:sldMk cId="3004417895" sldId="277"/>
        </pc:sldMkLst>
      </pc:sldChg>
      <pc:sldChg chg="del">
        <pc:chgData name="Emanuele Valenti" userId="50d6b79b-4617-4084-bc57-a78559ae9e94" providerId="ADAL" clId="{1FD8F6E9-B58E-4303-BAA2-294D80D354C8}" dt="2020-12-31T14:11:29.189" v="27" actId="2696"/>
        <pc:sldMkLst>
          <pc:docMk/>
          <pc:sldMk cId="3032534774" sldId="278"/>
        </pc:sldMkLst>
      </pc:sldChg>
      <pc:sldChg chg="del">
        <pc:chgData name="Emanuele Valenti" userId="50d6b79b-4617-4084-bc57-a78559ae9e94" providerId="ADAL" clId="{1FD8F6E9-B58E-4303-BAA2-294D80D354C8}" dt="2020-12-31T14:11:29.501" v="28" actId="2696"/>
        <pc:sldMkLst>
          <pc:docMk/>
          <pc:sldMk cId="3549030490" sldId="279"/>
        </pc:sldMkLst>
      </pc:sldChg>
      <pc:sldChg chg="del">
        <pc:chgData name="Emanuele Valenti" userId="50d6b79b-4617-4084-bc57-a78559ae9e94" providerId="ADAL" clId="{1FD8F6E9-B58E-4303-BAA2-294D80D354C8}" dt="2020-12-31T14:11:29.783" v="29" actId="2696"/>
        <pc:sldMkLst>
          <pc:docMk/>
          <pc:sldMk cId="2932417729" sldId="280"/>
        </pc:sldMkLst>
      </pc:sldChg>
      <pc:sldChg chg="del">
        <pc:chgData name="Emanuele Valenti" userId="50d6b79b-4617-4084-bc57-a78559ae9e94" providerId="ADAL" clId="{1FD8F6E9-B58E-4303-BAA2-294D80D354C8}" dt="2020-12-31T14:11:30.064" v="30" actId="2696"/>
        <pc:sldMkLst>
          <pc:docMk/>
          <pc:sldMk cId="352440957" sldId="281"/>
        </pc:sldMkLst>
      </pc:sldChg>
      <pc:sldChg chg="del">
        <pc:chgData name="Emanuele Valenti" userId="50d6b79b-4617-4084-bc57-a78559ae9e94" providerId="ADAL" clId="{1FD8F6E9-B58E-4303-BAA2-294D80D354C8}" dt="2020-12-31T14:11:30.361" v="31" actId="2696"/>
        <pc:sldMkLst>
          <pc:docMk/>
          <pc:sldMk cId="1683221460" sldId="282"/>
        </pc:sldMkLst>
      </pc:sldChg>
      <pc:sldChg chg="del">
        <pc:chgData name="Emanuele Valenti" userId="50d6b79b-4617-4084-bc57-a78559ae9e94" providerId="ADAL" clId="{1FD8F6E9-B58E-4303-BAA2-294D80D354C8}" dt="2020-12-31T14:11:30.673" v="32" actId="2696"/>
        <pc:sldMkLst>
          <pc:docMk/>
          <pc:sldMk cId="4211761880" sldId="283"/>
        </pc:sldMkLst>
      </pc:sldChg>
      <pc:sldChg chg="del">
        <pc:chgData name="Emanuele Valenti" userId="50d6b79b-4617-4084-bc57-a78559ae9e94" providerId="ADAL" clId="{1FD8F6E9-B58E-4303-BAA2-294D80D354C8}" dt="2020-12-31T14:11:30.970" v="33" actId="2696"/>
        <pc:sldMkLst>
          <pc:docMk/>
          <pc:sldMk cId="1117391485" sldId="284"/>
        </pc:sldMkLst>
      </pc:sldChg>
      <pc:sldChg chg="del">
        <pc:chgData name="Emanuele Valenti" userId="50d6b79b-4617-4084-bc57-a78559ae9e94" providerId="ADAL" clId="{1FD8F6E9-B58E-4303-BAA2-294D80D354C8}" dt="2020-12-31T14:11:31.267" v="34" actId="2696"/>
        <pc:sldMkLst>
          <pc:docMk/>
          <pc:sldMk cId="4272184014" sldId="285"/>
        </pc:sldMkLst>
      </pc:sldChg>
      <pc:sldChg chg="del">
        <pc:chgData name="Emanuele Valenti" userId="50d6b79b-4617-4084-bc57-a78559ae9e94" providerId="ADAL" clId="{1FD8F6E9-B58E-4303-BAA2-294D80D354C8}" dt="2020-12-31T14:11:31.610" v="35" actId="2696"/>
        <pc:sldMkLst>
          <pc:docMk/>
          <pc:sldMk cId="59038088" sldId="286"/>
        </pc:sldMkLst>
      </pc:sldChg>
      <pc:sldChg chg="del">
        <pc:chgData name="Emanuele Valenti" userId="50d6b79b-4617-4084-bc57-a78559ae9e94" providerId="ADAL" clId="{1FD8F6E9-B58E-4303-BAA2-294D80D354C8}" dt="2020-12-31T14:11:26.193" v="17" actId="2696"/>
        <pc:sldMkLst>
          <pc:docMk/>
          <pc:sldMk cId="3193506375" sldId="287"/>
        </pc:sldMkLst>
      </pc:sldChg>
      <pc:sldChg chg="del">
        <pc:chgData name="Emanuele Valenti" userId="50d6b79b-4617-4084-bc57-a78559ae9e94" providerId="ADAL" clId="{1FD8F6E9-B58E-4303-BAA2-294D80D354C8}" dt="2020-12-31T14:11:26.443" v="18" actId="2696"/>
        <pc:sldMkLst>
          <pc:docMk/>
          <pc:sldMk cId="3238366158" sldId="288"/>
        </pc:sldMkLst>
      </pc:sldChg>
      <pc:sldChg chg="del">
        <pc:chgData name="Emanuele Valenti" userId="50d6b79b-4617-4084-bc57-a78559ae9e94" providerId="ADAL" clId="{1FD8F6E9-B58E-4303-BAA2-294D80D354C8}" dt="2020-12-31T14:11:26.724" v="19" actId="2696"/>
        <pc:sldMkLst>
          <pc:docMk/>
          <pc:sldMk cId="1275083614" sldId="289"/>
        </pc:sldMkLst>
      </pc:sldChg>
      <pc:sldChg chg="del">
        <pc:chgData name="Emanuele Valenti" userId="50d6b79b-4617-4084-bc57-a78559ae9e94" providerId="ADAL" clId="{1FD8F6E9-B58E-4303-BAA2-294D80D354C8}" dt="2020-12-31T14:11:27.021" v="20" actId="2696"/>
        <pc:sldMkLst>
          <pc:docMk/>
          <pc:sldMk cId="2729988185" sldId="290"/>
        </pc:sldMkLst>
      </pc:sldChg>
      <pc:sldChg chg="del">
        <pc:chgData name="Emanuele Valenti" userId="50d6b79b-4617-4084-bc57-a78559ae9e94" providerId="ADAL" clId="{1FD8F6E9-B58E-4303-BAA2-294D80D354C8}" dt="2020-12-31T14:11:27.318" v="21" actId="2696"/>
        <pc:sldMkLst>
          <pc:docMk/>
          <pc:sldMk cId="3726290007" sldId="291"/>
        </pc:sldMkLst>
      </pc:sldChg>
      <pc:sldChg chg="del">
        <pc:chgData name="Emanuele Valenti" userId="50d6b79b-4617-4084-bc57-a78559ae9e94" providerId="ADAL" clId="{1FD8F6E9-B58E-4303-BAA2-294D80D354C8}" dt="2020-12-31T14:11:25.131" v="13" actId="2696"/>
        <pc:sldMkLst>
          <pc:docMk/>
          <pc:sldMk cId="1472901383" sldId="293"/>
        </pc:sldMkLst>
      </pc:sldChg>
      <pc:sldChg chg="del">
        <pc:chgData name="Emanuele Valenti" userId="50d6b79b-4617-4084-bc57-a78559ae9e94" providerId="ADAL" clId="{1FD8F6E9-B58E-4303-BAA2-294D80D354C8}" dt="2020-12-31T14:11:25.412" v="14" actId="2696"/>
        <pc:sldMkLst>
          <pc:docMk/>
          <pc:sldMk cId="816144797" sldId="294"/>
        </pc:sldMkLst>
      </pc:sldChg>
      <pc:sldChg chg="del">
        <pc:chgData name="Emanuele Valenti" userId="50d6b79b-4617-4084-bc57-a78559ae9e94" providerId="ADAL" clId="{1FD8F6E9-B58E-4303-BAA2-294D80D354C8}" dt="2020-12-31T14:11:25.662" v="15" actId="2696"/>
        <pc:sldMkLst>
          <pc:docMk/>
          <pc:sldMk cId="2404270689" sldId="295"/>
        </pc:sldMkLst>
      </pc:sldChg>
      <pc:sldChg chg="del">
        <pc:chgData name="Emanuele Valenti" userId="50d6b79b-4617-4084-bc57-a78559ae9e94" providerId="ADAL" clId="{1FD8F6E9-B58E-4303-BAA2-294D80D354C8}" dt="2020-12-31T14:11:25.927" v="16" actId="2696"/>
        <pc:sldMkLst>
          <pc:docMk/>
          <pc:sldMk cId="2519282658" sldId="296"/>
        </pc:sldMkLst>
      </pc:sldChg>
      <pc:sldChg chg="del">
        <pc:chgData name="Emanuele Valenti" userId="50d6b79b-4617-4084-bc57-a78559ae9e94" providerId="ADAL" clId="{1FD8F6E9-B58E-4303-BAA2-294D80D354C8}" dt="2020-12-31T14:11:24.865" v="12" actId="2696"/>
        <pc:sldMkLst>
          <pc:docMk/>
          <pc:sldMk cId="585322913" sldId="438"/>
        </pc:sldMkLst>
      </pc:sldChg>
      <pc:sldChg chg="del">
        <pc:chgData name="Emanuele Valenti" userId="50d6b79b-4617-4084-bc57-a78559ae9e94" providerId="ADAL" clId="{1FD8F6E9-B58E-4303-BAA2-294D80D354C8}" dt="2020-12-31T14:11:23.772" v="11" actId="2696"/>
        <pc:sldMkLst>
          <pc:docMk/>
          <pc:sldMk cId="2209468351" sldId="439"/>
        </pc:sldMkLst>
      </pc:sldChg>
      <pc:sldChg chg="del">
        <pc:chgData name="Emanuele Valenti" userId="50d6b79b-4617-4084-bc57-a78559ae9e94" providerId="ADAL" clId="{1FD8F6E9-B58E-4303-BAA2-294D80D354C8}" dt="2020-12-31T14:11:23.506" v="10" actId="2696"/>
        <pc:sldMkLst>
          <pc:docMk/>
          <pc:sldMk cId="1444257894" sldId="440"/>
        </pc:sldMkLst>
      </pc:sldChg>
      <pc:sldChg chg="del">
        <pc:chgData name="Emanuele Valenti" userId="50d6b79b-4617-4084-bc57-a78559ae9e94" providerId="ADAL" clId="{1FD8F6E9-B58E-4303-BAA2-294D80D354C8}" dt="2020-12-31T14:11:23.178" v="9" actId="2696"/>
        <pc:sldMkLst>
          <pc:docMk/>
          <pc:sldMk cId="2150060729" sldId="441"/>
        </pc:sldMkLst>
      </pc:sldChg>
      <pc:sldChg chg="del">
        <pc:chgData name="Emanuele Valenti" userId="50d6b79b-4617-4084-bc57-a78559ae9e94" providerId="ADAL" clId="{1FD8F6E9-B58E-4303-BAA2-294D80D354C8}" dt="2020-12-31T14:11:22.861" v="8" actId="2696"/>
        <pc:sldMkLst>
          <pc:docMk/>
          <pc:sldMk cId="279216418" sldId="442"/>
        </pc:sldMkLst>
      </pc:sldChg>
      <pc:sldChg chg="del">
        <pc:chgData name="Emanuele Valenti" userId="50d6b79b-4617-4084-bc57-a78559ae9e94" providerId="ADAL" clId="{1FD8F6E9-B58E-4303-BAA2-294D80D354C8}" dt="2020-12-31T14:11:20.255" v="1" actId="2696"/>
        <pc:sldMkLst>
          <pc:docMk/>
          <pc:sldMk cId="0" sldId="443"/>
        </pc:sldMkLst>
      </pc:sldChg>
      <pc:sldChg chg="del">
        <pc:chgData name="Emanuele Valenti" userId="50d6b79b-4617-4084-bc57-a78559ae9e94" providerId="ADAL" clId="{1FD8F6E9-B58E-4303-BAA2-294D80D354C8}" dt="2020-12-31T14:11:20.443" v="2" actId="2696"/>
        <pc:sldMkLst>
          <pc:docMk/>
          <pc:sldMk cId="0" sldId="444"/>
        </pc:sldMkLst>
      </pc:sldChg>
      <pc:sldChg chg="del">
        <pc:chgData name="Emanuele Valenti" userId="50d6b79b-4617-4084-bc57-a78559ae9e94" providerId="ADAL" clId="{1FD8F6E9-B58E-4303-BAA2-294D80D354C8}" dt="2020-12-31T14:11:20.599" v="3" actId="2696"/>
        <pc:sldMkLst>
          <pc:docMk/>
          <pc:sldMk cId="0" sldId="445"/>
        </pc:sldMkLst>
      </pc:sldChg>
      <pc:sldChg chg="del">
        <pc:chgData name="Emanuele Valenti" userId="50d6b79b-4617-4084-bc57-a78559ae9e94" providerId="ADAL" clId="{1FD8F6E9-B58E-4303-BAA2-294D80D354C8}" dt="2020-12-31T14:11:22.424" v="7" actId="2696"/>
        <pc:sldMkLst>
          <pc:docMk/>
          <pc:sldMk cId="2473198604" sldId="446"/>
        </pc:sldMkLst>
      </pc:sldChg>
      <pc:sldChg chg="del">
        <pc:chgData name="Emanuele Valenti" userId="50d6b79b-4617-4084-bc57-a78559ae9e94" providerId="ADAL" clId="{1FD8F6E9-B58E-4303-BAA2-294D80D354C8}" dt="2020-12-31T14:11:21.484" v="6" actId="2696"/>
        <pc:sldMkLst>
          <pc:docMk/>
          <pc:sldMk cId="1649896814" sldId="447"/>
        </pc:sldMkLst>
      </pc:sldChg>
      <pc:sldChg chg="del">
        <pc:chgData name="Emanuele Valenti" userId="50d6b79b-4617-4084-bc57-a78559ae9e94" providerId="ADAL" clId="{1FD8F6E9-B58E-4303-BAA2-294D80D354C8}" dt="2020-12-31T14:11:21.390" v="5" actId="2696"/>
        <pc:sldMkLst>
          <pc:docMk/>
          <pc:sldMk cId="3688921944" sldId="448"/>
        </pc:sldMkLst>
      </pc:sldChg>
      <pc:sldChg chg="del">
        <pc:chgData name="Emanuele Valenti" userId="50d6b79b-4617-4084-bc57-a78559ae9e94" providerId="ADAL" clId="{1FD8F6E9-B58E-4303-BAA2-294D80D354C8}" dt="2020-12-31T14:11:21.281" v="4" actId="2696"/>
        <pc:sldMkLst>
          <pc:docMk/>
          <pc:sldMk cId="2443048219" sldId="449"/>
        </pc:sldMkLst>
      </pc:sldChg>
      <pc:sldChg chg="del">
        <pc:chgData name="Emanuele Valenti" userId="50d6b79b-4617-4084-bc57-a78559ae9e94" providerId="ADAL" clId="{1FD8F6E9-B58E-4303-BAA2-294D80D354C8}" dt="2020-12-31T14:11:20.021" v="0" actId="2696"/>
        <pc:sldMkLst>
          <pc:docMk/>
          <pc:sldMk cId="1537668318" sldId="450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39E9A0-479E-403B-9F80-50B959F51CB0}" type="datetimeFigureOut">
              <a:rPr lang="es-PE" smtClean="0"/>
              <a:pPr/>
              <a:t>18/06/2021</a:t>
            </a:fld>
            <a:endParaRPr lang="es-PE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PE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822A1E-69B2-450E-A92E-AE08AC9C5545}" type="slidenum">
              <a:rPr lang="es-PE" smtClean="0"/>
              <a:pPr/>
              <a:t>‹#›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0176910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PE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822A1E-69B2-450E-A92E-AE08AC9C5545}" type="slidenum">
              <a:rPr lang="es-PE" smtClean="0"/>
              <a:pPr/>
              <a:t>17</a:t>
            </a:fld>
            <a:endParaRPr lang="es-PE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editar el estilo de subtítulo del patrón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A8542D-DF8E-4C1A-9A9B-AB40689F907A}" type="datetimeFigureOut">
              <a:rPr lang="en-US" smtClean="0"/>
              <a:pPr/>
              <a:t>6/18/2021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26B4A-6513-46F0-AF68-E72CD88D2F2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5377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A8542D-DF8E-4C1A-9A9B-AB40689F907A}" type="datetimeFigureOut">
              <a:rPr lang="en-US" smtClean="0"/>
              <a:pPr/>
              <a:t>6/18/2021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26B4A-6513-46F0-AF68-E72CD88D2F2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719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A8542D-DF8E-4C1A-9A9B-AB40689F907A}" type="datetimeFigureOut">
              <a:rPr lang="en-US" smtClean="0"/>
              <a:pPr/>
              <a:t>6/18/2021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26B4A-6513-46F0-AF68-E72CD88D2F2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4024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A8542D-DF8E-4C1A-9A9B-AB40689F907A}" type="datetimeFigureOut">
              <a:rPr lang="en-US" smtClean="0"/>
              <a:pPr/>
              <a:t>6/18/2021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26B4A-6513-46F0-AF68-E72CD88D2F2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26140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A8542D-DF8E-4C1A-9A9B-AB40689F907A}" type="datetimeFigureOut">
              <a:rPr lang="en-US" smtClean="0"/>
              <a:pPr/>
              <a:t>6/18/2021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26B4A-6513-46F0-AF68-E72CD88D2F2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17162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A8542D-DF8E-4C1A-9A9B-AB40689F907A}" type="datetimeFigureOut">
              <a:rPr lang="en-US" smtClean="0"/>
              <a:pPr/>
              <a:t>6/18/2021</a:t>
            </a:fld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26B4A-6513-46F0-AF68-E72CD88D2F2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7140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A8542D-DF8E-4C1A-9A9B-AB40689F907A}" type="datetimeFigureOut">
              <a:rPr lang="en-US" smtClean="0"/>
              <a:pPr/>
              <a:t>6/18/2021</a:t>
            </a:fld>
            <a:endParaRPr lang="en-U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26B4A-6513-46F0-AF68-E72CD88D2F2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68323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A8542D-DF8E-4C1A-9A9B-AB40689F907A}" type="datetimeFigureOut">
              <a:rPr lang="en-US" smtClean="0"/>
              <a:pPr/>
              <a:t>6/18/2021</a:t>
            </a:fld>
            <a:endParaRPr lang="en-U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26B4A-6513-46F0-AF68-E72CD88D2F2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5893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A8542D-DF8E-4C1A-9A9B-AB40689F907A}" type="datetimeFigureOut">
              <a:rPr lang="en-US" smtClean="0"/>
              <a:pPr/>
              <a:t>6/18/2021</a:t>
            </a:fld>
            <a:endParaRPr lang="en-U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26B4A-6513-46F0-AF68-E72CD88D2F2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41747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A8542D-DF8E-4C1A-9A9B-AB40689F907A}" type="datetimeFigureOut">
              <a:rPr lang="en-US" smtClean="0"/>
              <a:pPr/>
              <a:t>6/18/2021</a:t>
            </a:fld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26B4A-6513-46F0-AF68-E72CD88D2F2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5946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A8542D-DF8E-4C1A-9A9B-AB40689F907A}" type="datetimeFigureOut">
              <a:rPr lang="en-US" smtClean="0"/>
              <a:pPr/>
              <a:t>6/18/2021</a:t>
            </a:fld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26B4A-6513-46F0-AF68-E72CD88D2F2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65006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hyperlink" Target="http://creativecommons.org/licenses/by-nc/4.0/" TargetMode="Externa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A8542D-DF8E-4C1A-9A9B-AB40689F907A}" type="datetimeFigureOut">
              <a:rPr lang="en-US" smtClean="0"/>
              <a:pPr/>
              <a:t>6/18/2021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A26B4A-6513-46F0-AF68-E72CD88D2F26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51924" cy="852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n 5">
            <a:extLst>
              <a:ext uri="{FF2B5EF4-FFF2-40B4-BE49-F238E27FC236}">
                <a16:creationId xmlns="" xmlns:a16="http://schemas.microsoft.com/office/drawing/2014/main" id="{8B6A8ECA-B75A-451B-A2C5-40BEE89E90B8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1153141" y="0"/>
            <a:ext cx="1038859" cy="968188"/>
          </a:xfrm>
          <a:prstGeom prst="rect">
            <a:avLst/>
          </a:prstGeom>
        </p:spPr>
      </p:pic>
      <p:sp>
        <p:nvSpPr>
          <p:cNvPr id="13" name="Marcador de número de diapositiva 5">
            <a:extLst>
              <a:ext uri="{FF2B5EF4-FFF2-40B4-BE49-F238E27FC236}">
                <a16:creationId xmlns:a16="http://schemas.microsoft.com/office/drawing/2014/main" xmlns="" id="{3DAAC168-ED9D-461E-9448-6949F35F33E3}"/>
              </a:ext>
            </a:extLst>
          </p:cNvPr>
          <p:cNvSpPr txBox="1">
            <a:spLocks/>
          </p:cNvSpPr>
          <p:nvPr userDrawn="1"/>
        </p:nvSpPr>
        <p:spPr>
          <a:xfrm>
            <a:off x="7947212" y="6363858"/>
            <a:ext cx="2784105" cy="379573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marR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500" kern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900" dirty="0" smtClean="0"/>
          </a:p>
          <a:p>
            <a:r>
              <a:rPr lang="en-GB" sz="900" dirty="0" smtClean="0"/>
              <a:t>This work is licensed under a </a:t>
            </a:r>
            <a:r>
              <a:rPr lang="en-GB" sz="900" u="sng" dirty="0" smtClean="0">
                <a:hlinkClick r:id="rId15"/>
              </a:rPr>
              <a:t>Creative Commons Attribution - Non-commercial 4.0 International</a:t>
            </a:r>
            <a:r>
              <a:rPr lang="en-GB" sz="900" dirty="0" smtClean="0"/>
              <a:t>   </a:t>
            </a:r>
          </a:p>
          <a:p>
            <a:endParaRPr lang="en-GB" sz="900" dirty="0"/>
          </a:p>
        </p:txBody>
      </p:sp>
      <p:pic>
        <p:nvPicPr>
          <p:cNvPr id="14" name="Picture 13"/>
          <p:cNvPicPr/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38"/>
          <a:stretch/>
        </p:blipFill>
        <p:spPr bwMode="auto">
          <a:xfrm>
            <a:off x="242047" y="6249291"/>
            <a:ext cx="3590365" cy="60870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Picture 14" descr="Licenza Creative Commons"/>
          <p:cNvPicPr/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4764" y="6314780"/>
            <a:ext cx="1167983" cy="40751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521669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visitavirtual.cultura.pe/recorridos/MUNACH/museo-nacional-chavin/index.html" TargetMode="External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visitavirtual.cultura.pe/recorridos/MSCC/chan-chan/index.html" TargetMode="Externa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visitavirtual.cultura.pe/recorridos/MSCC/chan-chan/index.html" TargetMode="External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visitavirtual.cultura.pe/recorridos/MNCP/museo-nacional-cultura-peruana/index.html" TargetMode="External"/><Relationship Id="rId5" Type="http://schemas.openxmlformats.org/officeDocument/2006/relationships/hyperlink" Target="http://www.precolombino.cl/exposiciones/exposiciones-temporales/el-arte-del-cobre-en-el-mundo-andino-2004/cobre-en-la-mesa-del-chaman/" TargetMode="External"/><Relationship Id="rId10" Type="http://schemas.openxmlformats.org/officeDocument/2006/relationships/hyperlink" Target="https://visitavirtual.cultura.pe/recorridos/MUNACH/museo-nacional-chavin/index.html" TargetMode="External"/><Relationship Id="rId4" Type="http://schemas.openxmlformats.org/officeDocument/2006/relationships/image" Target="../media/image8.png"/><Relationship Id="rId9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visitavirtual.cultura.pe/recorridos/MNAAHP/museo-nacional-arqueologia-antropologia-historia-peru/index.html" TargetMode="Externa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visitavirtual.cultura.pe/recorridos/MNAAHP/museo-nacional-arqueologia-antropologia-historia-peru/index.html" TargetMode="Externa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hyperlink" Target="https://visitavirtual.cultura.pe/recorridos/MUNACH/museo-nacional-chavin/index.html" TargetMode="Externa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hyperlink" Target="https://visitavirtual.cultura.pe/recorridos/MNAAHP/museo-nacional-arqueologia-antropologia-historia-peru/index.html" TargetMode="Externa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hyperlink" Target="http://www.precolombino.cl/exposiciones/exposiciones-temporales/el-arte-del-cobre-en-el-mundo-andino-2004/el-rostro-de-la-muerte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16/j.brainresbull.2016.03.002" TargetMode="External"/><Relationship Id="rId2" Type="http://schemas.openxmlformats.org/officeDocument/2006/relationships/hyperlink" Target="https://doi.org/10.1007/s00213-019-05446-2" TargetMode="Externa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hyperlink" Target="https://doi.org/10.1007/s00213-015-4162-0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visitavirtual.cultura.pe/recorridos/MNAAHP/museo-nacional-arqueologia-antropologia-historia-peru/index.html" TargetMode="Externa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uadroTexto 8">
            <a:extLst>
              <a:ext uri="{FF2B5EF4-FFF2-40B4-BE49-F238E27FC236}">
                <a16:creationId xmlns="" xmlns:a16="http://schemas.microsoft.com/office/drawing/2014/main" id="{4C4E0C6B-61C0-4A55-8695-42EBBE954074}"/>
              </a:ext>
            </a:extLst>
          </p:cNvPr>
          <p:cNvSpPr txBox="1"/>
          <p:nvPr/>
        </p:nvSpPr>
        <p:spPr>
          <a:xfrm>
            <a:off x="1593147" y="1165183"/>
            <a:ext cx="9490588" cy="1538881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s-PE" sz="20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Unit</a:t>
            </a:r>
            <a:r>
              <a:rPr lang="es-PE" sz="2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 2: </a:t>
            </a:r>
            <a:r>
              <a:rPr lang="en-GB" sz="2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History of pre-Columbian and Inca medicine in Peru: </a:t>
            </a:r>
            <a:endParaRPr lang="en-GB" sz="2000" b="1" dirty="0" smtClean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j-ea"/>
              <a:cs typeface="+mj-cs"/>
            </a:endParaRPr>
          </a:p>
          <a:p>
            <a:pPr algn="ctr"/>
            <a:r>
              <a:rPr lang="en-GB" sz="20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Shamanism </a:t>
            </a:r>
            <a:r>
              <a:rPr lang="en-GB" sz="2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and medicinal plants</a:t>
            </a:r>
            <a:endParaRPr lang="en-US" sz="20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j-ea"/>
              <a:cs typeface="+mj-cs"/>
            </a:endParaRPr>
          </a:p>
          <a:p>
            <a:endParaRPr lang="en-US" i="1" dirty="0"/>
          </a:p>
          <a:p>
            <a:endParaRPr lang="en-US" dirty="0"/>
          </a:p>
          <a:p>
            <a:endParaRPr lang="es-PE" dirty="0"/>
          </a:p>
        </p:txBody>
      </p:sp>
      <p:pic>
        <p:nvPicPr>
          <p:cNvPr id="5" name="Imagen 1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753134" y="2251943"/>
            <a:ext cx="4353636" cy="234224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876235" y="4903401"/>
            <a:ext cx="92075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err="1"/>
              <a:t>Agueda</a:t>
            </a:r>
            <a:r>
              <a:rPr lang="en-US" b="1" dirty="0"/>
              <a:t> Muñoz del </a:t>
            </a:r>
            <a:r>
              <a:rPr lang="en-US" b="1" dirty="0" err="1"/>
              <a:t>Carpio</a:t>
            </a:r>
            <a:r>
              <a:rPr lang="en-US" b="1" dirty="0"/>
              <a:t> </a:t>
            </a:r>
            <a:r>
              <a:rPr lang="en-US" b="1" dirty="0" err="1"/>
              <a:t>Toia</a:t>
            </a:r>
            <a:r>
              <a:rPr lang="en-US" b="1" dirty="0"/>
              <a:t>. </a:t>
            </a:r>
            <a:r>
              <a:rPr lang="en-US" b="1" dirty="0" err="1"/>
              <a:t>Md</a:t>
            </a:r>
            <a:r>
              <a:rPr lang="en-US" b="1" dirty="0"/>
              <a:t>, MPH Universidad </a:t>
            </a:r>
            <a:r>
              <a:rPr lang="en-US" b="1" dirty="0" err="1"/>
              <a:t>Católica</a:t>
            </a:r>
            <a:r>
              <a:rPr lang="en-US" b="1" dirty="0"/>
              <a:t> de Santa </a:t>
            </a:r>
            <a:r>
              <a:rPr lang="en-US" b="1" dirty="0" err="1"/>
              <a:t>María</a:t>
            </a:r>
            <a:r>
              <a:rPr lang="en-US" b="1" dirty="0"/>
              <a:t>- Peru </a:t>
            </a:r>
          </a:p>
        </p:txBody>
      </p:sp>
    </p:spTree>
    <p:extLst>
      <p:ext uri="{BB962C8B-B14F-4D97-AF65-F5344CB8AC3E}">
        <p14:creationId xmlns:p14="http://schemas.microsoft.com/office/powerpoint/2010/main" val="27009369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PE" sz="24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Healers</a:t>
            </a:r>
            <a:endParaRPr lang="en-US" sz="24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6226577" y="3216337"/>
            <a:ext cx="52806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s-PE" dirty="0"/>
              <a:t>IV Moche </a:t>
            </a:r>
            <a:r>
              <a:rPr lang="es-PE" dirty="0" err="1"/>
              <a:t>bottle</a:t>
            </a:r>
            <a:r>
              <a:rPr lang="es-PE" dirty="0"/>
              <a:t> (</a:t>
            </a:r>
            <a:r>
              <a:rPr lang="es-PE" dirty="0" err="1"/>
              <a:t>Peru</a:t>
            </a:r>
            <a:r>
              <a:rPr lang="es-PE" dirty="0"/>
              <a:t>) </a:t>
            </a:r>
          </a:p>
          <a:p>
            <a:pPr fontAlgn="base"/>
            <a:r>
              <a:rPr lang="es-PE" dirty="0"/>
              <a:t>This </a:t>
            </a:r>
            <a:r>
              <a:rPr lang="es-PE" dirty="0" err="1"/>
              <a:t>ceramic</a:t>
            </a:r>
            <a:r>
              <a:rPr lang="es-PE" dirty="0"/>
              <a:t> </a:t>
            </a:r>
            <a:r>
              <a:rPr lang="es-PE" dirty="0" err="1"/>
              <a:t>is</a:t>
            </a:r>
            <a:r>
              <a:rPr lang="es-PE" dirty="0"/>
              <a:t> the </a:t>
            </a:r>
            <a:r>
              <a:rPr lang="es-PE" dirty="0" err="1"/>
              <a:t>representation</a:t>
            </a:r>
            <a:r>
              <a:rPr lang="es-PE" dirty="0"/>
              <a:t> </a:t>
            </a:r>
            <a:r>
              <a:rPr lang="es-PE" dirty="0" err="1"/>
              <a:t>of</a:t>
            </a:r>
            <a:r>
              <a:rPr lang="es-PE" dirty="0"/>
              <a:t> a </a:t>
            </a:r>
            <a:r>
              <a:rPr lang="es-PE" dirty="0" err="1"/>
              <a:t>healer</a:t>
            </a:r>
            <a:r>
              <a:rPr lang="es-PE" dirty="0"/>
              <a:t> in </a:t>
            </a:r>
            <a:r>
              <a:rPr lang="es-PE" dirty="0" err="1"/>
              <a:t>his</a:t>
            </a:r>
            <a:r>
              <a:rPr lang="es-PE" dirty="0"/>
              <a:t> </a:t>
            </a:r>
            <a:r>
              <a:rPr lang="es-PE" dirty="0" err="1"/>
              <a:t>curative</a:t>
            </a:r>
            <a:r>
              <a:rPr lang="es-PE" dirty="0"/>
              <a:t> </a:t>
            </a:r>
            <a:r>
              <a:rPr lang="es-PE" dirty="0" err="1"/>
              <a:t>act</a:t>
            </a:r>
            <a:r>
              <a:rPr lang="es-PE" dirty="0"/>
              <a:t> </a:t>
            </a:r>
            <a:r>
              <a:rPr lang="es-PE" dirty="0" err="1"/>
              <a:t>using</a:t>
            </a:r>
            <a:r>
              <a:rPr lang="es-PE" dirty="0"/>
              <a:t>  </a:t>
            </a:r>
            <a:r>
              <a:rPr lang="es-PE" dirty="0" err="1"/>
              <a:t>his</a:t>
            </a:r>
            <a:r>
              <a:rPr lang="es-PE" dirty="0"/>
              <a:t> </a:t>
            </a:r>
            <a:r>
              <a:rPr lang="es-PE" dirty="0" err="1"/>
              <a:t>hands</a:t>
            </a:r>
            <a:r>
              <a:rPr lang="es-PE" dirty="0"/>
              <a:t>.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26831" t="24738" r="53117" b="32245"/>
          <a:stretch>
            <a:fillRect/>
          </a:stretch>
        </p:blipFill>
        <p:spPr bwMode="auto">
          <a:xfrm>
            <a:off x="2473613" y="1396455"/>
            <a:ext cx="3004456" cy="363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5 CuadroTexto"/>
          <p:cNvSpPr txBox="1"/>
          <p:nvPr/>
        </p:nvSpPr>
        <p:spPr>
          <a:xfrm>
            <a:off x="475013" y="5438897"/>
            <a:ext cx="108659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1200" dirty="0"/>
              <a:t>6. Jordán, Régulo Franco. Oficiantes y curanderos moche, una visión desde la arqueología. </a:t>
            </a:r>
            <a:r>
              <a:rPr lang="es-PE" sz="1200" i="1" dirty="0"/>
              <a:t>Pueblo continente</a:t>
            </a:r>
            <a:r>
              <a:rPr lang="es-PE" sz="1200" dirty="0"/>
              <a:t>, 2016, vol. 23, no 1, p. 18-26.</a:t>
            </a:r>
          </a:p>
        </p:txBody>
      </p:sp>
    </p:spTree>
    <p:extLst>
      <p:ext uri="{BB962C8B-B14F-4D97-AF65-F5344CB8AC3E}">
        <p14:creationId xmlns:p14="http://schemas.microsoft.com/office/powerpoint/2010/main" val="13282757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56314" y="1088457"/>
            <a:ext cx="10515600" cy="644810"/>
          </a:xfrm>
        </p:spPr>
        <p:txBody>
          <a:bodyPr>
            <a:normAutofit/>
          </a:bodyPr>
          <a:lstStyle/>
          <a:p>
            <a:r>
              <a:rPr lang="es-PE" sz="24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</a:t>
            </a:r>
            <a:r>
              <a:rPr lang="es-PE" sz="24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Definitions</a:t>
            </a:r>
            <a:endParaRPr lang="en-US" sz="24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65483" y="1702795"/>
            <a:ext cx="10515600" cy="4351338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s-PE" sz="2000" dirty="0">
                <a:latin typeface="Times New Roman"/>
                <a:ea typeface="Calibri"/>
              </a:rPr>
              <a:t>    </a:t>
            </a:r>
            <a:r>
              <a:rPr lang="es-PE" sz="1600" dirty="0" err="1">
                <a:ea typeface="Calibri"/>
              </a:rPr>
              <a:t>Several</a:t>
            </a:r>
            <a:r>
              <a:rPr lang="es-PE" sz="1600" dirty="0">
                <a:ea typeface="Calibri"/>
              </a:rPr>
              <a:t> </a:t>
            </a:r>
            <a:r>
              <a:rPr lang="es-PE" sz="1600" dirty="0" err="1">
                <a:ea typeface="Calibri"/>
              </a:rPr>
              <a:t>definitions</a:t>
            </a:r>
            <a:r>
              <a:rPr lang="es-PE" sz="1600" dirty="0">
                <a:ea typeface="Calibri"/>
              </a:rPr>
              <a:t> </a:t>
            </a:r>
            <a:r>
              <a:rPr lang="es-PE" sz="1600" dirty="0" err="1">
                <a:ea typeface="Calibri"/>
              </a:rPr>
              <a:t>of</a:t>
            </a:r>
            <a:r>
              <a:rPr lang="es-PE" sz="1600" dirty="0">
                <a:ea typeface="Calibri"/>
              </a:rPr>
              <a:t> </a:t>
            </a:r>
            <a:r>
              <a:rPr lang="es-PE" sz="1600" dirty="0" err="1">
                <a:ea typeface="Calibri"/>
              </a:rPr>
              <a:t>Shamanism</a:t>
            </a:r>
            <a:r>
              <a:rPr lang="es-PE" sz="1600" dirty="0">
                <a:ea typeface="Calibri"/>
              </a:rPr>
              <a:t> </a:t>
            </a:r>
            <a:r>
              <a:rPr lang="es-PE" sz="1600" dirty="0" err="1">
                <a:ea typeface="Calibri"/>
              </a:rPr>
              <a:t>co-exist</a:t>
            </a:r>
            <a:r>
              <a:rPr lang="es-PE" sz="1600" dirty="0">
                <a:ea typeface="Calibri"/>
              </a:rPr>
              <a:t>:</a:t>
            </a:r>
          </a:p>
          <a:p>
            <a:pPr algn="just">
              <a:buNone/>
            </a:pPr>
            <a:r>
              <a:rPr lang="es-PE" sz="1600" dirty="0">
                <a:ea typeface="Calibri"/>
              </a:rPr>
              <a:t>    «</a:t>
            </a:r>
            <a:r>
              <a:rPr lang="es-PE" sz="1600" dirty="0" err="1">
                <a:ea typeface="Calibri"/>
              </a:rPr>
              <a:t>Shaman</a:t>
            </a:r>
            <a:r>
              <a:rPr lang="es-PE" sz="1600" dirty="0">
                <a:ea typeface="Calibri"/>
              </a:rPr>
              <a:t> </a:t>
            </a:r>
            <a:r>
              <a:rPr lang="es-PE" sz="1600" dirty="0" err="1">
                <a:ea typeface="Calibri"/>
              </a:rPr>
              <a:t>is</a:t>
            </a:r>
            <a:r>
              <a:rPr lang="es-PE" sz="1600" dirty="0">
                <a:ea typeface="Calibri"/>
              </a:rPr>
              <a:t> a </a:t>
            </a:r>
            <a:r>
              <a:rPr lang="es-PE" sz="1600" dirty="0" err="1">
                <a:ea typeface="Calibri"/>
              </a:rPr>
              <a:t>priest-physician</a:t>
            </a:r>
            <a:r>
              <a:rPr lang="es-PE" sz="1600" dirty="0">
                <a:ea typeface="Calibri"/>
              </a:rPr>
              <a:t> </a:t>
            </a:r>
            <a:r>
              <a:rPr lang="es-PE" sz="1600" dirty="0" err="1">
                <a:ea typeface="Calibri"/>
              </a:rPr>
              <a:t>who</a:t>
            </a:r>
            <a:r>
              <a:rPr lang="es-PE" sz="1600" dirty="0">
                <a:ea typeface="Calibri"/>
              </a:rPr>
              <a:t> uses </a:t>
            </a:r>
            <a:r>
              <a:rPr lang="es-PE" sz="1600" dirty="0" err="1">
                <a:ea typeface="Calibri"/>
              </a:rPr>
              <a:t>magic</a:t>
            </a:r>
            <a:r>
              <a:rPr lang="es-PE" sz="1600" dirty="0">
                <a:ea typeface="Calibri"/>
              </a:rPr>
              <a:t> </a:t>
            </a:r>
            <a:r>
              <a:rPr lang="es-PE" sz="1600" dirty="0" err="1">
                <a:ea typeface="Calibri"/>
              </a:rPr>
              <a:t>to</a:t>
            </a:r>
            <a:r>
              <a:rPr lang="es-PE" sz="1600" dirty="0">
                <a:ea typeface="Calibri"/>
              </a:rPr>
              <a:t> cure the </a:t>
            </a:r>
            <a:r>
              <a:rPr lang="es-PE" sz="1600" dirty="0" err="1">
                <a:ea typeface="Calibri"/>
              </a:rPr>
              <a:t>ill</a:t>
            </a:r>
            <a:r>
              <a:rPr lang="es-PE" sz="1600" dirty="0">
                <a:ea typeface="Calibri"/>
              </a:rPr>
              <a:t>, </a:t>
            </a:r>
            <a:r>
              <a:rPr lang="es-PE" sz="1600" dirty="0" err="1">
                <a:ea typeface="Calibri"/>
              </a:rPr>
              <a:t>guess</a:t>
            </a:r>
            <a:r>
              <a:rPr lang="es-PE" sz="1600" dirty="0">
                <a:ea typeface="Calibri"/>
              </a:rPr>
              <a:t> </a:t>
            </a:r>
            <a:r>
              <a:rPr lang="es-PE" sz="1600" dirty="0" err="1">
                <a:ea typeface="Calibri"/>
              </a:rPr>
              <a:t>what</a:t>
            </a:r>
            <a:r>
              <a:rPr lang="es-PE" sz="1600" dirty="0">
                <a:ea typeface="Calibri"/>
              </a:rPr>
              <a:t> </a:t>
            </a:r>
            <a:r>
              <a:rPr lang="es-PE" sz="1600" dirty="0" err="1">
                <a:ea typeface="Calibri"/>
              </a:rPr>
              <a:t>is</a:t>
            </a:r>
            <a:r>
              <a:rPr lang="es-PE" sz="1600" dirty="0">
                <a:ea typeface="Calibri"/>
              </a:rPr>
              <a:t> </a:t>
            </a:r>
            <a:r>
              <a:rPr lang="es-PE" sz="1600" dirty="0" err="1">
                <a:ea typeface="Calibri"/>
              </a:rPr>
              <a:t>hidden</a:t>
            </a:r>
            <a:r>
              <a:rPr lang="es-PE" sz="1600" dirty="0">
                <a:ea typeface="Calibri"/>
              </a:rPr>
              <a:t> and </a:t>
            </a:r>
            <a:r>
              <a:rPr lang="es-PE" sz="1600" dirty="0" err="1">
                <a:ea typeface="Calibri"/>
              </a:rPr>
              <a:t>manage</a:t>
            </a:r>
            <a:r>
              <a:rPr lang="es-PE" sz="1600" dirty="0">
                <a:ea typeface="Calibri"/>
              </a:rPr>
              <a:t> </a:t>
            </a:r>
            <a:r>
              <a:rPr lang="es-PE" sz="1600" dirty="0" err="1">
                <a:ea typeface="Calibri"/>
              </a:rPr>
              <a:t>events</a:t>
            </a:r>
            <a:r>
              <a:rPr lang="es-PE" sz="1600" dirty="0">
                <a:ea typeface="Calibri"/>
              </a:rPr>
              <a:t> </a:t>
            </a:r>
            <a:r>
              <a:rPr lang="es-PE" sz="1600" dirty="0" err="1">
                <a:ea typeface="Calibri"/>
              </a:rPr>
              <a:t>that</a:t>
            </a:r>
            <a:r>
              <a:rPr lang="es-PE" sz="1600" dirty="0">
                <a:ea typeface="Calibri"/>
              </a:rPr>
              <a:t> </a:t>
            </a:r>
            <a:r>
              <a:rPr lang="es-PE" sz="1600" dirty="0" err="1">
                <a:ea typeface="Calibri"/>
              </a:rPr>
              <a:t>affect</a:t>
            </a:r>
            <a:r>
              <a:rPr lang="es-PE" sz="1600" dirty="0">
                <a:ea typeface="Calibri"/>
              </a:rPr>
              <a:t> the </a:t>
            </a:r>
            <a:r>
              <a:rPr lang="es-PE" sz="1600" dirty="0" err="1">
                <a:ea typeface="Calibri"/>
              </a:rPr>
              <a:t>well-being</a:t>
            </a:r>
            <a:r>
              <a:rPr lang="es-PE" sz="1600" dirty="0">
                <a:ea typeface="Calibri"/>
              </a:rPr>
              <a:t> </a:t>
            </a:r>
            <a:r>
              <a:rPr lang="es-PE" sz="1600" dirty="0" err="1">
                <a:ea typeface="Calibri"/>
              </a:rPr>
              <a:t>of</a:t>
            </a:r>
            <a:r>
              <a:rPr lang="es-PE" sz="1600" dirty="0">
                <a:ea typeface="Calibri"/>
              </a:rPr>
              <a:t> the </a:t>
            </a:r>
            <a:r>
              <a:rPr lang="es-PE" sz="1600" dirty="0" err="1">
                <a:ea typeface="Calibri"/>
              </a:rPr>
              <a:t>population</a:t>
            </a:r>
            <a:r>
              <a:rPr lang="es-PE" sz="1600" dirty="0">
                <a:ea typeface="Calibri"/>
              </a:rPr>
              <a:t>.»(7)</a:t>
            </a:r>
          </a:p>
          <a:p>
            <a:pPr algn="just">
              <a:buNone/>
            </a:pPr>
            <a:r>
              <a:rPr lang="es-PE" sz="1600" dirty="0">
                <a:ea typeface="Calibri"/>
              </a:rPr>
              <a:t/>
            </a:r>
            <a:br>
              <a:rPr lang="es-PE" sz="1600" dirty="0">
                <a:ea typeface="Calibri"/>
              </a:rPr>
            </a:br>
            <a:r>
              <a:rPr lang="es-PE" sz="1600" dirty="0">
                <a:ea typeface="Calibri"/>
              </a:rPr>
              <a:t> «</a:t>
            </a:r>
            <a:r>
              <a:rPr lang="es-PE" sz="1600" dirty="0" err="1">
                <a:ea typeface="Calibri"/>
              </a:rPr>
              <a:t>Shamanism</a:t>
            </a:r>
            <a:r>
              <a:rPr lang="es-PE" sz="1600" dirty="0">
                <a:ea typeface="Calibri"/>
              </a:rPr>
              <a:t> </a:t>
            </a:r>
            <a:r>
              <a:rPr lang="es-PE" sz="1600" dirty="0" err="1">
                <a:ea typeface="Calibri"/>
              </a:rPr>
              <a:t>is</a:t>
            </a:r>
            <a:r>
              <a:rPr lang="es-PE" sz="1600" dirty="0">
                <a:ea typeface="Calibri"/>
              </a:rPr>
              <a:t> the </a:t>
            </a:r>
            <a:r>
              <a:rPr lang="es-PE" sz="1600" dirty="0" err="1">
                <a:ea typeface="Calibri"/>
              </a:rPr>
              <a:t>technique</a:t>
            </a:r>
            <a:r>
              <a:rPr lang="es-PE" sz="1600" dirty="0">
                <a:ea typeface="Calibri"/>
              </a:rPr>
              <a:t> </a:t>
            </a:r>
            <a:r>
              <a:rPr lang="es-PE" sz="1600" dirty="0" err="1">
                <a:ea typeface="Calibri"/>
              </a:rPr>
              <a:t>of</a:t>
            </a:r>
            <a:r>
              <a:rPr lang="es-PE" sz="1600" dirty="0">
                <a:ea typeface="Calibri"/>
              </a:rPr>
              <a:t> </a:t>
            </a:r>
            <a:r>
              <a:rPr lang="es-PE" sz="1600" dirty="0" err="1">
                <a:ea typeface="Calibri"/>
              </a:rPr>
              <a:t>ecstasy</a:t>
            </a:r>
            <a:r>
              <a:rPr lang="es-PE" sz="1600" dirty="0">
                <a:ea typeface="Calibri"/>
              </a:rPr>
              <a:t>, </a:t>
            </a:r>
            <a:r>
              <a:rPr lang="es-PE" sz="1600" dirty="0" err="1">
                <a:ea typeface="Calibri"/>
              </a:rPr>
              <a:t>over</a:t>
            </a:r>
            <a:r>
              <a:rPr lang="es-PE" sz="1600" dirty="0">
                <a:ea typeface="Calibri"/>
              </a:rPr>
              <a:t> which a series </a:t>
            </a:r>
            <a:r>
              <a:rPr lang="es-PE" sz="1600" dirty="0" err="1">
                <a:ea typeface="Calibri"/>
              </a:rPr>
              <a:t>of</a:t>
            </a:r>
            <a:r>
              <a:rPr lang="es-PE" sz="1600" dirty="0">
                <a:ea typeface="Calibri"/>
              </a:rPr>
              <a:t> cultural </a:t>
            </a:r>
            <a:r>
              <a:rPr lang="es-PE" sz="1600" dirty="0" err="1">
                <a:ea typeface="Calibri"/>
              </a:rPr>
              <a:t>elements</a:t>
            </a:r>
            <a:r>
              <a:rPr lang="es-PE" sz="1600" dirty="0">
                <a:ea typeface="Calibri"/>
              </a:rPr>
              <a:t> </a:t>
            </a:r>
            <a:r>
              <a:rPr lang="es-PE" sz="1600" dirty="0" err="1">
                <a:ea typeface="Calibri"/>
              </a:rPr>
              <a:t>attach</a:t>
            </a:r>
            <a:r>
              <a:rPr lang="es-PE" sz="1600" dirty="0">
                <a:ea typeface="Calibri"/>
              </a:rPr>
              <a:t> so </a:t>
            </a:r>
            <a:r>
              <a:rPr lang="es-PE" sz="1600" dirty="0" err="1">
                <a:ea typeface="Calibri"/>
              </a:rPr>
              <a:t>that</a:t>
            </a:r>
            <a:r>
              <a:rPr lang="es-PE" sz="1600" dirty="0">
                <a:ea typeface="Calibri"/>
              </a:rPr>
              <a:t> </a:t>
            </a:r>
            <a:r>
              <a:rPr lang="es-PE" sz="1600" dirty="0" err="1">
                <a:ea typeface="Calibri"/>
              </a:rPr>
              <a:t>they</a:t>
            </a:r>
            <a:r>
              <a:rPr lang="es-PE" sz="1600" dirty="0">
                <a:ea typeface="Calibri"/>
              </a:rPr>
              <a:t> can </a:t>
            </a:r>
            <a:r>
              <a:rPr lang="es-PE" sz="1600" dirty="0" err="1">
                <a:ea typeface="Calibri"/>
              </a:rPr>
              <a:t>co-exist</a:t>
            </a:r>
            <a:r>
              <a:rPr lang="es-PE" sz="1600" dirty="0">
                <a:ea typeface="Calibri"/>
              </a:rPr>
              <a:t> </a:t>
            </a:r>
            <a:r>
              <a:rPr lang="es-PE" sz="1600" dirty="0" err="1">
                <a:ea typeface="Calibri"/>
              </a:rPr>
              <a:t>with</a:t>
            </a:r>
            <a:r>
              <a:rPr lang="es-PE" sz="1600" dirty="0">
                <a:ea typeface="Calibri"/>
              </a:rPr>
              <a:t> </a:t>
            </a:r>
            <a:r>
              <a:rPr lang="es-PE" sz="1600" dirty="0" err="1">
                <a:ea typeface="Calibri"/>
              </a:rPr>
              <a:t>other</a:t>
            </a:r>
            <a:r>
              <a:rPr lang="es-PE" sz="1600" dirty="0">
                <a:ea typeface="Calibri"/>
              </a:rPr>
              <a:t> </a:t>
            </a:r>
            <a:r>
              <a:rPr lang="es-PE" sz="1600" dirty="0" err="1">
                <a:ea typeface="Calibri"/>
              </a:rPr>
              <a:t>forms</a:t>
            </a:r>
            <a:r>
              <a:rPr lang="es-PE" sz="1600" dirty="0">
                <a:ea typeface="Calibri"/>
              </a:rPr>
              <a:t> </a:t>
            </a:r>
            <a:r>
              <a:rPr lang="es-PE" sz="1600" dirty="0" err="1">
                <a:ea typeface="Calibri"/>
              </a:rPr>
              <a:t>of</a:t>
            </a:r>
            <a:r>
              <a:rPr lang="es-PE" sz="1600" dirty="0">
                <a:ea typeface="Calibri"/>
              </a:rPr>
              <a:t> religión and </a:t>
            </a:r>
            <a:r>
              <a:rPr lang="es-PE" sz="1600" dirty="0" err="1">
                <a:ea typeface="Calibri"/>
              </a:rPr>
              <a:t>magic</a:t>
            </a:r>
            <a:r>
              <a:rPr lang="es-PE" sz="1600" dirty="0">
                <a:ea typeface="Calibri"/>
              </a:rPr>
              <a:t>. This </a:t>
            </a:r>
            <a:r>
              <a:rPr lang="es-PE" sz="1600" dirty="0" err="1">
                <a:ea typeface="Calibri"/>
              </a:rPr>
              <a:t>includes</a:t>
            </a:r>
            <a:r>
              <a:rPr lang="es-PE" sz="1600" dirty="0">
                <a:ea typeface="Calibri"/>
              </a:rPr>
              <a:t> </a:t>
            </a:r>
            <a:r>
              <a:rPr lang="es-PE" sz="1600" dirty="0" err="1">
                <a:ea typeface="Calibri"/>
              </a:rPr>
              <a:t>all</a:t>
            </a:r>
            <a:r>
              <a:rPr lang="es-PE" sz="1600" dirty="0">
                <a:ea typeface="Calibri"/>
              </a:rPr>
              <a:t> </a:t>
            </a:r>
            <a:r>
              <a:rPr lang="es-PE" sz="1600" dirty="0" err="1">
                <a:ea typeface="Calibri"/>
              </a:rPr>
              <a:t>practices</a:t>
            </a:r>
            <a:r>
              <a:rPr lang="es-PE" sz="1600" dirty="0">
                <a:ea typeface="Calibri"/>
              </a:rPr>
              <a:t> </a:t>
            </a:r>
            <a:r>
              <a:rPr lang="es-PE" sz="1600" dirty="0" err="1">
                <a:ea typeface="Calibri"/>
              </a:rPr>
              <a:t>by</a:t>
            </a:r>
            <a:r>
              <a:rPr lang="es-PE" sz="1600" dirty="0">
                <a:ea typeface="Calibri"/>
              </a:rPr>
              <a:t> which a mortal can </a:t>
            </a:r>
            <a:r>
              <a:rPr lang="es-PE" sz="1600" dirty="0" err="1">
                <a:ea typeface="Calibri"/>
              </a:rPr>
              <a:t>acquire</a:t>
            </a:r>
            <a:r>
              <a:rPr lang="es-PE" sz="1600" dirty="0">
                <a:ea typeface="Calibri"/>
              </a:rPr>
              <a:t> supernatural </a:t>
            </a:r>
            <a:r>
              <a:rPr lang="es-PE" sz="1600" dirty="0" err="1">
                <a:ea typeface="Calibri"/>
              </a:rPr>
              <a:t>powers</a:t>
            </a:r>
            <a:r>
              <a:rPr lang="es-PE" sz="1600" dirty="0">
                <a:ea typeface="Calibri"/>
              </a:rPr>
              <a:t>, </a:t>
            </a:r>
            <a:r>
              <a:rPr lang="es-PE" sz="1600" dirty="0" err="1">
                <a:ea typeface="Calibri"/>
              </a:rPr>
              <a:t>for</a:t>
            </a:r>
            <a:r>
              <a:rPr lang="es-PE" sz="1600" dirty="0">
                <a:ea typeface="Calibri"/>
              </a:rPr>
              <a:t> </a:t>
            </a:r>
            <a:r>
              <a:rPr lang="es-PE" sz="1600" dirty="0" err="1">
                <a:ea typeface="Calibri"/>
              </a:rPr>
              <a:t>good</a:t>
            </a:r>
            <a:r>
              <a:rPr lang="es-PE" sz="1600" dirty="0">
                <a:ea typeface="Calibri"/>
              </a:rPr>
              <a:t> </a:t>
            </a:r>
            <a:r>
              <a:rPr lang="es-PE" sz="1600" dirty="0" err="1">
                <a:ea typeface="Calibri"/>
              </a:rPr>
              <a:t>or</a:t>
            </a:r>
            <a:r>
              <a:rPr lang="es-PE" sz="1600" dirty="0">
                <a:ea typeface="Calibri"/>
              </a:rPr>
              <a:t> </a:t>
            </a:r>
            <a:r>
              <a:rPr lang="es-PE" sz="1600" dirty="0" err="1">
                <a:ea typeface="Calibri"/>
              </a:rPr>
              <a:t>evil</a:t>
            </a:r>
            <a:r>
              <a:rPr lang="es-PE" sz="1600" dirty="0">
                <a:ea typeface="Calibri"/>
              </a:rPr>
              <a:t> and </a:t>
            </a:r>
            <a:r>
              <a:rPr lang="es-PE" sz="1600" dirty="0" err="1">
                <a:ea typeface="Calibri"/>
              </a:rPr>
              <a:t>all</a:t>
            </a:r>
            <a:r>
              <a:rPr lang="es-PE" sz="1600" dirty="0">
                <a:ea typeface="Calibri"/>
              </a:rPr>
              <a:t> the </a:t>
            </a:r>
            <a:r>
              <a:rPr lang="es-PE" sz="1600" dirty="0" err="1">
                <a:ea typeface="Calibri"/>
              </a:rPr>
              <a:t>concepts</a:t>
            </a:r>
            <a:r>
              <a:rPr lang="es-PE" sz="1600" dirty="0">
                <a:ea typeface="Calibri"/>
              </a:rPr>
              <a:t> </a:t>
            </a:r>
            <a:r>
              <a:rPr lang="es-PE" sz="1600" dirty="0" err="1">
                <a:ea typeface="Calibri"/>
              </a:rPr>
              <a:t>asociated</a:t>
            </a:r>
            <a:r>
              <a:rPr lang="es-PE" sz="1600" dirty="0">
                <a:ea typeface="Calibri"/>
              </a:rPr>
              <a:t> </a:t>
            </a:r>
            <a:r>
              <a:rPr lang="es-PE" sz="1600" dirty="0" err="1">
                <a:ea typeface="Calibri"/>
              </a:rPr>
              <a:t>to</a:t>
            </a:r>
            <a:r>
              <a:rPr lang="es-PE" sz="1600" dirty="0">
                <a:ea typeface="Calibri"/>
              </a:rPr>
              <a:t> </a:t>
            </a:r>
            <a:r>
              <a:rPr lang="es-PE" sz="1600" dirty="0" err="1">
                <a:ea typeface="Calibri"/>
              </a:rPr>
              <a:t>those</a:t>
            </a:r>
            <a:r>
              <a:rPr lang="es-PE" sz="1600" dirty="0">
                <a:ea typeface="Calibri"/>
              </a:rPr>
              <a:t> </a:t>
            </a:r>
            <a:r>
              <a:rPr lang="es-PE" sz="1600" dirty="0" err="1">
                <a:ea typeface="Calibri"/>
              </a:rPr>
              <a:t>practices</a:t>
            </a:r>
            <a:r>
              <a:rPr lang="es-PE" sz="1600" dirty="0">
                <a:ea typeface="Calibri"/>
              </a:rPr>
              <a:t>.» (8)</a:t>
            </a:r>
          </a:p>
          <a:p>
            <a:pPr algn="just">
              <a:buNone/>
            </a:pPr>
            <a:r>
              <a:rPr lang="es-PE" sz="2000" dirty="0">
                <a:latin typeface="Times New Roman"/>
                <a:ea typeface="Calibri"/>
              </a:rPr>
              <a:t> </a:t>
            </a:r>
            <a:br>
              <a:rPr lang="es-PE" sz="2000" dirty="0">
                <a:latin typeface="Times New Roman"/>
                <a:ea typeface="Calibri"/>
              </a:rPr>
            </a:br>
            <a:r>
              <a:rPr lang="es-PE" sz="2000" dirty="0">
                <a:latin typeface="Times New Roman"/>
                <a:ea typeface="Calibri"/>
              </a:rPr>
              <a:t/>
            </a:r>
            <a:br>
              <a:rPr lang="es-PE" sz="2000" dirty="0">
                <a:latin typeface="Times New Roman"/>
                <a:ea typeface="Calibri"/>
              </a:rPr>
            </a:br>
            <a:endParaRPr lang="en-US" sz="1800" dirty="0"/>
          </a:p>
        </p:txBody>
      </p:sp>
      <p:sp>
        <p:nvSpPr>
          <p:cNvPr id="4" name="3 CuadroTexto"/>
          <p:cNvSpPr txBox="1"/>
          <p:nvPr/>
        </p:nvSpPr>
        <p:spPr>
          <a:xfrm>
            <a:off x="983176" y="5623025"/>
            <a:ext cx="98658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s-PE" sz="1200" dirty="0"/>
              <a:t>7.   Diccionario Enciclopédico </a:t>
            </a:r>
            <a:r>
              <a:rPr lang="es-PE" sz="1200" dirty="0" err="1"/>
              <a:t>Oceano</a:t>
            </a:r>
            <a:r>
              <a:rPr lang="es-PE" sz="1200" dirty="0"/>
              <a:t> Uno. Editorial: Océano </a:t>
            </a:r>
            <a:r>
              <a:rPr lang="es-PE" sz="1200" dirty="0" err="1"/>
              <a:t>Langenscheidt</a:t>
            </a:r>
            <a:r>
              <a:rPr lang="es-PE" sz="1200" dirty="0"/>
              <a:t/>
            </a:r>
            <a:br>
              <a:rPr lang="es-PE" sz="1200" dirty="0"/>
            </a:br>
            <a:r>
              <a:rPr lang="es-PE" sz="1200" dirty="0"/>
              <a:t>8.   Apuntes de Medicina Tradicional. La racionalización de lo irracional. Fernando Cabieses. </a:t>
            </a:r>
          </a:p>
        </p:txBody>
      </p:sp>
    </p:spTree>
    <p:extLst>
      <p:ext uri="{BB962C8B-B14F-4D97-AF65-F5344CB8AC3E}">
        <p14:creationId xmlns:p14="http://schemas.microsoft.com/office/powerpoint/2010/main" val="13282757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3484" y="1211286"/>
            <a:ext cx="10515600" cy="562923"/>
          </a:xfrm>
        </p:spPr>
        <p:txBody>
          <a:bodyPr>
            <a:normAutofit/>
          </a:bodyPr>
          <a:lstStyle/>
          <a:p>
            <a:r>
              <a:rPr lang="it-IT" sz="24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Definition of Shamanic medicine</a:t>
            </a:r>
            <a:endParaRPr lang="en-US" sz="24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92541" y="1798329"/>
            <a:ext cx="10515600" cy="3838197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es-PE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s-PE" sz="1900" dirty="0">
                <a:cs typeface="Times New Roman" pitchFamily="18" charset="0"/>
              </a:rPr>
              <a:t>«</a:t>
            </a:r>
            <a:r>
              <a:rPr lang="es-PE" sz="1900" dirty="0" err="1">
                <a:cs typeface="Times New Roman" pitchFamily="18" charset="0"/>
              </a:rPr>
              <a:t>One</a:t>
            </a:r>
            <a:r>
              <a:rPr lang="es-PE" sz="1900" dirty="0">
                <a:cs typeface="Times New Roman" pitchFamily="18" charset="0"/>
              </a:rPr>
              <a:t> </a:t>
            </a:r>
            <a:r>
              <a:rPr lang="es-PE" sz="1900" dirty="0" err="1">
                <a:cs typeface="Times New Roman" pitchFamily="18" charset="0"/>
              </a:rPr>
              <a:t>of</a:t>
            </a:r>
            <a:r>
              <a:rPr lang="es-PE" sz="1900" dirty="0">
                <a:cs typeface="Times New Roman" pitchFamily="18" charset="0"/>
              </a:rPr>
              <a:t> the </a:t>
            </a:r>
            <a:r>
              <a:rPr lang="es-PE" sz="1900" dirty="0" err="1">
                <a:cs typeface="Times New Roman" pitchFamily="18" charset="0"/>
              </a:rPr>
              <a:t>main</a:t>
            </a:r>
            <a:r>
              <a:rPr lang="es-PE" sz="1900" dirty="0">
                <a:cs typeface="Times New Roman" pitchFamily="18" charset="0"/>
              </a:rPr>
              <a:t> </a:t>
            </a:r>
            <a:r>
              <a:rPr lang="es-PE" sz="1900" dirty="0" err="1">
                <a:cs typeface="Times New Roman" pitchFamily="18" charset="0"/>
              </a:rPr>
              <a:t>shamanic</a:t>
            </a:r>
            <a:r>
              <a:rPr lang="es-PE" sz="1900" dirty="0">
                <a:cs typeface="Times New Roman" pitchFamily="18" charset="0"/>
              </a:rPr>
              <a:t> </a:t>
            </a:r>
            <a:r>
              <a:rPr lang="es-PE" sz="1900" dirty="0" err="1">
                <a:cs typeface="Times New Roman" pitchFamily="18" charset="0"/>
              </a:rPr>
              <a:t>powers</a:t>
            </a:r>
            <a:r>
              <a:rPr lang="es-PE" sz="1900" dirty="0">
                <a:cs typeface="Times New Roman" pitchFamily="18" charset="0"/>
              </a:rPr>
              <a:t> </a:t>
            </a:r>
            <a:r>
              <a:rPr lang="es-PE" sz="1900" dirty="0" err="1">
                <a:cs typeface="Times New Roman" pitchFamily="18" charset="0"/>
              </a:rPr>
              <a:t>is</a:t>
            </a:r>
            <a:r>
              <a:rPr lang="es-PE" sz="1900" dirty="0">
                <a:cs typeface="Times New Roman" pitchFamily="18" charset="0"/>
              </a:rPr>
              <a:t> the </a:t>
            </a:r>
            <a:r>
              <a:rPr lang="es-PE" sz="1900" dirty="0" err="1">
                <a:cs typeface="Times New Roman" pitchFamily="18" charset="0"/>
              </a:rPr>
              <a:t>ability</a:t>
            </a:r>
            <a:r>
              <a:rPr lang="es-PE" sz="1900" dirty="0">
                <a:cs typeface="Times New Roman" pitchFamily="18" charset="0"/>
              </a:rPr>
              <a:t> </a:t>
            </a:r>
            <a:r>
              <a:rPr lang="es-PE" sz="1900" dirty="0" err="1">
                <a:cs typeface="Times New Roman" pitchFamily="18" charset="0"/>
              </a:rPr>
              <a:t>to</a:t>
            </a:r>
            <a:r>
              <a:rPr lang="es-PE" sz="1900" dirty="0">
                <a:cs typeface="Times New Roman" pitchFamily="18" charset="0"/>
              </a:rPr>
              <a:t> </a:t>
            </a:r>
            <a:r>
              <a:rPr lang="es-PE" sz="1900" dirty="0" err="1">
                <a:cs typeface="Times New Roman" pitchFamily="18" charset="0"/>
              </a:rPr>
              <a:t>perform</a:t>
            </a:r>
            <a:r>
              <a:rPr lang="es-PE" sz="1900" dirty="0">
                <a:cs typeface="Times New Roman" pitchFamily="18" charset="0"/>
              </a:rPr>
              <a:t> </a:t>
            </a:r>
            <a:r>
              <a:rPr lang="es-PE" sz="1900" dirty="0" err="1">
                <a:cs typeface="Times New Roman" pitchFamily="18" charset="0"/>
              </a:rPr>
              <a:t>physical</a:t>
            </a:r>
            <a:r>
              <a:rPr lang="es-PE" sz="1900" dirty="0">
                <a:cs typeface="Times New Roman" pitchFamily="18" charset="0"/>
              </a:rPr>
              <a:t> </a:t>
            </a:r>
            <a:r>
              <a:rPr lang="es-PE" sz="1900" dirty="0" err="1">
                <a:cs typeface="Times New Roman" pitchFamily="18" charset="0"/>
              </a:rPr>
              <a:t>healings</a:t>
            </a:r>
            <a:r>
              <a:rPr lang="es-PE" sz="1900" dirty="0">
                <a:cs typeface="Times New Roman" pitchFamily="18" charset="0"/>
              </a:rPr>
              <a:t> and </a:t>
            </a:r>
            <a:r>
              <a:rPr lang="es-PE" sz="1900" dirty="0" err="1">
                <a:cs typeface="Times New Roman" pitchFamily="18" charset="0"/>
              </a:rPr>
              <a:t>well</a:t>
            </a:r>
            <a:r>
              <a:rPr lang="es-PE" sz="1900" dirty="0">
                <a:cs typeface="Times New Roman" pitchFamily="18" charset="0"/>
              </a:rPr>
              <a:t> as spiritual </a:t>
            </a:r>
            <a:r>
              <a:rPr lang="es-PE" sz="1900" dirty="0" err="1">
                <a:cs typeface="Times New Roman" pitchFamily="18" charset="0"/>
              </a:rPr>
              <a:t>ones</a:t>
            </a:r>
            <a:r>
              <a:rPr lang="es-PE" sz="1900" dirty="0">
                <a:cs typeface="Times New Roman" pitchFamily="18" charset="0"/>
              </a:rPr>
              <a:t>. In </a:t>
            </a:r>
            <a:r>
              <a:rPr lang="es-PE" sz="1900" dirty="0" err="1">
                <a:cs typeface="Times New Roman" pitchFamily="18" charset="0"/>
              </a:rPr>
              <a:t>Peru</a:t>
            </a:r>
            <a:r>
              <a:rPr lang="es-PE" sz="1900" dirty="0">
                <a:cs typeface="Times New Roman" pitchFamily="18" charset="0"/>
              </a:rPr>
              <a:t>, </a:t>
            </a:r>
            <a:r>
              <a:rPr lang="es-PE" sz="1900" dirty="0" err="1">
                <a:cs typeface="Times New Roman" pitchFamily="18" charset="0"/>
              </a:rPr>
              <a:t>they</a:t>
            </a:r>
            <a:r>
              <a:rPr lang="es-PE" sz="1900" dirty="0">
                <a:cs typeface="Times New Roman" pitchFamily="18" charset="0"/>
              </a:rPr>
              <a:t> are </a:t>
            </a:r>
            <a:r>
              <a:rPr lang="es-PE" sz="1900" dirty="0" err="1">
                <a:cs typeface="Times New Roman" pitchFamily="18" charset="0"/>
              </a:rPr>
              <a:t>currently</a:t>
            </a:r>
            <a:r>
              <a:rPr lang="es-PE" sz="1900" dirty="0">
                <a:cs typeface="Times New Roman" pitchFamily="18" charset="0"/>
              </a:rPr>
              <a:t> </a:t>
            </a:r>
            <a:r>
              <a:rPr lang="es-PE" sz="1900" dirty="0" err="1">
                <a:cs typeface="Times New Roman" pitchFamily="18" charset="0"/>
              </a:rPr>
              <a:t>named</a:t>
            </a:r>
            <a:r>
              <a:rPr lang="es-PE" sz="1900" dirty="0">
                <a:cs typeface="Times New Roman" pitchFamily="18" charset="0"/>
              </a:rPr>
              <a:t> </a:t>
            </a:r>
            <a:r>
              <a:rPr lang="es-PE" sz="1900" dirty="0" err="1">
                <a:cs typeface="Times New Roman" pitchFamily="18" charset="0"/>
              </a:rPr>
              <a:t>healers</a:t>
            </a:r>
            <a:r>
              <a:rPr lang="es-PE" sz="1900" dirty="0">
                <a:cs typeface="Times New Roman" pitchFamily="18" charset="0"/>
              </a:rPr>
              <a:t> (“curanderos”) </a:t>
            </a:r>
            <a:r>
              <a:rPr lang="es-PE" sz="1900" dirty="0" err="1">
                <a:cs typeface="Times New Roman" pitchFamily="18" charset="0"/>
              </a:rPr>
              <a:t>or</a:t>
            </a:r>
            <a:r>
              <a:rPr lang="es-PE" sz="1900" dirty="0">
                <a:cs typeface="Times New Roman" pitchFamily="18" charset="0"/>
              </a:rPr>
              <a:t> “</a:t>
            </a:r>
            <a:r>
              <a:rPr lang="es-PE" sz="1900" dirty="0" err="1">
                <a:cs typeface="Times New Roman" pitchFamily="18" charset="0"/>
              </a:rPr>
              <a:t>vegetalist</a:t>
            </a:r>
            <a:r>
              <a:rPr lang="es-PE" sz="1900" dirty="0">
                <a:cs typeface="Times New Roman" pitchFamily="18" charset="0"/>
              </a:rPr>
              <a:t>” </a:t>
            </a:r>
            <a:r>
              <a:rPr lang="es-PE" sz="1900" dirty="0" err="1">
                <a:cs typeface="Times New Roman" pitchFamily="18" charset="0"/>
              </a:rPr>
              <a:t>physicians</a:t>
            </a:r>
            <a:r>
              <a:rPr lang="es-PE" sz="1900" dirty="0">
                <a:cs typeface="Times New Roman" pitchFamily="18" charset="0"/>
              </a:rPr>
              <a:t> (“médicos vegetalistas”), </a:t>
            </a:r>
            <a:r>
              <a:rPr lang="es-PE" sz="1900" dirty="0" err="1">
                <a:cs typeface="Times New Roman" pitchFamily="18" charset="0"/>
              </a:rPr>
              <a:t>due</a:t>
            </a:r>
            <a:r>
              <a:rPr lang="es-PE" sz="1900" dirty="0">
                <a:cs typeface="Times New Roman" pitchFamily="18" charset="0"/>
              </a:rPr>
              <a:t> </a:t>
            </a:r>
            <a:r>
              <a:rPr lang="es-PE" sz="1900" dirty="0" err="1">
                <a:cs typeface="Times New Roman" pitchFamily="18" charset="0"/>
              </a:rPr>
              <a:t>to</a:t>
            </a:r>
            <a:r>
              <a:rPr lang="es-PE" sz="1900" dirty="0">
                <a:cs typeface="Times New Roman" pitchFamily="18" charset="0"/>
              </a:rPr>
              <a:t> </a:t>
            </a:r>
            <a:r>
              <a:rPr lang="es-PE" sz="1900" dirty="0" err="1">
                <a:cs typeface="Times New Roman" pitchFamily="18" charset="0"/>
              </a:rPr>
              <a:t>their</a:t>
            </a:r>
            <a:r>
              <a:rPr lang="es-PE" sz="1900" dirty="0">
                <a:cs typeface="Times New Roman" pitchFamily="18" charset="0"/>
              </a:rPr>
              <a:t> </a:t>
            </a:r>
            <a:r>
              <a:rPr lang="es-PE" sz="1900" dirty="0" err="1">
                <a:cs typeface="Times New Roman" pitchFamily="18" charset="0"/>
              </a:rPr>
              <a:t>profound</a:t>
            </a:r>
            <a:r>
              <a:rPr lang="es-PE" sz="1900" dirty="0">
                <a:cs typeface="Times New Roman" pitchFamily="18" charset="0"/>
              </a:rPr>
              <a:t> </a:t>
            </a:r>
            <a:r>
              <a:rPr lang="es-PE" sz="1900" dirty="0" err="1">
                <a:cs typeface="Times New Roman" pitchFamily="18" charset="0"/>
              </a:rPr>
              <a:t>knowledge</a:t>
            </a:r>
            <a:r>
              <a:rPr lang="es-PE" sz="1900" dirty="0">
                <a:cs typeface="Times New Roman" pitchFamily="18" charset="0"/>
              </a:rPr>
              <a:t> </a:t>
            </a:r>
            <a:r>
              <a:rPr lang="es-PE" sz="1900" dirty="0" err="1">
                <a:cs typeface="Times New Roman" pitchFamily="18" charset="0"/>
              </a:rPr>
              <a:t>over</a:t>
            </a:r>
            <a:r>
              <a:rPr lang="es-PE" sz="1900" dirty="0">
                <a:cs typeface="Times New Roman" pitchFamily="18" charset="0"/>
              </a:rPr>
              <a:t> </a:t>
            </a:r>
            <a:r>
              <a:rPr lang="es-PE" sz="1900" dirty="0" err="1">
                <a:cs typeface="Times New Roman" pitchFamily="18" charset="0"/>
              </a:rPr>
              <a:t>application</a:t>
            </a:r>
            <a:r>
              <a:rPr lang="es-PE" sz="1900" dirty="0">
                <a:cs typeface="Times New Roman" pitchFamily="18" charset="0"/>
              </a:rPr>
              <a:t> and </a:t>
            </a:r>
            <a:r>
              <a:rPr lang="es-PE" sz="1900" dirty="0" err="1">
                <a:cs typeface="Times New Roman" pitchFamily="18" charset="0"/>
              </a:rPr>
              <a:t>properties</a:t>
            </a:r>
            <a:r>
              <a:rPr lang="es-PE" sz="1900" dirty="0">
                <a:cs typeface="Times New Roman" pitchFamily="18" charset="0"/>
              </a:rPr>
              <a:t> </a:t>
            </a:r>
            <a:r>
              <a:rPr lang="es-PE" sz="1900" dirty="0" err="1">
                <a:cs typeface="Times New Roman" pitchFamily="18" charset="0"/>
              </a:rPr>
              <a:t>of</a:t>
            </a:r>
            <a:r>
              <a:rPr lang="es-PE" sz="1900" dirty="0">
                <a:cs typeface="Times New Roman" pitchFamily="18" charset="0"/>
              </a:rPr>
              <a:t> </a:t>
            </a:r>
            <a:r>
              <a:rPr lang="es-PE" sz="1900" dirty="0" err="1">
                <a:cs typeface="Times New Roman" pitchFamily="18" charset="0"/>
              </a:rPr>
              <a:t>plants</a:t>
            </a:r>
            <a:r>
              <a:rPr lang="es-PE" sz="1900" dirty="0">
                <a:cs typeface="Times New Roman" pitchFamily="18" charset="0"/>
              </a:rPr>
              <a:t>, </a:t>
            </a:r>
            <a:r>
              <a:rPr lang="es-PE" sz="1900" dirty="0" err="1">
                <a:cs typeface="Times New Roman" pitchFamily="18" charset="0"/>
              </a:rPr>
              <a:t>both</a:t>
            </a:r>
            <a:r>
              <a:rPr lang="es-PE" sz="1900" dirty="0">
                <a:cs typeface="Times New Roman" pitchFamily="18" charset="0"/>
              </a:rPr>
              <a:t> medicinal and </a:t>
            </a:r>
            <a:r>
              <a:rPr lang="es-PE" sz="1900" dirty="0" err="1">
                <a:cs typeface="Times New Roman" pitchFamily="18" charset="0"/>
              </a:rPr>
              <a:t>psychoactive</a:t>
            </a:r>
            <a:r>
              <a:rPr lang="es-PE" sz="1900" dirty="0">
                <a:cs typeface="Times New Roman" pitchFamily="18" charset="0"/>
              </a:rPr>
              <a:t>. </a:t>
            </a:r>
            <a:r>
              <a:rPr lang="es-PE" sz="1900" dirty="0" err="1">
                <a:cs typeface="Times New Roman" pitchFamily="18" charset="0"/>
              </a:rPr>
              <a:t>Interestingly</a:t>
            </a:r>
            <a:r>
              <a:rPr lang="es-PE" sz="1900" dirty="0">
                <a:cs typeface="Times New Roman" pitchFamily="18" charset="0"/>
              </a:rPr>
              <a:t> in the </a:t>
            </a:r>
            <a:r>
              <a:rPr lang="es-PE" sz="1900" dirty="0" err="1">
                <a:cs typeface="Times New Roman" pitchFamily="18" charset="0"/>
              </a:rPr>
              <a:t>same</a:t>
            </a:r>
            <a:r>
              <a:rPr lang="es-PE" sz="1900" dirty="0">
                <a:cs typeface="Times New Roman" pitchFamily="18" charset="0"/>
              </a:rPr>
              <a:t> cultural </a:t>
            </a:r>
            <a:r>
              <a:rPr lang="es-PE" sz="1900" dirty="0" err="1">
                <a:cs typeface="Times New Roman" pitchFamily="18" charset="0"/>
              </a:rPr>
              <a:t>context</a:t>
            </a:r>
            <a:r>
              <a:rPr lang="es-PE" sz="1900" dirty="0">
                <a:cs typeface="Times New Roman" pitchFamily="18" charset="0"/>
              </a:rPr>
              <a:t>, </a:t>
            </a:r>
            <a:r>
              <a:rPr lang="es-PE" sz="1900" dirty="0" err="1">
                <a:cs typeface="Times New Roman" pitchFamily="18" charset="0"/>
              </a:rPr>
              <a:t>psychoactive</a:t>
            </a:r>
            <a:r>
              <a:rPr lang="es-PE" sz="1900" dirty="0">
                <a:cs typeface="Times New Roman" pitchFamily="18" charset="0"/>
              </a:rPr>
              <a:t> </a:t>
            </a:r>
            <a:r>
              <a:rPr lang="es-PE" sz="1900" dirty="0" err="1">
                <a:cs typeface="Times New Roman" pitchFamily="18" charset="0"/>
              </a:rPr>
              <a:t>plants</a:t>
            </a:r>
            <a:r>
              <a:rPr lang="es-PE" sz="1900" dirty="0">
                <a:cs typeface="Times New Roman" pitchFamily="18" charset="0"/>
              </a:rPr>
              <a:t> (</a:t>
            </a:r>
            <a:r>
              <a:rPr lang="es-PE" sz="1900" dirty="0" err="1">
                <a:cs typeface="Times New Roman" pitchFamily="18" charset="0"/>
              </a:rPr>
              <a:t>also</a:t>
            </a:r>
            <a:r>
              <a:rPr lang="es-PE" sz="1900" dirty="0">
                <a:cs typeface="Times New Roman" pitchFamily="18" charset="0"/>
              </a:rPr>
              <a:t> </a:t>
            </a:r>
            <a:r>
              <a:rPr lang="es-PE" sz="1900" dirty="0" err="1">
                <a:cs typeface="Times New Roman" pitchFamily="18" charset="0"/>
              </a:rPr>
              <a:t>considered</a:t>
            </a:r>
            <a:r>
              <a:rPr lang="es-PE" sz="1900" dirty="0">
                <a:cs typeface="Times New Roman" pitchFamily="18" charset="0"/>
              </a:rPr>
              <a:t> master o </a:t>
            </a:r>
            <a:r>
              <a:rPr lang="es-PE" sz="1900" dirty="0" err="1">
                <a:cs typeface="Times New Roman" pitchFamily="18" charset="0"/>
              </a:rPr>
              <a:t>potent</a:t>
            </a:r>
            <a:r>
              <a:rPr lang="es-PE" sz="1900" dirty="0">
                <a:cs typeface="Times New Roman" pitchFamily="18" charset="0"/>
              </a:rPr>
              <a:t> </a:t>
            </a:r>
            <a:r>
              <a:rPr lang="es-PE" sz="1900" dirty="0" err="1">
                <a:cs typeface="Times New Roman" pitchFamily="18" charset="0"/>
              </a:rPr>
              <a:t>plants</a:t>
            </a:r>
            <a:r>
              <a:rPr lang="es-PE" sz="1900" dirty="0">
                <a:cs typeface="Times New Roman" pitchFamily="18" charset="0"/>
              </a:rPr>
              <a:t>) are </a:t>
            </a:r>
            <a:r>
              <a:rPr lang="es-PE" sz="1900" dirty="0" err="1">
                <a:cs typeface="Times New Roman" pitchFamily="18" charset="0"/>
              </a:rPr>
              <a:t>generically</a:t>
            </a:r>
            <a:r>
              <a:rPr lang="es-PE" sz="1900" dirty="0">
                <a:cs typeface="Times New Roman" pitchFamily="18" charset="0"/>
              </a:rPr>
              <a:t> </a:t>
            </a:r>
            <a:r>
              <a:rPr lang="es-PE" sz="1900" dirty="0" err="1">
                <a:cs typeface="Times New Roman" pitchFamily="18" charset="0"/>
              </a:rPr>
              <a:t>designated</a:t>
            </a:r>
            <a:r>
              <a:rPr lang="es-PE" sz="1900" dirty="0">
                <a:cs typeface="Times New Roman" pitchFamily="18" charset="0"/>
              </a:rPr>
              <a:t> as “the medicine”.» (9)</a:t>
            </a:r>
          </a:p>
          <a:p>
            <a:pPr algn="just">
              <a:buNone/>
            </a:pPr>
            <a:r>
              <a:rPr lang="es-PE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s-PE" dirty="0">
                <a:latin typeface="Times New Roman" pitchFamily="18" charset="0"/>
                <a:cs typeface="Times New Roman" pitchFamily="18" charset="0"/>
              </a:rPr>
            </a:br>
            <a:r>
              <a:rPr lang="es-PE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s-PE" dirty="0">
                <a:latin typeface="Times New Roman" pitchFamily="18" charset="0"/>
                <a:cs typeface="Times New Roman" pitchFamily="18" charset="0"/>
              </a:rPr>
            </a:br>
            <a:r>
              <a:rPr lang="es-PE" sz="14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s-PE" sz="1400" dirty="0">
                <a:latin typeface="Times New Roman" pitchFamily="18" charset="0"/>
                <a:cs typeface="Times New Roman" pitchFamily="18" charset="0"/>
              </a:rPr>
            </a:br>
            <a:endParaRPr lang="es-PE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32344" y="5792422"/>
            <a:ext cx="1039504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None/>
            </a:pPr>
            <a:r>
              <a:rPr lang="es-PE" sz="1200" dirty="0"/>
              <a:t>9.  Llamazares, Ana María. "Occidente herido: el potencial sanador del chamanismo en el mundo contemporáneo." (2013).</a:t>
            </a:r>
            <a:endParaRPr lang="en-US" sz="1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39731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25335" y="1224935"/>
            <a:ext cx="10515600" cy="631162"/>
          </a:xfrm>
        </p:spPr>
        <p:txBody>
          <a:bodyPr>
            <a:normAutofit/>
          </a:bodyPr>
          <a:lstStyle/>
          <a:p>
            <a:r>
              <a:rPr lang="it-IT" sz="24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</a:t>
            </a:r>
            <a:r>
              <a:rPr lang="es-PE" sz="24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Definition</a:t>
            </a:r>
            <a:r>
              <a:rPr lang="es-PE" sz="24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PE" sz="24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</a:t>
            </a:r>
            <a:r>
              <a:rPr lang="es-PE" sz="24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PE" sz="24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Shamanic</a:t>
            </a:r>
            <a:r>
              <a:rPr lang="es-PE" sz="24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medicine</a:t>
            </a:r>
            <a:endParaRPr lang="en-US" sz="24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49794" t="18631" r="27611" b="27744"/>
          <a:stretch>
            <a:fillRect/>
          </a:stretch>
        </p:blipFill>
        <p:spPr bwMode="auto">
          <a:xfrm>
            <a:off x="3441807" y="2113808"/>
            <a:ext cx="2262958" cy="30329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4 CuadroTexto"/>
          <p:cNvSpPr txBox="1"/>
          <p:nvPr/>
        </p:nvSpPr>
        <p:spPr>
          <a:xfrm>
            <a:off x="6472052" y="2782548"/>
            <a:ext cx="30519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1600" dirty="0"/>
              <a:t>Moche culture (</a:t>
            </a:r>
            <a:r>
              <a:rPr lang="es-PE" sz="1600" dirty="0" err="1"/>
              <a:t>Peru</a:t>
            </a:r>
            <a:r>
              <a:rPr lang="es-PE" sz="1600" dirty="0"/>
              <a:t>) </a:t>
            </a:r>
            <a:r>
              <a:rPr lang="es-PE" sz="1600" dirty="0" err="1"/>
              <a:t>ceramic</a:t>
            </a:r>
            <a:r>
              <a:rPr lang="es-PE" sz="1600" dirty="0"/>
              <a:t> </a:t>
            </a:r>
            <a:r>
              <a:rPr lang="es-PE" sz="1600" dirty="0" err="1"/>
              <a:t>representing</a:t>
            </a:r>
            <a:r>
              <a:rPr lang="es-PE" sz="1600" dirty="0"/>
              <a:t> a </a:t>
            </a:r>
            <a:r>
              <a:rPr lang="es-PE" sz="1600" dirty="0" err="1"/>
              <a:t>healer</a:t>
            </a:r>
            <a:r>
              <a:rPr lang="es-PE" sz="1600" dirty="0"/>
              <a:t> </a:t>
            </a:r>
            <a:r>
              <a:rPr lang="es-PE" sz="1600" dirty="0" err="1"/>
              <a:t>chewing</a:t>
            </a:r>
            <a:r>
              <a:rPr lang="es-PE" sz="1600" dirty="0"/>
              <a:t> coca </a:t>
            </a:r>
            <a:r>
              <a:rPr lang="es-PE" sz="1600" dirty="0" err="1"/>
              <a:t>leaves</a:t>
            </a:r>
            <a:r>
              <a:rPr lang="es-PE" sz="1600" dirty="0"/>
              <a:t> </a:t>
            </a:r>
          </a:p>
        </p:txBody>
      </p:sp>
      <p:sp>
        <p:nvSpPr>
          <p:cNvPr id="6" name="5 CuadroTexto"/>
          <p:cNvSpPr txBox="1"/>
          <p:nvPr/>
        </p:nvSpPr>
        <p:spPr>
          <a:xfrm>
            <a:off x="475013" y="5438898"/>
            <a:ext cx="108659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1200" dirty="0"/>
              <a:t>6. Jordán, Régulo Franco. Oficiantes y curanderos moche, una visión desde la arqueología. </a:t>
            </a:r>
            <a:r>
              <a:rPr lang="es-PE" sz="1200" i="1" dirty="0"/>
              <a:t>Pueblo continente</a:t>
            </a:r>
            <a:r>
              <a:rPr lang="es-PE" sz="1200" dirty="0"/>
              <a:t>, 2016, vol. 23, no 1, p. 18-26.</a:t>
            </a:r>
          </a:p>
        </p:txBody>
      </p:sp>
    </p:spTree>
    <p:extLst>
      <p:ext uri="{BB962C8B-B14F-4D97-AF65-F5344CB8AC3E}">
        <p14:creationId xmlns:p14="http://schemas.microsoft.com/office/powerpoint/2010/main" val="10939731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1426" y="911036"/>
            <a:ext cx="10515600" cy="1325563"/>
          </a:xfrm>
        </p:spPr>
        <p:txBody>
          <a:bodyPr/>
          <a:lstStyle/>
          <a:p>
            <a:r>
              <a:rPr lang="it-IT" sz="24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Definition of Shamanic medicine</a:t>
            </a:r>
            <a:endParaRPr lang="en-US" sz="24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s-PE" sz="1600" dirty="0">
                <a:cs typeface="Times New Roman" pitchFamily="18" charset="0"/>
              </a:rPr>
              <a:t>Use </a:t>
            </a:r>
            <a:r>
              <a:rPr lang="es-PE" sz="1600" dirty="0" err="1">
                <a:cs typeface="Times New Roman" pitchFamily="18" charset="0"/>
              </a:rPr>
              <a:t>of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two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types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of</a:t>
            </a:r>
            <a:r>
              <a:rPr lang="es-PE" sz="1600" dirty="0">
                <a:cs typeface="Times New Roman" pitchFamily="18" charset="0"/>
              </a:rPr>
              <a:t> medicinal </a:t>
            </a:r>
            <a:r>
              <a:rPr lang="es-PE" sz="1600" dirty="0" err="1">
                <a:cs typeface="Times New Roman" pitchFamily="18" charset="0"/>
              </a:rPr>
              <a:t>plants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is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noteworthy</a:t>
            </a:r>
            <a:r>
              <a:rPr lang="es-PE" sz="1600" dirty="0">
                <a:cs typeface="Times New Roman" pitchFamily="18" charset="0"/>
              </a:rPr>
              <a:t> in pre-</a:t>
            </a:r>
            <a:r>
              <a:rPr lang="es-PE" sz="1600" dirty="0" err="1">
                <a:cs typeface="Times New Roman" pitchFamily="18" charset="0"/>
              </a:rPr>
              <a:t>Columbian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Shamanic</a:t>
            </a:r>
            <a:r>
              <a:rPr lang="es-PE" sz="1600" dirty="0">
                <a:cs typeface="Times New Roman" pitchFamily="18" charset="0"/>
              </a:rPr>
              <a:t> medicine:</a:t>
            </a:r>
          </a:p>
          <a:p>
            <a:pPr>
              <a:buFont typeface="Wingdings" pitchFamily="2" charset="2"/>
              <a:buChar char="ü"/>
            </a:pPr>
            <a:r>
              <a:rPr lang="es-PE" sz="1600" dirty="0">
                <a:cs typeface="Times New Roman" pitchFamily="18" charset="0"/>
              </a:rPr>
              <a:t>The ritual use </a:t>
            </a:r>
            <a:r>
              <a:rPr lang="es-PE" sz="1600" dirty="0" err="1">
                <a:cs typeface="Times New Roman" pitchFamily="18" charset="0"/>
              </a:rPr>
              <a:t>of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psychoactive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plants</a:t>
            </a:r>
            <a:endParaRPr lang="es-PE" sz="1600" dirty="0">
              <a:cs typeface="Times New Roman" pitchFamily="18" charset="0"/>
            </a:endParaRPr>
          </a:p>
          <a:p>
            <a:pPr>
              <a:buFont typeface="Wingdings" pitchFamily="2" charset="2"/>
              <a:buChar char="ü"/>
            </a:pPr>
            <a:r>
              <a:rPr lang="es-PE" sz="1600" dirty="0">
                <a:cs typeface="Times New Roman" pitchFamily="18" charset="0"/>
              </a:rPr>
              <a:t>The use </a:t>
            </a:r>
            <a:r>
              <a:rPr lang="es-PE" sz="1600" dirty="0" err="1">
                <a:cs typeface="Times New Roman" pitchFamily="18" charset="0"/>
              </a:rPr>
              <a:t>of</a:t>
            </a:r>
            <a:r>
              <a:rPr lang="es-PE" sz="1600" dirty="0">
                <a:cs typeface="Times New Roman" pitchFamily="18" charset="0"/>
              </a:rPr>
              <a:t> medicinal </a:t>
            </a:r>
            <a:r>
              <a:rPr lang="es-PE" sz="1600" dirty="0" err="1">
                <a:cs typeface="Times New Roman" pitchFamily="18" charset="0"/>
              </a:rPr>
              <a:t>plants</a:t>
            </a:r>
            <a:endParaRPr lang="es-PE" sz="1600" dirty="0"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es-PE" sz="1600" dirty="0">
                <a:cs typeface="Times New Roman" pitchFamily="18" charset="0"/>
              </a:rPr>
              <a:t>Use </a:t>
            </a:r>
            <a:r>
              <a:rPr lang="es-PE" sz="1600" dirty="0" err="1">
                <a:cs typeface="Times New Roman" pitchFamily="18" charset="0"/>
              </a:rPr>
              <a:t>of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psychoactive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plants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was</a:t>
            </a:r>
            <a:r>
              <a:rPr lang="es-PE" sz="1600" dirty="0">
                <a:cs typeface="Times New Roman" pitchFamily="18" charset="0"/>
              </a:rPr>
              <a:t> fundamental in </a:t>
            </a:r>
            <a:r>
              <a:rPr lang="es-PE" sz="1600" dirty="0" err="1">
                <a:cs typeface="Times New Roman" pitchFamily="18" charset="0"/>
              </a:rPr>
              <a:t>shamanism</a:t>
            </a:r>
            <a:r>
              <a:rPr lang="es-PE" sz="1600" dirty="0">
                <a:cs typeface="Times New Roman" pitchFamily="18" charset="0"/>
              </a:rPr>
              <a:t> as </a:t>
            </a:r>
            <a:r>
              <a:rPr lang="es-PE" sz="1600" dirty="0" err="1">
                <a:cs typeface="Times New Roman" pitchFamily="18" charset="0"/>
              </a:rPr>
              <a:t>they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were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considered</a:t>
            </a:r>
            <a:r>
              <a:rPr lang="es-PE" sz="1600" dirty="0">
                <a:cs typeface="Times New Roman" pitchFamily="18" charset="0"/>
              </a:rPr>
              <a:t> “</a:t>
            </a:r>
            <a:r>
              <a:rPr lang="es-PE" sz="1600" dirty="0" err="1">
                <a:cs typeface="Times New Roman" pitchFamily="18" charset="0"/>
              </a:rPr>
              <a:t>sacred</a:t>
            </a:r>
            <a:r>
              <a:rPr lang="es-PE" sz="1600" dirty="0">
                <a:cs typeface="Times New Roman" pitchFamily="18" charset="0"/>
              </a:rPr>
              <a:t>” </a:t>
            </a:r>
            <a:r>
              <a:rPr lang="es-PE" sz="1600" dirty="0" err="1">
                <a:cs typeface="Times New Roman" pitchFamily="18" charset="0"/>
              </a:rPr>
              <a:t>because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they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would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not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only</a:t>
            </a:r>
            <a:r>
              <a:rPr lang="es-PE" sz="1600" dirty="0">
                <a:cs typeface="Times New Roman" pitchFamily="18" charset="0"/>
              </a:rPr>
              <a:t> cure </a:t>
            </a:r>
            <a:r>
              <a:rPr lang="es-PE" sz="1600" dirty="0" err="1">
                <a:cs typeface="Times New Roman" pitchFamily="18" charset="0"/>
              </a:rPr>
              <a:t>but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also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widen</a:t>
            </a:r>
            <a:r>
              <a:rPr lang="es-PE" sz="1600" dirty="0">
                <a:cs typeface="Times New Roman" pitchFamily="18" charset="0"/>
              </a:rPr>
              <a:t> the </a:t>
            </a:r>
            <a:r>
              <a:rPr lang="es-PE" sz="1600" dirty="0" err="1">
                <a:cs typeface="Times New Roman" pitchFamily="18" charset="0"/>
              </a:rPr>
              <a:t>consciousness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state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of</a:t>
            </a:r>
            <a:r>
              <a:rPr lang="es-PE" sz="1600" dirty="0">
                <a:cs typeface="Times New Roman" pitchFamily="18" charset="0"/>
              </a:rPr>
              <a:t> the </a:t>
            </a:r>
            <a:r>
              <a:rPr lang="es-PE" sz="1600" dirty="0" err="1">
                <a:cs typeface="Times New Roman" pitchFamily="18" charset="0"/>
              </a:rPr>
              <a:t>patient</a:t>
            </a:r>
            <a:r>
              <a:rPr lang="es-PE" sz="1600" dirty="0">
                <a:cs typeface="Times New Roman" pitchFamily="18" charset="0"/>
              </a:rPr>
              <a:t>. </a:t>
            </a:r>
          </a:p>
        </p:txBody>
      </p:sp>
      <p:sp>
        <p:nvSpPr>
          <p:cNvPr id="5" name="4 Rectángulo"/>
          <p:cNvSpPr/>
          <p:nvPr/>
        </p:nvSpPr>
        <p:spPr>
          <a:xfrm>
            <a:off x="308759" y="5045516"/>
            <a:ext cx="1134093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PE" sz="1200" dirty="0"/>
              <a:t>9. Llamazares, Ana María. "Occidente herido: el potencial sanador del chamanismo en el mundo contemporáneo." (2013).</a:t>
            </a:r>
          </a:p>
          <a:p>
            <a:r>
              <a:rPr lang="es-PE" sz="1200" dirty="0"/>
              <a:t>10. Exposición. Chamanes y divinidades del Ecuador Precolombino. Comisario: Santiago Ontaneda-Luciano investigador de la Dirección de Museos y Sitios Arqueológicos de la Subsecretaría Técnica de Memoria Social del Ministerio de Cultura y de Patrimonio ecuatoriano. Consejero científico: Francisco Valdez, investigador en PALOC (Patrimonios Locales y Gobernanza), unidad mixta de investigación del IRD y del </a:t>
            </a:r>
            <a:r>
              <a:rPr lang="es-PE" sz="1200" dirty="0" err="1"/>
              <a:t>Muséum</a:t>
            </a:r>
            <a:r>
              <a:rPr lang="es-PE" sz="1200" dirty="0"/>
              <a:t> </a:t>
            </a:r>
            <a:r>
              <a:rPr lang="es-PE" sz="1200" dirty="0" err="1"/>
              <a:t>National</a:t>
            </a:r>
            <a:r>
              <a:rPr lang="es-PE" sz="1200" dirty="0"/>
              <a:t> </a:t>
            </a:r>
            <a:r>
              <a:rPr lang="es-PE" sz="1200" dirty="0" err="1"/>
              <a:t>d’Histoire</a:t>
            </a:r>
            <a:r>
              <a:rPr lang="es-PE" sz="1200" dirty="0"/>
              <a:t> </a:t>
            </a:r>
            <a:r>
              <a:rPr lang="es-PE" sz="1200" dirty="0" err="1"/>
              <a:t>Naturelle</a:t>
            </a:r>
            <a:r>
              <a:rPr lang="es-PE" sz="1200" dirty="0"/>
              <a:t>.  </a:t>
            </a:r>
          </a:p>
          <a:p>
            <a:endParaRPr lang="es-PE" sz="1200" dirty="0"/>
          </a:p>
        </p:txBody>
      </p:sp>
    </p:spTree>
    <p:extLst>
      <p:ext uri="{BB962C8B-B14F-4D97-AF65-F5344CB8AC3E}">
        <p14:creationId xmlns:p14="http://schemas.microsoft.com/office/powerpoint/2010/main" val="27936122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37949" y="760911"/>
            <a:ext cx="10515600" cy="1067890"/>
          </a:xfrm>
        </p:spPr>
        <p:txBody>
          <a:bodyPr>
            <a:normAutofit/>
          </a:bodyPr>
          <a:lstStyle/>
          <a:p>
            <a:r>
              <a:rPr lang="it-IT" sz="24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 Characteristics of Shamanic medicine</a:t>
            </a:r>
            <a:endParaRPr lang="en-US" sz="24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65245" y="1675500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PE" sz="1600" dirty="0" err="1">
                <a:cs typeface="Times New Roman" pitchFamily="18" charset="0"/>
              </a:rPr>
              <a:t>Psychoactive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plants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were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used</a:t>
            </a:r>
            <a:r>
              <a:rPr lang="es-PE" sz="1600" dirty="0">
                <a:cs typeface="Times New Roman" pitchFamily="18" charset="0"/>
              </a:rPr>
              <a:t> in </a:t>
            </a:r>
            <a:r>
              <a:rPr lang="es-PE" sz="1600" dirty="0" err="1">
                <a:cs typeface="Times New Roman" pitchFamily="18" charset="0"/>
              </a:rPr>
              <a:t>Shamanic</a:t>
            </a:r>
            <a:r>
              <a:rPr lang="es-PE" sz="1600" dirty="0">
                <a:cs typeface="Times New Roman" pitchFamily="18" charset="0"/>
              </a:rPr>
              <a:t> medicine </a:t>
            </a:r>
            <a:r>
              <a:rPr lang="es-PE" sz="1600" dirty="0" err="1">
                <a:cs typeface="Times New Roman" pitchFamily="18" charset="0"/>
              </a:rPr>
              <a:t>since</a:t>
            </a:r>
            <a:r>
              <a:rPr lang="es-PE" sz="1600" dirty="0">
                <a:cs typeface="Times New Roman" pitchFamily="18" charset="0"/>
              </a:rPr>
              <a:t> the </a:t>
            </a:r>
            <a:r>
              <a:rPr lang="es-PE" sz="1600" dirty="0" err="1">
                <a:cs typeface="Times New Roman" pitchFamily="18" charset="0"/>
              </a:rPr>
              <a:t>ill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would</a:t>
            </a:r>
            <a:r>
              <a:rPr lang="es-PE" sz="1600" dirty="0">
                <a:cs typeface="Times New Roman" pitchFamily="18" charset="0"/>
              </a:rPr>
              <a:t> alter </a:t>
            </a:r>
            <a:r>
              <a:rPr lang="es-PE" sz="1600" dirty="0" err="1">
                <a:cs typeface="Times New Roman" pitchFamily="18" charset="0"/>
              </a:rPr>
              <a:t>their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perception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through</a:t>
            </a:r>
            <a:r>
              <a:rPr lang="es-PE" sz="1600" dirty="0">
                <a:cs typeface="Times New Roman" pitchFamily="18" charset="0"/>
              </a:rPr>
              <a:t> “bodily, </a:t>
            </a:r>
            <a:r>
              <a:rPr lang="es-PE" sz="1600" dirty="0" err="1">
                <a:cs typeface="Times New Roman" pitchFamily="18" charset="0"/>
              </a:rPr>
              <a:t>auditory</a:t>
            </a:r>
            <a:r>
              <a:rPr lang="es-PE" sz="1600" dirty="0">
                <a:cs typeface="Times New Roman" pitchFamily="18" charset="0"/>
              </a:rPr>
              <a:t> and visual </a:t>
            </a:r>
            <a:r>
              <a:rPr lang="es-PE" sz="1600" dirty="0" err="1">
                <a:cs typeface="Times New Roman" pitchFamily="18" charset="0"/>
              </a:rPr>
              <a:t>sensations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or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cognitive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impacts</a:t>
            </a:r>
            <a:r>
              <a:rPr lang="es-PE" sz="1600" dirty="0">
                <a:cs typeface="Times New Roman" pitchFamily="18" charset="0"/>
              </a:rPr>
              <a:t>” and </a:t>
            </a:r>
            <a:r>
              <a:rPr lang="es-PE" sz="1600" dirty="0" err="1">
                <a:cs typeface="Times New Roman" pitchFamily="18" charset="0"/>
              </a:rPr>
              <a:t>contact</a:t>
            </a:r>
            <a:r>
              <a:rPr lang="es-PE" sz="1600" dirty="0">
                <a:cs typeface="Times New Roman" pitchFamily="18" charset="0"/>
              </a:rPr>
              <a:t> supernatural </a:t>
            </a:r>
            <a:r>
              <a:rPr lang="es-PE" sz="1600" dirty="0" err="1">
                <a:cs typeface="Times New Roman" pitchFamily="18" charset="0"/>
              </a:rPr>
              <a:t>entities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or</a:t>
            </a:r>
            <a:r>
              <a:rPr lang="es-PE" sz="1600" dirty="0">
                <a:cs typeface="Times New Roman" pitchFamily="18" charset="0"/>
              </a:rPr>
              <a:t> planes”. (7)</a:t>
            </a:r>
            <a:endParaRPr lang="en-US" sz="1600" dirty="0">
              <a:cs typeface="Times New Roman" pitchFamily="18" charset="0"/>
            </a:endParaRPr>
          </a:p>
          <a:p>
            <a:pPr>
              <a:buFont typeface="Wingdings" pitchFamily="2" charset="2"/>
              <a:buChar char="ü"/>
            </a:pPr>
            <a:endParaRPr lang="es-PE" sz="1600" dirty="0"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es-PE" sz="1600" dirty="0">
                <a:cs typeface="Times New Roman" pitchFamily="18" charset="0"/>
              </a:rPr>
              <a:t>The use </a:t>
            </a:r>
            <a:r>
              <a:rPr lang="es-PE" sz="1600" dirty="0" err="1">
                <a:cs typeface="Times New Roman" pitchFamily="18" charset="0"/>
              </a:rPr>
              <a:t>of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psychoactive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plants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was</a:t>
            </a:r>
            <a:r>
              <a:rPr lang="es-PE" sz="1600" dirty="0">
                <a:cs typeface="Times New Roman" pitchFamily="18" charset="0"/>
              </a:rPr>
              <a:t> fundamental </a:t>
            </a:r>
            <a:r>
              <a:rPr lang="es-PE" sz="1600" dirty="0" err="1">
                <a:cs typeface="Times New Roman" pitchFamily="18" charset="0"/>
              </a:rPr>
              <a:t>for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shamanism</a:t>
            </a:r>
            <a:r>
              <a:rPr lang="es-PE" sz="1600" dirty="0">
                <a:cs typeface="Times New Roman" pitchFamily="18" charset="0"/>
              </a:rPr>
              <a:t>. </a:t>
            </a:r>
            <a:r>
              <a:rPr lang="es-PE" sz="1600" dirty="0" err="1">
                <a:cs typeface="Times New Roman" pitchFamily="18" charset="0"/>
              </a:rPr>
              <a:t>These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were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considered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sacred</a:t>
            </a:r>
            <a:r>
              <a:rPr lang="es-PE" sz="1600" dirty="0">
                <a:cs typeface="Times New Roman" pitchFamily="18" charset="0"/>
              </a:rPr>
              <a:t>, as </a:t>
            </a:r>
            <a:r>
              <a:rPr lang="es-PE" sz="1600" dirty="0" err="1">
                <a:cs typeface="Times New Roman" pitchFamily="18" charset="0"/>
              </a:rPr>
              <a:t>they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would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not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only</a:t>
            </a:r>
            <a:r>
              <a:rPr lang="es-PE" sz="1600" dirty="0">
                <a:cs typeface="Times New Roman" pitchFamily="18" charset="0"/>
              </a:rPr>
              <a:t> cure </a:t>
            </a:r>
            <a:r>
              <a:rPr lang="es-PE" sz="1600" dirty="0" err="1">
                <a:cs typeface="Times New Roman" pitchFamily="18" charset="0"/>
              </a:rPr>
              <a:t>but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widen</a:t>
            </a:r>
            <a:r>
              <a:rPr lang="es-PE" sz="1600" dirty="0">
                <a:cs typeface="Times New Roman" pitchFamily="18" charset="0"/>
              </a:rPr>
              <a:t> the </a:t>
            </a:r>
            <a:r>
              <a:rPr lang="es-PE" sz="1600" dirty="0" err="1">
                <a:cs typeface="Times New Roman" pitchFamily="18" charset="0"/>
              </a:rPr>
              <a:t>conciousness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state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of</a:t>
            </a:r>
            <a:r>
              <a:rPr lang="es-PE" sz="1600" dirty="0">
                <a:cs typeface="Times New Roman" pitchFamily="18" charset="0"/>
              </a:rPr>
              <a:t> the </a:t>
            </a:r>
            <a:r>
              <a:rPr lang="es-PE" sz="1600" dirty="0" err="1">
                <a:cs typeface="Times New Roman" pitchFamily="18" charset="0"/>
              </a:rPr>
              <a:t>patient</a:t>
            </a:r>
            <a:r>
              <a:rPr lang="es-PE" sz="1600" dirty="0">
                <a:cs typeface="Times New Roman" pitchFamily="18" charset="0"/>
              </a:rPr>
              <a:t>, </a:t>
            </a:r>
            <a:r>
              <a:rPr lang="es-PE" sz="1600" dirty="0" err="1">
                <a:cs typeface="Times New Roman" pitchFamily="18" charset="0"/>
              </a:rPr>
              <a:t>being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able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to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see</a:t>
            </a:r>
            <a:r>
              <a:rPr lang="es-PE" sz="1600" dirty="0">
                <a:cs typeface="Times New Roman" pitchFamily="18" charset="0"/>
              </a:rPr>
              <a:t> more </a:t>
            </a:r>
            <a:r>
              <a:rPr lang="es-PE" sz="1600" dirty="0" err="1">
                <a:cs typeface="Times New Roman" pitchFamily="18" charset="0"/>
              </a:rPr>
              <a:t>than</a:t>
            </a:r>
            <a:r>
              <a:rPr lang="es-PE" sz="1600" dirty="0">
                <a:cs typeface="Times New Roman" pitchFamily="18" charset="0"/>
              </a:rPr>
              <a:t> the </a:t>
            </a:r>
            <a:r>
              <a:rPr lang="es-PE" sz="1600" dirty="0" err="1">
                <a:cs typeface="Times New Roman" pitchFamily="18" charset="0"/>
              </a:rPr>
              <a:t>physical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ailment</a:t>
            </a:r>
            <a:r>
              <a:rPr lang="es-PE" sz="1600" dirty="0">
                <a:cs typeface="Times New Roman" pitchFamily="18" charset="0"/>
              </a:rPr>
              <a:t>. </a:t>
            </a:r>
          </a:p>
        </p:txBody>
      </p:sp>
      <p:sp>
        <p:nvSpPr>
          <p:cNvPr id="8" name="7 Rectángulo"/>
          <p:cNvSpPr/>
          <p:nvPr/>
        </p:nvSpPr>
        <p:spPr>
          <a:xfrm>
            <a:off x="630572" y="5537745"/>
            <a:ext cx="1096092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PE" sz="1200" dirty="0"/>
              <a:t>7. Llamazares, Ana María. "Occidente herido: el potencial sanador del chamanismo en el mundo contemporáneo." (2013).</a:t>
            </a:r>
          </a:p>
        </p:txBody>
      </p:sp>
    </p:spTree>
    <p:extLst>
      <p:ext uri="{BB962C8B-B14F-4D97-AF65-F5344CB8AC3E}">
        <p14:creationId xmlns:p14="http://schemas.microsoft.com/office/powerpoint/2010/main" val="27936122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10905" y="870092"/>
            <a:ext cx="10515600" cy="1325563"/>
          </a:xfrm>
        </p:spPr>
        <p:txBody>
          <a:bodyPr>
            <a:normAutofit/>
          </a:bodyPr>
          <a:lstStyle/>
          <a:p>
            <a:r>
              <a:rPr lang="it-IT" sz="24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 Characteristics of Shamanic medicine</a:t>
            </a:r>
            <a:endParaRPr lang="en-US" sz="24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700644" y="1824207"/>
            <a:ext cx="10515600" cy="3363892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s-PE" sz="1800" dirty="0">
                <a:cs typeface="Times New Roman" pitchFamily="18" charset="0"/>
              </a:rPr>
              <a:t>«The </a:t>
            </a:r>
            <a:r>
              <a:rPr lang="es-PE" sz="1800" dirty="0" err="1">
                <a:cs typeface="Times New Roman" pitchFamily="18" charset="0"/>
              </a:rPr>
              <a:t>conciousness</a:t>
            </a:r>
            <a:r>
              <a:rPr lang="es-PE" sz="1800" dirty="0">
                <a:cs typeface="Times New Roman" pitchFamily="18" charset="0"/>
              </a:rPr>
              <a:t> </a:t>
            </a:r>
            <a:r>
              <a:rPr lang="es-PE" sz="1800" dirty="0" err="1">
                <a:cs typeface="Times New Roman" pitchFamily="18" charset="0"/>
              </a:rPr>
              <a:t>state</a:t>
            </a:r>
            <a:r>
              <a:rPr lang="es-PE" sz="1800" dirty="0">
                <a:cs typeface="Times New Roman" pitchFamily="18" charset="0"/>
              </a:rPr>
              <a:t> </a:t>
            </a:r>
            <a:r>
              <a:rPr lang="es-PE" sz="1800" dirty="0" err="1">
                <a:cs typeface="Times New Roman" pitchFamily="18" charset="0"/>
              </a:rPr>
              <a:t>achieved</a:t>
            </a:r>
            <a:r>
              <a:rPr lang="es-PE" sz="1800" dirty="0">
                <a:cs typeface="Times New Roman" pitchFamily="18" charset="0"/>
              </a:rPr>
              <a:t> </a:t>
            </a:r>
            <a:r>
              <a:rPr lang="es-PE" sz="1800" dirty="0" err="1">
                <a:cs typeface="Times New Roman" pitchFamily="18" charset="0"/>
              </a:rPr>
              <a:t>by</a:t>
            </a:r>
            <a:r>
              <a:rPr lang="es-PE" sz="1800" dirty="0">
                <a:cs typeface="Times New Roman" pitchFamily="18" charset="0"/>
              </a:rPr>
              <a:t> </a:t>
            </a:r>
            <a:r>
              <a:rPr lang="es-PE" sz="1800" dirty="0" err="1">
                <a:cs typeface="Times New Roman" pitchFamily="18" charset="0"/>
              </a:rPr>
              <a:t>sacred</a:t>
            </a:r>
            <a:r>
              <a:rPr lang="es-PE" sz="1800" dirty="0">
                <a:cs typeface="Times New Roman" pitchFamily="18" charset="0"/>
              </a:rPr>
              <a:t> </a:t>
            </a:r>
            <a:r>
              <a:rPr lang="es-PE" sz="1800" dirty="0" err="1">
                <a:cs typeface="Times New Roman" pitchFamily="18" charset="0"/>
              </a:rPr>
              <a:t>plants</a:t>
            </a:r>
            <a:r>
              <a:rPr lang="es-PE" sz="1800" dirty="0">
                <a:cs typeface="Times New Roman" pitchFamily="18" charset="0"/>
              </a:rPr>
              <a:t> </a:t>
            </a:r>
            <a:r>
              <a:rPr lang="es-PE" sz="1800" dirty="0" err="1">
                <a:cs typeface="Times New Roman" pitchFamily="18" charset="0"/>
              </a:rPr>
              <a:t>heightens</a:t>
            </a:r>
            <a:r>
              <a:rPr lang="es-PE" sz="1800" dirty="0">
                <a:cs typeface="Times New Roman" pitchFamily="18" charset="0"/>
              </a:rPr>
              <a:t> </a:t>
            </a:r>
            <a:r>
              <a:rPr lang="es-PE" sz="1800" dirty="0" err="1">
                <a:cs typeface="Times New Roman" pitchFamily="18" charset="0"/>
              </a:rPr>
              <a:t>sensibility</a:t>
            </a:r>
            <a:r>
              <a:rPr lang="es-PE" sz="1800" dirty="0">
                <a:cs typeface="Times New Roman" pitchFamily="18" charset="0"/>
              </a:rPr>
              <a:t> in a </a:t>
            </a:r>
            <a:r>
              <a:rPr lang="es-PE" sz="1800" dirty="0" err="1">
                <a:cs typeface="Times New Roman" pitchFamily="18" charset="0"/>
              </a:rPr>
              <a:t>way</a:t>
            </a:r>
            <a:r>
              <a:rPr lang="es-PE" sz="1800" dirty="0">
                <a:cs typeface="Times New Roman" pitchFamily="18" charset="0"/>
              </a:rPr>
              <a:t> </a:t>
            </a:r>
            <a:r>
              <a:rPr lang="es-PE" sz="1800" dirty="0" err="1">
                <a:cs typeface="Times New Roman" pitchFamily="18" charset="0"/>
              </a:rPr>
              <a:t>such</a:t>
            </a:r>
            <a:r>
              <a:rPr lang="es-PE" sz="1800" dirty="0">
                <a:cs typeface="Times New Roman" pitchFamily="18" charset="0"/>
              </a:rPr>
              <a:t> </a:t>
            </a:r>
            <a:r>
              <a:rPr lang="es-PE" sz="1800" dirty="0" err="1">
                <a:cs typeface="Times New Roman" pitchFamily="18" charset="0"/>
              </a:rPr>
              <a:t>that</a:t>
            </a:r>
            <a:r>
              <a:rPr lang="es-PE" sz="1800" dirty="0">
                <a:cs typeface="Times New Roman" pitchFamily="18" charset="0"/>
              </a:rPr>
              <a:t> the </a:t>
            </a:r>
            <a:r>
              <a:rPr lang="es-PE" sz="1800" dirty="0" err="1">
                <a:cs typeface="Times New Roman" pitchFamily="18" charset="0"/>
              </a:rPr>
              <a:t>person</a:t>
            </a:r>
            <a:r>
              <a:rPr lang="es-PE" sz="1800" dirty="0">
                <a:cs typeface="Times New Roman" pitchFamily="18" charset="0"/>
              </a:rPr>
              <a:t> </a:t>
            </a:r>
            <a:r>
              <a:rPr lang="es-PE" sz="1800" dirty="0" err="1">
                <a:cs typeface="Times New Roman" pitchFamily="18" charset="0"/>
              </a:rPr>
              <a:t>is</a:t>
            </a:r>
            <a:r>
              <a:rPr lang="es-PE" sz="1800" dirty="0">
                <a:cs typeface="Times New Roman" pitchFamily="18" charset="0"/>
              </a:rPr>
              <a:t> </a:t>
            </a:r>
            <a:r>
              <a:rPr lang="es-PE" sz="1800" dirty="0" err="1">
                <a:cs typeface="Times New Roman" pitchFamily="18" charset="0"/>
              </a:rPr>
              <a:t>capable</a:t>
            </a:r>
            <a:r>
              <a:rPr lang="es-PE" sz="1800" dirty="0">
                <a:cs typeface="Times New Roman" pitchFamily="18" charset="0"/>
              </a:rPr>
              <a:t> </a:t>
            </a:r>
            <a:r>
              <a:rPr lang="es-PE" sz="1800" dirty="0" err="1">
                <a:cs typeface="Times New Roman" pitchFamily="18" charset="0"/>
              </a:rPr>
              <a:t>of</a:t>
            </a:r>
            <a:r>
              <a:rPr lang="es-PE" sz="1800" dirty="0">
                <a:cs typeface="Times New Roman" pitchFamily="18" charset="0"/>
              </a:rPr>
              <a:t> </a:t>
            </a:r>
            <a:r>
              <a:rPr lang="es-PE" sz="1800" dirty="0" err="1">
                <a:cs typeface="Times New Roman" pitchFamily="18" charset="0"/>
              </a:rPr>
              <a:t>capturing</a:t>
            </a:r>
            <a:r>
              <a:rPr lang="es-PE" sz="1800" dirty="0">
                <a:cs typeface="Times New Roman" pitchFamily="18" charset="0"/>
              </a:rPr>
              <a:t> </a:t>
            </a:r>
            <a:r>
              <a:rPr lang="es-PE" sz="1800" dirty="0" err="1">
                <a:cs typeface="Times New Roman" pitchFamily="18" charset="0"/>
              </a:rPr>
              <a:t>energy</a:t>
            </a:r>
            <a:r>
              <a:rPr lang="es-PE" sz="1800" dirty="0">
                <a:cs typeface="Times New Roman" pitchFamily="18" charset="0"/>
              </a:rPr>
              <a:t> and </a:t>
            </a:r>
            <a:r>
              <a:rPr lang="es-PE" sz="1800" dirty="0" err="1">
                <a:cs typeface="Times New Roman" pitchFamily="18" charset="0"/>
              </a:rPr>
              <a:t>vibrations</a:t>
            </a:r>
            <a:r>
              <a:rPr lang="es-PE" sz="1800" dirty="0">
                <a:cs typeface="Times New Roman" pitchFamily="18" charset="0"/>
              </a:rPr>
              <a:t> which </a:t>
            </a:r>
            <a:r>
              <a:rPr lang="es-PE" sz="1800" dirty="0" err="1">
                <a:cs typeface="Times New Roman" pitchFamily="18" charset="0"/>
              </a:rPr>
              <a:t>ordinary</a:t>
            </a:r>
            <a:r>
              <a:rPr lang="es-PE" sz="1800" dirty="0">
                <a:cs typeface="Times New Roman" pitchFamily="18" charset="0"/>
              </a:rPr>
              <a:t> </a:t>
            </a:r>
            <a:r>
              <a:rPr lang="es-PE" sz="1800" dirty="0" err="1">
                <a:cs typeface="Times New Roman" pitchFamily="18" charset="0"/>
              </a:rPr>
              <a:t>concience</a:t>
            </a:r>
            <a:r>
              <a:rPr lang="es-PE" sz="1800" dirty="0">
                <a:cs typeface="Times New Roman" pitchFamily="18" charset="0"/>
              </a:rPr>
              <a:t> </a:t>
            </a:r>
            <a:r>
              <a:rPr lang="es-PE" sz="1800" dirty="0" err="1">
                <a:cs typeface="Times New Roman" pitchFamily="18" charset="0"/>
              </a:rPr>
              <a:t>could</a:t>
            </a:r>
            <a:r>
              <a:rPr lang="es-PE" sz="1800" dirty="0">
                <a:cs typeface="Times New Roman" pitchFamily="18" charset="0"/>
              </a:rPr>
              <a:t> </a:t>
            </a:r>
            <a:r>
              <a:rPr lang="es-PE" sz="1800" dirty="0" err="1">
                <a:cs typeface="Times New Roman" pitchFamily="18" charset="0"/>
              </a:rPr>
              <a:t>not</a:t>
            </a:r>
            <a:r>
              <a:rPr lang="es-PE" sz="1800" dirty="0">
                <a:cs typeface="Times New Roman" pitchFamily="18" charset="0"/>
              </a:rPr>
              <a:t> </a:t>
            </a:r>
            <a:r>
              <a:rPr lang="es-PE" sz="1800" dirty="0" err="1">
                <a:cs typeface="Times New Roman" pitchFamily="18" charset="0"/>
              </a:rPr>
              <a:t>register</a:t>
            </a:r>
            <a:r>
              <a:rPr lang="es-PE" sz="1800" dirty="0">
                <a:cs typeface="Times New Roman" pitchFamily="18" charset="0"/>
              </a:rPr>
              <a:t>. This has </a:t>
            </a:r>
            <a:r>
              <a:rPr lang="es-PE" sz="1800" dirty="0" err="1">
                <a:cs typeface="Times New Roman" pitchFamily="18" charset="0"/>
              </a:rPr>
              <a:t>been</a:t>
            </a:r>
            <a:r>
              <a:rPr lang="es-PE" sz="1800" dirty="0">
                <a:cs typeface="Times New Roman" pitchFamily="18" charset="0"/>
              </a:rPr>
              <a:t> </a:t>
            </a:r>
            <a:r>
              <a:rPr lang="es-PE" sz="1800" dirty="0" err="1">
                <a:cs typeface="Times New Roman" pitchFamily="18" charset="0"/>
              </a:rPr>
              <a:t>compared</a:t>
            </a:r>
            <a:r>
              <a:rPr lang="es-PE" sz="1800" dirty="0">
                <a:cs typeface="Times New Roman" pitchFamily="18" charset="0"/>
              </a:rPr>
              <a:t> </a:t>
            </a:r>
            <a:r>
              <a:rPr lang="es-PE" sz="1800" dirty="0" err="1">
                <a:cs typeface="Times New Roman" pitchFamily="18" charset="0"/>
              </a:rPr>
              <a:t>to</a:t>
            </a:r>
            <a:r>
              <a:rPr lang="es-PE" sz="1800" dirty="0">
                <a:cs typeface="Times New Roman" pitchFamily="18" charset="0"/>
              </a:rPr>
              <a:t> </a:t>
            </a:r>
            <a:r>
              <a:rPr lang="es-PE" sz="1800" dirty="0" err="1">
                <a:cs typeface="Times New Roman" pitchFamily="18" charset="0"/>
              </a:rPr>
              <a:t>having</a:t>
            </a:r>
            <a:r>
              <a:rPr lang="es-PE" sz="1800" dirty="0">
                <a:cs typeface="Times New Roman" pitchFamily="18" charset="0"/>
              </a:rPr>
              <a:t> a “</a:t>
            </a:r>
            <a:r>
              <a:rPr lang="es-PE" sz="1800" dirty="0" err="1">
                <a:cs typeface="Times New Roman" pitchFamily="18" charset="0"/>
              </a:rPr>
              <a:t>sixth</a:t>
            </a:r>
            <a:r>
              <a:rPr lang="es-PE" sz="1800" dirty="0">
                <a:cs typeface="Times New Roman" pitchFamily="18" charset="0"/>
              </a:rPr>
              <a:t> </a:t>
            </a:r>
            <a:r>
              <a:rPr lang="es-PE" sz="1800" dirty="0" err="1">
                <a:cs typeface="Times New Roman" pitchFamily="18" charset="0"/>
              </a:rPr>
              <a:t>sense</a:t>
            </a:r>
            <a:r>
              <a:rPr lang="es-PE" sz="1800" dirty="0">
                <a:cs typeface="Times New Roman" pitchFamily="18" charset="0"/>
              </a:rPr>
              <a:t>”, in which </a:t>
            </a:r>
            <a:r>
              <a:rPr lang="es-PE" sz="1800" dirty="0" err="1">
                <a:cs typeface="Times New Roman" pitchFamily="18" charset="0"/>
              </a:rPr>
              <a:t>sensibility</a:t>
            </a:r>
            <a:r>
              <a:rPr lang="es-PE" sz="1800" dirty="0">
                <a:cs typeface="Times New Roman" pitchFamily="18" charset="0"/>
              </a:rPr>
              <a:t> </a:t>
            </a:r>
            <a:r>
              <a:rPr lang="es-PE" sz="1800" dirty="0" err="1">
                <a:cs typeface="Times New Roman" pitchFamily="18" charset="0"/>
              </a:rPr>
              <a:t>is</a:t>
            </a:r>
            <a:r>
              <a:rPr lang="es-PE" sz="1800" dirty="0">
                <a:cs typeface="Times New Roman" pitchFamily="18" charset="0"/>
              </a:rPr>
              <a:t> </a:t>
            </a:r>
            <a:r>
              <a:rPr lang="es-PE" sz="1800" dirty="0" err="1">
                <a:cs typeface="Times New Roman" pitchFamily="18" charset="0"/>
              </a:rPr>
              <a:t>overdeveloped</a:t>
            </a:r>
            <a:r>
              <a:rPr lang="es-PE" sz="1800" dirty="0">
                <a:cs typeface="Times New Roman" pitchFamily="18" charset="0"/>
              </a:rPr>
              <a:t>. In </a:t>
            </a:r>
            <a:r>
              <a:rPr lang="es-PE" sz="1800" dirty="0" err="1">
                <a:cs typeface="Times New Roman" pitchFamily="18" charset="0"/>
              </a:rPr>
              <a:t>Shamanic</a:t>
            </a:r>
            <a:r>
              <a:rPr lang="es-PE" sz="1800" dirty="0">
                <a:cs typeface="Times New Roman" pitchFamily="18" charset="0"/>
              </a:rPr>
              <a:t> </a:t>
            </a:r>
            <a:r>
              <a:rPr lang="es-PE" sz="1800" dirty="0" err="1">
                <a:cs typeface="Times New Roman" pitchFamily="18" charset="0"/>
              </a:rPr>
              <a:t>work</a:t>
            </a:r>
            <a:r>
              <a:rPr lang="es-PE" sz="1800" dirty="0">
                <a:cs typeface="Times New Roman" pitchFamily="18" charset="0"/>
              </a:rPr>
              <a:t> </a:t>
            </a:r>
            <a:r>
              <a:rPr lang="es-PE" sz="1800" dirty="0" err="1">
                <a:cs typeface="Times New Roman" pitchFamily="18" charset="0"/>
              </a:rPr>
              <a:t>this</a:t>
            </a:r>
            <a:r>
              <a:rPr lang="es-PE" sz="1800" dirty="0">
                <a:cs typeface="Times New Roman" pitchFamily="18" charset="0"/>
              </a:rPr>
              <a:t> </a:t>
            </a:r>
            <a:r>
              <a:rPr lang="es-PE" sz="1800" dirty="0" err="1">
                <a:cs typeface="Times New Roman" pitchFamily="18" charset="0"/>
              </a:rPr>
              <a:t>is</a:t>
            </a:r>
            <a:r>
              <a:rPr lang="es-PE" sz="1800" dirty="0">
                <a:cs typeface="Times New Roman" pitchFamily="18" charset="0"/>
              </a:rPr>
              <a:t> fundamental in the </a:t>
            </a:r>
            <a:r>
              <a:rPr lang="es-PE" sz="1800" dirty="0" err="1">
                <a:cs typeface="Times New Roman" pitchFamily="18" charset="0"/>
              </a:rPr>
              <a:t>healing</a:t>
            </a:r>
            <a:r>
              <a:rPr lang="es-PE" sz="1800" dirty="0">
                <a:cs typeface="Times New Roman" pitchFamily="18" charset="0"/>
              </a:rPr>
              <a:t> </a:t>
            </a:r>
            <a:r>
              <a:rPr lang="es-PE" sz="1800" dirty="0" err="1">
                <a:cs typeface="Times New Roman" pitchFamily="18" charset="0"/>
              </a:rPr>
              <a:t>process</a:t>
            </a:r>
            <a:r>
              <a:rPr lang="es-PE" sz="1800" dirty="0">
                <a:cs typeface="Times New Roman" pitchFamily="18" charset="0"/>
              </a:rPr>
              <a:t>, </a:t>
            </a:r>
            <a:r>
              <a:rPr lang="es-PE" sz="1800" dirty="0" err="1">
                <a:cs typeface="Times New Roman" pitchFamily="18" charset="0"/>
              </a:rPr>
              <a:t>since</a:t>
            </a:r>
            <a:r>
              <a:rPr lang="es-PE" sz="1800" dirty="0">
                <a:cs typeface="Times New Roman" pitchFamily="18" charset="0"/>
              </a:rPr>
              <a:t> a </a:t>
            </a:r>
            <a:r>
              <a:rPr lang="es-PE" sz="1800" dirty="0" err="1">
                <a:cs typeface="Times New Roman" pitchFamily="18" charset="0"/>
              </a:rPr>
              <a:t>great</a:t>
            </a:r>
            <a:r>
              <a:rPr lang="es-PE" sz="1800" dirty="0">
                <a:cs typeface="Times New Roman" pitchFamily="18" charset="0"/>
              </a:rPr>
              <a:t> deal </a:t>
            </a:r>
            <a:r>
              <a:rPr lang="es-PE" sz="1800" dirty="0" err="1">
                <a:cs typeface="Times New Roman" pitchFamily="18" charset="0"/>
              </a:rPr>
              <a:t>of</a:t>
            </a:r>
            <a:r>
              <a:rPr lang="es-PE" sz="1800" dirty="0">
                <a:cs typeface="Times New Roman" pitchFamily="18" charset="0"/>
              </a:rPr>
              <a:t> the </a:t>
            </a:r>
            <a:r>
              <a:rPr lang="es-PE" sz="1800" dirty="0" err="1">
                <a:cs typeface="Times New Roman" pitchFamily="18" charset="0"/>
              </a:rPr>
              <a:t>work</a:t>
            </a:r>
            <a:r>
              <a:rPr lang="es-PE" sz="1800" dirty="0">
                <a:cs typeface="Times New Roman" pitchFamily="18" charset="0"/>
              </a:rPr>
              <a:t> </a:t>
            </a:r>
            <a:r>
              <a:rPr lang="es-PE" sz="1800" dirty="0" err="1">
                <a:cs typeface="Times New Roman" pitchFamily="18" charset="0"/>
              </a:rPr>
              <a:t>is</a:t>
            </a:r>
            <a:r>
              <a:rPr lang="es-PE" sz="1800" dirty="0">
                <a:cs typeface="Times New Roman" pitchFamily="18" charset="0"/>
              </a:rPr>
              <a:t> </a:t>
            </a:r>
            <a:r>
              <a:rPr lang="es-PE" sz="1800" dirty="0" err="1">
                <a:cs typeface="Times New Roman" pitchFamily="18" charset="0"/>
              </a:rPr>
              <a:t>energy-related</a:t>
            </a:r>
            <a:r>
              <a:rPr lang="es-PE" sz="1800" dirty="0">
                <a:cs typeface="Times New Roman" pitchFamily="18" charset="0"/>
              </a:rPr>
              <a:t> and invisible </a:t>
            </a:r>
            <a:r>
              <a:rPr lang="es-PE" sz="1800" dirty="0" err="1">
                <a:cs typeface="Times New Roman" pitchFamily="18" charset="0"/>
              </a:rPr>
              <a:t>to</a:t>
            </a:r>
            <a:r>
              <a:rPr lang="es-PE" sz="1800" dirty="0">
                <a:cs typeface="Times New Roman" pitchFamily="18" charset="0"/>
              </a:rPr>
              <a:t> the </a:t>
            </a:r>
            <a:r>
              <a:rPr lang="es-PE" sz="1800" dirty="0" err="1">
                <a:cs typeface="Times New Roman" pitchFamily="18" charset="0"/>
              </a:rPr>
              <a:t>naked</a:t>
            </a:r>
            <a:r>
              <a:rPr lang="es-PE" sz="1800" dirty="0">
                <a:cs typeface="Times New Roman" pitchFamily="18" charset="0"/>
              </a:rPr>
              <a:t> </a:t>
            </a:r>
            <a:r>
              <a:rPr lang="es-PE" sz="1800" dirty="0" err="1">
                <a:cs typeface="Times New Roman" pitchFamily="18" charset="0"/>
              </a:rPr>
              <a:t>eye</a:t>
            </a:r>
            <a:r>
              <a:rPr lang="es-PE" sz="1800" dirty="0">
                <a:cs typeface="Times New Roman" pitchFamily="18" charset="0"/>
              </a:rPr>
              <a:t>. In the </a:t>
            </a:r>
            <a:r>
              <a:rPr lang="es-PE" sz="1800" dirty="0" err="1">
                <a:cs typeface="Times New Roman" pitchFamily="18" charset="0"/>
              </a:rPr>
              <a:t>majority</a:t>
            </a:r>
            <a:r>
              <a:rPr lang="es-PE" sz="1800" dirty="0">
                <a:cs typeface="Times New Roman" pitchFamily="18" charset="0"/>
              </a:rPr>
              <a:t> </a:t>
            </a:r>
            <a:r>
              <a:rPr lang="es-PE" sz="1800" dirty="0" err="1">
                <a:cs typeface="Times New Roman" pitchFamily="18" charset="0"/>
              </a:rPr>
              <a:t>of</a:t>
            </a:r>
            <a:r>
              <a:rPr lang="es-PE" sz="1800" dirty="0">
                <a:cs typeface="Times New Roman" pitchFamily="18" charset="0"/>
              </a:rPr>
              <a:t> cases, the </a:t>
            </a:r>
            <a:r>
              <a:rPr lang="es-PE" sz="1800" dirty="0" err="1">
                <a:cs typeface="Times New Roman" pitchFamily="18" charset="0"/>
              </a:rPr>
              <a:t>Shaman</a:t>
            </a:r>
            <a:r>
              <a:rPr lang="es-PE" sz="1800" dirty="0">
                <a:cs typeface="Times New Roman" pitchFamily="18" charset="0"/>
              </a:rPr>
              <a:t> </a:t>
            </a:r>
            <a:r>
              <a:rPr lang="es-PE" sz="1800" dirty="0" err="1">
                <a:cs typeface="Times New Roman" pitchFamily="18" charset="0"/>
              </a:rPr>
              <a:t>must</a:t>
            </a:r>
            <a:r>
              <a:rPr lang="es-PE" sz="1800" dirty="0">
                <a:cs typeface="Times New Roman" pitchFamily="18" charset="0"/>
              </a:rPr>
              <a:t> </a:t>
            </a:r>
            <a:r>
              <a:rPr lang="es-PE" sz="1800" dirty="0" err="1">
                <a:cs typeface="Times New Roman" pitchFamily="18" charset="0"/>
              </a:rPr>
              <a:t>also</a:t>
            </a:r>
            <a:r>
              <a:rPr lang="es-PE" sz="1800" dirty="0">
                <a:cs typeface="Times New Roman" pitchFamily="18" charset="0"/>
              </a:rPr>
              <a:t> </a:t>
            </a:r>
            <a:r>
              <a:rPr lang="es-PE" sz="1800" dirty="0" err="1">
                <a:cs typeface="Times New Roman" pitchFamily="18" charset="0"/>
              </a:rPr>
              <a:t>take</a:t>
            </a:r>
            <a:r>
              <a:rPr lang="es-PE" sz="1800" dirty="0">
                <a:cs typeface="Times New Roman" pitchFamily="18" charset="0"/>
              </a:rPr>
              <a:t> </a:t>
            </a:r>
            <a:r>
              <a:rPr lang="es-PE" sz="1800" dirty="0" err="1">
                <a:cs typeface="Times New Roman" pitchFamily="18" charset="0"/>
              </a:rPr>
              <a:t>these</a:t>
            </a:r>
            <a:r>
              <a:rPr lang="es-PE" sz="1800" dirty="0">
                <a:cs typeface="Times New Roman" pitchFamily="18" charset="0"/>
              </a:rPr>
              <a:t> </a:t>
            </a:r>
            <a:r>
              <a:rPr lang="es-PE" sz="1800" dirty="0" err="1">
                <a:cs typeface="Times New Roman" pitchFamily="18" charset="0"/>
              </a:rPr>
              <a:t>plants</a:t>
            </a:r>
            <a:r>
              <a:rPr lang="es-PE" sz="1800" dirty="0">
                <a:cs typeface="Times New Roman" pitchFamily="18" charset="0"/>
              </a:rPr>
              <a:t> </a:t>
            </a:r>
            <a:r>
              <a:rPr lang="es-PE" sz="1800" dirty="0" err="1">
                <a:cs typeface="Times New Roman" pitchFamily="18" charset="0"/>
              </a:rPr>
              <a:t>to</a:t>
            </a:r>
            <a:r>
              <a:rPr lang="es-PE" sz="1800" dirty="0">
                <a:cs typeface="Times New Roman" pitchFamily="18" charset="0"/>
              </a:rPr>
              <a:t> capture the bio-</a:t>
            </a:r>
            <a:r>
              <a:rPr lang="es-PE" sz="1800" dirty="0" err="1">
                <a:cs typeface="Times New Roman" pitchFamily="18" charset="0"/>
              </a:rPr>
              <a:t>energetical</a:t>
            </a:r>
            <a:r>
              <a:rPr lang="es-PE" sz="1800" dirty="0">
                <a:cs typeface="Times New Roman" pitchFamily="18" charset="0"/>
              </a:rPr>
              <a:t> </a:t>
            </a:r>
            <a:r>
              <a:rPr lang="es-PE" sz="1800" dirty="0" err="1">
                <a:cs typeface="Times New Roman" pitchFamily="18" charset="0"/>
              </a:rPr>
              <a:t>state</a:t>
            </a:r>
            <a:r>
              <a:rPr lang="es-PE" sz="1800" dirty="0">
                <a:cs typeface="Times New Roman" pitchFamily="18" charset="0"/>
              </a:rPr>
              <a:t> </a:t>
            </a:r>
            <a:r>
              <a:rPr lang="es-PE" sz="1800" dirty="0" err="1">
                <a:cs typeface="Times New Roman" pitchFamily="18" charset="0"/>
              </a:rPr>
              <a:t>of</a:t>
            </a:r>
            <a:r>
              <a:rPr lang="es-PE" sz="1800" dirty="0">
                <a:cs typeface="Times New Roman" pitchFamily="18" charset="0"/>
              </a:rPr>
              <a:t> the </a:t>
            </a:r>
            <a:r>
              <a:rPr lang="es-PE" sz="1800" dirty="0" err="1">
                <a:cs typeface="Times New Roman" pitchFamily="18" charset="0"/>
              </a:rPr>
              <a:t>people</a:t>
            </a:r>
            <a:r>
              <a:rPr lang="es-PE" sz="1800" dirty="0">
                <a:cs typeface="Times New Roman" pitchFamily="18" charset="0"/>
              </a:rPr>
              <a:t> and </a:t>
            </a:r>
            <a:r>
              <a:rPr lang="es-PE" sz="1800" dirty="0" err="1">
                <a:cs typeface="Times New Roman" pitchFamily="18" charset="0"/>
              </a:rPr>
              <a:t>also</a:t>
            </a:r>
            <a:r>
              <a:rPr lang="es-PE" sz="1800" dirty="0">
                <a:cs typeface="Times New Roman" pitchFamily="18" charset="0"/>
              </a:rPr>
              <a:t> </a:t>
            </a:r>
            <a:r>
              <a:rPr lang="es-PE" sz="1800" dirty="0" err="1">
                <a:cs typeface="Times New Roman" pitchFamily="18" charset="0"/>
              </a:rPr>
              <a:t>operate</a:t>
            </a:r>
            <a:r>
              <a:rPr lang="es-PE" sz="1800" dirty="0">
                <a:cs typeface="Times New Roman" pitchFamily="18" charset="0"/>
              </a:rPr>
              <a:t> </a:t>
            </a:r>
            <a:r>
              <a:rPr lang="es-PE" sz="1800" dirty="0" err="1">
                <a:cs typeface="Times New Roman" pitchFamily="18" charset="0"/>
              </a:rPr>
              <a:t>on</a:t>
            </a:r>
            <a:r>
              <a:rPr lang="es-PE" sz="1800" dirty="0">
                <a:cs typeface="Times New Roman" pitchFamily="18" charset="0"/>
              </a:rPr>
              <a:t> </a:t>
            </a:r>
            <a:r>
              <a:rPr lang="es-PE" sz="1800" dirty="0" err="1">
                <a:cs typeface="Times New Roman" pitchFamily="18" charset="0"/>
              </a:rPr>
              <a:t>them</a:t>
            </a:r>
            <a:r>
              <a:rPr lang="es-PE" sz="1800" dirty="0">
                <a:cs typeface="Times New Roman" pitchFamily="18" charset="0"/>
              </a:rPr>
              <a:t>.» (9)</a:t>
            </a:r>
            <a:endParaRPr lang="en-US" sz="1800" dirty="0">
              <a:cs typeface="Times New Roman" pitchFamily="18" charset="0"/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700644" y="5619510"/>
            <a:ext cx="1011777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1200" dirty="0"/>
              <a:t>9. Llamazares, Ana María. "Occidente herido: el potencial sanador del chamanismo en el mundo contemporáneo." (2013).</a:t>
            </a:r>
          </a:p>
          <a:p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9522434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42950" y="837433"/>
            <a:ext cx="10515600" cy="881784"/>
          </a:xfrm>
        </p:spPr>
        <p:txBody>
          <a:bodyPr>
            <a:normAutofit/>
          </a:bodyPr>
          <a:lstStyle/>
          <a:p>
            <a:r>
              <a:rPr lang="it-IT" sz="24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 Characteristics of Shamanic medicine</a:t>
            </a:r>
            <a:endParaRPr lang="en-US" sz="24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900541" y="2294606"/>
            <a:ext cx="4218845" cy="3209717"/>
          </a:xfrm>
        </p:spPr>
        <p:txBody>
          <a:bodyPr>
            <a:noAutofit/>
          </a:bodyPr>
          <a:lstStyle/>
          <a:p>
            <a:pPr algn="just">
              <a:buNone/>
            </a:pPr>
            <a:r>
              <a:rPr lang="es-PE" sz="24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s-PE" sz="1600" dirty="0">
                <a:cs typeface="Times New Roman" pitchFamily="18" charset="0"/>
              </a:rPr>
              <a:t>The use </a:t>
            </a:r>
            <a:r>
              <a:rPr lang="es-PE" sz="1600" dirty="0" err="1">
                <a:cs typeface="Times New Roman" pitchFamily="18" charset="0"/>
              </a:rPr>
              <a:t>of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plants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like</a:t>
            </a:r>
            <a:r>
              <a:rPr lang="es-PE" sz="1600" dirty="0">
                <a:cs typeface="Times New Roman" pitchFamily="18" charset="0"/>
              </a:rPr>
              <a:t> Ayahuasca </a:t>
            </a:r>
            <a:r>
              <a:rPr lang="es-PE" sz="1600" dirty="0" err="1">
                <a:cs typeface="Times New Roman" pitchFamily="18" charset="0"/>
              </a:rPr>
              <a:t>was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essential</a:t>
            </a:r>
            <a:r>
              <a:rPr lang="es-PE" sz="1600" dirty="0">
                <a:cs typeface="Times New Roman" pitchFamily="18" charset="0"/>
              </a:rPr>
              <a:t> in pre-</a:t>
            </a:r>
            <a:r>
              <a:rPr lang="es-PE" sz="1600" dirty="0" err="1">
                <a:cs typeface="Times New Roman" pitchFamily="18" charset="0"/>
              </a:rPr>
              <a:t>Columbian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shamanic</a:t>
            </a:r>
            <a:r>
              <a:rPr lang="es-PE" sz="1600" dirty="0">
                <a:cs typeface="Times New Roman" pitchFamily="18" charset="0"/>
              </a:rPr>
              <a:t> medicine </a:t>
            </a:r>
            <a:r>
              <a:rPr lang="es-PE" sz="1600" dirty="0" err="1">
                <a:cs typeface="Times New Roman" pitchFamily="18" charset="0"/>
              </a:rPr>
              <a:t>to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access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other</a:t>
            </a:r>
            <a:r>
              <a:rPr lang="es-PE" sz="1600" dirty="0">
                <a:cs typeface="Times New Roman" pitchFamily="18" charset="0"/>
              </a:rPr>
              <a:t> planes </a:t>
            </a:r>
            <a:r>
              <a:rPr lang="es-PE" sz="1600" dirty="0" err="1">
                <a:cs typeface="Times New Roman" pitchFamily="18" charset="0"/>
              </a:rPr>
              <a:t>of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reality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through</a:t>
            </a:r>
            <a:r>
              <a:rPr lang="es-PE" sz="1600" dirty="0">
                <a:cs typeface="Times New Roman" pitchFamily="18" charset="0"/>
              </a:rPr>
              <a:t> “</a:t>
            </a:r>
            <a:r>
              <a:rPr lang="es-PE" sz="1600" dirty="0" err="1">
                <a:cs typeface="Times New Roman" pitchFamily="18" charset="0"/>
              </a:rPr>
              <a:t>an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amplified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concience</a:t>
            </a:r>
            <a:r>
              <a:rPr lang="es-PE" sz="1600" dirty="0">
                <a:cs typeface="Times New Roman" pitchFamily="18" charset="0"/>
              </a:rPr>
              <a:t>” in </a:t>
            </a:r>
            <a:r>
              <a:rPr lang="es-PE" sz="1600" dirty="0" err="1">
                <a:cs typeface="Times New Roman" pitchFamily="18" charset="0"/>
              </a:rPr>
              <a:t>order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to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analize</a:t>
            </a:r>
            <a:r>
              <a:rPr lang="es-PE" sz="1600" dirty="0">
                <a:cs typeface="Times New Roman" pitchFamily="18" charset="0"/>
              </a:rPr>
              <a:t> and </a:t>
            </a:r>
            <a:r>
              <a:rPr lang="es-PE" sz="1600" dirty="0" err="1">
                <a:cs typeface="Times New Roman" pitchFamily="18" charset="0"/>
              </a:rPr>
              <a:t>understand</a:t>
            </a:r>
            <a:r>
              <a:rPr lang="es-PE" sz="1600" dirty="0">
                <a:cs typeface="Times New Roman" pitchFamily="18" charset="0"/>
              </a:rPr>
              <a:t> the </a:t>
            </a:r>
            <a:r>
              <a:rPr lang="es-PE" sz="1600" dirty="0" err="1">
                <a:cs typeface="Times New Roman" pitchFamily="18" charset="0"/>
              </a:rPr>
              <a:t>imbalanced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problem</a:t>
            </a:r>
            <a:r>
              <a:rPr lang="es-PE" sz="1600" dirty="0">
                <a:cs typeface="Times New Roman" pitchFamily="18" charset="0"/>
              </a:rPr>
              <a:t>. </a:t>
            </a:r>
            <a:endParaRPr lang="en-US" sz="1600" dirty="0">
              <a:cs typeface="Times New Roman" pitchFamily="18" charset="0"/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1161799" y="6460661"/>
            <a:ext cx="95824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dirty="0"/>
              <a:t/>
            </a:r>
            <a:br>
              <a:rPr lang="es-PE" dirty="0"/>
            </a:br>
            <a:endParaRPr lang="es-PE" sz="1400" dirty="0"/>
          </a:p>
        </p:txBody>
      </p:sp>
      <p:sp>
        <p:nvSpPr>
          <p:cNvPr id="6" name="5 CuadroTexto"/>
          <p:cNvSpPr txBox="1"/>
          <p:nvPr/>
        </p:nvSpPr>
        <p:spPr>
          <a:xfrm>
            <a:off x="900541" y="5705141"/>
            <a:ext cx="958240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1200" dirty="0"/>
              <a:t>11. Castillo. J; Chamanismo </a:t>
            </a:r>
            <a:r>
              <a:rPr lang="es-PE" sz="1200" dirty="0" err="1"/>
              <a:t>Piaroa</a:t>
            </a:r>
            <a:r>
              <a:rPr lang="es-PE" sz="1200" dirty="0"/>
              <a:t>. En: </a:t>
            </a:r>
            <a:r>
              <a:rPr lang="es-PE" sz="1200" dirty="0" err="1"/>
              <a:t>Poveda</a:t>
            </a:r>
            <a:r>
              <a:rPr lang="es-PE" sz="1200" dirty="0"/>
              <a:t>, J.M. (</a:t>
            </a:r>
            <a:r>
              <a:rPr lang="es-PE" sz="1200" dirty="0" err="1"/>
              <a:t>Ed</a:t>
            </a:r>
            <a:r>
              <a:rPr lang="es-PE" sz="1200" dirty="0"/>
              <a:t>) Chamanismo. El arte natural de curar; Temas de Hoy; Madrid; 1997. p.357-362. </a:t>
            </a:r>
            <a:r>
              <a:rPr lang="es-PE" dirty="0"/>
              <a:t/>
            </a:r>
            <a:br>
              <a:rPr lang="es-PE" dirty="0"/>
            </a:br>
            <a:endParaRPr lang="es-PE" sz="1400" dirty="0"/>
          </a:p>
        </p:txBody>
      </p:sp>
      <p:sp>
        <p:nvSpPr>
          <p:cNvPr id="15366" name="AutoShape 6" descr="Rituales de Ayahuasca en Cusco - Chamanism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sp>
        <p:nvSpPr>
          <p:cNvPr id="15368" name="AutoShape 8" descr="Rituales de Ayahuasca en Cusc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sp>
        <p:nvSpPr>
          <p:cNvPr id="15370" name="AutoShape 10" descr="Rituales de Ayahuasca en Cusc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pic>
        <p:nvPicPr>
          <p:cNvPr id="12" name="11 Imagen" descr="planta-ayahuasca-hojas-1280x640.jpg"/>
          <p:cNvPicPr>
            <a:picLocks noChangeAspect="1"/>
          </p:cNvPicPr>
          <p:nvPr/>
        </p:nvPicPr>
        <p:blipFill>
          <a:blip r:embed="rId3"/>
          <a:srcRect l="19501" t="9028" r="9005"/>
          <a:stretch>
            <a:fillRect/>
          </a:stretch>
        </p:blipFill>
        <p:spPr>
          <a:xfrm rot="5400000">
            <a:off x="5407128" y="2157571"/>
            <a:ext cx="3054143" cy="1943100"/>
          </a:xfrm>
          <a:prstGeom prst="rect">
            <a:avLst/>
          </a:prstGeom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/>
          <a:srcRect l="27352" t="11459" r="32941" b="32812"/>
          <a:stretch>
            <a:fillRect/>
          </a:stretch>
        </p:blipFill>
        <p:spPr bwMode="auto">
          <a:xfrm>
            <a:off x="8343900" y="1602048"/>
            <a:ext cx="3559501" cy="27294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10 CuadroTexto"/>
          <p:cNvSpPr txBox="1"/>
          <p:nvPr/>
        </p:nvSpPr>
        <p:spPr>
          <a:xfrm>
            <a:off x="8343900" y="4472344"/>
            <a:ext cx="352425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1600" dirty="0"/>
              <a:t>Stone </a:t>
            </a:r>
            <a:r>
              <a:rPr lang="es-PE" sz="1600" dirty="0" err="1"/>
              <a:t>mortar</a:t>
            </a:r>
            <a:r>
              <a:rPr lang="es-PE" sz="1600" dirty="0"/>
              <a:t> </a:t>
            </a:r>
            <a:r>
              <a:rPr lang="es-PE" sz="1600" dirty="0" err="1"/>
              <a:t>used</a:t>
            </a:r>
            <a:r>
              <a:rPr lang="es-PE" sz="1600" dirty="0"/>
              <a:t> in the </a:t>
            </a:r>
            <a:r>
              <a:rPr lang="es-PE" sz="1600" dirty="0" err="1"/>
              <a:t>preparation</a:t>
            </a:r>
            <a:r>
              <a:rPr lang="es-PE" sz="1600" dirty="0"/>
              <a:t> </a:t>
            </a:r>
            <a:r>
              <a:rPr lang="es-PE" sz="1600" dirty="0" err="1"/>
              <a:t>of</a:t>
            </a:r>
            <a:r>
              <a:rPr lang="es-PE" sz="1600" dirty="0"/>
              <a:t> medicine</a:t>
            </a:r>
            <a:r>
              <a:rPr lang="es-PE" sz="1200" dirty="0"/>
              <a:t>.</a:t>
            </a:r>
          </a:p>
          <a:p>
            <a:endParaRPr lang="es-PE" sz="1200" dirty="0"/>
          </a:p>
          <a:p>
            <a:r>
              <a:rPr lang="es-PE" sz="1200" dirty="0">
                <a:hlinkClick r:id="rId5"/>
              </a:rPr>
              <a:t>https://visitavirtual.cultura.pe/recorridos/MUNACH/museo-nacional-chavin/index.html</a:t>
            </a:r>
            <a:endParaRPr lang="es-PE" sz="1200" dirty="0"/>
          </a:p>
        </p:txBody>
      </p:sp>
      <p:sp>
        <p:nvSpPr>
          <p:cNvPr id="13" name="12 CuadroTexto"/>
          <p:cNvSpPr txBox="1"/>
          <p:nvPr/>
        </p:nvSpPr>
        <p:spPr>
          <a:xfrm>
            <a:off x="5962649" y="4703177"/>
            <a:ext cx="18669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1600" dirty="0"/>
              <a:t>Ayahuasca</a:t>
            </a:r>
          </a:p>
        </p:txBody>
      </p:sp>
    </p:spTree>
    <p:extLst>
      <p:ext uri="{BB962C8B-B14F-4D97-AF65-F5344CB8AC3E}">
        <p14:creationId xmlns:p14="http://schemas.microsoft.com/office/powerpoint/2010/main" val="9242960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68135" y="979274"/>
            <a:ext cx="10515600" cy="562923"/>
          </a:xfrm>
        </p:spPr>
        <p:txBody>
          <a:bodyPr>
            <a:normAutofit/>
          </a:bodyPr>
          <a:lstStyle/>
          <a:p>
            <a:r>
              <a:rPr lang="it-IT" sz="24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 Characteristics of Shamanic medicine</a:t>
            </a:r>
            <a:endParaRPr lang="en-US" sz="24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68135" y="1697068"/>
            <a:ext cx="11253952" cy="4351338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s-PE" sz="1600" dirty="0">
                <a:cs typeface="Times New Roman" pitchFamily="18" charset="0"/>
              </a:rPr>
              <a:t>In </a:t>
            </a:r>
            <a:r>
              <a:rPr lang="es-PE" sz="1600" dirty="0" err="1">
                <a:cs typeface="Times New Roman" pitchFamily="18" charset="0"/>
              </a:rPr>
              <a:t>Peru</a:t>
            </a:r>
            <a:r>
              <a:rPr lang="es-PE" sz="1600" dirty="0">
                <a:cs typeface="Times New Roman" pitchFamily="18" charset="0"/>
              </a:rPr>
              <a:t>, </a:t>
            </a:r>
            <a:r>
              <a:rPr lang="es-PE" sz="1600" dirty="0" err="1">
                <a:cs typeface="Times New Roman" pitchFamily="18" charset="0"/>
              </a:rPr>
              <a:t>several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shamanism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traditions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co-exist</a:t>
            </a:r>
            <a:r>
              <a:rPr lang="es-PE" sz="1600" dirty="0">
                <a:cs typeface="Times New Roman" pitchFamily="18" charset="0"/>
              </a:rPr>
              <a:t>, </a:t>
            </a:r>
            <a:r>
              <a:rPr lang="es-PE" sz="1600" dirty="0" err="1">
                <a:cs typeface="Times New Roman" pitchFamily="18" charset="0"/>
              </a:rPr>
              <a:t>each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with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their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own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characteristics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according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to</a:t>
            </a:r>
            <a:r>
              <a:rPr lang="es-PE" sz="1600" dirty="0">
                <a:cs typeface="Times New Roman" pitchFamily="18" charset="0"/>
              </a:rPr>
              <a:t> the </a:t>
            </a:r>
            <a:r>
              <a:rPr lang="es-PE" sz="1600" dirty="0" err="1">
                <a:cs typeface="Times New Roman" pitchFamily="18" charset="0"/>
              </a:rPr>
              <a:t>region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from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where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they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originated</a:t>
            </a:r>
            <a:r>
              <a:rPr lang="es-PE" sz="1600" dirty="0">
                <a:cs typeface="Times New Roman" pitchFamily="18" charset="0"/>
              </a:rPr>
              <a:t>. </a:t>
            </a:r>
          </a:p>
          <a:p>
            <a:pPr marL="0" indent="0" algn="just">
              <a:buNone/>
            </a:pPr>
            <a:r>
              <a:rPr lang="es-PE" sz="1600" dirty="0" err="1">
                <a:cs typeface="Times New Roman" pitchFamily="18" charset="0"/>
              </a:rPr>
              <a:t>Evidence</a:t>
            </a:r>
            <a:r>
              <a:rPr lang="es-PE" sz="1600" dirty="0">
                <a:cs typeface="Times New Roman" pitchFamily="18" charset="0"/>
              </a:rPr>
              <a:t> shows </a:t>
            </a:r>
            <a:r>
              <a:rPr lang="es-PE" sz="1600" dirty="0" err="1">
                <a:cs typeface="Times New Roman" pitchFamily="18" charset="0"/>
              </a:rPr>
              <a:t>that</a:t>
            </a:r>
            <a:r>
              <a:rPr lang="es-PE" sz="1600" dirty="0">
                <a:cs typeface="Times New Roman" pitchFamily="18" charset="0"/>
              </a:rPr>
              <a:t> pre-</a:t>
            </a:r>
            <a:r>
              <a:rPr lang="es-PE" sz="1600" dirty="0" err="1">
                <a:cs typeface="Times New Roman" pitchFamily="18" charset="0"/>
              </a:rPr>
              <a:t>Columbian</a:t>
            </a:r>
            <a:r>
              <a:rPr lang="es-PE" sz="1600" dirty="0">
                <a:cs typeface="Times New Roman" pitchFamily="18" charset="0"/>
              </a:rPr>
              <a:t> cultures </a:t>
            </a:r>
            <a:r>
              <a:rPr lang="es-PE" sz="1600" dirty="0" err="1">
                <a:cs typeface="Times New Roman" pitchFamily="18" charset="0"/>
              </a:rPr>
              <a:t>also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had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diferent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shamans</a:t>
            </a:r>
            <a:r>
              <a:rPr lang="es-PE" sz="1600" dirty="0">
                <a:cs typeface="Times New Roman" pitchFamily="18" charset="0"/>
              </a:rPr>
              <a:t>. </a:t>
            </a:r>
            <a:r>
              <a:rPr lang="es-PE" sz="1600" dirty="0" err="1">
                <a:cs typeface="Times New Roman" pitchFamily="18" charset="0"/>
              </a:rPr>
              <a:t>Ceramics</a:t>
            </a:r>
            <a:r>
              <a:rPr lang="es-PE" sz="1600" dirty="0">
                <a:cs typeface="Times New Roman" pitchFamily="18" charset="0"/>
              </a:rPr>
              <a:t> and </a:t>
            </a:r>
            <a:r>
              <a:rPr lang="es-PE" sz="1600" dirty="0" err="1">
                <a:cs typeface="Times New Roman" pitchFamily="18" charset="0"/>
              </a:rPr>
              <a:t>archeological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remains</a:t>
            </a:r>
            <a:r>
              <a:rPr lang="es-PE" sz="1600" dirty="0">
                <a:cs typeface="Times New Roman" pitchFamily="18" charset="0"/>
              </a:rPr>
              <a:t>  show </a:t>
            </a:r>
            <a:r>
              <a:rPr lang="es-PE" sz="1600" dirty="0" err="1">
                <a:cs typeface="Times New Roman" pitchFamily="18" charset="0"/>
              </a:rPr>
              <a:t>this</a:t>
            </a:r>
            <a:r>
              <a:rPr lang="es-PE" sz="1600" dirty="0">
                <a:cs typeface="Times New Roman" pitchFamily="18" charset="0"/>
              </a:rPr>
              <a:t>, </a:t>
            </a:r>
            <a:r>
              <a:rPr lang="es-PE" sz="1600" dirty="0" err="1">
                <a:cs typeface="Times New Roman" pitchFamily="18" charset="0"/>
              </a:rPr>
              <a:t>especially</a:t>
            </a:r>
            <a:r>
              <a:rPr lang="es-PE" sz="1600" dirty="0">
                <a:cs typeface="Times New Roman" pitchFamily="18" charset="0"/>
              </a:rPr>
              <a:t> in the </a:t>
            </a:r>
            <a:r>
              <a:rPr lang="es-PE" sz="1600" dirty="0" err="1">
                <a:cs typeface="Times New Roman" pitchFamily="18" charset="0"/>
              </a:rPr>
              <a:t>materials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used</a:t>
            </a:r>
            <a:r>
              <a:rPr lang="es-PE" sz="1600" dirty="0">
                <a:cs typeface="Times New Roman" pitchFamily="18" charset="0"/>
              </a:rPr>
              <a:t>, </a:t>
            </a:r>
            <a:r>
              <a:rPr lang="es-PE" sz="1600" dirty="0" err="1">
                <a:cs typeface="Times New Roman" pitchFamily="18" charset="0"/>
              </a:rPr>
              <a:t>healing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spaces</a:t>
            </a:r>
            <a:r>
              <a:rPr lang="es-PE" sz="1600" dirty="0">
                <a:cs typeface="Times New Roman" pitchFamily="18" charset="0"/>
              </a:rPr>
              <a:t> and </a:t>
            </a:r>
            <a:r>
              <a:rPr lang="es-PE" sz="1600" dirty="0" err="1">
                <a:cs typeface="Times New Roman" pitchFamily="18" charset="0"/>
              </a:rPr>
              <a:t>methodology</a:t>
            </a:r>
            <a:r>
              <a:rPr lang="es-PE" sz="1600" dirty="0">
                <a:cs typeface="Times New Roman" pitchFamily="18" charset="0"/>
              </a:rPr>
              <a:t>. </a:t>
            </a:r>
          </a:p>
          <a:p>
            <a:pPr marL="0" indent="0" algn="just">
              <a:buNone/>
            </a:pPr>
            <a:r>
              <a:rPr lang="es-PE" sz="1600" dirty="0">
                <a:cs typeface="Times New Roman" pitchFamily="18" charset="0"/>
              </a:rPr>
              <a:t>In pre-</a:t>
            </a:r>
            <a:r>
              <a:rPr lang="es-PE" sz="1600" dirty="0" err="1">
                <a:cs typeface="Times New Roman" pitchFamily="18" charset="0"/>
              </a:rPr>
              <a:t>Columbian</a:t>
            </a:r>
            <a:r>
              <a:rPr lang="es-PE" sz="1600" dirty="0">
                <a:cs typeface="Times New Roman" pitchFamily="18" charset="0"/>
              </a:rPr>
              <a:t> cultures, </a:t>
            </a:r>
            <a:r>
              <a:rPr lang="es-PE" sz="1600" dirty="0" err="1">
                <a:cs typeface="Times New Roman" pitchFamily="18" charset="0"/>
              </a:rPr>
              <a:t>there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were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differences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between</a:t>
            </a:r>
            <a:r>
              <a:rPr lang="es-PE" sz="1600" dirty="0">
                <a:cs typeface="Times New Roman" pitchFamily="18" charset="0"/>
              </a:rPr>
              <a:t> Shamans </a:t>
            </a:r>
            <a:r>
              <a:rPr lang="es-PE" sz="1600" dirty="0" err="1">
                <a:cs typeface="Times New Roman" pitchFamily="18" charset="0"/>
              </a:rPr>
              <a:t>from</a:t>
            </a:r>
            <a:r>
              <a:rPr lang="es-PE" sz="1600" dirty="0">
                <a:cs typeface="Times New Roman" pitchFamily="18" charset="0"/>
              </a:rPr>
              <a:t> the </a:t>
            </a:r>
            <a:r>
              <a:rPr lang="es-PE" sz="1600" dirty="0" err="1">
                <a:cs typeface="Times New Roman" pitchFamily="18" charset="0"/>
              </a:rPr>
              <a:t>coast</a:t>
            </a:r>
            <a:r>
              <a:rPr lang="es-PE" sz="1600" dirty="0">
                <a:cs typeface="Times New Roman" pitchFamily="18" charset="0"/>
              </a:rPr>
              <a:t>, Andes and </a:t>
            </a:r>
            <a:r>
              <a:rPr lang="es-PE" sz="1600" dirty="0" err="1">
                <a:cs typeface="Times New Roman" pitchFamily="18" charset="0"/>
              </a:rPr>
              <a:t>amazon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jungle</a:t>
            </a:r>
            <a:r>
              <a:rPr lang="es-PE" sz="1600" dirty="0">
                <a:cs typeface="Times New Roman" pitchFamily="18" charset="0"/>
              </a:rPr>
              <a:t>. </a:t>
            </a:r>
            <a:r>
              <a:rPr lang="es-PE" sz="1600" dirty="0" err="1">
                <a:cs typeface="Times New Roman" pitchFamily="18" charset="0"/>
              </a:rPr>
              <a:t>Also</a:t>
            </a:r>
            <a:r>
              <a:rPr lang="es-PE" sz="1600" dirty="0">
                <a:cs typeface="Times New Roman" pitchFamily="18" charset="0"/>
              </a:rPr>
              <a:t>, </a:t>
            </a:r>
            <a:r>
              <a:rPr lang="es-PE" sz="1600" dirty="0" err="1">
                <a:cs typeface="Times New Roman" pitchFamily="18" charset="0"/>
              </a:rPr>
              <a:t>there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differences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between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northern</a:t>
            </a:r>
            <a:r>
              <a:rPr lang="es-PE" sz="1600" dirty="0">
                <a:cs typeface="Times New Roman" pitchFamily="18" charset="0"/>
              </a:rPr>
              <a:t>, central and </a:t>
            </a:r>
            <a:r>
              <a:rPr lang="es-PE" sz="1600" dirty="0" err="1">
                <a:cs typeface="Times New Roman" pitchFamily="18" charset="0"/>
              </a:rPr>
              <a:t>southern</a:t>
            </a:r>
            <a:r>
              <a:rPr lang="es-PE" sz="1600" dirty="0">
                <a:cs typeface="Times New Roman" pitchFamily="18" charset="0"/>
              </a:rPr>
              <a:t> Shamans. </a:t>
            </a:r>
          </a:p>
          <a:p>
            <a:pPr marL="0" indent="0" algn="just">
              <a:buNone/>
            </a:pPr>
            <a:r>
              <a:rPr lang="es-PE" sz="1600" dirty="0">
                <a:cs typeface="Times New Roman" pitchFamily="18" charset="0"/>
              </a:rPr>
              <a:t>North: </a:t>
            </a:r>
            <a:r>
              <a:rPr lang="es-PE" sz="1600" dirty="0" err="1">
                <a:cs typeface="Times New Roman" pitchFamily="18" charset="0"/>
              </a:rPr>
              <a:t>Includes</a:t>
            </a:r>
            <a:r>
              <a:rPr lang="es-PE" sz="1600" dirty="0">
                <a:cs typeface="Times New Roman" pitchFamily="18" charset="0"/>
              </a:rPr>
              <a:t> Amazon </a:t>
            </a:r>
            <a:r>
              <a:rPr lang="es-PE" sz="1600" dirty="0" err="1">
                <a:cs typeface="Times New Roman" pitchFamily="18" charset="0"/>
              </a:rPr>
              <a:t>jungle</a:t>
            </a:r>
            <a:r>
              <a:rPr lang="es-PE" sz="1600" dirty="0">
                <a:cs typeface="Times New Roman" pitchFamily="18" charset="0"/>
              </a:rPr>
              <a:t> Shamans </a:t>
            </a:r>
            <a:r>
              <a:rPr lang="es-PE" sz="1600" dirty="0" err="1">
                <a:cs typeface="Times New Roman" pitchFamily="18" charset="0"/>
              </a:rPr>
              <a:t>who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used</a:t>
            </a:r>
            <a:r>
              <a:rPr lang="es-PE" sz="1600" dirty="0">
                <a:cs typeface="Times New Roman" pitchFamily="18" charset="0"/>
              </a:rPr>
              <a:t> medicinal </a:t>
            </a:r>
            <a:r>
              <a:rPr lang="es-PE" sz="1600" dirty="0" err="1">
                <a:cs typeface="Times New Roman" pitchFamily="18" charset="0"/>
              </a:rPr>
              <a:t>plants</a:t>
            </a:r>
            <a:r>
              <a:rPr lang="es-PE" sz="1600" dirty="0">
                <a:cs typeface="Times New Roman" pitchFamily="18" charset="0"/>
              </a:rPr>
              <a:t> in </a:t>
            </a:r>
            <a:r>
              <a:rPr lang="es-PE" sz="1600" dirty="0" err="1">
                <a:cs typeface="Times New Roman" pitchFamily="18" charset="0"/>
              </a:rPr>
              <a:t>ther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healing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rituals</a:t>
            </a:r>
            <a:r>
              <a:rPr lang="es-PE" sz="1600" dirty="0">
                <a:cs typeface="Times New Roman" pitchFamily="18" charset="0"/>
              </a:rPr>
              <a:t>, </a:t>
            </a:r>
            <a:r>
              <a:rPr lang="es-PE" sz="1600" dirty="0" err="1">
                <a:cs typeface="Times New Roman" pitchFamily="18" charset="0"/>
              </a:rPr>
              <a:t>including</a:t>
            </a:r>
            <a:r>
              <a:rPr lang="es-PE" sz="1600" dirty="0">
                <a:cs typeface="Times New Roman" pitchFamily="18" charset="0"/>
              </a:rPr>
              <a:t> the Ayahuasca ritual. </a:t>
            </a:r>
            <a:r>
              <a:rPr lang="es-PE" sz="1600" dirty="0" err="1">
                <a:cs typeface="Times New Roman" pitchFamily="18" charset="0"/>
              </a:rPr>
              <a:t>Information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on</a:t>
            </a:r>
            <a:r>
              <a:rPr lang="es-PE" sz="1600" dirty="0">
                <a:cs typeface="Times New Roman" pitchFamily="18" charset="0"/>
              </a:rPr>
              <a:t> the use </a:t>
            </a:r>
            <a:r>
              <a:rPr lang="es-PE" sz="1600" dirty="0" err="1">
                <a:cs typeface="Times New Roman" pitchFamily="18" charset="0"/>
              </a:rPr>
              <a:t>of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animals</a:t>
            </a:r>
            <a:r>
              <a:rPr lang="es-PE" sz="1600" dirty="0">
                <a:cs typeface="Times New Roman" pitchFamily="18" charset="0"/>
              </a:rPr>
              <a:t>, </a:t>
            </a:r>
            <a:r>
              <a:rPr lang="es-PE" sz="1600" dirty="0" err="1">
                <a:cs typeface="Times New Roman" pitchFamily="18" charset="0"/>
              </a:rPr>
              <a:t>from</a:t>
            </a:r>
            <a:r>
              <a:rPr lang="es-PE" sz="1600" dirty="0">
                <a:cs typeface="Times New Roman" pitchFamily="18" charset="0"/>
              </a:rPr>
              <a:t> the sea and </a:t>
            </a:r>
            <a:r>
              <a:rPr lang="es-PE" sz="1600" dirty="0" err="1">
                <a:cs typeface="Times New Roman" pitchFamily="18" charset="0"/>
              </a:rPr>
              <a:t>jungle</a:t>
            </a:r>
            <a:r>
              <a:rPr lang="es-PE" sz="1600" dirty="0">
                <a:cs typeface="Times New Roman" pitchFamily="18" charset="0"/>
              </a:rPr>
              <a:t> (</a:t>
            </a:r>
            <a:r>
              <a:rPr lang="es-PE" sz="1600" dirty="0" err="1">
                <a:cs typeface="Times New Roman" pitchFamily="18" charset="0"/>
              </a:rPr>
              <a:t>serpents</a:t>
            </a:r>
            <a:r>
              <a:rPr lang="es-PE" sz="1600" dirty="0">
                <a:cs typeface="Times New Roman" pitchFamily="18" charset="0"/>
              </a:rPr>
              <a:t>) has </a:t>
            </a:r>
            <a:r>
              <a:rPr lang="es-PE" sz="1600" dirty="0" err="1">
                <a:cs typeface="Times New Roman" pitchFamily="18" charset="0"/>
              </a:rPr>
              <a:t>been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found</a:t>
            </a:r>
            <a:r>
              <a:rPr lang="es-PE" sz="1600" dirty="0">
                <a:cs typeface="Times New Roman" pitchFamily="18" charset="0"/>
              </a:rPr>
              <a:t>. </a:t>
            </a:r>
          </a:p>
          <a:p>
            <a:pPr marL="0" indent="0" algn="just">
              <a:buNone/>
            </a:pPr>
            <a:r>
              <a:rPr lang="es-PE" sz="1600" dirty="0">
                <a:cs typeface="Times New Roman" pitchFamily="18" charset="0"/>
              </a:rPr>
              <a:t>Center and South: Shamans </a:t>
            </a:r>
            <a:r>
              <a:rPr lang="es-PE" sz="1600" dirty="0" err="1">
                <a:cs typeface="Times New Roman" pitchFamily="18" charset="0"/>
              </a:rPr>
              <a:t>from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these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areas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frecuently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used</a:t>
            </a:r>
            <a:r>
              <a:rPr lang="es-PE" sz="1600" dirty="0">
                <a:cs typeface="Times New Roman" pitchFamily="18" charset="0"/>
              </a:rPr>
              <a:t> coca </a:t>
            </a:r>
            <a:r>
              <a:rPr lang="es-PE" sz="1600" dirty="0" err="1">
                <a:cs typeface="Times New Roman" pitchFamily="18" charset="0"/>
              </a:rPr>
              <a:t>leaves</a:t>
            </a:r>
            <a:r>
              <a:rPr lang="es-PE" sz="1600" dirty="0">
                <a:cs typeface="Times New Roman" pitchFamily="18" charset="0"/>
              </a:rPr>
              <a:t> and </a:t>
            </a:r>
            <a:r>
              <a:rPr lang="es-PE" sz="1600" dirty="0" err="1">
                <a:cs typeface="Times New Roman" pitchFamily="18" charset="0"/>
              </a:rPr>
              <a:t>other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native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plants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that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only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grew</a:t>
            </a:r>
            <a:r>
              <a:rPr lang="es-PE" sz="1600" dirty="0">
                <a:cs typeface="Times New Roman" pitchFamily="18" charset="0"/>
              </a:rPr>
              <a:t> at </a:t>
            </a:r>
            <a:r>
              <a:rPr lang="es-PE" sz="1600" dirty="0" err="1">
                <a:cs typeface="Times New Roman" pitchFamily="18" charset="0"/>
              </a:rPr>
              <a:t>medium</a:t>
            </a:r>
            <a:r>
              <a:rPr lang="es-PE" sz="1600" dirty="0">
                <a:cs typeface="Times New Roman" pitchFamily="18" charset="0"/>
              </a:rPr>
              <a:t> and </a:t>
            </a:r>
            <a:r>
              <a:rPr lang="es-PE" sz="1600" dirty="0" err="1">
                <a:cs typeface="Times New Roman" pitchFamily="18" charset="0"/>
              </a:rPr>
              <a:t>high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altitude</a:t>
            </a:r>
            <a:r>
              <a:rPr lang="es-PE" sz="1600" dirty="0">
                <a:cs typeface="Times New Roman" pitchFamily="18" charset="0"/>
              </a:rPr>
              <a:t>. </a:t>
            </a:r>
            <a:r>
              <a:rPr lang="es-PE" sz="1600" dirty="0" err="1">
                <a:cs typeface="Times New Roman" pitchFamily="18" charset="0"/>
              </a:rPr>
              <a:t>Information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on</a:t>
            </a:r>
            <a:r>
              <a:rPr lang="es-PE" sz="1600" dirty="0">
                <a:cs typeface="Times New Roman" pitchFamily="18" charset="0"/>
              </a:rPr>
              <a:t> the use </a:t>
            </a:r>
            <a:r>
              <a:rPr lang="es-PE" sz="1600" dirty="0" err="1">
                <a:cs typeface="Times New Roman" pitchFamily="18" charset="0"/>
              </a:rPr>
              <a:t>of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animals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such</a:t>
            </a:r>
            <a:r>
              <a:rPr lang="es-PE" sz="1600" dirty="0">
                <a:cs typeface="Times New Roman" pitchFamily="18" charset="0"/>
              </a:rPr>
              <a:t> as llamas has </a:t>
            </a:r>
            <a:r>
              <a:rPr lang="es-PE" sz="1600" dirty="0" err="1">
                <a:cs typeface="Times New Roman" pitchFamily="18" charset="0"/>
              </a:rPr>
              <a:t>been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found</a:t>
            </a:r>
            <a:r>
              <a:rPr lang="es-PE" sz="1600" dirty="0">
                <a:cs typeface="Times New Roman" pitchFamily="18" charset="0"/>
              </a:rPr>
              <a:t>.</a:t>
            </a:r>
          </a:p>
        </p:txBody>
      </p:sp>
      <p:sp>
        <p:nvSpPr>
          <p:cNvPr id="4" name="3 CuadroTexto"/>
          <p:cNvSpPr txBox="1"/>
          <p:nvPr/>
        </p:nvSpPr>
        <p:spPr>
          <a:xfrm>
            <a:off x="1227222" y="5730678"/>
            <a:ext cx="98658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s-PE" sz="1200" dirty="0"/>
              <a:t/>
            </a:r>
            <a:br>
              <a:rPr lang="es-PE" sz="1200" dirty="0"/>
            </a:br>
            <a:endParaRPr lang="en-US" sz="1600" dirty="0">
              <a:cs typeface="Times New Roman" pitchFamily="18" charset="0"/>
            </a:endParaRPr>
          </a:p>
          <a:p>
            <a:pPr fontAlgn="base"/>
            <a:endParaRPr lang="es-PE" sz="1200" dirty="0"/>
          </a:p>
        </p:txBody>
      </p:sp>
      <p:sp>
        <p:nvSpPr>
          <p:cNvPr id="5" name="4 CuadroTexto"/>
          <p:cNvSpPr txBox="1"/>
          <p:nvPr/>
        </p:nvSpPr>
        <p:spPr>
          <a:xfrm>
            <a:off x="368135" y="5771407"/>
            <a:ext cx="110440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1200" dirty="0"/>
              <a:t>15. Diego Alonso Huerta Jiménez. Chamanismo y  Turismo Místico en el  Perú: Un Estado De la Cuestión. </a:t>
            </a:r>
            <a:r>
              <a:rPr lang="es-PE" sz="1200" i="1" dirty="0" err="1"/>
              <a:t>Novum</a:t>
            </a:r>
            <a:r>
              <a:rPr lang="es-PE" sz="1200" i="1" dirty="0"/>
              <a:t> </a:t>
            </a:r>
            <a:r>
              <a:rPr lang="es-PE" sz="1200" i="1" dirty="0" err="1"/>
              <a:t>Otium</a:t>
            </a:r>
            <a:r>
              <a:rPr lang="es-PE" sz="1200" i="1" dirty="0"/>
              <a:t> 2(1) 2016 . ISSN 2414-0759 </a:t>
            </a:r>
            <a:r>
              <a:rPr lang="es-PE" sz="1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706072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92541" y="1229709"/>
            <a:ext cx="10515600" cy="699400"/>
          </a:xfrm>
        </p:spPr>
        <p:txBody>
          <a:bodyPr>
            <a:normAutofit fontScale="90000"/>
          </a:bodyPr>
          <a:lstStyle/>
          <a:p>
            <a:r>
              <a:rPr lang="it-IT" sz="24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 Characteristics of Shamanic medicine</a:t>
            </a:r>
            <a:r>
              <a:rPr lang="en-US" sz="24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24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sz="24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02139" y="2194632"/>
            <a:ext cx="5985013" cy="2821438"/>
          </a:xfrm>
        </p:spPr>
        <p:txBody>
          <a:bodyPr>
            <a:normAutofit fontScale="85000" lnSpcReduction="20000"/>
          </a:bodyPr>
          <a:lstStyle/>
          <a:p>
            <a:pPr marL="177800" indent="-177800" algn="just">
              <a:buNone/>
            </a:pPr>
            <a:r>
              <a:rPr lang="es-PE" sz="1900" dirty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s-PE" sz="1900" dirty="0" err="1">
                <a:cs typeface="Times New Roman" pitchFamily="18" charset="0"/>
              </a:rPr>
              <a:t>The</a:t>
            </a:r>
            <a:r>
              <a:rPr lang="es-PE" sz="1900" dirty="0">
                <a:cs typeface="Times New Roman" pitchFamily="18" charset="0"/>
              </a:rPr>
              <a:t> Shamans </a:t>
            </a:r>
            <a:r>
              <a:rPr lang="es-PE" sz="1900" dirty="0" err="1">
                <a:cs typeface="Times New Roman" pitchFamily="18" charset="0"/>
              </a:rPr>
              <a:t>life</a:t>
            </a:r>
            <a:r>
              <a:rPr lang="es-PE" sz="1900" dirty="0">
                <a:cs typeface="Times New Roman" pitchFamily="18" charset="0"/>
              </a:rPr>
              <a:t> </a:t>
            </a:r>
            <a:r>
              <a:rPr lang="es-PE" sz="1900" dirty="0" err="1">
                <a:cs typeface="Times New Roman" pitchFamily="18" charset="0"/>
              </a:rPr>
              <a:t>was</a:t>
            </a:r>
            <a:r>
              <a:rPr lang="es-PE" sz="1900" dirty="0">
                <a:cs typeface="Times New Roman" pitchFamily="18" charset="0"/>
              </a:rPr>
              <a:t> </a:t>
            </a:r>
            <a:r>
              <a:rPr lang="es-PE" sz="1900" dirty="0" err="1">
                <a:cs typeface="Times New Roman" pitchFamily="18" charset="0"/>
              </a:rPr>
              <a:t>never</a:t>
            </a:r>
            <a:r>
              <a:rPr lang="es-PE" sz="1900" dirty="0">
                <a:cs typeface="Times New Roman" pitchFamily="18" charset="0"/>
              </a:rPr>
              <a:t> </a:t>
            </a:r>
            <a:r>
              <a:rPr lang="es-PE" sz="1900" dirty="0" err="1">
                <a:cs typeface="Times New Roman" pitchFamily="18" charset="0"/>
              </a:rPr>
              <a:t>static</a:t>
            </a:r>
            <a:r>
              <a:rPr lang="es-PE" sz="1900" dirty="0">
                <a:cs typeface="Times New Roman" pitchFamily="18" charset="0"/>
              </a:rPr>
              <a:t>, </a:t>
            </a:r>
            <a:r>
              <a:rPr lang="es-PE" sz="1900" dirty="0" err="1">
                <a:cs typeface="Times New Roman" pitchFamily="18" charset="0"/>
              </a:rPr>
              <a:t>but</a:t>
            </a:r>
            <a:r>
              <a:rPr lang="es-PE" sz="1900" dirty="0">
                <a:cs typeface="Times New Roman" pitchFamily="18" charset="0"/>
              </a:rPr>
              <a:t> </a:t>
            </a:r>
            <a:r>
              <a:rPr lang="es-PE" sz="1900" dirty="0" err="1">
                <a:cs typeface="Times New Roman" pitchFamily="18" charset="0"/>
              </a:rPr>
              <a:t>would</a:t>
            </a:r>
            <a:r>
              <a:rPr lang="es-PE" sz="1900" dirty="0">
                <a:cs typeface="Times New Roman" pitchFamily="18" charset="0"/>
              </a:rPr>
              <a:t> </a:t>
            </a:r>
            <a:r>
              <a:rPr lang="es-PE" sz="1900" dirty="0" err="1">
                <a:cs typeface="Times New Roman" pitchFamily="18" charset="0"/>
              </a:rPr>
              <a:t>ascend</a:t>
            </a:r>
            <a:r>
              <a:rPr lang="es-PE" sz="1900" dirty="0">
                <a:cs typeface="Times New Roman" pitchFamily="18" charset="0"/>
              </a:rPr>
              <a:t> as </a:t>
            </a:r>
            <a:r>
              <a:rPr lang="es-PE" sz="1900" dirty="0" err="1">
                <a:cs typeface="Times New Roman" pitchFamily="18" charset="0"/>
              </a:rPr>
              <a:t>their</a:t>
            </a:r>
            <a:r>
              <a:rPr lang="es-PE" sz="1900" dirty="0">
                <a:cs typeface="Times New Roman" pitchFamily="18" charset="0"/>
              </a:rPr>
              <a:t> </a:t>
            </a:r>
            <a:r>
              <a:rPr lang="es-PE" sz="1900" dirty="0" err="1">
                <a:cs typeface="Times New Roman" pitchFamily="18" charset="0"/>
              </a:rPr>
              <a:t>competence</a:t>
            </a:r>
            <a:r>
              <a:rPr lang="es-PE" sz="1900" dirty="0">
                <a:cs typeface="Times New Roman" pitchFamily="18" charset="0"/>
              </a:rPr>
              <a:t> </a:t>
            </a:r>
            <a:r>
              <a:rPr lang="es-PE" sz="1900" dirty="0" err="1">
                <a:cs typeface="Times New Roman" pitchFamily="18" charset="0"/>
              </a:rPr>
              <a:t>grew</a:t>
            </a:r>
            <a:r>
              <a:rPr lang="es-PE" sz="1900" dirty="0">
                <a:cs typeface="Times New Roman" pitchFamily="18" charset="0"/>
              </a:rPr>
              <a:t>.  </a:t>
            </a:r>
            <a:r>
              <a:rPr lang="es-PE" sz="1900" dirty="0" err="1">
                <a:cs typeface="Times New Roman" pitchFamily="18" charset="0"/>
              </a:rPr>
              <a:t>It</a:t>
            </a:r>
            <a:r>
              <a:rPr lang="es-PE" sz="1900" dirty="0">
                <a:cs typeface="Times New Roman" pitchFamily="18" charset="0"/>
              </a:rPr>
              <a:t> </a:t>
            </a:r>
            <a:r>
              <a:rPr lang="es-PE" sz="1900" dirty="0" err="1">
                <a:cs typeface="Times New Roman" pitchFamily="18" charset="0"/>
              </a:rPr>
              <a:t>could</a:t>
            </a:r>
            <a:r>
              <a:rPr lang="es-PE" sz="1900" dirty="0">
                <a:cs typeface="Times New Roman" pitchFamily="18" charset="0"/>
              </a:rPr>
              <a:t> </a:t>
            </a:r>
            <a:r>
              <a:rPr lang="es-PE" sz="1900" dirty="0" err="1">
                <a:cs typeface="Times New Roman" pitchFamily="18" charset="0"/>
              </a:rPr>
              <a:t>reach</a:t>
            </a:r>
            <a:r>
              <a:rPr lang="es-PE" sz="1900" dirty="0">
                <a:cs typeface="Times New Roman" pitchFamily="18" charset="0"/>
              </a:rPr>
              <a:t> superior </a:t>
            </a:r>
            <a:r>
              <a:rPr lang="es-PE" sz="1900" dirty="0" err="1">
                <a:cs typeface="Times New Roman" pitchFamily="18" charset="0"/>
              </a:rPr>
              <a:t>categories</a:t>
            </a:r>
            <a:r>
              <a:rPr lang="es-PE" sz="1900" dirty="0">
                <a:cs typeface="Times New Roman" pitchFamily="18" charset="0"/>
              </a:rPr>
              <a:t> </a:t>
            </a:r>
            <a:r>
              <a:rPr lang="es-PE" sz="1900" dirty="0" err="1">
                <a:cs typeface="Times New Roman" pitchFamily="18" charset="0"/>
              </a:rPr>
              <a:t>until</a:t>
            </a:r>
            <a:r>
              <a:rPr lang="es-PE" sz="1900" dirty="0">
                <a:cs typeface="Times New Roman" pitchFamily="18" charset="0"/>
              </a:rPr>
              <a:t> </a:t>
            </a:r>
            <a:r>
              <a:rPr lang="es-PE" sz="1900" dirty="0" err="1">
                <a:cs typeface="Times New Roman" pitchFamily="18" charset="0"/>
              </a:rPr>
              <a:t>achieving</a:t>
            </a:r>
            <a:r>
              <a:rPr lang="es-PE" sz="1900" dirty="0">
                <a:cs typeface="Times New Roman" pitchFamily="18" charset="0"/>
              </a:rPr>
              <a:t> the </a:t>
            </a:r>
            <a:r>
              <a:rPr lang="es-PE" sz="1900" dirty="0" err="1">
                <a:cs typeface="Times New Roman" pitchFamily="18" charset="0"/>
              </a:rPr>
              <a:t>title</a:t>
            </a:r>
            <a:r>
              <a:rPr lang="es-PE" sz="1900" dirty="0">
                <a:cs typeface="Times New Roman" pitchFamily="18" charset="0"/>
              </a:rPr>
              <a:t> </a:t>
            </a:r>
            <a:r>
              <a:rPr lang="es-PE" sz="1900" dirty="0" err="1">
                <a:cs typeface="Times New Roman" pitchFamily="18" charset="0"/>
              </a:rPr>
              <a:t>of</a:t>
            </a:r>
            <a:r>
              <a:rPr lang="es-PE" sz="1900" dirty="0">
                <a:cs typeface="Times New Roman" pitchFamily="18" charset="0"/>
              </a:rPr>
              <a:t> “</a:t>
            </a:r>
            <a:r>
              <a:rPr lang="es-PE" sz="1900" dirty="0" err="1">
                <a:cs typeface="Times New Roman" pitchFamily="18" charset="0"/>
              </a:rPr>
              <a:t>spiritist</a:t>
            </a:r>
            <a:r>
              <a:rPr lang="es-PE" sz="1900" dirty="0">
                <a:cs typeface="Times New Roman" pitchFamily="18" charset="0"/>
              </a:rPr>
              <a:t> </a:t>
            </a:r>
            <a:r>
              <a:rPr lang="es-PE" sz="1900" dirty="0" err="1">
                <a:cs typeface="Times New Roman" pitchFamily="18" charset="0"/>
              </a:rPr>
              <a:t>Shaman</a:t>
            </a:r>
            <a:r>
              <a:rPr lang="es-PE" sz="1900" dirty="0">
                <a:cs typeface="Times New Roman" pitchFamily="18" charset="0"/>
              </a:rPr>
              <a:t>”.</a:t>
            </a:r>
          </a:p>
          <a:p>
            <a:pPr marL="177800" indent="-177800" algn="just">
              <a:buNone/>
            </a:pPr>
            <a:r>
              <a:rPr lang="es-PE" sz="1900" dirty="0">
                <a:cs typeface="Times New Roman" pitchFamily="18" charset="0"/>
              </a:rPr>
              <a:t>    </a:t>
            </a:r>
            <a:r>
              <a:rPr lang="es-PE" sz="1900" dirty="0" err="1">
                <a:cs typeface="Times New Roman" pitchFamily="18" charset="0"/>
              </a:rPr>
              <a:t>Spiritist</a:t>
            </a:r>
            <a:r>
              <a:rPr lang="es-PE" sz="1900" dirty="0">
                <a:cs typeface="Times New Roman" pitchFamily="18" charset="0"/>
              </a:rPr>
              <a:t> Shamans </a:t>
            </a:r>
            <a:r>
              <a:rPr lang="es-PE" sz="1900" dirty="0" err="1">
                <a:cs typeface="Times New Roman" pitchFamily="18" charset="0"/>
              </a:rPr>
              <a:t>knew</a:t>
            </a:r>
            <a:r>
              <a:rPr lang="es-PE" sz="1900" dirty="0">
                <a:cs typeface="Times New Roman" pitchFamily="18" charset="0"/>
              </a:rPr>
              <a:t> the trance </a:t>
            </a:r>
            <a:r>
              <a:rPr lang="es-PE" sz="1900" dirty="0" err="1">
                <a:cs typeface="Times New Roman" pitchFamily="18" charset="0"/>
              </a:rPr>
              <a:t>technique</a:t>
            </a:r>
            <a:r>
              <a:rPr lang="es-PE" sz="1900" dirty="0">
                <a:cs typeface="Times New Roman" pitchFamily="18" charset="0"/>
              </a:rPr>
              <a:t>, which </a:t>
            </a:r>
            <a:r>
              <a:rPr lang="es-PE" sz="1900" dirty="0" err="1">
                <a:cs typeface="Times New Roman" pitchFamily="18" charset="0"/>
              </a:rPr>
              <a:t>is</a:t>
            </a:r>
            <a:r>
              <a:rPr lang="es-PE" sz="1900" dirty="0">
                <a:cs typeface="Times New Roman" pitchFamily="18" charset="0"/>
              </a:rPr>
              <a:t> </a:t>
            </a:r>
            <a:r>
              <a:rPr lang="es-PE" sz="1900" dirty="0" err="1">
                <a:cs typeface="Times New Roman" pitchFamily="18" charset="0"/>
              </a:rPr>
              <a:t>the</a:t>
            </a:r>
            <a:r>
              <a:rPr lang="es-PE" sz="1900" dirty="0">
                <a:cs typeface="Times New Roman" pitchFamily="18" charset="0"/>
              </a:rPr>
              <a:t> momento </a:t>
            </a:r>
            <a:r>
              <a:rPr lang="es-PE" sz="1900" dirty="0" err="1">
                <a:cs typeface="Times New Roman" pitchFamily="18" charset="0"/>
              </a:rPr>
              <a:t>when</a:t>
            </a:r>
            <a:r>
              <a:rPr lang="es-PE" sz="1900" dirty="0">
                <a:cs typeface="Times New Roman" pitchFamily="18" charset="0"/>
              </a:rPr>
              <a:t> </a:t>
            </a:r>
            <a:r>
              <a:rPr lang="es-PE" sz="1900" dirty="0" err="1">
                <a:cs typeface="Times New Roman" pitchFamily="18" charset="0"/>
              </a:rPr>
              <a:t>their</a:t>
            </a:r>
            <a:r>
              <a:rPr lang="es-PE" sz="1900" dirty="0">
                <a:cs typeface="Times New Roman" pitchFamily="18" charset="0"/>
              </a:rPr>
              <a:t> </a:t>
            </a:r>
            <a:r>
              <a:rPr lang="es-PE" sz="1900" dirty="0" err="1">
                <a:cs typeface="Times New Roman" pitchFamily="18" charset="0"/>
              </a:rPr>
              <a:t>spirits</a:t>
            </a:r>
            <a:r>
              <a:rPr lang="es-PE" sz="1900" dirty="0">
                <a:cs typeface="Times New Roman" pitchFamily="18" charset="0"/>
              </a:rPr>
              <a:t> </a:t>
            </a:r>
            <a:r>
              <a:rPr lang="es-PE" sz="1900" dirty="0" err="1">
                <a:cs typeface="Times New Roman" pitchFamily="18" charset="0"/>
              </a:rPr>
              <a:t>left</a:t>
            </a:r>
            <a:r>
              <a:rPr lang="es-PE" sz="1900" dirty="0">
                <a:cs typeface="Times New Roman" pitchFamily="18" charset="0"/>
              </a:rPr>
              <a:t> </a:t>
            </a:r>
            <a:r>
              <a:rPr lang="es-PE" sz="1900" dirty="0" err="1">
                <a:cs typeface="Times New Roman" pitchFamily="18" charset="0"/>
              </a:rPr>
              <a:t>their</a:t>
            </a:r>
            <a:r>
              <a:rPr lang="es-PE" sz="1900" dirty="0">
                <a:cs typeface="Times New Roman" pitchFamily="18" charset="0"/>
              </a:rPr>
              <a:t> </a:t>
            </a:r>
            <a:r>
              <a:rPr lang="es-PE" sz="1900" dirty="0" err="1">
                <a:cs typeface="Times New Roman" pitchFamily="18" charset="0"/>
              </a:rPr>
              <a:t>bodies</a:t>
            </a:r>
            <a:r>
              <a:rPr lang="es-PE" sz="1900" dirty="0">
                <a:cs typeface="Times New Roman" pitchFamily="18" charset="0"/>
              </a:rPr>
              <a:t>, so </a:t>
            </a:r>
            <a:r>
              <a:rPr lang="es-PE" sz="1900" dirty="0" err="1">
                <a:cs typeface="Times New Roman" pitchFamily="18" charset="0"/>
              </a:rPr>
              <a:t>that</a:t>
            </a:r>
            <a:r>
              <a:rPr lang="es-PE" sz="1900" dirty="0">
                <a:cs typeface="Times New Roman" pitchFamily="18" charset="0"/>
              </a:rPr>
              <a:t> </a:t>
            </a:r>
            <a:r>
              <a:rPr lang="es-PE" sz="1900" dirty="0" err="1">
                <a:cs typeface="Times New Roman" pitchFamily="18" charset="0"/>
              </a:rPr>
              <a:t>healerspirits</a:t>
            </a:r>
            <a:r>
              <a:rPr lang="es-PE" sz="1900" dirty="0">
                <a:cs typeface="Times New Roman" pitchFamily="18" charset="0"/>
              </a:rPr>
              <a:t> </a:t>
            </a:r>
            <a:r>
              <a:rPr lang="es-PE" sz="1900" dirty="0" err="1">
                <a:cs typeface="Times New Roman" pitchFamily="18" charset="0"/>
              </a:rPr>
              <a:t>would</a:t>
            </a:r>
            <a:r>
              <a:rPr lang="es-PE" sz="1900" dirty="0">
                <a:cs typeface="Times New Roman" pitchFamily="18" charset="0"/>
              </a:rPr>
              <a:t> </a:t>
            </a:r>
            <a:r>
              <a:rPr lang="es-PE" sz="1900" dirty="0" err="1">
                <a:cs typeface="Times New Roman" pitchFamily="18" charset="0"/>
              </a:rPr>
              <a:t>possess</a:t>
            </a:r>
            <a:r>
              <a:rPr lang="es-PE" sz="1900" dirty="0">
                <a:cs typeface="Times New Roman" pitchFamily="18" charset="0"/>
              </a:rPr>
              <a:t> </a:t>
            </a:r>
            <a:r>
              <a:rPr lang="es-PE" sz="1900" dirty="0" err="1">
                <a:cs typeface="Times New Roman" pitchFamily="18" charset="0"/>
              </a:rPr>
              <a:t>them</a:t>
            </a:r>
            <a:r>
              <a:rPr lang="es-PE" sz="1900" dirty="0">
                <a:cs typeface="Times New Roman" pitchFamily="18" charset="0"/>
              </a:rPr>
              <a:t> in </a:t>
            </a:r>
            <a:r>
              <a:rPr lang="es-PE" sz="1900" dirty="0" err="1">
                <a:cs typeface="Times New Roman" pitchFamily="18" charset="0"/>
              </a:rPr>
              <a:t>order</a:t>
            </a:r>
            <a:r>
              <a:rPr lang="es-PE" sz="1900" dirty="0">
                <a:cs typeface="Times New Roman" pitchFamily="18" charset="0"/>
              </a:rPr>
              <a:t> to </a:t>
            </a:r>
            <a:r>
              <a:rPr lang="es-PE" sz="1900" dirty="0" err="1">
                <a:cs typeface="Times New Roman" pitchFamily="18" charset="0"/>
              </a:rPr>
              <a:t>visualize</a:t>
            </a:r>
            <a:r>
              <a:rPr lang="es-PE" sz="1900" dirty="0">
                <a:cs typeface="Times New Roman" pitchFamily="18" charset="0"/>
              </a:rPr>
              <a:t> a </a:t>
            </a:r>
            <a:r>
              <a:rPr lang="es-PE" sz="1900" dirty="0" err="1">
                <a:cs typeface="Times New Roman" pitchFamily="18" charset="0"/>
              </a:rPr>
              <a:t>specific</a:t>
            </a:r>
            <a:r>
              <a:rPr lang="es-PE" sz="1900" dirty="0">
                <a:cs typeface="Times New Roman" pitchFamily="18" charset="0"/>
              </a:rPr>
              <a:t> cure </a:t>
            </a:r>
            <a:r>
              <a:rPr lang="es-PE" sz="1900" dirty="0" err="1">
                <a:cs typeface="Times New Roman" pitchFamily="18" charset="0"/>
              </a:rPr>
              <a:t>for</a:t>
            </a:r>
            <a:r>
              <a:rPr lang="es-PE" sz="1900" dirty="0">
                <a:cs typeface="Times New Roman" pitchFamily="18" charset="0"/>
              </a:rPr>
              <a:t> </a:t>
            </a:r>
            <a:r>
              <a:rPr lang="es-PE" sz="1900" dirty="0" err="1">
                <a:cs typeface="Times New Roman" pitchFamily="18" charset="0"/>
              </a:rPr>
              <a:t>their</a:t>
            </a:r>
            <a:r>
              <a:rPr lang="es-PE" sz="1900" dirty="0">
                <a:cs typeface="Times New Roman" pitchFamily="18" charset="0"/>
              </a:rPr>
              <a:t> </a:t>
            </a:r>
            <a:r>
              <a:rPr lang="es-PE" sz="1900" dirty="0" err="1">
                <a:cs typeface="Times New Roman" pitchFamily="18" charset="0"/>
              </a:rPr>
              <a:t>patient</a:t>
            </a:r>
            <a:r>
              <a:rPr lang="es-PE" sz="1900" dirty="0">
                <a:cs typeface="Times New Roman" pitchFamily="18" charset="0"/>
              </a:rPr>
              <a:t>. </a:t>
            </a:r>
          </a:p>
          <a:p>
            <a:pPr algn="just">
              <a:buNone/>
            </a:pPr>
            <a:r>
              <a:rPr lang="es-PE" sz="1900" dirty="0">
                <a:cs typeface="Times New Roman" pitchFamily="18" charset="0"/>
              </a:rPr>
              <a:t>	Shamans </a:t>
            </a:r>
            <a:r>
              <a:rPr lang="es-PE" sz="1900" dirty="0" err="1">
                <a:cs typeface="Times New Roman" pitchFamily="18" charset="0"/>
              </a:rPr>
              <a:t>that</a:t>
            </a:r>
            <a:r>
              <a:rPr lang="es-PE" sz="1900" dirty="0">
                <a:cs typeface="Times New Roman" pitchFamily="18" charset="0"/>
              </a:rPr>
              <a:t> </a:t>
            </a:r>
            <a:r>
              <a:rPr lang="es-PE" sz="1900" dirty="0" err="1">
                <a:cs typeface="Times New Roman" pitchFamily="18" charset="0"/>
              </a:rPr>
              <a:t>performed</a:t>
            </a:r>
            <a:r>
              <a:rPr lang="es-PE" sz="1900" dirty="0">
                <a:cs typeface="Times New Roman" pitchFamily="18" charset="0"/>
              </a:rPr>
              <a:t> </a:t>
            </a:r>
            <a:r>
              <a:rPr lang="es-PE" sz="1900" dirty="0" err="1">
                <a:cs typeface="Times New Roman" pitchFamily="18" charset="0"/>
              </a:rPr>
              <a:t>this</a:t>
            </a:r>
            <a:r>
              <a:rPr lang="es-PE" sz="1900" dirty="0">
                <a:cs typeface="Times New Roman" pitchFamily="18" charset="0"/>
              </a:rPr>
              <a:t> </a:t>
            </a:r>
            <a:r>
              <a:rPr lang="es-PE" sz="1900" dirty="0" err="1">
                <a:cs typeface="Times New Roman" pitchFamily="18" charset="0"/>
              </a:rPr>
              <a:t>type</a:t>
            </a:r>
            <a:r>
              <a:rPr lang="es-PE" sz="1900" dirty="0">
                <a:cs typeface="Times New Roman" pitchFamily="18" charset="0"/>
              </a:rPr>
              <a:t> </a:t>
            </a:r>
            <a:r>
              <a:rPr lang="es-PE" sz="1900" dirty="0" err="1">
                <a:cs typeface="Times New Roman" pitchFamily="18" charset="0"/>
              </a:rPr>
              <a:t>of</a:t>
            </a:r>
            <a:r>
              <a:rPr lang="es-PE" sz="1900" dirty="0">
                <a:cs typeface="Times New Roman" pitchFamily="18" charset="0"/>
              </a:rPr>
              <a:t> </a:t>
            </a:r>
            <a:r>
              <a:rPr lang="es-PE" sz="1900" dirty="0" err="1">
                <a:cs typeface="Times New Roman" pitchFamily="18" charset="0"/>
              </a:rPr>
              <a:t>healing</a:t>
            </a:r>
            <a:r>
              <a:rPr lang="es-PE" sz="1900" dirty="0">
                <a:cs typeface="Times New Roman" pitchFamily="18" charset="0"/>
              </a:rPr>
              <a:t> in which the </a:t>
            </a:r>
            <a:r>
              <a:rPr lang="es-PE" sz="1900" dirty="0" err="1">
                <a:cs typeface="Times New Roman" pitchFamily="18" charset="0"/>
              </a:rPr>
              <a:t>incorporated</a:t>
            </a:r>
            <a:r>
              <a:rPr lang="es-PE" sz="1900" dirty="0">
                <a:cs typeface="Times New Roman" pitchFamily="18" charset="0"/>
              </a:rPr>
              <a:t> </a:t>
            </a:r>
            <a:r>
              <a:rPr lang="es-PE" sz="1900" dirty="0" err="1">
                <a:cs typeface="Times New Roman" pitchFamily="18" charset="0"/>
              </a:rPr>
              <a:t>spirits</a:t>
            </a:r>
            <a:r>
              <a:rPr lang="es-PE" sz="1900" dirty="0">
                <a:cs typeface="Times New Roman" pitchFamily="18" charset="0"/>
              </a:rPr>
              <a:t> </a:t>
            </a:r>
            <a:r>
              <a:rPr lang="es-PE" sz="1900" dirty="0" err="1">
                <a:cs typeface="Times New Roman" pitchFamily="18" charset="0"/>
              </a:rPr>
              <a:t>were</a:t>
            </a:r>
            <a:r>
              <a:rPr lang="es-PE" sz="1900" dirty="0">
                <a:cs typeface="Times New Roman" pitchFamily="18" charset="0"/>
              </a:rPr>
              <a:t> more </a:t>
            </a:r>
            <a:r>
              <a:rPr lang="es-PE" sz="1900" dirty="0" err="1">
                <a:cs typeface="Times New Roman" pitchFamily="18" charset="0"/>
              </a:rPr>
              <a:t>effective</a:t>
            </a:r>
            <a:r>
              <a:rPr lang="es-PE" sz="1900" dirty="0">
                <a:cs typeface="Times New Roman" pitchFamily="18" charset="0"/>
              </a:rPr>
              <a:t>, </a:t>
            </a:r>
            <a:r>
              <a:rPr lang="es-PE" sz="1900" dirty="0" err="1">
                <a:cs typeface="Times New Roman" pitchFamily="18" charset="0"/>
              </a:rPr>
              <a:t>due</a:t>
            </a:r>
            <a:r>
              <a:rPr lang="es-PE" sz="1900" dirty="0">
                <a:cs typeface="Times New Roman" pitchFamily="18" charset="0"/>
              </a:rPr>
              <a:t> </a:t>
            </a:r>
            <a:r>
              <a:rPr lang="es-PE" sz="1900" dirty="0" err="1">
                <a:cs typeface="Times New Roman" pitchFamily="18" charset="0"/>
              </a:rPr>
              <a:t>to</a:t>
            </a:r>
            <a:r>
              <a:rPr lang="es-PE" sz="1900" dirty="0">
                <a:cs typeface="Times New Roman" pitchFamily="18" charset="0"/>
              </a:rPr>
              <a:t> </a:t>
            </a:r>
            <a:r>
              <a:rPr lang="es-PE" sz="1900" dirty="0" err="1">
                <a:cs typeface="Times New Roman" pitchFamily="18" charset="0"/>
              </a:rPr>
              <a:t>their</a:t>
            </a:r>
            <a:r>
              <a:rPr lang="es-PE" sz="1900" dirty="0">
                <a:cs typeface="Times New Roman" pitchFamily="18" charset="0"/>
              </a:rPr>
              <a:t> </a:t>
            </a:r>
            <a:r>
              <a:rPr lang="es-PE" sz="1900" dirty="0" err="1">
                <a:cs typeface="Times New Roman" pitchFamily="18" charset="0"/>
              </a:rPr>
              <a:t>contact</a:t>
            </a:r>
            <a:r>
              <a:rPr lang="es-PE" sz="1900" dirty="0">
                <a:cs typeface="Times New Roman" pitchFamily="18" charset="0"/>
              </a:rPr>
              <a:t> </a:t>
            </a:r>
            <a:r>
              <a:rPr lang="es-PE" sz="1900" dirty="0" err="1">
                <a:cs typeface="Times New Roman" pitchFamily="18" charset="0"/>
              </a:rPr>
              <a:t>with</a:t>
            </a:r>
            <a:r>
              <a:rPr lang="es-PE" sz="1900" dirty="0">
                <a:cs typeface="Times New Roman" pitchFamily="18" charset="0"/>
              </a:rPr>
              <a:t> a </a:t>
            </a:r>
            <a:r>
              <a:rPr lang="es-PE" sz="1900" dirty="0" err="1">
                <a:cs typeface="Times New Roman" pitchFamily="18" charset="0"/>
              </a:rPr>
              <a:t>parallel</a:t>
            </a:r>
            <a:r>
              <a:rPr lang="es-PE" sz="1900" dirty="0">
                <a:cs typeface="Times New Roman" pitchFamily="18" charset="0"/>
              </a:rPr>
              <a:t> </a:t>
            </a:r>
            <a:r>
              <a:rPr lang="es-PE" sz="1900" dirty="0" err="1">
                <a:cs typeface="Times New Roman" pitchFamily="18" charset="0"/>
              </a:rPr>
              <a:t>universe</a:t>
            </a:r>
            <a:r>
              <a:rPr lang="es-PE" sz="1900" dirty="0">
                <a:cs typeface="Times New Roman" pitchFamily="18" charset="0"/>
              </a:rPr>
              <a:t>.</a:t>
            </a:r>
            <a:r>
              <a:rPr lang="es-ES" sz="1900" dirty="0">
                <a:cs typeface="Times New Roman" pitchFamily="18" charset="0"/>
              </a:rPr>
              <a:t>(16)</a:t>
            </a:r>
            <a:endParaRPr lang="es-PE" sz="1900" dirty="0">
              <a:solidFill>
                <a:prstClr val="black"/>
              </a:solidFill>
              <a:cs typeface="Times New Roman" pitchFamily="18" charset="0"/>
            </a:endParaRPr>
          </a:p>
          <a:p>
            <a:pPr>
              <a:buNone/>
            </a:pPr>
            <a:endParaRPr lang="es-PE" sz="2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s-PE" sz="1400" dirty="0">
                <a:solidFill>
                  <a:prstClr val="black"/>
                </a:solidFill>
                <a:cs typeface="Times New Roman" pitchFamily="18" charset="0"/>
              </a:rPr>
              <a:t/>
            </a:r>
            <a:br>
              <a:rPr lang="es-PE" sz="1400" dirty="0">
                <a:solidFill>
                  <a:prstClr val="black"/>
                </a:solidFill>
                <a:cs typeface="Times New Roman" pitchFamily="18" charset="0"/>
              </a:rPr>
            </a:br>
            <a:endParaRPr lang="es-PE" sz="1400" dirty="0">
              <a:solidFill>
                <a:prstClr val="black"/>
              </a:solidFill>
              <a:cs typeface="Times New Roman" pitchFamily="18" charset="0"/>
            </a:endParaRPr>
          </a:p>
          <a:p>
            <a:pPr marL="64135" marR="68580" indent="449580" algn="just">
              <a:spcBef>
                <a:spcPts val="5"/>
              </a:spcBef>
              <a:spcAft>
                <a:spcPts val="0"/>
              </a:spcAft>
            </a:pP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/>
          <a:srcRect l="35903" t="9914" r="35862" b="10345"/>
          <a:stretch>
            <a:fillRect/>
          </a:stretch>
        </p:blipFill>
        <p:spPr bwMode="auto">
          <a:xfrm>
            <a:off x="6785989" y="1229709"/>
            <a:ext cx="2767914" cy="44143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 l="1095" t="84484" r="78702" b="7974"/>
          <a:stretch>
            <a:fillRect/>
          </a:stretch>
        </p:blipFill>
        <p:spPr bwMode="auto">
          <a:xfrm>
            <a:off x="6779172" y="5864772"/>
            <a:ext cx="2617076" cy="5517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5 CuadroTexto"/>
          <p:cNvSpPr txBox="1"/>
          <p:nvPr/>
        </p:nvSpPr>
        <p:spPr>
          <a:xfrm>
            <a:off x="9900745" y="2758966"/>
            <a:ext cx="1970689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1400" dirty="0">
                <a:latin typeface="Times New Roman" pitchFamily="18" charset="0"/>
                <a:cs typeface="Times New Roman" pitchFamily="18" charset="0"/>
              </a:rPr>
              <a:t>Chanchan </a:t>
            </a:r>
            <a:r>
              <a:rPr lang="es-PE" sz="1400" dirty="0" err="1">
                <a:latin typeface="Times New Roman" pitchFamily="18" charset="0"/>
                <a:cs typeface="Times New Roman" pitchFamily="18" charset="0"/>
              </a:rPr>
              <a:t>Museum</a:t>
            </a:r>
            <a:r>
              <a:rPr lang="es-PE" sz="1400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endParaRPr lang="es-PE" sz="1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s-PE" sz="1400" dirty="0" err="1">
                <a:latin typeface="Times New Roman" pitchFamily="18" charset="0"/>
                <a:cs typeface="Times New Roman" pitchFamily="18" charset="0"/>
              </a:rPr>
              <a:t>Anthropomorphic</a:t>
            </a:r>
            <a:r>
              <a:rPr lang="es-PE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PE" sz="1400" dirty="0" err="1">
                <a:latin typeface="Times New Roman" pitchFamily="18" charset="0"/>
                <a:cs typeface="Times New Roman" pitchFamily="18" charset="0"/>
              </a:rPr>
              <a:t>bottle</a:t>
            </a:r>
            <a:r>
              <a:rPr lang="es-PE" sz="1400" dirty="0">
                <a:latin typeface="Times New Roman" pitchFamily="18" charset="0"/>
                <a:cs typeface="Times New Roman" pitchFamily="18" charset="0"/>
              </a:rPr>
              <a:t>  (</a:t>
            </a:r>
            <a:r>
              <a:rPr lang="es-PE" sz="1400" dirty="0" err="1">
                <a:latin typeface="Times New Roman" pitchFamily="18" charset="0"/>
                <a:cs typeface="Times New Roman" pitchFamily="18" charset="0"/>
              </a:rPr>
              <a:t>character</a:t>
            </a:r>
            <a:r>
              <a:rPr lang="es-PE" sz="1400" dirty="0">
                <a:latin typeface="Times New Roman" pitchFamily="18" charset="0"/>
                <a:cs typeface="Times New Roman" pitchFamily="18" charset="0"/>
              </a:rPr>
              <a:t> in trance)</a:t>
            </a:r>
          </a:p>
          <a:p>
            <a:endParaRPr lang="es-PE" sz="12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s-PE" sz="1200" dirty="0">
                <a:hlinkClick r:id="rId3"/>
              </a:rPr>
              <a:t>https://visitavirtual.cultura.pe/recorridos/MSCC/chan-chan/index.html</a:t>
            </a:r>
            <a:endParaRPr lang="es-PE" sz="1200" dirty="0"/>
          </a:p>
        </p:txBody>
      </p:sp>
      <p:sp>
        <p:nvSpPr>
          <p:cNvPr id="4" name="Rectangle 3"/>
          <p:cNvSpPr/>
          <p:nvPr/>
        </p:nvSpPr>
        <p:spPr>
          <a:xfrm>
            <a:off x="291152" y="5644054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PE" sz="1200" dirty="0">
                <a:solidFill>
                  <a:prstClr val="black"/>
                </a:solidFill>
                <a:cs typeface="Times New Roman" pitchFamily="18" charset="0"/>
              </a:rPr>
              <a:t>16. Javier </a:t>
            </a:r>
            <a:r>
              <a:rPr lang="es-PE" sz="1200" dirty="0" err="1">
                <a:solidFill>
                  <a:prstClr val="black"/>
                </a:solidFill>
                <a:cs typeface="Times New Roman" pitchFamily="18" charset="0"/>
              </a:rPr>
              <a:t>Ullán</a:t>
            </a:r>
            <a:r>
              <a:rPr lang="es-PE" sz="1200" dirty="0">
                <a:solidFill>
                  <a:prstClr val="black"/>
                </a:solidFill>
                <a:cs typeface="Times New Roman" pitchFamily="18" charset="0"/>
              </a:rPr>
              <a:t> De La Rosa. El chamanismo entre los indios </a:t>
            </a:r>
            <a:r>
              <a:rPr lang="es-PE" sz="1200" dirty="0" err="1">
                <a:solidFill>
                  <a:prstClr val="black"/>
                </a:solidFill>
                <a:cs typeface="Times New Roman" pitchFamily="18" charset="0"/>
              </a:rPr>
              <a:t>Ticuna</a:t>
            </a:r>
            <a:r>
              <a:rPr lang="es-PE" sz="1200" dirty="0">
                <a:solidFill>
                  <a:prstClr val="black"/>
                </a:solidFill>
                <a:cs typeface="Times New Roman" pitchFamily="18" charset="0"/>
              </a:rPr>
              <a:t> Del Amazonas: Entre la Religión, la Magia y la representación dramática. Universidad Complutense – Madrid. España.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12971196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/>
          <a:srcRect t="26724" r="35376" b="9052"/>
          <a:stretch>
            <a:fillRect/>
          </a:stretch>
        </p:blipFill>
        <p:spPr bwMode="auto">
          <a:xfrm>
            <a:off x="4252566" y="930168"/>
            <a:ext cx="3441006" cy="19967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4 CuadroTexto"/>
          <p:cNvSpPr txBox="1"/>
          <p:nvPr/>
        </p:nvSpPr>
        <p:spPr>
          <a:xfrm>
            <a:off x="3168867" y="321811"/>
            <a:ext cx="58963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b="1" dirty="0" err="1"/>
              <a:t>Latin</a:t>
            </a:r>
            <a:r>
              <a:rPr lang="es-PE" dirty="0"/>
              <a:t> </a:t>
            </a:r>
            <a:r>
              <a:rPr lang="es-PE" b="1" dirty="0" err="1"/>
              <a:t>America</a:t>
            </a:r>
            <a:r>
              <a:rPr lang="es-PE" b="1" dirty="0"/>
              <a:t>:</a:t>
            </a:r>
            <a:r>
              <a:rPr lang="es-PE" dirty="0"/>
              <a:t> </a:t>
            </a:r>
            <a:r>
              <a:rPr lang="es-PE" b="1" dirty="0" err="1"/>
              <a:t>Region</a:t>
            </a:r>
            <a:r>
              <a:rPr lang="es-PE" dirty="0"/>
              <a:t> </a:t>
            </a:r>
            <a:r>
              <a:rPr lang="es-PE" b="1" dirty="0" err="1"/>
              <a:t>of</a:t>
            </a:r>
            <a:r>
              <a:rPr lang="es-PE" dirty="0"/>
              <a:t> </a:t>
            </a:r>
            <a:r>
              <a:rPr lang="es-PE" b="1" dirty="0" err="1"/>
              <a:t>wonderful</a:t>
            </a:r>
            <a:r>
              <a:rPr lang="es-PE" dirty="0"/>
              <a:t> </a:t>
            </a:r>
            <a:r>
              <a:rPr lang="es-PE" b="1" dirty="0"/>
              <a:t>and</a:t>
            </a:r>
            <a:r>
              <a:rPr lang="es-PE" dirty="0"/>
              <a:t> </a:t>
            </a:r>
            <a:r>
              <a:rPr lang="es-PE" b="1" dirty="0" err="1"/>
              <a:t>diverse</a:t>
            </a:r>
            <a:r>
              <a:rPr lang="es-PE" dirty="0"/>
              <a:t> </a:t>
            </a:r>
            <a:r>
              <a:rPr lang="es-PE" b="1" dirty="0" err="1"/>
              <a:t>museums</a:t>
            </a:r>
            <a:r>
              <a:rPr lang="es-PE" dirty="0"/>
              <a:t> </a:t>
            </a:r>
          </a:p>
          <a:p>
            <a:endParaRPr lang="es-PE" dirty="0"/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/>
          <a:srcRect t="9698" r="27343" b="6250"/>
          <a:stretch>
            <a:fillRect/>
          </a:stretch>
        </p:blipFill>
        <p:spPr bwMode="auto">
          <a:xfrm>
            <a:off x="252247" y="851338"/>
            <a:ext cx="3177243" cy="2075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/>
          <a:srcRect l="14604" t="19612" r="16146" b="13578"/>
          <a:stretch>
            <a:fillRect/>
          </a:stretch>
        </p:blipFill>
        <p:spPr bwMode="auto">
          <a:xfrm>
            <a:off x="525756" y="3703710"/>
            <a:ext cx="3726810" cy="20304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6 CuadroTexto"/>
          <p:cNvSpPr txBox="1"/>
          <p:nvPr/>
        </p:nvSpPr>
        <p:spPr>
          <a:xfrm>
            <a:off x="213301" y="5757900"/>
            <a:ext cx="5423338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1100" dirty="0">
                <a:hlinkClick r:id="rId5"/>
              </a:rPr>
              <a:t>http://www.precolombino.cl/exposiciones/exposiciones-temporales/el-arte-del-cobre-en-el-mundo-andino-2004/cobre-en-la-mesa-del-chaman</a:t>
            </a:r>
            <a:r>
              <a:rPr lang="es-PE" dirty="0">
                <a:hlinkClick r:id="rId5"/>
              </a:rPr>
              <a:t>/</a:t>
            </a:r>
            <a:endParaRPr lang="es-PE" dirty="0"/>
          </a:p>
        </p:txBody>
      </p:sp>
      <p:sp>
        <p:nvSpPr>
          <p:cNvPr id="8" name="7 CuadroTexto"/>
          <p:cNvSpPr txBox="1"/>
          <p:nvPr/>
        </p:nvSpPr>
        <p:spPr>
          <a:xfrm>
            <a:off x="362605" y="3122705"/>
            <a:ext cx="73309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1200" dirty="0">
                <a:hlinkClick r:id="rId6"/>
              </a:rPr>
              <a:t>https://visitavirtual.cultura.pe/recorridos/MNCP/museo-nacional-cultura-peruana/index.html</a:t>
            </a:r>
            <a:endParaRPr lang="es-PE" sz="1200" dirty="0"/>
          </a:p>
        </p:txBody>
      </p:sp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7"/>
          <a:srcRect l="29473" t="15410" r="2941" b="17996"/>
          <a:stretch>
            <a:fillRect/>
          </a:stretch>
        </p:blipFill>
        <p:spPr bwMode="auto">
          <a:xfrm>
            <a:off x="8316236" y="1008994"/>
            <a:ext cx="3394267" cy="19179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9 CuadroTexto"/>
          <p:cNvSpPr txBox="1"/>
          <p:nvPr/>
        </p:nvSpPr>
        <p:spPr>
          <a:xfrm>
            <a:off x="8308426" y="3030371"/>
            <a:ext cx="36418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1200" dirty="0">
                <a:hlinkClick r:id="rId8"/>
              </a:rPr>
              <a:t>https://visitavirtual.cultura.pe/recorridos/MSCC/chan-chan/index.html</a:t>
            </a:r>
            <a:endParaRPr lang="es-PE" sz="1200" dirty="0"/>
          </a:p>
        </p:txBody>
      </p:sp>
      <p:pic>
        <p:nvPicPr>
          <p:cNvPr id="12296" name="Picture 8"/>
          <p:cNvPicPr>
            <a:picLocks noChangeAspect="1" noChangeArrowheads="1"/>
          </p:cNvPicPr>
          <p:nvPr/>
        </p:nvPicPr>
        <p:blipFill>
          <a:blip r:embed="rId9">
            <a:lum bright="-10000"/>
          </a:blip>
          <a:srcRect l="26016" t="21513" r="4021" b="19981"/>
          <a:stretch>
            <a:fillRect/>
          </a:stretch>
        </p:blipFill>
        <p:spPr bwMode="auto">
          <a:xfrm>
            <a:off x="6719775" y="3703710"/>
            <a:ext cx="4063503" cy="19188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13 CuadroTexto"/>
          <p:cNvSpPr txBox="1"/>
          <p:nvPr/>
        </p:nvSpPr>
        <p:spPr>
          <a:xfrm>
            <a:off x="6719775" y="5796737"/>
            <a:ext cx="50607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1200" dirty="0">
                <a:hlinkClick r:id="rId10"/>
              </a:rPr>
              <a:t>https://visitavirtual.cultura.pe/recorridos/MUNACH/museo-nacional-chavin/index.html</a:t>
            </a:r>
            <a:endParaRPr lang="es-PE" sz="1200" dirty="0"/>
          </a:p>
        </p:txBody>
      </p:sp>
    </p:spTree>
    <p:extLst>
      <p:ext uri="{BB962C8B-B14F-4D97-AF65-F5344CB8AC3E}">
        <p14:creationId xmlns:p14="http://schemas.microsoft.com/office/powerpoint/2010/main" val="9591922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65484" y="1170342"/>
            <a:ext cx="10515600" cy="758825"/>
          </a:xfrm>
        </p:spPr>
        <p:txBody>
          <a:bodyPr>
            <a:normAutofit/>
          </a:bodyPr>
          <a:lstStyle/>
          <a:p>
            <a:r>
              <a:rPr lang="it-IT" sz="22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 Characteristics of Shamanic medicine</a:t>
            </a:r>
            <a:endParaRPr lang="en-US" sz="22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65484" y="1632587"/>
            <a:ext cx="10515600" cy="1997717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s-PE" sz="2400" dirty="0">
                <a:latin typeface="Times New Roman"/>
                <a:ea typeface="Calibri"/>
              </a:rPr>
              <a:t/>
            </a:r>
            <a:br>
              <a:rPr lang="es-PE" sz="2400" dirty="0">
                <a:latin typeface="Times New Roman"/>
                <a:ea typeface="Calibri"/>
              </a:rPr>
            </a:br>
            <a:r>
              <a:rPr lang="es-PE" sz="1600" dirty="0">
                <a:ea typeface="Calibri"/>
              </a:rPr>
              <a:t>The </a:t>
            </a:r>
            <a:r>
              <a:rPr lang="es-PE" sz="1600" dirty="0" err="1">
                <a:ea typeface="Calibri"/>
              </a:rPr>
              <a:t>Shaman</a:t>
            </a:r>
            <a:r>
              <a:rPr lang="es-PE" sz="1600" dirty="0">
                <a:ea typeface="Calibri"/>
              </a:rPr>
              <a:t> </a:t>
            </a:r>
            <a:r>
              <a:rPr lang="es-PE" sz="1600" dirty="0" err="1">
                <a:ea typeface="Calibri"/>
              </a:rPr>
              <a:t>was</a:t>
            </a:r>
            <a:r>
              <a:rPr lang="es-PE" sz="1600" dirty="0">
                <a:ea typeface="Calibri"/>
              </a:rPr>
              <a:t> a </a:t>
            </a:r>
            <a:r>
              <a:rPr lang="es-PE" sz="1600" dirty="0" err="1">
                <a:ea typeface="Calibri"/>
              </a:rPr>
              <a:t>healer</a:t>
            </a:r>
            <a:r>
              <a:rPr lang="es-PE" sz="1600" dirty="0">
                <a:ea typeface="Calibri"/>
              </a:rPr>
              <a:t> </a:t>
            </a:r>
            <a:r>
              <a:rPr lang="es-PE" sz="1600" dirty="0" err="1">
                <a:ea typeface="Calibri"/>
              </a:rPr>
              <a:t>present</a:t>
            </a:r>
            <a:r>
              <a:rPr lang="es-PE" sz="1600" dirty="0">
                <a:ea typeface="Calibri"/>
              </a:rPr>
              <a:t> in pre-</a:t>
            </a:r>
            <a:r>
              <a:rPr lang="es-PE" sz="1600" dirty="0" err="1">
                <a:ea typeface="Calibri"/>
              </a:rPr>
              <a:t>Columbian</a:t>
            </a:r>
            <a:r>
              <a:rPr lang="es-PE" sz="1600" dirty="0">
                <a:ea typeface="Calibri"/>
              </a:rPr>
              <a:t> culture </a:t>
            </a:r>
            <a:r>
              <a:rPr lang="es-PE" sz="1600" dirty="0" err="1">
                <a:ea typeface="Calibri"/>
              </a:rPr>
              <a:t>whose</a:t>
            </a:r>
            <a:r>
              <a:rPr lang="es-PE" sz="1600" dirty="0">
                <a:ea typeface="Calibri"/>
              </a:rPr>
              <a:t> </a:t>
            </a:r>
            <a:r>
              <a:rPr lang="es-PE" sz="1600" dirty="0" err="1">
                <a:ea typeface="Calibri"/>
              </a:rPr>
              <a:t>infuence</a:t>
            </a:r>
            <a:r>
              <a:rPr lang="es-PE" sz="1600" dirty="0">
                <a:ea typeface="Calibri"/>
              </a:rPr>
              <a:t> </a:t>
            </a:r>
            <a:r>
              <a:rPr lang="es-PE" sz="1600" dirty="0" err="1">
                <a:ea typeface="Calibri"/>
              </a:rPr>
              <a:t>could</a:t>
            </a:r>
            <a:r>
              <a:rPr lang="es-PE" sz="1600" dirty="0">
                <a:ea typeface="Calibri"/>
              </a:rPr>
              <a:t> </a:t>
            </a:r>
            <a:r>
              <a:rPr lang="es-PE" sz="1600" dirty="0" err="1">
                <a:ea typeface="Calibri"/>
              </a:rPr>
              <a:t>not</a:t>
            </a:r>
            <a:r>
              <a:rPr lang="es-PE" sz="1600" dirty="0">
                <a:ea typeface="Calibri"/>
              </a:rPr>
              <a:t> be </a:t>
            </a:r>
            <a:r>
              <a:rPr lang="es-PE" sz="1600" dirty="0" err="1">
                <a:ea typeface="Calibri"/>
              </a:rPr>
              <a:t>extinguished</a:t>
            </a:r>
            <a:r>
              <a:rPr lang="es-PE" sz="1600" dirty="0">
                <a:ea typeface="Calibri"/>
              </a:rPr>
              <a:t> after the </a:t>
            </a:r>
            <a:r>
              <a:rPr lang="es-PE" sz="1600" dirty="0" err="1">
                <a:ea typeface="Calibri"/>
              </a:rPr>
              <a:t>conquest</a:t>
            </a:r>
            <a:r>
              <a:rPr lang="es-PE" sz="1600" dirty="0">
                <a:ea typeface="Calibri"/>
              </a:rPr>
              <a:t>. </a:t>
            </a:r>
          </a:p>
          <a:p>
            <a:pPr marL="0" indent="0" algn="just">
              <a:buNone/>
            </a:pPr>
            <a:r>
              <a:rPr lang="es-PE" sz="1600" dirty="0" err="1">
                <a:ea typeface="Calibri"/>
              </a:rPr>
              <a:t>Through</a:t>
            </a:r>
            <a:r>
              <a:rPr lang="es-PE" sz="1600" dirty="0">
                <a:ea typeface="Calibri"/>
              </a:rPr>
              <a:t> trance, Shamans </a:t>
            </a:r>
            <a:r>
              <a:rPr lang="es-PE" sz="1600" dirty="0" err="1">
                <a:ea typeface="Calibri"/>
              </a:rPr>
              <a:t>achieved</a:t>
            </a:r>
            <a:r>
              <a:rPr lang="es-PE" sz="1600" dirty="0">
                <a:ea typeface="Calibri"/>
              </a:rPr>
              <a:t> «the </a:t>
            </a:r>
            <a:r>
              <a:rPr lang="es-PE" sz="1600" dirty="0" err="1">
                <a:ea typeface="Calibri"/>
              </a:rPr>
              <a:t>detachment</a:t>
            </a:r>
            <a:r>
              <a:rPr lang="es-PE" sz="1600" dirty="0">
                <a:ea typeface="Calibri"/>
              </a:rPr>
              <a:t> </a:t>
            </a:r>
            <a:r>
              <a:rPr lang="es-PE" sz="1600" dirty="0" err="1">
                <a:ea typeface="Calibri"/>
              </a:rPr>
              <a:t>of</a:t>
            </a:r>
            <a:r>
              <a:rPr lang="es-PE" sz="1600" dirty="0">
                <a:ea typeface="Calibri"/>
              </a:rPr>
              <a:t> </a:t>
            </a:r>
            <a:r>
              <a:rPr lang="es-PE" sz="1600" dirty="0" err="1">
                <a:ea typeface="Calibri"/>
              </a:rPr>
              <a:t>their</a:t>
            </a:r>
            <a:r>
              <a:rPr lang="es-PE" sz="1600" dirty="0">
                <a:ea typeface="Calibri"/>
              </a:rPr>
              <a:t> </a:t>
            </a:r>
            <a:r>
              <a:rPr lang="es-PE" sz="1600" dirty="0" err="1">
                <a:ea typeface="Calibri"/>
              </a:rPr>
              <a:t>souls</a:t>
            </a:r>
            <a:r>
              <a:rPr lang="es-PE" sz="1600" dirty="0">
                <a:ea typeface="Calibri"/>
              </a:rPr>
              <a:t> </a:t>
            </a:r>
            <a:r>
              <a:rPr lang="es-PE" sz="1600" dirty="0" err="1">
                <a:ea typeface="Calibri"/>
              </a:rPr>
              <a:t>from</a:t>
            </a:r>
            <a:r>
              <a:rPr lang="es-PE" sz="1600" dirty="0">
                <a:ea typeface="Calibri"/>
              </a:rPr>
              <a:t> </a:t>
            </a:r>
            <a:r>
              <a:rPr lang="es-PE" sz="1600" dirty="0" err="1">
                <a:ea typeface="Calibri"/>
              </a:rPr>
              <a:t>their</a:t>
            </a:r>
            <a:r>
              <a:rPr lang="es-PE" sz="1600" dirty="0">
                <a:ea typeface="Calibri"/>
              </a:rPr>
              <a:t> </a:t>
            </a:r>
            <a:r>
              <a:rPr lang="es-PE" sz="1600" dirty="0" err="1">
                <a:ea typeface="Calibri"/>
              </a:rPr>
              <a:t>bodies</a:t>
            </a:r>
            <a:r>
              <a:rPr lang="es-PE" sz="1600" dirty="0">
                <a:ea typeface="Calibri"/>
              </a:rPr>
              <a:t>, </a:t>
            </a:r>
            <a:r>
              <a:rPr lang="es-PE" sz="1600" dirty="0" err="1">
                <a:ea typeface="Calibri"/>
              </a:rPr>
              <a:t>allowing</a:t>
            </a:r>
            <a:r>
              <a:rPr lang="es-PE" sz="1600" dirty="0">
                <a:ea typeface="Calibri"/>
              </a:rPr>
              <a:t> </a:t>
            </a:r>
            <a:r>
              <a:rPr lang="es-PE" sz="1600" dirty="0" err="1">
                <a:ea typeface="Calibri"/>
              </a:rPr>
              <a:t>their</a:t>
            </a:r>
            <a:r>
              <a:rPr lang="es-PE" sz="1600" dirty="0">
                <a:ea typeface="Calibri"/>
              </a:rPr>
              <a:t> </a:t>
            </a:r>
            <a:r>
              <a:rPr lang="es-PE" sz="1600" dirty="0" err="1">
                <a:ea typeface="Calibri"/>
              </a:rPr>
              <a:t>rise</a:t>
            </a:r>
            <a:r>
              <a:rPr lang="es-PE" sz="1600" dirty="0">
                <a:ea typeface="Calibri"/>
              </a:rPr>
              <a:t> </a:t>
            </a:r>
            <a:r>
              <a:rPr lang="es-PE" sz="1600" dirty="0" err="1">
                <a:ea typeface="Calibri"/>
              </a:rPr>
              <a:t>to</a:t>
            </a:r>
            <a:r>
              <a:rPr lang="es-PE" sz="1600" dirty="0">
                <a:ea typeface="Calibri"/>
              </a:rPr>
              <a:t> </a:t>
            </a:r>
            <a:r>
              <a:rPr lang="es-PE" sz="1600" dirty="0" err="1">
                <a:ea typeface="Calibri"/>
              </a:rPr>
              <a:t>heaven</a:t>
            </a:r>
            <a:r>
              <a:rPr lang="es-PE" sz="1600" dirty="0">
                <a:ea typeface="Calibri"/>
              </a:rPr>
              <a:t> </a:t>
            </a:r>
            <a:r>
              <a:rPr lang="es-PE" sz="1600" dirty="0" err="1">
                <a:ea typeface="Calibri"/>
              </a:rPr>
              <a:t>or</a:t>
            </a:r>
            <a:r>
              <a:rPr lang="es-PE" sz="1600" dirty="0">
                <a:ea typeface="Calibri"/>
              </a:rPr>
              <a:t> </a:t>
            </a:r>
            <a:r>
              <a:rPr lang="es-PE" sz="1600" dirty="0" err="1">
                <a:ea typeface="Calibri"/>
              </a:rPr>
              <a:t>descent</a:t>
            </a:r>
            <a:r>
              <a:rPr lang="es-PE" sz="1600" dirty="0">
                <a:ea typeface="Calibri"/>
              </a:rPr>
              <a:t> </a:t>
            </a:r>
            <a:r>
              <a:rPr lang="es-PE" sz="1600" dirty="0" err="1">
                <a:ea typeface="Calibri"/>
              </a:rPr>
              <a:t>to</a:t>
            </a:r>
            <a:r>
              <a:rPr lang="es-PE" sz="1600" dirty="0">
                <a:ea typeface="Calibri"/>
              </a:rPr>
              <a:t> </a:t>
            </a:r>
            <a:r>
              <a:rPr lang="es-PE" sz="1600" dirty="0" err="1">
                <a:ea typeface="Calibri"/>
              </a:rPr>
              <a:t>hell</a:t>
            </a:r>
            <a:r>
              <a:rPr lang="es-PE" sz="1600" dirty="0">
                <a:ea typeface="Calibri"/>
              </a:rPr>
              <a:t>». </a:t>
            </a:r>
          </a:p>
          <a:p>
            <a:pPr marL="0" indent="0" algn="just">
              <a:buNone/>
            </a:pPr>
            <a:r>
              <a:rPr lang="es-PE" sz="1600" dirty="0">
                <a:ea typeface="Calibri"/>
              </a:rPr>
              <a:t>This </a:t>
            </a:r>
            <a:r>
              <a:rPr lang="es-PE" sz="1600" dirty="0" err="1">
                <a:ea typeface="Calibri"/>
              </a:rPr>
              <a:t>power</a:t>
            </a:r>
            <a:r>
              <a:rPr lang="es-PE" sz="1600" dirty="0">
                <a:ea typeface="Calibri"/>
              </a:rPr>
              <a:t> </a:t>
            </a:r>
            <a:r>
              <a:rPr lang="es-PE" sz="1600" dirty="0" err="1">
                <a:ea typeface="Calibri"/>
              </a:rPr>
              <a:t>to</a:t>
            </a:r>
            <a:r>
              <a:rPr lang="es-PE" sz="1600" dirty="0">
                <a:ea typeface="Calibri"/>
              </a:rPr>
              <a:t> </a:t>
            </a:r>
            <a:r>
              <a:rPr lang="es-PE" sz="1600" dirty="0" err="1">
                <a:ea typeface="Calibri"/>
              </a:rPr>
              <a:t>freely</a:t>
            </a:r>
            <a:r>
              <a:rPr lang="es-PE" sz="1600" dirty="0">
                <a:ea typeface="Calibri"/>
              </a:rPr>
              <a:t> </a:t>
            </a:r>
            <a:r>
              <a:rPr lang="es-PE" sz="1600" dirty="0" err="1">
                <a:ea typeface="Calibri"/>
              </a:rPr>
              <a:t>move</a:t>
            </a:r>
            <a:r>
              <a:rPr lang="es-PE" sz="1600" dirty="0">
                <a:ea typeface="Calibri"/>
              </a:rPr>
              <a:t> </a:t>
            </a:r>
            <a:r>
              <a:rPr lang="es-PE" sz="1600" dirty="0" err="1">
                <a:ea typeface="Calibri"/>
              </a:rPr>
              <a:t>through</a:t>
            </a:r>
            <a:r>
              <a:rPr lang="es-PE" sz="1600" dirty="0">
                <a:ea typeface="Calibri"/>
              </a:rPr>
              <a:t> the supernatural </a:t>
            </a:r>
            <a:r>
              <a:rPr lang="es-PE" sz="1600" dirty="0" err="1">
                <a:ea typeface="Calibri"/>
              </a:rPr>
              <a:t>worlds</a:t>
            </a:r>
            <a:r>
              <a:rPr lang="es-PE" sz="1600" dirty="0">
                <a:ea typeface="Calibri"/>
              </a:rPr>
              <a:t> </a:t>
            </a:r>
            <a:r>
              <a:rPr lang="es-PE" sz="1600" dirty="0" err="1">
                <a:ea typeface="Calibri"/>
              </a:rPr>
              <a:t>was</a:t>
            </a:r>
            <a:r>
              <a:rPr lang="es-PE" sz="1600" dirty="0">
                <a:ea typeface="Calibri"/>
              </a:rPr>
              <a:t> </a:t>
            </a:r>
            <a:r>
              <a:rPr lang="es-PE" sz="1600" dirty="0" err="1">
                <a:ea typeface="Calibri"/>
              </a:rPr>
              <a:t>recognized</a:t>
            </a:r>
            <a:r>
              <a:rPr lang="es-PE" sz="1600" dirty="0">
                <a:ea typeface="Calibri"/>
              </a:rPr>
              <a:t> </a:t>
            </a:r>
            <a:r>
              <a:rPr lang="es-PE" sz="1600" dirty="0" err="1">
                <a:ea typeface="Calibri"/>
              </a:rPr>
              <a:t>by</a:t>
            </a:r>
            <a:r>
              <a:rPr lang="es-PE" sz="1600" dirty="0">
                <a:ea typeface="Calibri"/>
              </a:rPr>
              <a:t> the </a:t>
            </a:r>
            <a:r>
              <a:rPr lang="es-PE" sz="1600" dirty="0" err="1">
                <a:ea typeface="Calibri"/>
              </a:rPr>
              <a:t>people</a:t>
            </a:r>
            <a:r>
              <a:rPr lang="es-PE" sz="1600" dirty="0">
                <a:ea typeface="Calibri"/>
              </a:rPr>
              <a:t>, </a:t>
            </a:r>
            <a:r>
              <a:rPr lang="es-PE" sz="1600" dirty="0" err="1">
                <a:ea typeface="Calibri"/>
              </a:rPr>
              <a:t>allowing</a:t>
            </a:r>
            <a:r>
              <a:rPr lang="es-PE" sz="1600" dirty="0">
                <a:ea typeface="Calibri"/>
              </a:rPr>
              <a:t> Shamans </a:t>
            </a:r>
            <a:r>
              <a:rPr lang="es-PE" sz="1600" dirty="0" err="1">
                <a:ea typeface="Calibri"/>
              </a:rPr>
              <a:t>to</a:t>
            </a:r>
            <a:r>
              <a:rPr lang="es-PE" sz="1600" dirty="0">
                <a:ea typeface="Calibri"/>
              </a:rPr>
              <a:t> “</a:t>
            </a:r>
            <a:r>
              <a:rPr lang="es-PE" sz="1600" dirty="0" err="1">
                <a:ea typeface="Calibri"/>
              </a:rPr>
              <a:t>conduct</a:t>
            </a:r>
            <a:r>
              <a:rPr lang="es-PE" sz="1600" dirty="0">
                <a:ea typeface="Calibri"/>
              </a:rPr>
              <a:t> the </a:t>
            </a:r>
            <a:r>
              <a:rPr lang="es-PE" sz="1600" dirty="0" err="1">
                <a:ea typeface="Calibri"/>
              </a:rPr>
              <a:t>souls</a:t>
            </a:r>
            <a:r>
              <a:rPr lang="es-PE" sz="1600" dirty="0">
                <a:ea typeface="Calibri"/>
              </a:rPr>
              <a:t> </a:t>
            </a:r>
            <a:r>
              <a:rPr lang="es-PE" sz="1600" dirty="0" err="1">
                <a:ea typeface="Calibri"/>
              </a:rPr>
              <a:t>of</a:t>
            </a:r>
            <a:r>
              <a:rPr lang="es-PE" sz="1600" dirty="0">
                <a:ea typeface="Calibri"/>
              </a:rPr>
              <a:t> </a:t>
            </a:r>
            <a:r>
              <a:rPr lang="es-PE" sz="1600" dirty="0" err="1">
                <a:ea typeface="Calibri"/>
              </a:rPr>
              <a:t>their</a:t>
            </a:r>
            <a:r>
              <a:rPr lang="es-PE" sz="1600" dirty="0">
                <a:ea typeface="Calibri"/>
              </a:rPr>
              <a:t> </a:t>
            </a:r>
            <a:r>
              <a:rPr lang="es-PE" sz="1600" dirty="0" err="1">
                <a:ea typeface="Calibri"/>
              </a:rPr>
              <a:t>patients</a:t>
            </a:r>
            <a:r>
              <a:rPr lang="es-PE" sz="1600" dirty="0">
                <a:ea typeface="Calibri"/>
              </a:rPr>
              <a:t>”.</a:t>
            </a:r>
            <a:endParaRPr lang="en-US" sz="1400" dirty="0"/>
          </a:p>
        </p:txBody>
      </p:sp>
      <p:sp>
        <p:nvSpPr>
          <p:cNvPr id="4" name="3 CuadroTexto"/>
          <p:cNvSpPr txBox="1"/>
          <p:nvPr/>
        </p:nvSpPr>
        <p:spPr>
          <a:xfrm>
            <a:off x="1215189" y="5929353"/>
            <a:ext cx="98658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s-PE" sz="1400" dirty="0"/>
              <a:t/>
            </a:r>
            <a:br>
              <a:rPr lang="es-PE" sz="1400" dirty="0"/>
            </a:br>
            <a:endParaRPr lang="es-PE" sz="1400" dirty="0"/>
          </a:p>
        </p:txBody>
      </p:sp>
      <p:sp>
        <p:nvSpPr>
          <p:cNvPr id="5" name="4 CuadroTexto"/>
          <p:cNvSpPr txBox="1"/>
          <p:nvPr/>
        </p:nvSpPr>
        <p:spPr>
          <a:xfrm>
            <a:off x="563635" y="5605865"/>
            <a:ext cx="107352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1200" dirty="0"/>
              <a:t>12. Carlos </a:t>
            </a:r>
            <a:r>
              <a:rPr lang="es-PE" sz="1200" dirty="0" err="1"/>
              <a:t>Musso</a:t>
            </a:r>
            <a:r>
              <a:rPr lang="es-PE" sz="1200" dirty="0"/>
              <a:t>. Medicina </a:t>
            </a:r>
            <a:r>
              <a:rPr lang="es-PE" sz="1200" dirty="0" err="1"/>
              <a:t>chamánica</a:t>
            </a:r>
            <a:r>
              <a:rPr lang="es-PE" sz="1200" dirty="0"/>
              <a:t>: su análisis desde una perspectiva científica. </a:t>
            </a:r>
            <a:r>
              <a:rPr lang="da-DK" sz="1200" dirty="0"/>
              <a:t>Rev. Hosp. Ital. B.Aires 2015; 35(4): 142-144</a:t>
            </a:r>
            <a:r>
              <a:rPr lang="da-DK" sz="1600" dirty="0"/>
              <a:t>.</a:t>
            </a:r>
            <a:endParaRPr lang="es-PE" sz="1600" dirty="0"/>
          </a:p>
        </p:txBody>
      </p:sp>
    </p:spTree>
    <p:extLst>
      <p:ext uri="{BB962C8B-B14F-4D97-AF65-F5344CB8AC3E}">
        <p14:creationId xmlns:p14="http://schemas.microsoft.com/office/powerpoint/2010/main" val="31380944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610784"/>
            <a:ext cx="10515600" cy="1325563"/>
          </a:xfrm>
        </p:spPr>
        <p:txBody>
          <a:bodyPr>
            <a:normAutofit/>
          </a:bodyPr>
          <a:lstStyle/>
          <a:p>
            <a:r>
              <a:rPr lang="it-IT" sz="22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 Characteristics of Shamanic medicine</a:t>
            </a:r>
            <a:endParaRPr lang="en-US" sz="22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273132" y="1428582"/>
            <a:ext cx="11918868" cy="4354701"/>
          </a:xfrm>
        </p:spPr>
        <p:txBody>
          <a:bodyPr>
            <a:normAutofit fontScale="77500" lnSpcReduction="20000"/>
          </a:bodyPr>
          <a:lstStyle/>
          <a:p>
            <a:pPr marL="227965" marR="734695" indent="0" algn="just">
              <a:lnSpc>
                <a:spcPct val="120000"/>
              </a:lnSpc>
              <a:spcBef>
                <a:spcPts val="5"/>
              </a:spcBef>
              <a:buNone/>
            </a:pPr>
            <a:r>
              <a:rPr lang="es-ES" sz="20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s-ES" sz="2000" dirty="0">
                <a:latin typeface="Times New Roman" pitchFamily="18" charset="0"/>
                <a:cs typeface="Times New Roman" pitchFamily="18" charset="0"/>
              </a:rPr>
            </a:br>
            <a:r>
              <a:rPr lang="es-ES" sz="2100" dirty="0">
                <a:cs typeface="Times New Roman" pitchFamily="18" charset="0"/>
              </a:rPr>
              <a:t>Ancient </a:t>
            </a:r>
            <a:r>
              <a:rPr lang="es-ES" sz="2100" dirty="0" err="1">
                <a:cs typeface="Times New Roman" pitchFamily="18" charset="0"/>
              </a:rPr>
              <a:t>peruvians</a:t>
            </a:r>
            <a:r>
              <a:rPr lang="es-ES" sz="2100" dirty="0">
                <a:cs typeface="Times New Roman" pitchFamily="18" charset="0"/>
              </a:rPr>
              <a:t> </a:t>
            </a:r>
            <a:r>
              <a:rPr lang="es-ES" sz="2100" dirty="0" err="1">
                <a:cs typeface="Times New Roman" pitchFamily="18" charset="0"/>
              </a:rPr>
              <a:t>left</a:t>
            </a:r>
            <a:r>
              <a:rPr lang="es-ES" sz="2100" dirty="0">
                <a:cs typeface="Times New Roman" pitchFamily="18" charset="0"/>
              </a:rPr>
              <a:t> </a:t>
            </a:r>
            <a:r>
              <a:rPr lang="es-ES" sz="2100" dirty="0" err="1">
                <a:cs typeface="Times New Roman" pitchFamily="18" charset="0"/>
              </a:rPr>
              <a:t>testimonials</a:t>
            </a:r>
            <a:r>
              <a:rPr lang="es-ES" sz="2100" dirty="0">
                <a:cs typeface="Times New Roman" pitchFamily="18" charset="0"/>
              </a:rPr>
              <a:t> in </a:t>
            </a:r>
            <a:r>
              <a:rPr lang="es-ES" sz="2100" dirty="0" err="1">
                <a:cs typeface="Times New Roman" pitchFamily="18" charset="0"/>
              </a:rPr>
              <a:t>their</a:t>
            </a:r>
            <a:r>
              <a:rPr lang="es-ES" sz="2100" dirty="0">
                <a:cs typeface="Times New Roman" pitchFamily="18" charset="0"/>
              </a:rPr>
              <a:t> </a:t>
            </a:r>
            <a:r>
              <a:rPr lang="es-ES" sz="2100" dirty="0" err="1">
                <a:cs typeface="Times New Roman" pitchFamily="18" charset="0"/>
              </a:rPr>
              <a:t>ceramics</a:t>
            </a:r>
            <a:r>
              <a:rPr lang="es-ES" sz="2100" dirty="0">
                <a:cs typeface="Times New Roman" pitchFamily="18" charset="0"/>
              </a:rPr>
              <a:t> </a:t>
            </a:r>
            <a:r>
              <a:rPr lang="es-ES" sz="2100" dirty="0" err="1">
                <a:cs typeface="Times New Roman" pitchFamily="18" charset="0"/>
              </a:rPr>
              <a:t>on</a:t>
            </a:r>
            <a:r>
              <a:rPr lang="es-ES" sz="2100" dirty="0">
                <a:cs typeface="Times New Roman" pitchFamily="18" charset="0"/>
              </a:rPr>
              <a:t> </a:t>
            </a:r>
            <a:r>
              <a:rPr lang="es-ES" sz="2100" dirty="0" err="1">
                <a:cs typeface="Times New Roman" pitchFamily="18" charset="0"/>
              </a:rPr>
              <a:t>the</a:t>
            </a:r>
            <a:r>
              <a:rPr lang="es-ES" sz="2100" dirty="0">
                <a:cs typeface="Times New Roman" pitchFamily="18" charset="0"/>
              </a:rPr>
              <a:t> </a:t>
            </a:r>
            <a:r>
              <a:rPr lang="es-ES" sz="2100" dirty="0" err="1">
                <a:cs typeface="Times New Roman" pitchFamily="18" charset="0"/>
              </a:rPr>
              <a:t>communication</a:t>
            </a:r>
            <a:r>
              <a:rPr lang="es-ES" sz="2100" dirty="0">
                <a:cs typeface="Times New Roman" pitchFamily="18" charset="0"/>
              </a:rPr>
              <a:t> </a:t>
            </a:r>
            <a:r>
              <a:rPr lang="es-ES" sz="2100" dirty="0" err="1">
                <a:cs typeface="Times New Roman" pitchFamily="18" charset="0"/>
              </a:rPr>
              <a:t>of</a:t>
            </a:r>
            <a:r>
              <a:rPr lang="es-ES" sz="2100" dirty="0">
                <a:cs typeface="Times New Roman" pitchFamily="18" charset="0"/>
              </a:rPr>
              <a:t> </a:t>
            </a:r>
            <a:r>
              <a:rPr lang="es-ES" sz="2100" dirty="0" err="1">
                <a:cs typeface="Times New Roman" pitchFamily="18" charset="0"/>
              </a:rPr>
              <a:t>Shamans</a:t>
            </a:r>
            <a:r>
              <a:rPr lang="es-ES" sz="2100" dirty="0">
                <a:cs typeface="Times New Roman" pitchFamily="18" charset="0"/>
              </a:rPr>
              <a:t> </a:t>
            </a:r>
            <a:r>
              <a:rPr lang="es-ES" sz="2100" dirty="0" err="1">
                <a:cs typeface="Times New Roman" pitchFamily="18" charset="0"/>
              </a:rPr>
              <a:t>with</a:t>
            </a:r>
            <a:r>
              <a:rPr lang="es-ES" sz="2100" dirty="0">
                <a:cs typeface="Times New Roman" pitchFamily="18" charset="0"/>
              </a:rPr>
              <a:t> spiritual </a:t>
            </a:r>
            <a:r>
              <a:rPr lang="es-ES" sz="2100" dirty="0" err="1">
                <a:cs typeface="Times New Roman" pitchFamily="18" charset="0"/>
              </a:rPr>
              <a:t>forces</a:t>
            </a:r>
            <a:r>
              <a:rPr lang="es-ES" sz="2100" dirty="0">
                <a:cs typeface="Times New Roman" pitchFamily="18" charset="0"/>
              </a:rPr>
              <a:t> and </a:t>
            </a:r>
            <a:r>
              <a:rPr lang="es-ES" sz="2100" dirty="0" err="1">
                <a:cs typeface="Times New Roman" pitchFamily="18" charset="0"/>
              </a:rPr>
              <a:t>their</a:t>
            </a:r>
            <a:r>
              <a:rPr lang="es-ES" sz="2100" dirty="0">
                <a:cs typeface="Times New Roman" pitchFamily="18" charset="0"/>
              </a:rPr>
              <a:t> </a:t>
            </a:r>
            <a:r>
              <a:rPr lang="es-ES" sz="2100" dirty="0" err="1">
                <a:cs typeface="Times New Roman" pitchFamily="18" charset="0"/>
              </a:rPr>
              <a:t>profound</a:t>
            </a:r>
            <a:r>
              <a:rPr lang="es-ES" sz="2100" dirty="0">
                <a:cs typeface="Times New Roman" pitchFamily="18" charset="0"/>
              </a:rPr>
              <a:t> </a:t>
            </a:r>
            <a:r>
              <a:rPr lang="es-ES" sz="2100" dirty="0" err="1">
                <a:cs typeface="Times New Roman" pitchFamily="18" charset="0"/>
              </a:rPr>
              <a:t>respect</a:t>
            </a:r>
            <a:r>
              <a:rPr lang="es-ES" sz="2100" dirty="0">
                <a:cs typeface="Times New Roman" pitchFamily="18" charset="0"/>
              </a:rPr>
              <a:t> </a:t>
            </a:r>
            <a:r>
              <a:rPr lang="es-ES" sz="2100" dirty="0" err="1">
                <a:cs typeface="Times New Roman" pitchFamily="18" charset="0"/>
              </a:rPr>
              <a:t>to</a:t>
            </a:r>
            <a:r>
              <a:rPr lang="es-ES" sz="2100" dirty="0">
                <a:cs typeface="Times New Roman" pitchFamily="18" charset="0"/>
              </a:rPr>
              <a:t> </a:t>
            </a:r>
            <a:r>
              <a:rPr lang="es-ES" sz="2100" dirty="0" err="1">
                <a:cs typeface="Times New Roman" pitchFamily="18" charset="0"/>
              </a:rPr>
              <a:t>animals</a:t>
            </a:r>
            <a:r>
              <a:rPr lang="es-ES" sz="2100" dirty="0">
                <a:cs typeface="Times New Roman" pitchFamily="18" charset="0"/>
              </a:rPr>
              <a:t> and </a:t>
            </a:r>
            <a:r>
              <a:rPr lang="es-ES" sz="2100" dirty="0" err="1">
                <a:cs typeface="Times New Roman" pitchFamily="18" charset="0"/>
              </a:rPr>
              <a:t>nature</a:t>
            </a:r>
            <a:r>
              <a:rPr lang="es-ES" sz="2100" dirty="0">
                <a:cs typeface="Times New Roman" pitchFamily="18" charset="0"/>
              </a:rPr>
              <a:t>. </a:t>
            </a:r>
            <a:r>
              <a:rPr lang="es-PE" sz="2100" dirty="0">
                <a:cs typeface="Times New Roman" pitchFamily="18" charset="0"/>
              </a:rPr>
              <a:t>(9)</a:t>
            </a:r>
          </a:p>
          <a:p>
            <a:pPr marL="227965" marR="734695" indent="0" algn="just">
              <a:spcBef>
                <a:spcPts val="5"/>
              </a:spcBef>
              <a:buNone/>
            </a:pPr>
            <a:endParaRPr lang="es-PE" sz="2100" dirty="0">
              <a:cs typeface="Times New Roman" pitchFamily="18" charset="0"/>
            </a:endParaRPr>
          </a:p>
          <a:p>
            <a:pPr marL="227965" marR="734695" indent="0" algn="just">
              <a:spcBef>
                <a:spcPts val="5"/>
              </a:spcBef>
              <a:buNone/>
            </a:pPr>
            <a:r>
              <a:rPr lang="es-PE" sz="2100" dirty="0">
                <a:cs typeface="Times New Roman" pitchFamily="18" charset="0"/>
              </a:rPr>
              <a:t>Shamans roles </a:t>
            </a:r>
            <a:r>
              <a:rPr lang="es-PE" sz="2100" dirty="0" err="1">
                <a:cs typeface="Times New Roman" pitchFamily="18" charset="0"/>
              </a:rPr>
              <a:t>were</a:t>
            </a:r>
            <a:r>
              <a:rPr lang="es-PE" sz="2100" dirty="0">
                <a:cs typeface="Times New Roman" pitchFamily="18" charset="0"/>
              </a:rPr>
              <a:t>:</a:t>
            </a:r>
          </a:p>
          <a:p>
            <a:pPr marL="227965" marR="734695" indent="0" algn="just">
              <a:spcBef>
                <a:spcPts val="5"/>
              </a:spcBef>
              <a:buNone/>
            </a:pPr>
            <a:endParaRPr lang="es-PE" sz="2100" dirty="0">
              <a:cs typeface="Times New Roman" pitchFamily="18" charset="0"/>
            </a:endParaRPr>
          </a:p>
          <a:p>
            <a:pPr marL="570865" marR="734695" indent="-342900" algn="just">
              <a:spcBef>
                <a:spcPts val="5"/>
              </a:spcBef>
            </a:pPr>
            <a:r>
              <a:rPr lang="es-PE" sz="2100" dirty="0">
                <a:cs typeface="Times New Roman" pitchFamily="18" charset="0"/>
              </a:rPr>
              <a:t>They </a:t>
            </a:r>
            <a:r>
              <a:rPr lang="es-PE" sz="2100" dirty="0" err="1">
                <a:cs typeface="Times New Roman" pitchFamily="18" charset="0"/>
              </a:rPr>
              <a:t>could</a:t>
            </a:r>
            <a:r>
              <a:rPr lang="es-PE" sz="2100" dirty="0">
                <a:cs typeface="Times New Roman" pitchFamily="18" charset="0"/>
              </a:rPr>
              <a:t> </a:t>
            </a:r>
            <a:r>
              <a:rPr lang="es-PE" sz="2100" dirty="0" err="1">
                <a:cs typeface="Times New Roman" pitchFamily="18" charset="0"/>
              </a:rPr>
              <a:t>see</a:t>
            </a:r>
            <a:r>
              <a:rPr lang="es-PE" sz="2100" dirty="0">
                <a:cs typeface="Times New Roman" pitchFamily="18" charset="0"/>
              </a:rPr>
              <a:t> the human </a:t>
            </a:r>
            <a:r>
              <a:rPr lang="es-PE" sz="2100" dirty="0" err="1">
                <a:cs typeface="Times New Roman" pitchFamily="18" charset="0"/>
              </a:rPr>
              <a:t>soul</a:t>
            </a:r>
            <a:r>
              <a:rPr lang="es-PE" sz="2100" dirty="0">
                <a:cs typeface="Times New Roman" pitchFamily="18" charset="0"/>
              </a:rPr>
              <a:t>, </a:t>
            </a:r>
            <a:r>
              <a:rPr lang="es-PE" sz="2100" dirty="0" err="1">
                <a:cs typeface="Times New Roman" pitchFamily="18" charset="0"/>
              </a:rPr>
              <a:t>recognize</a:t>
            </a:r>
            <a:r>
              <a:rPr lang="es-PE" sz="2100" dirty="0">
                <a:cs typeface="Times New Roman" pitchFamily="18" charset="0"/>
              </a:rPr>
              <a:t> </a:t>
            </a:r>
            <a:r>
              <a:rPr lang="es-PE" sz="2100" dirty="0" err="1">
                <a:cs typeface="Times New Roman" pitchFamily="18" charset="0"/>
              </a:rPr>
              <a:t>problems</a:t>
            </a:r>
            <a:r>
              <a:rPr lang="es-PE" sz="2100" dirty="0">
                <a:cs typeface="Times New Roman" pitchFamily="18" charset="0"/>
              </a:rPr>
              <a:t> and dramas in </a:t>
            </a:r>
            <a:r>
              <a:rPr lang="es-PE" sz="2100" dirty="0" err="1">
                <a:cs typeface="Times New Roman" pitchFamily="18" charset="0"/>
              </a:rPr>
              <a:t>each</a:t>
            </a:r>
            <a:r>
              <a:rPr lang="es-PE" sz="2100" dirty="0">
                <a:cs typeface="Times New Roman" pitchFamily="18" charset="0"/>
              </a:rPr>
              <a:t> </a:t>
            </a:r>
            <a:r>
              <a:rPr lang="es-PE" sz="2100" dirty="0" err="1">
                <a:cs typeface="Times New Roman" pitchFamily="18" charset="0"/>
              </a:rPr>
              <a:t>person</a:t>
            </a:r>
            <a:r>
              <a:rPr lang="es-PE" sz="2100" dirty="0">
                <a:cs typeface="Times New Roman" pitchFamily="18" charset="0"/>
              </a:rPr>
              <a:t>, </a:t>
            </a:r>
            <a:r>
              <a:rPr lang="es-PE" sz="2100" dirty="0" err="1">
                <a:cs typeface="Times New Roman" pitchFamily="18" charset="0"/>
              </a:rPr>
              <a:t>by</a:t>
            </a:r>
            <a:r>
              <a:rPr lang="es-PE" sz="2100" dirty="0">
                <a:cs typeface="Times New Roman" pitchFamily="18" charset="0"/>
              </a:rPr>
              <a:t> </a:t>
            </a:r>
            <a:r>
              <a:rPr lang="es-PE" sz="2100" dirty="0" err="1">
                <a:cs typeface="Times New Roman" pitchFamily="18" charset="0"/>
              </a:rPr>
              <a:t>hearing</a:t>
            </a:r>
            <a:r>
              <a:rPr lang="es-PE" sz="2100" dirty="0">
                <a:cs typeface="Times New Roman" pitchFamily="18" charset="0"/>
              </a:rPr>
              <a:t> the </a:t>
            </a:r>
            <a:r>
              <a:rPr lang="es-PE" sz="2100" dirty="0" err="1">
                <a:cs typeface="Times New Roman" pitchFamily="18" charset="0"/>
              </a:rPr>
              <a:t>patient</a:t>
            </a:r>
            <a:r>
              <a:rPr lang="es-PE" sz="2100" dirty="0">
                <a:cs typeface="Times New Roman" pitchFamily="18" charset="0"/>
              </a:rPr>
              <a:t>.</a:t>
            </a:r>
          </a:p>
          <a:p>
            <a:pPr marL="570865" marR="734695" indent="-342900" algn="just">
              <a:spcBef>
                <a:spcPts val="5"/>
              </a:spcBef>
            </a:pPr>
            <a:endParaRPr lang="es-PE" sz="2100" dirty="0">
              <a:cs typeface="Times New Roman" pitchFamily="18" charset="0"/>
            </a:endParaRPr>
          </a:p>
          <a:p>
            <a:pPr marL="570865" marR="734695" indent="-342900" algn="just">
              <a:spcBef>
                <a:spcPts val="5"/>
              </a:spcBef>
            </a:pPr>
            <a:r>
              <a:rPr lang="es-PE" sz="2100" dirty="0">
                <a:cs typeface="Times New Roman" pitchFamily="18" charset="0"/>
              </a:rPr>
              <a:t>They </a:t>
            </a:r>
            <a:r>
              <a:rPr lang="es-PE" sz="2100" dirty="0" err="1">
                <a:cs typeface="Times New Roman" pitchFamily="18" charset="0"/>
              </a:rPr>
              <a:t>could</a:t>
            </a:r>
            <a:r>
              <a:rPr lang="es-PE" sz="2100" dirty="0">
                <a:cs typeface="Times New Roman" pitchFamily="18" charset="0"/>
              </a:rPr>
              <a:t> cure </a:t>
            </a:r>
            <a:r>
              <a:rPr lang="es-PE" sz="2100" dirty="0" err="1">
                <a:cs typeface="Times New Roman" pitchFamily="18" charset="0"/>
              </a:rPr>
              <a:t>various</a:t>
            </a:r>
            <a:r>
              <a:rPr lang="es-PE" sz="2100" dirty="0">
                <a:cs typeface="Times New Roman" pitchFamily="18" charset="0"/>
              </a:rPr>
              <a:t> </a:t>
            </a:r>
            <a:r>
              <a:rPr lang="es-PE" sz="2100" dirty="0" err="1">
                <a:cs typeface="Times New Roman" pitchFamily="18" charset="0"/>
              </a:rPr>
              <a:t>ailments</a:t>
            </a:r>
            <a:r>
              <a:rPr lang="es-PE" sz="2100" dirty="0">
                <a:cs typeface="Times New Roman" pitchFamily="18" charset="0"/>
              </a:rPr>
              <a:t>.</a:t>
            </a:r>
          </a:p>
          <a:p>
            <a:pPr marL="570865" marR="734695" indent="-342900" algn="just">
              <a:spcBef>
                <a:spcPts val="5"/>
              </a:spcBef>
            </a:pPr>
            <a:endParaRPr lang="es-PE" sz="2100" dirty="0">
              <a:cs typeface="Times New Roman" pitchFamily="18" charset="0"/>
            </a:endParaRPr>
          </a:p>
          <a:p>
            <a:pPr marL="570865" marR="734695" indent="-342900" algn="just">
              <a:spcBef>
                <a:spcPts val="5"/>
              </a:spcBef>
            </a:pPr>
            <a:r>
              <a:rPr lang="es-PE" sz="2100" dirty="0">
                <a:cs typeface="Times New Roman" pitchFamily="18" charset="0"/>
              </a:rPr>
              <a:t>They </a:t>
            </a:r>
            <a:r>
              <a:rPr lang="es-PE" sz="2100" dirty="0" err="1">
                <a:cs typeface="Times New Roman" pitchFamily="18" charset="0"/>
              </a:rPr>
              <a:t>could</a:t>
            </a:r>
            <a:r>
              <a:rPr lang="es-PE" sz="2100" dirty="0">
                <a:cs typeface="Times New Roman" pitchFamily="18" charset="0"/>
              </a:rPr>
              <a:t> </a:t>
            </a:r>
            <a:r>
              <a:rPr lang="es-PE" sz="2100" dirty="0" err="1">
                <a:cs typeface="Times New Roman" pitchFamily="18" charset="0"/>
              </a:rPr>
              <a:t>purify</a:t>
            </a:r>
            <a:r>
              <a:rPr lang="es-PE" sz="2100" dirty="0">
                <a:cs typeface="Times New Roman" pitchFamily="18" charset="0"/>
              </a:rPr>
              <a:t> </a:t>
            </a:r>
            <a:r>
              <a:rPr lang="es-PE" sz="2100" dirty="0" err="1">
                <a:cs typeface="Times New Roman" pitchFamily="18" charset="0"/>
              </a:rPr>
              <a:t>houses</a:t>
            </a:r>
            <a:r>
              <a:rPr lang="es-PE" sz="2100" dirty="0">
                <a:cs typeface="Times New Roman" pitchFamily="18" charset="0"/>
              </a:rPr>
              <a:t> and </a:t>
            </a:r>
            <a:r>
              <a:rPr lang="es-PE" sz="2100" dirty="0" err="1">
                <a:cs typeface="Times New Roman" pitchFamily="18" charset="0"/>
              </a:rPr>
              <a:t>people</a:t>
            </a:r>
            <a:r>
              <a:rPr lang="es-PE" sz="2100" dirty="0">
                <a:cs typeface="Times New Roman" pitchFamily="18" charset="0"/>
              </a:rPr>
              <a:t>. .</a:t>
            </a:r>
          </a:p>
          <a:p>
            <a:pPr marL="570865" marR="734695" indent="-342900" algn="just">
              <a:spcBef>
                <a:spcPts val="5"/>
              </a:spcBef>
            </a:pPr>
            <a:endParaRPr lang="es-PE" sz="2100" dirty="0">
              <a:cs typeface="Times New Roman" pitchFamily="18" charset="0"/>
            </a:endParaRPr>
          </a:p>
          <a:p>
            <a:pPr marL="570865" marR="734695" indent="-342900" algn="just">
              <a:spcBef>
                <a:spcPts val="5"/>
              </a:spcBef>
            </a:pPr>
            <a:r>
              <a:rPr lang="es-PE" sz="2100" dirty="0">
                <a:cs typeface="Times New Roman" pitchFamily="18" charset="0"/>
              </a:rPr>
              <a:t>They </a:t>
            </a:r>
            <a:r>
              <a:rPr lang="es-PE" sz="2100" dirty="0" err="1">
                <a:cs typeface="Times New Roman" pitchFamily="18" charset="0"/>
              </a:rPr>
              <a:t>could</a:t>
            </a:r>
            <a:r>
              <a:rPr lang="es-PE" sz="2100" dirty="0">
                <a:cs typeface="Times New Roman" pitchFamily="18" charset="0"/>
              </a:rPr>
              <a:t> </a:t>
            </a:r>
            <a:r>
              <a:rPr lang="es-PE" sz="2100" dirty="0" err="1">
                <a:cs typeface="Times New Roman" pitchFamily="18" charset="0"/>
              </a:rPr>
              <a:t>accompany</a:t>
            </a:r>
            <a:r>
              <a:rPr lang="es-PE" sz="2100" dirty="0">
                <a:cs typeface="Times New Roman" pitchFamily="18" charset="0"/>
              </a:rPr>
              <a:t> </a:t>
            </a:r>
            <a:r>
              <a:rPr lang="es-PE" sz="2100" dirty="0" err="1">
                <a:cs typeface="Times New Roman" pitchFamily="18" charset="0"/>
              </a:rPr>
              <a:t>death</a:t>
            </a:r>
            <a:r>
              <a:rPr lang="es-PE" sz="2100" dirty="0">
                <a:cs typeface="Times New Roman" pitchFamily="18" charset="0"/>
              </a:rPr>
              <a:t>, </a:t>
            </a:r>
            <a:r>
              <a:rPr lang="es-PE" sz="2100" dirty="0" err="1">
                <a:cs typeface="Times New Roman" pitchFamily="18" charset="0"/>
              </a:rPr>
              <a:t>by</a:t>
            </a:r>
            <a:r>
              <a:rPr lang="es-PE" sz="2100" dirty="0">
                <a:cs typeface="Times New Roman" pitchFamily="18" charset="0"/>
              </a:rPr>
              <a:t> </a:t>
            </a:r>
            <a:r>
              <a:rPr lang="es-PE" sz="2100" dirty="0" err="1">
                <a:cs typeface="Times New Roman" pitchFamily="18" charset="0"/>
              </a:rPr>
              <a:t>providing</a:t>
            </a:r>
            <a:r>
              <a:rPr lang="es-PE" sz="2100" dirty="0">
                <a:cs typeface="Times New Roman" pitchFamily="18" charset="0"/>
              </a:rPr>
              <a:t> </a:t>
            </a:r>
            <a:r>
              <a:rPr lang="es-PE" sz="2100" dirty="0" err="1">
                <a:cs typeface="Times New Roman" pitchFamily="18" charset="0"/>
              </a:rPr>
              <a:t>comfort</a:t>
            </a:r>
            <a:r>
              <a:rPr lang="es-PE" sz="2100" dirty="0">
                <a:cs typeface="Times New Roman" pitchFamily="18" charset="0"/>
              </a:rPr>
              <a:t> </a:t>
            </a:r>
            <a:r>
              <a:rPr lang="es-PE" sz="2100" dirty="0" err="1">
                <a:cs typeface="Times New Roman" pitchFamily="18" charset="0"/>
              </a:rPr>
              <a:t>to</a:t>
            </a:r>
            <a:r>
              <a:rPr lang="es-PE" sz="2100" dirty="0">
                <a:cs typeface="Times New Roman" pitchFamily="18" charset="0"/>
              </a:rPr>
              <a:t> </a:t>
            </a:r>
            <a:r>
              <a:rPr lang="es-PE" sz="2100" dirty="0" err="1">
                <a:cs typeface="Times New Roman" pitchFamily="18" charset="0"/>
              </a:rPr>
              <a:t>patients</a:t>
            </a:r>
            <a:r>
              <a:rPr lang="es-PE" sz="2100" dirty="0">
                <a:cs typeface="Times New Roman" pitchFamily="18" charset="0"/>
              </a:rPr>
              <a:t> and </a:t>
            </a:r>
            <a:r>
              <a:rPr lang="es-PE" sz="2100" dirty="0" err="1">
                <a:cs typeface="Times New Roman" pitchFamily="18" charset="0"/>
              </a:rPr>
              <a:t>supporting</a:t>
            </a:r>
            <a:r>
              <a:rPr lang="es-PE" sz="2100" dirty="0">
                <a:cs typeface="Times New Roman" pitchFamily="18" charset="0"/>
              </a:rPr>
              <a:t> </a:t>
            </a:r>
            <a:r>
              <a:rPr lang="es-PE" sz="2100" dirty="0" err="1">
                <a:cs typeface="Times New Roman" pitchFamily="18" charset="0"/>
              </a:rPr>
              <a:t>them</a:t>
            </a:r>
            <a:r>
              <a:rPr lang="es-PE" sz="2100" dirty="0">
                <a:cs typeface="Times New Roman" pitchFamily="18" charset="0"/>
              </a:rPr>
              <a:t>.  </a:t>
            </a:r>
          </a:p>
          <a:p>
            <a:pPr marL="570865" marR="734695" indent="-342900" algn="just">
              <a:spcBef>
                <a:spcPts val="5"/>
              </a:spcBef>
            </a:pPr>
            <a:endParaRPr lang="es-PE" sz="2100" dirty="0">
              <a:cs typeface="Times New Roman" pitchFamily="18" charset="0"/>
            </a:endParaRPr>
          </a:p>
          <a:p>
            <a:pPr marL="570865" marR="734695" indent="-342900" algn="just">
              <a:spcBef>
                <a:spcPts val="5"/>
              </a:spcBef>
            </a:pPr>
            <a:r>
              <a:rPr lang="es-PE" sz="2100" dirty="0">
                <a:cs typeface="Times New Roman" pitchFamily="18" charset="0"/>
              </a:rPr>
              <a:t>They </a:t>
            </a:r>
            <a:r>
              <a:rPr lang="es-PE" sz="2100" dirty="0" err="1">
                <a:cs typeface="Times New Roman" pitchFamily="18" charset="0"/>
              </a:rPr>
              <a:t>could</a:t>
            </a:r>
            <a:r>
              <a:rPr lang="es-PE" sz="2100" dirty="0">
                <a:cs typeface="Times New Roman" pitchFamily="18" charset="0"/>
              </a:rPr>
              <a:t> honor the </a:t>
            </a:r>
            <a:r>
              <a:rPr lang="es-PE" sz="2100" dirty="0" err="1">
                <a:cs typeface="Times New Roman" pitchFamily="18" charset="0"/>
              </a:rPr>
              <a:t>death</a:t>
            </a:r>
            <a:r>
              <a:rPr lang="es-PE" sz="2100" dirty="0">
                <a:cs typeface="Times New Roman" pitchFamily="18" charset="0"/>
              </a:rPr>
              <a:t> </a:t>
            </a:r>
            <a:r>
              <a:rPr lang="es-PE" sz="2100" dirty="0" err="1">
                <a:cs typeface="Times New Roman" pitchFamily="18" charset="0"/>
              </a:rPr>
              <a:t>of</a:t>
            </a:r>
            <a:r>
              <a:rPr lang="es-PE" sz="2100" dirty="0">
                <a:cs typeface="Times New Roman" pitchFamily="18" charset="0"/>
              </a:rPr>
              <a:t> a </a:t>
            </a:r>
            <a:r>
              <a:rPr lang="es-PE" sz="2100" dirty="0" err="1">
                <a:cs typeface="Times New Roman" pitchFamily="18" charset="0"/>
              </a:rPr>
              <a:t>person</a:t>
            </a:r>
            <a:r>
              <a:rPr lang="es-PE" sz="2100" dirty="0">
                <a:cs typeface="Times New Roman" pitchFamily="18" charset="0"/>
              </a:rPr>
              <a:t>, </a:t>
            </a:r>
            <a:r>
              <a:rPr lang="es-PE" sz="2100" dirty="0" err="1">
                <a:cs typeface="Times New Roman" pitchFamily="18" charset="0"/>
              </a:rPr>
              <a:t>making</a:t>
            </a:r>
            <a:r>
              <a:rPr lang="es-PE" sz="2100" dirty="0">
                <a:cs typeface="Times New Roman" pitchFamily="18" charset="0"/>
              </a:rPr>
              <a:t> </a:t>
            </a:r>
            <a:r>
              <a:rPr lang="es-PE" sz="2100" dirty="0" err="1">
                <a:cs typeface="Times New Roman" pitchFamily="18" charset="0"/>
              </a:rPr>
              <a:t>burials</a:t>
            </a:r>
            <a:r>
              <a:rPr lang="es-PE" sz="2100" dirty="0">
                <a:cs typeface="Times New Roman" pitchFamily="18" charset="0"/>
              </a:rPr>
              <a:t> </a:t>
            </a:r>
            <a:r>
              <a:rPr lang="es-PE" sz="2100" dirty="0" err="1">
                <a:cs typeface="Times New Roman" pitchFamily="18" charset="0"/>
              </a:rPr>
              <a:t>with</a:t>
            </a:r>
            <a:r>
              <a:rPr lang="es-PE" sz="2100" dirty="0">
                <a:cs typeface="Times New Roman" pitchFamily="18" charset="0"/>
              </a:rPr>
              <a:t> </a:t>
            </a:r>
            <a:r>
              <a:rPr lang="es-PE" sz="2100" dirty="0" err="1">
                <a:cs typeface="Times New Roman" pitchFamily="18" charset="0"/>
              </a:rPr>
              <a:t>offerings</a:t>
            </a:r>
            <a:r>
              <a:rPr lang="es-PE" sz="2100" dirty="0">
                <a:cs typeface="Times New Roman" pitchFamily="18" charset="0"/>
              </a:rPr>
              <a:t> and personal ítems, </a:t>
            </a:r>
            <a:r>
              <a:rPr lang="es-PE" sz="2100" dirty="0" err="1">
                <a:cs typeface="Times New Roman" pitchFamily="18" charset="0"/>
              </a:rPr>
              <a:t>due</a:t>
            </a:r>
            <a:r>
              <a:rPr lang="es-PE" sz="2100" dirty="0">
                <a:cs typeface="Times New Roman" pitchFamily="18" charset="0"/>
              </a:rPr>
              <a:t> </a:t>
            </a:r>
            <a:r>
              <a:rPr lang="es-PE" sz="2100" dirty="0" err="1">
                <a:cs typeface="Times New Roman" pitchFamily="18" charset="0"/>
              </a:rPr>
              <a:t>to</a:t>
            </a:r>
            <a:r>
              <a:rPr lang="es-PE" sz="2100" dirty="0">
                <a:cs typeface="Times New Roman" pitchFamily="18" charset="0"/>
              </a:rPr>
              <a:t> </a:t>
            </a:r>
            <a:r>
              <a:rPr lang="es-PE" sz="2100" dirty="0" err="1">
                <a:cs typeface="Times New Roman" pitchFamily="18" charset="0"/>
              </a:rPr>
              <a:t>their</a:t>
            </a:r>
            <a:r>
              <a:rPr lang="es-PE" sz="2100" dirty="0">
                <a:cs typeface="Times New Roman" pitchFamily="18" charset="0"/>
              </a:rPr>
              <a:t> </a:t>
            </a:r>
            <a:r>
              <a:rPr lang="es-PE" sz="2100" dirty="0" err="1">
                <a:cs typeface="Times New Roman" pitchFamily="18" charset="0"/>
              </a:rPr>
              <a:t>beliefs</a:t>
            </a:r>
            <a:r>
              <a:rPr lang="es-PE" sz="2100" dirty="0">
                <a:cs typeface="Times New Roman" pitchFamily="18" charset="0"/>
              </a:rPr>
              <a:t> in </a:t>
            </a:r>
            <a:r>
              <a:rPr lang="es-PE" sz="2100" dirty="0" err="1">
                <a:cs typeface="Times New Roman" pitchFamily="18" charset="0"/>
              </a:rPr>
              <a:t>an</a:t>
            </a:r>
            <a:r>
              <a:rPr lang="es-PE" sz="2100" dirty="0">
                <a:cs typeface="Times New Roman" pitchFamily="18" charset="0"/>
              </a:rPr>
              <a:t> </a:t>
            </a:r>
            <a:r>
              <a:rPr lang="es-PE" sz="2100" dirty="0" err="1">
                <a:cs typeface="Times New Roman" pitchFamily="18" charset="0"/>
              </a:rPr>
              <a:t>afterlife</a:t>
            </a:r>
            <a:r>
              <a:rPr lang="es-PE" sz="2100" dirty="0">
                <a:cs typeface="Times New Roman" pitchFamily="18" charset="0"/>
              </a:rPr>
              <a:t>.</a:t>
            </a:r>
          </a:p>
          <a:p>
            <a:pPr marL="227965" marR="734695" indent="0" algn="just" defTabSz="1538288">
              <a:lnSpc>
                <a:spcPct val="120000"/>
              </a:lnSpc>
              <a:spcBef>
                <a:spcPts val="5"/>
              </a:spcBef>
              <a:buNone/>
            </a:pPr>
            <a:r>
              <a:rPr lang="es-ES" sz="2100" dirty="0">
                <a:cs typeface="Times New Roman" pitchFamily="18" charset="0"/>
              </a:rPr>
              <a:t/>
            </a:r>
            <a:br>
              <a:rPr lang="es-ES" sz="2100" dirty="0">
                <a:cs typeface="Times New Roman" pitchFamily="18" charset="0"/>
              </a:rPr>
            </a:br>
            <a:r>
              <a:rPr lang="es-ES" sz="2100" dirty="0">
                <a:cs typeface="Times New Roman" pitchFamily="18" charset="0"/>
              </a:rPr>
              <a:t>A vital </a:t>
            </a:r>
            <a:r>
              <a:rPr lang="es-ES" sz="2100" dirty="0" err="1">
                <a:cs typeface="Times New Roman" pitchFamily="18" charset="0"/>
              </a:rPr>
              <a:t>funtion</a:t>
            </a:r>
            <a:r>
              <a:rPr lang="es-ES" sz="2100" dirty="0">
                <a:cs typeface="Times New Roman" pitchFamily="18" charset="0"/>
              </a:rPr>
              <a:t> </a:t>
            </a:r>
            <a:r>
              <a:rPr lang="es-ES" sz="2100" dirty="0" err="1">
                <a:cs typeface="Times New Roman" pitchFamily="18" charset="0"/>
              </a:rPr>
              <a:t>of</a:t>
            </a:r>
            <a:r>
              <a:rPr lang="es-ES" sz="2100" dirty="0">
                <a:cs typeface="Times New Roman" pitchFamily="18" charset="0"/>
              </a:rPr>
              <a:t> </a:t>
            </a:r>
            <a:r>
              <a:rPr lang="es-ES" sz="2100" dirty="0" err="1">
                <a:cs typeface="Times New Roman" pitchFamily="18" charset="0"/>
              </a:rPr>
              <a:t>the</a:t>
            </a:r>
            <a:r>
              <a:rPr lang="es-ES" sz="2100" dirty="0">
                <a:cs typeface="Times New Roman" pitchFamily="18" charset="0"/>
              </a:rPr>
              <a:t> </a:t>
            </a:r>
            <a:r>
              <a:rPr lang="es-ES" sz="2100" dirty="0" err="1">
                <a:cs typeface="Times New Roman" pitchFamily="18" charset="0"/>
              </a:rPr>
              <a:t>Shaman</a:t>
            </a:r>
            <a:r>
              <a:rPr lang="es-ES" sz="2100" dirty="0">
                <a:cs typeface="Times New Roman" pitchFamily="18" charset="0"/>
              </a:rPr>
              <a:t> </a:t>
            </a:r>
            <a:r>
              <a:rPr lang="es-ES" sz="2100" dirty="0" err="1">
                <a:cs typeface="Times New Roman" pitchFamily="18" charset="0"/>
              </a:rPr>
              <a:t>for</a:t>
            </a:r>
            <a:r>
              <a:rPr lang="es-ES" sz="2100" dirty="0">
                <a:cs typeface="Times New Roman" pitchFamily="18" charset="0"/>
              </a:rPr>
              <a:t> </a:t>
            </a:r>
            <a:r>
              <a:rPr lang="es-ES" sz="2100" dirty="0" err="1">
                <a:cs typeface="Times New Roman" pitchFamily="18" charset="0"/>
              </a:rPr>
              <a:t>the</a:t>
            </a:r>
            <a:r>
              <a:rPr lang="es-ES" sz="2100" dirty="0">
                <a:cs typeface="Times New Roman" pitchFamily="18" charset="0"/>
              </a:rPr>
              <a:t> </a:t>
            </a:r>
            <a:r>
              <a:rPr lang="es-ES" sz="2100" dirty="0" err="1">
                <a:cs typeface="Times New Roman" pitchFamily="18" charset="0"/>
              </a:rPr>
              <a:t>communities</a:t>
            </a:r>
            <a:r>
              <a:rPr lang="es-ES" sz="2100" dirty="0">
                <a:cs typeface="Times New Roman" pitchFamily="18" charset="0"/>
              </a:rPr>
              <a:t> </a:t>
            </a:r>
            <a:r>
              <a:rPr lang="es-ES" sz="2100" dirty="0" err="1">
                <a:cs typeface="Times New Roman" pitchFamily="18" charset="0"/>
              </a:rPr>
              <a:t>was</a:t>
            </a:r>
            <a:r>
              <a:rPr lang="es-ES" sz="2100" dirty="0">
                <a:cs typeface="Times New Roman" pitchFamily="18" charset="0"/>
              </a:rPr>
              <a:t> </a:t>
            </a:r>
            <a:r>
              <a:rPr lang="es-ES" sz="2100" dirty="0" err="1">
                <a:cs typeface="Times New Roman" pitchFamily="18" charset="0"/>
              </a:rPr>
              <a:t>being</a:t>
            </a:r>
            <a:r>
              <a:rPr lang="es-ES" sz="2100" dirty="0">
                <a:cs typeface="Times New Roman" pitchFamily="18" charset="0"/>
              </a:rPr>
              <a:t> a </a:t>
            </a:r>
            <a:r>
              <a:rPr lang="es-ES" sz="2100" dirty="0" err="1">
                <a:cs typeface="Times New Roman" pitchFamily="18" charset="0"/>
              </a:rPr>
              <a:t>guardian</a:t>
            </a:r>
            <a:r>
              <a:rPr lang="es-ES" sz="2100" dirty="0">
                <a:cs typeface="Times New Roman" pitchFamily="18" charset="0"/>
              </a:rPr>
              <a:t> </a:t>
            </a:r>
            <a:r>
              <a:rPr lang="es-ES" sz="2100" dirty="0" err="1">
                <a:cs typeface="Times New Roman" pitchFamily="18" charset="0"/>
              </a:rPr>
              <a:t>of</a:t>
            </a:r>
            <a:r>
              <a:rPr lang="es-ES" sz="2100" dirty="0">
                <a:cs typeface="Times New Roman" pitchFamily="18" charset="0"/>
              </a:rPr>
              <a:t> </a:t>
            </a:r>
            <a:r>
              <a:rPr lang="es-ES" sz="2100" dirty="0" err="1">
                <a:cs typeface="Times New Roman" pitchFamily="18" charset="0"/>
              </a:rPr>
              <a:t>tradition</a:t>
            </a:r>
            <a:r>
              <a:rPr lang="es-ES" sz="2100" dirty="0">
                <a:cs typeface="Times New Roman" pitchFamily="18" charset="0"/>
              </a:rPr>
              <a:t> and </a:t>
            </a:r>
            <a:r>
              <a:rPr lang="es-ES" sz="2100" dirty="0" err="1">
                <a:cs typeface="Times New Roman" pitchFamily="18" charset="0"/>
              </a:rPr>
              <a:t>psyco-physical</a:t>
            </a:r>
            <a:r>
              <a:rPr lang="es-ES" sz="2100" dirty="0">
                <a:cs typeface="Times New Roman" pitchFamily="18" charset="0"/>
              </a:rPr>
              <a:t> </a:t>
            </a:r>
            <a:r>
              <a:rPr lang="es-ES" sz="2100" dirty="0" err="1">
                <a:cs typeface="Times New Roman" pitchFamily="18" charset="0"/>
              </a:rPr>
              <a:t>equilibrium</a:t>
            </a:r>
            <a:r>
              <a:rPr lang="es-ES" sz="2100" dirty="0">
                <a:cs typeface="Times New Roman" pitchFamily="18" charset="0"/>
              </a:rPr>
              <a:t> </a:t>
            </a:r>
            <a:r>
              <a:rPr lang="es-ES" sz="2100" dirty="0" err="1">
                <a:cs typeface="Times New Roman" pitchFamily="18" charset="0"/>
              </a:rPr>
              <a:t>of</a:t>
            </a:r>
            <a:r>
              <a:rPr lang="es-ES" sz="2100" dirty="0">
                <a:cs typeface="Times New Roman" pitchFamily="18" charset="0"/>
              </a:rPr>
              <a:t> </a:t>
            </a:r>
            <a:r>
              <a:rPr lang="es-ES" sz="2100" dirty="0" err="1">
                <a:cs typeface="Times New Roman" pitchFamily="18" charset="0"/>
              </a:rPr>
              <a:t>the</a:t>
            </a:r>
            <a:r>
              <a:rPr lang="es-ES" sz="2100" dirty="0">
                <a:cs typeface="Times New Roman" pitchFamily="18" charset="0"/>
              </a:rPr>
              <a:t> </a:t>
            </a:r>
            <a:r>
              <a:rPr lang="es-ES" sz="2100" dirty="0" err="1">
                <a:cs typeface="Times New Roman" pitchFamily="18" charset="0"/>
              </a:rPr>
              <a:t>community</a:t>
            </a:r>
            <a:r>
              <a:rPr lang="es-ES" sz="2100" dirty="0">
                <a:cs typeface="Times New Roman" pitchFamily="18" charset="0"/>
              </a:rPr>
              <a:t>. </a:t>
            </a:r>
            <a:r>
              <a:rPr lang="es-ES" sz="2100" dirty="0" err="1">
                <a:cs typeface="Times New Roman" pitchFamily="18" charset="0"/>
              </a:rPr>
              <a:t>They</a:t>
            </a:r>
            <a:r>
              <a:rPr lang="es-ES" sz="2100" dirty="0">
                <a:cs typeface="Times New Roman" pitchFamily="18" charset="0"/>
              </a:rPr>
              <a:t> </a:t>
            </a:r>
            <a:r>
              <a:rPr lang="es-ES" sz="2100" dirty="0" err="1">
                <a:cs typeface="Times New Roman" pitchFamily="18" charset="0"/>
              </a:rPr>
              <a:t>were</a:t>
            </a:r>
            <a:r>
              <a:rPr lang="es-ES" sz="2100" dirty="0">
                <a:cs typeface="Times New Roman" pitchFamily="18" charset="0"/>
              </a:rPr>
              <a:t> in </a:t>
            </a:r>
            <a:r>
              <a:rPr lang="es-ES" sz="2100" dirty="0" err="1">
                <a:cs typeface="Times New Roman" pitchFamily="18" charset="0"/>
              </a:rPr>
              <a:t>charge</a:t>
            </a:r>
            <a:r>
              <a:rPr lang="es-ES" sz="2100" dirty="0">
                <a:cs typeface="Times New Roman" pitchFamily="18" charset="0"/>
              </a:rPr>
              <a:t> </a:t>
            </a:r>
            <a:r>
              <a:rPr lang="es-ES" sz="2100" dirty="0" err="1">
                <a:cs typeface="Times New Roman" pitchFamily="18" charset="0"/>
              </a:rPr>
              <a:t>of</a:t>
            </a:r>
            <a:r>
              <a:rPr lang="es-ES" sz="2100" dirty="0">
                <a:cs typeface="Times New Roman" pitchFamily="18" charset="0"/>
              </a:rPr>
              <a:t> </a:t>
            </a:r>
            <a:r>
              <a:rPr lang="es-ES" sz="2100" dirty="0" err="1">
                <a:cs typeface="Times New Roman" pitchFamily="18" charset="0"/>
              </a:rPr>
              <a:t>updating</a:t>
            </a:r>
            <a:r>
              <a:rPr lang="es-ES" sz="2100" dirty="0">
                <a:cs typeface="Times New Roman" pitchFamily="18" charset="0"/>
              </a:rPr>
              <a:t> </a:t>
            </a:r>
            <a:r>
              <a:rPr lang="es-ES" sz="2100" dirty="0" err="1">
                <a:cs typeface="Times New Roman" pitchFamily="18" charset="0"/>
              </a:rPr>
              <a:t>their</a:t>
            </a:r>
            <a:r>
              <a:rPr lang="es-ES" sz="2100" dirty="0">
                <a:cs typeface="Times New Roman" pitchFamily="18" charset="0"/>
              </a:rPr>
              <a:t> </a:t>
            </a:r>
            <a:r>
              <a:rPr lang="es-ES" sz="2100" dirty="0" err="1">
                <a:cs typeface="Times New Roman" pitchFamily="18" charset="0"/>
              </a:rPr>
              <a:t>knowledge</a:t>
            </a:r>
            <a:r>
              <a:rPr lang="es-ES" sz="2100" dirty="0">
                <a:cs typeface="Times New Roman" pitchFamily="18" charset="0"/>
              </a:rPr>
              <a:t> </a:t>
            </a:r>
            <a:r>
              <a:rPr lang="es-ES" sz="2100" dirty="0" err="1">
                <a:cs typeface="Times New Roman" pitchFamily="18" charset="0"/>
              </a:rPr>
              <a:t>on</a:t>
            </a:r>
            <a:r>
              <a:rPr lang="es-ES" sz="2100" dirty="0">
                <a:cs typeface="Times New Roman" pitchFamily="18" charset="0"/>
              </a:rPr>
              <a:t> </a:t>
            </a:r>
            <a:r>
              <a:rPr lang="es-ES" sz="2100" dirty="0" err="1">
                <a:cs typeface="Times New Roman" pitchFamily="18" charset="0"/>
              </a:rPr>
              <a:t>plants</a:t>
            </a:r>
            <a:r>
              <a:rPr lang="es-ES" sz="2100" dirty="0">
                <a:cs typeface="Times New Roman" pitchFamily="18" charset="0"/>
              </a:rPr>
              <a:t>, </a:t>
            </a:r>
            <a:r>
              <a:rPr lang="es-ES" sz="2100" dirty="0" err="1">
                <a:cs typeface="Times New Roman" pitchFamily="18" charset="0"/>
              </a:rPr>
              <a:t>rituals</a:t>
            </a:r>
            <a:r>
              <a:rPr lang="es-ES" sz="2100" dirty="0">
                <a:cs typeface="Times New Roman" pitchFamily="18" charset="0"/>
              </a:rPr>
              <a:t> and </a:t>
            </a:r>
            <a:r>
              <a:rPr lang="es-ES" sz="2100" dirty="0" err="1">
                <a:cs typeface="Times New Roman" pitchFamily="18" charset="0"/>
              </a:rPr>
              <a:t>disease</a:t>
            </a:r>
            <a:r>
              <a:rPr lang="es-ES" sz="2100" dirty="0">
                <a:cs typeface="Times New Roman" pitchFamily="18" charset="0"/>
              </a:rPr>
              <a:t>, </a:t>
            </a:r>
            <a:r>
              <a:rPr lang="es-ES" sz="2100" dirty="0" err="1">
                <a:cs typeface="Times New Roman" pitchFamily="18" charset="0"/>
              </a:rPr>
              <a:t>to</a:t>
            </a:r>
            <a:r>
              <a:rPr lang="es-ES" sz="2100" dirty="0">
                <a:cs typeface="Times New Roman" pitchFamily="18" charset="0"/>
              </a:rPr>
              <a:t> </a:t>
            </a:r>
            <a:r>
              <a:rPr lang="es-ES" sz="2100" dirty="0" err="1">
                <a:cs typeface="Times New Roman" pitchFamily="18" charset="0"/>
              </a:rPr>
              <a:t>provide</a:t>
            </a:r>
            <a:r>
              <a:rPr lang="es-ES" sz="2100" dirty="0">
                <a:cs typeface="Times New Roman" pitchFamily="18" charset="0"/>
              </a:rPr>
              <a:t> </a:t>
            </a:r>
            <a:r>
              <a:rPr lang="es-ES" sz="2100" dirty="0" err="1">
                <a:cs typeface="Times New Roman" pitchFamily="18" charset="0"/>
              </a:rPr>
              <a:t>service</a:t>
            </a:r>
            <a:r>
              <a:rPr lang="es-ES" sz="2100" dirty="0">
                <a:cs typeface="Times New Roman" pitchFamily="18" charset="0"/>
              </a:rPr>
              <a:t> </a:t>
            </a:r>
            <a:r>
              <a:rPr lang="es-ES" sz="2100" dirty="0" err="1">
                <a:cs typeface="Times New Roman" pitchFamily="18" charset="0"/>
              </a:rPr>
              <a:t>to</a:t>
            </a:r>
            <a:r>
              <a:rPr lang="es-ES" sz="2100" dirty="0">
                <a:cs typeface="Times New Roman" pitchFamily="18" charset="0"/>
              </a:rPr>
              <a:t> </a:t>
            </a:r>
            <a:r>
              <a:rPr lang="es-ES" sz="2100" dirty="0" err="1">
                <a:cs typeface="Times New Roman" pitchFamily="18" charset="0"/>
              </a:rPr>
              <a:t>the</a:t>
            </a:r>
            <a:r>
              <a:rPr lang="es-ES" sz="2100" dirty="0">
                <a:cs typeface="Times New Roman" pitchFamily="18" charset="0"/>
              </a:rPr>
              <a:t> </a:t>
            </a:r>
            <a:r>
              <a:rPr lang="es-ES" sz="2100" dirty="0" err="1">
                <a:cs typeface="Times New Roman" pitchFamily="18" charset="0"/>
              </a:rPr>
              <a:t>community</a:t>
            </a:r>
            <a:r>
              <a:rPr lang="es-ES" sz="2100" dirty="0">
                <a:cs typeface="Times New Roman" pitchFamily="18" charset="0"/>
              </a:rPr>
              <a:t>.</a:t>
            </a:r>
          </a:p>
          <a:p>
            <a:pPr marL="227965" marR="734695" indent="0" algn="just" defTabSz="1538288">
              <a:spcBef>
                <a:spcPts val="5"/>
              </a:spcBef>
              <a:buNone/>
            </a:pPr>
            <a:r>
              <a:rPr lang="es-ES" sz="2000" dirty="0">
                <a:latin typeface="PMingLiU"/>
                <a:cs typeface="PMingLiU"/>
              </a:rPr>
              <a:t/>
            </a:r>
            <a:br>
              <a:rPr lang="es-ES" sz="2000" dirty="0">
                <a:latin typeface="PMingLiU"/>
                <a:cs typeface="PMingLiU"/>
              </a:rPr>
            </a:b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476001" y="5554605"/>
            <a:ext cx="1053966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1100" dirty="0"/>
              <a:t>9, Occidente Herido: El Potencial Sanador Del Chamanismo en el Mundo Contemporáneo. Mg. Ana María Llamazares .</a:t>
            </a:r>
            <a:br>
              <a:rPr lang="es-PE" sz="1100" dirty="0"/>
            </a:br>
            <a:r>
              <a:rPr lang="es-PE" sz="1100" dirty="0"/>
              <a:t>18. Llamazares, Ana María; Arte </a:t>
            </a:r>
            <a:r>
              <a:rPr lang="es-PE" sz="1100" dirty="0" err="1"/>
              <a:t>chamánico</a:t>
            </a:r>
            <a:r>
              <a:rPr lang="es-PE" sz="1100" dirty="0"/>
              <a:t>: visiones del universo. En: Llamazares y Martínez Sarasola (Eds.) El lenguaje de los dioses; Buenos Aires; </a:t>
            </a:r>
            <a:r>
              <a:rPr lang="es-PE" sz="1100" dirty="0" err="1"/>
              <a:t>Biblos</a:t>
            </a:r>
            <a:r>
              <a:rPr lang="es-PE" sz="1100" dirty="0"/>
              <a:t>; 2004. p. 107-108.</a:t>
            </a:r>
          </a:p>
          <a:p>
            <a:r>
              <a:rPr lang="es-AR" sz="1100" dirty="0"/>
              <a:t>19. Martínez Sarasola, Carlos. (2010) </a:t>
            </a:r>
            <a:r>
              <a:rPr lang="es-AR" sz="1100" i="1" dirty="0"/>
              <a:t>De manera sagrada y en celebración.</a:t>
            </a:r>
            <a:r>
              <a:rPr lang="es-AR" sz="1100" dirty="0"/>
              <a:t> Cap.4 Realidad, mundo invisible y cosmovisión. (Fragmentos Pág.160-202). Editorial </a:t>
            </a:r>
            <a:r>
              <a:rPr lang="es-AR" sz="1100" dirty="0" err="1"/>
              <a:t>Biblos</a:t>
            </a:r>
            <a:r>
              <a:rPr lang="es-AR" sz="1100" dirty="0"/>
              <a:t>: Buenos Aires.</a:t>
            </a:r>
            <a:endParaRPr lang="es-PE" sz="1100" dirty="0"/>
          </a:p>
          <a:p>
            <a:endParaRPr lang="es-PE" sz="1100" dirty="0"/>
          </a:p>
        </p:txBody>
      </p:sp>
    </p:spTree>
    <p:extLst>
      <p:ext uri="{BB962C8B-B14F-4D97-AF65-F5344CB8AC3E}">
        <p14:creationId xmlns:p14="http://schemas.microsoft.com/office/powerpoint/2010/main" val="281349582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97006" y="1286065"/>
            <a:ext cx="10515600" cy="576571"/>
          </a:xfrm>
        </p:spPr>
        <p:txBody>
          <a:bodyPr>
            <a:normAutofit fontScale="90000"/>
          </a:bodyPr>
          <a:lstStyle/>
          <a:p>
            <a:r>
              <a:rPr lang="it-IT" sz="22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 Characteristics of Shamanic medicine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68490" y="1735357"/>
            <a:ext cx="5879910" cy="3260725"/>
          </a:xfrm>
        </p:spPr>
        <p:txBody>
          <a:bodyPr>
            <a:normAutofit/>
          </a:bodyPr>
          <a:lstStyle/>
          <a:p>
            <a:pPr marL="0" marR="68580" indent="0" algn="just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None/>
            </a:pPr>
            <a:r>
              <a:rPr lang="es-ES" sz="1600" dirty="0" err="1">
                <a:ea typeface="Arial"/>
                <a:cs typeface="Times New Roman" pitchFamily="18" charset="0"/>
              </a:rPr>
              <a:t>Shamanism</a:t>
            </a:r>
            <a:r>
              <a:rPr lang="es-ES" sz="1600" dirty="0">
                <a:ea typeface="Arial"/>
                <a:cs typeface="Times New Roman" pitchFamily="18" charset="0"/>
              </a:rPr>
              <a:t> defines </a:t>
            </a:r>
            <a:r>
              <a:rPr lang="es-ES" sz="1600" dirty="0" err="1">
                <a:ea typeface="Arial"/>
                <a:cs typeface="Times New Roman" pitchFamily="18" charset="0"/>
              </a:rPr>
              <a:t>an</a:t>
            </a:r>
            <a:r>
              <a:rPr lang="es-ES" sz="1600" dirty="0">
                <a:ea typeface="Arial"/>
                <a:cs typeface="Times New Roman" pitchFamily="18" charset="0"/>
              </a:rPr>
              <a:t> </a:t>
            </a:r>
            <a:r>
              <a:rPr lang="es-ES" sz="1600" dirty="0" err="1">
                <a:ea typeface="Arial"/>
                <a:cs typeface="Times New Roman" pitchFamily="18" charset="0"/>
              </a:rPr>
              <a:t>experience</a:t>
            </a:r>
            <a:r>
              <a:rPr lang="es-ES" sz="1600" dirty="0">
                <a:ea typeface="Arial"/>
                <a:cs typeface="Times New Roman" pitchFamily="18" charset="0"/>
              </a:rPr>
              <a:t> in </a:t>
            </a:r>
            <a:r>
              <a:rPr lang="es-ES" sz="1600" dirty="0" err="1">
                <a:ea typeface="Arial"/>
                <a:cs typeface="Times New Roman" pitchFamily="18" charset="0"/>
              </a:rPr>
              <a:t>which</a:t>
            </a:r>
            <a:r>
              <a:rPr lang="es-ES" sz="1600" dirty="0">
                <a:ea typeface="Arial"/>
                <a:cs typeface="Times New Roman" pitchFamily="18" charset="0"/>
              </a:rPr>
              <a:t> </a:t>
            </a:r>
            <a:r>
              <a:rPr lang="es-ES" sz="1600" dirty="0" err="1">
                <a:ea typeface="Arial"/>
                <a:cs typeface="Times New Roman" pitchFamily="18" charset="0"/>
              </a:rPr>
              <a:t>the</a:t>
            </a:r>
            <a:r>
              <a:rPr lang="es-ES" sz="1600" dirty="0">
                <a:ea typeface="Arial"/>
                <a:cs typeface="Times New Roman" pitchFamily="18" charset="0"/>
              </a:rPr>
              <a:t> </a:t>
            </a:r>
            <a:r>
              <a:rPr lang="es-ES" sz="1600" dirty="0" err="1">
                <a:ea typeface="Arial"/>
                <a:cs typeface="Times New Roman" pitchFamily="18" charset="0"/>
              </a:rPr>
              <a:t>Shaman</a:t>
            </a:r>
            <a:r>
              <a:rPr lang="es-ES" sz="1600" dirty="0">
                <a:ea typeface="Arial"/>
                <a:cs typeface="Times New Roman" pitchFamily="18" charset="0"/>
              </a:rPr>
              <a:t> </a:t>
            </a:r>
            <a:r>
              <a:rPr lang="es-ES" sz="1600" dirty="0" err="1">
                <a:ea typeface="Arial"/>
                <a:cs typeface="Times New Roman" pitchFamily="18" charset="0"/>
              </a:rPr>
              <a:t>mirrors</a:t>
            </a:r>
            <a:r>
              <a:rPr lang="es-ES" sz="1600" dirty="0">
                <a:ea typeface="Arial"/>
                <a:cs typeface="Times New Roman" pitchFamily="18" charset="0"/>
              </a:rPr>
              <a:t> </a:t>
            </a:r>
            <a:r>
              <a:rPr lang="es-ES" sz="1600" dirty="0" err="1">
                <a:ea typeface="Arial"/>
                <a:cs typeface="Times New Roman" pitchFamily="18" charset="0"/>
              </a:rPr>
              <a:t>the</a:t>
            </a:r>
            <a:r>
              <a:rPr lang="es-ES" sz="1600" dirty="0">
                <a:ea typeface="Arial"/>
                <a:cs typeface="Times New Roman" pitchFamily="18" charset="0"/>
              </a:rPr>
              <a:t> </a:t>
            </a:r>
            <a:r>
              <a:rPr lang="es-ES" sz="1600" dirty="0" err="1">
                <a:ea typeface="Arial"/>
                <a:cs typeface="Times New Roman" pitchFamily="18" charset="0"/>
              </a:rPr>
              <a:t>physical</a:t>
            </a:r>
            <a:r>
              <a:rPr lang="es-ES" sz="1600" dirty="0">
                <a:ea typeface="Arial"/>
                <a:cs typeface="Times New Roman" pitchFamily="18" charset="0"/>
              </a:rPr>
              <a:t> and mental </a:t>
            </a:r>
            <a:r>
              <a:rPr lang="es-ES" sz="1600" dirty="0" err="1">
                <a:ea typeface="Arial"/>
                <a:cs typeface="Times New Roman" pitchFamily="18" charset="0"/>
              </a:rPr>
              <a:t>suffering</a:t>
            </a:r>
            <a:r>
              <a:rPr lang="es-ES" sz="1600" dirty="0">
                <a:ea typeface="Arial"/>
                <a:cs typeface="Times New Roman" pitchFamily="18" charset="0"/>
              </a:rPr>
              <a:t> </a:t>
            </a:r>
            <a:r>
              <a:rPr lang="es-ES" sz="1600" dirty="0" err="1">
                <a:ea typeface="Arial"/>
                <a:cs typeface="Times New Roman" pitchFamily="18" charset="0"/>
              </a:rPr>
              <a:t>of</a:t>
            </a:r>
            <a:r>
              <a:rPr lang="es-ES" sz="1600" dirty="0">
                <a:ea typeface="Arial"/>
                <a:cs typeface="Times New Roman" pitchFamily="18" charset="0"/>
              </a:rPr>
              <a:t> </a:t>
            </a:r>
            <a:r>
              <a:rPr lang="es-ES" sz="1600" dirty="0" err="1">
                <a:ea typeface="Arial"/>
                <a:cs typeface="Times New Roman" pitchFamily="18" charset="0"/>
              </a:rPr>
              <a:t>people</a:t>
            </a:r>
            <a:r>
              <a:rPr lang="es-ES" sz="1600" dirty="0">
                <a:ea typeface="Arial"/>
                <a:cs typeface="Times New Roman" pitchFamily="18" charset="0"/>
              </a:rPr>
              <a:t>. (3)</a:t>
            </a:r>
          </a:p>
          <a:p>
            <a:pPr marL="0" marR="68580" indent="0" algn="just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None/>
            </a:pPr>
            <a:endParaRPr lang="es-PE" sz="1600" dirty="0">
              <a:ea typeface="Arial"/>
              <a:cs typeface="Times New Roman" pitchFamily="18" charset="0"/>
            </a:endParaRPr>
          </a:p>
          <a:p>
            <a:pPr marL="0" indent="0" algn="just">
              <a:lnSpc>
                <a:spcPct val="100000"/>
              </a:lnSpc>
              <a:buNone/>
            </a:pPr>
            <a:r>
              <a:rPr lang="es-ES" sz="1600" dirty="0" err="1">
                <a:ea typeface="Arial"/>
                <a:cs typeface="Times New Roman" pitchFamily="18" charset="0"/>
              </a:rPr>
              <a:t>Shamanism</a:t>
            </a:r>
            <a:r>
              <a:rPr lang="es-ES" sz="1600" dirty="0">
                <a:ea typeface="Arial"/>
                <a:cs typeface="Times New Roman" pitchFamily="18" charset="0"/>
              </a:rPr>
              <a:t> </a:t>
            </a:r>
            <a:r>
              <a:rPr lang="es-ES" sz="1600" dirty="0" err="1">
                <a:ea typeface="Arial"/>
                <a:cs typeface="Times New Roman" pitchFamily="18" charset="0"/>
              </a:rPr>
              <a:t>is</a:t>
            </a:r>
            <a:r>
              <a:rPr lang="es-ES" sz="1600" dirty="0">
                <a:ea typeface="Arial"/>
                <a:cs typeface="Times New Roman" pitchFamily="18" charset="0"/>
              </a:rPr>
              <a:t> </a:t>
            </a:r>
            <a:r>
              <a:rPr lang="es-ES" sz="1600" dirty="0" err="1">
                <a:ea typeface="Arial"/>
                <a:cs typeface="Times New Roman" pitchFamily="18" charset="0"/>
              </a:rPr>
              <a:t>defined</a:t>
            </a:r>
            <a:r>
              <a:rPr lang="es-ES" sz="1600" dirty="0">
                <a:ea typeface="Arial"/>
                <a:cs typeface="Times New Roman" pitchFamily="18" charset="0"/>
              </a:rPr>
              <a:t> as: </a:t>
            </a:r>
            <a:r>
              <a:rPr lang="es-ES" sz="1600" dirty="0" err="1">
                <a:ea typeface="Arial"/>
                <a:cs typeface="Times New Roman" pitchFamily="18" charset="0"/>
              </a:rPr>
              <a:t>one</a:t>
            </a:r>
            <a:r>
              <a:rPr lang="es-ES" sz="1600" dirty="0">
                <a:ea typeface="Arial"/>
                <a:cs typeface="Times New Roman" pitchFamily="18" charset="0"/>
              </a:rPr>
              <a:t> </a:t>
            </a:r>
            <a:r>
              <a:rPr lang="es-ES" sz="1600" dirty="0" err="1">
                <a:ea typeface="Arial"/>
                <a:cs typeface="Times New Roman" pitchFamily="18" charset="0"/>
              </a:rPr>
              <a:t>of</a:t>
            </a:r>
            <a:r>
              <a:rPr lang="es-ES" sz="1600" dirty="0">
                <a:ea typeface="Arial"/>
                <a:cs typeface="Times New Roman" pitchFamily="18" charset="0"/>
              </a:rPr>
              <a:t> </a:t>
            </a:r>
            <a:r>
              <a:rPr lang="es-ES" sz="1600" dirty="0" err="1">
                <a:ea typeface="Arial"/>
                <a:cs typeface="Times New Roman" pitchFamily="18" charset="0"/>
              </a:rPr>
              <a:t>the</a:t>
            </a:r>
            <a:r>
              <a:rPr lang="es-ES" sz="1600" dirty="0">
                <a:ea typeface="Arial"/>
                <a:cs typeface="Times New Roman" pitchFamily="18" charset="0"/>
              </a:rPr>
              <a:t> </a:t>
            </a:r>
            <a:r>
              <a:rPr lang="es-ES" sz="1600" dirty="0" err="1">
                <a:ea typeface="Arial"/>
                <a:cs typeface="Times New Roman" pitchFamily="18" charset="0"/>
              </a:rPr>
              <a:t>ways</a:t>
            </a:r>
            <a:r>
              <a:rPr lang="es-ES" sz="1600" dirty="0">
                <a:ea typeface="Arial"/>
                <a:cs typeface="Times New Roman" pitchFamily="18" charset="0"/>
              </a:rPr>
              <a:t> </a:t>
            </a:r>
            <a:r>
              <a:rPr lang="es-ES" sz="1600" dirty="0" err="1">
                <a:ea typeface="Arial"/>
                <a:cs typeface="Times New Roman" pitchFamily="18" charset="0"/>
              </a:rPr>
              <a:t>by</a:t>
            </a:r>
            <a:r>
              <a:rPr lang="es-ES" sz="1600" dirty="0">
                <a:ea typeface="Arial"/>
                <a:cs typeface="Times New Roman" pitchFamily="18" charset="0"/>
              </a:rPr>
              <a:t> </a:t>
            </a:r>
            <a:r>
              <a:rPr lang="es-ES" sz="1600" dirty="0" err="1">
                <a:ea typeface="Arial"/>
                <a:cs typeface="Times New Roman" pitchFamily="18" charset="0"/>
              </a:rPr>
              <a:t>which</a:t>
            </a:r>
            <a:r>
              <a:rPr lang="es-ES" sz="1600" dirty="0">
                <a:ea typeface="Arial"/>
                <a:cs typeface="Times New Roman" pitchFamily="18" charset="0"/>
              </a:rPr>
              <a:t> </a:t>
            </a:r>
            <a:r>
              <a:rPr lang="es-ES" sz="1600" dirty="0" err="1">
                <a:ea typeface="Arial"/>
                <a:cs typeface="Times New Roman" pitchFamily="18" charset="0"/>
              </a:rPr>
              <a:t>men</a:t>
            </a:r>
            <a:r>
              <a:rPr lang="es-ES" sz="1600" dirty="0">
                <a:ea typeface="Arial"/>
                <a:cs typeface="Times New Roman" pitchFamily="18" charset="0"/>
              </a:rPr>
              <a:t> </a:t>
            </a:r>
            <a:r>
              <a:rPr lang="es-ES" sz="1600" dirty="0" err="1">
                <a:ea typeface="Arial"/>
                <a:cs typeface="Times New Roman" pitchFamily="18" charset="0"/>
              </a:rPr>
              <a:t>through</a:t>
            </a:r>
            <a:r>
              <a:rPr lang="es-ES" sz="1600" dirty="0">
                <a:ea typeface="Arial"/>
                <a:cs typeface="Times New Roman" pitchFamily="18" charset="0"/>
              </a:rPr>
              <a:t> time </a:t>
            </a:r>
            <a:r>
              <a:rPr lang="es-ES" sz="1600" dirty="0" err="1">
                <a:ea typeface="Arial"/>
                <a:cs typeface="Times New Roman" pitchFamily="18" charset="0"/>
              </a:rPr>
              <a:t>have</a:t>
            </a:r>
            <a:r>
              <a:rPr lang="es-ES" sz="1600" dirty="0">
                <a:ea typeface="Arial"/>
                <a:cs typeface="Times New Roman" pitchFamily="18" charset="0"/>
              </a:rPr>
              <a:t> </a:t>
            </a:r>
            <a:r>
              <a:rPr lang="es-ES" sz="1600" dirty="0" err="1">
                <a:ea typeface="Arial"/>
                <a:cs typeface="Times New Roman" pitchFamily="18" charset="0"/>
              </a:rPr>
              <a:t>induced</a:t>
            </a:r>
            <a:r>
              <a:rPr lang="es-ES" sz="1600" dirty="0">
                <a:ea typeface="Arial"/>
                <a:cs typeface="Times New Roman" pitchFamily="18" charset="0"/>
              </a:rPr>
              <a:t>, </a:t>
            </a:r>
            <a:r>
              <a:rPr lang="es-ES" sz="1600" dirty="0" err="1">
                <a:ea typeface="Arial"/>
                <a:cs typeface="Times New Roman" pitchFamily="18" charset="0"/>
              </a:rPr>
              <a:t>manipulated</a:t>
            </a:r>
            <a:r>
              <a:rPr lang="es-ES" sz="1600" dirty="0">
                <a:ea typeface="Arial"/>
                <a:cs typeface="Times New Roman" pitchFamily="18" charset="0"/>
              </a:rPr>
              <a:t> and </a:t>
            </a:r>
            <a:r>
              <a:rPr lang="es-ES" sz="1600" dirty="0" err="1">
                <a:ea typeface="Arial"/>
                <a:cs typeface="Times New Roman" pitchFamily="18" charset="0"/>
              </a:rPr>
              <a:t>exploited</a:t>
            </a:r>
            <a:r>
              <a:rPr lang="es-ES" sz="1600" dirty="0">
                <a:ea typeface="Arial"/>
                <a:cs typeface="Times New Roman" pitchFamily="18" charset="0"/>
              </a:rPr>
              <a:t> </a:t>
            </a:r>
            <a:r>
              <a:rPr lang="es-ES" sz="1600" dirty="0" err="1">
                <a:ea typeface="Arial"/>
                <a:cs typeface="Times New Roman" pitchFamily="18" charset="0"/>
              </a:rPr>
              <a:t>the</a:t>
            </a:r>
            <a:r>
              <a:rPr lang="es-ES" sz="1600" dirty="0">
                <a:ea typeface="Arial"/>
                <a:cs typeface="Times New Roman" pitchFamily="18" charset="0"/>
              </a:rPr>
              <a:t> </a:t>
            </a:r>
            <a:r>
              <a:rPr lang="es-ES" sz="1600" dirty="0" err="1">
                <a:ea typeface="Arial"/>
                <a:cs typeface="Times New Roman" pitchFamily="18" charset="0"/>
              </a:rPr>
              <a:t>profound</a:t>
            </a:r>
            <a:r>
              <a:rPr lang="es-ES" sz="1600" dirty="0">
                <a:ea typeface="Arial"/>
                <a:cs typeface="Times New Roman" pitchFamily="18" charset="0"/>
              </a:rPr>
              <a:t> </a:t>
            </a:r>
            <a:r>
              <a:rPr lang="es-ES" sz="1600" dirty="0" err="1">
                <a:ea typeface="Arial"/>
                <a:cs typeface="Times New Roman" pitchFamily="18" charset="0"/>
              </a:rPr>
              <a:t>states</a:t>
            </a:r>
            <a:r>
              <a:rPr lang="es-ES" sz="1600" dirty="0">
                <a:ea typeface="Arial"/>
                <a:cs typeface="Times New Roman" pitchFamily="18" charset="0"/>
              </a:rPr>
              <a:t> </a:t>
            </a:r>
            <a:r>
              <a:rPr lang="es-ES" sz="1600" dirty="0" err="1">
                <a:ea typeface="Arial"/>
                <a:cs typeface="Times New Roman" pitchFamily="18" charset="0"/>
              </a:rPr>
              <a:t>of</a:t>
            </a:r>
            <a:r>
              <a:rPr lang="es-ES" sz="1600" dirty="0">
                <a:ea typeface="Arial"/>
                <a:cs typeface="Times New Roman" pitchFamily="18" charset="0"/>
              </a:rPr>
              <a:t> </a:t>
            </a:r>
            <a:r>
              <a:rPr lang="es-ES" sz="1600" dirty="0" err="1">
                <a:ea typeface="Arial"/>
                <a:cs typeface="Times New Roman" pitchFamily="18" charset="0"/>
              </a:rPr>
              <a:t>an</a:t>
            </a:r>
            <a:r>
              <a:rPr lang="es-ES" sz="1600" dirty="0">
                <a:ea typeface="Arial"/>
                <a:cs typeface="Times New Roman" pitchFamily="18" charset="0"/>
              </a:rPr>
              <a:t> </a:t>
            </a:r>
            <a:r>
              <a:rPr lang="es-ES" sz="1600" dirty="0" err="1">
                <a:ea typeface="Arial"/>
                <a:cs typeface="Times New Roman" pitchFamily="18" charset="0"/>
              </a:rPr>
              <a:t>altered</a:t>
            </a:r>
            <a:r>
              <a:rPr lang="es-ES" sz="1600" dirty="0">
                <a:ea typeface="Arial"/>
                <a:cs typeface="Times New Roman" pitchFamily="18" charset="0"/>
              </a:rPr>
              <a:t> </a:t>
            </a:r>
            <a:r>
              <a:rPr lang="es-ES" sz="1600" dirty="0" err="1">
                <a:ea typeface="Arial"/>
                <a:cs typeface="Times New Roman" pitchFamily="18" charset="0"/>
              </a:rPr>
              <a:t>concience</a:t>
            </a:r>
            <a:r>
              <a:rPr lang="es-ES" sz="1600" i="1" dirty="0">
                <a:ea typeface="Arial"/>
                <a:cs typeface="Times New Roman" pitchFamily="18" charset="0"/>
              </a:rPr>
              <a:t>.» (4)</a:t>
            </a:r>
            <a:br>
              <a:rPr lang="es-ES" sz="1600" i="1" dirty="0">
                <a:ea typeface="Arial"/>
                <a:cs typeface="Times New Roman" pitchFamily="18" charset="0"/>
              </a:rPr>
            </a:br>
            <a:r>
              <a:rPr lang="es-ES" sz="1600" i="1" dirty="0">
                <a:ea typeface="Arial"/>
              </a:rPr>
              <a:t/>
            </a:r>
            <a:br>
              <a:rPr lang="es-ES" sz="1600" i="1" dirty="0">
                <a:ea typeface="Arial"/>
              </a:rPr>
            </a:br>
            <a:r>
              <a:rPr lang="es-ES" sz="1400" i="1" dirty="0">
                <a:latin typeface="Arial"/>
                <a:ea typeface="Arial"/>
              </a:rPr>
              <a:t/>
            </a:r>
            <a:br>
              <a:rPr lang="es-ES" sz="1400" i="1" dirty="0">
                <a:latin typeface="Arial"/>
                <a:ea typeface="Arial"/>
              </a:rPr>
            </a:br>
            <a:endParaRPr lang="en-US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666422" y="5360268"/>
            <a:ext cx="9865895" cy="6232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s-PE" sz="1200" dirty="0"/>
              <a:t>13. Dos aproximaciones al chamanismo. Sergio Espinosa Proa. Universidad Autónoma de Zacatecas.</a:t>
            </a:r>
            <a:br>
              <a:rPr lang="es-PE" sz="1200" dirty="0"/>
            </a:br>
            <a:r>
              <a:rPr lang="es-PE" sz="1200" dirty="0"/>
              <a:t>14. Los chamanes de la prehistoria. Jean </a:t>
            </a:r>
            <a:r>
              <a:rPr lang="es-PE" sz="1200" dirty="0" err="1"/>
              <a:t>Clottes</a:t>
            </a:r>
            <a:r>
              <a:rPr lang="es-PE" sz="1200" dirty="0"/>
              <a:t>. David Lewis-Williams. Recensión crítica. Rafael Montes Gutiérrez. Profesor de Geografía e Historia.</a:t>
            </a:r>
            <a:r>
              <a:rPr lang="es-PE" sz="1050" dirty="0"/>
              <a:t/>
            </a:r>
            <a:br>
              <a:rPr lang="es-PE" sz="1050" dirty="0"/>
            </a:br>
            <a:endParaRPr lang="es-PE" sz="105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 l="27059" t="12240" r="28823" b="35156"/>
          <a:stretch>
            <a:fillRect/>
          </a:stretch>
        </p:blipFill>
        <p:spPr bwMode="auto">
          <a:xfrm>
            <a:off x="6727856" y="1466850"/>
            <a:ext cx="5083144" cy="3422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78999996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71500" y="1433015"/>
            <a:ext cx="10515600" cy="477671"/>
          </a:xfrm>
        </p:spPr>
        <p:txBody>
          <a:bodyPr>
            <a:normAutofit fontScale="90000"/>
          </a:bodyPr>
          <a:lstStyle/>
          <a:p>
            <a:r>
              <a:rPr lang="it-IT" sz="22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 Characteristics of Shamanic medicine</a:t>
            </a:r>
            <a:r>
              <a:rPr lang="en-US" dirty="0"/>
              <a:t/>
            </a:r>
            <a:br>
              <a:rPr lang="en-US" dirty="0"/>
            </a:br>
            <a:endParaRPr lang="es-PE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07101" y="1776888"/>
            <a:ext cx="11396848" cy="1757883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1600" dirty="0"/>
              <a:t>Pre-Columbian healers in Peru used several medicinal plants. Current proof is more than 1400 registered native medicinal plant species in the country, many of which are used in traditional medicine.</a:t>
            </a:r>
          </a:p>
          <a:p>
            <a:pPr algn="just">
              <a:lnSpc>
                <a:spcPct val="100000"/>
              </a:lnSpc>
              <a:buNone/>
            </a:pPr>
            <a:r>
              <a:rPr lang="es-ES" sz="1600" dirty="0" err="1"/>
              <a:t>Nowadays</a:t>
            </a:r>
            <a:r>
              <a:rPr lang="es-ES" sz="1600" dirty="0"/>
              <a:t>, </a:t>
            </a:r>
            <a:r>
              <a:rPr lang="es-ES" sz="1600" dirty="0" err="1"/>
              <a:t>many</a:t>
            </a:r>
            <a:r>
              <a:rPr lang="es-ES" sz="1600" dirty="0"/>
              <a:t> </a:t>
            </a:r>
            <a:r>
              <a:rPr lang="es-ES" sz="1600" dirty="0" err="1"/>
              <a:t>healers</a:t>
            </a:r>
            <a:r>
              <a:rPr lang="es-ES" sz="1600" dirty="0"/>
              <a:t>, </a:t>
            </a:r>
            <a:r>
              <a:rPr lang="es-ES" sz="1600" dirty="0" err="1"/>
              <a:t>Shamans</a:t>
            </a:r>
            <a:r>
              <a:rPr lang="es-ES" sz="1600" dirty="0"/>
              <a:t> and </a:t>
            </a:r>
            <a:r>
              <a:rPr lang="es-ES" sz="1600" dirty="0" err="1"/>
              <a:t>naturopathic</a:t>
            </a:r>
            <a:r>
              <a:rPr lang="es-ES" sz="1600" dirty="0"/>
              <a:t> </a:t>
            </a:r>
            <a:r>
              <a:rPr lang="es-ES" sz="1600" dirty="0" err="1"/>
              <a:t>doctors</a:t>
            </a:r>
            <a:r>
              <a:rPr lang="es-ES" sz="1600" dirty="0"/>
              <a:t> preserve </a:t>
            </a:r>
            <a:r>
              <a:rPr lang="es-ES" sz="1600" dirty="0" err="1"/>
              <a:t>traditions</a:t>
            </a:r>
            <a:r>
              <a:rPr lang="es-ES" sz="1600" dirty="0"/>
              <a:t> and </a:t>
            </a:r>
            <a:r>
              <a:rPr lang="es-ES" sz="1600" dirty="0" err="1"/>
              <a:t>knowledge</a:t>
            </a:r>
            <a:r>
              <a:rPr lang="es-ES" sz="1600" dirty="0"/>
              <a:t> of </a:t>
            </a:r>
            <a:r>
              <a:rPr lang="es-ES" sz="1600" dirty="0" err="1"/>
              <a:t>these</a:t>
            </a:r>
            <a:r>
              <a:rPr lang="es-ES" sz="1600" dirty="0"/>
              <a:t> </a:t>
            </a:r>
            <a:r>
              <a:rPr lang="es-ES" sz="1600" dirty="0" err="1"/>
              <a:t>plants</a:t>
            </a:r>
            <a:r>
              <a:rPr lang="es-ES" sz="1600" dirty="0"/>
              <a:t>.</a:t>
            </a:r>
          </a:p>
          <a:p>
            <a:pPr marL="0" indent="0" algn="just">
              <a:lnSpc>
                <a:spcPct val="100000"/>
              </a:lnSpc>
              <a:buNone/>
            </a:pPr>
            <a:r>
              <a:rPr lang="es-ES" sz="1600" dirty="0"/>
              <a:t> </a:t>
            </a:r>
            <a:r>
              <a:rPr lang="es-ES" sz="1600" dirty="0" err="1"/>
              <a:t>Healers</a:t>
            </a:r>
            <a:r>
              <a:rPr lang="es-ES" sz="1600" dirty="0"/>
              <a:t> </a:t>
            </a:r>
            <a:r>
              <a:rPr lang="es-ES" sz="1600" dirty="0" err="1"/>
              <a:t>used</a:t>
            </a:r>
            <a:r>
              <a:rPr lang="es-ES" sz="1600" dirty="0"/>
              <a:t> </a:t>
            </a:r>
            <a:r>
              <a:rPr lang="es-ES" sz="1600" dirty="0" err="1"/>
              <a:t>plants</a:t>
            </a:r>
            <a:r>
              <a:rPr lang="es-ES" sz="1600" dirty="0"/>
              <a:t> </a:t>
            </a:r>
            <a:r>
              <a:rPr lang="es-ES" sz="1600" dirty="0" err="1"/>
              <a:t>through</a:t>
            </a:r>
            <a:r>
              <a:rPr lang="es-ES" sz="1600" dirty="0"/>
              <a:t> </a:t>
            </a:r>
            <a:r>
              <a:rPr lang="es-ES" sz="1600" dirty="0" err="1"/>
              <a:t>progressive</a:t>
            </a:r>
            <a:r>
              <a:rPr lang="es-ES" sz="1600" dirty="0"/>
              <a:t> </a:t>
            </a:r>
            <a:r>
              <a:rPr lang="es-ES" sz="1600" dirty="0" err="1"/>
              <a:t>observation</a:t>
            </a:r>
            <a:r>
              <a:rPr lang="es-ES" sz="1600" dirty="0"/>
              <a:t> of </a:t>
            </a:r>
            <a:r>
              <a:rPr lang="es-ES" sz="1600" dirty="0" err="1"/>
              <a:t>their</a:t>
            </a:r>
            <a:r>
              <a:rPr lang="es-ES" sz="1600" dirty="0"/>
              <a:t> </a:t>
            </a:r>
            <a:r>
              <a:rPr lang="es-ES" sz="1600" dirty="0" err="1"/>
              <a:t>healing</a:t>
            </a:r>
            <a:r>
              <a:rPr lang="es-ES" sz="1600" dirty="0"/>
              <a:t> </a:t>
            </a:r>
            <a:r>
              <a:rPr lang="es-ES" sz="1600" dirty="0" err="1"/>
              <a:t>properties</a:t>
            </a:r>
            <a:r>
              <a:rPr lang="es-ES" sz="1600" dirty="0"/>
              <a:t> and </a:t>
            </a:r>
            <a:r>
              <a:rPr lang="es-ES" sz="1600" dirty="0" err="1"/>
              <a:t>passed</a:t>
            </a:r>
            <a:r>
              <a:rPr lang="es-ES" sz="1600" dirty="0"/>
              <a:t> </a:t>
            </a:r>
            <a:r>
              <a:rPr lang="es-ES" sz="1600" dirty="0" err="1"/>
              <a:t>this</a:t>
            </a:r>
            <a:r>
              <a:rPr lang="es-ES" sz="1600" dirty="0"/>
              <a:t> </a:t>
            </a:r>
            <a:r>
              <a:rPr lang="es-ES" sz="1600" dirty="0" err="1"/>
              <a:t>knowledge</a:t>
            </a:r>
            <a:r>
              <a:rPr lang="es-ES" sz="1600" dirty="0"/>
              <a:t> </a:t>
            </a:r>
            <a:r>
              <a:rPr lang="es-ES" sz="1600" dirty="0" err="1"/>
              <a:t>on</a:t>
            </a:r>
            <a:r>
              <a:rPr lang="es-ES" sz="1600" dirty="0"/>
              <a:t> to </a:t>
            </a:r>
            <a:r>
              <a:rPr lang="es-ES" sz="1600" dirty="0" err="1"/>
              <a:t>the</a:t>
            </a:r>
            <a:r>
              <a:rPr lang="es-ES" sz="1600" dirty="0"/>
              <a:t> </a:t>
            </a:r>
            <a:r>
              <a:rPr lang="es-ES" sz="1600" dirty="0" err="1"/>
              <a:t>following</a:t>
            </a:r>
            <a:r>
              <a:rPr lang="es-ES" sz="1600" dirty="0"/>
              <a:t> </a:t>
            </a:r>
            <a:r>
              <a:rPr lang="es-ES" sz="1600" dirty="0" err="1"/>
              <a:t>generations</a:t>
            </a:r>
            <a:r>
              <a:rPr lang="es-ES" sz="1600" dirty="0"/>
              <a:t>.   </a:t>
            </a:r>
            <a:endParaRPr lang="es-PE" sz="10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 l="33824" t="31771" r="33970" b="47916"/>
          <a:stretch>
            <a:fillRect/>
          </a:stretch>
        </p:blipFill>
        <p:spPr bwMode="auto">
          <a:xfrm>
            <a:off x="2800350" y="3572585"/>
            <a:ext cx="5181600" cy="18455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4 CuadroTexto"/>
          <p:cNvSpPr txBox="1"/>
          <p:nvPr/>
        </p:nvSpPr>
        <p:spPr>
          <a:xfrm>
            <a:off x="571500" y="5757249"/>
            <a:ext cx="1106805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1200" dirty="0"/>
              <a:t>17. </a:t>
            </a:r>
            <a:r>
              <a:rPr lang="es-PE" sz="1200" dirty="0" err="1"/>
              <a:t>Pamo</a:t>
            </a:r>
            <a:r>
              <a:rPr lang="es-PE" sz="1200" dirty="0"/>
              <a:t> Reyna Oscar. Medicina Prehispánica. En Alarcón Graciela, Espinoza Luis, </a:t>
            </a:r>
            <a:r>
              <a:rPr lang="es-PE" sz="1200" dirty="0" err="1"/>
              <a:t>Pamo</a:t>
            </a:r>
            <a:r>
              <a:rPr lang="es-PE" sz="1200" dirty="0"/>
              <a:t>-Reyna Oscar, Eds. Medicina y Reumatología Peruanas: historia y aportes. Lima, Comité Organizador PANLAR 2006.</a:t>
            </a:r>
          </a:p>
          <a:p>
            <a:endParaRPr lang="es-PE" dirty="0"/>
          </a:p>
        </p:txBody>
      </p:sp>
      <p:sp>
        <p:nvSpPr>
          <p:cNvPr id="6" name="5 CuadroTexto"/>
          <p:cNvSpPr txBox="1"/>
          <p:nvPr/>
        </p:nvSpPr>
        <p:spPr>
          <a:xfrm>
            <a:off x="8288740" y="4079836"/>
            <a:ext cx="2514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1200" dirty="0">
                <a:hlinkClick r:id="rId3"/>
              </a:rPr>
              <a:t>https://visitavirtual.cultura.pe/recorridos/MNAAHP/museo-nacional-arqueologia-antropologia-historia-peru/index.html</a:t>
            </a:r>
            <a:endParaRPr lang="es-PE" sz="1200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13509" y="774559"/>
            <a:ext cx="10515600" cy="1325563"/>
          </a:xfrm>
        </p:spPr>
        <p:txBody>
          <a:bodyPr>
            <a:normAutofit/>
          </a:bodyPr>
          <a:lstStyle/>
          <a:p>
            <a:r>
              <a:rPr lang="it-IT" sz="2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 Characteristics of Shamanic medicine</a:t>
            </a:r>
            <a:endParaRPr lang="es-PE" sz="20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642752" y="1708468"/>
            <a:ext cx="10657114" cy="1758064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s-PE" sz="1600" dirty="0" err="1">
                <a:cs typeface="Times New Roman" pitchFamily="18" charset="0"/>
              </a:rPr>
              <a:t>Shamanic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knowledge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was</a:t>
            </a:r>
            <a:r>
              <a:rPr lang="es-PE" sz="1600" dirty="0">
                <a:cs typeface="Times New Roman" pitchFamily="18" charset="0"/>
              </a:rPr>
              <a:t> dual. </a:t>
            </a:r>
          </a:p>
          <a:p>
            <a:pPr marL="0" indent="0" algn="just">
              <a:buNone/>
            </a:pPr>
            <a:r>
              <a:rPr lang="es-PE" sz="1600" dirty="0">
                <a:cs typeface="Times New Roman" pitchFamily="18" charset="0"/>
              </a:rPr>
              <a:t>Shamans </a:t>
            </a:r>
            <a:r>
              <a:rPr lang="es-PE" sz="1600" dirty="0" err="1">
                <a:cs typeface="Times New Roman" pitchFamily="18" charset="0"/>
              </a:rPr>
              <a:t>cured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physical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illness</a:t>
            </a:r>
            <a:r>
              <a:rPr lang="es-PE" sz="1600" dirty="0">
                <a:cs typeface="Times New Roman" pitchFamily="18" charset="0"/>
              </a:rPr>
              <a:t> as </a:t>
            </a:r>
            <a:r>
              <a:rPr lang="es-PE" sz="1600" dirty="0" err="1">
                <a:cs typeface="Times New Roman" pitchFamily="18" charset="0"/>
              </a:rPr>
              <a:t>well</a:t>
            </a:r>
            <a:r>
              <a:rPr lang="es-PE" sz="1600" dirty="0">
                <a:cs typeface="Times New Roman" pitchFamily="18" charset="0"/>
              </a:rPr>
              <a:t> as spiritual </a:t>
            </a:r>
            <a:r>
              <a:rPr lang="es-PE" sz="1600" dirty="0" err="1">
                <a:cs typeface="Times New Roman" pitchFamily="18" charset="0"/>
              </a:rPr>
              <a:t>distress</a:t>
            </a:r>
            <a:r>
              <a:rPr lang="es-PE" sz="1600" dirty="0">
                <a:cs typeface="Times New Roman" pitchFamily="18" charset="0"/>
              </a:rPr>
              <a:t>. </a:t>
            </a:r>
          </a:p>
          <a:p>
            <a:pPr marL="0" indent="0" algn="just" defTabSz="2090738">
              <a:buNone/>
            </a:pPr>
            <a:r>
              <a:rPr lang="es-PE" sz="1600" dirty="0" err="1">
                <a:cs typeface="Times New Roman" pitchFamily="18" charset="0"/>
              </a:rPr>
              <a:t>Current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Shamanic</a:t>
            </a:r>
            <a:r>
              <a:rPr lang="es-PE" sz="1600" dirty="0">
                <a:cs typeface="Times New Roman" pitchFamily="18" charset="0"/>
              </a:rPr>
              <a:t> medicine </a:t>
            </a:r>
            <a:r>
              <a:rPr lang="es-PE" sz="1600" dirty="0" err="1">
                <a:cs typeface="Times New Roman" pitchFamily="18" charset="0"/>
              </a:rPr>
              <a:t>is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based</a:t>
            </a:r>
            <a:r>
              <a:rPr lang="es-PE" sz="1600" dirty="0">
                <a:cs typeface="Times New Roman" pitchFamily="18" charset="0"/>
              </a:rPr>
              <a:t> in the integral and </a:t>
            </a:r>
            <a:r>
              <a:rPr lang="es-PE" sz="1600" dirty="0" err="1">
                <a:cs typeface="Times New Roman" pitchFamily="18" charset="0"/>
              </a:rPr>
              <a:t>multidimentional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conception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of</a:t>
            </a:r>
            <a:r>
              <a:rPr lang="es-PE" sz="1600" dirty="0">
                <a:cs typeface="Times New Roman" pitchFamily="18" charset="0"/>
              </a:rPr>
              <a:t> the </a:t>
            </a:r>
            <a:r>
              <a:rPr lang="es-PE" sz="1600" dirty="0" err="1">
                <a:cs typeface="Times New Roman" pitchFamily="18" charset="0"/>
              </a:rPr>
              <a:t>people</a:t>
            </a:r>
            <a:r>
              <a:rPr lang="es-PE" sz="1600" dirty="0">
                <a:cs typeface="Times New Roman" pitchFamily="18" charset="0"/>
              </a:rPr>
              <a:t>, </a:t>
            </a:r>
            <a:r>
              <a:rPr lang="es-PE" sz="1600" dirty="0" err="1">
                <a:cs typeface="Times New Roman" pitchFamily="18" charset="0"/>
              </a:rPr>
              <a:t>their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health</a:t>
            </a:r>
            <a:r>
              <a:rPr lang="es-PE" sz="1600" dirty="0">
                <a:cs typeface="Times New Roman" pitchFamily="18" charset="0"/>
              </a:rPr>
              <a:t>, </a:t>
            </a:r>
            <a:r>
              <a:rPr lang="es-PE" sz="1600" dirty="0" err="1">
                <a:cs typeface="Times New Roman" pitchFamily="18" charset="0"/>
              </a:rPr>
              <a:t>reality</a:t>
            </a:r>
            <a:r>
              <a:rPr lang="es-PE" sz="1600" dirty="0">
                <a:cs typeface="Times New Roman" pitchFamily="18" charset="0"/>
              </a:rPr>
              <a:t> and </a:t>
            </a:r>
            <a:r>
              <a:rPr lang="es-PE" sz="1600" dirty="0" err="1">
                <a:cs typeface="Times New Roman" pitchFamily="18" charset="0"/>
              </a:rPr>
              <a:t>their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illness</a:t>
            </a:r>
            <a:r>
              <a:rPr lang="es-PE" sz="1600" dirty="0">
                <a:cs typeface="Times New Roman" pitchFamily="18" charset="0"/>
              </a:rPr>
              <a:t>. This idea </a:t>
            </a:r>
            <a:r>
              <a:rPr lang="es-PE" sz="1600" dirty="0" err="1">
                <a:cs typeface="Times New Roman" pitchFamily="18" charset="0"/>
              </a:rPr>
              <a:t>is</a:t>
            </a:r>
            <a:r>
              <a:rPr lang="es-PE" sz="1600" dirty="0">
                <a:cs typeface="Times New Roman" pitchFamily="18" charset="0"/>
              </a:rPr>
              <a:t> the </a:t>
            </a:r>
            <a:r>
              <a:rPr lang="es-PE" sz="1600" dirty="0" err="1">
                <a:cs typeface="Times New Roman" pitchFamily="18" charset="0"/>
              </a:rPr>
              <a:t>main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difference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with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modern</a:t>
            </a:r>
            <a:r>
              <a:rPr lang="es-PE" sz="1600" dirty="0">
                <a:cs typeface="Times New Roman" pitchFamily="18" charset="0"/>
              </a:rPr>
              <a:t> medicine.  </a:t>
            </a:r>
          </a:p>
          <a:p>
            <a:pPr marL="0" indent="0" algn="just">
              <a:buNone/>
            </a:pPr>
            <a:r>
              <a:rPr lang="es-PE" sz="1600" dirty="0">
                <a:cs typeface="Times New Roman" pitchFamily="18" charset="0"/>
              </a:rPr>
              <a:t>The </a:t>
            </a:r>
            <a:r>
              <a:rPr lang="es-PE" sz="1600" dirty="0" err="1">
                <a:cs typeface="Times New Roman" pitchFamily="18" charset="0"/>
              </a:rPr>
              <a:t>physical</a:t>
            </a:r>
            <a:r>
              <a:rPr lang="es-PE" sz="1600" dirty="0">
                <a:cs typeface="Times New Roman" pitchFamily="18" charset="0"/>
              </a:rPr>
              <a:t> and spiritual </a:t>
            </a:r>
            <a:r>
              <a:rPr lang="es-PE" sz="1600" dirty="0" err="1">
                <a:cs typeface="Times New Roman" pitchFamily="18" charset="0"/>
              </a:rPr>
              <a:t>healing</a:t>
            </a:r>
            <a:r>
              <a:rPr lang="es-PE" sz="1600" dirty="0">
                <a:cs typeface="Times New Roman" pitchFamily="18" charset="0"/>
              </a:rPr>
              <a:t> potencial </a:t>
            </a:r>
            <a:r>
              <a:rPr lang="es-PE" sz="1600" dirty="0" err="1">
                <a:cs typeface="Times New Roman" pitchFamily="18" charset="0"/>
              </a:rPr>
              <a:t>is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probably</a:t>
            </a:r>
            <a:r>
              <a:rPr lang="es-PE" sz="1600" dirty="0">
                <a:cs typeface="Times New Roman" pitchFamily="18" charset="0"/>
              </a:rPr>
              <a:t> the </a:t>
            </a:r>
            <a:r>
              <a:rPr lang="es-PE" sz="1600" dirty="0" err="1">
                <a:cs typeface="Times New Roman" pitchFamily="18" charset="0"/>
              </a:rPr>
              <a:t>reason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why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shamanic</a:t>
            </a:r>
            <a:r>
              <a:rPr lang="es-PE" sz="1600" dirty="0">
                <a:cs typeface="Times New Roman" pitchFamily="18" charset="0"/>
              </a:rPr>
              <a:t> medicine has </a:t>
            </a:r>
            <a:r>
              <a:rPr lang="es-PE" sz="1600" dirty="0" err="1">
                <a:cs typeface="Times New Roman" pitchFamily="18" charset="0"/>
              </a:rPr>
              <a:t>prevailed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through-out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history</a:t>
            </a:r>
            <a:r>
              <a:rPr lang="es-PE" sz="1600" dirty="0">
                <a:cs typeface="Times New Roman" pitchFamily="18" charset="0"/>
              </a:rPr>
              <a:t>. </a:t>
            </a:r>
          </a:p>
        </p:txBody>
      </p:sp>
      <p:sp>
        <p:nvSpPr>
          <p:cNvPr id="5" name="4 Rectángulo"/>
          <p:cNvSpPr/>
          <p:nvPr/>
        </p:nvSpPr>
        <p:spPr>
          <a:xfrm>
            <a:off x="566057" y="5407679"/>
            <a:ext cx="1081050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PE" sz="1200" dirty="0"/>
              <a:t>12. Carlos </a:t>
            </a:r>
            <a:r>
              <a:rPr lang="es-PE" sz="1200" dirty="0" err="1"/>
              <a:t>Musso</a:t>
            </a:r>
            <a:r>
              <a:rPr lang="es-PE" sz="1200" dirty="0"/>
              <a:t>. Medicina </a:t>
            </a:r>
            <a:r>
              <a:rPr lang="es-PE" sz="1200" dirty="0" err="1"/>
              <a:t>chamánica</a:t>
            </a:r>
            <a:r>
              <a:rPr lang="es-PE" sz="1200" dirty="0"/>
              <a:t>: su análisis desde una perspectiva científica. </a:t>
            </a:r>
            <a:r>
              <a:rPr lang="da-DK" sz="1200" dirty="0"/>
              <a:t>Rev. Hosp. Ital. B.Aires 2015; 35(4): 142-144.</a:t>
            </a:r>
          </a:p>
          <a:p>
            <a:r>
              <a:rPr lang="en-US" sz="1200" dirty="0"/>
              <a:t>19. </a:t>
            </a:r>
            <a:r>
              <a:rPr lang="en-US" sz="1200" dirty="0" err="1"/>
              <a:t>Llamazares</a:t>
            </a:r>
            <a:r>
              <a:rPr lang="en-US" sz="1200" dirty="0"/>
              <a:t>, a. M. The wounded west: The healing potential of shamanism in the contemporary world. </a:t>
            </a:r>
            <a:r>
              <a:rPr lang="en-US" sz="1200" i="1" dirty="0" err="1"/>
              <a:t>ReVision</a:t>
            </a:r>
            <a:r>
              <a:rPr lang="en-US" sz="1200" dirty="0"/>
              <a:t>, 2015, vol. 23, no 2&amp;3, p. 6-23.</a:t>
            </a:r>
            <a:endParaRPr lang="es-PE" sz="1200" dirty="0"/>
          </a:p>
          <a:p>
            <a:endParaRPr lang="es-PE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7364" y="1078173"/>
            <a:ext cx="10515600" cy="464024"/>
          </a:xfrm>
        </p:spPr>
        <p:txBody>
          <a:bodyPr>
            <a:normAutofit/>
          </a:bodyPr>
          <a:lstStyle/>
          <a:p>
            <a:r>
              <a:rPr lang="it-IT" sz="2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 Characteristics of Shamanic medicine</a:t>
            </a:r>
            <a:endParaRPr lang="es-PE" sz="20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743198" y="1813749"/>
            <a:ext cx="10811493" cy="2948256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s-AR" sz="1600" dirty="0" err="1"/>
              <a:t>To</a:t>
            </a:r>
            <a:r>
              <a:rPr lang="es-AR" sz="1600" dirty="0"/>
              <a:t> </a:t>
            </a:r>
            <a:r>
              <a:rPr lang="es-AR" sz="1600" dirty="0" err="1"/>
              <a:t>understand</a:t>
            </a:r>
            <a:r>
              <a:rPr lang="es-AR" sz="1600" dirty="0"/>
              <a:t> Pre-</a:t>
            </a:r>
            <a:r>
              <a:rPr lang="es-AR" sz="1600" dirty="0" err="1"/>
              <a:t>Columbian</a:t>
            </a:r>
            <a:r>
              <a:rPr lang="es-AR" sz="1600" dirty="0"/>
              <a:t> </a:t>
            </a:r>
            <a:r>
              <a:rPr lang="es-AR" sz="1600" dirty="0" err="1"/>
              <a:t>healers</a:t>
            </a:r>
            <a:r>
              <a:rPr lang="es-AR" sz="1600" dirty="0"/>
              <a:t>, </a:t>
            </a:r>
            <a:r>
              <a:rPr lang="es-AR" sz="1600" dirty="0" err="1"/>
              <a:t>it</a:t>
            </a:r>
            <a:r>
              <a:rPr lang="es-AR" sz="1600" dirty="0"/>
              <a:t> </a:t>
            </a:r>
            <a:r>
              <a:rPr lang="es-AR" sz="1600" dirty="0" err="1"/>
              <a:t>is</a:t>
            </a:r>
            <a:r>
              <a:rPr lang="es-AR" sz="1600" dirty="0"/>
              <a:t> </a:t>
            </a:r>
            <a:r>
              <a:rPr lang="es-AR" sz="1600" dirty="0" err="1"/>
              <a:t>important</a:t>
            </a:r>
            <a:r>
              <a:rPr lang="es-AR" sz="1600" dirty="0"/>
              <a:t> </a:t>
            </a:r>
            <a:r>
              <a:rPr lang="es-AR" sz="1600" dirty="0" err="1"/>
              <a:t>to</a:t>
            </a:r>
            <a:r>
              <a:rPr lang="es-AR" sz="1600" dirty="0"/>
              <a:t> </a:t>
            </a:r>
            <a:r>
              <a:rPr lang="es-AR" sz="1600" dirty="0" err="1"/>
              <a:t>acknowledge</a:t>
            </a:r>
            <a:r>
              <a:rPr lang="es-AR" sz="1600" dirty="0"/>
              <a:t> </a:t>
            </a:r>
            <a:r>
              <a:rPr lang="es-AR" sz="1600" dirty="0" err="1"/>
              <a:t>the</a:t>
            </a:r>
            <a:r>
              <a:rPr lang="es-AR" sz="1600" dirty="0"/>
              <a:t> </a:t>
            </a:r>
            <a:r>
              <a:rPr lang="es-AR" sz="1600" dirty="0" err="1"/>
              <a:t>relationship</a:t>
            </a:r>
            <a:r>
              <a:rPr lang="es-AR" sz="1600" dirty="0"/>
              <a:t> </a:t>
            </a:r>
            <a:r>
              <a:rPr lang="es-AR" sz="1600" dirty="0" err="1"/>
              <a:t>between</a:t>
            </a:r>
            <a:r>
              <a:rPr lang="es-AR" sz="1600" dirty="0"/>
              <a:t> </a:t>
            </a:r>
            <a:r>
              <a:rPr lang="es-AR" sz="1600" dirty="0" err="1"/>
              <a:t>patient</a:t>
            </a:r>
            <a:r>
              <a:rPr lang="es-AR" sz="1600" dirty="0"/>
              <a:t> and </a:t>
            </a:r>
            <a:r>
              <a:rPr lang="es-AR" sz="1600" dirty="0" err="1"/>
              <a:t>Shaman</a:t>
            </a:r>
            <a:r>
              <a:rPr lang="es-AR" sz="1600" dirty="0"/>
              <a:t>:</a:t>
            </a:r>
          </a:p>
          <a:p>
            <a:pPr marL="0" indent="0" algn="just">
              <a:buNone/>
            </a:pPr>
            <a:r>
              <a:rPr lang="es-AR" sz="1600" dirty="0"/>
              <a:t>In </a:t>
            </a:r>
            <a:r>
              <a:rPr lang="es-AR" sz="1600" dirty="0" err="1"/>
              <a:t>the</a:t>
            </a:r>
            <a:r>
              <a:rPr lang="es-AR" sz="1600" dirty="0"/>
              <a:t> </a:t>
            </a:r>
            <a:r>
              <a:rPr lang="es-AR" sz="1600" dirty="0" err="1"/>
              <a:t>healing</a:t>
            </a:r>
            <a:r>
              <a:rPr lang="es-AR" sz="1600" dirty="0"/>
              <a:t> ritual, </a:t>
            </a:r>
            <a:r>
              <a:rPr lang="es-AR" sz="1600" dirty="0" err="1"/>
              <a:t>healer</a:t>
            </a:r>
            <a:r>
              <a:rPr lang="es-AR" sz="1600" dirty="0"/>
              <a:t> and </a:t>
            </a:r>
            <a:r>
              <a:rPr lang="es-AR" sz="1600" dirty="0" err="1"/>
              <a:t>patient</a:t>
            </a:r>
            <a:r>
              <a:rPr lang="es-AR" sz="1600" dirty="0"/>
              <a:t> </a:t>
            </a:r>
            <a:r>
              <a:rPr lang="es-AR" sz="1600" dirty="0" err="1"/>
              <a:t>align</a:t>
            </a:r>
            <a:r>
              <a:rPr lang="es-AR" sz="1600" dirty="0"/>
              <a:t> </a:t>
            </a:r>
            <a:r>
              <a:rPr lang="es-AR" sz="1600" dirty="0" err="1"/>
              <a:t>for</a:t>
            </a:r>
            <a:r>
              <a:rPr lang="es-AR" sz="1600" dirty="0"/>
              <a:t> </a:t>
            </a:r>
            <a:r>
              <a:rPr lang="es-AR" sz="1600" dirty="0" err="1"/>
              <a:t>the</a:t>
            </a:r>
            <a:r>
              <a:rPr lang="es-AR" sz="1600" dirty="0"/>
              <a:t> </a:t>
            </a:r>
            <a:r>
              <a:rPr lang="es-AR" sz="1600" dirty="0" err="1"/>
              <a:t>process</a:t>
            </a:r>
            <a:r>
              <a:rPr lang="es-AR" sz="1600" dirty="0"/>
              <a:t>, </a:t>
            </a:r>
            <a:r>
              <a:rPr lang="es-AR" sz="1600" dirty="0" err="1"/>
              <a:t>this</a:t>
            </a:r>
            <a:r>
              <a:rPr lang="es-AR" sz="1600" dirty="0"/>
              <a:t> </a:t>
            </a:r>
            <a:r>
              <a:rPr lang="es-AR" sz="1600" dirty="0" err="1"/>
              <a:t>means</a:t>
            </a:r>
            <a:r>
              <a:rPr lang="es-AR" sz="1600" dirty="0"/>
              <a:t> </a:t>
            </a:r>
            <a:r>
              <a:rPr lang="es-AR" sz="1600" dirty="0" err="1"/>
              <a:t>the</a:t>
            </a:r>
            <a:r>
              <a:rPr lang="es-AR" sz="1600" dirty="0"/>
              <a:t> </a:t>
            </a:r>
            <a:r>
              <a:rPr lang="es-AR" sz="1600" dirty="0" err="1"/>
              <a:t>Shaman</a:t>
            </a:r>
            <a:r>
              <a:rPr lang="es-AR" sz="1600" dirty="0"/>
              <a:t> </a:t>
            </a:r>
            <a:r>
              <a:rPr lang="es-AR" sz="1600" dirty="0" err="1"/>
              <a:t>locates</a:t>
            </a:r>
            <a:r>
              <a:rPr lang="es-AR" sz="1600" dirty="0"/>
              <a:t> and balances </a:t>
            </a:r>
            <a:r>
              <a:rPr lang="es-AR" sz="1600" dirty="0" err="1"/>
              <a:t>physical</a:t>
            </a:r>
            <a:r>
              <a:rPr lang="es-AR" sz="1600" dirty="0"/>
              <a:t>, mental and spiritual </a:t>
            </a:r>
            <a:r>
              <a:rPr lang="es-AR" sz="1600" dirty="0" err="1"/>
              <a:t>aspects</a:t>
            </a:r>
            <a:r>
              <a:rPr lang="es-AR" sz="1600" dirty="0"/>
              <a:t> </a:t>
            </a:r>
            <a:r>
              <a:rPr lang="es-AR" sz="1600" dirty="0" err="1"/>
              <a:t>of</a:t>
            </a:r>
            <a:r>
              <a:rPr lang="es-AR" sz="1600" dirty="0"/>
              <a:t> </a:t>
            </a:r>
            <a:r>
              <a:rPr lang="es-AR" sz="1600" dirty="0" err="1"/>
              <a:t>the</a:t>
            </a:r>
            <a:r>
              <a:rPr lang="es-AR" sz="1600" dirty="0"/>
              <a:t> </a:t>
            </a:r>
            <a:r>
              <a:rPr lang="es-AR" sz="1600" dirty="0" err="1"/>
              <a:t>patient</a:t>
            </a:r>
            <a:r>
              <a:rPr lang="es-AR" sz="1600" dirty="0"/>
              <a:t>, </a:t>
            </a:r>
            <a:r>
              <a:rPr lang="es-AR" sz="1600" dirty="0" err="1"/>
              <a:t>achieving</a:t>
            </a:r>
            <a:r>
              <a:rPr lang="es-AR" sz="1600" dirty="0"/>
              <a:t> </a:t>
            </a:r>
            <a:r>
              <a:rPr lang="es-AR" sz="1600" dirty="0" err="1"/>
              <a:t>health</a:t>
            </a:r>
            <a:r>
              <a:rPr lang="es-AR" sz="1600" dirty="0"/>
              <a:t> </a:t>
            </a:r>
            <a:r>
              <a:rPr lang="es-AR" sz="1600" dirty="0" err="1"/>
              <a:t>by</a:t>
            </a:r>
            <a:r>
              <a:rPr lang="es-AR" sz="1600" dirty="0"/>
              <a:t> </a:t>
            </a:r>
            <a:r>
              <a:rPr lang="es-AR" sz="1600" dirty="0" err="1"/>
              <a:t>reaching</a:t>
            </a:r>
            <a:r>
              <a:rPr lang="es-AR" sz="1600" dirty="0"/>
              <a:t> </a:t>
            </a:r>
            <a:r>
              <a:rPr lang="es-AR" sz="1600" dirty="0" err="1"/>
              <a:t>equilibrium</a:t>
            </a:r>
            <a:r>
              <a:rPr lang="es-AR" sz="1600" dirty="0"/>
              <a:t>.</a:t>
            </a:r>
          </a:p>
          <a:p>
            <a:pPr marL="0" indent="0" algn="just">
              <a:buNone/>
            </a:pPr>
            <a:r>
              <a:rPr lang="es-AR" sz="1600" dirty="0" err="1"/>
              <a:t>Shamans</a:t>
            </a:r>
            <a:r>
              <a:rPr lang="es-AR" sz="1600" dirty="0"/>
              <a:t> </a:t>
            </a:r>
            <a:r>
              <a:rPr lang="es-AR" sz="1600" dirty="0" err="1"/>
              <a:t>used</a:t>
            </a:r>
            <a:r>
              <a:rPr lang="es-AR" sz="1600" dirty="0"/>
              <a:t> </a:t>
            </a:r>
            <a:r>
              <a:rPr lang="es-AR" sz="1600" dirty="0" err="1"/>
              <a:t>various</a:t>
            </a:r>
            <a:r>
              <a:rPr lang="es-AR" sz="1600" dirty="0"/>
              <a:t> </a:t>
            </a:r>
            <a:r>
              <a:rPr lang="es-AR" sz="1600" dirty="0" err="1"/>
              <a:t>resources</a:t>
            </a:r>
            <a:r>
              <a:rPr lang="es-AR" sz="1600" dirty="0"/>
              <a:t> in </a:t>
            </a:r>
            <a:r>
              <a:rPr lang="es-AR" sz="1600" dirty="0" err="1"/>
              <a:t>the</a:t>
            </a:r>
            <a:r>
              <a:rPr lang="es-AR" sz="1600" dirty="0"/>
              <a:t> </a:t>
            </a:r>
            <a:r>
              <a:rPr lang="es-AR" sz="1600" dirty="0" err="1"/>
              <a:t>healing</a:t>
            </a:r>
            <a:r>
              <a:rPr lang="es-AR" sz="1600" dirty="0"/>
              <a:t> </a:t>
            </a:r>
            <a:r>
              <a:rPr lang="es-AR" sz="1600" dirty="0" err="1"/>
              <a:t>sessions</a:t>
            </a:r>
            <a:r>
              <a:rPr lang="es-AR" sz="1600" dirty="0"/>
              <a:t>:</a:t>
            </a:r>
          </a:p>
          <a:p>
            <a:pPr marL="0" indent="0" algn="just">
              <a:buFont typeface="Wingdings" pitchFamily="2" charset="2"/>
              <a:buChar char="ü"/>
            </a:pPr>
            <a:r>
              <a:rPr lang="es-AR" sz="1600" dirty="0" err="1"/>
              <a:t>Tobacco</a:t>
            </a:r>
            <a:r>
              <a:rPr lang="es-AR" sz="1600" dirty="0"/>
              <a:t>: Used </a:t>
            </a:r>
            <a:r>
              <a:rPr lang="es-AR" sz="1600" dirty="0" err="1"/>
              <a:t>for</a:t>
            </a:r>
            <a:r>
              <a:rPr lang="es-AR" sz="1600" dirty="0"/>
              <a:t> “</a:t>
            </a:r>
            <a:r>
              <a:rPr lang="es-AR" sz="1600" dirty="0" err="1"/>
              <a:t>cleansing</a:t>
            </a:r>
            <a:r>
              <a:rPr lang="es-AR" sz="1600" dirty="0"/>
              <a:t> and </a:t>
            </a:r>
            <a:r>
              <a:rPr lang="es-AR" sz="1600" dirty="0" err="1"/>
              <a:t>restoring</a:t>
            </a:r>
            <a:r>
              <a:rPr lang="es-AR" sz="1600" dirty="0"/>
              <a:t>” </a:t>
            </a:r>
            <a:r>
              <a:rPr lang="es-AR" sz="1600" dirty="0" err="1"/>
              <a:t>the</a:t>
            </a:r>
            <a:r>
              <a:rPr lang="es-AR" sz="1600" dirty="0"/>
              <a:t> </a:t>
            </a:r>
            <a:r>
              <a:rPr lang="es-AR" sz="1600" dirty="0" err="1"/>
              <a:t>person</a:t>
            </a:r>
            <a:r>
              <a:rPr lang="es-AR" sz="1600" dirty="0"/>
              <a:t>, </a:t>
            </a:r>
            <a:r>
              <a:rPr lang="es-AR" sz="1600" dirty="0" err="1"/>
              <a:t>through</a:t>
            </a:r>
            <a:r>
              <a:rPr lang="es-AR" sz="1600" dirty="0"/>
              <a:t> a </a:t>
            </a:r>
            <a:r>
              <a:rPr lang="es-AR" sz="1600" dirty="0" err="1"/>
              <a:t>blow</a:t>
            </a:r>
            <a:r>
              <a:rPr lang="es-AR" sz="1600" dirty="0"/>
              <a:t> </a:t>
            </a:r>
            <a:r>
              <a:rPr lang="es-AR" sz="1600" dirty="0" err="1"/>
              <a:t>of</a:t>
            </a:r>
            <a:r>
              <a:rPr lang="es-AR" sz="1600" dirty="0"/>
              <a:t> </a:t>
            </a:r>
            <a:r>
              <a:rPr lang="es-AR" sz="1600" dirty="0" err="1"/>
              <a:t>smoke</a:t>
            </a:r>
            <a:r>
              <a:rPr lang="es-AR" sz="1600" dirty="0"/>
              <a:t> (“soplada”)</a:t>
            </a:r>
          </a:p>
          <a:p>
            <a:pPr marL="0" indent="0" algn="just">
              <a:buFont typeface="Wingdings" pitchFamily="2" charset="2"/>
              <a:buChar char="ü"/>
            </a:pPr>
            <a:r>
              <a:rPr lang="es-AR" sz="1600" dirty="0" err="1"/>
              <a:t>Shamanic</a:t>
            </a:r>
            <a:r>
              <a:rPr lang="es-AR" sz="1600" dirty="0"/>
              <a:t> </a:t>
            </a:r>
            <a:r>
              <a:rPr lang="es-AR" sz="1600" dirty="0" err="1"/>
              <a:t>worktable</a:t>
            </a:r>
            <a:r>
              <a:rPr lang="es-AR" sz="1600" dirty="0"/>
              <a:t>: A </a:t>
            </a:r>
            <a:r>
              <a:rPr lang="es-AR" sz="1600" dirty="0" err="1"/>
              <a:t>blanket</a:t>
            </a:r>
            <a:r>
              <a:rPr lang="es-AR" sz="1600" dirty="0"/>
              <a:t> </a:t>
            </a:r>
            <a:r>
              <a:rPr lang="es-AR" sz="1600" dirty="0" err="1"/>
              <a:t>over</a:t>
            </a:r>
            <a:r>
              <a:rPr lang="es-AR" sz="1600" dirty="0"/>
              <a:t> </a:t>
            </a:r>
            <a:r>
              <a:rPr lang="es-AR" sz="1600" dirty="0" err="1"/>
              <a:t>the</a:t>
            </a:r>
            <a:r>
              <a:rPr lang="es-AR" sz="1600" dirty="0"/>
              <a:t> </a:t>
            </a:r>
            <a:r>
              <a:rPr lang="es-AR" sz="1600" dirty="0" err="1"/>
              <a:t>ground</a:t>
            </a:r>
            <a:r>
              <a:rPr lang="es-AR" sz="1600" dirty="0"/>
              <a:t> </a:t>
            </a:r>
            <a:r>
              <a:rPr lang="es-AR" sz="1600" dirty="0" err="1"/>
              <a:t>was</a:t>
            </a:r>
            <a:r>
              <a:rPr lang="es-AR" sz="1600" dirty="0"/>
              <a:t> </a:t>
            </a:r>
            <a:r>
              <a:rPr lang="es-AR" sz="1600" dirty="0" err="1"/>
              <a:t>used</a:t>
            </a:r>
            <a:r>
              <a:rPr lang="es-AR" sz="1600" dirty="0"/>
              <a:t> </a:t>
            </a:r>
            <a:r>
              <a:rPr lang="es-AR" sz="1600" dirty="0" err="1"/>
              <a:t>for</a:t>
            </a:r>
            <a:r>
              <a:rPr lang="es-AR" sz="1600" dirty="0"/>
              <a:t> </a:t>
            </a:r>
            <a:r>
              <a:rPr lang="es-AR" sz="1600" dirty="0" err="1"/>
              <a:t>this</a:t>
            </a:r>
            <a:r>
              <a:rPr lang="es-AR" sz="1600" dirty="0"/>
              <a:t> </a:t>
            </a:r>
            <a:r>
              <a:rPr lang="es-AR" sz="1600" dirty="0" err="1"/>
              <a:t>purpose</a:t>
            </a:r>
            <a:r>
              <a:rPr lang="es-AR" sz="1600" dirty="0"/>
              <a:t>. </a:t>
            </a:r>
            <a:r>
              <a:rPr lang="es-AR" sz="1600" dirty="0" err="1"/>
              <a:t>Several</a:t>
            </a:r>
            <a:r>
              <a:rPr lang="es-AR" sz="1600" dirty="0"/>
              <a:t> </a:t>
            </a:r>
            <a:r>
              <a:rPr lang="es-AR" sz="1600" dirty="0" err="1"/>
              <a:t>elements</a:t>
            </a:r>
            <a:r>
              <a:rPr lang="es-AR" sz="1600" dirty="0"/>
              <a:t> </a:t>
            </a:r>
            <a:r>
              <a:rPr lang="es-AR" sz="1600" dirty="0" err="1"/>
              <a:t>were</a:t>
            </a:r>
            <a:r>
              <a:rPr lang="es-AR" sz="1600" dirty="0"/>
              <a:t> placed </a:t>
            </a:r>
            <a:r>
              <a:rPr lang="es-AR" sz="1600" dirty="0" err="1"/>
              <a:t>over</a:t>
            </a:r>
            <a:r>
              <a:rPr lang="es-AR" sz="1600" dirty="0"/>
              <a:t> </a:t>
            </a:r>
            <a:r>
              <a:rPr lang="es-AR" sz="1600" dirty="0" err="1"/>
              <a:t>it</a:t>
            </a:r>
            <a:r>
              <a:rPr lang="es-AR" sz="1600" dirty="0"/>
              <a:t>. </a:t>
            </a:r>
          </a:p>
          <a:p>
            <a:pPr marL="0" indent="0" algn="just">
              <a:buFont typeface="Wingdings" pitchFamily="2" charset="2"/>
              <a:buChar char="ü"/>
            </a:pPr>
            <a:r>
              <a:rPr lang="es-AR" sz="1600" dirty="0" err="1"/>
              <a:t>Chants</a:t>
            </a:r>
            <a:r>
              <a:rPr lang="es-AR" sz="1600" dirty="0"/>
              <a:t>, dances and musical </a:t>
            </a:r>
            <a:r>
              <a:rPr lang="es-AR" sz="1600" dirty="0" err="1"/>
              <a:t>instruments</a:t>
            </a:r>
            <a:r>
              <a:rPr lang="es-AR" sz="1600" dirty="0"/>
              <a:t>: </a:t>
            </a:r>
            <a:r>
              <a:rPr lang="es-AR" sz="1600" dirty="0" err="1"/>
              <a:t>The</a:t>
            </a:r>
            <a:r>
              <a:rPr lang="es-AR" sz="1600" dirty="0"/>
              <a:t> </a:t>
            </a:r>
            <a:r>
              <a:rPr lang="es-AR" sz="1600" dirty="0" err="1"/>
              <a:t>Shaman</a:t>
            </a:r>
            <a:r>
              <a:rPr lang="es-AR" sz="1600" dirty="0"/>
              <a:t> </a:t>
            </a:r>
            <a:r>
              <a:rPr lang="es-AR" sz="1600" dirty="0" err="1"/>
              <a:t>used</a:t>
            </a:r>
            <a:r>
              <a:rPr lang="es-AR" sz="1600" dirty="0"/>
              <a:t> music </a:t>
            </a:r>
            <a:r>
              <a:rPr lang="es-AR" sz="1600" dirty="0" err="1"/>
              <a:t>during</a:t>
            </a:r>
            <a:r>
              <a:rPr lang="es-AR" sz="1600" dirty="0"/>
              <a:t> </a:t>
            </a:r>
            <a:r>
              <a:rPr lang="es-AR" sz="1600" dirty="0" err="1"/>
              <a:t>healing</a:t>
            </a:r>
            <a:r>
              <a:rPr lang="es-AR" sz="1600" dirty="0"/>
              <a:t> </a:t>
            </a:r>
            <a:r>
              <a:rPr lang="es-AR" sz="1600" dirty="0" err="1"/>
              <a:t>to</a:t>
            </a:r>
            <a:r>
              <a:rPr lang="es-AR" sz="1600" dirty="0"/>
              <a:t> </a:t>
            </a:r>
            <a:r>
              <a:rPr lang="es-AR" sz="1600" dirty="0" err="1"/>
              <a:t>call</a:t>
            </a:r>
            <a:r>
              <a:rPr lang="es-AR" sz="1600" dirty="0"/>
              <a:t> </a:t>
            </a:r>
            <a:r>
              <a:rPr lang="es-AR" sz="1600" dirty="0" err="1"/>
              <a:t>good</a:t>
            </a:r>
            <a:r>
              <a:rPr lang="es-AR" sz="1600" dirty="0"/>
              <a:t> </a:t>
            </a:r>
            <a:r>
              <a:rPr lang="es-AR" sz="1600" dirty="0" err="1"/>
              <a:t>spirits</a:t>
            </a:r>
            <a:r>
              <a:rPr lang="es-AR" sz="1600" dirty="0"/>
              <a:t> </a:t>
            </a:r>
            <a:r>
              <a:rPr lang="es-AR" sz="1600" dirty="0" err="1"/>
              <a:t>or</a:t>
            </a:r>
            <a:r>
              <a:rPr lang="es-AR" sz="1600" dirty="0"/>
              <a:t> </a:t>
            </a:r>
            <a:r>
              <a:rPr lang="es-AR" sz="1600" dirty="0" err="1"/>
              <a:t>cast</a:t>
            </a:r>
            <a:r>
              <a:rPr lang="es-AR" sz="1600" dirty="0"/>
              <a:t> </a:t>
            </a:r>
            <a:r>
              <a:rPr lang="es-AR" sz="1600" dirty="0" err="1"/>
              <a:t>away</a:t>
            </a:r>
            <a:r>
              <a:rPr lang="es-AR" sz="1600" dirty="0"/>
              <a:t> </a:t>
            </a:r>
            <a:r>
              <a:rPr lang="es-AR" sz="1600" dirty="0" err="1"/>
              <a:t>malignants</a:t>
            </a:r>
            <a:r>
              <a:rPr lang="es-AR" sz="1600" dirty="0"/>
              <a:t> </a:t>
            </a:r>
            <a:r>
              <a:rPr lang="es-AR" sz="1600" dirty="0" err="1"/>
              <a:t>ones</a:t>
            </a:r>
            <a:r>
              <a:rPr lang="es-AR" sz="1600" dirty="0"/>
              <a:t>. </a:t>
            </a:r>
            <a:r>
              <a:rPr lang="es-AR" sz="1600" dirty="0" err="1"/>
              <a:t>This</a:t>
            </a:r>
            <a:r>
              <a:rPr lang="es-AR" sz="1600" dirty="0"/>
              <a:t> </a:t>
            </a:r>
            <a:r>
              <a:rPr lang="es-AR" sz="1600" dirty="0" err="1"/>
              <a:t>would</a:t>
            </a:r>
            <a:r>
              <a:rPr lang="es-AR" sz="1600" dirty="0"/>
              <a:t> </a:t>
            </a:r>
            <a:r>
              <a:rPr lang="es-AR" sz="1600" dirty="0" err="1"/>
              <a:t>maintain</a:t>
            </a:r>
            <a:r>
              <a:rPr lang="es-AR" sz="1600" dirty="0"/>
              <a:t> </a:t>
            </a:r>
            <a:r>
              <a:rPr lang="es-AR" sz="1600" dirty="0" err="1"/>
              <a:t>or</a:t>
            </a:r>
            <a:r>
              <a:rPr lang="es-AR" sz="1600" dirty="0"/>
              <a:t> </a:t>
            </a:r>
            <a:r>
              <a:rPr lang="es-AR" sz="1600" dirty="0" err="1"/>
              <a:t>regain</a:t>
            </a:r>
            <a:r>
              <a:rPr lang="es-AR" sz="1600" dirty="0"/>
              <a:t> balance and </a:t>
            </a:r>
            <a:r>
              <a:rPr lang="es-AR" sz="1600" dirty="0" err="1"/>
              <a:t>harmony</a:t>
            </a:r>
            <a:r>
              <a:rPr lang="es-AR" sz="1600" dirty="0"/>
              <a:t> </a:t>
            </a:r>
            <a:r>
              <a:rPr lang="es-AR" sz="1600" dirty="0" err="1"/>
              <a:t>between</a:t>
            </a:r>
            <a:r>
              <a:rPr lang="es-AR" sz="1600" dirty="0"/>
              <a:t> </a:t>
            </a:r>
            <a:r>
              <a:rPr lang="es-AR" sz="1600" dirty="0" err="1"/>
              <a:t>physical</a:t>
            </a:r>
            <a:r>
              <a:rPr lang="es-AR" sz="1600" dirty="0"/>
              <a:t>, mental and spiritual </a:t>
            </a:r>
            <a:r>
              <a:rPr lang="es-AR" sz="1600" dirty="0" err="1"/>
              <a:t>health</a:t>
            </a:r>
            <a:r>
              <a:rPr lang="es-AR" sz="1600" dirty="0"/>
              <a:t>.</a:t>
            </a:r>
            <a:endParaRPr lang="es-PE" sz="1600" dirty="0"/>
          </a:p>
          <a:p>
            <a:pPr>
              <a:buNone/>
            </a:pPr>
            <a:endParaRPr lang="es-PE" dirty="0"/>
          </a:p>
        </p:txBody>
      </p:sp>
      <p:sp>
        <p:nvSpPr>
          <p:cNvPr id="4" name="3 CuadroTexto"/>
          <p:cNvSpPr txBox="1"/>
          <p:nvPr/>
        </p:nvSpPr>
        <p:spPr>
          <a:xfrm>
            <a:off x="415637" y="5635462"/>
            <a:ext cx="111390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200" dirty="0"/>
              <a:t>19. Martínez Sarasola, Carlos. (2010) </a:t>
            </a:r>
            <a:r>
              <a:rPr lang="es-AR" sz="1200" i="1" dirty="0"/>
              <a:t>De manera sagrada y en celebración.</a:t>
            </a:r>
            <a:r>
              <a:rPr lang="es-AR" sz="1200" dirty="0"/>
              <a:t> Cap.4 Realidad, mundo invisible y cosmovisión. (Fragmentos Pág.160-202). Editorial </a:t>
            </a:r>
            <a:r>
              <a:rPr lang="es-AR" sz="1200" dirty="0" err="1"/>
              <a:t>Biblos</a:t>
            </a:r>
            <a:r>
              <a:rPr lang="es-AR" sz="1200" dirty="0"/>
              <a:t>: Buenos Aires.</a:t>
            </a:r>
            <a:endParaRPr lang="es-PE" sz="1200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6063" y="870093"/>
            <a:ext cx="10515600" cy="679904"/>
          </a:xfrm>
        </p:spPr>
        <p:txBody>
          <a:bodyPr>
            <a:normAutofit fontScale="90000"/>
          </a:bodyPr>
          <a:lstStyle/>
          <a:p>
            <a:r>
              <a:rPr lang="it-IT" sz="22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 Characteristics of Shamanic medicine</a:t>
            </a:r>
            <a:r>
              <a:rPr lang="en-US" sz="22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22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s-PE" sz="22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46067" y="1535758"/>
            <a:ext cx="10811493" cy="632815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s-AR" sz="1600" dirty="0" err="1"/>
              <a:t>Shamanic</a:t>
            </a:r>
            <a:r>
              <a:rPr lang="es-AR" sz="1600" dirty="0"/>
              <a:t> </a:t>
            </a:r>
            <a:r>
              <a:rPr lang="es-AR" sz="1600" dirty="0" err="1"/>
              <a:t>worktable</a:t>
            </a:r>
            <a:r>
              <a:rPr lang="es-AR" sz="1600" dirty="0"/>
              <a:t>:</a:t>
            </a:r>
          </a:p>
          <a:p>
            <a:pPr marL="0" indent="0" algn="just">
              <a:buNone/>
            </a:pPr>
            <a:endParaRPr lang="es-AR" sz="1600" dirty="0"/>
          </a:p>
          <a:p>
            <a:pPr marL="0" indent="0" algn="just">
              <a:buNone/>
            </a:pPr>
            <a:endParaRPr lang="es-AR" sz="1600" dirty="0"/>
          </a:p>
        </p:txBody>
      </p:sp>
      <p:sp>
        <p:nvSpPr>
          <p:cNvPr id="4" name="3 CuadroTexto"/>
          <p:cNvSpPr txBox="1"/>
          <p:nvPr/>
        </p:nvSpPr>
        <p:spPr>
          <a:xfrm>
            <a:off x="535675" y="5818095"/>
            <a:ext cx="111390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1200" dirty="0"/>
              <a:t>Prodigioso Perú profundo</a:t>
            </a:r>
          </a:p>
        </p:txBody>
      </p:sp>
      <p:sp>
        <p:nvSpPr>
          <p:cNvPr id="5" name="4 CuadroTexto"/>
          <p:cNvSpPr txBox="1"/>
          <p:nvPr/>
        </p:nvSpPr>
        <p:spPr>
          <a:xfrm>
            <a:off x="535675" y="1909265"/>
            <a:ext cx="9829800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PE" sz="1600" dirty="0" err="1"/>
              <a:t>Tobacco</a:t>
            </a:r>
            <a:r>
              <a:rPr lang="es-PE" sz="1600" dirty="0"/>
              <a:t> </a:t>
            </a:r>
            <a:r>
              <a:rPr lang="es-PE" sz="1600" dirty="0" err="1"/>
              <a:t>leaves</a:t>
            </a:r>
            <a:r>
              <a:rPr lang="es-PE" sz="1600" dirty="0"/>
              <a:t> to «</a:t>
            </a:r>
            <a:r>
              <a:rPr lang="es-PE" sz="1600" dirty="0" err="1"/>
              <a:t>dominate</a:t>
            </a:r>
            <a:r>
              <a:rPr lang="es-PE" sz="1600" dirty="0"/>
              <a:t>» the </a:t>
            </a:r>
            <a:r>
              <a:rPr lang="es-PE" sz="1600" dirty="0" err="1"/>
              <a:t>opponent</a:t>
            </a:r>
            <a:r>
              <a:rPr lang="es-PE" sz="1600" dirty="0"/>
              <a:t> and use the </a:t>
            </a:r>
            <a:r>
              <a:rPr lang="es-PE" sz="1600" dirty="0" err="1"/>
              <a:t>enchantment</a:t>
            </a:r>
            <a:r>
              <a:rPr lang="es-PE" sz="1600" dirty="0"/>
              <a:t> of the </a:t>
            </a:r>
            <a:r>
              <a:rPr lang="es-PE" sz="1600" dirty="0" err="1"/>
              <a:t>hills</a:t>
            </a:r>
            <a:r>
              <a:rPr lang="es-PE" sz="1600" dirty="0"/>
              <a:t> and </a:t>
            </a:r>
            <a:r>
              <a:rPr lang="es-PE" sz="1600" dirty="0" err="1"/>
              <a:t>lakes</a:t>
            </a:r>
            <a:r>
              <a:rPr lang="es-PE" sz="1600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PE" sz="1600" dirty="0" err="1"/>
              <a:t>Water</a:t>
            </a:r>
            <a:r>
              <a:rPr lang="es-PE" sz="1600" dirty="0"/>
              <a:t> </a:t>
            </a:r>
            <a:r>
              <a:rPr lang="es-PE" sz="1600" dirty="0" err="1"/>
              <a:t>from</a:t>
            </a:r>
            <a:r>
              <a:rPr lang="es-PE" sz="1600" dirty="0"/>
              <a:t> Las </a:t>
            </a:r>
            <a:r>
              <a:rPr lang="es-PE" sz="1600" dirty="0" err="1"/>
              <a:t>Huaringas</a:t>
            </a:r>
            <a:r>
              <a:rPr lang="es-PE" sz="1600" dirty="0"/>
              <a:t> </a:t>
            </a:r>
            <a:r>
              <a:rPr lang="es-PE" sz="1600" dirty="0" err="1"/>
              <a:t>lakes</a:t>
            </a:r>
            <a:r>
              <a:rPr lang="es-PE" sz="1600" dirty="0"/>
              <a:t> (</a:t>
            </a:r>
            <a:r>
              <a:rPr lang="es-PE" sz="1600" dirty="0" err="1"/>
              <a:t>Huancabamba</a:t>
            </a:r>
            <a:r>
              <a:rPr lang="es-PE" sz="1600" dirty="0"/>
              <a:t> </a:t>
            </a:r>
            <a:r>
              <a:rPr lang="es-PE" sz="1600" dirty="0" err="1"/>
              <a:t>district</a:t>
            </a:r>
            <a:r>
              <a:rPr lang="es-PE" sz="1600" dirty="0"/>
              <a:t>)    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PE" sz="1600" dirty="0" err="1"/>
              <a:t>Flowery</a:t>
            </a:r>
            <a:r>
              <a:rPr lang="es-PE" sz="1600" dirty="0"/>
              <a:t> </a:t>
            </a:r>
            <a:r>
              <a:rPr lang="es-PE" sz="1600" dirty="0" err="1"/>
              <a:t>water</a:t>
            </a:r>
            <a:r>
              <a:rPr lang="es-PE" sz="1600" dirty="0"/>
              <a:t>, Eau de </a:t>
            </a:r>
            <a:r>
              <a:rPr lang="es-PE" sz="1600" dirty="0" err="1"/>
              <a:t>cologne</a:t>
            </a:r>
            <a:r>
              <a:rPr lang="es-PE" sz="1600" dirty="0"/>
              <a:t> and Kananga </a:t>
            </a:r>
            <a:r>
              <a:rPr lang="es-PE" sz="1600" dirty="0" err="1"/>
              <a:t>water</a:t>
            </a:r>
            <a:r>
              <a:rPr lang="es-PE" sz="1600" dirty="0"/>
              <a:t> </a:t>
            </a:r>
            <a:r>
              <a:rPr lang="es-PE" sz="1600" dirty="0" err="1"/>
              <a:t>for</a:t>
            </a:r>
            <a:r>
              <a:rPr lang="es-PE" sz="1600" dirty="0"/>
              <a:t> </a:t>
            </a:r>
            <a:r>
              <a:rPr lang="es-PE" sz="1600" dirty="0" err="1"/>
              <a:t>protection</a:t>
            </a:r>
            <a:r>
              <a:rPr lang="es-PE" sz="1600" dirty="0"/>
              <a:t> and </a:t>
            </a:r>
            <a:r>
              <a:rPr lang="es-PE" sz="1600" dirty="0" err="1"/>
              <a:t>flourishing</a:t>
            </a:r>
            <a:r>
              <a:rPr lang="es-PE" sz="1600" dirty="0"/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PE" sz="1600" dirty="0"/>
              <a:t>Pisco </a:t>
            </a:r>
            <a:r>
              <a:rPr lang="es-PE" sz="1600" dirty="0" err="1"/>
              <a:t>or</a:t>
            </a:r>
            <a:r>
              <a:rPr lang="es-PE" sz="1600" dirty="0"/>
              <a:t> </a:t>
            </a:r>
            <a:r>
              <a:rPr lang="es-PE" sz="1600" dirty="0" err="1"/>
              <a:t>schnapps</a:t>
            </a:r>
            <a:r>
              <a:rPr lang="es-PE" sz="1600" dirty="0"/>
              <a:t> (“aguardiente”) to </a:t>
            </a:r>
            <a:r>
              <a:rPr lang="es-PE" sz="1600" dirty="0" err="1"/>
              <a:t>add</a:t>
            </a:r>
            <a:r>
              <a:rPr lang="es-PE" sz="1600" dirty="0"/>
              <a:t> to </a:t>
            </a:r>
            <a:r>
              <a:rPr lang="es-PE" sz="1600" dirty="0" err="1"/>
              <a:t>the</a:t>
            </a:r>
            <a:r>
              <a:rPr lang="es-PE" sz="1600" dirty="0"/>
              <a:t> medicine (</a:t>
            </a:r>
            <a:r>
              <a:rPr lang="es-PE" sz="1600" dirty="0" err="1"/>
              <a:t>tobacco</a:t>
            </a:r>
            <a:r>
              <a:rPr lang="es-PE" sz="1600" dirty="0"/>
              <a:t>) and a </a:t>
            </a:r>
            <a:r>
              <a:rPr lang="es-PE" sz="1600" dirty="0" err="1"/>
              <a:t>spondyl</a:t>
            </a:r>
            <a:r>
              <a:rPr lang="es-PE" sz="1600" dirty="0"/>
              <a:t> to </a:t>
            </a:r>
            <a:r>
              <a:rPr lang="es-PE" sz="1600" dirty="0" err="1"/>
              <a:t>strenghten</a:t>
            </a:r>
            <a:r>
              <a:rPr lang="es-PE" sz="1600" dirty="0"/>
              <a:t> </a:t>
            </a:r>
            <a:r>
              <a:rPr lang="es-PE" sz="1600" dirty="0" err="1"/>
              <a:t>it</a:t>
            </a:r>
            <a:r>
              <a:rPr lang="es-PE" sz="1600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PE" sz="1600" dirty="0" err="1"/>
              <a:t>Two</a:t>
            </a:r>
            <a:r>
              <a:rPr lang="es-PE" sz="1600" dirty="0"/>
              <a:t> </a:t>
            </a:r>
            <a:r>
              <a:rPr lang="es-PE" sz="1600" dirty="0" err="1"/>
              <a:t>daggers</a:t>
            </a:r>
            <a:r>
              <a:rPr lang="es-PE" sz="1600" dirty="0"/>
              <a:t> to «</a:t>
            </a:r>
            <a:r>
              <a:rPr lang="es-PE" sz="1600" dirty="0" err="1"/>
              <a:t>send</a:t>
            </a:r>
            <a:r>
              <a:rPr lang="es-PE" sz="1600" dirty="0"/>
              <a:t> </a:t>
            </a:r>
            <a:r>
              <a:rPr lang="es-PE" sz="1600" dirty="0" err="1"/>
              <a:t>bad</a:t>
            </a:r>
            <a:r>
              <a:rPr lang="es-PE" sz="1600" dirty="0"/>
              <a:t> </a:t>
            </a:r>
            <a:r>
              <a:rPr lang="es-PE" sz="1600" dirty="0" err="1"/>
              <a:t>things</a:t>
            </a:r>
            <a:r>
              <a:rPr lang="es-PE" sz="1600" dirty="0"/>
              <a:t> </a:t>
            </a:r>
            <a:r>
              <a:rPr lang="es-PE" sz="1600" dirty="0" err="1"/>
              <a:t>towards</a:t>
            </a:r>
            <a:r>
              <a:rPr lang="es-PE" sz="1600" dirty="0"/>
              <a:t> </a:t>
            </a:r>
            <a:r>
              <a:rPr lang="es-PE" sz="1600" dirty="0" err="1"/>
              <a:t>the</a:t>
            </a:r>
            <a:r>
              <a:rPr lang="es-PE" sz="1600" dirty="0"/>
              <a:t> </a:t>
            </a:r>
            <a:r>
              <a:rPr lang="es-PE" sz="1600" dirty="0" err="1"/>
              <a:t>enemy</a:t>
            </a:r>
            <a:r>
              <a:rPr lang="es-PE" sz="1600" dirty="0"/>
              <a:t>».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PE" sz="1600" dirty="0"/>
              <a:t>Bull </a:t>
            </a:r>
            <a:r>
              <a:rPr lang="es-PE" sz="1600" dirty="0" err="1"/>
              <a:t>horns</a:t>
            </a:r>
            <a:r>
              <a:rPr lang="es-PE" sz="1600" dirty="0"/>
              <a:t> to </a:t>
            </a:r>
            <a:r>
              <a:rPr lang="es-PE" sz="1600" dirty="0" err="1"/>
              <a:t>undo</a:t>
            </a:r>
            <a:r>
              <a:rPr lang="es-PE" sz="1600" dirty="0"/>
              <a:t> </a:t>
            </a:r>
            <a:r>
              <a:rPr lang="es-PE" sz="1600" dirty="0" err="1"/>
              <a:t>every</a:t>
            </a:r>
            <a:r>
              <a:rPr lang="es-PE" sz="1600" dirty="0"/>
              <a:t> </a:t>
            </a:r>
            <a:r>
              <a:rPr lang="es-PE" sz="1600" dirty="0" err="1"/>
              <a:t>hex</a:t>
            </a:r>
            <a:r>
              <a:rPr lang="es-PE" sz="1600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PE" sz="1600" dirty="0" err="1"/>
              <a:t>Locks</a:t>
            </a:r>
            <a:r>
              <a:rPr lang="es-PE" sz="1600" dirty="0"/>
              <a:t> </a:t>
            </a:r>
            <a:r>
              <a:rPr lang="es-PE" sz="1600" dirty="0" err="1"/>
              <a:t>made</a:t>
            </a:r>
            <a:r>
              <a:rPr lang="es-PE" sz="1600" dirty="0"/>
              <a:t> </a:t>
            </a:r>
            <a:r>
              <a:rPr lang="es-PE" sz="1600" dirty="0" err="1"/>
              <a:t>with</a:t>
            </a:r>
            <a:r>
              <a:rPr lang="es-PE" sz="1600" dirty="0"/>
              <a:t> medicinal </a:t>
            </a:r>
            <a:r>
              <a:rPr lang="es-PE" sz="1600" dirty="0" err="1"/>
              <a:t>herbs</a:t>
            </a:r>
            <a:r>
              <a:rPr lang="es-PE" sz="1600" dirty="0"/>
              <a:t> to «cure and </a:t>
            </a:r>
            <a:r>
              <a:rPr lang="es-PE" sz="1600" dirty="0" err="1"/>
              <a:t>flourish</a:t>
            </a:r>
            <a:r>
              <a:rPr lang="es-PE" sz="1600" dirty="0"/>
              <a:t>».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PE" sz="1600" dirty="0"/>
              <a:t>Limes to «</a:t>
            </a:r>
            <a:r>
              <a:rPr lang="es-PE" sz="1600" dirty="0" err="1"/>
              <a:t>sweeten</a:t>
            </a:r>
            <a:r>
              <a:rPr lang="es-PE" sz="1600" dirty="0"/>
              <a:t> and </a:t>
            </a:r>
            <a:r>
              <a:rPr lang="es-PE" sz="1600" dirty="0" err="1"/>
              <a:t>refresh</a:t>
            </a:r>
            <a:r>
              <a:rPr lang="es-PE" sz="1600" dirty="0"/>
              <a:t>» </a:t>
            </a:r>
            <a:r>
              <a:rPr lang="es-PE" sz="1600" dirty="0" err="1"/>
              <a:t>any</a:t>
            </a:r>
            <a:r>
              <a:rPr lang="es-PE" sz="1600" dirty="0"/>
              <a:t> </a:t>
            </a:r>
            <a:r>
              <a:rPr lang="es-PE" sz="1600" dirty="0" err="1"/>
              <a:t>type</a:t>
            </a:r>
            <a:r>
              <a:rPr lang="es-PE" sz="1600" dirty="0"/>
              <a:t> of </a:t>
            </a:r>
            <a:r>
              <a:rPr lang="es-PE" sz="1600" dirty="0" err="1"/>
              <a:t>business</a:t>
            </a:r>
            <a:r>
              <a:rPr lang="es-PE" sz="1600" dirty="0"/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PE" sz="1600" dirty="0"/>
              <a:t>White </a:t>
            </a:r>
            <a:r>
              <a:rPr lang="es-PE" sz="1600" dirty="0" err="1"/>
              <a:t>sugar</a:t>
            </a:r>
            <a:r>
              <a:rPr lang="es-PE" sz="1600" dirty="0"/>
              <a:t> to </a:t>
            </a:r>
            <a:r>
              <a:rPr lang="es-PE" sz="1600" dirty="0" err="1"/>
              <a:t>flourish</a:t>
            </a:r>
            <a:r>
              <a:rPr lang="es-PE" sz="1600" dirty="0"/>
              <a:t> and </a:t>
            </a:r>
            <a:r>
              <a:rPr lang="es-PE" sz="1600" dirty="0" err="1"/>
              <a:t>raise</a:t>
            </a:r>
            <a:r>
              <a:rPr lang="es-PE" sz="1600" dirty="0"/>
              <a:t> </a:t>
            </a:r>
            <a:r>
              <a:rPr lang="es-PE" sz="1600" dirty="0" err="1"/>
              <a:t>fortune</a:t>
            </a:r>
            <a:r>
              <a:rPr lang="es-PE" sz="1600" dirty="0"/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PE" sz="1600" dirty="0"/>
              <a:t>White roses to </a:t>
            </a:r>
            <a:r>
              <a:rPr lang="es-PE" sz="1600" dirty="0" err="1"/>
              <a:t>whiten</a:t>
            </a:r>
            <a:r>
              <a:rPr lang="es-PE" sz="1600" dirty="0"/>
              <a:t> and </a:t>
            </a:r>
            <a:r>
              <a:rPr lang="es-PE" sz="1600" dirty="0" err="1"/>
              <a:t>clear</a:t>
            </a:r>
            <a:r>
              <a:rPr lang="es-PE" sz="1600" dirty="0"/>
              <a:t> </a:t>
            </a:r>
            <a:r>
              <a:rPr lang="es-PE" sz="1600" dirty="0" err="1"/>
              <a:t>the</a:t>
            </a:r>
            <a:r>
              <a:rPr lang="es-PE" sz="1600" dirty="0"/>
              <a:t> </a:t>
            </a:r>
            <a:r>
              <a:rPr lang="es-PE" sz="1600" dirty="0" err="1"/>
              <a:t>mind</a:t>
            </a:r>
            <a:r>
              <a:rPr lang="es-PE" sz="1600" dirty="0"/>
              <a:t>. </a:t>
            </a:r>
            <a:r>
              <a:rPr lang="es-PE" sz="1600" dirty="0" err="1"/>
              <a:t>Also</a:t>
            </a:r>
            <a:r>
              <a:rPr lang="es-PE" sz="1600" dirty="0"/>
              <a:t>, to </a:t>
            </a:r>
            <a:r>
              <a:rPr lang="es-PE" sz="1600" dirty="0" err="1"/>
              <a:t>attract</a:t>
            </a:r>
            <a:r>
              <a:rPr lang="es-PE" sz="1600" dirty="0"/>
              <a:t> </a:t>
            </a:r>
            <a:r>
              <a:rPr lang="es-PE" sz="1600" dirty="0" err="1"/>
              <a:t>good</a:t>
            </a:r>
            <a:r>
              <a:rPr lang="es-PE" sz="1600" dirty="0"/>
              <a:t> </a:t>
            </a:r>
            <a:r>
              <a:rPr lang="es-PE" sz="1600" dirty="0" err="1"/>
              <a:t>clients</a:t>
            </a:r>
            <a:r>
              <a:rPr lang="es-PE" sz="1600" dirty="0"/>
              <a:t> to </a:t>
            </a:r>
            <a:r>
              <a:rPr lang="es-PE" sz="1600" dirty="0" err="1"/>
              <a:t>the</a:t>
            </a:r>
            <a:r>
              <a:rPr lang="es-PE" sz="1600" dirty="0"/>
              <a:t> </a:t>
            </a:r>
            <a:r>
              <a:rPr lang="es-PE" sz="1600" dirty="0" err="1"/>
              <a:t>business</a:t>
            </a:r>
            <a:r>
              <a:rPr lang="es-PE" sz="1600" dirty="0"/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PE" sz="1600" dirty="0"/>
              <a:t>A </a:t>
            </a:r>
            <a:r>
              <a:rPr lang="es-PE" sz="1600" dirty="0" err="1"/>
              <a:t>bell</a:t>
            </a:r>
            <a:r>
              <a:rPr lang="es-PE" sz="1600" dirty="0"/>
              <a:t> to </a:t>
            </a:r>
            <a:r>
              <a:rPr lang="es-PE" sz="1600" dirty="0" err="1"/>
              <a:t>call</a:t>
            </a:r>
            <a:r>
              <a:rPr lang="es-PE" sz="1600" dirty="0"/>
              <a:t> </a:t>
            </a:r>
            <a:r>
              <a:rPr lang="es-PE" sz="1600" dirty="0" err="1"/>
              <a:t>the</a:t>
            </a:r>
            <a:r>
              <a:rPr lang="es-PE" sz="1600" dirty="0"/>
              <a:t> “</a:t>
            </a:r>
            <a:r>
              <a:rPr lang="es-PE" sz="1600" dirty="0" err="1"/>
              <a:t>fright</a:t>
            </a:r>
            <a:r>
              <a:rPr lang="es-PE" sz="1600" dirty="0"/>
              <a:t> </a:t>
            </a:r>
            <a:r>
              <a:rPr lang="es-PE" sz="1600" dirty="0" err="1"/>
              <a:t>spirits</a:t>
            </a:r>
            <a:r>
              <a:rPr lang="es-PE" sz="1600" dirty="0"/>
              <a:t>” «espíritus del susto».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PE" sz="1600" dirty="0"/>
              <a:t>A </a:t>
            </a:r>
            <a:r>
              <a:rPr lang="es-PE" sz="1600" dirty="0" err="1"/>
              <a:t>chungana</a:t>
            </a:r>
            <a:r>
              <a:rPr lang="es-PE" sz="1600" dirty="0"/>
              <a:t> (“sonaja”) </a:t>
            </a:r>
            <a:r>
              <a:rPr lang="es-PE" sz="1600" dirty="0" err="1"/>
              <a:t>or</a:t>
            </a:r>
            <a:r>
              <a:rPr lang="es-PE" sz="1600" dirty="0"/>
              <a:t> </a:t>
            </a:r>
            <a:r>
              <a:rPr lang="es-PE" sz="1600" dirty="0" err="1"/>
              <a:t>rattle</a:t>
            </a:r>
            <a:r>
              <a:rPr lang="es-PE" sz="1600" dirty="0"/>
              <a:t> to </a:t>
            </a:r>
            <a:r>
              <a:rPr lang="es-PE" sz="1600" dirty="0" err="1"/>
              <a:t>evoke</a:t>
            </a:r>
            <a:r>
              <a:rPr lang="es-PE" sz="1600" dirty="0"/>
              <a:t> </a:t>
            </a:r>
            <a:r>
              <a:rPr lang="es-PE" sz="1600" dirty="0" err="1"/>
              <a:t>wind</a:t>
            </a:r>
            <a:r>
              <a:rPr lang="es-PE" sz="1600" dirty="0"/>
              <a:t> and </a:t>
            </a:r>
            <a:r>
              <a:rPr lang="es-PE" sz="1600" dirty="0" err="1"/>
              <a:t>virtue</a:t>
            </a:r>
            <a:r>
              <a:rPr lang="es-PE" sz="1600" dirty="0"/>
              <a:t>. </a:t>
            </a:r>
            <a:br>
              <a:rPr lang="es-PE" sz="1600" dirty="0"/>
            </a:br>
            <a:r>
              <a:rPr lang="es-PE" sz="1600" dirty="0"/>
              <a:t/>
            </a:r>
            <a:br>
              <a:rPr lang="es-PE" sz="1600" dirty="0"/>
            </a:br>
            <a:r>
              <a:rPr lang="es-PE" sz="1600" dirty="0"/>
              <a:t/>
            </a:r>
            <a:br>
              <a:rPr lang="es-PE" sz="1600" dirty="0"/>
            </a:br>
            <a:r>
              <a:rPr lang="es-PE" sz="1600" dirty="0"/>
              <a:t/>
            </a:r>
            <a:br>
              <a:rPr lang="es-PE" sz="1600" dirty="0"/>
            </a:br>
            <a:r>
              <a:rPr lang="es-PE" sz="1600" dirty="0"/>
              <a:t/>
            </a:r>
            <a:br>
              <a:rPr lang="es-PE" sz="1600" dirty="0"/>
            </a:br>
            <a:endParaRPr lang="es-PE" sz="1600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09448" y="1170343"/>
            <a:ext cx="10515600" cy="679904"/>
          </a:xfrm>
        </p:spPr>
        <p:txBody>
          <a:bodyPr>
            <a:normAutofit/>
          </a:bodyPr>
          <a:lstStyle/>
          <a:p>
            <a:r>
              <a:rPr lang="it-IT" sz="2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 Characteristics of Shamanic medicine</a:t>
            </a:r>
            <a:r>
              <a:rPr lang="en-US" sz="2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2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s-PE" sz="20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64550" y="1860489"/>
            <a:ext cx="10811493" cy="63281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s-AR" sz="2000" b="1" dirty="0" err="1"/>
              <a:t>Shamanic</a:t>
            </a:r>
            <a:r>
              <a:rPr lang="es-AR" sz="2000" b="1" dirty="0"/>
              <a:t> </a:t>
            </a:r>
            <a:r>
              <a:rPr lang="es-AR" sz="2000" b="1" dirty="0" err="1"/>
              <a:t>worktable</a:t>
            </a:r>
            <a:r>
              <a:rPr lang="es-AR" sz="2000" b="1" dirty="0"/>
              <a:t> </a:t>
            </a:r>
          </a:p>
          <a:p>
            <a:pPr marL="0" indent="0" algn="just">
              <a:buNone/>
            </a:pPr>
            <a:endParaRPr lang="es-AR" sz="1900" dirty="0"/>
          </a:p>
          <a:p>
            <a:pPr marL="0" indent="0" algn="just">
              <a:buNone/>
            </a:pPr>
            <a:endParaRPr lang="es-AR" sz="1900" dirty="0"/>
          </a:p>
        </p:txBody>
      </p:sp>
      <p:pic>
        <p:nvPicPr>
          <p:cNvPr id="15362" name="Picture 2" descr="The Healing Mesa A World of Healing: The Mesa in Peruvian ..."/>
          <p:cNvPicPr>
            <a:picLocks noChangeAspect="1" noChangeArrowheads="1"/>
          </p:cNvPicPr>
          <p:nvPr/>
        </p:nvPicPr>
        <p:blipFill>
          <a:blip r:embed="rId2"/>
          <a:srcRect l="23944" t="59394" r="37998"/>
          <a:stretch>
            <a:fillRect/>
          </a:stretch>
        </p:blipFill>
        <p:spPr bwMode="auto">
          <a:xfrm>
            <a:off x="3815961" y="2670114"/>
            <a:ext cx="3908672" cy="3127829"/>
          </a:xfrm>
          <a:prstGeom prst="rect">
            <a:avLst/>
          </a:prstGeom>
          <a:noFill/>
        </p:spPr>
      </p:pic>
      <p:sp>
        <p:nvSpPr>
          <p:cNvPr id="7" name="6 CuadroTexto"/>
          <p:cNvSpPr txBox="1"/>
          <p:nvPr/>
        </p:nvSpPr>
        <p:spPr>
          <a:xfrm>
            <a:off x="3972910" y="5797943"/>
            <a:ext cx="39886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 </a:t>
            </a:r>
            <a:r>
              <a:rPr lang="en-US" sz="1600" dirty="0"/>
              <a:t>The worktable in Peruvian Shamanism</a:t>
            </a:r>
            <a:endParaRPr lang="es-PE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01722" y="1115752"/>
            <a:ext cx="10515600" cy="535627"/>
          </a:xfrm>
        </p:spPr>
        <p:txBody>
          <a:bodyPr>
            <a:noAutofit/>
          </a:bodyPr>
          <a:lstStyle/>
          <a:p>
            <a:r>
              <a:rPr lang="es-PE" sz="2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4. </a:t>
            </a:r>
            <a:r>
              <a:rPr lang="es-PE" sz="28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Shamanism</a:t>
            </a:r>
            <a:r>
              <a:rPr lang="es-PE" sz="2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PE" sz="28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rituals</a:t>
            </a:r>
            <a:r>
              <a:rPr lang="en-US" sz="24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24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sz="24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/>
          <a:srcRect l="24584" t="19396" r="51684" b="12500"/>
          <a:stretch>
            <a:fillRect/>
          </a:stretch>
        </p:blipFill>
        <p:spPr bwMode="auto">
          <a:xfrm>
            <a:off x="4246662" y="1792328"/>
            <a:ext cx="2454389" cy="3977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39327812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35418" y="624433"/>
            <a:ext cx="10515600" cy="930275"/>
          </a:xfrm>
        </p:spPr>
        <p:txBody>
          <a:bodyPr>
            <a:normAutofit/>
          </a:bodyPr>
          <a:lstStyle/>
          <a:p>
            <a:r>
              <a:rPr lang="es-PE" sz="2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4. SHAMANISM RITUALS</a:t>
            </a:r>
            <a:endParaRPr lang="en-US" sz="20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51846" y="1728833"/>
            <a:ext cx="5715001" cy="2501973"/>
          </a:xfrm>
        </p:spPr>
        <p:txBody>
          <a:bodyPr>
            <a:normAutofit/>
          </a:bodyPr>
          <a:lstStyle/>
          <a:p>
            <a:pPr marL="227965" marR="734695" indent="0" algn="just">
              <a:spcBef>
                <a:spcPts val="5"/>
              </a:spcBef>
              <a:buNone/>
            </a:pPr>
            <a:endParaRPr lang="es-PE" sz="2400" b="1" dirty="0">
              <a:latin typeface="Times New Roman" pitchFamily="18" charset="0"/>
              <a:cs typeface="Times New Roman" pitchFamily="18" charset="0"/>
            </a:endParaRPr>
          </a:p>
          <a:p>
            <a:pPr marL="227965" marR="734695" indent="0" algn="just">
              <a:spcBef>
                <a:spcPts val="5"/>
              </a:spcBef>
              <a:buNone/>
            </a:pPr>
            <a:r>
              <a:rPr lang="es-PE" sz="1600" b="1" dirty="0">
                <a:cs typeface="Times New Roman" pitchFamily="18" charset="0"/>
              </a:rPr>
              <a:t>The </a:t>
            </a:r>
            <a:r>
              <a:rPr lang="es-PE" sz="1600" b="1" dirty="0" err="1">
                <a:cs typeface="Times New Roman" pitchFamily="18" charset="0"/>
              </a:rPr>
              <a:t>separation</a:t>
            </a:r>
            <a:r>
              <a:rPr lang="es-PE" sz="1600" b="1" dirty="0">
                <a:cs typeface="Times New Roman" pitchFamily="18" charset="0"/>
              </a:rPr>
              <a:t>: </a:t>
            </a:r>
            <a:r>
              <a:rPr lang="es-PE" sz="1600" dirty="0" err="1">
                <a:cs typeface="Times New Roman" pitchFamily="18" charset="0"/>
              </a:rPr>
              <a:t>consists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on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physical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or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symbolic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isolation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of</a:t>
            </a:r>
            <a:r>
              <a:rPr lang="es-PE" sz="1600" dirty="0">
                <a:cs typeface="Times New Roman" pitchFamily="18" charset="0"/>
              </a:rPr>
              <a:t> the individual, </a:t>
            </a:r>
            <a:r>
              <a:rPr lang="es-PE" sz="1600" dirty="0" err="1">
                <a:cs typeface="Times New Roman" pitchFamily="18" charset="0"/>
              </a:rPr>
              <a:t>to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separate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him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from</a:t>
            </a:r>
            <a:r>
              <a:rPr lang="es-PE" sz="1600" dirty="0">
                <a:cs typeface="Times New Roman" pitchFamily="18" charset="0"/>
              </a:rPr>
              <a:t> the cause </a:t>
            </a:r>
            <a:r>
              <a:rPr lang="es-PE" sz="1600" dirty="0" err="1">
                <a:cs typeface="Times New Roman" pitchFamily="18" charset="0"/>
              </a:rPr>
              <a:t>of</a:t>
            </a:r>
            <a:r>
              <a:rPr lang="es-PE" sz="1600" dirty="0">
                <a:cs typeface="Times New Roman" pitchFamily="18" charset="0"/>
              </a:rPr>
              <a:t> the </a:t>
            </a:r>
            <a:r>
              <a:rPr lang="es-PE" sz="1600" dirty="0" err="1">
                <a:cs typeface="Times New Roman" pitchFamily="18" charset="0"/>
              </a:rPr>
              <a:t>illness</a:t>
            </a:r>
            <a:r>
              <a:rPr lang="es-PE" sz="1600" dirty="0">
                <a:cs typeface="Times New Roman" pitchFamily="18" charset="0"/>
              </a:rPr>
              <a:t>.</a:t>
            </a:r>
          </a:p>
          <a:p>
            <a:pPr marL="227965" marR="734695" indent="0" algn="just">
              <a:spcBef>
                <a:spcPts val="5"/>
              </a:spcBef>
              <a:buNone/>
            </a:pPr>
            <a:endParaRPr lang="es-PE" sz="1600" dirty="0">
              <a:cs typeface="Times New Roman" pitchFamily="18" charset="0"/>
            </a:endParaRPr>
          </a:p>
          <a:p>
            <a:pPr marL="227965" marR="734695" indent="0" algn="just">
              <a:spcBef>
                <a:spcPts val="5"/>
              </a:spcBef>
              <a:buNone/>
            </a:pPr>
            <a:r>
              <a:rPr lang="es-PE" sz="1600" b="1" dirty="0">
                <a:cs typeface="Times New Roman" pitchFamily="18" charset="0"/>
              </a:rPr>
              <a:t>The </a:t>
            </a:r>
            <a:r>
              <a:rPr lang="es-PE" sz="1600" b="1" dirty="0" err="1">
                <a:cs typeface="Times New Roman" pitchFamily="18" charset="0"/>
              </a:rPr>
              <a:t>reincorporation</a:t>
            </a:r>
            <a:r>
              <a:rPr lang="es-PE" sz="1600" b="1" dirty="0">
                <a:cs typeface="Times New Roman" pitchFamily="18" charset="0"/>
              </a:rPr>
              <a:t>: </a:t>
            </a:r>
            <a:r>
              <a:rPr lang="es-PE" sz="1600" dirty="0" err="1">
                <a:cs typeface="Times New Roman" pitchFamily="18" charset="0"/>
              </a:rPr>
              <a:t>occurs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when</a:t>
            </a:r>
            <a:r>
              <a:rPr lang="es-PE" sz="1600" dirty="0">
                <a:cs typeface="Times New Roman" pitchFamily="18" charset="0"/>
              </a:rPr>
              <a:t> the individual </a:t>
            </a:r>
            <a:r>
              <a:rPr lang="es-PE" sz="1600" dirty="0" err="1">
                <a:cs typeface="Times New Roman" pitchFamily="18" charset="0"/>
              </a:rPr>
              <a:t>acquires</a:t>
            </a:r>
            <a:r>
              <a:rPr lang="es-PE" sz="1600" dirty="0">
                <a:cs typeface="Times New Roman" pitchFamily="18" charset="0"/>
              </a:rPr>
              <a:t> a new status and </a:t>
            </a:r>
            <a:r>
              <a:rPr lang="es-PE" sz="1600" dirty="0" err="1">
                <a:cs typeface="Times New Roman" pitchFamily="18" charset="0"/>
              </a:rPr>
              <a:t>reincorporates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to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society</a:t>
            </a:r>
            <a:r>
              <a:rPr lang="es-PE" sz="1600" dirty="0">
                <a:cs typeface="Times New Roman" pitchFamily="18" charset="0"/>
              </a:rPr>
              <a:t> as a new </a:t>
            </a:r>
            <a:r>
              <a:rPr lang="es-PE" sz="1600" dirty="0" err="1">
                <a:cs typeface="Times New Roman" pitchFamily="18" charset="0"/>
              </a:rPr>
              <a:t>member</a:t>
            </a:r>
            <a:r>
              <a:rPr lang="es-PE" sz="1600" dirty="0">
                <a:cs typeface="Times New Roman" pitchFamily="18" charset="0"/>
              </a:rPr>
              <a:t>.</a:t>
            </a:r>
          </a:p>
          <a:p>
            <a:pPr marL="227965" marR="734695" indent="0" algn="just">
              <a:spcBef>
                <a:spcPts val="5"/>
              </a:spcBef>
              <a:buNone/>
            </a:pP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594486" y="5703153"/>
            <a:ext cx="111974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1200" dirty="0"/>
              <a:t>20. Exposición. Chamanes y divinidades del Ecuador Precolombino. Comisario: Santiago Ontaneda-Luciano investigador de la Dirección de Museos y Sitios Arqueológicos de la Subsecretaría Técnica de Memoria Social del Ministerio de Cultura y de Patrimonio ecuatoriano. Consejero científico: Francisco Valdez, investigador en PALOC (Patrimonios Locales y Gobernanza), unidad mixta de investigación del IRD y del </a:t>
            </a:r>
            <a:r>
              <a:rPr lang="es-PE" sz="1200" dirty="0" err="1"/>
              <a:t>Muséum</a:t>
            </a:r>
            <a:r>
              <a:rPr lang="es-PE" sz="1200" dirty="0"/>
              <a:t> </a:t>
            </a:r>
            <a:r>
              <a:rPr lang="es-PE" sz="1200" dirty="0" err="1"/>
              <a:t>National</a:t>
            </a:r>
            <a:r>
              <a:rPr lang="es-PE" sz="1200" dirty="0"/>
              <a:t> </a:t>
            </a:r>
            <a:r>
              <a:rPr lang="es-PE" sz="1200" dirty="0" err="1"/>
              <a:t>d’Histoire</a:t>
            </a:r>
            <a:r>
              <a:rPr lang="es-PE" sz="1200" dirty="0"/>
              <a:t> </a:t>
            </a:r>
            <a:r>
              <a:rPr lang="es-PE" sz="1200" dirty="0" err="1"/>
              <a:t>Naturelle</a:t>
            </a:r>
            <a:r>
              <a:rPr lang="es-PE" sz="1200" dirty="0"/>
              <a:t>.  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 l="34706" t="9375" r="37647" b="23438"/>
          <a:stretch>
            <a:fillRect/>
          </a:stretch>
        </p:blipFill>
        <p:spPr bwMode="auto">
          <a:xfrm>
            <a:off x="6667056" y="1352550"/>
            <a:ext cx="2915093" cy="400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5 Rectángulo"/>
          <p:cNvSpPr/>
          <p:nvPr/>
        </p:nvSpPr>
        <p:spPr>
          <a:xfrm>
            <a:off x="9848850" y="4057650"/>
            <a:ext cx="200025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PE" sz="1200" dirty="0">
                <a:hlinkClick r:id="rId3"/>
              </a:rPr>
              <a:t>https://visitavirtual.cultura.pe/recorridos/MNAAHP/museo-nacional-arqueologia-antropologia-historia-peru/index.html</a:t>
            </a:r>
            <a:endParaRPr lang="es-PE" sz="1200" dirty="0"/>
          </a:p>
        </p:txBody>
      </p:sp>
    </p:spTree>
    <p:extLst>
      <p:ext uri="{BB962C8B-B14F-4D97-AF65-F5344CB8AC3E}">
        <p14:creationId xmlns:p14="http://schemas.microsoft.com/office/powerpoint/2010/main" val="34856134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1371599" y="596638"/>
            <a:ext cx="95066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b="1" dirty="0" err="1"/>
              <a:t>Marvelous</a:t>
            </a:r>
            <a:r>
              <a:rPr lang="es-PE" b="1" dirty="0"/>
              <a:t> </a:t>
            </a:r>
            <a:r>
              <a:rPr lang="es-PE" b="1" dirty="0" err="1"/>
              <a:t>nature</a:t>
            </a:r>
            <a:r>
              <a:rPr lang="es-PE" b="1" dirty="0"/>
              <a:t> </a:t>
            </a:r>
            <a:r>
              <a:rPr lang="es-PE" b="1" dirty="0" err="1"/>
              <a:t>considered</a:t>
            </a:r>
            <a:r>
              <a:rPr lang="es-PE" b="1" dirty="0"/>
              <a:t> as “Live” </a:t>
            </a:r>
            <a:r>
              <a:rPr lang="es-PE" b="1" dirty="0" err="1"/>
              <a:t>museums</a:t>
            </a:r>
            <a:endParaRPr lang="es-PE" b="1" dirty="0"/>
          </a:p>
        </p:txBody>
      </p:sp>
      <p:pic>
        <p:nvPicPr>
          <p:cNvPr id="14338" name="Picture 2" descr="Machu Picchu"/>
          <p:cNvPicPr>
            <a:picLocks noChangeAspect="1" noChangeArrowheads="1"/>
          </p:cNvPicPr>
          <p:nvPr/>
        </p:nvPicPr>
        <p:blipFill>
          <a:blip r:embed="rId2"/>
          <a:srcRect l="9556" t="4620" r="6250"/>
          <a:stretch>
            <a:fillRect/>
          </a:stretch>
        </p:blipFill>
        <p:spPr bwMode="auto">
          <a:xfrm>
            <a:off x="614856" y="1094879"/>
            <a:ext cx="3465826" cy="2208556"/>
          </a:xfrm>
          <a:prstGeom prst="rect">
            <a:avLst/>
          </a:prstGeom>
          <a:noFill/>
        </p:spPr>
      </p:pic>
      <p:sp>
        <p:nvSpPr>
          <p:cNvPr id="14340" name="AutoShape 4" descr="Sacsayhuaman, el misterio más grande de América - Abrech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sp>
        <p:nvSpPr>
          <p:cNvPr id="14342" name="AutoShape 6" descr="Sacsayhuaman, el misterio más grande de América - Abrech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sp>
        <p:nvSpPr>
          <p:cNvPr id="14344" name="AutoShape 8" descr="Chavín de Huantar | Machu Picchu Tours - Paquetes turísticos Tour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pic>
        <p:nvPicPr>
          <p:cNvPr id="14345" name="Picture 9" descr="G:\2020 15 MAYO EMANUELE\cabezas-clavas.jpg"/>
          <p:cNvPicPr>
            <a:picLocks noChangeAspect="1" noChangeArrowheads="1"/>
          </p:cNvPicPr>
          <p:nvPr/>
        </p:nvPicPr>
        <p:blipFill>
          <a:blip r:embed="rId3"/>
          <a:srcRect t="-118" r="28451"/>
          <a:stretch>
            <a:fillRect/>
          </a:stretch>
        </p:blipFill>
        <p:spPr bwMode="auto">
          <a:xfrm>
            <a:off x="5597089" y="1007959"/>
            <a:ext cx="2154840" cy="2295476"/>
          </a:xfrm>
          <a:prstGeom prst="rect">
            <a:avLst/>
          </a:prstGeom>
          <a:noFill/>
        </p:spPr>
      </p:pic>
      <p:pic>
        <p:nvPicPr>
          <p:cNvPr id="14347" name="Picture 11" descr="CAF protege 300.000 hectáreas de la Amazonía peruana | PRESENTE RSE"/>
          <p:cNvPicPr>
            <a:picLocks noChangeAspect="1" noChangeArrowheads="1"/>
          </p:cNvPicPr>
          <p:nvPr/>
        </p:nvPicPr>
        <p:blipFill>
          <a:blip r:embed="rId4"/>
          <a:srcRect l="9455" t="3547" r="22352" b="7499"/>
          <a:stretch>
            <a:fillRect/>
          </a:stretch>
        </p:blipFill>
        <p:spPr bwMode="auto">
          <a:xfrm>
            <a:off x="1151963" y="3894084"/>
            <a:ext cx="2737650" cy="2236959"/>
          </a:xfrm>
          <a:prstGeom prst="rect">
            <a:avLst/>
          </a:prstGeom>
          <a:noFill/>
        </p:spPr>
      </p:pic>
      <p:pic>
        <p:nvPicPr>
          <p:cNvPr id="14349" name="Picture 13" descr="Viajar sola a Nazca (Perú) y alrededores - #QuieroViajarSola"/>
          <p:cNvPicPr>
            <a:picLocks noChangeAspect="1" noChangeArrowheads="1"/>
          </p:cNvPicPr>
          <p:nvPr/>
        </p:nvPicPr>
        <p:blipFill>
          <a:blip r:embed="rId5"/>
          <a:srcRect l="31231" t="24407" r="3519" b="18402"/>
          <a:stretch>
            <a:fillRect/>
          </a:stretch>
        </p:blipFill>
        <p:spPr bwMode="auto">
          <a:xfrm>
            <a:off x="8496673" y="1094879"/>
            <a:ext cx="2940151" cy="2313595"/>
          </a:xfrm>
          <a:prstGeom prst="rect">
            <a:avLst/>
          </a:prstGeom>
          <a:noFill/>
        </p:spPr>
      </p:pic>
      <p:sp>
        <p:nvSpPr>
          <p:cNvPr id="14351" name="AutoShape 15" descr="Tours Nazca | Agencia de Viajes y Turismo | Tours - Full Day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sp>
        <p:nvSpPr>
          <p:cNvPr id="14353" name="AutoShape 17" descr="SOBREVUELO LINEAS DE NAZCA - Incas Journey Peru Incas Journey Pe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pic>
        <p:nvPicPr>
          <p:cNvPr id="14354" name="Picture 18" descr="G:\2020 15 MAYO EMANUELE\lineas-de-nazca-incas-journey.jpg"/>
          <p:cNvPicPr>
            <a:picLocks noChangeAspect="1" noChangeArrowheads="1"/>
          </p:cNvPicPr>
          <p:nvPr/>
        </p:nvPicPr>
        <p:blipFill>
          <a:blip r:embed="rId6">
            <a:lum contrast="10000"/>
          </a:blip>
          <a:srcRect l="12042" t="2444" r="10819" b="7128"/>
          <a:stretch>
            <a:fillRect/>
          </a:stretch>
        </p:blipFill>
        <p:spPr bwMode="auto">
          <a:xfrm>
            <a:off x="7583216" y="3998795"/>
            <a:ext cx="3707154" cy="2200040"/>
          </a:xfrm>
          <a:prstGeom prst="rect">
            <a:avLst/>
          </a:prstGeom>
          <a:noFill/>
        </p:spPr>
      </p:pic>
      <p:pic>
        <p:nvPicPr>
          <p:cNvPr id="14355" name="Picture 19" descr="G:\2020 15 MAYO EMANUELE\plantas-medicinales-guanabana-1-e1588633574137.jpg"/>
          <p:cNvPicPr>
            <a:picLocks noChangeAspect="1" noChangeArrowheads="1"/>
          </p:cNvPicPr>
          <p:nvPr/>
        </p:nvPicPr>
        <p:blipFill>
          <a:blip r:embed="rId7"/>
          <a:srcRect r="35457" b="17756"/>
          <a:stretch>
            <a:fillRect/>
          </a:stretch>
        </p:blipFill>
        <p:spPr bwMode="auto">
          <a:xfrm>
            <a:off x="5106170" y="3883155"/>
            <a:ext cx="1785949" cy="231567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5919220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24552" y="624432"/>
            <a:ext cx="10515600" cy="1325563"/>
          </a:xfrm>
        </p:spPr>
        <p:txBody>
          <a:bodyPr>
            <a:normAutofit/>
          </a:bodyPr>
          <a:lstStyle/>
          <a:p>
            <a:r>
              <a:rPr lang="es-PE" sz="2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4. SHAMANISM RITUALS</a:t>
            </a:r>
            <a:endParaRPr lang="en-US" sz="20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76941" y="1404832"/>
            <a:ext cx="10515600" cy="3998442"/>
          </a:xfrm>
        </p:spPr>
        <p:txBody>
          <a:bodyPr>
            <a:normAutofit/>
          </a:bodyPr>
          <a:lstStyle/>
          <a:p>
            <a:pPr marL="227965" marR="734695" indent="0" algn="just">
              <a:spcBef>
                <a:spcPts val="5"/>
              </a:spcBef>
              <a:buNone/>
            </a:pPr>
            <a:r>
              <a:rPr lang="es-PE" sz="24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s-PE" sz="2400" dirty="0">
                <a:latin typeface="Times New Roman" pitchFamily="18" charset="0"/>
                <a:cs typeface="Times New Roman" pitchFamily="18" charset="0"/>
              </a:rPr>
            </a:br>
            <a:r>
              <a:rPr lang="es-PE" sz="1600" dirty="0" err="1">
                <a:cs typeface="Times New Roman" pitchFamily="18" charset="0"/>
              </a:rPr>
              <a:t>Initiation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rituals</a:t>
            </a:r>
            <a:r>
              <a:rPr lang="es-PE" sz="1600" dirty="0">
                <a:cs typeface="Times New Roman" pitchFamily="18" charset="0"/>
              </a:rPr>
              <a:t> in </a:t>
            </a:r>
            <a:r>
              <a:rPr lang="es-PE" sz="1600" dirty="0" err="1">
                <a:cs typeface="Times New Roman" pitchFamily="18" charset="0"/>
              </a:rPr>
              <a:t>Shamanism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occur</a:t>
            </a:r>
            <a:r>
              <a:rPr lang="es-PE" sz="1600" dirty="0">
                <a:cs typeface="Times New Roman" pitchFamily="18" charset="0"/>
              </a:rPr>
              <a:t> in </a:t>
            </a:r>
            <a:r>
              <a:rPr lang="es-PE" sz="1600" dirty="0" err="1">
                <a:cs typeface="Times New Roman" pitchFamily="18" charset="0"/>
              </a:rPr>
              <a:t>several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stages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of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life</a:t>
            </a:r>
            <a:r>
              <a:rPr lang="es-PE" sz="1600" dirty="0">
                <a:cs typeface="Times New Roman" pitchFamily="18" charset="0"/>
              </a:rPr>
              <a:t>:</a:t>
            </a:r>
          </a:p>
          <a:p>
            <a:pPr marL="227965" marR="734695" indent="0" algn="just">
              <a:spcBef>
                <a:spcPts val="5"/>
              </a:spcBef>
              <a:buFont typeface="Wingdings" pitchFamily="2" charset="2"/>
              <a:buChar char="ü"/>
            </a:pPr>
            <a:r>
              <a:rPr lang="es-PE" sz="1600" dirty="0" err="1">
                <a:cs typeface="Times New Roman" pitchFamily="18" charset="0"/>
              </a:rPr>
              <a:t>Birth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rituals</a:t>
            </a:r>
            <a:endParaRPr lang="es-PE" sz="1600" dirty="0">
              <a:cs typeface="Times New Roman" pitchFamily="18" charset="0"/>
            </a:endParaRPr>
          </a:p>
          <a:p>
            <a:pPr marL="227965" marR="734695" indent="0" algn="just">
              <a:spcBef>
                <a:spcPts val="5"/>
              </a:spcBef>
              <a:buFont typeface="Wingdings" pitchFamily="2" charset="2"/>
              <a:buChar char="ü"/>
            </a:pPr>
            <a:r>
              <a:rPr lang="es-PE" sz="1600" dirty="0" err="1">
                <a:cs typeface="Times New Roman" pitchFamily="18" charset="0"/>
              </a:rPr>
              <a:t>Preparation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next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to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their</a:t>
            </a:r>
            <a:r>
              <a:rPr lang="es-PE" sz="1600" dirty="0">
                <a:cs typeface="Times New Roman" pitchFamily="18" charset="0"/>
              </a:rPr>
              <a:t> masters </a:t>
            </a:r>
            <a:r>
              <a:rPr lang="es-PE" sz="1600" dirty="0" err="1">
                <a:cs typeface="Times New Roman" pitchFamily="18" charset="0"/>
              </a:rPr>
              <a:t>during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puberty</a:t>
            </a:r>
            <a:r>
              <a:rPr lang="es-PE" sz="1600" dirty="0">
                <a:cs typeface="Times New Roman" pitchFamily="18" charset="0"/>
              </a:rPr>
              <a:t> </a:t>
            </a:r>
          </a:p>
          <a:p>
            <a:pPr marL="227965" marR="734695" indent="0" algn="just">
              <a:spcBef>
                <a:spcPts val="5"/>
              </a:spcBef>
              <a:buFont typeface="Wingdings" pitchFamily="2" charset="2"/>
              <a:buChar char="ü"/>
            </a:pPr>
            <a:r>
              <a:rPr lang="es-PE" sz="1600" dirty="0" err="1">
                <a:cs typeface="Times New Roman" pitchFamily="18" charset="0"/>
              </a:rPr>
              <a:t>Initiation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rituals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of</a:t>
            </a:r>
            <a:r>
              <a:rPr lang="es-PE" sz="1600" dirty="0">
                <a:cs typeface="Times New Roman" pitchFamily="18" charset="0"/>
              </a:rPr>
              <a:t> the Shamans </a:t>
            </a:r>
          </a:p>
          <a:p>
            <a:pPr marL="227965" marR="734695" indent="0" algn="just">
              <a:spcBef>
                <a:spcPts val="5"/>
              </a:spcBef>
              <a:buFont typeface="Wingdings" pitchFamily="2" charset="2"/>
              <a:buChar char="ü"/>
            </a:pPr>
            <a:r>
              <a:rPr lang="es-PE" sz="1600" dirty="0" err="1">
                <a:cs typeface="Times New Roman" pitchFamily="18" charset="0"/>
              </a:rPr>
              <a:t>Warrior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investiture</a:t>
            </a:r>
            <a:r>
              <a:rPr lang="es-PE" sz="1600" dirty="0">
                <a:cs typeface="Times New Roman" pitchFamily="18" charset="0"/>
              </a:rPr>
              <a:t>. </a:t>
            </a:r>
          </a:p>
          <a:p>
            <a:pPr marL="227965" marR="734695" indent="0" algn="just" defTabSz="214313">
              <a:spcBef>
                <a:spcPts val="5"/>
              </a:spcBef>
              <a:buFont typeface="Wingdings" pitchFamily="2" charset="2"/>
              <a:buChar char="ü"/>
            </a:pPr>
            <a:r>
              <a:rPr lang="es-PE" sz="1600" dirty="0" err="1">
                <a:cs typeface="Times New Roman" pitchFamily="18" charset="0"/>
              </a:rPr>
              <a:t>These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rituals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have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three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phases</a:t>
            </a:r>
            <a:r>
              <a:rPr lang="es-PE" sz="1600" dirty="0">
                <a:cs typeface="Times New Roman" pitchFamily="18" charset="0"/>
              </a:rPr>
              <a:t>: </a:t>
            </a:r>
            <a:r>
              <a:rPr lang="es-PE" sz="1600" dirty="0" err="1">
                <a:cs typeface="Times New Roman" pitchFamily="18" charset="0"/>
              </a:rPr>
              <a:t>separation</a:t>
            </a:r>
            <a:r>
              <a:rPr lang="es-PE" sz="1600" dirty="0">
                <a:cs typeface="Times New Roman" pitchFamily="18" charset="0"/>
              </a:rPr>
              <a:t>, “liminar” </a:t>
            </a:r>
            <a:r>
              <a:rPr lang="es-PE" sz="1600" dirty="0" err="1">
                <a:cs typeface="Times New Roman" pitchFamily="18" charset="0"/>
              </a:rPr>
              <a:t>situation</a:t>
            </a:r>
            <a:r>
              <a:rPr lang="es-PE" sz="1600" dirty="0">
                <a:cs typeface="Times New Roman" pitchFamily="18" charset="0"/>
              </a:rPr>
              <a:t>, and </a:t>
            </a:r>
            <a:r>
              <a:rPr lang="es-PE" sz="1600" dirty="0" err="1">
                <a:cs typeface="Times New Roman" pitchFamily="18" charset="0"/>
              </a:rPr>
              <a:t>reincorporation</a:t>
            </a:r>
            <a:r>
              <a:rPr lang="es-PE" sz="1600" dirty="0">
                <a:cs typeface="Times New Roman" pitchFamily="18" charset="0"/>
              </a:rPr>
              <a:t>.</a:t>
            </a:r>
          </a:p>
          <a:p>
            <a:pPr marL="227965" marR="734695" indent="0" algn="just">
              <a:spcBef>
                <a:spcPts val="5"/>
              </a:spcBef>
              <a:buNone/>
            </a:pPr>
            <a:r>
              <a:rPr lang="es-ES" sz="24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s-ES" sz="2400" dirty="0">
                <a:latin typeface="Times New Roman" pitchFamily="18" charset="0"/>
                <a:cs typeface="Times New Roman" pitchFamily="18" charset="0"/>
              </a:rPr>
            </a:br>
            <a:r>
              <a:rPr lang="es-PE" sz="1600" b="1" dirty="0" err="1">
                <a:cs typeface="Times New Roman" pitchFamily="18" charset="0"/>
              </a:rPr>
              <a:t>Rituals</a:t>
            </a:r>
            <a:r>
              <a:rPr lang="es-PE" sz="1600" b="1" dirty="0">
                <a:cs typeface="Times New Roman" pitchFamily="18" charset="0"/>
              </a:rPr>
              <a:t> to capture time:</a:t>
            </a:r>
          </a:p>
          <a:p>
            <a:pPr marL="227965" marR="734695" indent="0" algn="just">
              <a:spcBef>
                <a:spcPts val="5"/>
              </a:spcBef>
              <a:buNone/>
            </a:pPr>
            <a:endParaRPr lang="es-PE" sz="1600" b="1" dirty="0">
              <a:cs typeface="Times New Roman" pitchFamily="18" charset="0"/>
            </a:endParaRPr>
          </a:p>
          <a:p>
            <a:pPr marL="227965" marR="734695" indent="0" algn="just">
              <a:spcBef>
                <a:spcPts val="5"/>
              </a:spcBef>
              <a:buNone/>
            </a:pPr>
            <a:r>
              <a:rPr lang="es-PE" sz="1600" dirty="0" err="1">
                <a:cs typeface="Times New Roman" pitchFamily="18" charset="0"/>
              </a:rPr>
              <a:t>Some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Shamans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had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knowledge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about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the</a:t>
            </a:r>
            <a:r>
              <a:rPr lang="es-PE" sz="1600" dirty="0">
                <a:cs typeface="Times New Roman" pitchFamily="18" charset="0"/>
              </a:rPr>
              <a:t> cosmos. </a:t>
            </a:r>
            <a:r>
              <a:rPr lang="es-PE" sz="1600" dirty="0" err="1">
                <a:cs typeface="Times New Roman" pitchFamily="18" charset="0"/>
              </a:rPr>
              <a:t>This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enabled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them</a:t>
            </a:r>
            <a:r>
              <a:rPr lang="es-PE" sz="1600" dirty="0">
                <a:cs typeface="Times New Roman" pitchFamily="18" charset="0"/>
              </a:rPr>
              <a:t> to </a:t>
            </a:r>
            <a:r>
              <a:rPr lang="es-PE" sz="1600" dirty="0" err="1">
                <a:cs typeface="Times New Roman" pitchFamily="18" charset="0"/>
              </a:rPr>
              <a:t>predict</a:t>
            </a:r>
            <a:r>
              <a:rPr lang="es-PE" sz="1600" dirty="0">
                <a:cs typeface="Times New Roman" pitchFamily="18" charset="0"/>
              </a:rPr>
              <a:t> rain </a:t>
            </a:r>
            <a:r>
              <a:rPr lang="es-PE" sz="1600" dirty="0" err="1">
                <a:cs typeface="Times New Roman" pitchFamily="18" charset="0"/>
              </a:rPr>
              <a:t>or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droughts</a:t>
            </a:r>
            <a:r>
              <a:rPr lang="es-PE" sz="1600" dirty="0">
                <a:cs typeface="Times New Roman" pitchFamily="18" charset="0"/>
              </a:rPr>
              <a:t>, </a:t>
            </a:r>
            <a:r>
              <a:rPr lang="es-PE" sz="1600" dirty="0" err="1">
                <a:cs typeface="Times New Roman" pitchFamily="18" charset="0"/>
              </a:rPr>
              <a:t>which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was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very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useful</a:t>
            </a:r>
            <a:r>
              <a:rPr lang="es-PE" sz="1600" dirty="0">
                <a:cs typeface="Times New Roman" pitchFamily="18" charset="0"/>
              </a:rPr>
              <a:t> in </a:t>
            </a:r>
            <a:r>
              <a:rPr lang="es-PE" sz="1600" dirty="0" err="1">
                <a:cs typeface="Times New Roman" pitchFamily="18" charset="0"/>
              </a:rPr>
              <a:t>agricultural</a:t>
            </a:r>
            <a:r>
              <a:rPr lang="es-PE" sz="1600" dirty="0">
                <a:cs typeface="Times New Roman" pitchFamily="18" charset="0"/>
              </a:rPr>
              <a:t> labor. </a:t>
            </a:r>
            <a:endParaRPr lang="en-US" sz="1600" dirty="0">
              <a:cs typeface="Times New Roman" pitchFamily="18" charset="0"/>
            </a:endParaRPr>
          </a:p>
          <a:p>
            <a:pPr marL="227965" marR="734695" indent="0" algn="just" defTabSz="214313">
              <a:spcBef>
                <a:spcPts val="5"/>
              </a:spcBef>
              <a:buNone/>
            </a:pP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491851" y="4879947"/>
            <a:ext cx="98032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PE" sz="1200" dirty="0"/>
              <a:t>20. Exposición. Chamanes y divinidades del Ecuador Precolombino. Comisario: Santiago Ontaneda-Luciano investigador de la Dirección de Museos y Sitios Arqueológicos de la Subsecretaría Técnica de Memoria Social del Ministerio de Cultura y de Patrimonio ecuatoriano. Consejero científico: Francisco Valdez, investigador en PALOC (Patrimonios Locales y Gobernanza), unidad mixta de investigación del IRD y del </a:t>
            </a:r>
            <a:r>
              <a:rPr lang="es-PE" sz="1200" dirty="0" err="1"/>
              <a:t>Muséum</a:t>
            </a:r>
            <a:r>
              <a:rPr lang="es-PE" sz="1200" dirty="0"/>
              <a:t> </a:t>
            </a:r>
            <a:r>
              <a:rPr lang="es-PE" sz="1200" dirty="0" err="1"/>
              <a:t>National</a:t>
            </a:r>
            <a:r>
              <a:rPr lang="es-PE" sz="1200" dirty="0"/>
              <a:t> </a:t>
            </a:r>
            <a:r>
              <a:rPr lang="es-PE" sz="1200" dirty="0" err="1"/>
              <a:t>d’Histoire</a:t>
            </a:r>
            <a:r>
              <a:rPr lang="es-PE" sz="1200" dirty="0"/>
              <a:t> </a:t>
            </a:r>
            <a:r>
              <a:rPr lang="es-PE" sz="1200" dirty="0" err="1"/>
              <a:t>Naturelle</a:t>
            </a:r>
            <a:r>
              <a:rPr lang="es-PE" sz="1200" dirty="0"/>
              <a:t>.  </a:t>
            </a:r>
          </a:p>
        </p:txBody>
      </p:sp>
      <p:sp>
        <p:nvSpPr>
          <p:cNvPr id="4" name="Rectangle 3"/>
          <p:cNvSpPr/>
          <p:nvPr/>
        </p:nvSpPr>
        <p:spPr>
          <a:xfrm>
            <a:off x="491851" y="5700426"/>
            <a:ext cx="1001745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PE" sz="1200" dirty="0"/>
              <a:t>Fuente: Exposición. Chamanes y divinidades del Ecuador Precolombino. Comisario: Santiago Ontaneda-Luciano investigador de la Dirección de Museos y Sitios Arqueológicos de la Subsecretaría Técnica de Memoria Social del Ministerio de Cultura y de Patrimonio ecuatoriano. Consejero científico: Francisco Valdez, investigador en PALOC (Patrimonios Locales y Gobernanza), unidad mixta de investigación del IRD y del </a:t>
            </a:r>
            <a:r>
              <a:rPr lang="es-PE" sz="1200" dirty="0" err="1"/>
              <a:t>Muséum</a:t>
            </a:r>
            <a:r>
              <a:rPr lang="es-PE" sz="1200" dirty="0"/>
              <a:t> </a:t>
            </a:r>
            <a:r>
              <a:rPr lang="es-PE" sz="1200" dirty="0" err="1"/>
              <a:t>National</a:t>
            </a:r>
            <a:r>
              <a:rPr lang="es-PE" sz="1200" dirty="0"/>
              <a:t> </a:t>
            </a:r>
            <a:r>
              <a:rPr lang="es-PE" sz="1200" dirty="0" err="1"/>
              <a:t>d’Histoire</a:t>
            </a:r>
            <a:r>
              <a:rPr lang="es-PE" sz="1200" dirty="0"/>
              <a:t> </a:t>
            </a:r>
            <a:r>
              <a:rPr lang="es-PE" sz="1200" dirty="0" err="1"/>
              <a:t>Naturelle</a:t>
            </a:r>
            <a:r>
              <a:rPr lang="es-PE" sz="1200" dirty="0"/>
              <a:t>.  </a:t>
            </a:r>
          </a:p>
        </p:txBody>
      </p:sp>
    </p:spTree>
    <p:extLst>
      <p:ext uri="{BB962C8B-B14F-4D97-AF65-F5344CB8AC3E}">
        <p14:creationId xmlns:p14="http://schemas.microsoft.com/office/powerpoint/2010/main" val="85850868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47130" y="1088456"/>
            <a:ext cx="10515600" cy="549275"/>
          </a:xfrm>
        </p:spPr>
        <p:txBody>
          <a:bodyPr>
            <a:normAutofit/>
          </a:bodyPr>
          <a:lstStyle/>
          <a:p>
            <a:r>
              <a:rPr lang="es-PE" sz="2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4. SHAMANISM RITUALS</a:t>
            </a:r>
            <a:endParaRPr lang="en-US" sz="20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240809" y="2574309"/>
            <a:ext cx="5905500" cy="1424485"/>
          </a:xfrm>
        </p:spPr>
        <p:txBody>
          <a:bodyPr>
            <a:normAutofit/>
          </a:bodyPr>
          <a:lstStyle/>
          <a:p>
            <a:pPr marL="227965" marR="734695" indent="0" algn="just">
              <a:spcBef>
                <a:spcPts val="5"/>
              </a:spcBef>
              <a:buNone/>
            </a:pPr>
            <a:r>
              <a:rPr lang="es-PE" sz="1600" b="1" dirty="0" err="1">
                <a:cs typeface="Times New Roman" pitchFamily="18" charset="0"/>
              </a:rPr>
              <a:t>Sacrifice</a:t>
            </a:r>
            <a:r>
              <a:rPr lang="es-PE" sz="1600" b="1" dirty="0">
                <a:cs typeface="Times New Roman" pitchFamily="18" charset="0"/>
              </a:rPr>
              <a:t> </a:t>
            </a:r>
            <a:r>
              <a:rPr lang="es-PE" sz="1600" b="1" dirty="0" err="1">
                <a:cs typeface="Times New Roman" pitchFamily="18" charset="0"/>
              </a:rPr>
              <a:t>rituals</a:t>
            </a:r>
            <a:r>
              <a:rPr lang="es-PE" sz="1600" b="1" dirty="0">
                <a:cs typeface="Times New Roman" pitchFamily="18" charset="0"/>
              </a:rPr>
              <a:t>:</a:t>
            </a:r>
          </a:p>
          <a:p>
            <a:pPr marL="227965" marR="734695" indent="0" algn="just">
              <a:spcBef>
                <a:spcPts val="5"/>
              </a:spcBef>
              <a:buNone/>
            </a:pPr>
            <a:r>
              <a:rPr lang="es-PE" sz="1600" b="1" dirty="0">
                <a:cs typeface="Times New Roman" pitchFamily="18" charset="0"/>
              </a:rPr>
              <a:t/>
            </a:r>
            <a:br>
              <a:rPr lang="es-PE" sz="1600" b="1" dirty="0">
                <a:cs typeface="Times New Roman" pitchFamily="18" charset="0"/>
              </a:rPr>
            </a:br>
            <a:r>
              <a:rPr lang="es-PE" sz="1600" dirty="0" err="1">
                <a:cs typeface="Times New Roman" pitchFamily="18" charset="0"/>
              </a:rPr>
              <a:t>Ancient</a:t>
            </a:r>
            <a:r>
              <a:rPr lang="es-PE" sz="1600" dirty="0">
                <a:cs typeface="Times New Roman" pitchFamily="18" charset="0"/>
              </a:rPr>
              <a:t> pre-</a:t>
            </a:r>
            <a:r>
              <a:rPr lang="es-PE" sz="1600" dirty="0" err="1">
                <a:cs typeface="Times New Roman" pitchFamily="18" charset="0"/>
              </a:rPr>
              <a:t>Columbian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made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sacrifices</a:t>
            </a:r>
            <a:r>
              <a:rPr lang="es-PE" sz="1600" dirty="0">
                <a:cs typeface="Times New Roman" pitchFamily="18" charset="0"/>
              </a:rPr>
              <a:t>. “</a:t>
            </a:r>
            <a:r>
              <a:rPr lang="es-PE" sz="1600" dirty="0" err="1">
                <a:cs typeface="Times New Roman" pitchFamily="18" charset="0"/>
              </a:rPr>
              <a:t>It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is</a:t>
            </a:r>
            <a:r>
              <a:rPr lang="es-PE" sz="1600" dirty="0">
                <a:cs typeface="Times New Roman" pitchFamily="18" charset="0"/>
              </a:rPr>
              <a:t> a </a:t>
            </a:r>
            <a:r>
              <a:rPr lang="es-PE" sz="1600" dirty="0" err="1">
                <a:cs typeface="Times New Roman" pitchFamily="18" charset="0"/>
              </a:rPr>
              <a:t>sacrifice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of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death</a:t>
            </a:r>
            <a:r>
              <a:rPr lang="es-PE" sz="1600" dirty="0">
                <a:cs typeface="Times New Roman" pitchFamily="18" charset="0"/>
              </a:rPr>
              <a:t> so </a:t>
            </a:r>
            <a:r>
              <a:rPr lang="es-PE" sz="1600" dirty="0" err="1">
                <a:cs typeface="Times New Roman" pitchFamily="18" charset="0"/>
              </a:rPr>
              <a:t>life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will</a:t>
            </a:r>
            <a:r>
              <a:rPr lang="es-PE" sz="1600" dirty="0">
                <a:cs typeface="Times New Roman" pitchFamily="18" charset="0"/>
              </a:rPr>
              <a:t> be </a:t>
            </a:r>
            <a:r>
              <a:rPr lang="es-PE" sz="1600" dirty="0" err="1">
                <a:cs typeface="Times New Roman" pitchFamily="18" charset="0"/>
              </a:rPr>
              <a:t>granted</a:t>
            </a:r>
            <a:r>
              <a:rPr lang="es-PE" sz="1600" dirty="0">
                <a:cs typeface="Times New Roman" pitchFamily="18" charset="0"/>
              </a:rPr>
              <a:t>”.The </a:t>
            </a:r>
            <a:r>
              <a:rPr lang="es-PE" sz="1600" dirty="0" err="1">
                <a:cs typeface="Times New Roman" pitchFamily="18" charset="0"/>
              </a:rPr>
              <a:t>offerings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were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made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for</a:t>
            </a:r>
            <a:r>
              <a:rPr lang="es-PE" sz="1600" dirty="0">
                <a:cs typeface="Times New Roman" pitchFamily="18" charset="0"/>
              </a:rPr>
              <a:t> the </a:t>
            </a:r>
            <a:r>
              <a:rPr lang="es-PE" sz="1600" dirty="0" err="1">
                <a:cs typeface="Times New Roman" pitchFamily="18" charset="0"/>
              </a:rPr>
              <a:t>gods</a:t>
            </a:r>
            <a:r>
              <a:rPr lang="es-PE" sz="1600" dirty="0">
                <a:cs typeface="Times New Roman" pitchFamily="18" charset="0"/>
              </a:rPr>
              <a:t>.</a:t>
            </a:r>
            <a:endParaRPr lang="en-US" sz="1600" dirty="0">
              <a:cs typeface="Times New Roman" pitchFamily="18" charset="0"/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307255" y="5340518"/>
            <a:ext cx="719901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1200" dirty="0"/>
              <a:t>Fuente: Exposición. Chamanes y divinidades del Ecuador Precolombino. Comisario: Santiago Ontaneda-Luciano investigador de la Dirección de Museos y Sitios Arqueológicos de la Subsecretaría Técnica de Memoria Social del Ministerio de Cultura y de Patrimonio ecuatoriano. Consejero científico: Francisco Valdez, investigador en PALOC (Patrimonios Locales y Gobernanza), unidad mixta de investigación del IRD y del </a:t>
            </a:r>
            <a:r>
              <a:rPr lang="es-PE" sz="1200" dirty="0" err="1"/>
              <a:t>Muséum</a:t>
            </a:r>
            <a:r>
              <a:rPr lang="es-PE" sz="1200" dirty="0"/>
              <a:t> </a:t>
            </a:r>
            <a:r>
              <a:rPr lang="es-PE" sz="1200" dirty="0" err="1"/>
              <a:t>National</a:t>
            </a:r>
            <a:r>
              <a:rPr lang="es-PE" sz="1200" dirty="0"/>
              <a:t> </a:t>
            </a:r>
            <a:r>
              <a:rPr lang="es-PE" sz="1200" dirty="0" err="1"/>
              <a:t>d’Histoire</a:t>
            </a:r>
            <a:r>
              <a:rPr lang="es-PE" sz="1200" dirty="0"/>
              <a:t> </a:t>
            </a:r>
            <a:r>
              <a:rPr lang="es-PE" sz="1200" dirty="0" err="1"/>
              <a:t>Naturelle</a:t>
            </a:r>
            <a:r>
              <a:rPr lang="es-PE" sz="1200" dirty="0"/>
              <a:t>.  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/>
          <a:srcRect l="34853" t="13542" r="32500" b="14844"/>
          <a:stretch>
            <a:fillRect/>
          </a:stretch>
        </p:blipFill>
        <p:spPr bwMode="auto">
          <a:xfrm>
            <a:off x="7640020" y="1790700"/>
            <a:ext cx="3275630" cy="405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33898522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15120" y="1032977"/>
            <a:ext cx="10515600" cy="344559"/>
          </a:xfrm>
        </p:spPr>
        <p:txBody>
          <a:bodyPr>
            <a:normAutofit fontScale="90000"/>
          </a:bodyPr>
          <a:lstStyle/>
          <a:p>
            <a:r>
              <a:rPr lang="es-PE" sz="2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4. SHAMANISM RITUALS</a:t>
            </a:r>
            <a:endParaRPr lang="en-US" sz="20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52449" y="1714501"/>
            <a:ext cx="4914901" cy="3752850"/>
          </a:xfrm>
        </p:spPr>
        <p:txBody>
          <a:bodyPr>
            <a:noAutofit/>
          </a:bodyPr>
          <a:lstStyle/>
          <a:p>
            <a:pPr marL="227965" marR="734695" indent="0" algn="just">
              <a:spcBef>
                <a:spcPts val="5"/>
              </a:spcBef>
              <a:buNone/>
            </a:pPr>
            <a:r>
              <a:rPr lang="es-PE" sz="1600" b="1" dirty="0" err="1">
                <a:cs typeface="Times New Roman" pitchFamily="18" charset="0"/>
              </a:rPr>
              <a:t>Healing</a:t>
            </a:r>
            <a:r>
              <a:rPr lang="es-PE" sz="1600" b="1" dirty="0">
                <a:cs typeface="Times New Roman" pitchFamily="18" charset="0"/>
              </a:rPr>
              <a:t> </a:t>
            </a:r>
            <a:r>
              <a:rPr lang="es-PE" sz="1600" b="1" dirty="0" err="1">
                <a:cs typeface="Times New Roman" pitchFamily="18" charset="0"/>
              </a:rPr>
              <a:t>rituals</a:t>
            </a:r>
            <a:r>
              <a:rPr lang="es-PE" sz="1600" b="1" dirty="0">
                <a:cs typeface="Times New Roman" pitchFamily="18" charset="0"/>
              </a:rPr>
              <a:t>: the </a:t>
            </a:r>
            <a:r>
              <a:rPr lang="es-PE" sz="1600" b="1" dirty="0" err="1">
                <a:cs typeface="Times New Roman" pitchFamily="18" charset="0"/>
              </a:rPr>
              <a:t>Shaman</a:t>
            </a:r>
            <a:r>
              <a:rPr lang="es-PE" sz="1600" b="1" dirty="0">
                <a:cs typeface="Times New Roman" pitchFamily="18" charset="0"/>
              </a:rPr>
              <a:t> </a:t>
            </a:r>
            <a:r>
              <a:rPr lang="es-PE" sz="1600" b="1" dirty="0" err="1">
                <a:cs typeface="Times New Roman" pitchFamily="18" charset="0"/>
              </a:rPr>
              <a:t>healer</a:t>
            </a:r>
            <a:r>
              <a:rPr lang="es-PE" sz="1600" b="1" dirty="0">
                <a:cs typeface="Times New Roman" pitchFamily="18" charset="0"/>
              </a:rPr>
              <a:t> </a:t>
            </a:r>
            <a:br>
              <a:rPr lang="es-PE" sz="1600" b="1" dirty="0">
                <a:cs typeface="Times New Roman" pitchFamily="18" charset="0"/>
              </a:rPr>
            </a:br>
            <a:endParaRPr lang="es-PE" sz="1600" b="1" dirty="0">
              <a:cs typeface="Times New Roman" pitchFamily="18" charset="0"/>
            </a:endParaRPr>
          </a:p>
          <a:p>
            <a:pPr marL="227965" marR="734695" indent="0" algn="just" defTabSz="2247900">
              <a:spcBef>
                <a:spcPts val="5"/>
              </a:spcBef>
              <a:buNone/>
            </a:pPr>
            <a:r>
              <a:rPr lang="es-PE" sz="1600" dirty="0">
                <a:cs typeface="Times New Roman" pitchFamily="18" charset="0"/>
              </a:rPr>
              <a:t>Shamans </a:t>
            </a:r>
            <a:r>
              <a:rPr lang="es-PE" sz="1600" dirty="0" err="1">
                <a:cs typeface="Times New Roman" pitchFamily="18" charset="0"/>
              </a:rPr>
              <a:t>performed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several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rituals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to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establish</a:t>
            </a:r>
            <a:r>
              <a:rPr lang="es-PE" sz="1600" dirty="0">
                <a:cs typeface="Times New Roman" pitchFamily="18" charset="0"/>
              </a:rPr>
              <a:t> the </a:t>
            </a:r>
            <a:r>
              <a:rPr lang="es-PE" sz="1600" dirty="0" err="1">
                <a:cs typeface="Times New Roman" pitchFamily="18" charset="0"/>
              </a:rPr>
              <a:t>physical</a:t>
            </a:r>
            <a:r>
              <a:rPr lang="es-PE" sz="1600" dirty="0">
                <a:cs typeface="Times New Roman" pitchFamily="18" charset="0"/>
              </a:rPr>
              <a:t>, mental, </a:t>
            </a:r>
            <a:r>
              <a:rPr lang="es-PE" sz="1600" dirty="0" err="1">
                <a:cs typeface="Times New Roman" pitchFamily="18" charset="0"/>
              </a:rPr>
              <a:t>emotional</a:t>
            </a:r>
            <a:r>
              <a:rPr lang="es-PE" sz="1600" dirty="0">
                <a:cs typeface="Times New Roman" pitchFamily="18" charset="0"/>
              </a:rPr>
              <a:t> and spiritual balance in the </a:t>
            </a:r>
            <a:r>
              <a:rPr lang="es-PE" sz="1600" dirty="0" err="1">
                <a:cs typeface="Times New Roman" pitchFamily="18" charset="0"/>
              </a:rPr>
              <a:t>sick</a:t>
            </a:r>
            <a:r>
              <a:rPr lang="es-PE" sz="1600" dirty="0">
                <a:cs typeface="Times New Roman" pitchFamily="18" charset="0"/>
              </a:rPr>
              <a:t> human </a:t>
            </a:r>
            <a:r>
              <a:rPr lang="es-PE" sz="1600" dirty="0" err="1">
                <a:cs typeface="Times New Roman" pitchFamily="18" charset="0"/>
              </a:rPr>
              <a:t>being</a:t>
            </a:r>
            <a:r>
              <a:rPr lang="es-PE" sz="1600" dirty="0">
                <a:cs typeface="Times New Roman" pitchFamily="18" charset="0"/>
              </a:rPr>
              <a:t>. In </a:t>
            </a:r>
            <a:r>
              <a:rPr lang="es-PE" sz="1600" dirty="0" err="1">
                <a:cs typeface="Times New Roman" pitchFamily="18" charset="0"/>
              </a:rPr>
              <a:t>other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words</a:t>
            </a:r>
            <a:r>
              <a:rPr lang="es-PE" sz="1600" dirty="0">
                <a:cs typeface="Times New Roman" pitchFamily="18" charset="0"/>
              </a:rPr>
              <a:t>, Shamans </a:t>
            </a:r>
            <a:r>
              <a:rPr lang="es-PE" sz="1600" dirty="0" err="1">
                <a:cs typeface="Times New Roman" pitchFamily="18" charset="0"/>
              </a:rPr>
              <a:t>approached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health</a:t>
            </a:r>
            <a:r>
              <a:rPr lang="es-PE" sz="1600" dirty="0">
                <a:cs typeface="Times New Roman" pitchFamily="18" charset="0"/>
              </a:rPr>
              <a:t> and </a:t>
            </a:r>
            <a:r>
              <a:rPr lang="es-PE" sz="1600" dirty="0" err="1">
                <a:cs typeface="Times New Roman" pitchFamily="18" charset="0"/>
              </a:rPr>
              <a:t>disease</a:t>
            </a:r>
            <a:r>
              <a:rPr lang="es-PE" sz="1600" dirty="0">
                <a:cs typeface="Times New Roman" pitchFamily="18" charset="0"/>
              </a:rPr>
              <a:t> in a global integral </a:t>
            </a:r>
            <a:r>
              <a:rPr lang="es-PE" sz="1600" dirty="0" err="1">
                <a:cs typeface="Times New Roman" pitchFamily="18" charset="0"/>
              </a:rPr>
              <a:t>manner</a:t>
            </a:r>
            <a:r>
              <a:rPr lang="es-PE" sz="1600" dirty="0">
                <a:cs typeface="Times New Roman" pitchFamily="18" charset="0"/>
              </a:rPr>
              <a:t>.</a:t>
            </a:r>
          </a:p>
          <a:p>
            <a:pPr marL="227965" marR="734695" indent="0" algn="just" defTabSz="2247900">
              <a:spcBef>
                <a:spcPts val="5"/>
              </a:spcBef>
              <a:buNone/>
            </a:pPr>
            <a:r>
              <a:rPr lang="es-PE" sz="1600" dirty="0">
                <a:cs typeface="Times New Roman" pitchFamily="18" charset="0"/>
              </a:rPr>
              <a:t>They </a:t>
            </a:r>
            <a:r>
              <a:rPr lang="es-PE" sz="1600" dirty="0" err="1">
                <a:cs typeface="Times New Roman" pitchFamily="18" charset="0"/>
              </a:rPr>
              <a:t>knew</a:t>
            </a:r>
            <a:r>
              <a:rPr lang="es-PE" sz="1600" dirty="0">
                <a:cs typeface="Times New Roman" pitchFamily="18" charset="0"/>
              </a:rPr>
              <a:t> the </a:t>
            </a:r>
            <a:r>
              <a:rPr lang="es-PE" sz="1600" dirty="0" err="1">
                <a:cs typeface="Times New Roman" pitchFamily="18" charset="0"/>
              </a:rPr>
              <a:t>secrets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of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psychotropic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plants</a:t>
            </a:r>
            <a:r>
              <a:rPr lang="es-PE" sz="1600" dirty="0">
                <a:cs typeface="Times New Roman" pitchFamily="18" charset="0"/>
              </a:rPr>
              <a:t>, </a:t>
            </a:r>
            <a:r>
              <a:rPr lang="es-PE" sz="1600" dirty="0" err="1">
                <a:cs typeface="Times New Roman" pitchFamily="18" charset="0"/>
              </a:rPr>
              <a:t>such</a:t>
            </a:r>
            <a:r>
              <a:rPr lang="es-PE" sz="1600" dirty="0">
                <a:cs typeface="Times New Roman" pitchFamily="18" charset="0"/>
              </a:rPr>
              <a:t> as </a:t>
            </a:r>
            <a:r>
              <a:rPr lang="es-PE" sz="1600" dirty="0" err="1">
                <a:cs typeface="Times New Roman" pitchFamily="18" charset="0"/>
              </a:rPr>
              <a:t>tobacco</a:t>
            </a:r>
            <a:r>
              <a:rPr lang="es-PE" sz="1600" dirty="0">
                <a:cs typeface="Times New Roman" pitchFamily="18" charset="0"/>
              </a:rPr>
              <a:t> and ayahuasca.</a:t>
            </a:r>
          </a:p>
          <a:p>
            <a:pPr marL="227965" marR="734695" indent="0" algn="just" defTabSz="2247900">
              <a:spcBef>
                <a:spcPts val="5"/>
              </a:spcBef>
              <a:buNone/>
            </a:pPr>
            <a:r>
              <a:rPr lang="es-PE" sz="1600" dirty="0" err="1">
                <a:cs typeface="Times New Roman" pitchFamily="18" charset="0"/>
              </a:rPr>
              <a:t>Through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their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healing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rituals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they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aspired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to</a:t>
            </a:r>
            <a:r>
              <a:rPr lang="es-PE" sz="1600" dirty="0">
                <a:cs typeface="Times New Roman" pitchFamily="18" charset="0"/>
              </a:rPr>
              <a:t> cure, balance and </a:t>
            </a:r>
            <a:r>
              <a:rPr lang="es-PE" sz="1600" dirty="0" err="1">
                <a:cs typeface="Times New Roman" pitchFamily="18" charset="0"/>
              </a:rPr>
              <a:t>purify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using</a:t>
            </a:r>
            <a:r>
              <a:rPr lang="es-PE" sz="1600" dirty="0">
                <a:cs typeface="Times New Roman" pitchFamily="18" charset="0"/>
              </a:rPr>
              <a:t> medicinal and </a:t>
            </a:r>
            <a:r>
              <a:rPr lang="es-PE" sz="1600" dirty="0" err="1">
                <a:cs typeface="Times New Roman" pitchFamily="18" charset="0"/>
              </a:rPr>
              <a:t>psychotropic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plants</a:t>
            </a:r>
            <a:r>
              <a:rPr lang="es-PE" sz="1600" dirty="0">
                <a:cs typeface="Times New Roman" pitchFamily="18" charset="0"/>
              </a:rPr>
              <a:t>. </a:t>
            </a:r>
            <a:endParaRPr lang="en-US" sz="1600" dirty="0">
              <a:cs typeface="Times New Roman" pitchFamily="18" charset="0"/>
            </a:endParaRPr>
          </a:p>
          <a:p>
            <a:pPr marL="227965" marR="734695" indent="0" algn="just">
              <a:spcBef>
                <a:spcPts val="5"/>
              </a:spcBef>
              <a:buNone/>
            </a:pPr>
            <a:endParaRPr lang="en-US"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240632" y="5695481"/>
            <a:ext cx="11951368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1050" dirty="0"/>
              <a:t>Fuente: Exposición. Chamanes y divinidades del Ecuador Precolombino. Comisario: Santiago Ontaneda-Luciano investigador de la Dirección de Museos y Sitios Arqueológicos de la Subsecretaría Técnica de Memoria Social del Ministerio de Cultura y de Patrimonio ecuatoriano. Consejero científico: Francisco Valdez, investigador en PALOC (Patrimonios Locales y Gobernanza), unidad mixta de investigación del IRD y del </a:t>
            </a:r>
            <a:r>
              <a:rPr lang="es-PE" sz="1050" dirty="0" err="1"/>
              <a:t>Muséum</a:t>
            </a:r>
            <a:r>
              <a:rPr lang="es-PE" sz="1050" dirty="0"/>
              <a:t> </a:t>
            </a:r>
            <a:r>
              <a:rPr lang="es-PE" sz="1050" dirty="0" err="1"/>
              <a:t>National</a:t>
            </a:r>
            <a:r>
              <a:rPr lang="es-PE" sz="1050" dirty="0"/>
              <a:t> </a:t>
            </a:r>
            <a:r>
              <a:rPr lang="es-PE" sz="1050" dirty="0" err="1"/>
              <a:t>d’Histoire</a:t>
            </a:r>
            <a:r>
              <a:rPr lang="es-PE" sz="1050" dirty="0"/>
              <a:t> </a:t>
            </a:r>
            <a:r>
              <a:rPr lang="es-PE" sz="1050" dirty="0" err="1"/>
              <a:t>Naturelle</a:t>
            </a:r>
            <a:r>
              <a:rPr lang="es-PE" sz="1050" dirty="0"/>
              <a:t>.  </a:t>
            </a:r>
          </a:p>
        </p:txBody>
      </p:sp>
      <p:sp>
        <p:nvSpPr>
          <p:cNvPr id="6" name="5 CuadroTexto"/>
          <p:cNvSpPr txBox="1"/>
          <p:nvPr/>
        </p:nvSpPr>
        <p:spPr>
          <a:xfrm>
            <a:off x="5448300" y="4914900"/>
            <a:ext cx="5219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1600" dirty="0"/>
              <a:t>Stone </a:t>
            </a:r>
            <a:r>
              <a:rPr lang="es-PE" sz="1600" dirty="0" err="1"/>
              <a:t>nail</a:t>
            </a:r>
            <a:r>
              <a:rPr lang="es-PE" sz="1600" dirty="0"/>
              <a:t> head </a:t>
            </a:r>
            <a:r>
              <a:rPr lang="es-PE" sz="1600" dirty="0" err="1"/>
              <a:t>shaped</a:t>
            </a:r>
            <a:r>
              <a:rPr lang="es-PE" sz="1600" dirty="0"/>
              <a:t> as a human </a:t>
            </a:r>
            <a:r>
              <a:rPr lang="es-PE" sz="1600" dirty="0" err="1"/>
              <a:t>with</a:t>
            </a:r>
            <a:r>
              <a:rPr lang="es-PE" sz="1600" dirty="0"/>
              <a:t> </a:t>
            </a:r>
            <a:r>
              <a:rPr lang="es-PE" sz="1600" dirty="0" err="1"/>
              <a:t>serpent</a:t>
            </a:r>
            <a:r>
              <a:rPr lang="es-PE" sz="1600" dirty="0"/>
              <a:t> </a:t>
            </a:r>
            <a:r>
              <a:rPr lang="es-PE" sz="1600" dirty="0" err="1"/>
              <a:t>hair</a:t>
            </a:r>
            <a:r>
              <a:rPr lang="es-PE" sz="1600" dirty="0"/>
              <a:t> and nasal </a:t>
            </a:r>
            <a:r>
              <a:rPr lang="es-PE" sz="1600" dirty="0" err="1"/>
              <a:t>flow</a:t>
            </a:r>
            <a:r>
              <a:rPr lang="es-PE" sz="1600" dirty="0"/>
              <a:t>. </a:t>
            </a:r>
          </a:p>
        </p:txBody>
      </p:sp>
      <p:sp>
        <p:nvSpPr>
          <p:cNvPr id="8" name="7 CuadroTexto"/>
          <p:cNvSpPr txBox="1"/>
          <p:nvPr/>
        </p:nvSpPr>
        <p:spPr>
          <a:xfrm>
            <a:off x="9982200" y="2533650"/>
            <a:ext cx="165735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1400" dirty="0">
                <a:hlinkClick r:id="rId2"/>
              </a:rPr>
              <a:t>https://visitavirtual.cultura.pe/recorridos/MUNACH/museo-nacional-chavin/index.html</a:t>
            </a:r>
            <a:endParaRPr lang="es-PE" sz="1400" dirty="0"/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/>
          <a:srcRect l="28383" t="12239" r="33381" b="25261"/>
          <a:stretch>
            <a:fillRect/>
          </a:stretch>
        </p:blipFill>
        <p:spPr bwMode="auto">
          <a:xfrm>
            <a:off x="5803424" y="1377536"/>
            <a:ext cx="3637459" cy="33576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26371993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6063" y="1074809"/>
            <a:ext cx="10515600" cy="631161"/>
          </a:xfrm>
        </p:spPr>
        <p:txBody>
          <a:bodyPr>
            <a:normAutofit fontScale="90000"/>
          </a:bodyPr>
          <a:lstStyle/>
          <a:p>
            <a:r>
              <a:rPr lang="es-PE" sz="22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4. SHAMANISM RITUALS</a:t>
            </a:r>
            <a:r>
              <a:rPr lang="es-ES" sz="1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s-ES" sz="1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1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1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sz="18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0808" y="1658159"/>
            <a:ext cx="11199509" cy="430654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s-PE" sz="1600" b="1" dirty="0" err="1">
                <a:cs typeface="Times New Roman" pitchFamily="18" charset="0"/>
              </a:rPr>
              <a:t>Healing</a:t>
            </a:r>
            <a:r>
              <a:rPr lang="es-PE" sz="1600" b="1" dirty="0">
                <a:cs typeface="Times New Roman" pitchFamily="18" charset="0"/>
              </a:rPr>
              <a:t> </a:t>
            </a:r>
            <a:r>
              <a:rPr lang="es-PE" sz="1600" b="1" dirty="0" err="1">
                <a:cs typeface="Times New Roman" pitchFamily="18" charset="0"/>
              </a:rPr>
              <a:t>rituals</a:t>
            </a:r>
            <a:r>
              <a:rPr lang="es-PE" sz="1600" b="1" dirty="0">
                <a:cs typeface="Times New Roman" pitchFamily="18" charset="0"/>
              </a:rPr>
              <a:t>: the </a:t>
            </a:r>
            <a:r>
              <a:rPr lang="es-PE" sz="1600" b="1" dirty="0" err="1">
                <a:cs typeface="Times New Roman" pitchFamily="18" charset="0"/>
              </a:rPr>
              <a:t>Shaman</a:t>
            </a:r>
            <a:r>
              <a:rPr lang="es-PE" sz="1600" b="1" dirty="0">
                <a:cs typeface="Times New Roman" pitchFamily="18" charset="0"/>
              </a:rPr>
              <a:t> </a:t>
            </a:r>
            <a:r>
              <a:rPr lang="es-PE" sz="1600" b="1" dirty="0" err="1">
                <a:cs typeface="Times New Roman" pitchFamily="18" charset="0"/>
              </a:rPr>
              <a:t>healer</a:t>
            </a:r>
            <a:r>
              <a:rPr lang="es-PE" sz="1600" b="1" dirty="0">
                <a:cs typeface="Times New Roman" pitchFamily="18" charset="0"/>
              </a:rPr>
              <a:t> </a:t>
            </a:r>
          </a:p>
          <a:p>
            <a:pPr marL="0" indent="0">
              <a:buNone/>
            </a:pPr>
            <a:r>
              <a:rPr lang="es-PE" sz="1600" dirty="0" err="1">
                <a:cs typeface="Times New Roman" pitchFamily="18" charset="0"/>
              </a:rPr>
              <a:t>Shaman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healers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had</a:t>
            </a:r>
            <a:r>
              <a:rPr lang="es-PE" sz="1600" dirty="0">
                <a:cs typeface="Times New Roman" pitchFamily="18" charset="0"/>
              </a:rPr>
              <a:t> the </a:t>
            </a:r>
            <a:r>
              <a:rPr lang="es-PE" sz="1600" dirty="0" err="1">
                <a:cs typeface="Times New Roman" pitchFamily="18" charset="0"/>
              </a:rPr>
              <a:t>responsability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of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curing</a:t>
            </a:r>
            <a:r>
              <a:rPr lang="es-PE" sz="1600" dirty="0">
                <a:cs typeface="Times New Roman" pitchFamily="18" charset="0"/>
              </a:rPr>
              <a:t> and </a:t>
            </a:r>
            <a:r>
              <a:rPr lang="es-PE" sz="1600" dirty="0" err="1">
                <a:cs typeface="Times New Roman" pitchFamily="18" charset="0"/>
              </a:rPr>
              <a:t>healing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people</a:t>
            </a:r>
            <a:r>
              <a:rPr lang="es-PE" sz="1600" dirty="0">
                <a:cs typeface="Times New Roman" pitchFamily="18" charset="0"/>
              </a:rPr>
              <a:t>. They </a:t>
            </a:r>
            <a:r>
              <a:rPr lang="es-PE" sz="1600" dirty="0" err="1">
                <a:cs typeface="Times New Roman" pitchFamily="18" charset="0"/>
              </a:rPr>
              <a:t>developed</a:t>
            </a:r>
            <a:r>
              <a:rPr lang="es-PE" sz="1600" dirty="0">
                <a:cs typeface="Times New Roman" pitchFamily="18" charset="0"/>
              </a:rPr>
              <a:t> a </a:t>
            </a:r>
            <a:r>
              <a:rPr lang="es-PE" sz="1600" dirty="0" err="1">
                <a:cs typeface="Times New Roman" pitchFamily="18" charset="0"/>
              </a:rPr>
              <a:t>comunicative</a:t>
            </a:r>
            <a:r>
              <a:rPr lang="es-PE" sz="1600" dirty="0">
                <a:cs typeface="Times New Roman" pitchFamily="18" charset="0"/>
              </a:rPr>
              <a:t> and </a:t>
            </a:r>
            <a:r>
              <a:rPr lang="es-PE" sz="1600" dirty="0" err="1">
                <a:cs typeface="Times New Roman" pitchFamily="18" charset="0"/>
              </a:rPr>
              <a:t>helping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relationship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with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their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patients</a:t>
            </a:r>
            <a:r>
              <a:rPr lang="es-PE" sz="1600" dirty="0">
                <a:cs typeface="Times New Roman" pitchFamily="18" charset="0"/>
              </a:rPr>
              <a:t>. </a:t>
            </a:r>
            <a:r>
              <a:rPr lang="es-PE" sz="1600" dirty="0" err="1">
                <a:cs typeface="Times New Roman" pitchFamily="18" charset="0"/>
              </a:rPr>
              <a:t>Their</a:t>
            </a:r>
            <a:r>
              <a:rPr lang="es-PE" sz="1600" dirty="0">
                <a:cs typeface="Times New Roman" pitchFamily="18" charset="0"/>
              </a:rPr>
              <a:t> roles </a:t>
            </a:r>
            <a:r>
              <a:rPr lang="es-PE" sz="1600" dirty="0" err="1">
                <a:cs typeface="Times New Roman" pitchFamily="18" charset="0"/>
              </a:rPr>
              <a:t>were</a:t>
            </a:r>
            <a:r>
              <a:rPr lang="es-PE" sz="1600" dirty="0">
                <a:cs typeface="Times New Roman" pitchFamily="18" charset="0"/>
              </a:rPr>
              <a:t>: </a:t>
            </a:r>
          </a:p>
          <a:p>
            <a:r>
              <a:rPr lang="es-PE" sz="1600" dirty="0">
                <a:cs typeface="Times New Roman" pitchFamily="18" charset="0"/>
              </a:rPr>
              <a:t>1) </a:t>
            </a:r>
            <a:r>
              <a:rPr lang="es-PE" sz="1600" dirty="0" err="1">
                <a:cs typeface="Times New Roman" pitchFamily="18" charset="0"/>
              </a:rPr>
              <a:t>Health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restoration</a:t>
            </a:r>
            <a:r>
              <a:rPr lang="es-PE" sz="1600" dirty="0">
                <a:cs typeface="Times New Roman" pitchFamily="18" charset="0"/>
              </a:rPr>
              <a:t>.</a:t>
            </a:r>
          </a:p>
          <a:p>
            <a:r>
              <a:rPr lang="es-PE" sz="1600" dirty="0">
                <a:cs typeface="Times New Roman" pitchFamily="18" charset="0"/>
              </a:rPr>
              <a:t>2) </a:t>
            </a:r>
            <a:r>
              <a:rPr lang="es-PE" sz="1600" dirty="0" err="1">
                <a:cs typeface="Times New Roman" pitchFamily="18" charset="0"/>
              </a:rPr>
              <a:t>Cleansing</a:t>
            </a:r>
            <a:endParaRPr lang="es-PE" sz="1600" dirty="0">
              <a:cs typeface="Times New Roman" pitchFamily="18" charset="0"/>
            </a:endParaRPr>
          </a:p>
          <a:p>
            <a:r>
              <a:rPr lang="es-PE" sz="1600" dirty="0">
                <a:cs typeface="Times New Roman" pitchFamily="18" charset="0"/>
              </a:rPr>
              <a:t>3) </a:t>
            </a:r>
            <a:r>
              <a:rPr lang="es-PE" sz="1600" dirty="0" err="1">
                <a:cs typeface="Times New Roman" pitchFamily="18" charset="0"/>
              </a:rPr>
              <a:t>Purifying</a:t>
            </a:r>
            <a:r>
              <a:rPr lang="es-PE" sz="1600" dirty="0">
                <a:cs typeface="Times New Roman" pitchFamily="18" charset="0"/>
              </a:rPr>
              <a:t>.</a:t>
            </a:r>
          </a:p>
          <a:p>
            <a:r>
              <a:rPr lang="es-PE" sz="1600" dirty="0">
                <a:cs typeface="Times New Roman" pitchFamily="18" charset="0"/>
              </a:rPr>
              <a:t>4) </a:t>
            </a:r>
            <a:r>
              <a:rPr lang="es-PE" sz="1600" dirty="0" err="1">
                <a:cs typeface="Times New Roman" pitchFamily="18" charset="0"/>
              </a:rPr>
              <a:t>Repairing</a:t>
            </a:r>
            <a:r>
              <a:rPr lang="es-PE" sz="1600" dirty="0">
                <a:cs typeface="Times New Roman" pitchFamily="18" charset="0"/>
              </a:rPr>
              <a:t>.</a:t>
            </a:r>
          </a:p>
          <a:p>
            <a:r>
              <a:rPr lang="es-PE" sz="1600" dirty="0">
                <a:cs typeface="Times New Roman" pitchFamily="18" charset="0"/>
              </a:rPr>
              <a:t>5) </a:t>
            </a:r>
            <a:r>
              <a:rPr lang="es-PE" sz="1600" dirty="0" err="1">
                <a:cs typeface="Times New Roman" pitchFamily="18" charset="0"/>
              </a:rPr>
              <a:t>Improving</a:t>
            </a:r>
            <a:r>
              <a:rPr lang="es-PE" sz="1600" dirty="0">
                <a:cs typeface="Times New Roman" pitchFamily="18" charset="0"/>
              </a:rPr>
              <a:t> the </a:t>
            </a:r>
            <a:r>
              <a:rPr lang="es-PE" sz="1600" dirty="0" err="1">
                <a:cs typeface="Times New Roman" pitchFamily="18" charset="0"/>
              </a:rPr>
              <a:t>individual´s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relationships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with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his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group</a:t>
            </a:r>
            <a:r>
              <a:rPr lang="es-PE" sz="1600" dirty="0">
                <a:cs typeface="Times New Roman" pitchFamily="18" charset="0"/>
              </a:rPr>
              <a:t> and </a:t>
            </a:r>
            <a:r>
              <a:rPr lang="es-PE" sz="1600" dirty="0" err="1">
                <a:cs typeface="Times New Roman" pitchFamily="18" charset="0"/>
              </a:rPr>
              <a:t>surroundings</a:t>
            </a:r>
            <a:r>
              <a:rPr lang="es-PE" sz="1600" dirty="0"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9327812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43636" y="1716253"/>
            <a:ext cx="10515600" cy="344559"/>
          </a:xfrm>
        </p:spPr>
        <p:txBody>
          <a:bodyPr>
            <a:normAutofit fontScale="90000"/>
          </a:bodyPr>
          <a:lstStyle/>
          <a:p>
            <a:r>
              <a:rPr lang="es-PE" sz="22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4. SHAMANISM RITUALS</a:t>
            </a:r>
            <a:r>
              <a:rPr lang="es-ES" dirty="0"/>
              <a:t/>
            </a:r>
            <a:br>
              <a:rPr lang="es-ES" dirty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941411" y="1853843"/>
            <a:ext cx="10572749" cy="94856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s-PE" sz="1600" b="1" dirty="0" err="1">
                <a:cs typeface="Times New Roman" pitchFamily="18" charset="0"/>
              </a:rPr>
              <a:t>Healing</a:t>
            </a:r>
            <a:r>
              <a:rPr lang="es-PE" sz="1600" b="1" dirty="0">
                <a:cs typeface="Times New Roman" pitchFamily="18" charset="0"/>
              </a:rPr>
              <a:t> </a:t>
            </a:r>
            <a:r>
              <a:rPr lang="es-PE" sz="1600" b="1" dirty="0" err="1">
                <a:cs typeface="Times New Roman" pitchFamily="18" charset="0"/>
              </a:rPr>
              <a:t>rituals</a:t>
            </a:r>
            <a:r>
              <a:rPr lang="es-PE" sz="1600" b="1" dirty="0">
                <a:cs typeface="Times New Roman" pitchFamily="18" charset="0"/>
              </a:rPr>
              <a:t>: The </a:t>
            </a:r>
            <a:r>
              <a:rPr lang="es-PE" sz="1600" b="1" dirty="0" err="1">
                <a:cs typeface="Times New Roman" pitchFamily="18" charset="0"/>
              </a:rPr>
              <a:t>Shaman</a:t>
            </a:r>
            <a:r>
              <a:rPr lang="es-PE" sz="1600" b="1" dirty="0">
                <a:cs typeface="Times New Roman" pitchFamily="18" charset="0"/>
              </a:rPr>
              <a:t> </a:t>
            </a:r>
            <a:r>
              <a:rPr lang="es-PE" sz="1600" b="1" dirty="0" err="1">
                <a:cs typeface="Times New Roman" pitchFamily="18" charset="0"/>
              </a:rPr>
              <a:t>healer</a:t>
            </a:r>
            <a:r>
              <a:rPr lang="es-PE" sz="1600" b="1" dirty="0">
                <a:cs typeface="Times New Roman" pitchFamily="18" charset="0"/>
              </a:rPr>
              <a:t> </a:t>
            </a:r>
          </a:p>
          <a:p>
            <a:pPr marL="0" indent="0">
              <a:buNone/>
            </a:pPr>
            <a:r>
              <a:rPr lang="es-PE" sz="1600" dirty="0">
                <a:cs typeface="Times New Roman" pitchFamily="18" charset="0"/>
              </a:rPr>
              <a:t>Shamans </a:t>
            </a:r>
            <a:r>
              <a:rPr lang="es-PE" sz="1600" dirty="0" err="1">
                <a:cs typeface="Times New Roman" pitchFamily="18" charset="0"/>
              </a:rPr>
              <a:t>prepared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their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own</a:t>
            </a:r>
            <a:r>
              <a:rPr lang="es-PE" sz="1600" dirty="0">
                <a:cs typeface="Times New Roman" pitchFamily="18" charset="0"/>
              </a:rPr>
              <a:t> medicine.</a:t>
            </a:r>
          </a:p>
          <a:p>
            <a:pPr marL="0" indent="0">
              <a:buNone/>
            </a:pPr>
            <a:endParaRPr lang="es-PE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8553450" y="3943350"/>
            <a:ext cx="27241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1200" dirty="0">
                <a:hlinkClick r:id="rId2"/>
              </a:rPr>
              <a:t>https://visitavirtual.cultura.pe/recorridos/MNAAHP/museo-nacional-arqueologia-antropologia-historia-peru/index.html</a:t>
            </a:r>
            <a:endParaRPr lang="es-PE" sz="1200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/>
          <a:srcRect l="30441" t="47656" r="28088" b="17188"/>
          <a:stretch>
            <a:fillRect/>
          </a:stretch>
        </p:blipFill>
        <p:spPr bwMode="auto">
          <a:xfrm>
            <a:off x="1598636" y="2794822"/>
            <a:ext cx="6534150" cy="31280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39327812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92541" y="1033866"/>
            <a:ext cx="10515600" cy="631162"/>
          </a:xfrm>
        </p:spPr>
        <p:txBody>
          <a:bodyPr>
            <a:normAutofit/>
          </a:bodyPr>
          <a:lstStyle/>
          <a:p>
            <a:r>
              <a:rPr lang="es-PE" sz="2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4. SHAMANISM RITUALS</a:t>
            </a:r>
            <a:endParaRPr lang="en-US" sz="20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38850" y="1769776"/>
            <a:ext cx="11363864" cy="3184361"/>
          </a:xfrm>
        </p:spPr>
        <p:txBody>
          <a:bodyPr>
            <a:normAutofit/>
          </a:bodyPr>
          <a:lstStyle/>
          <a:p>
            <a:pPr marL="227965" marR="734695" indent="0" algn="just">
              <a:spcBef>
                <a:spcPts val="5"/>
              </a:spcBef>
              <a:buNone/>
            </a:pPr>
            <a:r>
              <a:rPr lang="es-PE" sz="1600" b="1" dirty="0">
                <a:cs typeface="Times New Roman" pitchFamily="18" charset="0"/>
              </a:rPr>
              <a:t>Funeral </a:t>
            </a:r>
            <a:r>
              <a:rPr lang="es-PE" sz="1600" b="1" dirty="0" err="1">
                <a:cs typeface="Times New Roman" pitchFamily="18" charset="0"/>
              </a:rPr>
              <a:t>rituals</a:t>
            </a:r>
            <a:endParaRPr lang="es-PE" sz="1600" b="1" dirty="0">
              <a:cs typeface="Times New Roman" pitchFamily="18" charset="0"/>
            </a:endParaRPr>
          </a:p>
          <a:p>
            <a:pPr marL="227965" marR="734695" indent="0" algn="just">
              <a:spcBef>
                <a:spcPts val="5"/>
              </a:spcBef>
              <a:buNone/>
            </a:pPr>
            <a:r>
              <a:rPr lang="es-PE" sz="1600" b="1" dirty="0">
                <a:cs typeface="Times New Roman" pitchFamily="18" charset="0"/>
              </a:rPr>
              <a:t> </a:t>
            </a:r>
            <a:br>
              <a:rPr lang="es-PE" sz="1600" b="1" dirty="0">
                <a:cs typeface="Times New Roman" pitchFamily="18" charset="0"/>
              </a:rPr>
            </a:br>
            <a:r>
              <a:rPr lang="es-PE" sz="1600" dirty="0">
                <a:cs typeface="Times New Roman" pitchFamily="18" charset="0"/>
              </a:rPr>
              <a:t>In the </a:t>
            </a:r>
            <a:r>
              <a:rPr lang="es-PE" sz="1600" dirty="0" err="1">
                <a:cs typeface="Times New Roman" pitchFamily="18" charset="0"/>
              </a:rPr>
              <a:t>Shamanic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world</a:t>
            </a:r>
            <a:r>
              <a:rPr lang="es-PE" sz="1600" dirty="0">
                <a:cs typeface="Times New Roman" pitchFamily="18" charset="0"/>
              </a:rPr>
              <a:t>, </a:t>
            </a:r>
            <a:r>
              <a:rPr lang="es-PE" sz="1600" dirty="0" err="1">
                <a:cs typeface="Times New Roman" pitchFamily="18" charset="0"/>
              </a:rPr>
              <a:t>life</a:t>
            </a:r>
            <a:r>
              <a:rPr lang="es-PE" sz="1600" dirty="0">
                <a:cs typeface="Times New Roman" pitchFamily="18" charset="0"/>
              </a:rPr>
              <a:t> and </a:t>
            </a:r>
            <a:r>
              <a:rPr lang="es-PE" sz="1600" dirty="0" err="1">
                <a:cs typeface="Times New Roman" pitchFamily="18" charset="0"/>
              </a:rPr>
              <a:t>dead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had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great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relevance</a:t>
            </a:r>
            <a:r>
              <a:rPr lang="es-PE" sz="1600" dirty="0">
                <a:cs typeface="Times New Roman" pitchFamily="18" charset="0"/>
              </a:rPr>
              <a:t>, </a:t>
            </a:r>
            <a:r>
              <a:rPr lang="es-PE" sz="1600" dirty="0" err="1">
                <a:cs typeface="Times New Roman" pitchFamily="18" charset="0"/>
              </a:rPr>
              <a:t>therefore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rituals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were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followed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for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both</a:t>
            </a:r>
            <a:r>
              <a:rPr lang="es-PE" sz="1600" dirty="0">
                <a:cs typeface="Times New Roman" pitchFamily="18" charset="0"/>
              </a:rPr>
              <a:t>.</a:t>
            </a:r>
          </a:p>
          <a:p>
            <a:pPr marL="227965" marR="734695" indent="0" algn="just">
              <a:spcBef>
                <a:spcPts val="5"/>
              </a:spcBef>
              <a:buNone/>
            </a:pPr>
            <a:endParaRPr lang="es-PE" sz="1600" dirty="0">
              <a:cs typeface="Times New Roman" pitchFamily="18" charset="0"/>
            </a:endParaRPr>
          </a:p>
          <a:p>
            <a:pPr marL="227965" marR="734695" indent="0" algn="just">
              <a:spcBef>
                <a:spcPts val="5"/>
              </a:spcBef>
              <a:buNone/>
            </a:pPr>
            <a:r>
              <a:rPr lang="es-PE" sz="1600" dirty="0">
                <a:cs typeface="Times New Roman" pitchFamily="18" charset="0"/>
              </a:rPr>
              <a:t>In pre-</a:t>
            </a:r>
            <a:r>
              <a:rPr lang="es-PE" sz="1600" dirty="0" err="1">
                <a:cs typeface="Times New Roman" pitchFamily="18" charset="0"/>
              </a:rPr>
              <a:t>Columbian</a:t>
            </a:r>
            <a:r>
              <a:rPr lang="es-PE" sz="1600" dirty="0">
                <a:cs typeface="Times New Roman" pitchFamily="18" charset="0"/>
              </a:rPr>
              <a:t> culture, </a:t>
            </a:r>
            <a:r>
              <a:rPr lang="es-PE" sz="1600" dirty="0" err="1">
                <a:cs typeface="Times New Roman" pitchFamily="18" charset="0"/>
              </a:rPr>
              <a:t>death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was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important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since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it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was</a:t>
            </a:r>
            <a:r>
              <a:rPr lang="es-PE" sz="1600" dirty="0">
                <a:cs typeface="Times New Roman" pitchFamily="18" charset="0"/>
              </a:rPr>
              <a:t> the </a:t>
            </a:r>
            <a:r>
              <a:rPr lang="es-PE" sz="1600" dirty="0" err="1">
                <a:cs typeface="Times New Roman" pitchFamily="18" charset="0"/>
              </a:rPr>
              <a:t>opportunity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for</a:t>
            </a:r>
            <a:r>
              <a:rPr lang="es-PE" sz="1600" dirty="0">
                <a:cs typeface="Times New Roman" pitchFamily="18" charset="0"/>
              </a:rPr>
              <a:t> the </a:t>
            </a:r>
            <a:r>
              <a:rPr lang="es-PE" sz="1600" dirty="0" err="1">
                <a:cs typeface="Times New Roman" pitchFamily="18" charset="0"/>
              </a:rPr>
              <a:t>dead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to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return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to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mother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earth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for</a:t>
            </a:r>
            <a:r>
              <a:rPr lang="es-PE" sz="1600" dirty="0">
                <a:cs typeface="Times New Roman" pitchFamily="18" charset="0"/>
              </a:rPr>
              <a:t> a </a:t>
            </a:r>
            <a:r>
              <a:rPr lang="es-PE" sz="1600" dirty="0" err="1">
                <a:cs typeface="Times New Roman" pitchFamily="18" charset="0"/>
              </a:rPr>
              <a:t>later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rebirth</a:t>
            </a:r>
            <a:r>
              <a:rPr lang="es-PE" sz="1600" dirty="0">
                <a:cs typeface="Times New Roman" pitchFamily="18" charset="0"/>
              </a:rPr>
              <a:t>.</a:t>
            </a:r>
          </a:p>
          <a:p>
            <a:pPr marL="227965" marR="734695" indent="0" algn="just">
              <a:spcBef>
                <a:spcPts val="5"/>
              </a:spcBef>
              <a:buNone/>
            </a:pPr>
            <a:endParaRPr lang="es-PE" sz="1600" dirty="0">
              <a:cs typeface="Times New Roman" pitchFamily="18" charset="0"/>
            </a:endParaRPr>
          </a:p>
          <a:p>
            <a:pPr marL="227965" marR="734695" indent="0" algn="just">
              <a:spcBef>
                <a:spcPts val="5"/>
              </a:spcBef>
              <a:buNone/>
            </a:pPr>
            <a:r>
              <a:rPr lang="es-PE" sz="1600" dirty="0">
                <a:cs typeface="Times New Roman" pitchFamily="18" charset="0"/>
              </a:rPr>
              <a:t>The </a:t>
            </a:r>
            <a:r>
              <a:rPr lang="es-PE" sz="1600" dirty="0" err="1">
                <a:cs typeface="Times New Roman" pitchFamily="18" charset="0"/>
              </a:rPr>
              <a:t>study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of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archeological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remains</a:t>
            </a:r>
            <a:r>
              <a:rPr lang="es-PE" sz="1600" dirty="0">
                <a:cs typeface="Times New Roman" pitchFamily="18" charset="0"/>
              </a:rPr>
              <a:t> has </a:t>
            </a:r>
            <a:r>
              <a:rPr lang="es-PE" sz="1600" dirty="0" err="1">
                <a:cs typeface="Times New Roman" pitchFamily="18" charset="0"/>
              </a:rPr>
              <a:t>revealed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that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mortuary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practices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varied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upon</a:t>
            </a:r>
            <a:r>
              <a:rPr lang="es-PE" sz="1600" dirty="0">
                <a:cs typeface="Times New Roman" pitchFamily="18" charset="0"/>
              </a:rPr>
              <a:t> the social status </a:t>
            </a:r>
            <a:r>
              <a:rPr lang="es-PE" sz="1600" dirty="0" err="1">
                <a:cs typeface="Times New Roman" pitchFamily="18" charset="0"/>
              </a:rPr>
              <a:t>of</a:t>
            </a:r>
            <a:r>
              <a:rPr lang="es-PE" sz="1600" dirty="0">
                <a:cs typeface="Times New Roman" pitchFamily="18" charset="0"/>
              </a:rPr>
              <a:t> the </a:t>
            </a:r>
            <a:r>
              <a:rPr lang="es-PE" sz="1600" dirty="0" err="1">
                <a:cs typeface="Times New Roman" pitchFamily="18" charset="0"/>
              </a:rPr>
              <a:t>person</a:t>
            </a:r>
            <a:r>
              <a:rPr lang="es-PE" sz="1600" dirty="0">
                <a:cs typeface="Times New Roman" pitchFamily="18" charset="0"/>
              </a:rPr>
              <a:t>: </a:t>
            </a:r>
            <a:r>
              <a:rPr lang="es-PE" sz="1600" dirty="0" err="1">
                <a:cs typeface="Times New Roman" pitchFamily="18" charset="0"/>
              </a:rPr>
              <a:t>some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were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buried</a:t>
            </a:r>
            <a:r>
              <a:rPr lang="es-PE" sz="1600" dirty="0">
                <a:cs typeface="Times New Roman" pitchFamily="18" charset="0"/>
              </a:rPr>
              <a:t> in simple </a:t>
            </a:r>
            <a:r>
              <a:rPr lang="es-PE" sz="1600" dirty="0" err="1">
                <a:cs typeface="Times New Roman" pitchFamily="18" charset="0"/>
              </a:rPr>
              <a:t>tombs</a:t>
            </a:r>
            <a:r>
              <a:rPr lang="es-PE" sz="1600" dirty="0">
                <a:cs typeface="Times New Roman" pitchFamily="18" charset="0"/>
              </a:rPr>
              <a:t>, </a:t>
            </a:r>
            <a:r>
              <a:rPr lang="es-PE" sz="1600" dirty="0" err="1">
                <a:cs typeface="Times New Roman" pitchFamily="18" charset="0"/>
              </a:rPr>
              <a:t>while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others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were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buried</a:t>
            </a:r>
            <a:r>
              <a:rPr lang="es-PE" sz="1600" dirty="0">
                <a:cs typeface="Times New Roman" pitchFamily="18" charset="0"/>
              </a:rPr>
              <a:t> in </a:t>
            </a:r>
            <a:r>
              <a:rPr lang="es-PE" sz="1600" dirty="0" err="1">
                <a:cs typeface="Times New Roman" pitchFamily="18" charset="0"/>
              </a:rPr>
              <a:t>ostentatious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tombs</a:t>
            </a:r>
            <a:r>
              <a:rPr lang="es-PE" sz="1600" dirty="0">
                <a:cs typeface="Times New Roman" pitchFamily="18" charset="0"/>
              </a:rPr>
              <a:t>. </a:t>
            </a:r>
            <a:r>
              <a:rPr lang="es-PE" sz="1600" dirty="0" err="1">
                <a:cs typeface="Times New Roman" pitchFamily="18" charset="0"/>
              </a:rPr>
              <a:t>Upper-class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individuals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were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wrapped</a:t>
            </a:r>
            <a:r>
              <a:rPr lang="es-PE" sz="1600" dirty="0">
                <a:cs typeface="Times New Roman" pitchFamily="18" charset="0"/>
              </a:rPr>
              <a:t> in </a:t>
            </a:r>
            <a:r>
              <a:rPr lang="es-PE" sz="1600" dirty="0" err="1">
                <a:cs typeface="Times New Roman" pitchFamily="18" charset="0"/>
              </a:rPr>
              <a:t>blankets</a:t>
            </a:r>
            <a:r>
              <a:rPr lang="es-PE" sz="1600" dirty="0">
                <a:cs typeface="Times New Roman" pitchFamily="18" charset="0"/>
              </a:rPr>
              <a:t> (“fardos”). </a:t>
            </a:r>
            <a:endParaRPr lang="en-US" sz="1600" dirty="0">
              <a:cs typeface="Times New Roman" pitchFamily="18" charset="0"/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240632" y="5572650"/>
            <a:ext cx="11951368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1050" dirty="0"/>
              <a:t>Fuente: Exposición. Chamanes y divinidades del Ecuador Precolombino. Comisario: Santiago Ontaneda-Luciano investigador de la Dirección de Museos y Sitios Arqueológicos de la Subsecretaría Técnica de Memoria Social del Ministerio de Cultura y de Patrimonio ecuatoriano. Consejero científico: Francisco Valdez, investigador en PALOC (Patrimonios Locales y Gobernanza), unidad mixta de investigación del IRD y del </a:t>
            </a:r>
            <a:r>
              <a:rPr lang="es-PE" sz="1050" dirty="0" err="1"/>
              <a:t>Muséum</a:t>
            </a:r>
            <a:r>
              <a:rPr lang="es-PE" sz="1050" dirty="0"/>
              <a:t> </a:t>
            </a:r>
            <a:r>
              <a:rPr lang="es-PE" sz="1050" dirty="0" err="1"/>
              <a:t>National</a:t>
            </a:r>
            <a:r>
              <a:rPr lang="es-PE" sz="1050" dirty="0"/>
              <a:t> </a:t>
            </a:r>
            <a:r>
              <a:rPr lang="es-PE" sz="1050" dirty="0" err="1"/>
              <a:t>d’Histoire</a:t>
            </a:r>
            <a:r>
              <a:rPr lang="es-PE" sz="1050" dirty="0"/>
              <a:t> </a:t>
            </a:r>
            <a:r>
              <a:rPr lang="es-PE" sz="1050" dirty="0" err="1"/>
              <a:t>Naturelle</a:t>
            </a:r>
            <a:r>
              <a:rPr lang="es-PE" sz="1050" dirty="0"/>
              <a:t>.  </a:t>
            </a:r>
          </a:p>
        </p:txBody>
      </p:sp>
    </p:spTree>
    <p:extLst>
      <p:ext uri="{BB962C8B-B14F-4D97-AF65-F5344CB8AC3E}">
        <p14:creationId xmlns:p14="http://schemas.microsoft.com/office/powerpoint/2010/main" val="2935353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94731" y="914163"/>
            <a:ext cx="10515600" cy="464261"/>
          </a:xfrm>
        </p:spPr>
        <p:txBody>
          <a:bodyPr>
            <a:normAutofit/>
          </a:bodyPr>
          <a:lstStyle/>
          <a:p>
            <a:r>
              <a:rPr lang="es-PE" sz="2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4. SHAMANISM RITUALS</a:t>
            </a:r>
            <a:endParaRPr lang="en-US" sz="20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34384" y="1737647"/>
            <a:ext cx="11363864" cy="445994"/>
          </a:xfrm>
        </p:spPr>
        <p:txBody>
          <a:bodyPr>
            <a:normAutofit/>
          </a:bodyPr>
          <a:lstStyle/>
          <a:p>
            <a:pPr marL="227965" marR="734695" indent="0" algn="just">
              <a:spcBef>
                <a:spcPts val="5"/>
              </a:spcBef>
              <a:buNone/>
            </a:pPr>
            <a:r>
              <a:rPr lang="es-PE" sz="1800" b="1" dirty="0" err="1">
                <a:cs typeface="Times New Roman" pitchFamily="18" charset="0"/>
              </a:rPr>
              <a:t>Death</a:t>
            </a:r>
            <a:r>
              <a:rPr lang="es-PE" sz="1800" b="1" dirty="0">
                <a:cs typeface="Times New Roman" pitchFamily="18" charset="0"/>
              </a:rPr>
              <a:t> </a:t>
            </a:r>
            <a:r>
              <a:rPr lang="es-PE" sz="1800" b="1" dirty="0" err="1">
                <a:cs typeface="Times New Roman" pitchFamily="18" charset="0"/>
              </a:rPr>
              <a:t>rituals</a:t>
            </a:r>
            <a:r>
              <a:rPr lang="es-PE" sz="1800" b="1" dirty="0">
                <a:cs typeface="Times New Roman" pitchFamily="18" charset="0"/>
              </a:rPr>
              <a:t>. </a:t>
            </a:r>
            <a:r>
              <a:rPr lang="es-PE" sz="1800" b="1" dirty="0" err="1">
                <a:cs typeface="Times New Roman" pitchFamily="18" charset="0"/>
              </a:rPr>
              <a:t>Masks</a:t>
            </a:r>
            <a:r>
              <a:rPr lang="es-PE" sz="1800" b="1" dirty="0">
                <a:cs typeface="Times New Roman" pitchFamily="18" charset="0"/>
              </a:rPr>
              <a:t> </a:t>
            </a:r>
            <a:r>
              <a:rPr lang="es-PE" sz="1800" b="1" dirty="0" err="1">
                <a:cs typeface="Times New Roman" pitchFamily="18" charset="0"/>
              </a:rPr>
              <a:t>with</a:t>
            </a:r>
            <a:r>
              <a:rPr lang="es-PE" sz="1800" b="1" dirty="0">
                <a:cs typeface="Times New Roman" pitchFamily="18" charset="0"/>
              </a:rPr>
              <a:t> the fase </a:t>
            </a:r>
            <a:r>
              <a:rPr lang="es-PE" sz="1800" b="1" dirty="0" err="1">
                <a:cs typeface="Times New Roman" pitchFamily="18" charset="0"/>
              </a:rPr>
              <a:t>of</a:t>
            </a:r>
            <a:r>
              <a:rPr lang="es-PE" sz="1800" b="1" dirty="0">
                <a:cs typeface="Times New Roman" pitchFamily="18" charset="0"/>
              </a:rPr>
              <a:t> </a:t>
            </a:r>
            <a:r>
              <a:rPr lang="es-PE" sz="1800" b="1" dirty="0" err="1">
                <a:cs typeface="Times New Roman" pitchFamily="18" charset="0"/>
              </a:rPr>
              <a:t>death</a:t>
            </a:r>
            <a:r>
              <a:rPr lang="es-PE" sz="1800" b="1" dirty="0">
                <a:cs typeface="Times New Roman" pitchFamily="18" charset="0"/>
              </a:rPr>
              <a:t>.</a:t>
            </a:r>
            <a:endParaRPr lang="en-US" sz="1800" dirty="0">
              <a:cs typeface="Times New Roman" pitchFamily="18" charset="0"/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240632" y="6282334"/>
            <a:ext cx="1195136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1050" dirty="0"/>
              <a:t>Museo chileno  de arte precolombino. </a:t>
            </a:r>
            <a:r>
              <a:rPr lang="es-PE" sz="1050" dirty="0">
                <a:hlinkClick r:id="rId2"/>
              </a:rPr>
              <a:t>http://www.precolombino.cl/exposiciones/exposiciones-temporales/el-arte-del-cobre-en-el-mundo-andino-2004/el-rostro-de-la-muerte/#!prettyPhoto[galeria]/6/</a:t>
            </a:r>
            <a:endParaRPr lang="es-PE" sz="1050" dirty="0"/>
          </a:p>
        </p:txBody>
      </p:sp>
      <p:pic>
        <p:nvPicPr>
          <p:cNvPr id="11267" name="Picture 3" descr="C:\Users\USER\Downloads\http___www.precolombino.cl_wp_wp-content_uploads_2015_09_700x400-rostro-de-la-muerte-3 (1).jpg"/>
          <p:cNvPicPr>
            <a:picLocks noChangeAspect="1" noChangeArrowheads="1"/>
          </p:cNvPicPr>
          <p:nvPr/>
        </p:nvPicPr>
        <p:blipFill>
          <a:blip r:embed="rId3"/>
          <a:srcRect l="13194" t="7031" r="12153"/>
          <a:stretch>
            <a:fillRect/>
          </a:stretch>
        </p:blipFill>
        <p:spPr bwMode="auto">
          <a:xfrm>
            <a:off x="240633" y="2362200"/>
            <a:ext cx="3499214" cy="2537345"/>
          </a:xfrm>
          <a:prstGeom prst="rect">
            <a:avLst/>
          </a:prstGeom>
          <a:noFill/>
        </p:spPr>
      </p:pic>
      <p:pic>
        <p:nvPicPr>
          <p:cNvPr id="11268" name="Picture 4" descr="C:\Users\USER\Downloads\http___www.precolombino.cl_wp_wp-content_uploads_2015_09_700x400-rostro-de-la-muerte-7.jpg"/>
          <p:cNvPicPr>
            <a:picLocks noChangeAspect="1" noChangeArrowheads="1"/>
          </p:cNvPicPr>
          <p:nvPr/>
        </p:nvPicPr>
        <p:blipFill>
          <a:blip r:embed="rId4"/>
          <a:srcRect l="20000" t="7500" r="14857" b="15000"/>
          <a:stretch>
            <a:fillRect/>
          </a:stretch>
        </p:blipFill>
        <p:spPr bwMode="auto">
          <a:xfrm>
            <a:off x="4457700" y="2343150"/>
            <a:ext cx="3662718" cy="2652903"/>
          </a:xfrm>
          <a:prstGeom prst="rect">
            <a:avLst/>
          </a:prstGeom>
          <a:noFill/>
        </p:spPr>
      </p:pic>
      <p:pic>
        <p:nvPicPr>
          <p:cNvPr id="11269" name="Picture 5" descr="C:\Users\USER\Downloads\http___www.precolombino.cl_wp_wp-content_uploads_2015_09_700x400-rostro-de-la-muerte-6.jpg"/>
          <p:cNvPicPr>
            <a:picLocks noChangeAspect="1" noChangeArrowheads="1"/>
          </p:cNvPicPr>
          <p:nvPr/>
        </p:nvPicPr>
        <p:blipFill>
          <a:blip r:embed="rId5"/>
          <a:srcRect l="17143" t="6500" r="16286"/>
          <a:stretch>
            <a:fillRect/>
          </a:stretch>
        </p:blipFill>
        <p:spPr bwMode="auto">
          <a:xfrm>
            <a:off x="8639124" y="2362200"/>
            <a:ext cx="3296783" cy="263385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35353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42665" y="1006570"/>
            <a:ext cx="10515600" cy="753991"/>
          </a:xfrm>
        </p:spPr>
        <p:txBody>
          <a:bodyPr>
            <a:normAutofit/>
          </a:bodyPr>
          <a:lstStyle/>
          <a:p>
            <a:r>
              <a:rPr lang="es-ES" sz="2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5. Ayahuasca Ritual </a:t>
            </a:r>
            <a:r>
              <a:rPr lang="es-ES" sz="20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</a:t>
            </a:r>
            <a:r>
              <a:rPr lang="es-ES" sz="2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Shamanism</a:t>
            </a:r>
            <a:r>
              <a:rPr lang="es-ES" sz="2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2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sz="20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19626" y="1730092"/>
            <a:ext cx="10515600" cy="2336942"/>
          </a:xfrm>
        </p:spPr>
        <p:txBody>
          <a:bodyPr>
            <a:normAutofit/>
          </a:bodyPr>
          <a:lstStyle/>
          <a:p>
            <a:pPr marL="95250" indent="-95250" algn="just">
              <a:buNone/>
            </a:pPr>
            <a:r>
              <a:rPr lang="es-PE" sz="1600" dirty="0">
                <a:cs typeface="Times New Roman" pitchFamily="18" charset="0"/>
              </a:rPr>
              <a:t>   Ayahuasca </a:t>
            </a:r>
            <a:r>
              <a:rPr lang="es-PE" sz="1600" dirty="0" err="1">
                <a:cs typeface="Times New Roman" pitchFamily="18" charset="0"/>
              </a:rPr>
              <a:t>means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ES" sz="1600" dirty="0"/>
              <a:t>“</a:t>
            </a:r>
            <a:r>
              <a:rPr lang="es-ES" sz="1600" dirty="0" err="1"/>
              <a:t>dead</a:t>
            </a:r>
            <a:r>
              <a:rPr lang="es-ES" sz="1600" dirty="0"/>
              <a:t> </a:t>
            </a:r>
            <a:r>
              <a:rPr lang="es-ES" sz="1600" dirty="0" err="1"/>
              <a:t>person</a:t>
            </a:r>
            <a:r>
              <a:rPr lang="es-ES" sz="1600" dirty="0"/>
              <a:t>, </a:t>
            </a:r>
            <a:r>
              <a:rPr lang="es-ES" sz="1600" dirty="0" err="1"/>
              <a:t>spirit</a:t>
            </a:r>
            <a:r>
              <a:rPr lang="es-ES" sz="1600" dirty="0"/>
              <a:t>, </a:t>
            </a:r>
            <a:r>
              <a:rPr lang="es-ES" sz="1600" dirty="0" err="1"/>
              <a:t>soul</a:t>
            </a:r>
            <a:r>
              <a:rPr lang="es-ES" sz="1600" dirty="0"/>
              <a:t> </a:t>
            </a:r>
            <a:r>
              <a:rPr lang="es-ES" sz="1600" dirty="0" err="1"/>
              <a:t>or</a:t>
            </a:r>
            <a:r>
              <a:rPr lang="es-ES" sz="1600" dirty="0"/>
              <a:t> </a:t>
            </a:r>
            <a:r>
              <a:rPr lang="es-ES" sz="1600" dirty="0" err="1"/>
              <a:t>ancestor</a:t>
            </a:r>
            <a:r>
              <a:rPr lang="es-ES" sz="1600" dirty="0"/>
              <a:t>" and huasca </a:t>
            </a:r>
            <a:r>
              <a:rPr lang="es-ES" sz="1600" dirty="0" err="1"/>
              <a:t>means</a:t>
            </a:r>
            <a:r>
              <a:rPr lang="es-ES" sz="1600" dirty="0"/>
              <a:t> “</a:t>
            </a:r>
            <a:r>
              <a:rPr lang="es-ES" sz="1600" dirty="0" err="1"/>
              <a:t>chord</a:t>
            </a:r>
            <a:r>
              <a:rPr lang="es-ES" sz="1600" dirty="0"/>
              <a:t> </a:t>
            </a:r>
            <a:r>
              <a:rPr lang="es-ES" sz="1600" dirty="0" err="1"/>
              <a:t>or</a:t>
            </a:r>
            <a:r>
              <a:rPr lang="es-ES" sz="1600" dirty="0"/>
              <a:t> </a:t>
            </a:r>
            <a:r>
              <a:rPr lang="es-ES" sz="1600" dirty="0" err="1"/>
              <a:t>rope</a:t>
            </a:r>
            <a:r>
              <a:rPr lang="es-ES" sz="1600" dirty="0"/>
              <a:t>" (</a:t>
            </a:r>
            <a:r>
              <a:rPr lang="es-ES" sz="1600" dirty="0" err="1"/>
              <a:t>Metzner</a:t>
            </a:r>
            <a:r>
              <a:rPr lang="es-ES" sz="1600" dirty="0"/>
              <a:t>, 2005) </a:t>
            </a:r>
            <a:r>
              <a:rPr lang="es-PE" sz="1600" dirty="0">
                <a:cs typeface="Times New Roman" pitchFamily="18" charset="0"/>
              </a:rPr>
              <a:t>in quecha </a:t>
            </a:r>
            <a:r>
              <a:rPr lang="es-PE" sz="1600" dirty="0" err="1">
                <a:cs typeface="Times New Roman" pitchFamily="18" charset="0"/>
              </a:rPr>
              <a:t>language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ES" sz="1600" dirty="0"/>
              <a:t>. </a:t>
            </a:r>
            <a:r>
              <a:rPr lang="es-ES" sz="1600" dirty="0" err="1"/>
              <a:t>This</a:t>
            </a:r>
            <a:r>
              <a:rPr lang="es-ES" sz="1600" dirty="0"/>
              <a:t> </a:t>
            </a:r>
            <a:r>
              <a:rPr lang="es-ES" sz="1600" dirty="0" err="1"/>
              <a:t>psychotropic</a:t>
            </a:r>
            <a:r>
              <a:rPr lang="es-ES" sz="1600" dirty="0"/>
              <a:t> </a:t>
            </a:r>
            <a:r>
              <a:rPr lang="es-ES" sz="1600" dirty="0" err="1"/>
              <a:t>plant</a:t>
            </a:r>
            <a:r>
              <a:rPr lang="es-ES" sz="1600" dirty="0"/>
              <a:t> </a:t>
            </a:r>
            <a:r>
              <a:rPr lang="es-ES" sz="1600" dirty="0" err="1"/>
              <a:t>was</a:t>
            </a:r>
            <a:r>
              <a:rPr lang="es-ES" sz="1600" dirty="0"/>
              <a:t> </a:t>
            </a:r>
            <a:r>
              <a:rPr lang="es-ES" sz="1600" dirty="0" err="1"/>
              <a:t>used</a:t>
            </a:r>
            <a:r>
              <a:rPr lang="es-ES" sz="1600" dirty="0"/>
              <a:t> </a:t>
            </a:r>
            <a:r>
              <a:rPr lang="es-ES" sz="1600" dirty="0" err="1"/>
              <a:t>by</a:t>
            </a:r>
            <a:r>
              <a:rPr lang="es-ES" sz="1600" dirty="0"/>
              <a:t> </a:t>
            </a:r>
            <a:r>
              <a:rPr lang="es-ES" sz="1600" dirty="0" err="1"/>
              <a:t>Shamans</a:t>
            </a:r>
            <a:r>
              <a:rPr lang="es-ES" sz="1600" dirty="0"/>
              <a:t> in pre-</a:t>
            </a:r>
            <a:r>
              <a:rPr lang="es-ES" sz="1600" dirty="0" err="1"/>
              <a:t>Columbian</a:t>
            </a:r>
            <a:r>
              <a:rPr lang="es-ES" sz="1600" dirty="0"/>
              <a:t> medicine and </a:t>
            </a:r>
            <a:r>
              <a:rPr lang="es-ES" sz="1600" dirty="0" err="1"/>
              <a:t>continues</a:t>
            </a:r>
            <a:r>
              <a:rPr lang="es-ES" sz="1600" dirty="0"/>
              <a:t> </a:t>
            </a:r>
            <a:r>
              <a:rPr lang="es-ES" sz="1600" dirty="0" err="1"/>
              <a:t>to</a:t>
            </a:r>
            <a:r>
              <a:rPr lang="es-ES" sz="1600" dirty="0"/>
              <a:t> be </a:t>
            </a:r>
            <a:r>
              <a:rPr lang="es-ES" sz="1600" dirty="0" err="1"/>
              <a:t>used</a:t>
            </a:r>
            <a:r>
              <a:rPr lang="es-ES" sz="1600" dirty="0"/>
              <a:t> as </a:t>
            </a:r>
            <a:r>
              <a:rPr lang="es-ES" sz="1600" dirty="0" err="1"/>
              <a:t>such</a:t>
            </a:r>
            <a:r>
              <a:rPr lang="es-ES" sz="1600" dirty="0"/>
              <a:t>. </a:t>
            </a:r>
            <a:endParaRPr lang="es-PE" sz="1600" dirty="0">
              <a:cs typeface="Times New Roman" pitchFamily="18" charset="0"/>
            </a:endParaRPr>
          </a:p>
          <a:p>
            <a:pPr marL="95250" indent="-95250" algn="just">
              <a:buNone/>
            </a:pPr>
            <a:r>
              <a:rPr lang="es-PE" sz="1600" dirty="0">
                <a:cs typeface="Times New Roman" pitchFamily="18" charset="0"/>
              </a:rPr>
              <a:t>   </a:t>
            </a:r>
            <a:r>
              <a:rPr lang="es-PE" sz="1600" dirty="0" err="1">
                <a:cs typeface="Times New Roman" pitchFamily="18" charset="0"/>
              </a:rPr>
              <a:t>Currently</a:t>
            </a:r>
            <a:r>
              <a:rPr lang="es-PE" sz="1600" dirty="0">
                <a:cs typeface="Times New Roman" pitchFamily="18" charset="0"/>
              </a:rPr>
              <a:t>, </a:t>
            </a:r>
            <a:r>
              <a:rPr lang="es-PE" sz="1600" dirty="0" err="1">
                <a:cs typeface="Times New Roman" pitchFamily="18" charset="0"/>
              </a:rPr>
              <a:t>it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is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known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that</a:t>
            </a:r>
            <a:r>
              <a:rPr lang="es-PE" sz="1600" dirty="0">
                <a:cs typeface="Times New Roman" pitchFamily="18" charset="0"/>
              </a:rPr>
              <a:t> Shamans </a:t>
            </a:r>
            <a:r>
              <a:rPr lang="es-PE" sz="1600" dirty="0" err="1">
                <a:cs typeface="Times New Roman" pitchFamily="18" charset="0"/>
              </a:rPr>
              <a:t>extracted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an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alcaloid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whose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main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ingredient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is</a:t>
            </a:r>
            <a:r>
              <a:rPr lang="es-PE" sz="1600" dirty="0">
                <a:cs typeface="Times New Roman" pitchFamily="18" charset="0"/>
              </a:rPr>
              <a:t> a hormone </a:t>
            </a:r>
            <a:r>
              <a:rPr lang="es-PE" sz="1600" dirty="0" err="1">
                <a:cs typeface="Times New Roman" pitchFamily="18" charset="0"/>
              </a:rPr>
              <a:t>called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Dimethyltryptamine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or</a:t>
            </a:r>
            <a:r>
              <a:rPr lang="es-PE" sz="1600" dirty="0">
                <a:cs typeface="Times New Roman" pitchFamily="18" charset="0"/>
              </a:rPr>
              <a:t> DMT. This hormone </a:t>
            </a:r>
            <a:r>
              <a:rPr lang="es-PE" sz="1600" dirty="0" err="1">
                <a:cs typeface="Times New Roman" pitchFamily="18" charset="0"/>
              </a:rPr>
              <a:t>is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inhibited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by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an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enzime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called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monoamine</a:t>
            </a:r>
            <a:r>
              <a:rPr lang="es-PE" sz="1600" dirty="0">
                <a:cs typeface="Times New Roman" pitchFamily="18" charset="0"/>
              </a:rPr>
              <a:t> oxidase </a:t>
            </a:r>
            <a:r>
              <a:rPr lang="es-PE" sz="1600" dirty="0" err="1">
                <a:cs typeface="Times New Roman" pitchFamily="18" charset="0"/>
              </a:rPr>
              <a:t>or</a:t>
            </a:r>
            <a:r>
              <a:rPr lang="es-PE" sz="1600" dirty="0">
                <a:cs typeface="Times New Roman" pitchFamily="18" charset="0"/>
              </a:rPr>
              <a:t> MAO. </a:t>
            </a:r>
            <a:r>
              <a:rPr lang="es-PE" sz="1600" dirty="0" err="1">
                <a:cs typeface="Times New Roman" pitchFamily="18" charset="0"/>
              </a:rPr>
              <a:t>To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neutralize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this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enzime</a:t>
            </a:r>
            <a:r>
              <a:rPr lang="es-PE" sz="1600" dirty="0">
                <a:cs typeface="Times New Roman" pitchFamily="18" charset="0"/>
              </a:rPr>
              <a:t>, ayahuasca </a:t>
            </a:r>
            <a:r>
              <a:rPr lang="es-PE" sz="1600" dirty="0" err="1">
                <a:cs typeface="Times New Roman" pitchFamily="18" charset="0"/>
              </a:rPr>
              <a:t>is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mixed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with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banisteriopsis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caapi</a:t>
            </a:r>
            <a:r>
              <a:rPr lang="es-PE" sz="1600" dirty="0">
                <a:cs typeface="Times New Roman" pitchFamily="18" charset="0"/>
              </a:rPr>
              <a:t>, which </a:t>
            </a:r>
            <a:r>
              <a:rPr lang="es-PE" sz="1600" dirty="0" err="1">
                <a:cs typeface="Times New Roman" pitchFamily="18" charset="0"/>
              </a:rPr>
              <a:t>contains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three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inhibitory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substances</a:t>
            </a:r>
            <a:r>
              <a:rPr lang="es-PE" sz="1600" dirty="0">
                <a:cs typeface="Times New Roman" pitchFamily="18" charset="0"/>
              </a:rPr>
              <a:t>: </a:t>
            </a:r>
            <a:r>
              <a:rPr lang="es-PE" sz="1600" dirty="0" err="1">
                <a:cs typeface="Times New Roman" pitchFamily="18" charset="0"/>
              </a:rPr>
              <a:t>harmine</a:t>
            </a:r>
            <a:r>
              <a:rPr lang="es-PE" sz="1600" dirty="0">
                <a:cs typeface="Times New Roman" pitchFamily="18" charset="0"/>
              </a:rPr>
              <a:t>, </a:t>
            </a:r>
            <a:r>
              <a:rPr lang="es-PE" sz="1600" dirty="0" err="1">
                <a:cs typeface="Times New Roman" pitchFamily="18" charset="0"/>
              </a:rPr>
              <a:t>harmaline</a:t>
            </a:r>
            <a:r>
              <a:rPr lang="es-PE" sz="1600" dirty="0">
                <a:cs typeface="Times New Roman" pitchFamily="18" charset="0"/>
              </a:rPr>
              <a:t> and </a:t>
            </a:r>
            <a:r>
              <a:rPr lang="es-PE" sz="1600" dirty="0" err="1">
                <a:cs typeface="Times New Roman" pitchFamily="18" charset="0"/>
              </a:rPr>
              <a:t>tetrahydroharmine</a:t>
            </a:r>
            <a:r>
              <a:rPr lang="es-PE" sz="1600" dirty="0">
                <a:cs typeface="Times New Roman" pitchFamily="18" charset="0"/>
              </a:rPr>
              <a:t>. Shamans </a:t>
            </a:r>
            <a:r>
              <a:rPr lang="es-PE" sz="1600" dirty="0" err="1">
                <a:cs typeface="Times New Roman" pitchFamily="18" charset="0"/>
              </a:rPr>
              <a:t>consider</a:t>
            </a:r>
            <a:r>
              <a:rPr lang="es-PE" sz="1600" dirty="0">
                <a:cs typeface="Times New Roman" pitchFamily="18" charset="0"/>
              </a:rPr>
              <a:t> the </a:t>
            </a:r>
            <a:r>
              <a:rPr lang="es-PE" sz="1600" dirty="0" err="1">
                <a:cs typeface="Times New Roman" pitchFamily="18" charset="0"/>
              </a:rPr>
              <a:t>main</a:t>
            </a:r>
            <a:r>
              <a:rPr lang="es-PE" sz="1600" dirty="0">
                <a:cs typeface="Times New Roman" pitchFamily="18" charset="0"/>
              </a:rPr>
              <a:t> ingrediente </a:t>
            </a:r>
            <a:r>
              <a:rPr lang="es-PE" sz="1600" dirty="0" err="1">
                <a:cs typeface="Times New Roman" pitchFamily="18" charset="0"/>
              </a:rPr>
              <a:t>of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this</a:t>
            </a:r>
            <a:r>
              <a:rPr lang="es-PE" sz="1600" dirty="0">
                <a:cs typeface="Times New Roman" pitchFamily="18" charset="0"/>
              </a:rPr>
              <a:t> mixture </a:t>
            </a:r>
            <a:r>
              <a:rPr lang="es-PE" sz="1600" dirty="0" err="1">
                <a:cs typeface="Times New Roman" pitchFamily="18" charset="0"/>
              </a:rPr>
              <a:t>to</a:t>
            </a:r>
            <a:r>
              <a:rPr lang="es-PE" sz="1600" dirty="0">
                <a:cs typeface="Times New Roman" pitchFamily="18" charset="0"/>
              </a:rPr>
              <a:t> be </a:t>
            </a:r>
            <a:r>
              <a:rPr lang="es-PE" sz="1600" dirty="0" err="1">
                <a:cs typeface="Times New Roman" pitchFamily="18" charset="0"/>
              </a:rPr>
              <a:t>banisteriopsis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caapi</a:t>
            </a:r>
            <a:r>
              <a:rPr lang="es-PE" sz="1600" dirty="0">
                <a:cs typeface="Times New Roman" pitchFamily="18" charset="0"/>
              </a:rPr>
              <a:t>. </a:t>
            </a:r>
            <a:r>
              <a:rPr lang="es-PE" sz="1600" dirty="0" err="1">
                <a:cs typeface="Times New Roman" pitchFamily="18" charset="0"/>
              </a:rPr>
              <a:t>Psycotria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viridis</a:t>
            </a:r>
            <a:r>
              <a:rPr lang="es-PE" sz="1600" dirty="0">
                <a:cs typeface="Times New Roman" pitchFamily="18" charset="0"/>
              </a:rPr>
              <a:t>, which </a:t>
            </a:r>
            <a:r>
              <a:rPr lang="es-PE" sz="1600" dirty="0" err="1">
                <a:cs typeface="Times New Roman" pitchFamily="18" charset="0"/>
              </a:rPr>
              <a:t>contains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dimethyltryptamine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is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nonetheless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an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additive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whose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presence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is</a:t>
            </a:r>
            <a:r>
              <a:rPr lang="es-PE" sz="1600" dirty="0">
                <a:cs typeface="Times New Roman" pitchFamily="18" charset="0"/>
              </a:rPr>
              <a:t> indispensable, as </a:t>
            </a:r>
            <a:r>
              <a:rPr lang="es-PE" sz="1600" dirty="0" err="1">
                <a:cs typeface="Times New Roman" pitchFamily="18" charset="0"/>
              </a:rPr>
              <a:t>that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of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introns</a:t>
            </a:r>
            <a:r>
              <a:rPr lang="es-PE" sz="1600" dirty="0">
                <a:cs typeface="Times New Roman" pitchFamily="18" charset="0"/>
              </a:rPr>
              <a:t>, </a:t>
            </a:r>
            <a:r>
              <a:rPr lang="es-PE" sz="1600" dirty="0" err="1">
                <a:cs typeface="Times New Roman" pitchFamily="18" charset="0"/>
              </a:rPr>
              <a:t>pejoratively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called</a:t>
            </a:r>
            <a:r>
              <a:rPr lang="es-PE" sz="1600" dirty="0">
                <a:cs typeface="Times New Roman" pitchFamily="18" charset="0"/>
              </a:rPr>
              <a:t> “</a:t>
            </a:r>
            <a:r>
              <a:rPr lang="es-PE" sz="1600" dirty="0" err="1">
                <a:cs typeface="Times New Roman" pitchFamily="18" charset="0"/>
              </a:rPr>
              <a:t>trash</a:t>
            </a:r>
            <a:r>
              <a:rPr lang="es-PE" sz="1600" dirty="0">
                <a:cs typeface="Times New Roman" pitchFamily="18" charset="0"/>
              </a:rPr>
              <a:t> DNA” </a:t>
            </a:r>
            <a:r>
              <a:rPr lang="es-PE" sz="1600" dirty="0" err="1">
                <a:cs typeface="Times New Roman" pitchFamily="18" charset="0"/>
              </a:rPr>
              <a:t>because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they</a:t>
            </a:r>
            <a:r>
              <a:rPr lang="es-PE" sz="1600" dirty="0">
                <a:cs typeface="Times New Roman" pitchFamily="18" charset="0"/>
              </a:rPr>
              <a:t> are </a:t>
            </a:r>
            <a:r>
              <a:rPr lang="es-PE" sz="1600" dirty="0" err="1">
                <a:cs typeface="Times New Roman" pitchFamily="18" charset="0"/>
              </a:rPr>
              <a:t>made</a:t>
            </a:r>
            <a:r>
              <a:rPr lang="es-PE" sz="1600" dirty="0">
                <a:cs typeface="Times New Roman" pitchFamily="18" charset="0"/>
              </a:rPr>
              <a:t> up </a:t>
            </a:r>
            <a:r>
              <a:rPr lang="es-PE" sz="1600" dirty="0" err="1">
                <a:cs typeface="Times New Roman" pitchFamily="18" charset="0"/>
              </a:rPr>
              <a:t>of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not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coding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segments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that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apparently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have</a:t>
            </a:r>
            <a:r>
              <a:rPr lang="es-PE" sz="1600" dirty="0">
                <a:cs typeface="Times New Roman" pitchFamily="18" charset="0"/>
              </a:rPr>
              <a:t> no use.</a:t>
            </a:r>
            <a:endParaRPr lang="en-US" sz="1600" dirty="0">
              <a:cs typeface="Times New Roman" pitchFamily="18" charset="0"/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906140" y="5979336"/>
            <a:ext cx="93966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1200" dirty="0"/>
              <a:t>Fuente: Prodigioso Perú Profundo. </a:t>
            </a:r>
            <a:r>
              <a:rPr lang="es-PE" sz="1200" dirty="0" err="1"/>
              <a:t>Chamánico</a:t>
            </a:r>
            <a:r>
              <a:rPr lang="es-PE" sz="1200" dirty="0"/>
              <a:t>, Cósmico, Simbólico. Francis </a:t>
            </a:r>
            <a:r>
              <a:rPr lang="es-PE" sz="1200" dirty="0" err="1"/>
              <a:t>Devigne</a:t>
            </a:r>
            <a:endParaRPr lang="es-PE" sz="1200" dirty="0"/>
          </a:p>
        </p:txBody>
      </p:sp>
    </p:spTree>
    <p:extLst>
      <p:ext uri="{BB962C8B-B14F-4D97-AF65-F5344CB8AC3E}">
        <p14:creationId xmlns:p14="http://schemas.microsoft.com/office/powerpoint/2010/main" val="371109914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09728" y="941687"/>
            <a:ext cx="10515600" cy="709694"/>
          </a:xfrm>
        </p:spPr>
        <p:txBody>
          <a:bodyPr>
            <a:normAutofit fontScale="90000"/>
          </a:bodyPr>
          <a:lstStyle/>
          <a:p>
            <a:r>
              <a:rPr lang="es-ES" sz="2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5. Ayahuasca Ritual </a:t>
            </a:r>
            <a:r>
              <a:rPr lang="es-ES" sz="20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</a:t>
            </a:r>
            <a:r>
              <a:rPr lang="es-ES" sz="2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Shamanism</a:t>
            </a:r>
            <a:r>
              <a:rPr lang="es-ES" sz="2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br>
              <a:rPr lang="es-ES" sz="2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2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sz="20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46263" y="1506982"/>
            <a:ext cx="10515600" cy="306501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s-ES" sz="1600" dirty="0"/>
              <a:t>   Ayahuasca </a:t>
            </a:r>
            <a:r>
              <a:rPr lang="es-ES" sz="1600" dirty="0" err="1"/>
              <a:t>is</a:t>
            </a:r>
            <a:r>
              <a:rPr lang="es-ES" sz="1600" dirty="0"/>
              <a:t> a mixture </a:t>
            </a:r>
            <a:r>
              <a:rPr lang="es-ES" sz="1600" dirty="0" err="1"/>
              <a:t>of</a:t>
            </a:r>
            <a:r>
              <a:rPr lang="es-ES" sz="1600" dirty="0"/>
              <a:t> </a:t>
            </a:r>
            <a:r>
              <a:rPr lang="es-ES" sz="1600" dirty="0" err="1"/>
              <a:t>native</a:t>
            </a:r>
            <a:r>
              <a:rPr lang="es-ES" sz="1600" dirty="0"/>
              <a:t> </a:t>
            </a:r>
            <a:r>
              <a:rPr lang="es-ES" sz="1600" dirty="0" err="1"/>
              <a:t>plants</a:t>
            </a:r>
            <a:r>
              <a:rPr lang="es-ES" sz="1600" dirty="0"/>
              <a:t> </a:t>
            </a:r>
            <a:r>
              <a:rPr lang="es-ES" sz="1600" dirty="0" err="1"/>
              <a:t>most</a:t>
            </a:r>
            <a:r>
              <a:rPr lang="es-ES" sz="1600" dirty="0"/>
              <a:t> </a:t>
            </a:r>
            <a:r>
              <a:rPr lang="es-ES" sz="1600" dirty="0" err="1"/>
              <a:t>used</a:t>
            </a:r>
            <a:r>
              <a:rPr lang="es-ES" sz="1600" dirty="0"/>
              <a:t> </a:t>
            </a:r>
            <a:r>
              <a:rPr lang="es-ES" sz="1600" dirty="0" err="1"/>
              <a:t>by</a:t>
            </a:r>
            <a:r>
              <a:rPr lang="es-ES" sz="1600" dirty="0"/>
              <a:t> </a:t>
            </a:r>
            <a:r>
              <a:rPr lang="es-ES" sz="1600" dirty="0" err="1"/>
              <a:t>healers</a:t>
            </a:r>
            <a:r>
              <a:rPr lang="es-ES" sz="1600" dirty="0"/>
              <a:t> and </a:t>
            </a:r>
            <a:r>
              <a:rPr lang="es-ES" sz="1600" dirty="0" err="1"/>
              <a:t>native</a:t>
            </a:r>
            <a:r>
              <a:rPr lang="es-ES" sz="1600" dirty="0"/>
              <a:t> </a:t>
            </a:r>
            <a:r>
              <a:rPr lang="es-ES" sz="1600" dirty="0" err="1"/>
              <a:t>shamans</a:t>
            </a:r>
            <a:r>
              <a:rPr lang="es-ES" sz="1600" dirty="0"/>
              <a:t> in pre-</a:t>
            </a:r>
            <a:r>
              <a:rPr lang="es-ES" sz="1600" dirty="0" err="1"/>
              <a:t>Columbian</a:t>
            </a:r>
            <a:r>
              <a:rPr lang="es-ES" sz="1600" dirty="0"/>
              <a:t> medicine. </a:t>
            </a:r>
          </a:p>
          <a:p>
            <a:pPr>
              <a:buNone/>
            </a:pPr>
            <a:r>
              <a:rPr lang="es-ES" sz="1600" dirty="0"/>
              <a:t>	</a:t>
            </a:r>
            <a:r>
              <a:rPr lang="es-ES" sz="1600" dirty="0" err="1"/>
              <a:t>The</a:t>
            </a:r>
            <a:r>
              <a:rPr lang="es-ES" sz="1600" dirty="0"/>
              <a:t> </a:t>
            </a:r>
            <a:r>
              <a:rPr lang="es-ES" sz="1600" dirty="0" err="1"/>
              <a:t>most</a:t>
            </a:r>
            <a:r>
              <a:rPr lang="es-ES" sz="1600" dirty="0"/>
              <a:t> </a:t>
            </a:r>
            <a:r>
              <a:rPr lang="es-ES" sz="1600" dirty="0" err="1"/>
              <a:t>common</a:t>
            </a:r>
            <a:r>
              <a:rPr lang="es-ES" sz="1600" dirty="0"/>
              <a:t> </a:t>
            </a:r>
            <a:r>
              <a:rPr lang="es-ES" sz="1600" dirty="0" err="1"/>
              <a:t>preparation</a:t>
            </a:r>
            <a:r>
              <a:rPr lang="es-ES" sz="1600" dirty="0"/>
              <a:t> </a:t>
            </a:r>
            <a:r>
              <a:rPr lang="es-ES" sz="1600" dirty="0" err="1"/>
              <a:t>is</a:t>
            </a:r>
            <a:r>
              <a:rPr lang="es-ES" sz="1600" dirty="0"/>
              <a:t> as a </a:t>
            </a:r>
            <a:r>
              <a:rPr lang="es-ES" sz="1600" dirty="0" err="1"/>
              <a:t>beverage</a:t>
            </a:r>
            <a:r>
              <a:rPr lang="es-ES" sz="1600" dirty="0"/>
              <a:t>.(22)</a:t>
            </a:r>
          </a:p>
          <a:p>
            <a:pPr>
              <a:buNone/>
            </a:pPr>
            <a:r>
              <a:rPr lang="es-ES" sz="1600" dirty="0"/>
              <a:t>   </a:t>
            </a:r>
            <a:r>
              <a:rPr lang="es-ES" sz="1600" dirty="0" err="1"/>
              <a:t>To</a:t>
            </a:r>
            <a:r>
              <a:rPr lang="es-ES" sz="1600" dirty="0"/>
              <a:t> prepare Ayahuasca, </a:t>
            </a:r>
            <a:r>
              <a:rPr lang="es-ES" sz="1600" dirty="0" err="1"/>
              <a:t>the</a:t>
            </a:r>
            <a:r>
              <a:rPr lang="es-ES" sz="1600" dirty="0"/>
              <a:t> </a:t>
            </a:r>
            <a:r>
              <a:rPr lang="es-ES" sz="1600" dirty="0" err="1"/>
              <a:t>following</a:t>
            </a:r>
            <a:r>
              <a:rPr lang="es-ES" sz="1600" dirty="0"/>
              <a:t> </a:t>
            </a:r>
            <a:r>
              <a:rPr lang="es-ES" sz="1600" dirty="0" err="1"/>
              <a:t>ingredients</a:t>
            </a:r>
            <a:r>
              <a:rPr lang="es-ES" sz="1600" dirty="0"/>
              <a:t> </a:t>
            </a:r>
            <a:r>
              <a:rPr lang="es-ES" sz="1600" dirty="0" err="1"/>
              <a:t>must</a:t>
            </a:r>
            <a:r>
              <a:rPr lang="es-ES" sz="1600" dirty="0"/>
              <a:t> </a:t>
            </a:r>
            <a:r>
              <a:rPr lang="es-ES" sz="1600" dirty="0" err="1"/>
              <a:t>boil</a:t>
            </a:r>
            <a:r>
              <a:rPr lang="es-ES" sz="1600" dirty="0"/>
              <a:t>:</a:t>
            </a:r>
          </a:p>
          <a:p>
            <a:pPr>
              <a:buFont typeface="Wingdings" pitchFamily="2" charset="2"/>
              <a:buChar char="ü"/>
            </a:pPr>
            <a:r>
              <a:rPr lang="es-ES" sz="1600" dirty="0" err="1"/>
              <a:t>Banisteriopsis</a:t>
            </a:r>
            <a:r>
              <a:rPr lang="es-ES" sz="1600" dirty="0"/>
              <a:t> </a:t>
            </a:r>
            <a:r>
              <a:rPr lang="es-ES" sz="1600" dirty="0" err="1"/>
              <a:t>caapi</a:t>
            </a:r>
            <a:r>
              <a:rPr lang="es-ES" sz="1600" dirty="0"/>
              <a:t> </a:t>
            </a:r>
            <a:r>
              <a:rPr lang="es-ES" sz="1600" dirty="0" err="1"/>
              <a:t>stems</a:t>
            </a:r>
            <a:r>
              <a:rPr lang="es-ES" sz="1600" dirty="0"/>
              <a:t>: containing </a:t>
            </a:r>
            <a:r>
              <a:rPr lang="es-PE" sz="1600" dirty="0"/>
              <a:t>B-</a:t>
            </a:r>
            <a:r>
              <a:rPr lang="es-PE" sz="1600" dirty="0" err="1"/>
              <a:t>carbolines</a:t>
            </a:r>
            <a:r>
              <a:rPr lang="es-PE" sz="1600" dirty="0"/>
              <a:t>, </a:t>
            </a:r>
            <a:r>
              <a:rPr lang="es-PE" sz="1600" dirty="0" err="1"/>
              <a:t>such</a:t>
            </a:r>
            <a:r>
              <a:rPr lang="es-PE" sz="1600" dirty="0"/>
              <a:t> as </a:t>
            </a:r>
            <a:r>
              <a:rPr lang="es-PE" sz="1600" dirty="0" err="1"/>
              <a:t>harmina</a:t>
            </a:r>
            <a:r>
              <a:rPr lang="es-PE" sz="1600" dirty="0"/>
              <a:t>, </a:t>
            </a:r>
            <a:r>
              <a:rPr lang="es-PE" sz="1600" dirty="0" err="1"/>
              <a:t>tetrahydroharmina</a:t>
            </a:r>
            <a:r>
              <a:rPr lang="es-PE" sz="1600" dirty="0"/>
              <a:t> (THH) and </a:t>
            </a:r>
            <a:r>
              <a:rPr lang="es-PE" sz="1600" dirty="0" err="1"/>
              <a:t>harmaline</a:t>
            </a:r>
            <a:r>
              <a:rPr lang="es-PE" sz="1600" dirty="0"/>
              <a:t>, </a:t>
            </a:r>
            <a:r>
              <a:rPr lang="es-PE" sz="1600" dirty="0" err="1"/>
              <a:t>with</a:t>
            </a:r>
            <a:r>
              <a:rPr lang="es-PE" sz="1600" dirty="0"/>
              <a:t> </a:t>
            </a:r>
            <a:r>
              <a:rPr lang="es-PE" sz="1600" dirty="0" err="1"/>
              <a:t>inhibitory</a:t>
            </a:r>
            <a:r>
              <a:rPr lang="es-PE" sz="1600" dirty="0"/>
              <a:t> </a:t>
            </a:r>
            <a:r>
              <a:rPr lang="es-ES" sz="1600" dirty="0" err="1"/>
              <a:t>properties</a:t>
            </a:r>
            <a:r>
              <a:rPr lang="es-ES" sz="1600" dirty="0"/>
              <a:t> </a:t>
            </a:r>
            <a:r>
              <a:rPr lang="es-ES" sz="1600" dirty="0" err="1"/>
              <a:t>for</a:t>
            </a:r>
            <a:r>
              <a:rPr lang="es-ES" sz="1600" dirty="0"/>
              <a:t> </a:t>
            </a:r>
            <a:r>
              <a:rPr lang="es-ES" sz="1600" dirty="0" err="1"/>
              <a:t>monoaminooxidase</a:t>
            </a:r>
            <a:r>
              <a:rPr lang="es-ES" sz="1600" dirty="0"/>
              <a:t> (</a:t>
            </a:r>
            <a:r>
              <a:rPr lang="es-ES" sz="1600" dirty="0" err="1"/>
              <a:t>antidepressants</a:t>
            </a:r>
            <a:r>
              <a:rPr lang="es-ES" sz="1600" dirty="0"/>
              <a:t>)  (22), (23)</a:t>
            </a:r>
          </a:p>
          <a:p>
            <a:pPr>
              <a:buFont typeface="Wingdings" pitchFamily="2" charset="2"/>
              <a:buChar char="ü"/>
            </a:pPr>
            <a:r>
              <a:rPr lang="es-ES" sz="1600" dirty="0" err="1"/>
              <a:t>Psychotria</a:t>
            </a:r>
            <a:r>
              <a:rPr lang="es-ES" sz="1600" dirty="0"/>
              <a:t> </a:t>
            </a:r>
            <a:r>
              <a:rPr lang="es-ES" sz="1600" dirty="0" err="1"/>
              <a:t>viridis</a:t>
            </a:r>
            <a:r>
              <a:rPr lang="es-ES" sz="1600" dirty="0"/>
              <a:t> </a:t>
            </a:r>
            <a:r>
              <a:rPr lang="es-ES" sz="1600" dirty="0" err="1"/>
              <a:t>bush</a:t>
            </a:r>
            <a:r>
              <a:rPr lang="es-ES" sz="1600" dirty="0"/>
              <a:t> </a:t>
            </a:r>
            <a:r>
              <a:rPr lang="es-ES" sz="1600" dirty="0" err="1"/>
              <a:t>leaves</a:t>
            </a:r>
            <a:r>
              <a:rPr lang="es-ES" sz="1600" dirty="0"/>
              <a:t>: </a:t>
            </a:r>
            <a:r>
              <a:rPr lang="es-ES" sz="1600" dirty="0" err="1"/>
              <a:t>containing</a:t>
            </a:r>
            <a:r>
              <a:rPr lang="es-ES" sz="1600" dirty="0"/>
              <a:t> </a:t>
            </a:r>
            <a:r>
              <a:rPr lang="es-ES" sz="1600" dirty="0" err="1"/>
              <a:t>tryptamine</a:t>
            </a:r>
            <a:r>
              <a:rPr lang="es-ES" sz="1600" dirty="0"/>
              <a:t> N, N-</a:t>
            </a:r>
            <a:r>
              <a:rPr lang="es-ES" sz="1600" dirty="0" err="1"/>
              <a:t>dimethyltryptamine</a:t>
            </a:r>
            <a:r>
              <a:rPr lang="es-ES" sz="1600" dirty="0"/>
              <a:t> (DMT) “</a:t>
            </a:r>
            <a:r>
              <a:rPr lang="es-ES" sz="1600" dirty="0" err="1"/>
              <a:t>agonist</a:t>
            </a:r>
            <a:r>
              <a:rPr lang="es-ES" sz="1600" dirty="0"/>
              <a:t> </a:t>
            </a:r>
            <a:r>
              <a:rPr lang="es-ES" sz="1600" dirty="0" err="1"/>
              <a:t>of</a:t>
            </a:r>
            <a:r>
              <a:rPr lang="es-ES" sz="1600" dirty="0"/>
              <a:t> </a:t>
            </a:r>
            <a:r>
              <a:rPr lang="es-ES" sz="1600" dirty="0" err="1"/>
              <a:t>the</a:t>
            </a:r>
            <a:r>
              <a:rPr lang="es-ES" sz="1600" dirty="0"/>
              <a:t> receptor </a:t>
            </a:r>
            <a:r>
              <a:rPr lang="es-ES" sz="1600" dirty="0" err="1"/>
              <a:t>sites</a:t>
            </a:r>
            <a:r>
              <a:rPr lang="es-ES" sz="1600" dirty="0"/>
              <a:t> </a:t>
            </a:r>
            <a:r>
              <a:rPr lang="es-ES" sz="1600" dirty="0" err="1"/>
              <a:t>of</a:t>
            </a:r>
            <a:r>
              <a:rPr lang="es-ES" sz="1600" dirty="0"/>
              <a:t> 5-HT-2A and sigma-1, </a:t>
            </a:r>
            <a:r>
              <a:rPr lang="es-ES" sz="1600" dirty="0" err="1"/>
              <a:t>which</a:t>
            </a:r>
            <a:r>
              <a:rPr lang="es-ES" sz="1600" dirty="0"/>
              <a:t> </a:t>
            </a:r>
            <a:r>
              <a:rPr lang="es-ES" sz="1600" dirty="0" err="1"/>
              <a:t>is</a:t>
            </a:r>
            <a:r>
              <a:rPr lang="es-ES" sz="1600" dirty="0"/>
              <a:t> </a:t>
            </a:r>
            <a:r>
              <a:rPr lang="es-ES" sz="1600" dirty="0" err="1"/>
              <a:t>also</a:t>
            </a:r>
            <a:r>
              <a:rPr lang="es-ES" sz="1600" dirty="0"/>
              <a:t> </a:t>
            </a:r>
            <a:r>
              <a:rPr lang="es-ES" sz="1600" dirty="0" err="1"/>
              <a:t>associated</a:t>
            </a:r>
            <a:r>
              <a:rPr lang="es-ES" sz="1600" dirty="0"/>
              <a:t> </a:t>
            </a:r>
            <a:r>
              <a:rPr lang="es-ES" sz="1600" dirty="0" err="1"/>
              <a:t>to</a:t>
            </a:r>
            <a:r>
              <a:rPr lang="es-ES" sz="1600" dirty="0"/>
              <a:t> </a:t>
            </a:r>
            <a:r>
              <a:rPr lang="es-ES" sz="1600" dirty="0" err="1"/>
              <a:t>antidepressant</a:t>
            </a:r>
            <a:r>
              <a:rPr lang="es-ES" sz="1600" dirty="0"/>
              <a:t>, </a:t>
            </a:r>
            <a:r>
              <a:rPr lang="es-ES" sz="1600" dirty="0" err="1"/>
              <a:t>anxiolytic</a:t>
            </a:r>
            <a:r>
              <a:rPr lang="es-ES" sz="1600" dirty="0"/>
              <a:t> and </a:t>
            </a:r>
            <a:r>
              <a:rPr lang="es-ES" sz="1600" dirty="0" err="1"/>
              <a:t>psychoactive</a:t>
            </a:r>
            <a:r>
              <a:rPr lang="es-ES" sz="1600" dirty="0"/>
              <a:t> </a:t>
            </a:r>
            <a:r>
              <a:rPr lang="es-ES" sz="1600" dirty="0" err="1"/>
              <a:t>effects</a:t>
            </a:r>
            <a:r>
              <a:rPr lang="es-ES" sz="1600" dirty="0"/>
              <a:t>” (22)</a:t>
            </a:r>
          </a:p>
          <a:p>
            <a:pPr>
              <a:buFont typeface="Wingdings" pitchFamily="2" charset="2"/>
              <a:buChar char="ü"/>
            </a:pPr>
            <a:r>
              <a:rPr lang="es-ES" sz="1600" dirty="0" err="1"/>
              <a:t>Diplopterys</a:t>
            </a:r>
            <a:r>
              <a:rPr lang="es-ES" sz="1600" dirty="0"/>
              <a:t> </a:t>
            </a:r>
            <a:r>
              <a:rPr lang="es-ES" sz="1600" dirty="0" err="1"/>
              <a:t>cabrerana</a:t>
            </a:r>
            <a:r>
              <a:rPr lang="es-ES" sz="1600" dirty="0"/>
              <a:t> </a:t>
            </a:r>
            <a:r>
              <a:rPr lang="es-ES" sz="1600" dirty="0" err="1"/>
              <a:t>leaves</a:t>
            </a:r>
            <a:r>
              <a:rPr lang="es-ES" sz="1600" dirty="0"/>
              <a:t>: </a:t>
            </a:r>
            <a:r>
              <a:rPr lang="es-ES" sz="1600" dirty="0" err="1"/>
              <a:t>containing</a:t>
            </a:r>
            <a:r>
              <a:rPr lang="es-ES" sz="1600" dirty="0"/>
              <a:t> </a:t>
            </a:r>
            <a:r>
              <a:rPr lang="es-ES" sz="1600" dirty="0" err="1"/>
              <a:t>tryptamine</a:t>
            </a:r>
            <a:r>
              <a:rPr lang="es-ES" sz="1600" dirty="0"/>
              <a:t> N, N-</a:t>
            </a:r>
            <a:r>
              <a:rPr lang="es-ES" sz="1600" dirty="0" err="1"/>
              <a:t>dimethyltryptamine</a:t>
            </a:r>
            <a:r>
              <a:rPr lang="es-ES" sz="1600" dirty="0"/>
              <a:t> (DMT) “</a:t>
            </a:r>
            <a:r>
              <a:rPr lang="es-ES" sz="1600" dirty="0" err="1"/>
              <a:t>agonist</a:t>
            </a:r>
            <a:r>
              <a:rPr lang="es-ES" sz="1600" dirty="0"/>
              <a:t> </a:t>
            </a:r>
            <a:r>
              <a:rPr lang="es-ES" sz="1600" dirty="0" err="1"/>
              <a:t>of</a:t>
            </a:r>
            <a:r>
              <a:rPr lang="es-ES" sz="1600" dirty="0"/>
              <a:t> </a:t>
            </a:r>
            <a:r>
              <a:rPr lang="es-ES" sz="1600" dirty="0" err="1"/>
              <a:t>the</a:t>
            </a:r>
            <a:r>
              <a:rPr lang="es-ES" sz="1600" dirty="0"/>
              <a:t> receptor </a:t>
            </a:r>
            <a:r>
              <a:rPr lang="es-ES" sz="1600" dirty="0" err="1"/>
              <a:t>sites</a:t>
            </a:r>
            <a:r>
              <a:rPr lang="es-ES" sz="1600" dirty="0"/>
              <a:t> </a:t>
            </a:r>
            <a:r>
              <a:rPr lang="es-ES" sz="1600" dirty="0" err="1"/>
              <a:t>of</a:t>
            </a:r>
            <a:r>
              <a:rPr lang="es-ES" sz="1600" dirty="0"/>
              <a:t> 5-HT-2A and sigma-1, </a:t>
            </a:r>
            <a:r>
              <a:rPr lang="es-ES" sz="1600" dirty="0" err="1"/>
              <a:t>which</a:t>
            </a:r>
            <a:r>
              <a:rPr lang="es-ES" sz="1600" dirty="0"/>
              <a:t> </a:t>
            </a:r>
            <a:r>
              <a:rPr lang="es-ES" sz="1600" dirty="0" err="1"/>
              <a:t>is</a:t>
            </a:r>
            <a:r>
              <a:rPr lang="es-ES" sz="1600" dirty="0"/>
              <a:t> </a:t>
            </a:r>
            <a:r>
              <a:rPr lang="es-ES" sz="1600" dirty="0" err="1"/>
              <a:t>also</a:t>
            </a:r>
            <a:r>
              <a:rPr lang="es-ES" sz="1600" dirty="0"/>
              <a:t> </a:t>
            </a:r>
            <a:r>
              <a:rPr lang="es-ES" sz="1600" dirty="0" err="1"/>
              <a:t>associated</a:t>
            </a:r>
            <a:r>
              <a:rPr lang="es-ES" sz="1600" dirty="0"/>
              <a:t> </a:t>
            </a:r>
            <a:r>
              <a:rPr lang="es-ES" sz="1600" dirty="0" err="1"/>
              <a:t>to</a:t>
            </a:r>
            <a:r>
              <a:rPr lang="es-ES" sz="1600" dirty="0"/>
              <a:t> </a:t>
            </a:r>
            <a:r>
              <a:rPr lang="es-ES" sz="1600" dirty="0" err="1"/>
              <a:t>antidepressant</a:t>
            </a:r>
            <a:r>
              <a:rPr lang="es-ES" sz="1600" dirty="0"/>
              <a:t>, </a:t>
            </a:r>
            <a:r>
              <a:rPr lang="es-ES" sz="1600" dirty="0" err="1"/>
              <a:t>anxiolytic</a:t>
            </a:r>
            <a:r>
              <a:rPr lang="es-ES" sz="1600" dirty="0"/>
              <a:t> and </a:t>
            </a:r>
            <a:r>
              <a:rPr lang="es-ES" sz="1600" dirty="0" err="1"/>
              <a:t>psychoactive</a:t>
            </a:r>
            <a:r>
              <a:rPr lang="es-ES" sz="1600" dirty="0"/>
              <a:t> </a:t>
            </a:r>
            <a:r>
              <a:rPr lang="es-ES" sz="1600" dirty="0" err="1"/>
              <a:t>effects</a:t>
            </a:r>
            <a:r>
              <a:rPr lang="es-ES" sz="1600" dirty="0"/>
              <a:t>” (24)</a:t>
            </a:r>
          </a:p>
        </p:txBody>
      </p:sp>
      <p:sp>
        <p:nvSpPr>
          <p:cNvPr id="4" name="3 CuadroTexto"/>
          <p:cNvSpPr txBox="1"/>
          <p:nvPr/>
        </p:nvSpPr>
        <p:spPr>
          <a:xfrm>
            <a:off x="546263" y="4977315"/>
            <a:ext cx="11388437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/>
              <a:t>21. </a:t>
            </a:r>
            <a:r>
              <a:rPr lang="es-PE" sz="1100" dirty="0"/>
              <a:t>Prodigioso Perú Profundo. </a:t>
            </a:r>
            <a:r>
              <a:rPr lang="es-PE" sz="1100" dirty="0" err="1"/>
              <a:t>Chamánico</a:t>
            </a:r>
            <a:r>
              <a:rPr lang="es-PE" sz="1100" dirty="0"/>
              <a:t>, Cósmico, Simbólico. Francis </a:t>
            </a:r>
            <a:r>
              <a:rPr lang="es-PE" sz="1100" dirty="0" err="1"/>
              <a:t>Devigne</a:t>
            </a:r>
            <a:endParaRPr lang="es-PE" sz="1100" dirty="0"/>
          </a:p>
          <a:p>
            <a:r>
              <a:rPr lang="es-ES" sz="1100" dirty="0"/>
              <a:t>22. </a:t>
            </a:r>
            <a:r>
              <a:rPr lang="es-PE" sz="1100" dirty="0"/>
              <a:t>González, D., Cantillo, J., Pérez, I. </a:t>
            </a:r>
            <a:r>
              <a:rPr lang="es-PE" sz="1100" i="1" dirty="0"/>
              <a:t>et al.</a:t>
            </a:r>
            <a:r>
              <a:rPr lang="es-PE" sz="1100" dirty="0"/>
              <a:t> </a:t>
            </a:r>
            <a:r>
              <a:rPr lang="es-PE" sz="1100" dirty="0" err="1"/>
              <a:t>Therapeutic</a:t>
            </a:r>
            <a:r>
              <a:rPr lang="es-PE" sz="1100" dirty="0"/>
              <a:t> </a:t>
            </a:r>
            <a:r>
              <a:rPr lang="es-PE" sz="1100" dirty="0" err="1"/>
              <a:t>potential</a:t>
            </a:r>
            <a:r>
              <a:rPr lang="es-PE" sz="1100" dirty="0"/>
              <a:t> of ayahuasca in </a:t>
            </a:r>
            <a:r>
              <a:rPr lang="es-PE" sz="1100" dirty="0" err="1"/>
              <a:t>grief</a:t>
            </a:r>
            <a:r>
              <a:rPr lang="es-PE" sz="1100" dirty="0"/>
              <a:t>: a </a:t>
            </a:r>
            <a:r>
              <a:rPr lang="es-PE" sz="1100" dirty="0" err="1"/>
              <a:t>prospective</a:t>
            </a:r>
            <a:r>
              <a:rPr lang="es-PE" sz="1100" dirty="0"/>
              <a:t>, </a:t>
            </a:r>
            <a:r>
              <a:rPr lang="es-PE" sz="1100" dirty="0" err="1"/>
              <a:t>observational</a:t>
            </a:r>
            <a:r>
              <a:rPr lang="es-PE" sz="1100" dirty="0"/>
              <a:t> </a:t>
            </a:r>
            <a:r>
              <a:rPr lang="es-PE" sz="1100" dirty="0" err="1"/>
              <a:t>study</a:t>
            </a:r>
            <a:r>
              <a:rPr lang="es-PE" sz="1100" dirty="0"/>
              <a:t>. </a:t>
            </a:r>
            <a:r>
              <a:rPr lang="es-PE" sz="1100" i="1" dirty="0" err="1"/>
              <a:t>Psychopharmacology</a:t>
            </a:r>
            <a:r>
              <a:rPr lang="es-PE" sz="1100" dirty="0"/>
              <a:t> </a:t>
            </a:r>
            <a:r>
              <a:rPr lang="es-PE" sz="1100" b="1" dirty="0"/>
              <a:t>237, </a:t>
            </a:r>
            <a:r>
              <a:rPr lang="es-PE" sz="1100" dirty="0"/>
              <a:t>1171–1182 (2020). </a:t>
            </a:r>
            <a:r>
              <a:rPr lang="es-PE" sz="1100" dirty="0">
                <a:hlinkClick r:id="rId2"/>
              </a:rPr>
              <a:t>https://doi.org/10.1007/s00213-019-05446-2</a:t>
            </a:r>
            <a:endParaRPr lang="es-PE" sz="1100" dirty="0"/>
          </a:p>
          <a:p>
            <a:r>
              <a:rPr lang="es-PE" sz="1100" dirty="0"/>
              <a:t>23. Escobar Cornejo Guillermo Saúl, Ramos Vargas Luis Fernando. La ayahuasca bajo los ojos del mundo. </a:t>
            </a:r>
            <a:r>
              <a:rPr lang="es-PE" sz="1100" dirty="0" err="1"/>
              <a:t>Rev</a:t>
            </a:r>
            <a:r>
              <a:rPr lang="es-PE" sz="1100" dirty="0"/>
              <a:t> </a:t>
            </a:r>
            <a:r>
              <a:rPr lang="es-PE" sz="1100" dirty="0" err="1"/>
              <a:t>Med</a:t>
            </a:r>
            <a:r>
              <a:rPr lang="es-PE" sz="1100" dirty="0"/>
              <a:t> </a:t>
            </a:r>
            <a:r>
              <a:rPr lang="es-PE" sz="1100" dirty="0" err="1"/>
              <a:t>Hered</a:t>
            </a:r>
            <a:r>
              <a:rPr lang="es-PE" sz="1100" dirty="0"/>
              <a:t>  [Internet]. 2018  </a:t>
            </a:r>
            <a:r>
              <a:rPr lang="es-PE" sz="1100" dirty="0" err="1"/>
              <a:t>Oct</a:t>
            </a:r>
            <a:r>
              <a:rPr lang="es-PE" sz="1100" dirty="0"/>
              <a:t> [citado  2020  Mayo  7] ;  29( 4 ): 268-269. Disponible en: http://www.scielo.org.pe/scielo.php?script=sci_arttext&amp;pid=S1018-130X2018000400013&amp;lng=es.  http://dx.doi.org/https://doi.org/10.20453/rmh.v24i2.604.</a:t>
            </a:r>
          </a:p>
          <a:p>
            <a:r>
              <a:rPr lang="es-PE" sz="1100" dirty="0"/>
              <a:t>24. Domínguez-Clavé E, Soler J, </a:t>
            </a:r>
            <a:r>
              <a:rPr lang="es-PE" sz="1100" dirty="0" err="1"/>
              <a:t>Elices</a:t>
            </a:r>
            <a:r>
              <a:rPr lang="es-PE" sz="1100" dirty="0"/>
              <a:t> M et al (2016) Ayahuasca: </a:t>
            </a:r>
            <a:r>
              <a:rPr lang="es-PE" sz="1100" dirty="0" err="1"/>
              <a:t>pharmacology</a:t>
            </a:r>
            <a:r>
              <a:rPr lang="es-PE" sz="1100" dirty="0"/>
              <a:t>, </a:t>
            </a:r>
            <a:r>
              <a:rPr lang="es-PE" sz="1100" dirty="0" err="1"/>
              <a:t>neuroscience</a:t>
            </a:r>
            <a:r>
              <a:rPr lang="es-PE" sz="1100" dirty="0"/>
              <a:t> and </a:t>
            </a:r>
            <a:r>
              <a:rPr lang="es-PE" sz="1100" dirty="0" err="1"/>
              <a:t>therapeutic</a:t>
            </a:r>
            <a:r>
              <a:rPr lang="es-PE" sz="1100" dirty="0"/>
              <a:t> </a:t>
            </a:r>
            <a:r>
              <a:rPr lang="es-PE" sz="1100" dirty="0" err="1"/>
              <a:t>potential</a:t>
            </a:r>
            <a:r>
              <a:rPr lang="es-PE" sz="1100" dirty="0"/>
              <a:t>. </a:t>
            </a:r>
            <a:r>
              <a:rPr lang="es-PE" sz="1100" dirty="0" err="1"/>
              <a:t>Brain</a:t>
            </a:r>
            <a:r>
              <a:rPr lang="es-PE" sz="1100" dirty="0"/>
              <a:t> Res Bull 126:89–101. </a:t>
            </a:r>
            <a:r>
              <a:rPr lang="es-PE" sz="1100" u="sng" dirty="0">
                <a:hlinkClick r:id="rId3"/>
              </a:rPr>
              <a:t>https://doi.org/10.1016/j.brainresbull.2016.03.002</a:t>
            </a:r>
            <a:endParaRPr lang="es-PE" sz="1100" dirty="0"/>
          </a:p>
        </p:txBody>
      </p:sp>
    </p:spTree>
    <p:extLst>
      <p:ext uri="{BB962C8B-B14F-4D97-AF65-F5344CB8AC3E}">
        <p14:creationId xmlns:p14="http://schemas.microsoft.com/office/powerpoint/2010/main" val="371109914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97822" y="733615"/>
            <a:ext cx="10515600" cy="1325563"/>
          </a:xfrm>
        </p:spPr>
        <p:txBody>
          <a:bodyPr>
            <a:normAutofit/>
          </a:bodyPr>
          <a:lstStyle/>
          <a:p>
            <a:r>
              <a:rPr lang="es-PE" sz="1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5. Studies </a:t>
            </a:r>
            <a:r>
              <a:rPr lang="es-PE" sz="18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</a:t>
            </a:r>
            <a:r>
              <a:rPr lang="es-PE" sz="1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the ritual </a:t>
            </a:r>
            <a:r>
              <a:rPr lang="es-PE" sz="18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</a:t>
            </a:r>
            <a:r>
              <a:rPr lang="es-PE" sz="1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Ayahuasca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80009" y="1940957"/>
            <a:ext cx="11566567" cy="376765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PE" sz="1600" dirty="0" err="1"/>
              <a:t>Shaman</a:t>
            </a:r>
            <a:r>
              <a:rPr lang="es-PE" sz="1600" dirty="0"/>
              <a:t> </a:t>
            </a:r>
            <a:r>
              <a:rPr lang="es-PE" sz="1600" dirty="0" err="1"/>
              <a:t>healers</a:t>
            </a:r>
            <a:r>
              <a:rPr lang="es-PE" sz="1600" dirty="0"/>
              <a:t> </a:t>
            </a:r>
            <a:r>
              <a:rPr lang="es-PE" sz="1600" dirty="0" err="1"/>
              <a:t>used</a:t>
            </a:r>
            <a:r>
              <a:rPr lang="es-PE" sz="1600" dirty="0"/>
              <a:t> Ayahuasca in pre-</a:t>
            </a:r>
            <a:r>
              <a:rPr lang="es-PE" sz="1600" dirty="0" err="1"/>
              <a:t>Columbian</a:t>
            </a:r>
            <a:r>
              <a:rPr lang="es-PE" sz="1600" dirty="0"/>
              <a:t> medicine, </a:t>
            </a:r>
            <a:r>
              <a:rPr lang="es-PE" sz="1600" dirty="0" err="1"/>
              <a:t>to</a:t>
            </a:r>
            <a:r>
              <a:rPr lang="es-PE" sz="1600" dirty="0"/>
              <a:t> </a:t>
            </a:r>
            <a:r>
              <a:rPr lang="es-PE" sz="1600" dirty="0" err="1"/>
              <a:t>heal</a:t>
            </a:r>
            <a:r>
              <a:rPr lang="es-PE" sz="1600" dirty="0"/>
              <a:t> “</a:t>
            </a:r>
            <a:r>
              <a:rPr lang="es-PE" sz="1600" dirty="0" err="1"/>
              <a:t>diseases</a:t>
            </a:r>
            <a:r>
              <a:rPr lang="es-PE" sz="1600" dirty="0"/>
              <a:t> </a:t>
            </a:r>
            <a:r>
              <a:rPr lang="es-PE" sz="1600" dirty="0" err="1"/>
              <a:t>from</a:t>
            </a:r>
            <a:r>
              <a:rPr lang="es-PE" sz="1600" dirty="0"/>
              <a:t> the </a:t>
            </a:r>
            <a:r>
              <a:rPr lang="es-PE" sz="1600" dirty="0" err="1"/>
              <a:t>mind</a:t>
            </a:r>
            <a:r>
              <a:rPr lang="es-PE" sz="1600" dirty="0"/>
              <a:t> and </a:t>
            </a:r>
            <a:r>
              <a:rPr lang="es-PE" sz="1600" dirty="0" err="1"/>
              <a:t>thoughts</a:t>
            </a:r>
            <a:r>
              <a:rPr lang="es-PE" sz="1600" dirty="0"/>
              <a:t>”. </a:t>
            </a:r>
            <a:r>
              <a:rPr lang="es-PE" sz="1600" dirty="0" err="1"/>
              <a:t>Nowadays</a:t>
            </a:r>
            <a:r>
              <a:rPr lang="es-PE" sz="1600" dirty="0"/>
              <a:t>, </a:t>
            </a:r>
            <a:r>
              <a:rPr lang="es-PE" sz="1600" dirty="0" err="1"/>
              <a:t>several</a:t>
            </a:r>
            <a:r>
              <a:rPr lang="es-PE" sz="1600" dirty="0"/>
              <a:t> </a:t>
            </a:r>
            <a:r>
              <a:rPr lang="es-PE" sz="1600" dirty="0" err="1"/>
              <a:t>studies</a:t>
            </a:r>
            <a:r>
              <a:rPr lang="es-PE" sz="1600" dirty="0"/>
              <a:t> are </a:t>
            </a:r>
            <a:r>
              <a:rPr lang="es-PE" sz="1600" dirty="0" err="1"/>
              <a:t>trying</a:t>
            </a:r>
            <a:r>
              <a:rPr lang="es-PE" sz="1600" dirty="0"/>
              <a:t> </a:t>
            </a:r>
            <a:r>
              <a:rPr lang="es-PE" sz="1600" dirty="0" err="1"/>
              <a:t>to</a:t>
            </a:r>
            <a:r>
              <a:rPr lang="es-PE" sz="1600" dirty="0"/>
              <a:t> </a:t>
            </a:r>
            <a:r>
              <a:rPr lang="es-PE" sz="1600" dirty="0" err="1"/>
              <a:t>verify</a:t>
            </a:r>
            <a:r>
              <a:rPr lang="es-PE" sz="1600" dirty="0"/>
              <a:t> </a:t>
            </a:r>
            <a:r>
              <a:rPr lang="es-PE" sz="1600" dirty="0" err="1"/>
              <a:t>its</a:t>
            </a:r>
            <a:r>
              <a:rPr lang="es-PE" sz="1600" dirty="0"/>
              <a:t> </a:t>
            </a:r>
            <a:r>
              <a:rPr lang="es-PE" sz="1600" dirty="0" err="1"/>
              <a:t>therapeutic</a:t>
            </a:r>
            <a:r>
              <a:rPr lang="es-PE" sz="1600" dirty="0"/>
              <a:t> </a:t>
            </a:r>
            <a:r>
              <a:rPr lang="es-PE" sz="1600" dirty="0" err="1"/>
              <a:t>properties</a:t>
            </a:r>
            <a:r>
              <a:rPr lang="es-PE" sz="1600" dirty="0"/>
              <a:t>:    </a:t>
            </a:r>
          </a:p>
          <a:p>
            <a:r>
              <a:rPr lang="es-ES" sz="1600" dirty="0" err="1"/>
              <a:t>Various</a:t>
            </a:r>
            <a:r>
              <a:rPr lang="es-ES" sz="1600" dirty="0"/>
              <a:t> </a:t>
            </a:r>
            <a:r>
              <a:rPr lang="es-ES" sz="1600" dirty="0" err="1"/>
              <a:t>studies</a:t>
            </a:r>
            <a:r>
              <a:rPr lang="es-ES" sz="1600" dirty="0"/>
              <a:t> </a:t>
            </a:r>
            <a:r>
              <a:rPr lang="es-ES" sz="1600" dirty="0" err="1"/>
              <a:t>have</a:t>
            </a:r>
            <a:r>
              <a:rPr lang="es-ES" sz="1600" dirty="0"/>
              <a:t> </a:t>
            </a:r>
            <a:r>
              <a:rPr lang="es-ES" sz="1600" dirty="0" err="1"/>
              <a:t>tried</a:t>
            </a:r>
            <a:r>
              <a:rPr lang="es-ES" sz="1600" dirty="0"/>
              <a:t> </a:t>
            </a:r>
            <a:r>
              <a:rPr lang="es-ES" sz="1600" dirty="0" err="1"/>
              <a:t>to</a:t>
            </a:r>
            <a:r>
              <a:rPr lang="es-ES" sz="1600" dirty="0"/>
              <a:t> determine </a:t>
            </a:r>
            <a:r>
              <a:rPr lang="es-ES" sz="1600" dirty="0" err="1"/>
              <a:t>the</a:t>
            </a:r>
            <a:r>
              <a:rPr lang="es-ES" sz="1600" dirty="0"/>
              <a:t> </a:t>
            </a:r>
            <a:r>
              <a:rPr lang="es-ES" sz="1600" dirty="0" err="1"/>
              <a:t>therapeutic</a:t>
            </a:r>
            <a:r>
              <a:rPr lang="es-ES" sz="1600" dirty="0"/>
              <a:t> </a:t>
            </a:r>
            <a:r>
              <a:rPr lang="es-ES" sz="1600" dirty="0" err="1"/>
              <a:t>effect</a:t>
            </a:r>
            <a:r>
              <a:rPr lang="es-ES" sz="1600" dirty="0"/>
              <a:t> </a:t>
            </a:r>
            <a:r>
              <a:rPr lang="es-ES" sz="1600" dirty="0" err="1"/>
              <a:t>of</a:t>
            </a:r>
            <a:r>
              <a:rPr lang="es-ES" sz="1600" dirty="0"/>
              <a:t> ayahuasca </a:t>
            </a:r>
            <a:r>
              <a:rPr lang="es-ES" sz="1600" dirty="0" err="1"/>
              <a:t>over</a:t>
            </a:r>
            <a:r>
              <a:rPr lang="es-ES" sz="1600" dirty="0"/>
              <a:t> </a:t>
            </a:r>
            <a:r>
              <a:rPr lang="es-ES" sz="1600" dirty="0" err="1"/>
              <a:t>psychological</a:t>
            </a:r>
            <a:r>
              <a:rPr lang="es-ES" sz="1600" dirty="0"/>
              <a:t> </a:t>
            </a:r>
            <a:r>
              <a:rPr lang="es-ES" sz="1600" dirty="0" err="1"/>
              <a:t>processes</a:t>
            </a:r>
            <a:r>
              <a:rPr lang="es-ES" sz="1600" dirty="0"/>
              <a:t>:</a:t>
            </a:r>
          </a:p>
          <a:p>
            <a:r>
              <a:rPr lang="es-ES" sz="1600" dirty="0"/>
              <a:t>Soler et al. (2018) </a:t>
            </a:r>
            <a:r>
              <a:rPr lang="es-ES" sz="1600" dirty="0" err="1"/>
              <a:t>found</a:t>
            </a:r>
            <a:r>
              <a:rPr lang="es-ES" sz="1600" dirty="0"/>
              <a:t> 4 </a:t>
            </a:r>
            <a:r>
              <a:rPr lang="es-ES" sz="1600" dirty="0" err="1"/>
              <a:t>sessions</a:t>
            </a:r>
            <a:r>
              <a:rPr lang="es-ES" sz="1600" dirty="0"/>
              <a:t> of Ayahuasca </a:t>
            </a:r>
            <a:r>
              <a:rPr lang="es-ES" sz="1600" dirty="0" err="1"/>
              <a:t>could</a:t>
            </a:r>
            <a:r>
              <a:rPr lang="es-ES" sz="1600" dirty="0"/>
              <a:t> be </a:t>
            </a:r>
            <a:r>
              <a:rPr lang="es-ES" sz="1600" dirty="0" err="1"/>
              <a:t>effective</a:t>
            </a:r>
            <a:r>
              <a:rPr lang="es-ES" sz="1600" dirty="0"/>
              <a:t> in </a:t>
            </a:r>
            <a:r>
              <a:rPr lang="es-ES" sz="1600" dirty="0" err="1"/>
              <a:t>reducing</a:t>
            </a:r>
            <a:r>
              <a:rPr lang="es-ES" sz="1600" dirty="0"/>
              <a:t> </a:t>
            </a:r>
            <a:r>
              <a:rPr lang="es-ES" sz="1600" dirty="0" err="1"/>
              <a:t>experience</a:t>
            </a:r>
            <a:r>
              <a:rPr lang="es-ES" sz="1600" dirty="0"/>
              <a:t> </a:t>
            </a:r>
            <a:r>
              <a:rPr lang="es-ES" sz="1600" dirty="0" err="1"/>
              <a:t>avoidance</a:t>
            </a:r>
            <a:r>
              <a:rPr lang="es-ES" sz="1600" dirty="0"/>
              <a:t> (</a:t>
            </a:r>
            <a:r>
              <a:rPr lang="es-ES" sz="1600" dirty="0" err="1"/>
              <a:t>promoting</a:t>
            </a:r>
            <a:r>
              <a:rPr lang="es-ES" sz="1600" dirty="0"/>
              <a:t> </a:t>
            </a:r>
            <a:r>
              <a:rPr lang="es-ES" sz="1600" dirty="0" err="1"/>
              <a:t>the</a:t>
            </a:r>
            <a:r>
              <a:rPr lang="es-ES" sz="1600" dirty="0"/>
              <a:t> </a:t>
            </a:r>
            <a:r>
              <a:rPr lang="es-ES" sz="1600" dirty="0" err="1"/>
              <a:t>acceptance</a:t>
            </a:r>
            <a:r>
              <a:rPr lang="es-ES" sz="1600" dirty="0"/>
              <a:t> of </a:t>
            </a:r>
            <a:r>
              <a:rPr lang="es-ES" sz="1600" dirty="0" err="1"/>
              <a:t>feelings</a:t>
            </a:r>
            <a:r>
              <a:rPr lang="es-ES" sz="1600" dirty="0"/>
              <a:t> and </a:t>
            </a:r>
            <a:r>
              <a:rPr lang="es-ES" sz="1600" dirty="0" err="1"/>
              <a:t>negative</a:t>
            </a:r>
            <a:r>
              <a:rPr lang="es-ES" sz="1600" dirty="0"/>
              <a:t> </a:t>
            </a:r>
            <a:r>
              <a:rPr lang="es-ES" sz="1600" dirty="0" err="1"/>
              <a:t>thoughts</a:t>
            </a:r>
            <a:r>
              <a:rPr lang="es-ES" sz="1600" dirty="0"/>
              <a:t>) and in 8 </a:t>
            </a:r>
            <a:r>
              <a:rPr lang="es-ES" sz="1600" dirty="0" err="1"/>
              <a:t>weeks</a:t>
            </a:r>
            <a:r>
              <a:rPr lang="es-ES" sz="1600" dirty="0"/>
              <a:t>, stress </a:t>
            </a:r>
            <a:r>
              <a:rPr lang="es-ES" sz="1600" dirty="0" err="1"/>
              <a:t>based</a:t>
            </a:r>
            <a:r>
              <a:rPr lang="es-ES" sz="1600" dirty="0"/>
              <a:t> </a:t>
            </a:r>
            <a:r>
              <a:rPr lang="es-ES" sz="1600" dirty="0" err="1"/>
              <a:t>on</a:t>
            </a:r>
            <a:r>
              <a:rPr lang="es-ES" sz="1600" dirty="0"/>
              <a:t> complete </a:t>
            </a:r>
            <a:r>
              <a:rPr lang="es-ES" sz="1600" dirty="0" err="1"/>
              <a:t>attention</a:t>
            </a:r>
            <a:r>
              <a:rPr lang="es-ES" sz="1600" dirty="0"/>
              <a:t> </a:t>
            </a:r>
            <a:r>
              <a:rPr lang="es-ES" sz="1600" dirty="0" err="1"/>
              <a:t>was</a:t>
            </a:r>
            <a:r>
              <a:rPr lang="es-ES" sz="1600" dirty="0"/>
              <a:t> </a:t>
            </a:r>
            <a:r>
              <a:rPr lang="es-ES" sz="1600" dirty="0" err="1"/>
              <a:t>reduced</a:t>
            </a:r>
            <a:r>
              <a:rPr lang="es-ES" sz="1600" dirty="0"/>
              <a:t> (MBSR) (25)</a:t>
            </a:r>
          </a:p>
          <a:p>
            <a:endParaRPr lang="es-ES" sz="1600" dirty="0"/>
          </a:p>
          <a:p>
            <a:r>
              <a:rPr lang="es-ES" sz="1600" dirty="0"/>
              <a:t>González et al. (2017), in </a:t>
            </a:r>
            <a:r>
              <a:rPr lang="es-ES" sz="1600" dirty="0" err="1"/>
              <a:t>an</a:t>
            </a:r>
            <a:r>
              <a:rPr lang="es-ES" sz="1600" dirty="0"/>
              <a:t> </a:t>
            </a:r>
            <a:r>
              <a:rPr lang="es-ES" sz="1600" dirty="0" err="1"/>
              <a:t>observational</a:t>
            </a:r>
            <a:r>
              <a:rPr lang="es-ES" sz="1600" dirty="0"/>
              <a:t> </a:t>
            </a:r>
            <a:r>
              <a:rPr lang="es-ES" sz="1600" dirty="0" err="1"/>
              <a:t>study</a:t>
            </a:r>
            <a:r>
              <a:rPr lang="es-ES" sz="1600" dirty="0"/>
              <a:t>, </a:t>
            </a:r>
            <a:r>
              <a:rPr lang="es-ES" sz="1600" dirty="0" err="1"/>
              <a:t>found</a:t>
            </a:r>
            <a:r>
              <a:rPr lang="es-ES" sz="1600" dirty="0"/>
              <a:t> ayahuasca </a:t>
            </a:r>
            <a:r>
              <a:rPr lang="es-ES" sz="1600" dirty="0" err="1"/>
              <a:t>had</a:t>
            </a:r>
            <a:r>
              <a:rPr lang="es-ES" sz="1600" dirty="0"/>
              <a:t> </a:t>
            </a:r>
            <a:r>
              <a:rPr lang="es-ES" sz="1600" dirty="0" err="1"/>
              <a:t>therapeutic</a:t>
            </a:r>
            <a:r>
              <a:rPr lang="es-ES" sz="1600" dirty="0"/>
              <a:t> </a:t>
            </a:r>
            <a:r>
              <a:rPr lang="es-ES" sz="1600" dirty="0" err="1"/>
              <a:t>potential</a:t>
            </a:r>
            <a:r>
              <a:rPr lang="es-ES" sz="1600" dirty="0"/>
              <a:t> </a:t>
            </a:r>
            <a:r>
              <a:rPr lang="es-ES" sz="1600" dirty="0" err="1"/>
              <a:t>over</a:t>
            </a:r>
            <a:r>
              <a:rPr lang="es-ES" sz="1600" dirty="0"/>
              <a:t> </a:t>
            </a:r>
            <a:r>
              <a:rPr lang="es-ES" sz="1600" dirty="0" err="1"/>
              <a:t>pain</a:t>
            </a:r>
            <a:r>
              <a:rPr lang="es-ES" sz="1600" dirty="0"/>
              <a:t> </a:t>
            </a:r>
            <a:r>
              <a:rPr lang="es-ES" sz="1600" dirty="0" err="1"/>
              <a:t>related</a:t>
            </a:r>
            <a:r>
              <a:rPr lang="es-ES" sz="1600" dirty="0"/>
              <a:t> to </a:t>
            </a:r>
            <a:r>
              <a:rPr lang="es-ES" sz="1600" dirty="0" err="1"/>
              <a:t>grieve</a:t>
            </a:r>
            <a:r>
              <a:rPr lang="es-ES" sz="1600" dirty="0"/>
              <a:t> </a:t>
            </a:r>
            <a:r>
              <a:rPr lang="es-ES" sz="1600" dirty="0" err="1"/>
              <a:t>due</a:t>
            </a:r>
            <a:r>
              <a:rPr lang="es-ES" sz="1600" dirty="0"/>
              <a:t> to </a:t>
            </a:r>
            <a:r>
              <a:rPr lang="es-ES" sz="1600" dirty="0" err="1"/>
              <a:t>death</a:t>
            </a:r>
            <a:r>
              <a:rPr lang="es-ES" sz="1600" dirty="0"/>
              <a:t> of a </a:t>
            </a:r>
            <a:r>
              <a:rPr lang="es-ES" sz="1600" dirty="0" err="1"/>
              <a:t>loved</a:t>
            </a:r>
            <a:r>
              <a:rPr lang="es-ES" sz="1600" dirty="0"/>
              <a:t> </a:t>
            </a:r>
            <a:r>
              <a:rPr lang="es-ES" sz="1600" dirty="0" err="1"/>
              <a:t>one</a:t>
            </a:r>
            <a:r>
              <a:rPr lang="es-ES" sz="1600" dirty="0"/>
              <a:t> (22).</a:t>
            </a:r>
          </a:p>
          <a:p>
            <a:r>
              <a:rPr lang="es-ES" sz="1600" dirty="0"/>
              <a:t>In a </a:t>
            </a:r>
            <a:r>
              <a:rPr lang="es-ES" sz="1600" dirty="0" err="1"/>
              <a:t>study</a:t>
            </a:r>
            <a:r>
              <a:rPr lang="es-ES" sz="1600" dirty="0"/>
              <a:t> </a:t>
            </a:r>
            <a:r>
              <a:rPr lang="es-ES" sz="1600" dirty="0" err="1"/>
              <a:t>performed</a:t>
            </a:r>
            <a:r>
              <a:rPr lang="es-ES" sz="1600" dirty="0"/>
              <a:t> </a:t>
            </a:r>
            <a:r>
              <a:rPr lang="es-ES" sz="1600" dirty="0" err="1"/>
              <a:t>with</a:t>
            </a:r>
            <a:r>
              <a:rPr lang="es-ES" sz="1600" dirty="0"/>
              <a:t> 50 shipibos (</a:t>
            </a:r>
            <a:r>
              <a:rPr lang="es-ES" sz="1600" dirty="0" err="1"/>
              <a:t>Peruvian</a:t>
            </a:r>
            <a:r>
              <a:rPr lang="es-ES" sz="1600" dirty="0"/>
              <a:t> Amazon </a:t>
            </a:r>
            <a:r>
              <a:rPr lang="es-ES" sz="1600" dirty="0" err="1"/>
              <a:t>Indigenous</a:t>
            </a:r>
            <a:r>
              <a:rPr lang="es-ES" sz="1600" dirty="0"/>
              <a:t>) </a:t>
            </a:r>
            <a:r>
              <a:rPr lang="es-ES" sz="1600" dirty="0" err="1"/>
              <a:t>who</a:t>
            </a:r>
            <a:r>
              <a:rPr lang="es-ES" sz="1600" dirty="0"/>
              <a:t> </a:t>
            </a:r>
            <a:r>
              <a:rPr lang="es-ES" sz="1600" dirty="0" err="1"/>
              <a:t>participated</a:t>
            </a:r>
            <a:r>
              <a:rPr lang="es-ES" sz="1600" dirty="0"/>
              <a:t> in </a:t>
            </a:r>
            <a:r>
              <a:rPr lang="es-ES" sz="1600" dirty="0" err="1"/>
              <a:t>the</a:t>
            </a:r>
            <a:r>
              <a:rPr lang="es-ES" sz="1600" dirty="0"/>
              <a:t> ritual of Ayahuasca and </a:t>
            </a:r>
            <a:r>
              <a:rPr lang="es-ES" sz="1600" dirty="0" err="1"/>
              <a:t>were</a:t>
            </a:r>
            <a:r>
              <a:rPr lang="es-ES" sz="1600" dirty="0"/>
              <a:t> </a:t>
            </a:r>
            <a:r>
              <a:rPr lang="es-ES" sz="1600" dirty="0" err="1"/>
              <a:t>grieving</a:t>
            </a:r>
            <a:r>
              <a:rPr lang="es-ES" sz="1600" dirty="0"/>
              <a:t> </a:t>
            </a:r>
            <a:r>
              <a:rPr lang="es-ES" sz="1600" dirty="0" err="1"/>
              <a:t>due</a:t>
            </a:r>
            <a:r>
              <a:rPr lang="es-ES" sz="1600" dirty="0"/>
              <a:t> to </a:t>
            </a:r>
            <a:r>
              <a:rPr lang="es-ES" sz="1600" dirty="0" err="1"/>
              <a:t>the</a:t>
            </a:r>
            <a:r>
              <a:rPr lang="es-ES" sz="1600" dirty="0"/>
              <a:t> </a:t>
            </a:r>
            <a:r>
              <a:rPr lang="es-ES" sz="1600" dirty="0" err="1"/>
              <a:t>death</a:t>
            </a:r>
            <a:r>
              <a:rPr lang="es-ES" sz="1600" dirty="0"/>
              <a:t> of a </a:t>
            </a:r>
            <a:r>
              <a:rPr lang="es-ES" sz="1600" dirty="0" err="1"/>
              <a:t>family</a:t>
            </a:r>
            <a:r>
              <a:rPr lang="es-ES" sz="1600" dirty="0"/>
              <a:t> </a:t>
            </a:r>
            <a:r>
              <a:rPr lang="es-ES" sz="1600" dirty="0" err="1"/>
              <a:t>member</a:t>
            </a:r>
            <a:r>
              <a:rPr lang="es-ES" sz="1600" dirty="0"/>
              <a:t> , </a:t>
            </a:r>
            <a:r>
              <a:rPr lang="es-ES" sz="1600" dirty="0" err="1"/>
              <a:t>it</a:t>
            </a:r>
            <a:r>
              <a:rPr lang="es-ES" sz="1600" dirty="0"/>
              <a:t> </a:t>
            </a:r>
            <a:r>
              <a:rPr lang="es-ES" sz="1600" dirty="0" err="1"/>
              <a:t>was</a:t>
            </a:r>
            <a:r>
              <a:rPr lang="es-ES" sz="1600" dirty="0"/>
              <a:t> </a:t>
            </a:r>
            <a:r>
              <a:rPr lang="es-ES" sz="1600" dirty="0" err="1"/>
              <a:t>concluded</a:t>
            </a:r>
            <a:r>
              <a:rPr lang="es-ES" sz="1600" dirty="0"/>
              <a:t>: “</a:t>
            </a:r>
            <a:r>
              <a:rPr lang="es-ES" sz="1600" dirty="0" err="1"/>
              <a:t>Our</a:t>
            </a:r>
            <a:r>
              <a:rPr lang="es-ES" sz="1600" dirty="0"/>
              <a:t> </a:t>
            </a:r>
            <a:r>
              <a:rPr lang="es-ES" sz="1600" dirty="0" err="1"/>
              <a:t>results</a:t>
            </a:r>
            <a:r>
              <a:rPr lang="es-ES" sz="1600" dirty="0"/>
              <a:t> </a:t>
            </a:r>
            <a:r>
              <a:rPr lang="es-ES" sz="1600" dirty="0" err="1"/>
              <a:t>suggest</a:t>
            </a:r>
            <a:r>
              <a:rPr lang="es-ES" sz="1600" dirty="0"/>
              <a:t> </a:t>
            </a:r>
            <a:r>
              <a:rPr lang="es-ES" sz="1600" dirty="0" err="1"/>
              <a:t>that</a:t>
            </a:r>
            <a:r>
              <a:rPr lang="es-ES" sz="1600" dirty="0"/>
              <a:t> Ayahuasca has </a:t>
            </a:r>
            <a:r>
              <a:rPr lang="es-ES" sz="1600" dirty="0" err="1"/>
              <a:t>therapeutic</a:t>
            </a:r>
            <a:r>
              <a:rPr lang="es-ES" sz="1600" dirty="0"/>
              <a:t> </a:t>
            </a:r>
            <a:r>
              <a:rPr lang="es-ES" sz="1600" dirty="0" err="1"/>
              <a:t>value</a:t>
            </a:r>
            <a:r>
              <a:rPr lang="es-ES" sz="1600" dirty="0"/>
              <a:t> in </a:t>
            </a:r>
            <a:r>
              <a:rPr lang="es-ES" sz="1600" dirty="0" err="1"/>
              <a:t>reducing</a:t>
            </a:r>
            <a:r>
              <a:rPr lang="es-ES" sz="1600" dirty="0"/>
              <a:t> </a:t>
            </a:r>
            <a:r>
              <a:rPr lang="es-ES" sz="1600" dirty="0" err="1"/>
              <a:t>the</a:t>
            </a:r>
            <a:r>
              <a:rPr lang="es-ES" sz="1600" dirty="0"/>
              <a:t> </a:t>
            </a:r>
            <a:r>
              <a:rPr lang="es-ES" sz="1600" dirty="0" err="1"/>
              <a:t>seriousness</a:t>
            </a:r>
            <a:r>
              <a:rPr lang="es-ES" sz="1600" dirty="0"/>
              <a:t> </a:t>
            </a:r>
            <a:r>
              <a:rPr lang="es-ES" sz="1600" dirty="0" err="1"/>
              <a:t>pf</a:t>
            </a:r>
            <a:r>
              <a:rPr lang="es-ES" sz="1600" dirty="0"/>
              <a:t> </a:t>
            </a:r>
            <a:r>
              <a:rPr lang="es-ES" sz="1600" dirty="0" err="1"/>
              <a:t>pain</a:t>
            </a:r>
            <a:r>
              <a:rPr lang="es-ES" sz="1600" dirty="0"/>
              <a:t>. </a:t>
            </a:r>
            <a:r>
              <a:rPr lang="es-ES" sz="1600" dirty="0" err="1"/>
              <a:t>Acceptance</a:t>
            </a:r>
            <a:r>
              <a:rPr lang="es-ES" sz="1600" dirty="0"/>
              <a:t> and </a:t>
            </a:r>
            <a:r>
              <a:rPr lang="es-ES" sz="1600" dirty="0" err="1"/>
              <a:t>descentralization</a:t>
            </a:r>
            <a:r>
              <a:rPr lang="es-ES" sz="1600" dirty="0"/>
              <a:t> are </a:t>
            </a:r>
            <a:r>
              <a:rPr lang="es-ES" sz="1600" dirty="0" err="1"/>
              <a:t>psychological</a:t>
            </a:r>
            <a:r>
              <a:rPr lang="es-ES" sz="1600" dirty="0"/>
              <a:t> </a:t>
            </a:r>
            <a:r>
              <a:rPr lang="es-ES" sz="1600" dirty="0" err="1"/>
              <a:t>processes</a:t>
            </a:r>
            <a:r>
              <a:rPr lang="es-ES" sz="1600" dirty="0"/>
              <a:t> </a:t>
            </a:r>
            <a:r>
              <a:rPr lang="es-ES" sz="1600" dirty="0" err="1"/>
              <a:t>that</a:t>
            </a:r>
            <a:r>
              <a:rPr lang="es-ES" sz="1600" dirty="0"/>
              <a:t> </a:t>
            </a:r>
            <a:r>
              <a:rPr lang="es-ES" sz="1600" dirty="0" err="1"/>
              <a:t>mediate</a:t>
            </a:r>
            <a:r>
              <a:rPr lang="es-ES" sz="1600" dirty="0"/>
              <a:t> </a:t>
            </a:r>
            <a:r>
              <a:rPr lang="es-ES" sz="1600" dirty="0" err="1"/>
              <a:t>the</a:t>
            </a:r>
            <a:r>
              <a:rPr lang="es-ES" sz="1600" dirty="0"/>
              <a:t> </a:t>
            </a:r>
            <a:r>
              <a:rPr lang="es-ES" sz="1600" dirty="0" err="1"/>
              <a:t>improvement</a:t>
            </a:r>
            <a:r>
              <a:rPr lang="es-ES" sz="1600" dirty="0"/>
              <a:t> of </a:t>
            </a:r>
            <a:r>
              <a:rPr lang="es-ES" sz="1600" dirty="0" err="1"/>
              <a:t>grieve</a:t>
            </a:r>
            <a:r>
              <a:rPr lang="es-ES" sz="1600" dirty="0"/>
              <a:t> </a:t>
            </a:r>
            <a:r>
              <a:rPr lang="es-ES" sz="1600" dirty="0" err="1"/>
              <a:t>symptoms</a:t>
            </a:r>
            <a:r>
              <a:rPr lang="es-ES" sz="1600" dirty="0"/>
              <a:t>”(23)</a:t>
            </a:r>
          </a:p>
          <a:p>
            <a:endParaRPr lang="es-PE" sz="1600" dirty="0"/>
          </a:p>
          <a:p>
            <a:endParaRPr lang="es-PE" sz="1600" dirty="0"/>
          </a:p>
        </p:txBody>
      </p:sp>
      <p:sp>
        <p:nvSpPr>
          <p:cNvPr id="4" name="3 CuadroTexto"/>
          <p:cNvSpPr txBox="1"/>
          <p:nvPr/>
        </p:nvSpPr>
        <p:spPr>
          <a:xfrm>
            <a:off x="380009" y="5708610"/>
            <a:ext cx="105334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PE" sz="1200" dirty="0"/>
              <a:t>25. Soler J, </a:t>
            </a:r>
            <a:r>
              <a:rPr lang="es-PE" sz="1200" dirty="0" err="1"/>
              <a:t>Elices</a:t>
            </a:r>
            <a:r>
              <a:rPr lang="es-PE" sz="1200" dirty="0"/>
              <a:t> M, </a:t>
            </a:r>
            <a:r>
              <a:rPr lang="es-PE" sz="1200" dirty="0" err="1"/>
              <a:t>Franquesa</a:t>
            </a:r>
            <a:r>
              <a:rPr lang="es-PE" sz="1200" dirty="0"/>
              <a:t> A, Barker S, </a:t>
            </a:r>
            <a:r>
              <a:rPr lang="es-PE" sz="1200" dirty="0" err="1"/>
              <a:t>Friedlander</a:t>
            </a:r>
            <a:r>
              <a:rPr lang="es-PE" sz="1200" dirty="0"/>
              <a:t> P, </a:t>
            </a:r>
            <a:r>
              <a:rPr lang="es-PE" sz="1200" dirty="0" err="1"/>
              <a:t>Feilding</a:t>
            </a:r>
            <a:r>
              <a:rPr lang="es-PE" sz="1200" dirty="0"/>
              <a:t> A, Pascual JC, Riba J (2016) </a:t>
            </a:r>
            <a:r>
              <a:rPr lang="es-PE" sz="1200" dirty="0" err="1"/>
              <a:t>Exploring</a:t>
            </a:r>
            <a:r>
              <a:rPr lang="es-PE" sz="1200" dirty="0"/>
              <a:t> the </a:t>
            </a:r>
            <a:r>
              <a:rPr lang="es-PE" sz="1200" dirty="0" err="1"/>
              <a:t>therapeutic</a:t>
            </a:r>
            <a:r>
              <a:rPr lang="es-PE" sz="1200" dirty="0"/>
              <a:t> </a:t>
            </a:r>
            <a:r>
              <a:rPr lang="es-PE" sz="1200" dirty="0" err="1"/>
              <a:t>potential</a:t>
            </a:r>
            <a:r>
              <a:rPr lang="es-PE" sz="1200" dirty="0"/>
              <a:t> of ayahuasca: </a:t>
            </a:r>
            <a:r>
              <a:rPr lang="es-PE" sz="1200" dirty="0" err="1"/>
              <a:t>acute</a:t>
            </a:r>
            <a:r>
              <a:rPr lang="es-PE" sz="1200" dirty="0"/>
              <a:t> </a:t>
            </a:r>
            <a:r>
              <a:rPr lang="es-PE" sz="1200" dirty="0" err="1"/>
              <a:t>intake</a:t>
            </a:r>
            <a:r>
              <a:rPr lang="es-PE" sz="1200" dirty="0"/>
              <a:t> </a:t>
            </a:r>
            <a:r>
              <a:rPr lang="es-PE" sz="1200" dirty="0" err="1"/>
              <a:t>increases</a:t>
            </a:r>
            <a:r>
              <a:rPr lang="es-PE" sz="1200" dirty="0"/>
              <a:t> mindfulness-</a:t>
            </a:r>
            <a:r>
              <a:rPr lang="es-PE" sz="1200" dirty="0" err="1"/>
              <a:t>related</a:t>
            </a:r>
            <a:r>
              <a:rPr lang="es-PE" sz="1200" dirty="0"/>
              <a:t> </a:t>
            </a:r>
            <a:r>
              <a:rPr lang="es-PE" sz="1200" dirty="0" err="1"/>
              <a:t>capacities</a:t>
            </a:r>
            <a:r>
              <a:rPr lang="es-PE" sz="1200" dirty="0"/>
              <a:t>. </a:t>
            </a:r>
            <a:r>
              <a:rPr lang="es-PE" sz="1200" dirty="0" err="1"/>
              <a:t>Psychopharmacology</a:t>
            </a:r>
            <a:r>
              <a:rPr lang="es-PE" sz="1200" dirty="0"/>
              <a:t> 233:823–829. </a:t>
            </a:r>
            <a:r>
              <a:rPr lang="es-PE" sz="1200" u="sng" dirty="0">
                <a:hlinkClick r:id="rId2"/>
              </a:rPr>
              <a:t>https://doi.org/10.1007/s00213-015-4162-0</a:t>
            </a:r>
            <a:endParaRPr lang="es-PE" sz="12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51347" y="1020219"/>
            <a:ext cx="10515600" cy="468762"/>
          </a:xfrm>
        </p:spPr>
        <p:txBody>
          <a:bodyPr>
            <a:normAutofit/>
          </a:bodyPr>
          <a:lstStyle/>
          <a:p>
            <a:r>
              <a:rPr lang="es-PE" sz="1800" b="1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Table </a:t>
            </a:r>
            <a:r>
              <a:rPr lang="es-PE" sz="1800" b="1" dirty="0" err="1">
                <a:solidFill>
                  <a:schemeClr val="accent2">
                    <a:lumMod val="75000"/>
                  </a:schemeClr>
                </a:solidFill>
                <a:latin typeface="+mn-lt"/>
              </a:rPr>
              <a:t>of</a:t>
            </a:r>
            <a:r>
              <a:rPr lang="es-PE" sz="1800" b="1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 </a:t>
            </a:r>
            <a:r>
              <a:rPr lang="es-PE" sz="1800" b="1" dirty="0" err="1">
                <a:solidFill>
                  <a:schemeClr val="accent2">
                    <a:lumMod val="75000"/>
                  </a:schemeClr>
                </a:solidFill>
                <a:latin typeface="+mn-lt"/>
              </a:rPr>
              <a:t>contents</a:t>
            </a:r>
            <a:endParaRPr lang="en-US" sz="1800" b="1" dirty="0">
              <a:solidFill>
                <a:schemeClr val="accent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58194" y="1655756"/>
            <a:ext cx="11795185" cy="316190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1400" i="1" u="sng" dirty="0"/>
              <a:t>Introduction</a:t>
            </a:r>
            <a:r>
              <a:rPr lang="es-ES" sz="1400" b="1" i="1" u="sng" dirty="0"/>
              <a:t> </a:t>
            </a:r>
          </a:p>
          <a:p>
            <a:pPr marL="0" indent="0">
              <a:buNone/>
            </a:pPr>
            <a:r>
              <a:rPr lang="es-ES" sz="1400" b="1" i="1" u="sng" dirty="0"/>
              <a:t>I. </a:t>
            </a:r>
            <a:r>
              <a:rPr lang="es-ES" sz="1400" b="1" i="1" u="sng" dirty="0" err="1"/>
              <a:t>Shamanism</a:t>
            </a:r>
            <a:r>
              <a:rPr lang="es-ES" sz="1400" b="1" i="1" u="sng" dirty="0"/>
              <a:t>:</a:t>
            </a:r>
          </a:p>
          <a:p>
            <a:pPr marL="0" indent="0">
              <a:buNone/>
            </a:pPr>
            <a:r>
              <a:rPr lang="es-ES" sz="1400" dirty="0"/>
              <a:t>1. Evidence </a:t>
            </a:r>
            <a:r>
              <a:rPr lang="es-ES" sz="1400" dirty="0" err="1"/>
              <a:t>for</a:t>
            </a:r>
            <a:r>
              <a:rPr lang="es-ES" sz="1400" dirty="0"/>
              <a:t> </a:t>
            </a:r>
            <a:r>
              <a:rPr lang="es-ES" sz="1400" dirty="0" err="1"/>
              <a:t>Shamanism</a:t>
            </a:r>
            <a:r>
              <a:rPr lang="es-ES" sz="1400" dirty="0"/>
              <a:t> in pre-</a:t>
            </a:r>
            <a:r>
              <a:rPr lang="es-ES" sz="1400" dirty="0" err="1"/>
              <a:t>Columbian</a:t>
            </a:r>
            <a:r>
              <a:rPr lang="es-ES" sz="1400" dirty="0"/>
              <a:t> and Inca medicine </a:t>
            </a:r>
            <a:r>
              <a:rPr lang="es-ES" sz="1400" dirty="0" err="1"/>
              <a:t>study</a:t>
            </a:r>
            <a:r>
              <a:rPr lang="es-ES" sz="1400" dirty="0"/>
              <a:t> </a:t>
            </a:r>
          </a:p>
          <a:p>
            <a:pPr marL="0" indent="0">
              <a:buNone/>
            </a:pPr>
            <a:r>
              <a:rPr lang="es-ES" sz="1400" dirty="0"/>
              <a:t>2. </a:t>
            </a:r>
            <a:r>
              <a:rPr lang="es-ES" sz="1400" dirty="0" err="1"/>
              <a:t>Shamanic</a:t>
            </a:r>
            <a:r>
              <a:rPr lang="es-ES" sz="1400" dirty="0"/>
              <a:t> medicine – </a:t>
            </a:r>
            <a:r>
              <a:rPr lang="es-ES" sz="1400" dirty="0" err="1"/>
              <a:t>definition</a:t>
            </a:r>
            <a:endParaRPr lang="es-ES" sz="1400" dirty="0"/>
          </a:p>
          <a:p>
            <a:pPr marL="0" indent="0">
              <a:buNone/>
            </a:pPr>
            <a:r>
              <a:rPr lang="es-ES" sz="1400" dirty="0"/>
              <a:t>3. General </a:t>
            </a:r>
            <a:r>
              <a:rPr lang="es-ES" sz="1400" dirty="0" err="1"/>
              <a:t>aspects</a:t>
            </a:r>
            <a:r>
              <a:rPr lang="es-ES" sz="1400" dirty="0"/>
              <a:t> </a:t>
            </a:r>
            <a:r>
              <a:rPr lang="es-ES" sz="1400" dirty="0" err="1"/>
              <a:t>of</a:t>
            </a:r>
            <a:r>
              <a:rPr lang="es-ES" sz="1400" dirty="0"/>
              <a:t> </a:t>
            </a:r>
            <a:r>
              <a:rPr lang="es-ES" sz="1400" dirty="0" err="1"/>
              <a:t>Shamanism</a:t>
            </a:r>
            <a:endParaRPr lang="es-ES" sz="1400" dirty="0"/>
          </a:p>
          <a:p>
            <a:pPr marL="0" indent="0">
              <a:buNone/>
            </a:pPr>
            <a:r>
              <a:rPr lang="es-ES" sz="1400" dirty="0"/>
              <a:t>4. Ayahuasca Ritual </a:t>
            </a:r>
            <a:r>
              <a:rPr lang="es-ES" sz="1400" dirty="0" err="1"/>
              <a:t>of</a:t>
            </a:r>
            <a:r>
              <a:rPr lang="es-ES" sz="1400" dirty="0"/>
              <a:t> </a:t>
            </a:r>
            <a:r>
              <a:rPr lang="es-ES" sz="1400" dirty="0" err="1"/>
              <a:t>Shamanism</a:t>
            </a:r>
            <a:r>
              <a:rPr lang="es-ES" sz="1400" dirty="0"/>
              <a:t> </a:t>
            </a:r>
            <a:br>
              <a:rPr lang="es-ES" sz="1400" dirty="0"/>
            </a:br>
            <a:r>
              <a:rPr lang="es-ES" sz="1400" dirty="0"/>
              <a:t>5. </a:t>
            </a:r>
            <a:r>
              <a:rPr lang="es-ES" sz="1400" dirty="0" err="1"/>
              <a:t>Shamanic</a:t>
            </a:r>
            <a:r>
              <a:rPr lang="es-ES" sz="1400" dirty="0"/>
              <a:t> </a:t>
            </a:r>
            <a:r>
              <a:rPr lang="es-ES" sz="1400" dirty="0" err="1"/>
              <a:t>healing</a:t>
            </a:r>
            <a:r>
              <a:rPr lang="es-ES" sz="1400" dirty="0"/>
              <a:t> ritual</a:t>
            </a:r>
          </a:p>
          <a:p>
            <a:pPr marL="0" indent="0">
              <a:buNone/>
            </a:pPr>
            <a:endParaRPr lang="es-ES" sz="1400" b="1" i="1" u="sng" dirty="0"/>
          </a:p>
          <a:p>
            <a:pPr marL="0" indent="0">
              <a:buNone/>
            </a:pPr>
            <a:r>
              <a:rPr lang="es-ES" sz="1400" b="1" i="1" u="sng" dirty="0"/>
              <a:t>II. Medicinal </a:t>
            </a:r>
            <a:r>
              <a:rPr lang="es-ES" sz="1400" b="1" i="1" u="sng" dirty="0" err="1"/>
              <a:t>Plants</a:t>
            </a:r>
            <a:r>
              <a:rPr lang="es-ES" sz="1400" b="1" i="1" u="sng" dirty="0"/>
              <a:t>: </a:t>
            </a:r>
          </a:p>
          <a:p>
            <a:pPr marL="0" indent="0">
              <a:buNone/>
            </a:pPr>
            <a:r>
              <a:rPr lang="es-ES" sz="1400" dirty="0"/>
              <a:t>1. Evidence </a:t>
            </a:r>
            <a:r>
              <a:rPr lang="es-ES" sz="1400" dirty="0" err="1"/>
              <a:t>of</a:t>
            </a:r>
            <a:r>
              <a:rPr lang="es-ES" sz="1400" dirty="0"/>
              <a:t> the use </a:t>
            </a:r>
            <a:r>
              <a:rPr lang="es-ES" sz="1400" dirty="0" err="1"/>
              <a:t>of</a:t>
            </a:r>
            <a:r>
              <a:rPr lang="es-ES" sz="1400" dirty="0"/>
              <a:t> medicinal </a:t>
            </a:r>
            <a:r>
              <a:rPr lang="es-ES" sz="1400" dirty="0" err="1"/>
              <a:t>plants</a:t>
            </a:r>
            <a:r>
              <a:rPr lang="es-ES" sz="1400" dirty="0"/>
              <a:t> in pre-</a:t>
            </a:r>
            <a:r>
              <a:rPr lang="es-ES" sz="1400" dirty="0" err="1"/>
              <a:t>Columbian</a:t>
            </a:r>
            <a:r>
              <a:rPr lang="es-ES" sz="1400" dirty="0"/>
              <a:t> and Inca medicine</a:t>
            </a:r>
          </a:p>
          <a:p>
            <a:pPr marL="0" indent="0">
              <a:buNone/>
            </a:pPr>
            <a:r>
              <a:rPr lang="es-ES" sz="1400" dirty="0"/>
              <a:t>2. Evidence </a:t>
            </a:r>
            <a:r>
              <a:rPr lang="es-ES" sz="1400" dirty="0" err="1"/>
              <a:t>based</a:t>
            </a:r>
            <a:r>
              <a:rPr lang="es-ES" sz="1400" dirty="0"/>
              <a:t> </a:t>
            </a:r>
            <a:r>
              <a:rPr lang="es-ES" sz="1400" dirty="0" err="1"/>
              <a:t>studies</a:t>
            </a:r>
            <a:r>
              <a:rPr lang="es-ES" sz="1400" dirty="0"/>
              <a:t> </a:t>
            </a:r>
            <a:r>
              <a:rPr lang="es-ES" sz="1400" dirty="0" err="1"/>
              <a:t>on</a:t>
            </a:r>
            <a:r>
              <a:rPr lang="es-ES" sz="1400" dirty="0"/>
              <a:t> medicinal </a:t>
            </a:r>
            <a:r>
              <a:rPr lang="es-ES" sz="1400" dirty="0" err="1"/>
              <a:t>plants</a:t>
            </a:r>
            <a:r>
              <a:rPr lang="es-ES" sz="1400" dirty="0"/>
              <a:t> </a:t>
            </a:r>
            <a:r>
              <a:rPr lang="es-ES" sz="1400" dirty="0" err="1"/>
              <a:t>used</a:t>
            </a:r>
            <a:r>
              <a:rPr lang="es-ES" sz="1400" dirty="0"/>
              <a:t> in pre-</a:t>
            </a:r>
            <a:r>
              <a:rPr lang="es-ES" sz="1400" dirty="0" err="1"/>
              <a:t>Columbian</a:t>
            </a:r>
            <a:r>
              <a:rPr lang="es-ES" sz="1400" dirty="0"/>
              <a:t> and Inca medicine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620392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66948" y="650133"/>
            <a:ext cx="10515600" cy="1367421"/>
          </a:xfrm>
        </p:spPr>
        <p:txBody>
          <a:bodyPr>
            <a:normAutofit/>
          </a:bodyPr>
          <a:lstStyle/>
          <a:p>
            <a:r>
              <a:rPr lang="es-ES" sz="2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6. </a:t>
            </a:r>
            <a:r>
              <a:rPr lang="es-ES" sz="20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Plants</a:t>
            </a:r>
            <a:r>
              <a:rPr lang="es-ES" sz="2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in pre-</a:t>
            </a:r>
            <a:r>
              <a:rPr lang="es-ES" sz="20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Columbian</a:t>
            </a:r>
            <a:r>
              <a:rPr lang="es-ES" sz="2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medicine</a:t>
            </a:r>
            <a:endParaRPr lang="en-US" sz="20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4 Marcador de contenido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>
              <a:buNone/>
            </a:pPr>
            <a:r>
              <a:rPr lang="es-PE" sz="1800" dirty="0"/>
              <a:t>Pre-</a:t>
            </a:r>
            <a:r>
              <a:rPr lang="es-PE" sz="1800" dirty="0" err="1"/>
              <a:t>Columbian</a:t>
            </a:r>
            <a:r>
              <a:rPr lang="es-PE" sz="1800" dirty="0"/>
              <a:t> medicine has </a:t>
            </a:r>
            <a:r>
              <a:rPr lang="es-PE" sz="1800" dirty="0" err="1"/>
              <a:t>left</a:t>
            </a:r>
            <a:r>
              <a:rPr lang="es-PE" sz="1800" dirty="0"/>
              <a:t> </a:t>
            </a:r>
            <a:r>
              <a:rPr lang="es-PE" sz="1800" dirty="0" err="1"/>
              <a:t>an</a:t>
            </a:r>
            <a:r>
              <a:rPr lang="es-PE" sz="1800" dirty="0"/>
              <a:t> </a:t>
            </a:r>
            <a:r>
              <a:rPr lang="es-PE" sz="1800" dirty="0" err="1"/>
              <a:t>important</a:t>
            </a:r>
            <a:r>
              <a:rPr lang="es-PE" sz="1800" dirty="0"/>
              <a:t> </a:t>
            </a:r>
            <a:r>
              <a:rPr lang="es-PE" sz="1800" dirty="0" err="1"/>
              <a:t>legacy</a:t>
            </a:r>
            <a:r>
              <a:rPr lang="es-PE" sz="1800" dirty="0"/>
              <a:t> </a:t>
            </a:r>
            <a:r>
              <a:rPr lang="es-PE" sz="1800" dirty="0" err="1"/>
              <a:t>to</a:t>
            </a:r>
            <a:r>
              <a:rPr lang="es-PE" sz="1800" dirty="0"/>
              <a:t> </a:t>
            </a:r>
            <a:r>
              <a:rPr lang="es-PE" sz="1800" dirty="0" err="1"/>
              <a:t>future</a:t>
            </a:r>
            <a:r>
              <a:rPr lang="es-PE" sz="1800" dirty="0"/>
              <a:t> </a:t>
            </a:r>
            <a:r>
              <a:rPr lang="es-PE" sz="1800" dirty="0" err="1"/>
              <a:t>generations</a:t>
            </a:r>
            <a:r>
              <a:rPr lang="es-PE" sz="1800" dirty="0"/>
              <a:t> </a:t>
            </a:r>
            <a:r>
              <a:rPr lang="es-PE" sz="1800" dirty="0" err="1"/>
              <a:t>on</a:t>
            </a:r>
            <a:r>
              <a:rPr lang="es-PE" sz="1800" dirty="0"/>
              <a:t> the use </a:t>
            </a:r>
            <a:r>
              <a:rPr lang="es-PE" sz="1800" dirty="0" err="1"/>
              <a:t>of</a:t>
            </a:r>
            <a:r>
              <a:rPr lang="es-PE" sz="1800" dirty="0"/>
              <a:t> medicinal </a:t>
            </a:r>
            <a:r>
              <a:rPr lang="es-PE" sz="1800" dirty="0" err="1"/>
              <a:t>plants</a:t>
            </a:r>
            <a:r>
              <a:rPr lang="es-PE" sz="1800" dirty="0"/>
              <a:t>.</a:t>
            </a:r>
          </a:p>
          <a:p>
            <a:pPr algn="just">
              <a:buNone/>
            </a:pPr>
            <a:endParaRPr lang="es-PE" sz="1800" dirty="0"/>
          </a:p>
          <a:p>
            <a:pPr algn="just">
              <a:buNone/>
            </a:pPr>
            <a:r>
              <a:rPr lang="es-PE" sz="1800" dirty="0"/>
              <a:t>Next, </a:t>
            </a:r>
            <a:r>
              <a:rPr lang="es-PE" sz="1800" dirty="0" err="1"/>
              <a:t>evidence</a:t>
            </a:r>
            <a:r>
              <a:rPr lang="es-PE" sz="1800" dirty="0"/>
              <a:t> </a:t>
            </a:r>
            <a:r>
              <a:rPr lang="es-PE" sz="1800" dirty="0" err="1"/>
              <a:t>of</a:t>
            </a:r>
            <a:r>
              <a:rPr lang="es-PE" sz="1800" dirty="0"/>
              <a:t> the use </a:t>
            </a:r>
            <a:r>
              <a:rPr lang="es-PE" sz="1800" dirty="0" err="1"/>
              <a:t>of</a:t>
            </a:r>
            <a:r>
              <a:rPr lang="es-PE" sz="1800" dirty="0"/>
              <a:t> medicinal </a:t>
            </a:r>
            <a:r>
              <a:rPr lang="es-PE" sz="1800" dirty="0" err="1"/>
              <a:t>plants</a:t>
            </a:r>
            <a:r>
              <a:rPr lang="es-PE" sz="1800" dirty="0"/>
              <a:t>, </a:t>
            </a:r>
            <a:r>
              <a:rPr lang="es-PE" sz="1800" dirty="0" err="1"/>
              <a:t>with</a:t>
            </a:r>
            <a:r>
              <a:rPr lang="es-PE" sz="1800" dirty="0"/>
              <a:t> </a:t>
            </a:r>
            <a:r>
              <a:rPr lang="es-PE" sz="1800" dirty="0" err="1"/>
              <a:t>their</a:t>
            </a:r>
            <a:r>
              <a:rPr lang="es-PE" sz="1800" dirty="0"/>
              <a:t> </a:t>
            </a:r>
            <a:r>
              <a:rPr lang="es-PE" sz="1800" dirty="0" err="1"/>
              <a:t>native</a:t>
            </a:r>
            <a:r>
              <a:rPr lang="es-PE" sz="1800" dirty="0"/>
              <a:t> (</a:t>
            </a:r>
            <a:r>
              <a:rPr lang="es-PE" sz="1800" dirty="0" err="1"/>
              <a:t>common</a:t>
            </a:r>
            <a:r>
              <a:rPr lang="es-PE" sz="1800" dirty="0"/>
              <a:t>) and </a:t>
            </a:r>
            <a:r>
              <a:rPr lang="es-PE" sz="1800" dirty="0" err="1"/>
              <a:t>scientific</a:t>
            </a:r>
            <a:r>
              <a:rPr lang="es-PE" sz="1800" dirty="0"/>
              <a:t> </a:t>
            </a:r>
            <a:r>
              <a:rPr lang="es-PE" sz="1800" dirty="0" err="1"/>
              <a:t>names</a:t>
            </a:r>
            <a:r>
              <a:rPr lang="es-PE" sz="18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8563775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892791" y="911036"/>
            <a:ext cx="10515600" cy="876821"/>
          </a:xfrm>
        </p:spPr>
        <p:txBody>
          <a:bodyPr>
            <a:normAutofit/>
          </a:bodyPr>
          <a:lstStyle/>
          <a:p>
            <a:r>
              <a:rPr lang="en-029" sz="2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Introduction</a:t>
            </a:r>
            <a:r>
              <a:rPr lang="es-PE" sz="2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PE" sz="20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</a:t>
            </a:r>
            <a:r>
              <a:rPr lang="es-PE" sz="2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pre-</a:t>
            </a:r>
            <a:r>
              <a:rPr lang="es-PE" sz="20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Columbian</a:t>
            </a:r>
            <a:r>
              <a:rPr lang="es-PE" sz="2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medicine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655320" y="1839692"/>
            <a:ext cx="10515600" cy="4351338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s-PE" sz="2000" dirty="0"/>
              <a:t>In pre-</a:t>
            </a:r>
            <a:r>
              <a:rPr lang="es-PE" sz="2000" dirty="0" err="1"/>
              <a:t>Columbian</a:t>
            </a:r>
            <a:r>
              <a:rPr lang="es-PE" sz="2000" dirty="0"/>
              <a:t> culture, </a:t>
            </a:r>
            <a:r>
              <a:rPr lang="es-PE" sz="2000" dirty="0" err="1"/>
              <a:t>disease</a:t>
            </a:r>
            <a:r>
              <a:rPr lang="es-PE" sz="2000" dirty="0"/>
              <a:t> </a:t>
            </a:r>
            <a:r>
              <a:rPr lang="es-PE" sz="2000" dirty="0" err="1"/>
              <a:t>was</a:t>
            </a:r>
            <a:r>
              <a:rPr lang="es-PE" sz="2000" dirty="0"/>
              <a:t> the </a:t>
            </a:r>
            <a:r>
              <a:rPr lang="es-PE" sz="2000" dirty="0" err="1"/>
              <a:t>result</a:t>
            </a:r>
            <a:r>
              <a:rPr lang="es-PE" sz="2000" dirty="0"/>
              <a:t> </a:t>
            </a:r>
            <a:r>
              <a:rPr lang="es-PE" sz="2000" dirty="0" err="1"/>
              <a:t>of</a:t>
            </a:r>
            <a:r>
              <a:rPr lang="es-PE" sz="2000" dirty="0"/>
              <a:t> </a:t>
            </a:r>
            <a:r>
              <a:rPr lang="es-PE" sz="2000" dirty="0" err="1"/>
              <a:t>an</a:t>
            </a:r>
            <a:r>
              <a:rPr lang="es-PE" sz="2000" dirty="0"/>
              <a:t> </a:t>
            </a:r>
            <a:r>
              <a:rPr lang="es-PE" sz="2000" dirty="0" err="1"/>
              <a:t>imbalance</a:t>
            </a:r>
            <a:r>
              <a:rPr lang="es-PE" sz="2000" dirty="0"/>
              <a:t> </a:t>
            </a:r>
            <a:r>
              <a:rPr lang="es-PE" sz="2000" dirty="0" err="1"/>
              <a:t>between</a:t>
            </a:r>
            <a:r>
              <a:rPr lang="es-PE" sz="2000" dirty="0"/>
              <a:t> </a:t>
            </a:r>
            <a:r>
              <a:rPr lang="es-PE" sz="2000" dirty="0" err="1"/>
              <a:t>body</a:t>
            </a:r>
            <a:r>
              <a:rPr lang="es-PE" sz="2000" dirty="0"/>
              <a:t>, </a:t>
            </a:r>
            <a:r>
              <a:rPr lang="es-PE" sz="2000" dirty="0" err="1"/>
              <a:t>spirit</a:t>
            </a:r>
            <a:r>
              <a:rPr lang="es-PE" sz="2000" dirty="0"/>
              <a:t> and </a:t>
            </a:r>
            <a:r>
              <a:rPr lang="es-PE" sz="2000" dirty="0" err="1"/>
              <a:t>nature</a:t>
            </a:r>
            <a:r>
              <a:rPr lang="es-PE" sz="2000" dirty="0"/>
              <a:t>, </a:t>
            </a:r>
            <a:r>
              <a:rPr lang="es-PE" sz="2000" dirty="0" err="1"/>
              <a:t>where</a:t>
            </a:r>
            <a:r>
              <a:rPr lang="es-PE" sz="2000" dirty="0"/>
              <a:t> </a:t>
            </a:r>
            <a:r>
              <a:rPr lang="es-PE" sz="2000" dirty="0" err="1"/>
              <a:t>its</a:t>
            </a:r>
            <a:r>
              <a:rPr lang="es-PE" sz="2000" dirty="0"/>
              <a:t> </a:t>
            </a:r>
            <a:r>
              <a:rPr lang="es-PE" sz="2000" dirty="0" err="1"/>
              <a:t>worse</a:t>
            </a:r>
            <a:r>
              <a:rPr lang="es-PE" sz="2000" dirty="0"/>
              <a:t> </a:t>
            </a:r>
            <a:r>
              <a:rPr lang="es-PE" sz="2000" dirty="0" err="1"/>
              <a:t>outcome</a:t>
            </a:r>
            <a:r>
              <a:rPr lang="es-PE" sz="2000" dirty="0"/>
              <a:t> </a:t>
            </a:r>
            <a:r>
              <a:rPr lang="es-PE" sz="2000" dirty="0" err="1"/>
              <a:t>could</a:t>
            </a:r>
            <a:r>
              <a:rPr lang="es-PE" sz="2000" dirty="0"/>
              <a:t> be </a:t>
            </a:r>
            <a:r>
              <a:rPr lang="es-PE" sz="2000" dirty="0" err="1"/>
              <a:t>death</a:t>
            </a:r>
            <a:r>
              <a:rPr lang="es-PE" sz="2000" dirty="0"/>
              <a:t>.</a:t>
            </a:r>
          </a:p>
          <a:p>
            <a:pPr marL="0" indent="0" algn="just">
              <a:buNone/>
            </a:pPr>
            <a:r>
              <a:rPr lang="es-PE" sz="2000" dirty="0" err="1"/>
              <a:t>According</a:t>
            </a:r>
            <a:r>
              <a:rPr lang="es-PE" sz="2000" dirty="0"/>
              <a:t> </a:t>
            </a:r>
            <a:r>
              <a:rPr lang="es-PE" sz="2000" dirty="0" err="1"/>
              <a:t>to</a:t>
            </a:r>
            <a:r>
              <a:rPr lang="es-PE" sz="2000" dirty="0"/>
              <a:t> </a:t>
            </a:r>
            <a:r>
              <a:rPr lang="es-PE" sz="2000" dirty="0" err="1"/>
              <a:t>Andean</a:t>
            </a:r>
            <a:r>
              <a:rPr lang="es-PE" sz="2000" dirty="0"/>
              <a:t> </a:t>
            </a:r>
            <a:r>
              <a:rPr lang="es-PE" sz="2000" dirty="0" err="1"/>
              <a:t>thought</a:t>
            </a:r>
            <a:r>
              <a:rPr lang="es-PE" sz="2000" dirty="0"/>
              <a:t>, </a:t>
            </a:r>
            <a:r>
              <a:rPr lang="es-PE" sz="2000" dirty="0" err="1"/>
              <a:t>this</a:t>
            </a:r>
            <a:r>
              <a:rPr lang="es-PE" sz="2000" dirty="0"/>
              <a:t> </a:t>
            </a:r>
            <a:r>
              <a:rPr lang="es-PE" sz="2000" dirty="0" err="1"/>
              <a:t>imbalance</a:t>
            </a:r>
            <a:r>
              <a:rPr lang="es-PE" sz="2000" dirty="0"/>
              <a:t> </a:t>
            </a:r>
            <a:r>
              <a:rPr lang="es-PE" sz="2000" dirty="0" err="1"/>
              <a:t>was</a:t>
            </a:r>
            <a:r>
              <a:rPr lang="es-PE" sz="2000" dirty="0"/>
              <a:t> </a:t>
            </a:r>
            <a:r>
              <a:rPr lang="es-PE" sz="2000" dirty="0" err="1"/>
              <a:t>mainly</a:t>
            </a:r>
            <a:r>
              <a:rPr lang="es-PE" sz="2000" dirty="0"/>
              <a:t> </a:t>
            </a:r>
            <a:r>
              <a:rPr lang="es-PE" sz="2000" dirty="0" err="1"/>
              <a:t>due</a:t>
            </a:r>
            <a:r>
              <a:rPr lang="es-PE" sz="2000" dirty="0"/>
              <a:t> </a:t>
            </a:r>
            <a:r>
              <a:rPr lang="es-PE" sz="2000" dirty="0" err="1"/>
              <a:t>to</a:t>
            </a:r>
            <a:r>
              <a:rPr lang="es-PE" sz="2000" dirty="0"/>
              <a:t> </a:t>
            </a:r>
            <a:r>
              <a:rPr lang="es-PE" sz="2000" dirty="0" err="1"/>
              <a:t>malignant</a:t>
            </a:r>
            <a:r>
              <a:rPr lang="es-PE" sz="2000" dirty="0"/>
              <a:t> </a:t>
            </a:r>
            <a:r>
              <a:rPr lang="es-PE" sz="2000" dirty="0" err="1"/>
              <a:t>spirits</a:t>
            </a:r>
            <a:r>
              <a:rPr lang="es-PE" sz="2000" dirty="0"/>
              <a:t> </a:t>
            </a:r>
            <a:r>
              <a:rPr lang="es-PE" sz="2000" dirty="0" err="1"/>
              <a:t>of</a:t>
            </a:r>
            <a:r>
              <a:rPr lang="es-PE" sz="2000" dirty="0"/>
              <a:t> </a:t>
            </a:r>
            <a:r>
              <a:rPr lang="es-PE" sz="2000" dirty="0" err="1"/>
              <a:t>nature</a:t>
            </a:r>
            <a:r>
              <a:rPr lang="es-PE" sz="2000" dirty="0"/>
              <a:t>. </a:t>
            </a:r>
          </a:p>
          <a:p>
            <a:pPr marL="0" indent="0" algn="just">
              <a:buNone/>
            </a:pPr>
            <a:r>
              <a:rPr lang="es-PE" sz="2000" dirty="0" err="1"/>
              <a:t>Shaman</a:t>
            </a:r>
            <a:r>
              <a:rPr lang="es-PE" sz="2000" dirty="0"/>
              <a:t> and </a:t>
            </a:r>
            <a:r>
              <a:rPr lang="es-PE" sz="2000" dirty="0" err="1"/>
              <a:t>healer</a:t>
            </a:r>
            <a:r>
              <a:rPr lang="es-PE" sz="2000" dirty="0"/>
              <a:t> </a:t>
            </a:r>
            <a:r>
              <a:rPr lang="es-PE" sz="2000" dirty="0" err="1"/>
              <a:t>presence</a:t>
            </a:r>
            <a:r>
              <a:rPr lang="es-PE" sz="2000" dirty="0"/>
              <a:t> </a:t>
            </a:r>
            <a:r>
              <a:rPr lang="es-PE" sz="2000" dirty="0" err="1"/>
              <a:t>became</a:t>
            </a:r>
            <a:r>
              <a:rPr lang="es-PE" sz="2000" dirty="0"/>
              <a:t> vital </a:t>
            </a:r>
            <a:r>
              <a:rPr lang="es-PE" sz="2000" dirty="0" err="1"/>
              <a:t>to</a:t>
            </a:r>
            <a:r>
              <a:rPr lang="es-PE" sz="2000" dirty="0"/>
              <a:t> </a:t>
            </a:r>
            <a:r>
              <a:rPr lang="es-PE" sz="2000" dirty="0" err="1"/>
              <a:t>regain</a:t>
            </a:r>
            <a:r>
              <a:rPr lang="es-PE" sz="2000" dirty="0"/>
              <a:t> </a:t>
            </a:r>
            <a:r>
              <a:rPr lang="en-US" sz="2000" dirty="0"/>
              <a:t>balance, because of their ability to perform medical-magical-religious ritual and cure disease. </a:t>
            </a:r>
          </a:p>
          <a:p>
            <a:pPr marL="0" indent="0" algn="just">
              <a:buNone/>
            </a:pPr>
            <a:r>
              <a:rPr lang="en-US" sz="2000" dirty="0"/>
              <a:t>Therefore</a:t>
            </a:r>
            <a:r>
              <a:rPr lang="es-PE" sz="2000" dirty="0"/>
              <a:t>, </a:t>
            </a:r>
            <a:r>
              <a:rPr lang="es-PE" sz="2000" dirty="0" err="1"/>
              <a:t>to</a:t>
            </a:r>
            <a:r>
              <a:rPr lang="es-PE" sz="2000" dirty="0"/>
              <a:t> </a:t>
            </a:r>
            <a:r>
              <a:rPr lang="es-PE" sz="2000" dirty="0" err="1"/>
              <a:t>fully</a:t>
            </a:r>
            <a:r>
              <a:rPr lang="es-PE" sz="2000" dirty="0"/>
              <a:t> </a:t>
            </a:r>
            <a:r>
              <a:rPr lang="es-PE" sz="2000" dirty="0" err="1"/>
              <a:t>comprehend</a:t>
            </a:r>
            <a:r>
              <a:rPr lang="es-PE" sz="2000" dirty="0"/>
              <a:t> pre-</a:t>
            </a:r>
            <a:r>
              <a:rPr lang="es-PE" sz="2000" dirty="0" err="1"/>
              <a:t>Columbian</a:t>
            </a:r>
            <a:r>
              <a:rPr lang="es-PE" sz="2000" dirty="0"/>
              <a:t> medicine, </a:t>
            </a:r>
            <a:r>
              <a:rPr lang="es-PE" sz="2000" dirty="0" err="1"/>
              <a:t>we</a:t>
            </a:r>
            <a:r>
              <a:rPr lang="es-PE" sz="2000" dirty="0"/>
              <a:t> </a:t>
            </a:r>
            <a:r>
              <a:rPr lang="es-PE" sz="2000" dirty="0" err="1"/>
              <a:t>must</a:t>
            </a:r>
            <a:r>
              <a:rPr lang="es-PE" sz="2000" dirty="0"/>
              <a:t> </a:t>
            </a:r>
            <a:r>
              <a:rPr lang="es-PE" sz="2000" dirty="0" err="1"/>
              <a:t>dispossess</a:t>
            </a:r>
            <a:r>
              <a:rPr lang="es-PE" sz="2000" dirty="0"/>
              <a:t> </a:t>
            </a:r>
            <a:r>
              <a:rPr lang="es-PE" sz="2000" dirty="0" err="1"/>
              <a:t>ourselves</a:t>
            </a:r>
            <a:r>
              <a:rPr lang="es-PE" sz="2000" dirty="0"/>
              <a:t> </a:t>
            </a:r>
            <a:r>
              <a:rPr lang="es-PE" sz="2000" dirty="0" err="1"/>
              <a:t>of</a:t>
            </a:r>
            <a:r>
              <a:rPr lang="es-PE" sz="2000" dirty="0"/>
              <a:t> </a:t>
            </a:r>
            <a:r>
              <a:rPr lang="es-PE" sz="2000" dirty="0" err="1"/>
              <a:t>hipocratical</a:t>
            </a:r>
            <a:r>
              <a:rPr lang="es-PE" sz="2000" dirty="0"/>
              <a:t> </a:t>
            </a:r>
            <a:r>
              <a:rPr lang="es-PE" sz="2000" dirty="0" err="1"/>
              <a:t>thinking</a:t>
            </a:r>
            <a:r>
              <a:rPr lang="es-PE" sz="2000" dirty="0"/>
              <a:t> and </a:t>
            </a:r>
            <a:r>
              <a:rPr lang="es-PE" sz="2000" dirty="0" err="1"/>
              <a:t>enter</a:t>
            </a:r>
            <a:r>
              <a:rPr lang="es-PE" sz="2000" dirty="0"/>
              <a:t> the </a:t>
            </a:r>
            <a:r>
              <a:rPr lang="es-PE" sz="2000" dirty="0" err="1"/>
              <a:t>worldview</a:t>
            </a:r>
            <a:r>
              <a:rPr lang="es-PE" sz="2000" dirty="0"/>
              <a:t> </a:t>
            </a:r>
            <a:r>
              <a:rPr lang="es-PE" sz="2000" dirty="0" err="1"/>
              <a:t>of</a:t>
            </a:r>
            <a:r>
              <a:rPr lang="es-PE" sz="2000" dirty="0"/>
              <a:t> </a:t>
            </a:r>
            <a:r>
              <a:rPr lang="es-PE" sz="2000" dirty="0" err="1"/>
              <a:t>these</a:t>
            </a:r>
            <a:r>
              <a:rPr lang="es-PE" sz="2000" dirty="0"/>
              <a:t> pre-</a:t>
            </a:r>
            <a:r>
              <a:rPr lang="es-PE" sz="2000" dirty="0" err="1"/>
              <a:t>Columbian</a:t>
            </a:r>
            <a:r>
              <a:rPr lang="es-PE" sz="2000" dirty="0"/>
              <a:t> </a:t>
            </a:r>
            <a:r>
              <a:rPr lang="en-US" sz="2000" dirty="0"/>
              <a:t>cultures</a:t>
            </a:r>
            <a:r>
              <a:rPr lang="es-PE" sz="2000" dirty="0"/>
              <a:t>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78892" y="1088457"/>
            <a:ext cx="10515600" cy="740344"/>
          </a:xfrm>
        </p:spPr>
        <p:txBody>
          <a:bodyPr>
            <a:normAutofit/>
          </a:bodyPr>
          <a:lstStyle/>
          <a:p>
            <a:r>
              <a:rPr lang="en-029" sz="2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Introduction</a:t>
            </a:r>
            <a:r>
              <a:rPr lang="es-PE" sz="2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PE" sz="20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</a:t>
            </a:r>
            <a:r>
              <a:rPr lang="es-PE" sz="2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pre-</a:t>
            </a:r>
            <a:r>
              <a:rPr lang="es-PE" sz="20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Columbian</a:t>
            </a:r>
            <a:r>
              <a:rPr lang="es-PE" sz="2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medicine</a:t>
            </a:r>
            <a:endParaRPr lang="en-US" sz="20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50376" y="1718425"/>
            <a:ext cx="11382233" cy="46935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es-PE" dirty="0"/>
          </a:p>
          <a:p>
            <a:pPr algn="just"/>
            <a:r>
              <a:rPr lang="es-PE" dirty="0"/>
              <a:t>Pre-</a:t>
            </a:r>
            <a:r>
              <a:rPr lang="es-PE" dirty="0" err="1"/>
              <a:t>Columbian</a:t>
            </a:r>
            <a:r>
              <a:rPr lang="es-PE" dirty="0"/>
              <a:t> </a:t>
            </a:r>
            <a:r>
              <a:rPr lang="es-PE" dirty="0" err="1"/>
              <a:t>prehispanic</a:t>
            </a:r>
            <a:r>
              <a:rPr lang="es-PE" dirty="0"/>
              <a:t> culture, </a:t>
            </a:r>
            <a:r>
              <a:rPr lang="es-PE" dirty="0" err="1"/>
              <a:t>was</a:t>
            </a:r>
            <a:r>
              <a:rPr lang="es-PE" dirty="0"/>
              <a:t> </a:t>
            </a:r>
            <a:r>
              <a:rPr lang="es-PE" dirty="0" err="1"/>
              <a:t>intimately</a:t>
            </a:r>
            <a:r>
              <a:rPr lang="es-PE" dirty="0"/>
              <a:t> </a:t>
            </a:r>
            <a:r>
              <a:rPr lang="es-PE" dirty="0" err="1"/>
              <a:t>related</a:t>
            </a:r>
            <a:r>
              <a:rPr lang="es-PE" dirty="0"/>
              <a:t> to </a:t>
            </a:r>
            <a:r>
              <a:rPr lang="es-PE" dirty="0" err="1"/>
              <a:t>nature</a:t>
            </a:r>
            <a:r>
              <a:rPr lang="es-PE" dirty="0"/>
              <a:t>, </a:t>
            </a:r>
            <a:r>
              <a:rPr lang="es-PE" dirty="0" err="1"/>
              <a:t>which</a:t>
            </a:r>
            <a:r>
              <a:rPr lang="es-PE" dirty="0"/>
              <a:t> </a:t>
            </a:r>
            <a:r>
              <a:rPr lang="es-PE" dirty="0" err="1"/>
              <a:t>was</a:t>
            </a:r>
            <a:r>
              <a:rPr lang="es-PE" dirty="0"/>
              <a:t> </a:t>
            </a:r>
            <a:r>
              <a:rPr lang="es-PE" dirty="0" err="1"/>
              <a:t>conformed</a:t>
            </a:r>
            <a:r>
              <a:rPr lang="es-PE" dirty="0"/>
              <a:t> </a:t>
            </a:r>
            <a:r>
              <a:rPr lang="es-PE" dirty="0" err="1"/>
              <a:t>by</a:t>
            </a:r>
            <a:r>
              <a:rPr lang="es-PE" dirty="0"/>
              <a:t>  4 </a:t>
            </a:r>
            <a:r>
              <a:rPr lang="es-PE" dirty="0" err="1"/>
              <a:t>elements</a:t>
            </a:r>
            <a:r>
              <a:rPr lang="es-PE" dirty="0"/>
              <a:t>: </a:t>
            </a:r>
            <a:r>
              <a:rPr lang="es-PE" dirty="0" err="1"/>
              <a:t>earth</a:t>
            </a:r>
            <a:r>
              <a:rPr lang="es-PE" dirty="0"/>
              <a:t> - </a:t>
            </a:r>
            <a:r>
              <a:rPr lang="es-PE" dirty="0" err="1"/>
              <a:t>fire</a:t>
            </a:r>
            <a:r>
              <a:rPr lang="es-PE" dirty="0"/>
              <a:t> - air – </a:t>
            </a:r>
            <a:r>
              <a:rPr lang="es-PE" dirty="0" err="1"/>
              <a:t>water</a:t>
            </a:r>
            <a:r>
              <a:rPr lang="es-PE" dirty="0"/>
              <a:t>.</a:t>
            </a:r>
          </a:p>
          <a:p>
            <a:pPr algn="just"/>
            <a:r>
              <a:rPr lang="es-PE" dirty="0"/>
              <a:t>Pre-</a:t>
            </a:r>
            <a:r>
              <a:rPr lang="es-PE" dirty="0" err="1"/>
              <a:t>Columbian</a:t>
            </a:r>
            <a:r>
              <a:rPr lang="es-PE" dirty="0"/>
              <a:t> </a:t>
            </a:r>
            <a:r>
              <a:rPr lang="es-PE" dirty="0" err="1"/>
              <a:t>andean</a:t>
            </a:r>
            <a:r>
              <a:rPr lang="es-PE" dirty="0"/>
              <a:t> </a:t>
            </a:r>
            <a:r>
              <a:rPr lang="es-PE" dirty="0" err="1"/>
              <a:t>conception</a:t>
            </a:r>
            <a:r>
              <a:rPr lang="es-PE" dirty="0"/>
              <a:t> </a:t>
            </a:r>
            <a:r>
              <a:rPr lang="es-PE" dirty="0" err="1"/>
              <a:t>used</a:t>
            </a:r>
            <a:r>
              <a:rPr lang="es-PE" dirty="0"/>
              <a:t> </a:t>
            </a:r>
            <a:r>
              <a:rPr lang="es-PE" dirty="0" err="1"/>
              <a:t>this</a:t>
            </a:r>
            <a:r>
              <a:rPr lang="es-PE" dirty="0"/>
              <a:t> </a:t>
            </a:r>
            <a:r>
              <a:rPr lang="es-PE" dirty="0" err="1"/>
              <a:t>relation</a:t>
            </a:r>
            <a:r>
              <a:rPr lang="es-PE" dirty="0"/>
              <a:t> to </a:t>
            </a:r>
            <a:r>
              <a:rPr lang="es-PE" dirty="0" err="1"/>
              <a:t>nature</a:t>
            </a:r>
            <a:r>
              <a:rPr lang="es-PE" dirty="0"/>
              <a:t> in </a:t>
            </a:r>
            <a:r>
              <a:rPr lang="es-PE" dirty="0" err="1"/>
              <a:t>myths</a:t>
            </a:r>
            <a:r>
              <a:rPr lang="es-PE" dirty="0"/>
              <a:t> and </a:t>
            </a:r>
            <a:r>
              <a:rPr lang="es-PE" dirty="0" err="1"/>
              <a:t>beliefs</a:t>
            </a:r>
            <a:r>
              <a:rPr lang="es-PE" dirty="0"/>
              <a:t>, </a:t>
            </a:r>
            <a:r>
              <a:rPr lang="es-PE" dirty="0" err="1"/>
              <a:t>commonly</a:t>
            </a:r>
            <a:r>
              <a:rPr lang="es-PE" dirty="0"/>
              <a:t> </a:t>
            </a:r>
            <a:r>
              <a:rPr lang="es-PE" dirty="0" err="1"/>
              <a:t>using</a:t>
            </a:r>
            <a:r>
              <a:rPr lang="es-PE" dirty="0"/>
              <a:t> medicinal </a:t>
            </a:r>
            <a:r>
              <a:rPr lang="es-PE" dirty="0" err="1"/>
              <a:t>plants</a:t>
            </a:r>
            <a:r>
              <a:rPr lang="es-PE" dirty="0"/>
              <a:t> in </a:t>
            </a:r>
            <a:r>
              <a:rPr lang="es-PE" dirty="0" err="1"/>
              <a:t>their</a:t>
            </a:r>
            <a:r>
              <a:rPr lang="es-PE" dirty="0"/>
              <a:t> cures </a:t>
            </a:r>
            <a:r>
              <a:rPr lang="es-PE" dirty="0" err="1"/>
              <a:t>due</a:t>
            </a:r>
            <a:r>
              <a:rPr lang="es-PE" dirty="0"/>
              <a:t> to </a:t>
            </a:r>
            <a:r>
              <a:rPr lang="es-PE" dirty="0" err="1"/>
              <a:t>the</a:t>
            </a:r>
            <a:r>
              <a:rPr lang="es-PE" dirty="0"/>
              <a:t> </a:t>
            </a:r>
            <a:r>
              <a:rPr lang="es-PE" dirty="0" err="1"/>
              <a:t>knowledge</a:t>
            </a:r>
            <a:r>
              <a:rPr lang="es-PE" dirty="0"/>
              <a:t> of </a:t>
            </a:r>
            <a:r>
              <a:rPr lang="es-PE" dirty="0" err="1"/>
              <a:t>these</a:t>
            </a:r>
            <a:r>
              <a:rPr lang="es-PE" dirty="0"/>
              <a:t> </a:t>
            </a:r>
            <a:r>
              <a:rPr lang="es-PE" dirty="0" err="1"/>
              <a:t>plants</a:t>
            </a:r>
            <a:r>
              <a:rPr lang="es-PE" dirty="0"/>
              <a:t> and </a:t>
            </a:r>
            <a:r>
              <a:rPr lang="es-PE" dirty="0" err="1"/>
              <a:t>their</a:t>
            </a:r>
            <a:r>
              <a:rPr lang="es-PE" dirty="0"/>
              <a:t> </a:t>
            </a:r>
            <a:r>
              <a:rPr lang="es-PE" dirty="0" err="1"/>
              <a:t>effects</a:t>
            </a:r>
            <a:r>
              <a:rPr lang="es-PE" dirty="0"/>
              <a:t> (1).</a:t>
            </a:r>
            <a:endParaRPr lang="es-ES" dirty="0"/>
          </a:p>
          <a:p>
            <a:pPr algn="just"/>
            <a:r>
              <a:rPr lang="es-ES" dirty="0">
                <a:cs typeface="Times New Roman" pitchFamily="18" charset="0"/>
              </a:rPr>
              <a:t>Medicine in pre-</a:t>
            </a:r>
            <a:r>
              <a:rPr lang="es-ES" dirty="0" err="1">
                <a:cs typeface="Times New Roman" pitchFamily="18" charset="0"/>
              </a:rPr>
              <a:t>Columbian</a:t>
            </a:r>
            <a:r>
              <a:rPr lang="es-ES" dirty="0">
                <a:cs typeface="Times New Roman" pitchFamily="18" charset="0"/>
              </a:rPr>
              <a:t> American </a:t>
            </a:r>
            <a:r>
              <a:rPr lang="es-ES" dirty="0" err="1">
                <a:cs typeface="Times New Roman" pitchFamily="18" charset="0"/>
              </a:rPr>
              <a:t>territory</a:t>
            </a:r>
            <a:r>
              <a:rPr lang="es-ES" dirty="0">
                <a:cs typeface="Times New Roman" pitchFamily="18" charset="0"/>
              </a:rPr>
              <a:t> </a:t>
            </a:r>
            <a:r>
              <a:rPr lang="es-ES" dirty="0" err="1">
                <a:cs typeface="Times New Roman" pitchFamily="18" charset="0"/>
              </a:rPr>
              <a:t>was</a:t>
            </a:r>
            <a:r>
              <a:rPr lang="es-ES" dirty="0">
                <a:cs typeface="Times New Roman" pitchFamily="18" charset="0"/>
              </a:rPr>
              <a:t> </a:t>
            </a:r>
            <a:r>
              <a:rPr lang="es-ES" dirty="0" err="1">
                <a:cs typeface="Times New Roman" pitchFamily="18" charset="0"/>
              </a:rPr>
              <a:t>based</a:t>
            </a:r>
            <a:r>
              <a:rPr lang="es-ES" dirty="0">
                <a:cs typeface="Times New Roman" pitchFamily="18" charset="0"/>
              </a:rPr>
              <a:t> </a:t>
            </a:r>
            <a:r>
              <a:rPr lang="es-ES" dirty="0" err="1">
                <a:cs typeface="Times New Roman" pitchFamily="18" charset="0"/>
              </a:rPr>
              <a:t>on</a:t>
            </a:r>
            <a:r>
              <a:rPr lang="es-ES" dirty="0">
                <a:cs typeface="Times New Roman" pitchFamily="18" charset="0"/>
              </a:rPr>
              <a:t> </a:t>
            </a:r>
            <a:r>
              <a:rPr lang="es-ES" dirty="0" err="1">
                <a:cs typeface="Times New Roman" pitchFamily="18" charset="0"/>
              </a:rPr>
              <a:t>Shamanism</a:t>
            </a:r>
            <a:r>
              <a:rPr lang="es-ES" dirty="0">
                <a:cs typeface="Times New Roman" pitchFamily="18" charset="0"/>
              </a:rPr>
              <a:t> and </a:t>
            </a:r>
            <a:r>
              <a:rPr lang="es-ES" dirty="0" err="1">
                <a:cs typeface="Times New Roman" pitchFamily="18" charset="0"/>
              </a:rPr>
              <a:t>healing</a:t>
            </a:r>
            <a:r>
              <a:rPr lang="es-ES" dirty="0">
                <a:cs typeface="Times New Roman" pitchFamily="18" charset="0"/>
              </a:rPr>
              <a:t>. </a:t>
            </a:r>
            <a:r>
              <a:rPr lang="es-ES" dirty="0" err="1">
                <a:cs typeface="Times New Roman" pitchFamily="18" charset="0"/>
              </a:rPr>
              <a:t>This</a:t>
            </a:r>
            <a:r>
              <a:rPr lang="es-ES" dirty="0">
                <a:cs typeface="Times New Roman" pitchFamily="18" charset="0"/>
              </a:rPr>
              <a:t> </a:t>
            </a:r>
            <a:r>
              <a:rPr lang="es-ES" dirty="0" err="1">
                <a:cs typeface="Times New Roman" pitchFamily="18" charset="0"/>
              </a:rPr>
              <a:t>made</a:t>
            </a:r>
            <a:r>
              <a:rPr lang="es-ES" dirty="0">
                <a:cs typeface="Times New Roman" pitchFamily="18" charset="0"/>
              </a:rPr>
              <a:t> </a:t>
            </a:r>
            <a:r>
              <a:rPr lang="es-ES" dirty="0" err="1">
                <a:cs typeface="Times New Roman" pitchFamily="18" charset="0"/>
              </a:rPr>
              <a:t>Shamans</a:t>
            </a:r>
            <a:r>
              <a:rPr lang="es-ES" dirty="0">
                <a:cs typeface="Times New Roman" pitchFamily="18" charset="0"/>
              </a:rPr>
              <a:t> and </a:t>
            </a:r>
            <a:r>
              <a:rPr lang="es-ES" dirty="0" err="1">
                <a:cs typeface="Times New Roman" pitchFamily="18" charset="0"/>
              </a:rPr>
              <a:t>Healers</a:t>
            </a:r>
            <a:r>
              <a:rPr lang="es-ES" dirty="0">
                <a:cs typeface="Times New Roman" pitchFamily="18" charset="0"/>
              </a:rPr>
              <a:t> </a:t>
            </a:r>
            <a:r>
              <a:rPr lang="es-ES" dirty="0" err="1">
                <a:cs typeface="Times New Roman" pitchFamily="18" charset="0"/>
              </a:rPr>
              <a:t>responsible</a:t>
            </a:r>
            <a:r>
              <a:rPr lang="es-ES" dirty="0">
                <a:cs typeface="Times New Roman" pitchFamily="18" charset="0"/>
              </a:rPr>
              <a:t> of </a:t>
            </a:r>
            <a:r>
              <a:rPr lang="es-ES" dirty="0" err="1">
                <a:cs typeface="Times New Roman" pitchFamily="18" charset="0"/>
              </a:rPr>
              <a:t>the</a:t>
            </a:r>
            <a:r>
              <a:rPr lang="es-ES" dirty="0">
                <a:cs typeface="Times New Roman" pitchFamily="18" charset="0"/>
              </a:rPr>
              <a:t> </a:t>
            </a:r>
            <a:r>
              <a:rPr lang="es-ES" dirty="0" err="1">
                <a:cs typeface="Times New Roman" pitchFamily="18" charset="0"/>
              </a:rPr>
              <a:t>population</a:t>
            </a:r>
            <a:r>
              <a:rPr lang="es-ES" dirty="0">
                <a:cs typeface="Times New Roman" pitchFamily="18" charset="0"/>
              </a:rPr>
              <a:t> </a:t>
            </a:r>
            <a:r>
              <a:rPr lang="es-ES" dirty="0" err="1">
                <a:cs typeface="Times New Roman" pitchFamily="18" charset="0"/>
              </a:rPr>
              <a:t>health</a:t>
            </a:r>
            <a:r>
              <a:rPr lang="es-ES" dirty="0">
                <a:cs typeface="Times New Roman" pitchFamily="18" charset="0"/>
              </a:rPr>
              <a:t> (2).</a:t>
            </a:r>
          </a:p>
          <a:p>
            <a:endParaRPr lang="es-PE" sz="1400" dirty="0"/>
          </a:p>
          <a:p>
            <a:endParaRPr lang="es-PE" sz="1400" dirty="0"/>
          </a:p>
          <a:p>
            <a:endParaRPr lang="es-PE" sz="1400" dirty="0"/>
          </a:p>
          <a:p>
            <a:endParaRPr lang="es-PE" sz="1400" dirty="0"/>
          </a:p>
          <a:p>
            <a:endParaRPr lang="es-PE" sz="1400" dirty="0"/>
          </a:p>
          <a:p>
            <a:endParaRPr lang="es-PE" sz="1400" dirty="0"/>
          </a:p>
          <a:p>
            <a:endParaRPr lang="es-PE" sz="1400" dirty="0"/>
          </a:p>
          <a:p>
            <a:endParaRPr lang="es-PE" sz="1400" dirty="0"/>
          </a:p>
          <a:p>
            <a:endParaRPr lang="es-PE" sz="1400" dirty="0"/>
          </a:p>
          <a:p>
            <a:endParaRPr lang="es-PE" sz="1400" dirty="0"/>
          </a:p>
          <a:p>
            <a:r>
              <a:rPr lang="es-PE" sz="1100" dirty="0"/>
              <a:t>1. </a:t>
            </a:r>
            <a:r>
              <a:rPr lang="es-PE" sz="1100" dirty="0" err="1"/>
              <a:t>Frisancho</a:t>
            </a:r>
            <a:r>
              <a:rPr lang="es-PE" sz="1100" dirty="0"/>
              <a:t> Velarde Óscar. Concepción mágico-religiosa de la Medicina en la América Prehispánica. Acta </a:t>
            </a:r>
            <a:r>
              <a:rPr lang="es-PE" sz="1100" dirty="0" err="1"/>
              <a:t>méd</a:t>
            </a:r>
            <a:r>
              <a:rPr lang="es-PE" sz="1100" dirty="0"/>
              <a:t>. peruana  [Internet]. 2012  Abr [citado  2020  Mayo  2] ;  29( 2 ): 121-127. Disponible en: http://www.scielo.org.pe/scielo.php?script=sci_arttext&amp;pid=S1728-59172012000200013&amp;lng=es.</a:t>
            </a:r>
            <a:endParaRPr lang="es-ES" sz="1100" dirty="0"/>
          </a:p>
          <a:p>
            <a:r>
              <a:rPr lang="es-ES" sz="1100" dirty="0"/>
              <a:t>2. JORDÁN, RÉGULO G. FRANCO; RÉGULO, G. Chamanismo y plantas de poder en el mundo precolombino de la costa norte del Perú. </a:t>
            </a:r>
            <a:r>
              <a:rPr lang="es-ES" sz="1100" i="1" dirty="0"/>
              <a:t>Perspectivas latinoamericanas</a:t>
            </a:r>
            <a:r>
              <a:rPr lang="es-ES" sz="1100" dirty="0"/>
              <a:t>, 2015, p. 1-40.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17881168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92540" y="1178143"/>
            <a:ext cx="10515600" cy="525524"/>
          </a:xfrm>
        </p:spPr>
        <p:txBody>
          <a:bodyPr>
            <a:normAutofit/>
          </a:bodyPr>
          <a:lstStyle/>
          <a:p>
            <a:r>
              <a:rPr lang="en-029" sz="2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Introduction</a:t>
            </a:r>
            <a:r>
              <a:rPr lang="es-PE" sz="2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PE" sz="20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</a:t>
            </a:r>
            <a:r>
              <a:rPr lang="es-PE" sz="2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pre-</a:t>
            </a:r>
            <a:r>
              <a:rPr lang="es-PE" sz="20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Columbian</a:t>
            </a:r>
            <a:r>
              <a:rPr lang="es-PE" sz="2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medicine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552779" y="1759101"/>
            <a:ext cx="10515600" cy="4351338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s-PE" sz="1800" dirty="0"/>
              <a:t>In pre-</a:t>
            </a:r>
            <a:r>
              <a:rPr lang="es-PE" sz="1800" dirty="0" err="1"/>
              <a:t>Columbian</a:t>
            </a:r>
            <a:r>
              <a:rPr lang="es-PE" sz="1800" dirty="0"/>
              <a:t> cultures, Shamans </a:t>
            </a:r>
            <a:r>
              <a:rPr lang="es-PE" sz="1800" dirty="0" err="1"/>
              <a:t>were</a:t>
            </a:r>
            <a:r>
              <a:rPr lang="es-PE" sz="1800" dirty="0"/>
              <a:t> </a:t>
            </a:r>
            <a:r>
              <a:rPr lang="es-PE" sz="1800" dirty="0" err="1"/>
              <a:t>considered</a:t>
            </a:r>
            <a:r>
              <a:rPr lang="es-PE" sz="1800" dirty="0"/>
              <a:t> </a:t>
            </a:r>
            <a:r>
              <a:rPr lang="es-PE" sz="1800" dirty="0" err="1"/>
              <a:t>part</a:t>
            </a:r>
            <a:r>
              <a:rPr lang="es-PE" sz="1800" dirty="0"/>
              <a:t> of a </a:t>
            </a:r>
            <a:r>
              <a:rPr lang="es-PE" sz="1800" dirty="0" err="1"/>
              <a:t>privileged</a:t>
            </a:r>
            <a:r>
              <a:rPr lang="es-PE" sz="1800" dirty="0"/>
              <a:t> elite </a:t>
            </a:r>
            <a:r>
              <a:rPr lang="es-PE" sz="1800" dirty="0" err="1"/>
              <a:t>related</a:t>
            </a:r>
            <a:r>
              <a:rPr lang="es-PE" sz="1800" dirty="0"/>
              <a:t> to </a:t>
            </a:r>
            <a:r>
              <a:rPr lang="es-PE" sz="1800" dirty="0" err="1"/>
              <a:t>political</a:t>
            </a:r>
            <a:r>
              <a:rPr lang="es-PE" sz="1800" dirty="0"/>
              <a:t> </a:t>
            </a:r>
            <a:r>
              <a:rPr lang="es-PE" sz="1800" dirty="0" err="1"/>
              <a:t>power</a:t>
            </a:r>
            <a:r>
              <a:rPr lang="es-PE" sz="1800" dirty="0"/>
              <a:t>. </a:t>
            </a:r>
            <a:r>
              <a:rPr lang="es-PE" sz="1800" dirty="0" err="1"/>
              <a:t>They</a:t>
            </a:r>
            <a:r>
              <a:rPr lang="es-PE" sz="1800" dirty="0"/>
              <a:t> </a:t>
            </a:r>
            <a:r>
              <a:rPr lang="es-PE" sz="1800" dirty="0" err="1"/>
              <a:t>acted</a:t>
            </a:r>
            <a:r>
              <a:rPr lang="es-PE" sz="1800" dirty="0"/>
              <a:t> as </a:t>
            </a:r>
            <a:r>
              <a:rPr lang="es-PE" sz="1800" dirty="0" err="1"/>
              <a:t>mediators</a:t>
            </a:r>
            <a:r>
              <a:rPr lang="es-PE" sz="1800" dirty="0"/>
              <a:t> </a:t>
            </a:r>
            <a:r>
              <a:rPr lang="es-PE" sz="1800" dirty="0" err="1"/>
              <a:t>between</a:t>
            </a:r>
            <a:r>
              <a:rPr lang="es-PE" sz="1800" dirty="0"/>
              <a:t> </a:t>
            </a:r>
            <a:r>
              <a:rPr lang="es-PE" sz="1800" dirty="0" err="1"/>
              <a:t>divine</a:t>
            </a:r>
            <a:r>
              <a:rPr lang="es-PE" sz="1800" dirty="0"/>
              <a:t> and </a:t>
            </a:r>
            <a:r>
              <a:rPr lang="es-PE" sz="1800" dirty="0" err="1"/>
              <a:t>earthly</a:t>
            </a:r>
            <a:r>
              <a:rPr lang="es-PE" sz="1800" dirty="0"/>
              <a:t> </a:t>
            </a:r>
            <a:r>
              <a:rPr lang="es-PE" sz="1800" dirty="0" err="1"/>
              <a:t>while</a:t>
            </a:r>
            <a:r>
              <a:rPr lang="es-PE" sz="1800" dirty="0"/>
              <a:t> </a:t>
            </a:r>
            <a:r>
              <a:rPr lang="es-PE" sz="1800" dirty="0" err="1"/>
              <a:t>preserving</a:t>
            </a:r>
            <a:r>
              <a:rPr lang="es-PE" sz="1800" dirty="0"/>
              <a:t> </a:t>
            </a:r>
            <a:r>
              <a:rPr lang="es-PE" sz="1800" dirty="0" err="1"/>
              <a:t>myths</a:t>
            </a:r>
            <a:r>
              <a:rPr lang="es-PE" sz="1800" dirty="0"/>
              <a:t> and </a:t>
            </a:r>
            <a:r>
              <a:rPr lang="es-PE" sz="1800" dirty="0" err="1"/>
              <a:t>tradition</a:t>
            </a:r>
            <a:r>
              <a:rPr lang="es-PE" sz="1800" dirty="0"/>
              <a:t>.   </a:t>
            </a:r>
          </a:p>
          <a:p>
            <a:pPr marL="0" indent="0" algn="just">
              <a:buNone/>
            </a:pPr>
            <a:r>
              <a:rPr lang="es-PE" sz="1800" dirty="0" err="1"/>
              <a:t>Some</a:t>
            </a:r>
            <a:r>
              <a:rPr lang="es-PE" sz="1800" dirty="0"/>
              <a:t> Shamans </a:t>
            </a:r>
            <a:r>
              <a:rPr lang="es-PE" sz="1800" dirty="0" err="1"/>
              <a:t>were</a:t>
            </a:r>
            <a:r>
              <a:rPr lang="es-PE" sz="1800" dirty="0"/>
              <a:t> </a:t>
            </a:r>
            <a:r>
              <a:rPr lang="es-PE" sz="1800" dirty="0" err="1"/>
              <a:t>chosen</a:t>
            </a:r>
            <a:r>
              <a:rPr lang="es-PE" sz="1800" dirty="0"/>
              <a:t> at </a:t>
            </a:r>
            <a:r>
              <a:rPr lang="es-PE" sz="1800" dirty="0" err="1"/>
              <a:t>birth</a:t>
            </a:r>
            <a:r>
              <a:rPr lang="es-PE" sz="1800" dirty="0"/>
              <a:t> </a:t>
            </a:r>
            <a:r>
              <a:rPr lang="es-PE" sz="1800" dirty="0" err="1"/>
              <a:t>by</a:t>
            </a:r>
            <a:r>
              <a:rPr lang="es-PE" sz="1800" dirty="0"/>
              <a:t> </a:t>
            </a:r>
            <a:r>
              <a:rPr lang="es-PE" sz="1800" dirty="0" err="1"/>
              <a:t>astrological</a:t>
            </a:r>
            <a:r>
              <a:rPr lang="es-PE" sz="1800" dirty="0"/>
              <a:t> </a:t>
            </a:r>
            <a:r>
              <a:rPr lang="es-PE" sz="1800" dirty="0" err="1"/>
              <a:t>determination</a:t>
            </a:r>
            <a:r>
              <a:rPr lang="es-PE" sz="1800" dirty="0"/>
              <a:t> </a:t>
            </a:r>
            <a:r>
              <a:rPr lang="es-PE" sz="1800" dirty="0" err="1"/>
              <a:t>or</a:t>
            </a:r>
            <a:r>
              <a:rPr lang="es-PE" sz="1800" dirty="0"/>
              <a:t> after </a:t>
            </a:r>
            <a:r>
              <a:rPr lang="es-PE" sz="1800" dirty="0" err="1"/>
              <a:t>survival</a:t>
            </a:r>
            <a:r>
              <a:rPr lang="es-PE" sz="1800" dirty="0"/>
              <a:t> </a:t>
            </a:r>
            <a:r>
              <a:rPr lang="es-PE" sz="1800" dirty="0" err="1"/>
              <a:t>of</a:t>
            </a:r>
            <a:r>
              <a:rPr lang="es-PE" sz="1800" dirty="0"/>
              <a:t> a natural </a:t>
            </a:r>
            <a:r>
              <a:rPr lang="es-PE" sz="1800" dirty="0" err="1"/>
              <a:t>disaster</a:t>
            </a:r>
            <a:r>
              <a:rPr lang="es-PE" sz="1800" dirty="0"/>
              <a:t> </a:t>
            </a:r>
            <a:r>
              <a:rPr lang="es-PE" sz="1800" dirty="0" err="1"/>
              <a:t>such</a:t>
            </a:r>
            <a:r>
              <a:rPr lang="es-PE" sz="1800" dirty="0"/>
              <a:t> as </a:t>
            </a:r>
            <a:r>
              <a:rPr lang="es-PE" sz="1800" dirty="0" err="1"/>
              <a:t>being</a:t>
            </a:r>
            <a:r>
              <a:rPr lang="es-PE" sz="1800" dirty="0"/>
              <a:t> </a:t>
            </a:r>
            <a:r>
              <a:rPr lang="es-PE" sz="1800" dirty="0" err="1"/>
              <a:t>struck</a:t>
            </a:r>
            <a:r>
              <a:rPr lang="es-PE" sz="1800" dirty="0"/>
              <a:t> </a:t>
            </a:r>
            <a:r>
              <a:rPr lang="es-PE" sz="1800" dirty="0" err="1"/>
              <a:t>by</a:t>
            </a:r>
            <a:r>
              <a:rPr lang="es-PE" sz="1800" dirty="0"/>
              <a:t> </a:t>
            </a:r>
            <a:r>
              <a:rPr lang="es-PE" sz="1800" dirty="0" err="1"/>
              <a:t>lightning</a:t>
            </a:r>
            <a:r>
              <a:rPr lang="es-PE" sz="1800" dirty="0"/>
              <a:t>. </a:t>
            </a:r>
          </a:p>
          <a:p>
            <a:pPr marL="0" indent="0" algn="just">
              <a:buNone/>
            </a:pPr>
            <a:r>
              <a:rPr lang="es-PE" sz="1800" dirty="0" err="1"/>
              <a:t>Due</a:t>
            </a:r>
            <a:r>
              <a:rPr lang="es-PE" sz="1800" dirty="0"/>
              <a:t> </a:t>
            </a:r>
            <a:r>
              <a:rPr lang="es-PE" sz="1800" dirty="0" err="1"/>
              <a:t>to</a:t>
            </a:r>
            <a:r>
              <a:rPr lang="es-PE" sz="1800" dirty="0"/>
              <a:t> </a:t>
            </a:r>
            <a:r>
              <a:rPr lang="es-PE" sz="1800" dirty="0" err="1"/>
              <a:t>their</a:t>
            </a:r>
            <a:r>
              <a:rPr lang="es-PE" sz="1800" dirty="0"/>
              <a:t> </a:t>
            </a:r>
            <a:r>
              <a:rPr lang="es-PE" sz="1800" dirty="0" err="1"/>
              <a:t>importance</a:t>
            </a:r>
            <a:r>
              <a:rPr lang="es-PE" sz="1800" dirty="0"/>
              <a:t> in pre-</a:t>
            </a:r>
            <a:r>
              <a:rPr lang="es-PE" sz="1800" dirty="0" err="1"/>
              <a:t>Columbian</a:t>
            </a:r>
            <a:r>
              <a:rPr lang="es-PE" sz="1800" dirty="0"/>
              <a:t> medicine, </a:t>
            </a:r>
            <a:r>
              <a:rPr lang="es-PE" sz="1800" dirty="0" err="1"/>
              <a:t>they</a:t>
            </a:r>
            <a:r>
              <a:rPr lang="es-PE" sz="1800" dirty="0"/>
              <a:t> </a:t>
            </a:r>
            <a:r>
              <a:rPr lang="es-PE" sz="1800" dirty="0" err="1"/>
              <a:t>should</a:t>
            </a:r>
            <a:r>
              <a:rPr lang="es-PE" sz="1800" dirty="0"/>
              <a:t> be </a:t>
            </a:r>
            <a:r>
              <a:rPr lang="es-PE" sz="1800" dirty="0" err="1"/>
              <a:t>deeply</a:t>
            </a:r>
            <a:r>
              <a:rPr lang="es-PE" sz="1800" dirty="0"/>
              <a:t> </a:t>
            </a:r>
            <a:r>
              <a:rPr lang="es-PE" sz="1800" dirty="0" err="1"/>
              <a:t>studied</a:t>
            </a:r>
            <a:r>
              <a:rPr lang="es-PE" sz="1800" dirty="0"/>
              <a:t>, as </a:t>
            </a:r>
            <a:r>
              <a:rPr lang="es-PE" sz="1800" dirty="0" err="1"/>
              <a:t>well</a:t>
            </a:r>
            <a:r>
              <a:rPr lang="es-PE" sz="1800" dirty="0"/>
              <a:t> as </a:t>
            </a:r>
            <a:r>
              <a:rPr lang="es-PE" sz="1800" dirty="0" err="1"/>
              <a:t>their</a:t>
            </a:r>
            <a:r>
              <a:rPr lang="es-PE" sz="1800" dirty="0"/>
              <a:t> </a:t>
            </a:r>
            <a:r>
              <a:rPr lang="es-PE" sz="1800" dirty="0" err="1"/>
              <a:t>rituals</a:t>
            </a:r>
            <a:r>
              <a:rPr lang="es-PE" sz="1800" dirty="0"/>
              <a:t> and the medicinal </a:t>
            </a:r>
            <a:r>
              <a:rPr lang="es-PE" sz="1800" dirty="0" err="1"/>
              <a:t>plants</a:t>
            </a:r>
            <a:r>
              <a:rPr lang="es-PE" sz="1800" dirty="0"/>
              <a:t> </a:t>
            </a:r>
            <a:r>
              <a:rPr lang="es-PE" sz="1800" dirty="0" err="1"/>
              <a:t>they</a:t>
            </a:r>
            <a:r>
              <a:rPr lang="es-PE" sz="1800" dirty="0"/>
              <a:t> </a:t>
            </a:r>
            <a:r>
              <a:rPr lang="es-PE" sz="1800" dirty="0" err="1"/>
              <a:t>used</a:t>
            </a:r>
            <a:r>
              <a:rPr lang="es-PE" sz="1800" dirty="0"/>
              <a:t>.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800100" y="1375059"/>
            <a:ext cx="10515600" cy="412797"/>
          </a:xfrm>
        </p:spPr>
        <p:txBody>
          <a:bodyPr/>
          <a:lstStyle/>
          <a:p>
            <a:r>
              <a:rPr lang="es-PE" sz="2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 Pre-</a:t>
            </a:r>
            <a:r>
              <a:rPr lang="es-PE" sz="20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Columbian</a:t>
            </a:r>
            <a:r>
              <a:rPr lang="es-PE" sz="2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Medicine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810904" y="2207763"/>
            <a:ext cx="5950527" cy="4351338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s-PE" sz="1800" dirty="0"/>
              <a:t>Shamans, </a:t>
            </a:r>
            <a:r>
              <a:rPr lang="es-PE" sz="1800" dirty="0" err="1"/>
              <a:t>healers</a:t>
            </a:r>
            <a:r>
              <a:rPr lang="es-PE" sz="1800" dirty="0"/>
              <a:t> and </a:t>
            </a:r>
            <a:r>
              <a:rPr lang="es-PE" sz="1800" dirty="0" err="1"/>
              <a:t>midwives</a:t>
            </a:r>
            <a:r>
              <a:rPr lang="es-PE" sz="1800" dirty="0"/>
              <a:t> </a:t>
            </a:r>
            <a:r>
              <a:rPr lang="es-PE" sz="1800" dirty="0" err="1"/>
              <a:t>were</a:t>
            </a:r>
            <a:r>
              <a:rPr lang="es-PE" sz="1800" dirty="0"/>
              <a:t> responsable </a:t>
            </a:r>
            <a:r>
              <a:rPr lang="es-PE" sz="1800" dirty="0" err="1"/>
              <a:t>for</a:t>
            </a:r>
            <a:r>
              <a:rPr lang="es-PE" sz="1800" dirty="0"/>
              <a:t> the pre-</a:t>
            </a:r>
            <a:r>
              <a:rPr lang="es-PE" sz="1800" dirty="0" err="1"/>
              <a:t>Columbian</a:t>
            </a:r>
            <a:r>
              <a:rPr lang="es-PE" sz="1800" dirty="0"/>
              <a:t> </a:t>
            </a:r>
            <a:r>
              <a:rPr lang="es-PE" sz="1800" dirty="0" err="1"/>
              <a:t>population</a:t>
            </a:r>
            <a:r>
              <a:rPr lang="es-PE" sz="1800" dirty="0"/>
              <a:t> </a:t>
            </a:r>
            <a:r>
              <a:rPr lang="es-PE" sz="1800" dirty="0" err="1"/>
              <a:t>health</a:t>
            </a:r>
            <a:r>
              <a:rPr lang="es-PE" sz="1800" dirty="0"/>
              <a:t>. </a:t>
            </a:r>
          </a:p>
          <a:p>
            <a:pPr marL="0" indent="0" algn="just">
              <a:buNone/>
            </a:pPr>
            <a:r>
              <a:rPr lang="es-PE" sz="1800" dirty="0" err="1"/>
              <a:t>Among</a:t>
            </a:r>
            <a:r>
              <a:rPr lang="es-PE" sz="1800" dirty="0"/>
              <a:t> </a:t>
            </a:r>
            <a:r>
              <a:rPr lang="es-PE" sz="1800" dirty="0" err="1"/>
              <a:t>them</a:t>
            </a:r>
            <a:r>
              <a:rPr lang="es-PE" sz="1800" dirty="0"/>
              <a:t>, Shamans </a:t>
            </a:r>
            <a:r>
              <a:rPr lang="es-PE" sz="1800" dirty="0" err="1"/>
              <a:t>were</a:t>
            </a:r>
            <a:r>
              <a:rPr lang="es-PE" sz="1800" dirty="0"/>
              <a:t> </a:t>
            </a:r>
            <a:r>
              <a:rPr lang="es-PE" sz="1800" dirty="0" err="1"/>
              <a:t>viewed</a:t>
            </a:r>
            <a:r>
              <a:rPr lang="es-PE" sz="1800" dirty="0"/>
              <a:t> as </a:t>
            </a:r>
            <a:r>
              <a:rPr lang="es-PE" sz="1800" dirty="0" err="1"/>
              <a:t>mediators</a:t>
            </a:r>
            <a:r>
              <a:rPr lang="es-PE" sz="1800" dirty="0"/>
              <a:t> </a:t>
            </a:r>
            <a:r>
              <a:rPr lang="es-PE" sz="1800" dirty="0" err="1"/>
              <a:t>between</a:t>
            </a:r>
            <a:r>
              <a:rPr lang="es-PE" sz="1800" dirty="0"/>
              <a:t> </a:t>
            </a:r>
            <a:r>
              <a:rPr lang="es-PE" sz="1800" dirty="0" err="1"/>
              <a:t>gods</a:t>
            </a:r>
            <a:r>
              <a:rPr lang="es-PE" sz="1800" dirty="0"/>
              <a:t> and </a:t>
            </a:r>
            <a:r>
              <a:rPr lang="es-PE" sz="1800" dirty="0" err="1"/>
              <a:t>people</a:t>
            </a:r>
            <a:r>
              <a:rPr lang="es-PE" sz="1800" dirty="0"/>
              <a:t>. They </a:t>
            </a:r>
            <a:r>
              <a:rPr lang="es-PE" sz="1800" dirty="0" err="1"/>
              <a:t>were</a:t>
            </a:r>
            <a:r>
              <a:rPr lang="es-PE" sz="1800" dirty="0"/>
              <a:t> in </a:t>
            </a:r>
            <a:r>
              <a:rPr lang="es-PE" sz="1800" dirty="0" err="1"/>
              <a:t>charge</a:t>
            </a:r>
            <a:r>
              <a:rPr lang="es-PE" sz="1800" dirty="0"/>
              <a:t> </a:t>
            </a:r>
            <a:r>
              <a:rPr lang="es-PE" sz="1800" dirty="0" err="1"/>
              <a:t>of</a:t>
            </a:r>
            <a:r>
              <a:rPr lang="es-PE" sz="1800" dirty="0"/>
              <a:t> </a:t>
            </a:r>
            <a:r>
              <a:rPr lang="es-PE" sz="1800" dirty="0" err="1"/>
              <a:t>maintaining</a:t>
            </a:r>
            <a:r>
              <a:rPr lang="es-PE" sz="1800" dirty="0"/>
              <a:t> </a:t>
            </a:r>
            <a:r>
              <a:rPr lang="es-PE" sz="1800" dirty="0" err="1"/>
              <a:t>health</a:t>
            </a:r>
            <a:r>
              <a:rPr lang="es-PE" sz="1800" dirty="0"/>
              <a:t>, </a:t>
            </a:r>
            <a:r>
              <a:rPr lang="es-PE" sz="1800" dirty="0" err="1"/>
              <a:t>treating</a:t>
            </a:r>
            <a:r>
              <a:rPr lang="es-PE" sz="1800" dirty="0"/>
              <a:t> </a:t>
            </a:r>
            <a:r>
              <a:rPr lang="es-PE" sz="1800" dirty="0" err="1"/>
              <a:t>disease</a:t>
            </a:r>
            <a:r>
              <a:rPr lang="es-PE" sz="1800" dirty="0"/>
              <a:t> and </a:t>
            </a:r>
            <a:r>
              <a:rPr lang="es-PE" sz="1800" dirty="0" err="1"/>
              <a:t>even</a:t>
            </a:r>
            <a:r>
              <a:rPr lang="es-PE" sz="1800" dirty="0"/>
              <a:t> </a:t>
            </a:r>
            <a:r>
              <a:rPr lang="es-PE" sz="1800" dirty="0" err="1"/>
              <a:t>chaperoning</a:t>
            </a:r>
            <a:r>
              <a:rPr lang="es-PE" sz="1800" dirty="0"/>
              <a:t> </a:t>
            </a:r>
            <a:r>
              <a:rPr lang="es-PE" sz="1800" dirty="0" err="1"/>
              <a:t>death</a:t>
            </a:r>
            <a:r>
              <a:rPr lang="es-PE" sz="1800" dirty="0"/>
              <a:t> in the </a:t>
            </a:r>
            <a:r>
              <a:rPr lang="es-PE" sz="1800" dirty="0" err="1"/>
              <a:t>population</a:t>
            </a:r>
            <a:r>
              <a:rPr lang="es-PE" sz="1800" dirty="0"/>
              <a:t>.</a:t>
            </a:r>
          </a:p>
        </p:txBody>
      </p:sp>
      <p:pic>
        <p:nvPicPr>
          <p:cNvPr id="1026" name="Picture 2" descr="C:\Users\USER\AppData\Local\Temp\Rar$DI02.019\IMG_50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7476331" y="1748631"/>
            <a:ext cx="4387850" cy="32908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10654" y="1143048"/>
            <a:ext cx="10515600" cy="371854"/>
          </a:xfrm>
        </p:spPr>
        <p:txBody>
          <a:bodyPr>
            <a:normAutofit fontScale="90000"/>
          </a:bodyPr>
          <a:lstStyle/>
          <a:p>
            <a:r>
              <a:rPr lang="it-IT" sz="2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</a:t>
            </a:r>
            <a:r>
              <a:rPr lang="es-PE" sz="2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Pre-</a:t>
            </a:r>
            <a:r>
              <a:rPr lang="es-PE" sz="20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Columbian</a:t>
            </a:r>
            <a:r>
              <a:rPr lang="es-PE" sz="2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medicine</a:t>
            </a:r>
            <a:r>
              <a:rPr lang="en-US" sz="2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2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sz="20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83473" y="1278618"/>
            <a:ext cx="8023547" cy="4887996"/>
          </a:xfrm>
        </p:spPr>
        <p:txBody>
          <a:bodyPr>
            <a:noAutofit/>
          </a:bodyPr>
          <a:lstStyle/>
          <a:p>
            <a:pPr algn="just">
              <a:buNone/>
            </a:pPr>
            <a:r>
              <a:rPr lang="es-PE" sz="1800" dirty="0">
                <a:cs typeface="Times New Roman" pitchFamily="18" charset="0"/>
              </a:rPr>
              <a:t>   </a:t>
            </a:r>
          </a:p>
          <a:p>
            <a:pPr algn="just">
              <a:buNone/>
            </a:pPr>
            <a:r>
              <a:rPr lang="es-PE" sz="1600" dirty="0">
                <a:cs typeface="Times New Roman" pitchFamily="18" charset="0"/>
              </a:rPr>
              <a:t>Pre-</a:t>
            </a:r>
            <a:r>
              <a:rPr lang="es-PE" sz="1600" dirty="0" err="1">
                <a:cs typeface="Times New Roman" pitchFamily="18" charset="0"/>
              </a:rPr>
              <a:t>Columbian</a:t>
            </a:r>
            <a:r>
              <a:rPr lang="es-PE" sz="1600" dirty="0">
                <a:cs typeface="Times New Roman" pitchFamily="18" charset="0"/>
              </a:rPr>
              <a:t> medicine in the American </a:t>
            </a:r>
            <a:r>
              <a:rPr lang="es-PE" sz="1600" dirty="0" err="1">
                <a:cs typeface="Times New Roman" pitchFamily="18" charset="0"/>
              </a:rPr>
              <a:t>continent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adapted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several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procedures</a:t>
            </a:r>
            <a:r>
              <a:rPr lang="es-PE" sz="1600" dirty="0">
                <a:cs typeface="Times New Roman" pitchFamily="18" charset="0"/>
              </a:rPr>
              <a:t> to </a:t>
            </a:r>
            <a:r>
              <a:rPr lang="es-PE" sz="1600" dirty="0" err="1">
                <a:cs typeface="Times New Roman" pitchFamily="18" charset="0"/>
              </a:rPr>
              <a:t>acomplish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disease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treatments</a:t>
            </a:r>
            <a:r>
              <a:rPr lang="es-PE" sz="1600" dirty="0">
                <a:cs typeface="Times New Roman" pitchFamily="18" charset="0"/>
              </a:rPr>
              <a:t>. </a:t>
            </a:r>
          </a:p>
          <a:p>
            <a:pPr algn="just">
              <a:buNone/>
            </a:pPr>
            <a:r>
              <a:rPr lang="es-PE" sz="1600" dirty="0" err="1">
                <a:cs typeface="Times New Roman" pitchFamily="18" charset="0"/>
              </a:rPr>
              <a:t>On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account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of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Paleopathology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studies</a:t>
            </a:r>
            <a:r>
              <a:rPr lang="es-PE" sz="1600" dirty="0">
                <a:cs typeface="Times New Roman" pitchFamily="18" charset="0"/>
              </a:rPr>
              <a:t> and </a:t>
            </a:r>
            <a:r>
              <a:rPr lang="es-PE" sz="1600" dirty="0" err="1">
                <a:cs typeface="Times New Roman" pitchFamily="18" charset="0"/>
              </a:rPr>
              <a:t>narrations</a:t>
            </a:r>
            <a:r>
              <a:rPr lang="es-PE" sz="1600" dirty="0">
                <a:cs typeface="Times New Roman" pitchFamily="18" charset="0"/>
              </a:rPr>
              <a:t>, </a:t>
            </a:r>
            <a:r>
              <a:rPr lang="es-PE" sz="1600" dirty="0" err="1">
                <a:cs typeface="Times New Roman" pitchFamily="18" charset="0"/>
              </a:rPr>
              <a:t>among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others</a:t>
            </a:r>
            <a:r>
              <a:rPr lang="es-PE" sz="1600" dirty="0">
                <a:cs typeface="Times New Roman" pitchFamily="18" charset="0"/>
              </a:rPr>
              <a:t>, the </a:t>
            </a:r>
            <a:r>
              <a:rPr lang="es-PE" sz="1600" dirty="0" err="1">
                <a:cs typeface="Times New Roman" pitchFamily="18" charset="0"/>
              </a:rPr>
              <a:t>procedures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most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frequently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developed</a:t>
            </a:r>
            <a:r>
              <a:rPr lang="es-PE" sz="1600" dirty="0">
                <a:cs typeface="Times New Roman" pitchFamily="18" charset="0"/>
              </a:rPr>
              <a:t> in pre-</a:t>
            </a:r>
            <a:r>
              <a:rPr lang="es-PE" sz="1600" dirty="0" err="1">
                <a:cs typeface="Times New Roman" pitchFamily="18" charset="0"/>
              </a:rPr>
              <a:t>Columbian</a:t>
            </a:r>
            <a:r>
              <a:rPr lang="es-PE" sz="1600" dirty="0">
                <a:cs typeface="Times New Roman" pitchFamily="18" charset="0"/>
              </a:rPr>
              <a:t> medicine </a:t>
            </a:r>
            <a:r>
              <a:rPr lang="es-PE" sz="1600" dirty="0" err="1">
                <a:cs typeface="Times New Roman" pitchFamily="18" charset="0"/>
              </a:rPr>
              <a:t>were</a:t>
            </a:r>
            <a:r>
              <a:rPr lang="es-PE" sz="1600" dirty="0">
                <a:cs typeface="Times New Roman" pitchFamily="18" charset="0"/>
              </a:rPr>
              <a:t>: (4,5)</a:t>
            </a:r>
          </a:p>
          <a:p>
            <a:pPr indent="222250" algn="just"/>
            <a:r>
              <a:rPr lang="es-PE" sz="1600" dirty="0" err="1">
                <a:cs typeface="Times New Roman" pitchFamily="18" charset="0"/>
              </a:rPr>
              <a:t>Using</a:t>
            </a:r>
            <a:r>
              <a:rPr lang="es-PE" sz="1600" dirty="0">
                <a:cs typeface="Times New Roman" pitchFamily="18" charset="0"/>
              </a:rPr>
              <a:t> of  medicinal </a:t>
            </a:r>
            <a:r>
              <a:rPr lang="es-PE" sz="1600" dirty="0" err="1">
                <a:cs typeface="Times New Roman" pitchFamily="18" charset="0"/>
              </a:rPr>
              <a:t>plants</a:t>
            </a:r>
            <a:endParaRPr lang="es-PE" sz="1600" dirty="0">
              <a:cs typeface="Times New Roman" pitchFamily="18" charset="0"/>
            </a:endParaRPr>
          </a:p>
          <a:p>
            <a:pPr indent="222250" algn="just"/>
            <a:r>
              <a:rPr lang="es-PE" sz="1600" dirty="0" err="1">
                <a:cs typeface="Times New Roman" pitchFamily="18" charset="0"/>
              </a:rPr>
              <a:t>Praying</a:t>
            </a:r>
            <a:endParaRPr lang="es-PE" sz="1600" dirty="0">
              <a:cs typeface="Times New Roman" pitchFamily="18" charset="0"/>
            </a:endParaRPr>
          </a:p>
          <a:p>
            <a:pPr indent="222250" algn="just"/>
            <a:r>
              <a:rPr lang="es-PE" sz="1600" dirty="0" err="1">
                <a:cs typeface="Times New Roman" pitchFamily="18" charset="0"/>
              </a:rPr>
              <a:t>Offerings</a:t>
            </a:r>
            <a:endParaRPr lang="es-PE" sz="1600" dirty="0">
              <a:cs typeface="Times New Roman" pitchFamily="18" charset="0"/>
            </a:endParaRPr>
          </a:p>
          <a:p>
            <a:pPr indent="222250" algn="just"/>
            <a:r>
              <a:rPr lang="es-PE" sz="1600" dirty="0" err="1">
                <a:cs typeface="Times New Roman" pitchFamily="18" charset="0"/>
              </a:rPr>
              <a:t>Conjuring</a:t>
            </a:r>
            <a:endParaRPr lang="es-PE" sz="1600" dirty="0">
              <a:cs typeface="Times New Roman" pitchFamily="18" charset="0"/>
            </a:endParaRPr>
          </a:p>
          <a:p>
            <a:pPr indent="222250" algn="just"/>
            <a:r>
              <a:rPr lang="es-PE" sz="1600" dirty="0" err="1">
                <a:cs typeface="Times New Roman" pitchFamily="18" charset="0"/>
              </a:rPr>
              <a:t>Chanting</a:t>
            </a:r>
            <a:r>
              <a:rPr lang="es-PE" sz="1600" dirty="0">
                <a:cs typeface="Times New Roman" pitchFamily="18" charset="0"/>
              </a:rPr>
              <a:t> (3)</a:t>
            </a:r>
          </a:p>
          <a:p>
            <a:pPr indent="222250" algn="just"/>
            <a:r>
              <a:rPr lang="es-PE" sz="1600" dirty="0" err="1">
                <a:cs typeface="Times New Roman" pitchFamily="18" charset="0"/>
              </a:rPr>
              <a:t>Also</a:t>
            </a:r>
            <a:r>
              <a:rPr lang="es-PE" sz="1600" dirty="0">
                <a:cs typeface="Times New Roman" pitchFamily="18" charset="0"/>
              </a:rPr>
              <a:t>, in </a:t>
            </a:r>
            <a:r>
              <a:rPr lang="es-PE" sz="1600" dirty="0" err="1">
                <a:cs typeface="Times New Roman" pitchFamily="18" charset="0"/>
              </a:rPr>
              <a:t>some</a:t>
            </a:r>
            <a:r>
              <a:rPr lang="es-PE" sz="1600" dirty="0">
                <a:cs typeface="Times New Roman" pitchFamily="18" charset="0"/>
              </a:rPr>
              <a:t> cases the cure of </a:t>
            </a:r>
            <a:r>
              <a:rPr lang="es-PE" sz="1600" dirty="0" err="1">
                <a:cs typeface="Times New Roman" pitchFamily="18" charset="0"/>
              </a:rPr>
              <a:t>disease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meant</a:t>
            </a:r>
            <a:r>
              <a:rPr lang="es-PE" sz="1600" dirty="0">
                <a:cs typeface="Times New Roman" pitchFamily="18" charset="0"/>
              </a:rPr>
              <a:t> </a:t>
            </a:r>
            <a:r>
              <a:rPr lang="es-PE" sz="1600" dirty="0" err="1">
                <a:cs typeface="Times New Roman" pitchFamily="18" charset="0"/>
              </a:rPr>
              <a:t>surgery</a:t>
            </a:r>
            <a:r>
              <a:rPr lang="es-PE" sz="1600" dirty="0">
                <a:cs typeface="Times New Roman" pitchFamily="18" charset="0"/>
              </a:rPr>
              <a:t>   </a:t>
            </a:r>
          </a:p>
          <a:p>
            <a:pPr algn="just">
              <a:buNone/>
            </a:pPr>
            <a:r>
              <a:rPr lang="es-PE" sz="1800" dirty="0">
                <a:cs typeface="Times New Roman" pitchFamily="18" charset="0"/>
              </a:rPr>
              <a:t>  </a:t>
            </a:r>
            <a:br>
              <a:rPr lang="es-PE" sz="1800" dirty="0">
                <a:cs typeface="Times New Roman" pitchFamily="18" charset="0"/>
              </a:rPr>
            </a:br>
            <a:r>
              <a:rPr lang="es-PE" sz="1800" dirty="0">
                <a:cs typeface="Times New Roman" pitchFamily="18" charset="0"/>
              </a:rPr>
              <a:t> </a:t>
            </a:r>
            <a:br>
              <a:rPr lang="es-PE" sz="1800" dirty="0">
                <a:cs typeface="Times New Roman" pitchFamily="18" charset="0"/>
              </a:rPr>
            </a:br>
            <a:r>
              <a:rPr lang="es-PE" sz="1100" dirty="0">
                <a:cs typeface="Times New Roman" pitchFamily="18" charset="0"/>
              </a:rPr>
              <a:t>3. Hermida Bustos, Enrique. </a:t>
            </a:r>
            <a:r>
              <a:rPr lang="es-PE" sz="1100" i="1" dirty="0" err="1">
                <a:cs typeface="Times New Roman" pitchFamily="18" charset="0"/>
              </a:rPr>
              <a:t>Paleopatología</a:t>
            </a:r>
            <a:r>
              <a:rPr lang="es-PE" sz="1100" i="1" dirty="0">
                <a:cs typeface="Times New Roman" pitchFamily="18" charset="0"/>
              </a:rPr>
              <a:t> en la cerámica precolombina malformaciones, deformaciones o anormalidades en las culturas: Valdivia, Chorrera, </a:t>
            </a:r>
            <a:r>
              <a:rPr lang="es-PE" sz="1100" i="1" dirty="0" err="1">
                <a:cs typeface="Times New Roman" pitchFamily="18" charset="0"/>
              </a:rPr>
              <a:t>Guangala</a:t>
            </a:r>
            <a:r>
              <a:rPr lang="es-PE" sz="1100" i="1" dirty="0">
                <a:cs typeface="Times New Roman" pitchFamily="18" charset="0"/>
              </a:rPr>
              <a:t> y la </a:t>
            </a:r>
            <a:r>
              <a:rPr lang="es-PE" sz="1100" i="1" dirty="0" err="1">
                <a:cs typeface="Times New Roman" pitchFamily="18" charset="0"/>
              </a:rPr>
              <a:t>To</a:t>
            </a:r>
            <a:r>
              <a:rPr lang="es-PE" sz="1100" i="1" dirty="0">
                <a:cs typeface="Times New Roman" pitchFamily="18" charset="0"/>
              </a:rPr>
              <a:t>-lita</a:t>
            </a:r>
            <a:r>
              <a:rPr lang="es-PE" sz="1100" dirty="0">
                <a:cs typeface="Times New Roman" pitchFamily="18" charset="0"/>
              </a:rPr>
              <a:t>. </a:t>
            </a:r>
            <a:r>
              <a:rPr lang="es-PE" sz="1100" dirty="0" err="1">
                <a:cs typeface="Times New Roman" pitchFamily="18" charset="0"/>
              </a:rPr>
              <a:t>Diss</a:t>
            </a:r>
            <a:r>
              <a:rPr lang="es-PE" sz="1100" dirty="0">
                <a:cs typeface="Times New Roman" pitchFamily="18" charset="0"/>
              </a:rPr>
              <a:t>. Universidad Internacional SEK, 2011 Tesis de Maestría en conservación y administración de bienes Culturales. Ecuador</a:t>
            </a:r>
            <a:r>
              <a:rPr lang="es-PE" sz="1800" dirty="0">
                <a:cs typeface="Times New Roman" pitchFamily="18" charset="0"/>
              </a:rPr>
              <a:t/>
            </a:r>
            <a:br>
              <a:rPr lang="es-PE" sz="1800" dirty="0">
                <a:cs typeface="Times New Roman" pitchFamily="18" charset="0"/>
              </a:rPr>
            </a:br>
            <a:r>
              <a:rPr lang="es-PE" sz="1100" dirty="0">
                <a:cs typeface="Times New Roman" pitchFamily="18" charset="0"/>
              </a:rPr>
              <a:t>4. Medicina </a:t>
            </a:r>
            <a:r>
              <a:rPr lang="es-PE" sz="1100" dirty="0" err="1">
                <a:cs typeface="Times New Roman" pitchFamily="18" charset="0"/>
              </a:rPr>
              <a:t>chamánica</a:t>
            </a:r>
            <a:r>
              <a:rPr lang="es-PE" sz="1100" dirty="0">
                <a:cs typeface="Times New Roman" pitchFamily="18" charset="0"/>
              </a:rPr>
              <a:t>. Métodos de curación de una Tradición Milenaria. Enrique </a:t>
            </a:r>
            <a:r>
              <a:rPr lang="es-PE" sz="1100" dirty="0" err="1">
                <a:cs typeface="Times New Roman" pitchFamily="18" charset="0"/>
              </a:rPr>
              <a:t>Gónzalez</a:t>
            </a:r>
            <a:r>
              <a:rPr lang="es-PE" sz="1100" dirty="0">
                <a:cs typeface="Times New Roman" pitchFamily="18" charset="0"/>
              </a:rPr>
              <a:t> – Rubio Montoya. </a:t>
            </a:r>
            <a:br>
              <a:rPr lang="es-PE" sz="1100" dirty="0">
                <a:cs typeface="Times New Roman" pitchFamily="18" charset="0"/>
              </a:rPr>
            </a:br>
            <a:r>
              <a:rPr lang="es-PE" sz="1100" dirty="0">
                <a:cs typeface="Times New Roman" pitchFamily="18" charset="0"/>
              </a:rPr>
              <a:t>5. El chamanismo entre los indios </a:t>
            </a:r>
            <a:r>
              <a:rPr lang="es-PE" sz="1100" dirty="0" err="1">
                <a:cs typeface="Times New Roman" pitchFamily="18" charset="0"/>
              </a:rPr>
              <a:t>Ticuna</a:t>
            </a:r>
            <a:r>
              <a:rPr lang="es-PE" sz="1100" dirty="0">
                <a:cs typeface="Times New Roman" pitchFamily="18" charset="0"/>
              </a:rPr>
              <a:t> Del Amazonas: Entre la Religión, la Magia y la representación dramática. Javier </a:t>
            </a:r>
            <a:r>
              <a:rPr lang="es-PE" sz="1100" dirty="0" err="1">
                <a:cs typeface="Times New Roman" pitchFamily="18" charset="0"/>
              </a:rPr>
              <a:t>Ullán</a:t>
            </a:r>
            <a:r>
              <a:rPr lang="es-PE" sz="1100" dirty="0">
                <a:cs typeface="Times New Roman" pitchFamily="18" charset="0"/>
              </a:rPr>
              <a:t> De La Rosa. </a:t>
            </a:r>
            <a:r>
              <a:rPr lang="es-PE" sz="1100" dirty="0" err="1">
                <a:cs typeface="Times New Roman" pitchFamily="18" charset="0"/>
              </a:rPr>
              <a:t>Universidade</a:t>
            </a:r>
            <a:r>
              <a:rPr lang="es-PE" sz="1100" dirty="0">
                <a:cs typeface="Times New Roman" pitchFamily="18" charset="0"/>
              </a:rPr>
              <a:t> Complutense – Madrid. España.</a:t>
            </a:r>
            <a:endParaRPr lang="en-US" sz="1100" dirty="0"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 l="33235" t="22917" r="34264" b="38281"/>
          <a:stretch>
            <a:fillRect/>
          </a:stretch>
        </p:blipFill>
        <p:spPr bwMode="auto">
          <a:xfrm>
            <a:off x="8721320" y="2190750"/>
            <a:ext cx="305158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4 CuadroTexto"/>
          <p:cNvSpPr txBox="1"/>
          <p:nvPr/>
        </p:nvSpPr>
        <p:spPr>
          <a:xfrm>
            <a:off x="9353550" y="4686300"/>
            <a:ext cx="2057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1200" dirty="0">
                <a:hlinkClick r:id="rId3"/>
              </a:rPr>
              <a:t>https://visitavirtual.cultura.pe/recorridos/MNAAHP/museo-nacional-arqueologia-antropologia-historia-peru/index.html</a:t>
            </a:r>
            <a:endParaRPr lang="es-PE" sz="1200" dirty="0"/>
          </a:p>
        </p:txBody>
      </p:sp>
    </p:spTree>
    <p:extLst>
      <p:ext uri="{BB962C8B-B14F-4D97-AF65-F5344CB8AC3E}">
        <p14:creationId xmlns:p14="http://schemas.microsoft.com/office/powerpoint/2010/main" val="360907931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8DB60394C54F044948EBCDAE7591ACE" ma:contentTypeVersion="13" ma:contentTypeDescription="Create a new document." ma:contentTypeScope="" ma:versionID="f75ea3f096ca0ce2012ea3d2ee705d7c">
  <xsd:schema xmlns:xsd="http://www.w3.org/2001/XMLSchema" xmlns:xs="http://www.w3.org/2001/XMLSchema" xmlns:p="http://schemas.microsoft.com/office/2006/metadata/properties" xmlns:ns3="3907ee43-106e-45b7-ac09-95530b7d167a" xmlns:ns4="9f45867e-6b5a-4e8e-bc9d-545393ffc3c9" targetNamespace="http://schemas.microsoft.com/office/2006/metadata/properties" ma:root="true" ma:fieldsID="45211387fc297b5ff5c4756b3fe102b3" ns3:_="" ns4:_="">
    <xsd:import namespace="3907ee43-106e-45b7-ac09-95530b7d167a"/>
    <xsd:import namespace="9f45867e-6b5a-4e8e-bc9d-545393ffc3c9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Location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907ee43-106e-45b7-ac09-95530b7d167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Location" ma:index="12" nillable="true" ma:displayName="Location" ma:internalName="MediaServiceLocation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f45867e-6b5a-4e8e-bc9d-545393ffc3c9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8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36B868A-7725-49AF-B641-90EB502D2FA6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62090323-479B-47E1-BCF5-2723E9C2A84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907ee43-106e-45b7-ac09-95530b7d167a"/>
    <ds:schemaRef ds:uri="9f45867e-6b5a-4e8e-bc9d-545393ffc3c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34D63747-55D5-49B3-95D1-800A4D5C3CB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19986</TotalTime>
  <Words>3410</Words>
  <Application>Microsoft Office PowerPoint</Application>
  <PresentationFormat>Custom</PresentationFormat>
  <Paragraphs>273</Paragraphs>
  <Slides>40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1" baseType="lpstr">
      <vt:lpstr>Tema de Office</vt:lpstr>
      <vt:lpstr>PowerPoint Presentation</vt:lpstr>
      <vt:lpstr>PowerPoint Presentation</vt:lpstr>
      <vt:lpstr>PowerPoint Presentation</vt:lpstr>
      <vt:lpstr>Table of contents</vt:lpstr>
      <vt:lpstr>Introduction to pre-Columbian medicine</vt:lpstr>
      <vt:lpstr>Introduction to pre-Columbian medicine</vt:lpstr>
      <vt:lpstr>Introduction to pre-Columbian medicine</vt:lpstr>
      <vt:lpstr>1. Pre-Columbian Medicine</vt:lpstr>
      <vt:lpstr>1. Pre-Columbian medicine </vt:lpstr>
      <vt:lpstr>Healers</vt:lpstr>
      <vt:lpstr>2. Definitions</vt:lpstr>
      <vt:lpstr>2. Definition of Shamanic medicine</vt:lpstr>
      <vt:lpstr>2. Definition of Shamanic medicine</vt:lpstr>
      <vt:lpstr>2. Definition of Shamanic medicine</vt:lpstr>
      <vt:lpstr>3. Characteristics of Shamanic medicine</vt:lpstr>
      <vt:lpstr>3. Characteristics of Shamanic medicine</vt:lpstr>
      <vt:lpstr>3. Characteristics of Shamanic medicine</vt:lpstr>
      <vt:lpstr>3. Characteristics of Shamanic medicine</vt:lpstr>
      <vt:lpstr>3. Characteristics of Shamanic medicine </vt:lpstr>
      <vt:lpstr>3. Characteristics of Shamanic medicine</vt:lpstr>
      <vt:lpstr>3. Characteristics of Shamanic medicine</vt:lpstr>
      <vt:lpstr>3. Characteristics of Shamanic medicine </vt:lpstr>
      <vt:lpstr>3. Characteristics of Shamanic medicine </vt:lpstr>
      <vt:lpstr>3. Characteristics of Shamanic medicine</vt:lpstr>
      <vt:lpstr>3. Characteristics of Shamanic medicine</vt:lpstr>
      <vt:lpstr>3. Characteristics of Shamanic medicine </vt:lpstr>
      <vt:lpstr>3. Characteristics of Shamanic medicine </vt:lpstr>
      <vt:lpstr>4. Shamanism rituals </vt:lpstr>
      <vt:lpstr>4. SHAMANISM RITUALS</vt:lpstr>
      <vt:lpstr>4. SHAMANISM RITUALS</vt:lpstr>
      <vt:lpstr>4. SHAMANISM RITUALS</vt:lpstr>
      <vt:lpstr>4. SHAMANISM RITUALS</vt:lpstr>
      <vt:lpstr>4. SHAMANISM RITUALS  </vt:lpstr>
      <vt:lpstr>4. SHAMANISM RITUALS  </vt:lpstr>
      <vt:lpstr>4. SHAMANISM RITUALS</vt:lpstr>
      <vt:lpstr>4. SHAMANISM RITUALS</vt:lpstr>
      <vt:lpstr>5. Ayahuasca Ritual of Shamanism  </vt:lpstr>
      <vt:lpstr>5. Ayahuasca Ritual of Shamanism   </vt:lpstr>
      <vt:lpstr>5. Studies on the ritual of Ayahuasca</vt:lpstr>
      <vt:lpstr>6. Plants in pre-Columbian medicine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Usuario</dc:creator>
  <cp:lastModifiedBy>Andrea Nozzoli</cp:lastModifiedBy>
  <cp:revision>481</cp:revision>
  <dcterms:created xsi:type="dcterms:W3CDTF">2020-02-25T12:56:50Z</dcterms:created>
  <dcterms:modified xsi:type="dcterms:W3CDTF">2021-06-18T08:31:54Z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0x01010028DB60394C54F044948EBCDAE7591ACE</vt:lpwstr>
  </property>
</Properties>
</file>