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8"/>
  </p:handoutMasterIdLst>
  <p:sldIdLst>
    <p:sldId id="261" r:id="rId2"/>
    <p:sldId id="256" r:id="rId3"/>
    <p:sldId id="270" r:id="rId4"/>
    <p:sldId id="268" r:id="rId5"/>
    <p:sldId id="402" r:id="rId6"/>
    <p:sldId id="405" r:id="rId7"/>
    <p:sldId id="426" r:id="rId8"/>
    <p:sldId id="427" r:id="rId9"/>
    <p:sldId id="428" r:id="rId10"/>
    <p:sldId id="429" r:id="rId11"/>
    <p:sldId id="430" r:id="rId12"/>
    <p:sldId id="461" r:id="rId13"/>
    <p:sldId id="432" r:id="rId14"/>
    <p:sldId id="433" r:id="rId15"/>
    <p:sldId id="434" r:id="rId16"/>
    <p:sldId id="435" r:id="rId17"/>
    <p:sldId id="436" r:id="rId18"/>
    <p:sldId id="438" r:id="rId19"/>
    <p:sldId id="462" r:id="rId20"/>
    <p:sldId id="440" r:id="rId21"/>
    <p:sldId id="442" r:id="rId22"/>
    <p:sldId id="520" r:id="rId23"/>
    <p:sldId id="443" r:id="rId24"/>
    <p:sldId id="445" r:id="rId25"/>
    <p:sldId id="460" r:id="rId26"/>
    <p:sldId id="459" r:id="rId27"/>
    <p:sldId id="458" r:id="rId28"/>
    <p:sldId id="457" r:id="rId29"/>
    <p:sldId id="456" r:id="rId30"/>
    <p:sldId id="420" r:id="rId31"/>
    <p:sldId id="323" r:id="rId32"/>
    <p:sldId id="463" r:id="rId33"/>
    <p:sldId id="313" r:id="rId34"/>
    <p:sldId id="515" r:id="rId35"/>
    <p:sldId id="516" r:id="rId36"/>
    <p:sldId id="519" r:id="rId37"/>
    <p:sldId id="452" r:id="rId38"/>
    <p:sldId id="451" r:id="rId39"/>
    <p:sldId id="449" r:id="rId40"/>
    <p:sldId id="329" r:id="rId41"/>
    <p:sldId id="468" r:id="rId42"/>
    <p:sldId id="470" r:id="rId43"/>
    <p:sldId id="480" r:id="rId44"/>
    <p:sldId id="479" r:id="rId45"/>
    <p:sldId id="473" r:id="rId46"/>
    <p:sldId id="478" r:id="rId47"/>
    <p:sldId id="476" r:id="rId48"/>
    <p:sldId id="475" r:id="rId49"/>
    <p:sldId id="330" r:id="rId50"/>
    <p:sldId id="331" r:id="rId51"/>
    <p:sldId id="481" r:id="rId52"/>
    <p:sldId id="482" r:id="rId53"/>
    <p:sldId id="483" r:id="rId54"/>
    <p:sldId id="485" r:id="rId55"/>
    <p:sldId id="335" r:id="rId56"/>
    <p:sldId id="486" r:id="rId57"/>
    <p:sldId id="487" r:id="rId58"/>
    <p:sldId id="488" r:id="rId59"/>
    <p:sldId id="489" r:id="rId60"/>
    <p:sldId id="490" r:id="rId61"/>
    <p:sldId id="492" r:id="rId62"/>
    <p:sldId id="493" r:id="rId63"/>
    <p:sldId id="354" r:id="rId64"/>
    <p:sldId id="355" r:id="rId65"/>
    <p:sldId id="356" r:id="rId66"/>
    <p:sldId id="357" r:id="rId67"/>
    <p:sldId id="358" r:id="rId68"/>
    <p:sldId id="510" r:id="rId69"/>
    <p:sldId id="512" r:id="rId70"/>
    <p:sldId id="514" r:id="rId71"/>
    <p:sldId id="359" r:id="rId72"/>
    <p:sldId id="360" r:id="rId73"/>
    <p:sldId id="495" r:id="rId74"/>
    <p:sldId id="362" r:id="rId75"/>
    <p:sldId id="363" r:id="rId76"/>
    <p:sldId id="364" r:id="rId77"/>
    <p:sldId id="365" r:id="rId78"/>
    <p:sldId id="366" r:id="rId79"/>
    <p:sldId id="367" r:id="rId80"/>
    <p:sldId id="496" r:id="rId81"/>
    <p:sldId id="497" r:id="rId82"/>
    <p:sldId id="413" r:id="rId83"/>
    <p:sldId id="370" r:id="rId84"/>
    <p:sldId id="371" r:id="rId85"/>
    <p:sldId id="372" r:id="rId86"/>
    <p:sldId id="374" r:id="rId87"/>
    <p:sldId id="508" r:id="rId88"/>
    <p:sldId id="499" r:id="rId89"/>
    <p:sldId id="500" r:id="rId90"/>
    <p:sldId id="503" r:id="rId91"/>
    <p:sldId id="418" r:id="rId92"/>
    <p:sldId id="504" r:id="rId93"/>
    <p:sldId id="502" r:id="rId94"/>
    <p:sldId id="506" r:id="rId95"/>
    <p:sldId id="501" r:id="rId96"/>
    <p:sldId id="505" r:id="rId97"/>
  </p:sldIdLst>
  <p:sldSz cx="9144000" cy="5143500" type="screen16x9"/>
  <p:notesSz cx="6858000" cy="9144000"/>
  <p:defaultTextStyle>
    <a:defPPr>
      <a:defRPr lang="es-PE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9" autoAdjust="0"/>
    <p:restoredTop sz="94660"/>
  </p:normalViewPr>
  <p:slideViewPr>
    <p:cSldViewPr snapToGrid="0">
      <p:cViewPr>
        <p:scale>
          <a:sx n="81" d="100"/>
          <a:sy n="81" d="100"/>
        </p:scale>
        <p:origin x="-990" y="-288"/>
      </p:cViewPr>
      <p:guideLst>
        <p:guide orient="horz" pos="2160"/>
        <p:guide orient="horz" pos="162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87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81B51-4F1F-40D4-BBD9-EB620E19D544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69908-9B59-43BF-BE1F-788C4D0E1280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41365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E61CB7-CC27-47A3-86B7-52FD328239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761C0616-9919-4A47-9DA0-DE15124382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42C895E-5A32-43F7-A908-7CD3D8E69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A43AED83-3DAF-4B69-8761-2BEC04E3B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ACB520D-CB53-455B-AE1C-5D97070A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16502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6D9C74-2F68-4B8F-8064-44246DFE0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7A350D6-4EEF-431E-8E3F-B4617C41B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2A6415D-2B13-4DE0-BD08-73E67E85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4DB741D-190D-4636-9740-DEF03B9CA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2507060-24C5-4771-B4BE-C3DE7FA1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08721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CD848B07-78CE-464B-8E3F-1E638E1C0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DCFA2EC7-87DD-4400-AB2C-972689908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903B9D8-A685-409B-A582-CAD55BECE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0E66C29-FFA1-421E-89C2-D49856B6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5A9C1BF-E3E9-4C85-AA74-D1C68F45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9386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FFB1D5-4F03-4D08-A47F-CB45B8F2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61EAD4A-2F33-4A75-9063-03455E73B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AE0109F-563A-49A2-AC3C-127D2254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535B2A96-9A19-4F4C-B1E2-E95AFA988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B7D6C00-6318-41C8-A40A-AFCBCA0C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3490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99B4518-01D2-4DEA-96F0-051EC9842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D1AC768D-AEED-40DA-8ADD-D5C0592014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FA285DB-25DD-4AF5-877F-650BD235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0BA57A51-0457-479A-8B02-D24E584DA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41B8CED-D0C2-4634-84A8-D7EF91B1A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5333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29D834-1966-43DC-9A76-E547BD0D1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927FD86-23EA-4FE2-8F77-D527D9E57F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516A054-7148-4E75-9AB3-15EDAE9CD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7C15573C-0B20-441E-811B-E1A5F9D64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170B1A6F-E4B2-46B6-8852-B432CC42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551962B9-EB47-4801-9A96-8264CA50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89205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F2DD27C-FA97-4482-B99F-DAA3C088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7530425-11DF-41F5-988E-C9D699A36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5687A41B-F073-4E99-B8E8-D58D0A9BF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4A4621FA-163B-4F50-B03A-5C4CF5802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DE7B1687-38B6-42CF-B37C-33B4508313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E2CB945-7ABD-47B9-AE94-01C5BBA64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BC331B62-90B1-4666-919F-3F830511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6DC84972-9C48-4954-9D1F-259D4E5D2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9688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4F75922-9030-4944-B6BA-C5556E6C2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1B585527-CB43-4C19-9DEE-C7F88EE42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474BED3-31FF-491E-93A6-C98DBB5E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2CAC79A-C42E-4206-92AB-34456182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797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8A62EEA-D05D-4AA3-82B3-58EDFE698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7FA98EE3-A1ED-43A6-91BE-131672D92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A88C7866-AC05-42B6-9B12-EB6811163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6266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7434D9-C132-49D2-BD51-89EC92FA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F9A6D1A1-8F90-4883-8BB0-7E8449F0B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B549D7A9-2C7D-4BB8-8E86-945CAF77E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B8B6F04B-8186-4197-A384-4E4215603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50313DF3-E194-4DD4-B519-6EB1FE4A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E94C011E-E7C1-4FAD-BFC3-29C83BE82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7122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FFCB247-7881-4757-BFA9-750E448F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68903087-A000-4569-A0F3-B617A03D0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22277EC6-4AED-48B8-8B1F-03E6EE603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8FF03FC-261F-43D7-8ACE-824E6C538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D1B9DA6-F131-4BB7-A383-F21078741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27AF511-DBED-420A-9D5F-289F502E2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54708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://creativecommons.org/licenses/by-nc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6300B13F-91DF-4BF5-B485-EB9DAAA02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36F2C1E-1057-498A-9902-B4D57C8D5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323B7F3-B4EA-41DE-A016-24175B0917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5EC62-E2ED-4E6A-BCEA-BA1EC594789D}" type="datetimeFigureOut">
              <a:rPr lang="es-PE" smtClean="0"/>
              <a:pPr/>
              <a:t>18/06/2021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60F60C6-4BE1-4C13-95F3-959F3E4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3DAAC168-ED9D-461E-9448-6949F35F3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1D727-3966-4747-ABE4-DBDEF8C10B66}" type="slidenum">
              <a:rPr lang="es-PE" smtClean="0"/>
              <a:pPr/>
              <a:t>‹#›</a:t>
            </a:fld>
            <a:endParaRPr lang="es-P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084" cy="76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xmlns="" id="{8B6A8ECA-B75A-451B-A2C5-40BEE89E90B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61681" y="0"/>
            <a:ext cx="782320" cy="729101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8"/>
          <a:stretch/>
        </p:blipFill>
        <p:spPr bwMode="auto">
          <a:xfrm>
            <a:off x="60698" y="4693920"/>
            <a:ext cx="2590279" cy="4391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número de diapositiva 5">
            <a:extLst>
              <a:ext uri="{FF2B5EF4-FFF2-40B4-BE49-F238E27FC236}">
                <a16:creationId xmlns:a16="http://schemas.microsoft.com/office/drawing/2014/main" xmlns="" id="{3DAAC168-ED9D-461E-9448-6949F35F33E3}"/>
              </a:ext>
            </a:extLst>
          </p:cNvPr>
          <p:cNvSpPr txBox="1">
            <a:spLocks/>
          </p:cNvSpPr>
          <p:nvPr userDrawn="1"/>
        </p:nvSpPr>
        <p:spPr>
          <a:xfrm>
            <a:off x="5463298" y="4752816"/>
            <a:ext cx="2451699" cy="321362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it-IT"/>
            </a:defPPr>
            <a:lvl1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900" dirty="0" smtClean="0"/>
          </a:p>
          <a:p>
            <a:r>
              <a:rPr lang="en-GB" sz="900" dirty="0" smtClean="0"/>
              <a:t>This work is licensed under a </a:t>
            </a:r>
            <a:r>
              <a:rPr lang="en-GB" sz="900" u="sng" dirty="0" smtClean="0">
                <a:hlinkClick r:id="rId16"/>
              </a:rPr>
              <a:t>Creative Commons Attribution - Non-commercial 4.0 International</a:t>
            </a:r>
            <a:r>
              <a:rPr lang="en-GB" sz="900" dirty="0" smtClean="0"/>
              <a:t>   </a:t>
            </a:r>
          </a:p>
          <a:p>
            <a:endParaRPr lang="en-GB" sz="900" dirty="0"/>
          </a:p>
        </p:txBody>
      </p:sp>
      <p:pic>
        <p:nvPicPr>
          <p:cNvPr id="11" name="Picture 10" descr="Licenza Creative Commons"/>
          <p:cNvPicPr/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97" y="4705298"/>
            <a:ext cx="1057244" cy="368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43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es.pdf" TargetMode="External"/><Relationship Id="rId2" Type="http://schemas.openxmlformats.org/officeDocument/2006/relationships/hyperlink" Target="http://www.scielo.org.pe/scielo.php?script=sci_arttext&amp;pid=S1728-5917201200020001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sbib.unmsm.edu.pe/bibvirtualdata/libros/2007/med_reumat/a02in.pdf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lo.org.pe/scielo.php?script=sci_arttext&amp;pid=S1728-5917201200020001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es.pdf" TargetMode="External"/><Relationship Id="rId2" Type="http://schemas.openxmlformats.org/officeDocument/2006/relationships/hyperlink" Target="http://www.scielo.org.pe/scielo.php?script=sci_arttext&amp;pid=S1728-5917201200020001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isbib.unmsm.edu.pe/bibvirtualdata/libros/2007/med_reumat/a02in.pdf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8800/revistaira.201602.00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cadnacmedicina.org.pe/documentos/Infecciones_y_descubrimiento.pdf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plos.org/plosntds/article/file?type=printable&amp;id=10.1371/journal.pntd.0004349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larco.org/coleccion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www.museolarco.org/coleccion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hyperlink" Target="https://www.museolarco.org/coleccion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useolarco.org/coleccion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olarco.org/coleccion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sisbib.unmsm.edu.pe/bibvirtualdata/libros/2007/med_reumat/a02in.pdf" TargetMode="External"/><Relationship Id="rId2" Type="http://schemas.openxmlformats.org/officeDocument/2006/relationships/hyperlink" Target="http://sisbib.unmsm.edu.pe/bibvirtualdata/libros/2007/med_reumat/a02es.pdf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lo.org.pe/scielo.php?script=sci_arttext&amp;pid=S1728-59172012000100014&amp;lng=es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lo.org.pe/scielo.php?script=sci_arttext&amp;pid=S1728-59172012000100014&amp;lng=es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scielo.org.pe/scielo.php?script=sci_arttext&amp;pid=S1728-59172012000100014&amp;lng=es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lo.org.pe/scielo.php?script=sci_arttext&amp;pid=S1728-59172012000100014&amp;lng=es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revistamedicina.net/ojsanm/index.php/Medicina/article/view/54-7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cielo.org.pe/scielo.php?script=sci_arttext&amp;pid=S1728-59172012000100014&amp;lng=es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a-med.org.ar/uploads_archivos/1583/Rev-4-2018-completa%20AMA.pd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s://turismoi.pe/museos/museo-santuarios-andinos-universidad-catolica-de-santa-maria.htm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ww.youtube.com/watch?v=vUDiXs927-U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E5D4A9F0-F6C2-4626-BFE1-4010F82C7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7311" r="890" b="8514"/>
          <a:stretch/>
        </p:blipFill>
        <p:spPr>
          <a:xfrm>
            <a:off x="3121595" y="1619933"/>
            <a:ext cx="2714126" cy="153674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C4E0C6B-61C0-4A55-8695-42EBBE954074}"/>
              </a:ext>
            </a:extLst>
          </p:cNvPr>
          <p:cNvSpPr txBox="1"/>
          <p:nvPr/>
        </p:nvSpPr>
        <p:spPr>
          <a:xfrm>
            <a:off x="1090085" y="3274187"/>
            <a:ext cx="7117941" cy="93102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endParaRPr lang="en-US" b="1" dirty="0" smtClean="0"/>
          </a:p>
          <a:p>
            <a:pPr algn="ctr"/>
            <a:r>
              <a:rPr lang="en-US" b="1" dirty="0" err="1" smtClean="0"/>
              <a:t>Agueda</a:t>
            </a:r>
            <a:r>
              <a:rPr lang="en-US" b="1" dirty="0" smtClean="0"/>
              <a:t> </a:t>
            </a:r>
            <a:r>
              <a:rPr lang="en-US" b="1" dirty="0"/>
              <a:t>Muñoz del Carpio </a:t>
            </a:r>
            <a:r>
              <a:rPr lang="en-US" b="1" dirty="0" err="1"/>
              <a:t>Toia</a:t>
            </a:r>
            <a:r>
              <a:rPr lang="en-US" b="1" dirty="0"/>
              <a:t>. Md, MPH Universidad </a:t>
            </a:r>
            <a:r>
              <a:rPr lang="en-US" b="1" dirty="0" err="1"/>
              <a:t>Católica</a:t>
            </a:r>
            <a:r>
              <a:rPr lang="en-US" b="1" dirty="0"/>
              <a:t> de Santa María- Peru </a:t>
            </a:r>
          </a:p>
          <a:p>
            <a:endParaRPr lang="en-US" dirty="0"/>
          </a:p>
          <a:p>
            <a:endParaRPr lang="es-PE" dirty="0"/>
          </a:p>
        </p:txBody>
      </p:sp>
      <p:sp>
        <p:nvSpPr>
          <p:cNvPr id="5" name="CuadroTexto 8">
            <a:extLst>
              <a:ext uri="{FF2B5EF4-FFF2-40B4-BE49-F238E27FC236}">
                <a16:creationId xmlns:a16="http://schemas.microsoft.com/office/drawing/2014/main" xmlns="" id="{4C4E0C6B-61C0-4A55-8695-42EBBE954074}"/>
              </a:ext>
            </a:extLst>
          </p:cNvPr>
          <p:cNvSpPr txBox="1"/>
          <p:nvPr/>
        </p:nvSpPr>
        <p:spPr>
          <a:xfrm>
            <a:off x="1090084" y="917847"/>
            <a:ext cx="7117941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Unitatea 1: Istoria medicinii precolumbiene și incașe în </a:t>
            </a:r>
            <a:r>
              <a:rPr lang="it-IT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Peru</a:t>
            </a:r>
            <a:endParaRPr lang="ro-RO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807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2651" y="401950"/>
            <a:ext cx="8329613" cy="1159722"/>
          </a:xfrm>
        </p:spPr>
        <p:txBody>
          <a:bodyPr>
            <a:normAutofit fontScale="90000"/>
          </a:bodyPr>
          <a:lstStyle/>
          <a:p>
            <a:r>
              <a:rPr lang="es-PE" dirty="0"/>
              <a:t/>
            </a:r>
            <a:br>
              <a:rPr lang="es-PE" dirty="0"/>
            </a:br>
            <a:r>
              <a:rPr lang="es-PE" dirty="0"/>
              <a:t/>
            </a:r>
            <a:br>
              <a:rPr lang="es-PE" dirty="0"/>
            </a:b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s-PE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ții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i="1" dirty="0"/>
              <a:t/>
            </a:r>
            <a:br>
              <a:rPr lang="it-IT" i="1" dirty="0"/>
            </a:b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3.1 </a:t>
            </a:r>
            <a:r>
              <a:rPr lang="it-IT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 medicinei precolombiane și incașe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2913" y="1879996"/>
            <a:ext cx="8515350" cy="274337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: </a:t>
            </a:r>
            <a:r>
              <a:rPr lang="en-US" sz="1200" dirty="0" err="1"/>
              <a:t>popoarele</a:t>
            </a:r>
            <a:r>
              <a:rPr lang="en-US" sz="1200" dirty="0"/>
              <a:t> </a:t>
            </a:r>
            <a:r>
              <a:rPr lang="en-US" sz="1200" dirty="0" err="1"/>
              <a:t>originale</a:t>
            </a:r>
            <a:r>
              <a:rPr lang="en-US" sz="1200" dirty="0"/>
              <a:t>, care au </a:t>
            </a:r>
            <a:r>
              <a:rPr lang="en-US" sz="1200" dirty="0" err="1"/>
              <a:t>populat</a:t>
            </a:r>
            <a:r>
              <a:rPr lang="en-US" sz="1200" dirty="0"/>
              <a:t> America </a:t>
            </a:r>
            <a:r>
              <a:rPr lang="en-US" sz="1200" dirty="0" err="1"/>
              <a:t>Latină</a:t>
            </a:r>
            <a:r>
              <a:rPr lang="en-US" sz="1200" dirty="0"/>
              <a:t>, au </a:t>
            </a:r>
            <a:r>
              <a:rPr lang="en-US" sz="1200" dirty="0" err="1"/>
              <a:t>conceput</a:t>
            </a:r>
            <a:r>
              <a:rPr lang="en-US" sz="1200" dirty="0"/>
              <a:t> </a:t>
            </a:r>
            <a:r>
              <a:rPr lang="en-US" sz="1200" dirty="0" err="1"/>
              <a:t>procesul</a:t>
            </a:r>
            <a:r>
              <a:rPr lang="en-US" sz="1200" dirty="0"/>
              <a:t> de </a:t>
            </a:r>
            <a:r>
              <a:rPr lang="en-US" sz="1200" dirty="0" err="1"/>
              <a:t>sănătate</a:t>
            </a:r>
            <a:r>
              <a:rPr lang="en-US" sz="1200" dirty="0"/>
              <a:t>, </a:t>
            </a:r>
            <a:r>
              <a:rPr lang="en-US" sz="1200" dirty="0" err="1"/>
              <a:t>boală</a:t>
            </a:r>
            <a:r>
              <a:rPr lang="en-US" sz="1200" dirty="0"/>
              <a:t>, cu un </a:t>
            </a:r>
            <a:r>
              <a:rPr lang="en-US" sz="1200" dirty="0" err="1"/>
              <a:t>gând</a:t>
            </a:r>
            <a:r>
              <a:rPr lang="en-US" sz="1200" dirty="0"/>
              <a:t> magico-</a:t>
            </a:r>
            <a:r>
              <a:rPr lang="en-US" sz="1200" dirty="0" err="1"/>
              <a:t>religios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care </a:t>
            </a:r>
            <a:r>
              <a:rPr lang="en-US" sz="1200" dirty="0" err="1"/>
              <a:t>existau</a:t>
            </a:r>
            <a:r>
              <a:rPr lang="en-US" sz="1200" dirty="0"/>
              <a:t> </a:t>
            </a:r>
            <a:r>
              <a:rPr lang="en-US" sz="1200" dirty="0" err="1"/>
              <a:t>zei</a:t>
            </a:r>
            <a:r>
              <a:rPr lang="en-US" sz="1200" dirty="0"/>
              <a:t> </a:t>
            </a:r>
            <a:r>
              <a:rPr lang="en-US" sz="1200" dirty="0" err="1"/>
              <a:t>buni</a:t>
            </a:r>
            <a:r>
              <a:rPr lang="en-US" sz="1200" dirty="0"/>
              <a:t> care </a:t>
            </a:r>
            <a:r>
              <a:rPr lang="en-US" sz="1200" dirty="0" err="1"/>
              <a:t>acordau</a:t>
            </a:r>
            <a:r>
              <a:rPr lang="en-US" sz="1200" dirty="0"/>
              <a:t> </a:t>
            </a:r>
            <a:r>
              <a:rPr lang="en-US" sz="1200" dirty="0" err="1"/>
              <a:t>bunăstare</a:t>
            </a:r>
            <a:r>
              <a:rPr lang="en-US" sz="1200" dirty="0"/>
              <a:t> (</a:t>
            </a:r>
            <a:r>
              <a:rPr lang="en-US" sz="1200" dirty="0" err="1"/>
              <a:t>bogăție</a:t>
            </a:r>
            <a:r>
              <a:rPr lang="en-US" sz="1200" dirty="0"/>
              <a:t>, </a:t>
            </a:r>
            <a:r>
              <a:rPr lang="en-US" sz="1200" dirty="0" err="1"/>
              <a:t>sănătate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dragoste</a:t>
            </a:r>
            <a:r>
              <a:rPr lang="en-US" sz="1200" dirty="0"/>
              <a:t>)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zei</a:t>
            </a:r>
            <a:r>
              <a:rPr lang="en-US" sz="1200" dirty="0"/>
              <a:t> </a:t>
            </a:r>
            <a:r>
              <a:rPr lang="en-US" sz="1200" dirty="0" err="1"/>
              <a:t>răi</a:t>
            </a:r>
            <a:r>
              <a:rPr lang="en-US" sz="1200" dirty="0"/>
              <a:t> a </a:t>
            </a:r>
            <a:r>
              <a:rPr lang="en-US" sz="1200" dirty="0" err="1"/>
              <a:t>atras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cataclisme</a:t>
            </a:r>
            <a:r>
              <a:rPr lang="en-US" sz="1200" dirty="0"/>
              <a:t> (</a:t>
            </a:r>
            <a:r>
              <a:rPr lang="ro-RO" sz="1200" dirty="0"/>
              <a:t>1</a:t>
            </a:r>
            <a:r>
              <a:rPr lang="en-US" sz="1200" dirty="0"/>
              <a:t>)</a:t>
            </a:r>
            <a:r>
              <a:rPr lang="ro-RO" sz="1200" dirty="0"/>
              <a:t>.</a:t>
            </a:r>
            <a:r>
              <a:rPr lang="en-US" sz="1200" dirty="0"/>
              <a:t>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: „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un </a:t>
            </a:r>
            <a:r>
              <a:rPr lang="en-US" sz="1200" dirty="0" err="1"/>
              <a:t>amestec</a:t>
            </a:r>
            <a:r>
              <a:rPr lang="en-US" sz="1200" dirty="0"/>
              <a:t> de </a:t>
            </a:r>
            <a:r>
              <a:rPr lang="en-US" sz="1200" dirty="0" err="1"/>
              <a:t>concepții</a:t>
            </a:r>
            <a:r>
              <a:rPr lang="en-US" sz="1200" dirty="0"/>
              <a:t> magico-</a:t>
            </a:r>
            <a:r>
              <a:rPr lang="en-US" sz="1200" dirty="0" err="1"/>
              <a:t>religioase</a:t>
            </a:r>
            <a:r>
              <a:rPr lang="en-US" sz="1200" dirty="0"/>
              <a:t> cu un </a:t>
            </a:r>
            <a:r>
              <a:rPr lang="en-US" sz="1200" dirty="0" err="1"/>
              <a:t>empirism</a:t>
            </a:r>
            <a:r>
              <a:rPr lang="en-US" sz="1200" dirty="0"/>
              <a:t> </a:t>
            </a:r>
            <a:r>
              <a:rPr lang="en-US" sz="1200" dirty="0" err="1"/>
              <a:t>dat</a:t>
            </a:r>
            <a:r>
              <a:rPr lang="en-US" sz="1200" dirty="0"/>
              <a:t> fundamental de </a:t>
            </a:r>
            <a:r>
              <a:rPr lang="en-US" sz="1200" dirty="0" err="1"/>
              <a:t>cunoașterea</a:t>
            </a:r>
            <a:r>
              <a:rPr lang="en-US" sz="1200" dirty="0"/>
              <a:t> </a:t>
            </a:r>
            <a:r>
              <a:rPr lang="en-US" sz="1200" dirty="0" err="1"/>
              <a:t>proprietăților</a:t>
            </a:r>
            <a:r>
              <a:rPr lang="en-US" sz="1200" dirty="0"/>
              <a:t> </a:t>
            </a:r>
            <a:r>
              <a:rPr lang="en-US" sz="1200" dirty="0" err="1"/>
              <a:t>vindecătoare</a:t>
            </a:r>
            <a:r>
              <a:rPr lang="en-US" sz="1200" dirty="0"/>
              <a:t> ale </a:t>
            </a:r>
            <a:r>
              <a:rPr lang="en-US" sz="1200" dirty="0" err="1"/>
              <a:t>plantelor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, ca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medicamente</a:t>
            </a:r>
            <a:r>
              <a:rPr lang="en-US" sz="1200" dirty="0"/>
              <a:t> din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 pre-</a:t>
            </a:r>
            <a:r>
              <a:rPr lang="en-US" sz="1200" dirty="0" err="1"/>
              <a:t>hispanice</a:t>
            </a:r>
            <a:r>
              <a:rPr lang="en-US" sz="1200" dirty="0"/>
              <a:t> care au </a:t>
            </a:r>
            <a:r>
              <a:rPr lang="en-US" sz="1200" dirty="0" err="1"/>
              <a:t>precedat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au </a:t>
            </a:r>
            <a:r>
              <a:rPr lang="en-US" sz="1200" dirty="0" err="1"/>
              <a:t>existat</a:t>
            </a:r>
            <a:r>
              <a:rPr lang="en-US" sz="1200" dirty="0"/>
              <a:t> </a:t>
            </a:r>
            <a:r>
              <a:rPr lang="en-US" sz="1200" dirty="0" err="1"/>
              <a:t>împreună</a:t>
            </a:r>
            <a:r>
              <a:rPr lang="en-US" sz="1200" dirty="0"/>
              <a:t> </a:t>
            </a:r>
            <a:r>
              <a:rPr lang="ro-RO" sz="1200" dirty="0"/>
              <a:t>pe </a:t>
            </a:r>
            <a:r>
              <a:rPr lang="en-US" sz="1200" dirty="0" err="1"/>
              <a:t>continentul</a:t>
            </a:r>
            <a:r>
              <a:rPr lang="en-US" sz="1200" dirty="0"/>
              <a:t> </a:t>
            </a:r>
            <a:r>
              <a:rPr lang="ro-RO" sz="1200" dirty="0"/>
              <a:t>sud american</a:t>
            </a:r>
            <a:r>
              <a:rPr lang="en-US" sz="1200" dirty="0"/>
              <a:t>"(2).</a:t>
            </a:r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endParaRPr lang="en-US" sz="1200" dirty="0"/>
          </a:p>
          <a:p>
            <a:pPr marL="0" indent="0" algn="just">
              <a:buNone/>
            </a:pPr>
            <a:endParaRPr lang="es-ES" sz="1200" dirty="0"/>
          </a:p>
          <a:p>
            <a:pPr marL="0" indent="0">
              <a:buNone/>
            </a:pPr>
            <a:r>
              <a:rPr lang="es-ES" sz="800" dirty="0"/>
              <a:t>1. </a:t>
            </a:r>
            <a:r>
              <a:rPr lang="es-ES" sz="800" dirty="0" err="1"/>
              <a:t>Frisancho</a:t>
            </a:r>
            <a:r>
              <a:rPr lang="es-ES" sz="800" dirty="0"/>
              <a:t> Velarde, Óscar. Concepción mágico-religiosa de la Medicina en la América Prehispánica. </a:t>
            </a:r>
            <a:r>
              <a:rPr lang="es-ES" sz="800" i="1" dirty="0"/>
              <a:t>Acta Médica Peruana</a:t>
            </a:r>
            <a:r>
              <a:rPr lang="es-ES" sz="800" dirty="0"/>
              <a:t>, 2012, vol. 29, no 2, p. 121-127. </a:t>
            </a:r>
            <a:r>
              <a:rPr lang="en-US" sz="800" dirty="0">
                <a:hlinkClick r:id="rId2"/>
              </a:rPr>
              <a:t>http://www.scielo.org.pe/scielo.php?script=sci_arttext&amp;pid=S1728-59172012000200013</a:t>
            </a:r>
            <a:endParaRPr lang="en-US" sz="800" dirty="0"/>
          </a:p>
          <a:p>
            <a:pPr marL="0" indent="0">
              <a:buNone/>
            </a:pPr>
            <a:r>
              <a:rPr lang="es-PE" sz="800" dirty="0"/>
              <a:t>2. </a:t>
            </a:r>
            <a:r>
              <a:rPr lang="es-PE" sz="800" dirty="0" err="1"/>
              <a:t>Pamo</a:t>
            </a:r>
            <a:r>
              <a:rPr lang="es-PE" sz="800" dirty="0"/>
              <a:t> Reyna Oscar. Medicina Prehispánica. En Alarcón Graciela, Espinoza Luis, </a:t>
            </a:r>
            <a:r>
              <a:rPr lang="es-PE" sz="800" dirty="0" err="1"/>
              <a:t>Pamo</a:t>
            </a:r>
            <a:r>
              <a:rPr lang="es-PE" sz="800" dirty="0"/>
              <a:t>-Reyna Oscar, Eds. Medicina y Reumatología Peruanas: historia y aportes. Lima, Comité Organizador PANLAR 2006. </a:t>
            </a:r>
            <a:r>
              <a:rPr lang="en-US" sz="800" dirty="0">
                <a:hlinkClick r:id="rId3"/>
              </a:rPr>
              <a:t>http://sisbib.unmsm.edu.pe/bibvirtualdata/libros/2007/med_reumat/a02es.pdf</a:t>
            </a:r>
            <a:r>
              <a:rPr lang="en-US" sz="800" dirty="0"/>
              <a:t> (Spanish), </a:t>
            </a:r>
            <a:r>
              <a:rPr lang="en-US" sz="800" dirty="0">
                <a:hlinkClick r:id="rId4"/>
              </a:rPr>
              <a:t>http://sisbib.unmsm.edu.pe/bibvirtualdata/libros/2007/med_reumat/a02in.pdf</a:t>
            </a:r>
            <a:r>
              <a:rPr lang="en-US" sz="800" dirty="0"/>
              <a:t>   (English) </a:t>
            </a:r>
            <a:endParaRPr lang="es-PE" sz="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880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0972"/>
            <a:ext cx="7886700" cy="99417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viziunii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asupra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25EC50D-9331-4DD0-A87D-132DE90C6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3.2     </a:t>
            </a:r>
            <a:r>
              <a:rPr lang="ro-RO" sz="1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Viziunea  precolumbiană asupra lumii și cosmosului </a:t>
            </a:r>
            <a:endParaRPr lang="en-US" sz="15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indent="0">
              <a:buNone/>
            </a:pPr>
            <a:r>
              <a:rPr lang="en-US" sz="1300" dirty="0" err="1"/>
              <a:t>Considerarea</a:t>
            </a:r>
            <a:r>
              <a:rPr lang="en-US" sz="1300" dirty="0"/>
              <a:t> </a:t>
            </a:r>
            <a:r>
              <a:rPr lang="en-US" sz="1300" dirty="0" err="1"/>
              <a:t>bolii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a </a:t>
            </a:r>
            <a:r>
              <a:rPr lang="en-US" sz="1300" dirty="0" err="1"/>
              <a:t>sănătății</a:t>
            </a:r>
            <a:r>
              <a:rPr lang="en-US" sz="1300" dirty="0"/>
              <a:t> ca </a:t>
            </a:r>
            <a:r>
              <a:rPr lang="en-US" sz="1300" dirty="0" err="1"/>
              <a:t>echilibru</a:t>
            </a:r>
            <a:r>
              <a:rPr lang="en-US" sz="1300" dirty="0"/>
              <a:t> perfect </a:t>
            </a:r>
            <a:r>
              <a:rPr lang="en-US" sz="1300" dirty="0" err="1"/>
              <a:t>între</a:t>
            </a:r>
            <a:r>
              <a:rPr lang="en-US" sz="1300" dirty="0"/>
              <a:t> </a:t>
            </a:r>
            <a:r>
              <a:rPr lang="en-US" sz="1300" dirty="0" err="1"/>
              <a:t>corp</a:t>
            </a:r>
            <a:r>
              <a:rPr lang="en-US" sz="1300" dirty="0"/>
              <a:t>, </a:t>
            </a:r>
            <a:r>
              <a:rPr lang="en-US" sz="1300" dirty="0" err="1"/>
              <a:t>suflet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spirit. </a:t>
            </a:r>
            <a:r>
              <a:rPr lang="en-US" sz="1300" dirty="0" err="1"/>
              <a:t>Viziunea</a:t>
            </a:r>
            <a:r>
              <a:rPr lang="en-US" sz="1300" dirty="0"/>
              <a:t> </a:t>
            </a:r>
            <a:r>
              <a:rPr lang="en-US" sz="1300" dirty="0" err="1"/>
              <a:t>asupra</a:t>
            </a:r>
            <a:r>
              <a:rPr lang="en-US" sz="1300" dirty="0"/>
              <a:t> </a:t>
            </a:r>
            <a:r>
              <a:rPr lang="en-US" sz="1300" dirty="0" err="1"/>
              <a:t>lumii</a:t>
            </a:r>
            <a:r>
              <a:rPr lang="en-US" sz="1300" dirty="0"/>
              <a:t> </a:t>
            </a:r>
            <a:r>
              <a:rPr lang="en-US" sz="1300" dirty="0" err="1"/>
              <a:t>andine</a:t>
            </a:r>
            <a:r>
              <a:rPr lang="en-US" sz="1300" dirty="0"/>
              <a:t> </a:t>
            </a:r>
            <a:r>
              <a:rPr lang="en-US" sz="1300" dirty="0" err="1"/>
              <a:t>prehispanice</a:t>
            </a:r>
            <a:r>
              <a:rPr lang="en-US" sz="1300" dirty="0"/>
              <a:t> era </a:t>
            </a:r>
            <a:r>
              <a:rPr lang="en-US" sz="1300" dirty="0" err="1"/>
              <a:t>intim</a:t>
            </a:r>
            <a:r>
              <a:rPr lang="en-US" sz="1300" dirty="0"/>
              <a:t> </a:t>
            </a:r>
            <a:r>
              <a:rPr lang="en-US" sz="1300" dirty="0" err="1"/>
              <a:t>legată</a:t>
            </a:r>
            <a:r>
              <a:rPr lang="en-US" sz="1300" dirty="0"/>
              <a:t> de </a:t>
            </a:r>
            <a:r>
              <a:rPr lang="en-US" sz="1300" dirty="0" err="1"/>
              <a:t>natură</a:t>
            </a:r>
            <a:r>
              <a:rPr lang="en-US" sz="1300" dirty="0"/>
              <a:t>, </a:t>
            </a:r>
            <a:r>
              <a:rPr lang="en-US" sz="1300" dirty="0" err="1"/>
              <a:t>în</a:t>
            </a:r>
            <a:r>
              <a:rPr lang="en-US" sz="1300" dirty="0"/>
              <a:t> care </a:t>
            </a:r>
            <a:r>
              <a:rPr lang="en-US" sz="1300" dirty="0" err="1"/>
              <a:t>pământul</a:t>
            </a:r>
            <a:r>
              <a:rPr lang="en-US" sz="1300" dirty="0"/>
              <a:t>, </a:t>
            </a:r>
            <a:r>
              <a:rPr lang="en-US" sz="1300" dirty="0" err="1"/>
              <a:t>focul</a:t>
            </a:r>
            <a:r>
              <a:rPr lang="en-US" sz="1300" dirty="0"/>
              <a:t>, </a:t>
            </a:r>
            <a:r>
              <a:rPr lang="en-US" sz="1300" dirty="0" err="1"/>
              <a:t>aerul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apa</a:t>
            </a:r>
            <a:r>
              <a:rPr lang="en-US" sz="1300" dirty="0"/>
              <a:t> se </a:t>
            </a:r>
            <a:r>
              <a:rPr lang="en-US" sz="1300" dirty="0" err="1"/>
              <a:t>legau</a:t>
            </a:r>
            <a:r>
              <a:rPr lang="en-US" sz="1300" dirty="0"/>
              <a:t>.</a:t>
            </a:r>
            <a:endParaRPr lang="es-ES" sz="1300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900" dirty="0"/>
              <a:t>1. </a:t>
            </a:r>
            <a:r>
              <a:rPr lang="es-ES" sz="900" dirty="0" err="1"/>
              <a:t>Frisancho</a:t>
            </a:r>
            <a:r>
              <a:rPr lang="es-ES" sz="900" dirty="0"/>
              <a:t> Velarde, Óscar. Concepción mágico-religiosa de la Medicina en la América Prehispánica. </a:t>
            </a:r>
            <a:r>
              <a:rPr lang="es-ES" sz="900" i="1" dirty="0"/>
              <a:t>Acta Médica Peruana</a:t>
            </a:r>
            <a:r>
              <a:rPr lang="es-ES" sz="900" dirty="0"/>
              <a:t>, 2012, vol. 29, no 2, p. 121-127. </a:t>
            </a:r>
            <a:r>
              <a:rPr lang="en-US" sz="900" dirty="0">
                <a:hlinkClick r:id="rId2"/>
              </a:rPr>
              <a:t>http://www.scielo.org.pe/scielo.php?script=sci_arttext&amp;pid=S1728-59172012000200013</a:t>
            </a:r>
            <a:endParaRPr lang="en-US" sz="900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576890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25" y="1044407"/>
            <a:ext cx="7886700" cy="537814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viziunii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asupra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populației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 Peru. </a:t>
            </a:r>
            <a:r>
              <a:rPr lang="en-US" dirty="0"/>
              <a:t/>
            </a:r>
            <a:br>
              <a:rPr lang="en-US" dirty="0"/>
            </a:b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25EC50D-9331-4DD0-A87D-132DE90C6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473" y="1420590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Viziunea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lumii</a:t>
            </a:r>
            <a:r>
              <a:rPr lang="en-US" sz="1200" dirty="0"/>
              <a:t>: </a:t>
            </a:r>
            <a:r>
              <a:rPr lang="en-US" sz="1200" dirty="0" err="1"/>
              <a:t>incașii</a:t>
            </a:r>
            <a:r>
              <a:rPr lang="en-US" sz="1200" dirty="0"/>
              <a:t> </a:t>
            </a:r>
            <a:r>
              <a:rPr lang="en-US" sz="1200" dirty="0" err="1"/>
              <a:t>aveau</a:t>
            </a:r>
            <a:r>
              <a:rPr lang="en-US" sz="1200" dirty="0"/>
              <a:t> o </a:t>
            </a:r>
            <a:r>
              <a:rPr lang="en-US" sz="1200" dirty="0" err="1"/>
              <a:t>concepție</a:t>
            </a:r>
            <a:r>
              <a:rPr lang="en-US" sz="1200" dirty="0"/>
              <a:t> a </a:t>
            </a:r>
            <a:r>
              <a:rPr lang="en-US" sz="1200" dirty="0" err="1"/>
              <a:t>universului</a:t>
            </a:r>
            <a:r>
              <a:rPr lang="en-US" sz="1200" dirty="0"/>
              <a:t>, </a:t>
            </a:r>
            <a:r>
              <a:rPr lang="en-US" sz="1200" dirty="0" err="1"/>
              <a:t>împărțită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trei</a:t>
            </a:r>
            <a:r>
              <a:rPr lang="en-US" sz="1200" dirty="0"/>
              <a:t> </a:t>
            </a:r>
            <a:r>
              <a:rPr lang="en-US" sz="1200" dirty="0" err="1"/>
              <a:t>planuri</a:t>
            </a:r>
            <a:r>
              <a:rPr lang="en-US" sz="1200" dirty="0"/>
              <a:t>: </a:t>
            </a:r>
            <a:r>
              <a:rPr lang="en-US" sz="1200" dirty="0" err="1"/>
              <a:t>lumea</a:t>
            </a:r>
            <a:r>
              <a:rPr lang="en-US" sz="1200" dirty="0"/>
              <a:t> </a:t>
            </a:r>
            <a:r>
              <a:rPr lang="en-US" sz="1200" dirty="0" err="1"/>
              <a:t>divină</a:t>
            </a:r>
            <a:r>
              <a:rPr lang="en-US" sz="1200" dirty="0"/>
              <a:t> a </a:t>
            </a:r>
            <a:r>
              <a:rPr lang="en-US" sz="1200" dirty="0" err="1"/>
              <a:t>zeilor</a:t>
            </a:r>
            <a:r>
              <a:rPr lang="en-US" sz="1200" dirty="0"/>
              <a:t> (Hanan </a:t>
            </a:r>
            <a:r>
              <a:rPr lang="en-US" sz="1200" dirty="0" err="1"/>
              <a:t>Pacha</a:t>
            </a:r>
            <a:r>
              <a:rPr lang="en-US" sz="1200" dirty="0"/>
              <a:t>), </a:t>
            </a:r>
            <a:r>
              <a:rPr lang="en-US" sz="1200" dirty="0" err="1"/>
              <a:t>lumea</a:t>
            </a:r>
            <a:r>
              <a:rPr lang="en-US" sz="1200" dirty="0"/>
              <a:t> </a:t>
            </a:r>
            <a:r>
              <a:rPr lang="en-US" sz="1200" dirty="0" err="1"/>
              <a:t>actuală</a:t>
            </a:r>
            <a:r>
              <a:rPr lang="en-US" sz="1200" dirty="0"/>
              <a:t> </a:t>
            </a:r>
            <a:r>
              <a:rPr lang="en-US" sz="1200" dirty="0" err="1"/>
              <a:t>locuită</a:t>
            </a:r>
            <a:r>
              <a:rPr lang="en-US" sz="1200" dirty="0"/>
              <a:t> de </a:t>
            </a:r>
            <a:r>
              <a:rPr lang="en-US" sz="1200" dirty="0" err="1"/>
              <a:t>oameni</a:t>
            </a:r>
            <a:r>
              <a:rPr lang="en-US" sz="1200" dirty="0"/>
              <a:t> (Kay </a:t>
            </a:r>
            <a:r>
              <a:rPr lang="en-US" sz="1200" dirty="0" err="1"/>
              <a:t>Pacha</a:t>
            </a:r>
            <a:r>
              <a:rPr lang="en-US" sz="1200" dirty="0"/>
              <a:t>)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lumea</a:t>
            </a:r>
            <a:r>
              <a:rPr lang="en-US" sz="1200" dirty="0"/>
              <a:t> </a:t>
            </a:r>
            <a:r>
              <a:rPr lang="en-US" sz="1200" dirty="0" err="1"/>
              <a:t>subterană</a:t>
            </a:r>
            <a:r>
              <a:rPr lang="en-US" sz="1200" dirty="0"/>
              <a:t> a </a:t>
            </a:r>
            <a:r>
              <a:rPr lang="en-US" sz="1200" dirty="0" err="1"/>
              <a:t>morților</a:t>
            </a:r>
            <a:r>
              <a:rPr lang="en-US" sz="1200" dirty="0"/>
              <a:t> (</a:t>
            </a:r>
            <a:r>
              <a:rPr lang="en-US" sz="1200" dirty="0" err="1"/>
              <a:t>Uku</a:t>
            </a:r>
            <a:r>
              <a:rPr lang="en-US" sz="1200" dirty="0"/>
              <a:t> </a:t>
            </a:r>
            <a:r>
              <a:rPr lang="en-US" sz="1200" dirty="0" err="1"/>
              <a:t>Pacha</a:t>
            </a:r>
            <a:r>
              <a:rPr lang="en-US" sz="1200" dirty="0"/>
              <a:t>).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trei</a:t>
            </a:r>
            <a:r>
              <a:rPr lang="en-US" sz="1200" dirty="0"/>
              <a:t> </a:t>
            </a:r>
            <a:r>
              <a:rPr lang="en-US" sz="1200" dirty="0" err="1"/>
              <a:t>lumi</a:t>
            </a:r>
            <a:r>
              <a:rPr lang="en-US" sz="1200" dirty="0"/>
              <a:t> </a:t>
            </a:r>
            <a:r>
              <a:rPr lang="en-US" sz="1200" dirty="0" err="1"/>
              <a:t>erau</a:t>
            </a:r>
            <a:r>
              <a:rPr lang="en-US" sz="1200" dirty="0"/>
              <a:t> permanent legate.</a:t>
            </a:r>
            <a:endParaRPr lang="es-ES" sz="1200" dirty="0"/>
          </a:p>
          <a:p>
            <a:pPr marL="0" indent="0">
              <a:buNone/>
            </a:pPr>
            <a:endParaRPr lang="es-ES" sz="1200" dirty="0"/>
          </a:p>
          <a:p>
            <a:pPr marL="0" indent="0">
              <a:buNone/>
            </a:pPr>
            <a:r>
              <a:rPr lang="es-ES" sz="1200" dirty="0"/>
              <a:t>1. </a:t>
            </a:r>
            <a:r>
              <a:rPr lang="es-ES" sz="1200" dirty="0" err="1"/>
              <a:t>Frisancho</a:t>
            </a:r>
            <a:r>
              <a:rPr lang="es-ES" sz="1200" dirty="0"/>
              <a:t> Velarde, Óscar. Concepción mágico-religiosa de la Medicina en la América Prehispánica. </a:t>
            </a:r>
            <a:r>
              <a:rPr lang="es-ES" sz="1200" i="1" dirty="0"/>
              <a:t>Acta Médica Peruana</a:t>
            </a:r>
            <a:r>
              <a:rPr lang="es-ES" sz="1200" dirty="0"/>
              <a:t>, 2012, vol. 29, no 2, p. 121-127. </a:t>
            </a:r>
            <a:r>
              <a:rPr lang="en-US" sz="1200" dirty="0">
                <a:hlinkClick r:id="rId2"/>
              </a:rPr>
              <a:t>http://www.scielo.org.pe/scielo.php?script=sci_arttext&amp;pid=S1728-59172012000200013</a:t>
            </a:r>
            <a:endParaRPr lang="en-US" sz="1200" dirty="0"/>
          </a:p>
          <a:p>
            <a:pPr marL="0" indent="0">
              <a:buNone/>
            </a:pPr>
            <a:r>
              <a:rPr lang="es-PE" sz="1200" dirty="0"/>
              <a:t>2. </a:t>
            </a:r>
            <a:r>
              <a:rPr lang="es-PE" sz="1200" dirty="0" err="1"/>
              <a:t>Pamo</a:t>
            </a:r>
            <a:r>
              <a:rPr lang="es-PE" sz="1200" dirty="0"/>
              <a:t> Reyna Oscar. Medicina Prehispánica. En Alarcón Graciela, Espinoza Luis, </a:t>
            </a:r>
            <a:r>
              <a:rPr lang="es-PE" sz="1200" dirty="0" err="1"/>
              <a:t>Pamo</a:t>
            </a:r>
            <a:r>
              <a:rPr lang="es-PE" sz="1200" dirty="0"/>
              <a:t>-Reyna Oscar, Eds. Medicina y Reumatología Peruanas: historia y aportes. Lima, Comité Organizador PANLAR 2006. </a:t>
            </a:r>
            <a:r>
              <a:rPr lang="en-US" sz="1200" dirty="0">
                <a:hlinkClick r:id="rId3"/>
              </a:rPr>
              <a:t>http://sisbib.unmsm.edu.pe/bibvirtualdata/libros/2007/med_reumat/a02es.pdf</a:t>
            </a:r>
            <a:r>
              <a:rPr lang="en-US" sz="1200" dirty="0"/>
              <a:t> (Spanish), </a:t>
            </a:r>
            <a:r>
              <a:rPr lang="en-US" sz="1200" dirty="0">
                <a:hlinkClick r:id="rId4"/>
              </a:rPr>
              <a:t>http://sisbib.unmsm.edu.pe/bibvirtualdata/libros/2007/med_reumat/a02in.pdf</a:t>
            </a:r>
            <a:r>
              <a:rPr lang="en-US" sz="1200" dirty="0"/>
              <a:t>   (English) </a:t>
            </a:r>
            <a:endParaRPr lang="es-PE" sz="1200" dirty="0"/>
          </a:p>
          <a:p>
            <a:pPr marL="0" indent="0">
              <a:buNone/>
            </a:pPr>
            <a:endParaRPr lang="es-PE" dirty="0"/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5757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0" y="695085"/>
            <a:ext cx="7886700" cy="702200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viziunii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populației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 </a:t>
            </a:r>
            <a:r>
              <a:rPr lang="en-US" dirty="0"/>
              <a:t/>
            </a:r>
            <a:br>
              <a:rPr lang="en-US" dirty="0"/>
            </a:br>
            <a:endParaRPr lang="es-PE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25EC50D-9331-4DD0-A87D-132DE90C6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114426"/>
            <a:ext cx="8343900" cy="3832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1200" dirty="0" err="1"/>
              <a:t>Viziunea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lumii</a:t>
            </a:r>
            <a:r>
              <a:rPr lang="en-US" sz="1200" dirty="0"/>
              <a:t>: </a:t>
            </a:r>
            <a:r>
              <a:rPr lang="en-US" sz="1200" dirty="0" err="1"/>
              <a:t>coloniștii</a:t>
            </a:r>
            <a:r>
              <a:rPr lang="en-US" sz="1200" dirty="0"/>
              <a:t> </a:t>
            </a:r>
            <a:r>
              <a:rPr lang="en-US" sz="1200" dirty="0" err="1"/>
              <a:t>precolombieni</a:t>
            </a:r>
            <a:r>
              <a:rPr lang="en-US" sz="1200" dirty="0"/>
              <a:t> </a:t>
            </a:r>
            <a:r>
              <a:rPr lang="en-US" sz="1200" dirty="0" err="1"/>
              <a:t>antici</a:t>
            </a:r>
            <a:r>
              <a:rPr lang="en-US" sz="1200" dirty="0"/>
              <a:t> au </a:t>
            </a:r>
            <a:r>
              <a:rPr lang="en-US" sz="1200" dirty="0" err="1"/>
              <a:t>dezvoltat</a:t>
            </a:r>
            <a:r>
              <a:rPr lang="en-US" sz="1200" dirty="0"/>
              <a:t> o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bazată</a:t>
            </a:r>
            <a:r>
              <a:rPr lang="en-US" sz="1200" dirty="0"/>
              <a:t> pe </a:t>
            </a:r>
            <a:r>
              <a:rPr lang="en-US" sz="1200" dirty="0" err="1"/>
              <a:t>respectul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cunoașterea</a:t>
            </a:r>
            <a:r>
              <a:rPr lang="en-US" sz="1200" dirty="0"/>
              <a:t> </a:t>
            </a:r>
            <a:r>
              <a:rPr lang="en-US" sz="1200" dirty="0" err="1"/>
              <a:t>șamanilor</a:t>
            </a:r>
            <a:r>
              <a:rPr lang="en-US" sz="1200" dirty="0"/>
              <a:t>.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regiunea</a:t>
            </a:r>
            <a:r>
              <a:rPr lang="en-US" sz="1200" dirty="0"/>
              <a:t> Piura,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nordul</a:t>
            </a:r>
            <a:r>
              <a:rPr lang="en-US" sz="1200" dirty="0"/>
              <a:t> Peru,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descoperit</a:t>
            </a:r>
            <a:r>
              <a:rPr lang="en-US" sz="1200" dirty="0"/>
              <a:t> un </a:t>
            </a:r>
            <a:r>
              <a:rPr lang="en-US" sz="1200" dirty="0" err="1"/>
              <a:t>mormânt</a:t>
            </a:r>
            <a:r>
              <a:rPr lang="en-US" sz="1200" dirty="0"/>
              <a:t> </a:t>
            </a:r>
            <a:r>
              <a:rPr lang="en-US" sz="1200" dirty="0" err="1"/>
              <a:t>vechi</a:t>
            </a:r>
            <a:r>
              <a:rPr lang="en-US" sz="1200" dirty="0"/>
              <a:t> de </a:t>
            </a:r>
            <a:r>
              <a:rPr lang="en-US" sz="1200" dirty="0" err="1"/>
              <a:t>două</a:t>
            </a:r>
            <a:r>
              <a:rPr lang="en-US" sz="1200" dirty="0"/>
              <a:t> mii de ani.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interiorul</a:t>
            </a:r>
            <a:r>
              <a:rPr lang="en-US" sz="1200" dirty="0"/>
              <a:t> </a:t>
            </a:r>
            <a:r>
              <a:rPr lang="en-US" sz="1200" dirty="0" err="1"/>
              <a:t>acestui</a:t>
            </a:r>
            <a:r>
              <a:rPr lang="en-US" sz="1200" dirty="0"/>
              <a:t> </a:t>
            </a:r>
            <a:r>
              <a:rPr lang="en-US" sz="1200" dirty="0" err="1"/>
              <a:t>mormânt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rămășițele</a:t>
            </a:r>
            <a:r>
              <a:rPr lang="en-US" sz="1200" dirty="0"/>
              <a:t> </a:t>
            </a:r>
            <a:r>
              <a:rPr lang="en-US" sz="1200" dirty="0" err="1"/>
              <a:t>unui</a:t>
            </a:r>
            <a:r>
              <a:rPr lang="en-US" sz="1200" dirty="0"/>
              <a:t> </a:t>
            </a:r>
            <a:r>
              <a:rPr lang="en-US" sz="1200" dirty="0" err="1"/>
              <a:t>șaman</a:t>
            </a:r>
            <a:r>
              <a:rPr lang="en-US" sz="1200" dirty="0"/>
              <a:t> </a:t>
            </a:r>
            <a:r>
              <a:rPr lang="en-US" sz="1200" dirty="0" err="1"/>
              <a:t>îngropat</a:t>
            </a:r>
            <a:r>
              <a:rPr lang="en-US" sz="1200" dirty="0"/>
              <a:t> cu diverse </a:t>
            </a:r>
            <a:r>
              <a:rPr lang="en-US" sz="1200" dirty="0" err="1"/>
              <a:t>elemente</a:t>
            </a:r>
            <a:r>
              <a:rPr lang="en-US" sz="1200" dirty="0"/>
              <a:t> </a:t>
            </a:r>
            <a:r>
              <a:rPr lang="en-US" sz="1200" dirty="0" err="1"/>
              <a:t>folosite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medicină</a:t>
            </a:r>
            <a:r>
              <a:rPr lang="en-US" sz="1200" dirty="0"/>
              <a:t>: </a:t>
            </a:r>
            <a:r>
              <a:rPr lang="en-US" sz="1200" dirty="0" err="1"/>
              <a:t>pietre</a:t>
            </a:r>
            <a:r>
              <a:rPr lang="en-US" sz="1200" dirty="0"/>
              <a:t>, </a:t>
            </a:r>
            <a:r>
              <a:rPr lang="en-US" sz="1200" dirty="0" err="1"/>
              <a:t>cristale</a:t>
            </a:r>
            <a:r>
              <a:rPr lang="en-US" sz="1200" dirty="0"/>
              <a:t>, </a:t>
            </a:r>
            <a:r>
              <a:rPr lang="en-US" sz="1200" dirty="0" err="1"/>
              <a:t>dinți</a:t>
            </a:r>
            <a:r>
              <a:rPr lang="en-US" sz="1200" dirty="0"/>
              <a:t> de puma, </a:t>
            </a:r>
            <a:r>
              <a:rPr lang="en-US" sz="1200" dirty="0" err="1"/>
              <a:t>scoici</a:t>
            </a:r>
            <a:r>
              <a:rPr lang="en-US" sz="1200" dirty="0"/>
              <a:t> etc. </a:t>
            </a:r>
            <a:r>
              <a:rPr lang="en-US" sz="1200" dirty="0" err="1"/>
              <a:t>Merită</a:t>
            </a:r>
            <a:r>
              <a:rPr lang="en-US" sz="1200" dirty="0"/>
              <a:t> </a:t>
            </a:r>
            <a:r>
              <a:rPr lang="en-US" sz="1200" dirty="0" err="1"/>
              <a:t>menționat</a:t>
            </a:r>
            <a:r>
              <a:rPr lang="en-US" sz="1200" dirty="0"/>
              <a:t> </a:t>
            </a:r>
            <a:r>
              <a:rPr lang="en-US" sz="1200" dirty="0" err="1"/>
              <a:t>faptul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prezent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același</a:t>
            </a:r>
            <a:r>
              <a:rPr lang="en-US" sz="1200" dirty="0"/>
              <a:t> </a:t>
            </a:r>
            <a:r>
              <a:rPr lang="en-US" sz="1200" dirty="0" err="1"/>
              <a:t>conținut</a:t>
            </a:r>
            <a:r>
              <a:rPr lang="en-US" sz="1200" dirty="0"/>
              <a:t> al „</a:t>
            </a:r>
            <a:r>
              <a:rPr lang="en-US" sz="1200" dirty="0" err="1"/>
              <a:t>setului</a:t>
            </a:r>
            <a:r>
              <a:rPr lang="en-US" sz="1200" dirty="0"/>
              <a:t>" de </a:t>
            </a:r>
            <a:r>
              <a:rPr lang="en-US" sz="1200" dirty="0" err="1"/>
              <a:t>lucrări</a:t>
            </a:r>
            <a:r>
              <a:rPr lang="en-US" sz="1200" dirty="0"/>
              <a:t> </a:t>
            </a:r>
            <a:r>
              <a:rPr lang="en-US" sz="1200" dirty="0" err="1"/>
              <a:t>utilizate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ritualurile</a:t>
            </a:r>
            <a:r>
              <a:rPr lang="en-US" sz="1200" dirty="0"/>
              <a:t> </a:t>
            </a:r>
            <a:r>
              <a:rPr lang="en-US" sz="1200" dirty="0" err="1"/>
              <a:t>vindecătorilor</a:t>
            </a:r>
            <a:r>
              <a:rPr lang="en-US" sz="1200" dirty="0"/>
              <a:t> din Peru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acea</a:t>
            </a:r>
            <a:r>
              <a:rPr lang="en-US" sz="1200" dirty="0"/>
              <a:t> </a:t>
            </a:r>
            <a:r>
              <a:rPr lang="en-US" sz="1200" dirty="0" err="1"/>
              <a:t>zonă</a:t>
            </a:r>
            <a:r>
              <a:rPr lang="en-US" sz="1200" dirty="0"/>
              <a:t> de </a:t>
            </a:r>
            <a:r>
              <a:rPr lang="en-US" sz="1200" dirty="0" err="1"/>
              <a:t>nord</a:t>
            </a:r>
            <a:r>
              <a:rPr lang="en-US" sz="1200" dirty="0"/>
              <a:t>, care </a:t>
            </a:r>
            <a:r>
              <a:rPr lang="en-US" sz="1200" dirty="0" err="1"/>
              <a:t>ar</a:t>
            </a:r>
            <a:r>
              <a:rPr lang="en-US" sz="1200" dirty="0"/>
              <a:t> </a:t>
            </a:r>
            <a:r>
              <a:rPr lang="en-US" sz="1200" dirty="0" err="1"/>
              <a:t>dezvălui</a:t>
            </a:r>
            <a:r>
              <a:rPr lang="en-US" sz="1200" dirty="0"/>
              <a:t> </a:t>
            </a:r>
            <a:r>
              <a:rPr lang="en-US" sz="1200" dirty="0" err="1"/>
              <a:t>continuitatea</a:t>
            </a:r>
            <a:r>
              <a:rPr lang="en-US" sz="1200" dirty="0"/>
              <a:t> </a:t>
            </a:r>
            <a:r>
              <a:rPr lang="en-US" sz="1200" dirty="0" err="1"/>
              <a:t>istorică</a:t>
            </a:r>
            <a:r>
              <a:rPr lang="en-US" sz="1200" dirty="0"/>
              <a:t> a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către</a:t>
            </a:r>
            <a:r>
              <a:rPr lang="en-US" sz="1200" dirty="0"/>
              <a:t> </a:t>
            </a:r>
            <a:r>
              <a:rPr lang="en-US" sz="1200" dirty="0" err="1"/>
              <a:t>Anzi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timpuri</a:t>
            </a:r>
            <a:r>
              <a:rPr lang="en-US" sz="1200" dirty="0"/>
              <a:t>.</a:t>
            </a:r>
            <a:endParaRPr lang="es-PE" sz="12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endParaRPr lang="es-PE" sz="1000" dirty="0"/>
          </a:p>
          <a:p>
            <a:pPr marL="0" indent="0">
              <a:buNone/>
            </a:pPr>
            <a:r>
              <a:rPr lang="es-PE" sz="1000" dirty="0" err="1"/>
              <a:t>Frisancho</a:t>
            </a:r>
            <a:r>
              <a:rPr lang="es-PE" sz="1000" dirty="0"/>
              <a:t> Velarde, Óscar Concepción mágico-religiosa de la Medicina en la América Prehispánica Acta Médica Peruana, vol. 29, núm. 2, abril-junio, 2012, pp. 121-127 Colegio Médico del Perú Lima, Perú</a:t>
            </a:r>
          </a:p>
          <a:p>
            <a:pPr marL="0" indent="0">
              <a:buNone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57575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167" y="880020"/>
            <a:ext cx="7886700" cy="640556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viziunii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populației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 </a:t>
            </a:r>
            <a:b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25EC50D-9331-4DD0-A87D-132DE90C6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5" y="1422651"/>
            <a:ext cx="8343900" cy="163904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dirty="0"/>
              <a:t/>
            </a:r>
            <a:br>
              <a:rPr lang="es-PE" dirty="0"/>
            </a:br>
            <a:r>
              <a:rPr lang="en-US" sz="1200" dirty="0" err="1"/>
              <a:t>Varietatea</a:t>
            </a:r>
            <a:r>
              <a:rPr lang="en-US" sz="1200" dirty="0"/>
              <a:t> </a:t>
            </a:r>
            <a:r>
              <a:rPr lang="en-US" sz="1200" dirty="0" err="1"/>
              <a:t>numelor</a:t>
            </a:r>
            <a:r>
              <a:rPr lang="en-US" sz="1200" dirty="0"/>
              <a:t> Quechua </a:t>
            </a:r>
            <a:r>
              <a:rPr lang="en-US" sz="1200" dirty="0" err="1"/>
              <a:t>și</a:t>
            </a:r>
            <a:r>
              <a:rPr lang="en-US" sz="1200" dirty="0"/>
              <a:t> Aymara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vindecătorii</a:t>
            </a:r>
            <a:r>
              <a:rPr lang="en-US" sz="1200" dirty="0"/>
              <a:t> </a:t>
            </a:r>
            <a:r>
              <a:rPr lang="en-US" sz="1200" dirty="0" err="1"/>
              <a:t>indigeni</a:t>
            </a:r>
            <a:r>
              <a:rPr lang="en-US" sz="1200" dirty="0"/>
              <a:t> </a:t>
            </a:r>
            <a:r>
              <a:rPr lang="en-US" sz="1200" dirty="0" err="1"/>
              <a:t>sugerează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au </a:t>
            </a:r>
            <a:r>
              <a:rPr lang="en-US" sz="1200" dirty="0" err="1"/>
              <a:t>existat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tipuri</a:t>
            </a:r>
            <a:r>
              <a:rPr lang="en-US" sz="1200" dirty="0"/>
              <a:t> de medici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vechiul</a:t>
            </a:r>
            <a:r>
              <a:rPr lang="en-US" sz="1200" dirty="0"/>
              <a:t> Peru care au </a:t>
            </a:r>
            <a:r>
              <a:rPr lang="en-US" sz="1200" dirty="0" err="1"/>
              <a:t>vindecat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moduri</a:t>
            </a:r>
            <a:r>
              <a:rPr lang="en-US" sz="1200" dirty="0"/>
              <a:t> </a:t>
            </a:r>
            <a:r>
              <a:rPr lang="en-US" sz="1200" dirty="0" err="1"/>
              <a:t>diferite</a:t>
            </a:r>
            <a:r>
              <a:rPr lang="en-US" sz="1200" dirty="0"/>
              <a:t>, </a:t>
            </a:r>
            <a:r>
              <a:rPr lang="en-US" sz="1200" dirty="0" err="1"/>
              <a:t>folosind</a:t>
            </a:r>
            <a:r>
              <a:rPr lang="en-US" sz="1200" dirty="0"/>
              <a:t> o </a:t>
            </a:r>
            <a:r>
              <a:rPr lang="en-US" sz="1200" dirty="0" err="1"/>
              <a:t>cantitate</a:t>
            </a:r>
            <a:r>
              <a:rPr lang="en-US" sz="1200" dirty="0"/>
              <a:t> </a:t>
            </a:r>
            <a:r>
              <a:rPr lang="en-US" sz="1200" dirty="0" err="1"/>
              <a:t>variabilă</a:t>
            </a:r>
            <a:r>
              <a:rPr lang="en-US" sz="1200" dirty="0"/>
              <a:t> de </a:t>
            </a:r>
            <a:r>
              <a:rPr lang="en-US" sz="1200" dirty="0" err="1"/>
              <a:t>religie</a:t>
            </a:r>
            <a:r>
              <a:rPr lang="en-US" sz="1200" dirty="0"/>
              <a:t>, </a:t>
            </a:r>
            <a:r>
              <a:rPr lang="en-US" sz="1200" dirty="0" err="1"/>
              <a:t>magie</a:t>
            </a:r>
            <a:r>
              <a:rPr lang="en-US" sz="1200" dirty="0"/>
              <a:t>, </a:t>
            </a:r>
            <a:r>
              <a:rPr lang="en-US" sz="1200" dirty="0" err="1"/>
              <a:t>cunoștințe</a:t>
            </a:r>
            <a:r>
              <a:rPr lang="en-US" sz="1200" dirty="0"/>
              <a:t> </a:t>
            </a:r>
            <a:r>
              <a:rPr lang="en-US" sz="1200" dirty="0" err="1"/>
              <a:t>empirice</a:t>
            </a:r>
            <a:r>
              <a:rPr lang="en-US" sz="1200" dirty="0"/>
              <a:t> de </a:t>
            </a:r>
            <a:r>
              <a:rPr lang="en-US" sz="1200" dirty="0" err="1"/>
              <a:t>plante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abilități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vindecarea</a:t>
            </a:r>
            <a:r>
              <a:rPr lang="en-US" sz="1200" dirty="0"/>
              <a:t> </a:t>
            </a:r>
            <a:r>
              <a:rPr lang="en-US" sz="1200" dirty="0" err="1"/>
              <a:t>lor</a:t>
            </a:r>
            <a:r>
              <a:rPr lang="en-US" sz="1200" dirty="0"/>
              <a:t>. Se pare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toți</a:t>
            </a:r>
            <a:r>
              <a:rPr lang="en-US" sz="1200" dirty="0"/>
              <a:t> </a:t>
            </a:r>
            <a:r>
              <a:rPr lang="en-US" sz="1200" dirty="0" err="1"/>
              <a:t>practicienii</a:t>
            </a:r>
            <a:r>
              <a:rPr lang="en-US" sz="1200" dirty="0"/>
              <a:t> </a:t>
            </a:r>
            <a:r>
              <a:rPr lang="en-US" sz="1200" dirty="0" err="1"/>
              <a:t>hampicamayocul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cel</a:t>
            </a:r>
            <a:r>
              <a:rPr lang="en-US" sz="1200" dirty="0"/>
              <a:t> care a </a:t>
            </a:r>
            <a:r>
              <a:rPr lang="en-US" sz="1200" dirty="0" err="1"/>
              <a:t>corespuns</a:t>
            </a:r>
            <a:r>
              <a:rPr lang="en-US" sz="1200" dirty="0"/>
              <a:t> </a:t>
            </a:r>
            <a:r>
              <a:rPr lang="en-US" sz="1200" dirty="0" err="1"/>
              <a:t>cel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</a:t>
            </a:r>
            <a:r>
              <a:rPr lang="en-US" sz="1200" dirty="0"/>
              <a:t> cu </a:t>
            </a:r>
            <a:r>
              <a:rPr lang="en-US" sz="1200" dirty="0" err="1"/>
              <a:t>vindecătorul</a:t>
            </a:r>
            <a:r>
              <a:rPr lang="en-US" sz="1200" dirty="0"/>
              <a:t> </a:t>
            </a:r>
            <a:r>
              <a:rPr lang="en-US" sz="1200" dirty="0" err="1"/>
              <a:t>european</a:t>
            </a:r>
            <a:r>
              <a:rPr lang="en-US" sz="1200" dirty="0"/>
              <a:t> al </a:t>
            </a:r>
            <a:r>
              <a:rPr lang="en-US" sz="1200" dirty="0" err="1"/>
              <a:t>vremii</a:t>
            </a:r>
            <a:r>
              <a:rPr lang="en-US" sz="1200" dirty="0"/>
              <a:t>.</a:t>
            </a:r>
            <a:endParaRPr lang="es-PE" sz="1200" dirty="0"/>
          </a:p>
          <a:p>
            <a:pPr marL="0" indent="0">
              <a:buNone/>
            </a:pP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575757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921" y="950948"/>
            <a:ext cx="7886700" cy="44534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</a:t>
            </a:r>
            <a:r>
              <a:rPr lang="ro-RO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ția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șamanismului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8921" y="1396295"/>
            <a:ext cx="7490361" cy="260840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 se </a:t>
            </a:r>
            <a:r>
              <a:rPr lang="en-US" sz="1200" dirty="0" err="1"/>
              <a:t>baza</a:t>
            </a:r>
            <a:r>
              <a:rPr lang="en-US" sz="1200" dirty="0"/>
              <a:t> pe </a:t>
            </a:r>
            <a:r>
              <a:rPr lang="en-US" sz="1200" dirty="0" err="1"/>
              <a:t>șamanism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"</a:t>
            </a:r>
            <a:r>
              <a:rPr lang="en-US" sz="1200" dirty="0" err="1"/>
              <a:t>curanderismo</a:t>
            </a:r>
            <a:r>
              <a:rPr lang="en-US" sz="1200" dirty="0"/>
              <a:t>". </a:t>
            </a:r>
            <a:r>
              <a:rPr lang="en-US" sz="1200" dirty="0" err="1"/>
              <a:t>Acești</a:t>
            </a:r>
            <a:r>
              <a:rPr lang="en-US" sz="1200" dirty="0"/>
              <a:t> „</a:t>
            </a:r>
            <a:r>
              <a:rPr lang="en-US" sz="1200" dirty="0" err="1"/>
              <a:t>vindecători</a:t>
            </a:r>
            <a:r>
              <a:rPr lang="en-US" sz="1200" dirty="0"/>
              <a:t>”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aleși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tradiție</a:t>
            </a:r>
            <a:r>
              <a:rPr lang="en-US" sz="1200" dirty="0"/>
              <a:t> din </a:t>
            </a:r>
            <a:r>
              <a:rPr lang="en-US" sz="1200" dirty="0" err="1"/>
              <a:t>generație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generație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chemarea</a:t>
            </a:r>
            <a:r>
              <a:rPr lang="en-US" sz="1200" dirty="0"/>
              <a:t> </a:t>
            </a:r>
            <a:r>
              <a:rPr lang="en-US" sz="1200" dirty="0" err="1"/>
              <a:t>zeităților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s-au </a:t>
            </a:r>
            <a:r>
              <a:rPr lang="en-US" sz="1200" dirty="0" err="1"/>
              <a:t>ocupat</a:t>
            </a:r>
            <a:r>
              <a:rPr lang="en-US" sz="1200" dirty="0"/>
              <a:t> de </a:t>
            </a:r>
            <a:r>
              <a:rPr lang="en-US" sz="1200" dirty="0" err="1"/>
              <a:t>sănătatea</a:t>
            </a:r>
            <a:r>
              <a:rPr lang="en-US" sz="1200" dirty="0"/>
              <a:t> </a:t>
            </a:r>
            <a:r>
              <a:rPr lang="en-US" sz="1200" dirty="0" err="1"/>
              <a:t>populației</a:t>
            </a:r>
            <a:r>
              <a:rPr lang="en-US" sz="1200" dirty="0"/>
              <a:t>. </a:t>
            </a:r>
            <a:r>
              <a:rPr lang="en-US" sz="1200" dirty="0" err="1"/>
              <a:t>Acești</a:t>
            </a:r>
            <a:r>
              <a:rPr lang="en-US" sz="1200" dirty="0"/>
              <a:t> </a:t>
            </a:r>
            <a:r>
              <a:rPr lang="en-US" sz="1200" dirty="0" err="1"/>
              <a:t>vindecători</a:t>
            </a:r>
            <a:r>
              <a:rPr lang="en-US" sz="1200" dirty="0"/>
              <a:t> </a:t>
            </a:r>
            <a:r>
              <a:rPr lang="en-US" sz="1200" dirty="0" err="1"/>
              <a:t>șamanici</a:t>
            </a:r>
            <a:r>
              <a:rPr lang="en-US" sz="1200" dirty="0"/>
              <a:t> </a:t>
            </a:r>
            <a:r>
              <a:rPr lang="en-US" sz="1200" dirty="0" err="1"/>
              <a:t>erau</a:t>
            </a:r>
            <a:r>
              <a:rPr lang="en-US" sz="1200" dirty="0"/>
              <a:t> </a:t>
            </a:r>
            <a:r>
              <a:rPr lang="en-US" sz="1200" dirty="0" err="1"/>
              <a:t>însărcinați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asiste</a:t>
            </a:r>
            <a:r>
              <a:rPr lang="en-US" sz="1200" dirty="0"/>
              <a:t> la </a:t>
            </a:r>
            <a:r>
              <a:rPr lang="en-US" sz="1200" dirty="0" err="1"/>
              <a:t>sănătatea</a:t>
            </a:r>
            <a:r>
              <a:rPr lang="en-US" sz="1200" dirty="0"/>
              <a:t>  </a:t>
            </a:r>
            <a:r>
              <a:rPr lang="en-US" sz="1200" dirty="0" err="1"/>
              <a:t>fizică</a:t>
            </a:r>
            <a:r>
              <a:rPr lang="en-US" sz="1200" dirty="0"/>
              <a:t>, </a:t>
            </a:r>
            <a:r>
              <a:rPr lang="en-US" sz="1200" dirty="0" err="1"/>
              <a:t>mentală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spirituală</a:t>
            </a:r>
            <a:r>
              <a:rPr lang="en-US" sz="1200" dirty="0"/>
              <a:t> </a:t>
            </a:r>
            <a:r>
              <a:rPr lang="en-US" sz="1200" dirty="0" err="1"/>
              <a:t>individuală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colectivă</a:t>
            </a:r>
            <a:r>
              <a:rPr lang="en-US" sz="1200" dirty="0"/>
              <a:t> a </a:t>
            </a:r>
            <a:r>
              <a:rPr lang="en-US" sz="1200" dirty="0" err="1"/>
              <a:t>popoarelor</a:t>
            </a:r>
            <a:r>
              <a:rPr lang="en-US" sz="1200" dirty="0"/>
              <a:t> indigene, cu mare </a:t>
            </a:r>
            <a:r>
              <a:rPr lang="en-US" sz="1200" dirty="0" err="1"/>
              <a:t>succes</a:t>
            </a:r>
            <a:r>
              <a:rPr lang="en-US" sz="1200" dirty="0"/>
              <a:t>.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practici</a:t>
            </a:r>
            <a:r>
              <a:rPr lang="en-US" sz="1200" dirty="0"/>
              <a:t> ale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au </a:t>
            </a:r>
            <a:r>
              <a:rPr lang="en-US" sz="1200" dirty="0" err="1"/>
              <a:t>rămas</a:t>
            </a:r>
            <a:r>
              <a:rPr lang="en-US" sz="1200" dirty="0"/>
              <a:t> ca </a:t>
            </a:r>
            <a:r>
              <a:rPr lang="en-US" sz="1200" dirty="0" err="1"/>
              <a:t>moștenire</a:t>
            </a:r>
            <a:r>
              <a:rPr lang="en-US" sz="1200" dirty="0"/>
              <a:t> </a:t>
            </a:r>
            <a:r>
              <a:rPr lang="en-US" sz="1200" dirty="0" err="1"/>
              <a:t>istorico-culturală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ceramică</a:t>
            </a:r>
            <a:r>
              <a:rPr lang="en-US" sz="1200" dirty="0"/>
              <a:t>, textile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expresii</a:t>
            </a:r>
            <a:r>
              <a:rPr lang="en-US" sz="1200" dirty="0"/>
              <a:t> </a:t>
            </a:r>
            <a:r>
              <a:rPr lang="en-US" sz="1200" dirty="0" err="1"/>
              <a:t>artistice</a:t>
            </a:r>
            <a:r>
              <a:rPr lang="en-US" sz="1200" dirty="0"/>
              <a:t> de </a:t>
            </a:r>
            <a:r>
              <a:rPr lang="en-US" sz="1200" dirty="0" err="1"/>
              <a:t>conținut</a:t>
            </a:r>
            <a:r>
              <a:rPr lang="en-US" sz="1200" dirty="0"/>
              <a:t> magico-</a:t>
            </a:r>
            <a:r>
              <a:rPr lang="en-US" sz="1200" dirty="0" err="1"/>
              <a:t>religios</a:t>
            </a:r>
            <a:r>
              <a:rPr lang="en-US" sz="1200" dirty="0"/>
              <a:t> </a:t>
            </a:r>
            <a:r>
              <a:rPr lang="en-US" sz="1200" dirty="0" err="1"/>
              <a:t>păstrate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rămășițele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.</a:t>
            </a:r>
            <a:endParaRPr lang="es-PE" sz="1200" dirty="0"/>
          </a:p>
          <a:p>
            <a:pPr algn="just"/>
            <a:endParaRPr lang="es-PE" sz="1200" dirty="0"/>
          </a:p>
          <a:p>
            <a:pPr algn="just"/>
            <a:endParaRPr lang="es-PE" sz="1200" dirty="0"/>
          </a:p>
          <a:p>
            <a:pPr algn="just"/>
            <a:endParaRPr lang="es-PE" sz="1200" dirty="0"/>
          </a:p>
          <a:p>
            <a:pPr algn="just"/>
            <a:endParaRPr lang="es-PE" sz="1200" dirty="0"/>
          </a:p>
          <a:p>
            <a:pPr algn="just"/>
            <a:endParaRPr lang="es-PE" sz="1200" dirty="0"/>
          </a:p>
          <a:p>
            <a:pPr algn="just"/>
            <a:endParaRPr lang="es-PE" sz="1200" dirty="0"/>
          </a:p>
          <a:p>
            <a:pPr algn="just"/>
            <a:r>
              <a:rPr lang="it-IT" sz="1050" dirty="0"/>
              <a:t>R. G. Franco:</a:t>
            </a:r>
            <a:r>
              <a:rPr lang="es-PE" sz="1050" dirty="0"/>
              <a:t>chamanismo y plantas de poder en el mundo Precolombino de la Costa Norte del Perú . Perspectivas Latinoamericanas El </a:t>
            </a:r>
            <a:r>
              <a:rPr lang="es-PE" sz="1050" dirty="0" err="1"/>
              <a:t>Taki</a:t>
            </a:r>
            <a:r>
              <a:rPr lang="es-PE" sz="1050" dirty="0"/>
              <a:t> </a:t>
            </a:r>
            <a:r>
              <a:rPr lang="es-PE" sz="1050" dirty="0" err="1"/>
              <a:t>Onqoy</a:t>
            </a:r>
            <a:r>
              <a:rPr lang="es-PE" sz="1050" dirty="0"/>
              <a:t>, 2015</a:t>
            </a:r>
          </a:p>
        </p:txBody>
      </p:sp>
    </p:spTree>
    <p:extLst>
      <p:ext uri="{BB962C8B-B14F-4D97-AF65-F5344CB8AC3E}">
        <p14:creationId xmlns:p14="http://schemas.microsoft.com/office/powerpoint/2010/main" val="575757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351CA0E-CBE1-4E9D-A054-D1EADA378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76" y="762973"/>
            <a:ext cx="7886700" cy="47430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viziunii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asupra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967019"/>
              </p:ext>
            </p:extLst>
          </p:nvPr>
        </p:nvGraphicFramePr>
        <p:xfrm>
          <a:off x="1826728" y="1605466"/>
          <a:ext cx="4594854" cy="2620872"/>
        </p:xfrm>
        <a:graphic>
          <a:graphicData uri="http://schemas.openxmlformats.org/drawingml/2006/table">
            <a:tbl>
              <a:tblPr/>
              <a:tblGrid>
                <a:gridCol w="20425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523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i="1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Nume indigen</a:t>
                      </a:r>
                      <a:r>
                        <a:rPr lang="en-US" sz="700" i="1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i="1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Descriere</a:t>
                      </a:r>
                      <a:r>
                        <a:rPr lang="en-US" sz="700" i="1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Ambicamayo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Vraci 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(=</a:t>
                      </a: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hampicamayoc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Camasca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 magician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Camasca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osoacoyoc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Chukri hampicamayok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Chirurg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Chukrihampik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Chirurg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Circay camayok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Chirurg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pentru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sângerări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Colla camana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vezi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collacamana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Collacamana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Chirurg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Collayoc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0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Erborizator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Hambi camayoc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Practician medicinist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Hanpi camayoc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Chirurg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Hampicamana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Hampipayak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Preot v</a:t>
                      </a:r>
                      <a:r>
                        <a:rPr lang="ro-RO" sz="8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indecător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Hanpiyoc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Vindecător</a:t>
                      </a:r>
                      <a:r>
                        <a:rPr lang="en-US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pentru crime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Huachachicuk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Moașă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Huachachik</a:t>
                      </a:r>
                      <a:endParaRPr lang="es-PE" sz="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Moașă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5604">
                <a:tc>
                  <a:txBody>
                    <a:bodyPr/>
                    <a:lstStyle/>
                    <a:p>
                      <a:pPr marL="71755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en-US" sz="700" dirty="0" err="1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Huahuachiti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120">
                        <a:spcBef>
                          <a:spcPts val="405"/>
                        </a:spcBef>
                        <a:spcAft>
                          <a:spcPts val="0"/>
                        </a:spcAft>
                      </a:pPr>
                      <a:r>
                        <a:rPr lang="ro-RO" sz="700" dirty="0">
                          <a:solidFill>
                            <a:srgbClr val="231F2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Moașă</a:t>
                      </a:r>
                      <a:endParaRPr lang="es-PE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45324" y="4226338"/>
            <a:ext cx="7763727" cy="102335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/>
              <a:t>Jan G. R.  </a:t>
            </a:r>
            <a:r>
              <a:rPr lang="en-US" sz="1000" dirty="0" err="1"/>
              <a:t>Elferink</a:t>
            </a:r>
            <a:r>
              <a:rPr lang="en-US" sz="1000" dirty="0"/>
              <a:t>. The Inca healer: empirical medical knowledge and magic in pre-Columbian Peru. </a:t>
            </a:r>
            <a:r>
              <a:rPr lang="en-US" sz="1000" i="1" dirty="0" err="1"/>
              <a:t>Revista</a:t>
            </a:r>
            <a:r>
              <a:rPr lang="en-US" sz="1000" i="1" dirty="0"/>
              <a:t> de </a:t>
            </a:r>
            <a:r>
              <a:rPr lang="en-US" sz="1000" i="1" dirty="0" err="1"/>
              <a:t>Indias</a:t>
            </a:r>
            <a:r>
              <a:rPr lang="en-US" sz="1000" i="1" dirty="0"/>
              <a:t>, </a:t>
            </a:r>
            <a:r>
              <a:rPr lang="en-US" sz="1000" dirty="0"/>
              <a:t>2015, vol. LXXV, n.º 264, 323-350, ISSN: 0034-8341 doi:10.3989/revindias.2015.011</a:t>
            </a:r>
            <a:endParaRPr lang="es-PE" sz="1000" dirty="0"/>
          </a:p>
          <a:p>
            <a:endParaRPr lang="es-PE" dirty="0"/>
          </a:p>
          <a:p>
            <a:endParaRPr lang="es-PE" dirty="0"/>
          </a:p>
          <a:p>
            <a:endParaRPr lang="es-PE" dirty="0"/>
          </a:p>
        </p:txBody>
      </p:sp>
      <p:sp>
        <p:nvSpPr>
          <p:cNvPr id="6" name="5 CuadroTexto"/>
          <p:cNvSpPr txBox="1"/>
          <p:nvPr/>
        </p:nvSpPr>
        <p:spPr>
          <a:xfrm>
            <a:off x="1463800" y="1237275"/>
            <a:ext cx="4898572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ro-RO" sz="1200" dirty="0"/>
              <a:t>Numele </a:t>
            </a:r>
            <a:r>
              <a:rPr lang="en-US" sz="1200" dirty="0"/>
              <a:t>Quechua </a:t>
            </a:r>
            <a:r>
              <a:rPr lang="ro-RO" sz="1200" dirty="0"/>
              <a:t>și</a:t>
            </a:r>
            <a:r>
              <a:rPr lang="en-US" sz="1200" dirty="0"/>
              <a:t> Aymara names </a:t>
            </a:r>
            <a:r>
              <a:rPr lang="ro-RO" sz="1200" dirty="0"/>
              <a:t>pentru șamani</a:t>
            </a:r>
            <a:r>
              <a:rPr lang="en-US" sz="1200" dirty="0"/>
              <a:t>: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575757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828" y="705358"/>
            <a:ext cx="7886700" cy="99417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376" y="1595251"/>
            <a:ext cx="8255577" cy="3141136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n-US" sz="1500" dirty="0"/>
          </a:p>
          <a:p>
            <a:pPr algn="just">
              <a:buFont typeface="Wingdings" pitchFamily="2" charset="2"/>
              <a:buChar char="ü"/>
            </a:pPr>
            <a:r>
              <a:rPr lang="en-US" sz="1500" dirty="0"/>
              <a:t> </a:t>
            </a:r>
            <a:r>
              <a:rPr lang="en-US" sz="1200" dirty="0" err="1"/>
              <a:t>Rămășițe</a:t>
            </a:r>
            <a:r>
              <a:rPr lang="en-US" sz="1200" dirty="0"/>
              <a:t> ale </a:t>
            </a:r>
            <a:r>
              <a:rPr lang="en-US" sz="1200" dirty="0" err="1"/>
              <a:t>mărturiilor</a:t>
            </a:r>
            <a:r>
              <a:rPr lang="en-US" sz="1200" dirty="0"/>
              <a:t> </a:t>
            </a:r>
            <a:r>
              <a:rPr lang="en-US" sz="1200" dirty="0" err="1"/>
              <a:t>așa-numiților</a:t>
            </a:r>
            <a:r>
              <a:rPr lang="en-US" sz="1200" dirty="0"/>
              <a:t> </a:t>
            </a:r>
            <a:r>
              <a:rPr lang="en-US" sz="1200" dirty="0" err="1"/>
              <a:t>cronicari</a:t>
            </a:r>
            <a:r>
              <a:rPr lang="en-US" sz="12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Coprolitii</a:t>
            </a:r>
            <a:r>
              <a:rPr lang="en-US" sz="12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Studiul</a:t>
            </a:r>
            <a:r>
              <a:rPr lang="en-US" sz="1200" dirty="0"/>
              <a:t> </a:t>
            </a:r>
            <a:r>
              <a:rPr lang="en-US" sz="1200" dirty="0" err="1"/>
              <a:t>scheletelor</a:t>
            </a:r>
            <a:r>
              <a:rPr lang="en-US" sz="1200" dirty="0"/>
              <a:t> </a:t>
            </a:r>
            <a:r>
              <a:rPr lang="en-US" sz="1200" dirty="0" err="1"/>
              <a:t>mumiilor</a:t>
            </a:r>
            <a:r>
              <a:rPr lang="en-US" sz="1200" dirty="0"/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Ceramica</a:t>
            </a:r>
            <a:r>
              <a:rPr lang="en-US" sz="1200" dirty="0"/>
              <a:t>.</a:t>
            </a:r>
            <a:r>
              <a:rPr lang="es-PE" sz="1500" dirty="0"/>
              <a:t>	</a:t>
            </a:r>
          </a:p>
          <a:p>
            <a:pPr algn="just">
              <a:buNone/>
            </a:pPr>
            <a:r>
              <a:rPr lang="es-PE" sz="1000" dirty="0"/>
              <a:t>     </a:t>
            </a:r>
          </a:p>
          <a:p>
            <a:pPr algn="just">
              <a:buNone/>
            </a:pPr>
            <a:endParaRPr lang="es-PE" sz="1000" dirty="0"/>
          </a:p>
          <a:p>
            <a:pPr algn="just">
              <a:buNone/>
            </a:pPr>
            <a:endParaRPr lang="es-PE" sz="1000" dirty="0"/>
          </a:p>
          <a:p>
            <a:pPr algn="just">
              <a:buNone/>
            </a:pPr>
            <a:endParaRPr lang="es-PE" sz="1000" dirty="0"/>
          </a:p>
          <a:p>
            <a:pPr algn="just">
              <a:buNone/>
            </a:pPr>
            <a:r>
              <a:rPr lang="es-PE" sz="1000" dirty="0"/>
              <a:t> </a:t>
            </a:r>
            <a:r>
              <a:rPr lang="es-PE" sz="1000" dirty="0" err="1"/>
              <a:t>Pamo</a:t>
            </a:r>
            <a:r>
              <a:rPr lang="es-PE" sz="1000" dirty="0"/>
              <a:t> Reyna Oscar. Medicina Prehispánica. En Alarcón Graciela, Espinoza Luis, </a:t>
            </a:r>
            <a:r>
              <a:rPr lang="es-PE" sz="1000" dirty="0" err="1"/>
              <a:t>Pamo</a:t>
            </a:r>
            <a:r>
              <a:rPr lang="es-PE" sz="1000" dirty="0"/>
              <a:t>-Reyna Oscar, Eds. Medicina y Reumatología Peruanas: historia y aportes. Lima, Comité Organizador PANLAR 2006. </a:t>
            </a:r>
            <a:r>
              <a:rPr lang="en-US" sz="1000" dirty="0">
                <a:hlinkClick r:id="rId2"/>
              </a:rPr>
              <a:t>http://sisbib.unmsm.edu.pe/bibvirtualdata/libros/2007/med_reumat/a02es.pdf</a:t>
            </a:r>
            <a:r>
              <a:rPr lang="en-US" sz="1000" dirty="0"/>
              <a:t> (Spanish), </a:t>
            </a:r>
            <a:r>
              <a:rPr lang="en-US" sz="1000" dirty="0">
                <a:hlinkClick r:id="rId3"/>
              </a:rPr>
              <a:t>http://sisbib.unmsm.edu.pe/bibvirtualdata/libros/2007/med_reumat/a02in.pdf</a:t>
            </a:r>
            <a:r>
              <a:rPr lang="en-US" sz="1000" dirty="0"/>
              <a:t>   (English</a:t>
            </a:r>
            <a:endParaRPr lang="es-PE" sz="1000" dirty="0"/>
          </a:p>
          <a:p>
            <a:endParaRPr lang="es-P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924" y="653988"/>
            <a:ext cx="7886700" cy="99417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8492" y="1164369"/>
            <a:ext cx="7886700" cy="32635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PE" sz="1800" dirty="0"/>
              <a:t> </a:t>
            </a:r>
          </a:p>
          <a:p>
            <a:pPr algn="just">
              <a:buNone/>
            </a:pPr>
            <a:r>
              <a:rPr lang="en-US" sz="1200" dirty="0" err="1"/>
              <a:t>Când</a:t>
            </a:r>
            <a:r>
              <a:rPr lang="en-US" sz="1200" dirty="0"/>
              <a:t> </a:t>
            </a:r>
            <a:r>
              <a:rPr lang="en-US" sz="1200" dirty="0" err="1"/>
              <a:t>avem</a:t>
            </a:r>
            <a:r>
              <a:rPr lang="en-US" sz="1200" dirty="0"/>
              <a:t> </a:t>
            </a:r>
            <a:r>
              <a:rPr lang="en-US" sz="1200" dirty="0" err="1"/>
              <a:t>nevoie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știm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, </a:t>
            </a:r>
            <a:r>
              <a:rPr lang="en-US" sz="1200" dirty="0" err="1"/>
              <a:t>apelăm</a:t>
            </a:r>
            <a:r>
              <a:rPr lang="en-US" sz="1200" dirty="0"/>
              <a:t> la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surse</a:t>
            </a:r>
            <a:r>
              <a:rPr lang="en-US" sz="1200" dirty="0"/>
              <a:t>:  </a:t>
            </a:r>
          </a:p>
          <a:p>
            <a:pPr marL="0" indent="0" algn="just">
              <a:buNone/>
            </a:pPr>
            <a:r>
              <a:rPr lang="en-US" sz="1200" dirty="0" err="1"/>
              <a:t>Neavând</a:t>
            </a:r>
            <a:r>
              <a:rPr lang="en-US" sz="1200" dirty="0"/>
              <a:t> </a:t>
            </a:r>
            <a:r>
              <a:rPr lang="en-US" sz="1200" dirty="0" err="1"/>
              <a:t>lăsată</a:t>
            </a:r>
            <a:r>
              <a:rPr lang="en-US" sz="1200" dirty="0"/>
              <a:t> o </a:t>
            </a:r>
            <a:r>
              <a:rPr lang="en-US" sz="1200" dirty="0" err="1"/>
              <a:t>moștenire</a:t>
            </a:r>
            <a:r>
              <a:rPr lang="en-US" sz="1200" dirty="0"/>
              <a:t> </a:t>
            </a:r>
            <a:r>
              <a:rPr lang="en-US" sz="1200" dirty="0" err="1"/>
              <a:t>scrisă</a:t>
            </a:r>
            <a:r>
              <a:rPr lang="en-US" sz="1200" dirty="0"/>
              <a:t> de </a:t>
            </a:r>
            <a:r>
              <a:rPr lang="en-US" sz="1200" dirty="0" err="1"/>
              <a:t>locuitorii</a:t>
            </a:r>
            <a:r>
              <a:rPr lang="en-US" sz="1200" dirty="0"/>
              <a:t> </a:t>
            </a:r>
            <a:r>
              <a:rPr lang="en-US" sz="1200" dirty="0" err="1"/>
              <a:t>acestui</a:t>
            </a:r>
            <a:r>
              <a:rPr lang="en-US" sz="1200" dirty="0"/>
              <a:t> continent, </a:t>
            </a:r>
            <a:r>
              <a:rPr lang="en-US" sz="1200" dirty="0" err="1"/>
              <a:t>trebuie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căutăm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ale </a:t>
            </a:r>
            <a:r>
              <a:rPr lang="en-US" sz="1200" dirty="0" err="1"/>
              <a:t>mărturiilor</a:t>
            </a:r>
            <a:r>
              <a:rPr lang="en-US" sz="1200" dirty="0"/>
              <a:t> </a:t>
            </a:r>
            <a:r>
              <a:rPr lang="en-US" sz="1200" dirty="0" err="1"/>
              <a:t>așa-numiților</a:t>
            </a:r>
            <a:r>
              <a:rPr lang="ro-RO" sz="1200" dirty="0"/>
              <a:t> </a:t>
            </a:r>
            <a:r>
              <a:rPr lang="en-US" sz="1200" dirty="0" err="1"/>
              <a:t>cronicari</a:t>
            </a:r>
            <a:r>
              <a:rPr lang="en-US" sz="1200" dirty="0"/>
              <a:t>, care </a:t>
            </a:r>
            <a:r>
              <a:rPr lang="en-US" sz="1200" dirty="0" err="1"/>
              <a:t>erau</a:t>
            </a:r>
            <a:r>
              <a:rPr lang="en-US" sz="1200" dirty="0"/>
              <a:t> </a:t>
            </a:r>
            <a:r>
              <a:rPr lang="en-US" sz="1200" dirty="0" err="1"/>
              <a:t>militari</a:t>
            </a:r>
            <a:r>
              <a:rPr lang="en-US" sz="1200" dirty="0"/>
              <a:t>, </a:t>
            </a:r>
            <a:r>
              <a:rPr lang="en-US" sz="1200" dirty="0" err="1"/>
              <a:t>călugări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avocați</a:t>
            </a:r>
            <a:r>
              <a:rPr lang="en-US" sz="1200" dirty="0"/>
              <a:t> </a:t>
            </a:r>
            <a:r>
              <a:rPr lang="en-US" sz="1200" dirty="0" err="1"/>
              <a:t>spanioli</a:t>
            </a:r>
            <a:r>
              <a:rPr lang="en-US" sz="1200" dirty="0"/>
              <a:t>, care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martorii</a:t>
            </a:r>
            <a:r>
              <a:rPr lang="en-US" sz="1200" dirty="0"/>
              <a:t> a </a:t>
            </a:r>
            <a:r>
              <a:rPr lang="en-US" sz="1200" dirty="0" err="1"/>
              <a:t>ceea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se </a:t>
            </a:r>
            <a:r>
              <a:rPr lang="en-US" sz="1200" dirty="0" err="1"/>
              <a:t>întâmpla</a:t>
            </a:r>
            <a:r>
              <a:rPr lang="en-US" sz="1200" dirty="0"/>
              <a:t> pe </a:t>
            </a:r>
            <a:r>
              <a:rPr lang="en-US" sz="1200" dirty="0" err="1"/>
              <a:t>Noul</a:t>
            </a:r>
            <a:r>
              <a:rPr lang="en-US" sz="1200" dirty="0"/>
              <a:t> Continent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andină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scris</a:t>
            </a:r>
            <a:r>
              <a:rPr lang="en-US" sz="1200" dirty="0"/>
              <a:t>-o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cărți</a:t>
            </a:r>
            <a:r>
              <a:rPr lang="en-US" sz="1200" dirty="0"/>
              <a:t>.  </a:t>
            </a:r>
            <a:r>
              <a:rPr lang="en-US" sz="1200" dirty="0" err="1"/>
              <a:t>Referințele</a:t>
            </a:r>
            <a:r>
              <a:rPr lang="en-US" sz="1200" dirty="0"/>
              <a:t> </a:t>
            </a:r>
            <a:r>
              <a:rPr lang="en-US" sz="1200" dirty="0" err="1"/>
              <a:t>raportate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cronici</a:t>
            </a:r>
            <a:r>
              <a:rPr lang="en-US" sz="1200" dirty="0"/>
              <a:t> sunt </a:t>
            </a:r>
            <a:r>
              <a:rPr lang="en-US" sz="1200" dirty="0" err="1"/>
              <a:t>valabile</a:t>
            </a:r>
            <a:r>
              <a:rPr lang="en-US" sz="1200" dirty="0"/>
              <a:t> </a:t>
            </a:r>
            <a:r>
              <a:rPr lang="en-US" sz="1200" dirty="0" err="1"/>
              <a:t>numai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indigeni</a:t>
            </a:r>
            <a:r>
              <a:rPr lang="en-US" sz="1200" dirty="0"/>
              <a:t>..</a:t>
            </a:r>
            <a:endParaRPr lang="es-PE" sz="1200" dirty="0"/>
          </a:p>
          <a:p>
            <a:pPr>
              <a:buNone/>
            </a:pPr>
            <a:r>
              <a:rPr lang="es-PE" dirty="0"/>
              <a:t>	</a:t>
            </a:r>
          </a:p>
          <a:p>
            <a:pPr>
              <a:buNone/>
            </a:pPr>
            <a:endParaRPr lang="es-PE" sz="1000" dirty="0"/>
          </a:p>
          <a:p>
            <a:pPr>
              <a:buNone/>
            </a:pPr>
            <a:endParaRPr lang="es-PE" sz="1000" dirty="0"/>
          </a:p>
          <a:p>
            <a:pPr>
              <a:buNone/>
            </a:pPr>
            <a:endParaRPr lang="es-PE" sz="1000" dirty="0"/>
          </a:p>
          <a:p>
            <a:pPr>
              <a:buNone/>
            </a:pPr>
            <a:endParaRPr lang="es-PE" sz="1000" dirty="0"/>
          </a:p>
          <a:p>
            <a:pPr>
              <a:buNone/>
            </a:pPr>
            <a:r>
              <a:rPr lang="es-PE" sz="1000" dirty="0" err="1"/>
              <a:t>Pamo</a:t>
            </a:r>
            <a:r>
              <a:rPr lang="es-PE" sz="1000" dirty="0"/>
              <a:t> Reyna Oscar. Medicina Prehispánica. En Alarcón Graciela, Espinoza Luis, </a:t>
            </a:r>
            <a:r>
              <a:rPr lang="es-PE" sz="1000" dirty="0" err="1"/>
              <a:t>Pamo</a:t>
            </a:r>
            <a:r>
              <a:rPr lang="es-PE" sz="1000" dirty="0"/>
              <a:t>-Reyna Oscar, Eds. Medicina y Reumatología Peruanas: historia y aportes. Lima, Comité Organizador PANLAR 2006. </a:t>
            </a:r>
            <a:r>
              <a:rPr lang="en-US" sz="1000" dirty="0">
                <a:hlinkClick r:id="rId2"/>
              </a:rPr>
              <a:t>http://sisbib.unmsm.edu.pe/bibvirtualdata/libros/2007/med_reumat/a02es.pdf</a:t>
            </a:r>
            <a:r>
              <a:rPr lang="en-US" sz="1000" dirty="0"/>
              <a:t> (Spanish), </a:t>
            </a:r>
            <a:r>
              <a:rPr lang="en-US" sz="1000" dirty="0">
                <a:hlinkClick r:id="rId3"/>
              </a:rPr>
              <a:t>http://sisbib.unmsm.edu.pe/bibvirtualdata/libros/2007/med_reumat/a02in.pdf</a:t>
            </a:r>
            <a:r>
              <a:rPr lang="en-US" sz="1000" dirty="0"/>
              <a:t>   (English</a:t>
            </a:r>
            <a:endParaRPr lang="es-PE" sz="1000" dirty="0"/>
          </a:p>
          <a:p>
            <a:endParaRPr lang="es-P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948138-4209-49D9-B2A5-B6468E5A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16" y="787551"/>
            <a:ext cx="8354961" cy="702201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72F654-AE2B-4A78-8EFB-BF99A363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69" y="1407560"/>
            <a:ext cx="8849032" cy="3215811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endParaRPr lang="en-US" sz="13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300" dirty="0" err="1"/>
              <a:t>Primele</a:t>
            </a:r>
            <a:r>
              <a:rPr lang="en-US" sz="1300" dirty="0"/>
              <a:t> </a:t>
            </a:r>
            <a:r>
              <a:rPr lang="en-US" sz="1300" dirty="0" err="1"/>
              <a:t>surse</a:t>
            </a:r>
            <a:r>
              <a:rPr lang="en-US" sz="1300" dirty="0"/>
              <a:t> </a:t>
            </a:r>
            <a:r>
              <a:rPr lang="en-US" sz="1300" dirty="0" err="1"/>
              <a:t>despre</a:t>
            </a:r>
            <a:r>
              <a:rPr lang="en-US" sz="1300" dirty="0"/>
              <a:t> </a:t>
            </a:r>
            <a:r>
              <a:rPr lang="en-US" sz="1300" dirty="0" err="1"/>
              <a:t>medicina</a:t>
            </a:r>
            <a:r>
              <a:rPr lang="en-US" sz="1300" dirty="0"/>
              <a:t> </a:t>
            </a:r>
            <a:r>
              <a:rPr lang="en-US" sz="1300" dirty="0" err="1"/>
              <a:t>tradițională</a:t>
            </a:r>
            <a:r>
              <a:rPr lang="en-US" sz="1300" dirty="0"/>
              <a:t> </a:t>
            </a:r>
            <a:r>
              <a:rPr lang="en-US" sz="1300" dirty="0" err="1"/>
              <a:t>andină</a:t>
            </a:r>
            <a:r>
              <a:rPr lang="en-US" sz="1300" dirty="0"/>
              <a:t> au </a:t>
            </a:r>
            <a:r>
              <a:rPr lang="en-US" sz="1300" dirty="0" err="1"/>
              <a:t>fost</a:t>
            </a:r>
            <a:r>
              <a:rPr lang="en-US" sz="1300" dirty="0"/>
              <a:t> </a:t>
            </a:r>
            <a:r>
              <a:rPr lang="en-US" sz="1300" dirty="0" err="1"/>
              <a:t>scrierile</a:t>
            </a:r>
            <a:r>
              <a:rPr lang="en-US" sz="1300" dirty="0"/>
              <a:t> </a:t>
            </a:r>
            <a:r>
              <a:rPr lang="en-US" sz="1300" dirty="0" err="1"/>
              <a:t>spaniolilor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ale </a:t>
            </a:r>
            <a:r>
              <a:rPr lang="en-US" sz="1300" dirty="0" err="1"/>
              <a:t>cronicarilor</a:t>
            </a:r>
            <a:r>
              <a:rPr lang="en-US" sz="1300" dirty="0"/>
              <a:t> </a:t>
            </a:r>
            <a:r>
              <a:rPr lang="en-US" sz="1300" dirty="0" err="1"/>
              <a:t>indigeni</a:t>
            </a:r>
            <a:r>
              <a:rPr lang="en-US" sz="1300" dirty="0"/>
              <a:t> care au </a:t>
            </a:r>
            <a:r>
              <a:rPr lang="en-US" sz="1300" dirty="0" err="1"/>
              <a:t>învățat</a:t>
            </a:r>
            <a:r>
              <a:rPr lang="en-US" sz="1300" dirty="0"/>
              <a:t> </a:t>
            </a:r>
            <a:r>
              <a:rPr lang="en-US" sz="1300" dirty="0" err="1"/>
              <a:t>să</a:t>
            </a:r>
            <a:r>
              <a:rPr lang="en-US" sz="1300" dirty="0"/>
              <a:t> </a:t>
            </a:r>
            <a:r>
              <a:rPr lang="en-US" sz="1300" dirty="0" err="1"/>
              <a:t>scrie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au </a:t>
            </a:r>
            <a:r>
              <a:rPr lang="en-US" sz="1300" dirty="0" err="1"/>
              <a:t>lăsat</a:t>
            </a:r>
            <a:r>
              <a:rPr lang="en-US" sz="1300" dirty="0"/>
              <a:t> </a:t>
            </a:r>
            <a:r>
              <a:rPr lang="en-US" sz="1300" dirty="0" err="1"/>
              <a:t>mesajele</a:t>
            </a:r>
            <a:r>
              <a:rPr lang="en-US" sz="1300" dirty="0"/>
              <a:t> </a:t>
            </a:r>
            <a:r>
              <a:rPr lang="en-US" sz="1300" dirty="0" err="1"/>
              <a:t>pentru</a:t>
            </a:r>
            <a:r>
              <a:rPr lang="en-US" sz="1300" dirty="0"/>
              <a:t> </a:t>
            </a:r>
            <a:r>
              <a:rPr lang="en-US" sz="1300" dirty="0" err="1"/>
              <a:t>lume</a:t>
            </a:r>
            <a:r>
              <a:rPr lang="en-US" sz="1300" dirty="0"/>
              <a:t>: </a:t>
            </a:r>
            <a:r>
              <a:rPr lang="en-US" sz="1300" dirty="0" err="1"/>
              <a:t>Scrierile</a:t>
            </a:r>
            <a:r>
              <a:rPr lang="en-US" sz="1300" dirty="0"/>
              <a:t> </a:t>
            </a:r>
            <a:r>
              <a:rPr lang="en-US" sz="1300" dirty="0" err="1"/>
              <a:t>călugărului</a:t>
            </a:r>
            <a:r>
              <a:rPr lang="en-US" sz="1300" dirty="0"/>
              <a:t> </a:t>
            </a:r>
            <a:r>
              <a:rPr lang="en-US" sz="1300" dirty="0" err="1"/>
              <a:t>iezuit</a:t>
            </a:r>
            <a:r>
              <a:rPr lang="en-US" sz="1300" dirty="0"/>
              <a:t> </a:t>
            </a:r>
            <a:r>
              <a:rPr lang="en-US" sz="1300" dirty="0" err="1"/>
              <a:t>Bernabé</a:t>
            </a:r>
            <a:r>
              <a:rPr lang="en-US" sz="1300" dirty="0"/>
              <a:t> </a:t>
            </a:r>
            <a:r>
              <a:rPr lang="en-US" sz="1300" dirty="0" err="1"/>
              <a:t>Cobo</a:t>
            </a:r>
            <a:r>
              <a:rPr lang="en-US" sz="1300" dirty="0"/>
              <a:t>. COBO, </a:t>
            </a:r>
            <a:r>
              <a:rPr lang="en-US" sz="1300" dirty="0" err="1"/>
              <a:t>Bernabé</a:t>
            </a:r>
            <a:r>
              <a:rPr lang="en-US" sz="1300" dirty="0"/>
              <a:t> 1964 </a:t>
            </a:r>
            <a:r>
              <a:rPr lang="en-US" sz="1300" dirty="0" err="1"/>
              <a:t>Lucrări</a:t>
            </a:r>
            <a:r>
              <a:rPr lang="en-US" sz="1300" dirty="0"/>
              <a:t> ale </a:t>
            </a:r>
            <a:r>
              <a:rPr lang="en-US" sz="1300" dirty="0" err="1"/>
              <a:t>călugărului</a:t>
            </a:r>
            <a:r>
              <a:rPr lang="en-US" sz="1300" dirty="0"/>
              <a:t> </a:t>
            </a:r>
            <a:r>
              <a:rPr lang="en-US" sz="1300" dirty="0" err="1"/>
              <a:t>Bernabé</a:t>
            </a:r>
            <a:r>
              <a:rPr lang="en-US" sz="1300" dirty="0"/>
              <a:t> </a:t>
            </a:r>
            <a:r>
              <a:rPr lang="en-US" sz="1300" dirty="0" err="1"/>
              <a:t>Cobo</a:t>
            </a:r>
            <a:r>
              <a:rPr lang="en-US" sz="1300" dirty="0"/>
              <a:t> al </a:t>
            </a:r>
            <a:r>
              <a:rPr lang="en-US" sz="1300" dirty="0" err="1"/>
              <a:t>Societății</a:t>
            </a:r>
            <a:r>
              <a:rPr lang="en-US" sz="1300" dirty="0"/>
              <a:t> </a:t>
            </a:r>
            <a:r>
              <a:rPr lang="en-US" sz="1300" dirty="0" err="1"/>
              <a:t>lui</a:t>
            </a:r>
            <a:r>
              <a:rPr lang="en-US" sz="1300" dirty="0"/>
              <a:t> </a:t>
            </a:r>
            <a:r>
              <a:rPr lang="en-US" sz="1300" dirty="0" err="1"/>
              <a:t>Iisus</a:t>
            </a:r>
            <a:r>
              <a:rPr lang="en-US" sz="1300" dirty="0"/>
              <a:t> (</a:t>
            </a:r>
            <a:r>
              <a:rPr lang="en-US" sz="1300" dirty="0" err="1"/>
              <a:t>ediția</a:t>
            </a:r>
            <a:r>
              <a:rPr lang="en-US" sz="1300" dirty="0"/>
              <a:t> </a:t>
            </a:r>
            <a:r>
              <a:rPr lang="en-US" sz="1300" dirty="0" err="1"/>
              <a:t>Bibliotecii</a:t>
            </a:r>
            <a:r>
              <a:rPr lang="en-US" sz="1300" dirty="0"/>
              <a:t> </a:t>
            </a:r>
            <a:r>
              <a:rPr lang="en-US" sz="1300" dirty="0" err="1"/>
              <a:t>autorilor</a:t>
            </a:r>
            <a:r>
              <a:rPr lang="en-US" sz="1300" dirty="0"/>
              <a:t> </a:t>
            </a:r>
            <a:r>
              <a:rPr lang="en-US" sz="1300" dirty="0" err="1"/>
              <a:t>spanioli</a:t>
            </a:r>
            <a:r>
              <a:rPr lang="en-US" sz="1300" dirty="0"/>
              <a:t>, BAE). Madrid: </a:t>
            </a:r>
            <a:r>
              <a:rPr lang="en-US" sz="1300" dirty="0" err="1"/>
              <a:t>Edițiile</a:t>
            </a:r>
            <a:r>
              <a:rPr lang="en-US" sz="1300" dirty="0"/>
              <a:t> Atlas.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300" dirty="0"/>
              <a:t>Una </a:t>
            </a:r>
            <a:r>
              <a:rPr lang="en-US" sz="1300" dirty="0" err="1"/>
              <a:t>dintre</a:t>
            </a:r>
            <a:r>
              <a:rPr lang="en-US" sz="1300" dirty="0"/>
              <a:t> </a:t>
            </a:r>
            <a:r>
              <a:rPr lang="en-US" sz="1300" dirty="0" err="1"/>
              <a:t>cele</a:t>
            </a:r>
            <a:r>
              <a:rPr lang="en-US" sz="1300" dirty="0"/>
              <a:t> </a:t>
            </a:r>
            <a:r>
              <a:rPr lang="en-US" sz="1300" dirty="0" err="1"/>
              <a:t>mai</a:t>
            </a:r>
            <a:r>
              <a:rPr lang="en-US" sz="1300" dirty="0"/>
              <a:t> </a:t>
            </a:r>
            <a:r>
              <a:rPr lang="en-US" sz="1300" dirty="0" err="1"/>
              <a:t>importante</a:t>
            </a:r>
            <a:r>
              <a:rPr lang="en-US" sz="1300" dirty="0"/>
              <a:t> </a:t>
            </a:r>
            <a:r>
              <a:rPr lang="en-US" sz="1300" dirty="0" err="1"/>
              <a:t>dovezi</a:t>
            </a:r>
            <a:r>
              <a:rPr lang="en-US" sz="1300" dirty="0"/>
              <a:t> </a:t>
            </a:r>
            <a:r>
              <a:rPr lang="en-US" sz="1300" dirty="0" err="1"/>
              <a:t>este</a:t>
            </a:r>
            <a:r>
              <a:rPr lang="en-US" sz="1300" dirty="0"/>
              <a:t> </a:t>
            </a:r>
            <a:r>
              <a:rPr lang="en-US" sz="1300" dirty="0" err="1"/>
              <a:t>cartea</a:t>
            </a:r>
            <a:r>
              <a:rPr lang="en-US" sz="1300" dirty="0"/>
              <a:t> „</a:t>
            </a:r>
            <a:r>
              <a:rPr lang="en-US" sz="1300" dirty="0" err="1"/>
              <a:t>Comentarii</a:t>
            </a:r>
            <a:r>
              <a:rPr lang="en-US" sz="1300" dirty="0"/>
              <a:t> </a:t>
            </a:r>
            <a:r>
              <a:rPr lang="en-US" sz="1300" dirty="0" err="1"/>
              <a:t>reale</a:t>
            </a:r>
            <a:r>
              <a:rPr lang="en-US" sz="1300" dirty="0"/>
              <a:t> ale </a:t>
            </a:r>
            <a:r>
              <a:rPr lang="en-US" sz="1300" dirty="0" err="1"/>
              <a:t>incașilor</a:t>
            </a:r>
            <a:r>
              <a:rPr lang="en-US" sz="1300" dirty="0"/>
              <a:t>”, al </a:t>
            </a:r>
            <a:r>
              <a:rPr lang="en-US" sz="1300" dirty="0" err="1"/>
              <a:t>cărei</a:t>
            </a:r>
            <a:r>
              <a:rPr lang="en-US" sz="1300" dirty="0"/>
              <a:t> </a:t>
            </a:r>
            <a:r>
              <a:rPr lang="en-US" sz="1300" dirty="0" err="1"/>
              <a:t>autor</a:t>
            </a:r>
            <a:r>
              <a:rPr lang="en-US" sz="1300" dirty="0"/>
              <a:t> a </a:t>
            </a:r>
            <a:r>
              <a:rPr lang="en-US" sz="1300" dirty="0" err="1"/>
              <a:t>fost</a:t>
            </a:r>
            <a:r>
              <a:rPr lang="en-US" sz="1300" dirty="0"/>
              <a:t> Inca </a:t>
            </a:r>
            <a:r>
              <a:rPr lang="en-US" sz="1300" dirty="0" err="1"/>
              <a:t>Garcilaso</a:t>
            </a:r>
            <a:r>
              <a:rPr lang="en-US" sz="1300" dirty="0"/>
              <a:t> de la Vega (1609), </a:t>
            </a:r>
            <a:r>
              <a:rPr lang="en-US" sz="1300" dirty="0" err="1"/>
              <a:t>în</a:t>
            </a:r>
            <a:r>
              <a:rPr lang="en-US" sz="1300" dirty="0"/>
              <a:t> care </a:t>
            </a:r>
            <a:r>
              <a:rPr lang="en-US" sz="1300" dirty="0" err="1"/>
              <a:t>descrie</a:t>
            </a:r>
            <a:r>
              <a:rPr lang="en-US" sz="1300" dirty="0"/>
              <a:t> </a:t>
            </a:r>
            <a:r>
              <a:rPr lang="en-US" sz="1300" dirty="0" err="1"/>
              <a:t>diferitele</a:t>
            </a:r>
            <a:r>
              <a:rPr lang="en-US" sz="1300" dirty="0"/>
              <a:t> </a:t>
            </a:r>
            <a:r>
              <a:rPr lang="en-US" sz="1300" dirty="0" err="1"/>
              <a:t>tratamente</a:t>
            </a:r>
            <a:r>
              <a:rPr lang="en-US" sz="1300" dirty="0"/>
              <a:t> indigene </a:t>
            </a:r>
            <a:r>
              <a:rPr lang="en-US" sz="1300" dirty="0" err="1"/>
              <a:t>efectuate</a:t>
            </a:r>
            <a:r>
              <a:rPr lang="en-US" sz="1300" dirty="0"/>
              <a:t> </a:t>
            </a:r>
            <a:r>
              <a:rPr lang="en-US" sz="1300" dirty="0" err="1"/>
              <a:t>asupra</a:t>
            </a:r>
            <a:r>
              <a:rPr lang="en-US" sz="1300" dirty="0"/>
              <a:t> </a:t>
            </a:r>
            <a:r>
              <a:rPr lang="en-US" sz="1300" dirty="0" err="1"/>
              <a:t>cuceritorilor</a:t>
            </a:r>
            <a:r>
              <a:rPr lang="en-US" sz="1300" dirty="0"/>
              <a:t> </a:t>
            </a:r>
            <a:r>
              <a:rPr lang="en-US" sz="1300" dirty="0" err="1"/>
              <a:t>hispanici</a:t>
            </a:r>
            <a:r>
              <a:rPr lang="en-US" sz="1300" dirty="0"/>
              <a:t>, </a:t>
            </a:r>
            <a:r>
              <a:rPr lang="en-US" sz="1300" dirty="0" err="1"/>
              <a:t>atât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luptele</a:t>
            </a:r>
            <a:r>
              <a:rPr lang="en-US" sz="1300" dirty="0"/>
              <a:t> </a:t>
            </a:r>
            <a:r>
              <a:rPr lang="en-US" sz="1300" dirty="0" err="1"/>
              <a:t>lor</a:t>
            </a:r>
            <a:r>
              <a:rPr lang="en-US" sz="1300" dirty="0"/>
              <a:t> </a:t>
            </a:r>
            <a:r>
              <a:rPr lang="en-US" sz="1300" dirty="0" err="1"/>
              <a:t>împotriva</a:t>
            </a:r>
            <a:r>
              <a:rPr lang="en-US" sz="1300" dirty="0"/>
              <a:t> </a:t>
            </a:r>
            <a:r>
              <a:rPr lang="en-US" sz="1300" dirty="0" err="1"/>
              <a:t>inca</a:t>
            </a:r>
            <a:r>
              <a:rPr lang="en-US" sz="1300" dirty="0"/>
              <a:t> ca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războaiele</a:t>
            </a:r>
            <a:r>
              <a:rPr lang="en-US" sz="1300" dirty="0"/>
              <a:t> </a:t>
            </a:r>
            <a:r>
              <a:rPr lang="en-US" sz="1300" dirty="0" err="1"/>
              <a:t>lor</a:t>
            </a:r>
            <a:r>
              <a:rPr lang="en-US" sz="1300" dirty="0"/>
              <a:t> </a:t>
            </a:r>
            <a:r>
              <a:rPr lang="en-US" sz="1300" dirty="0" err="1"/>
              <a:t>civile</a:t>
            </a:r>
            <a:r>
              <a:rPr lang="en-US" sz="1300" dirty="0"/>
              <a:t>. O </a:t>
            </a:r>
            <a:r>
              <a:rPr lang="en-US" sz="1300" dirty="0" err="1"/>
              <a:t>altă</a:t>
            </a:r>
            <a:r>
              <a:rPr lang="en-US" sz="1300" dirty="0"/>
              <a:t> </a:t>
            </a:r>
            <a:r>
              <a:rPr lang="en-US" sz="1300" dirty="0" err="1"/>
              <a:t>dovadă</a:t>
            </a:r>
            <a:r>
              <a:rPr lang="en-US" sz="1300" dirty="0"/>
              <a:t> </a:t>
            </a:r>
            <a:r>
              <a:rPr lang="en-US" sz="1300" dirty="0" err="1"/>
              <a:t>importantă</a:t>
            </a:r>
            <a:r>
              <a:rPr lang="en-US" sz="1300" dirty="0"/>
              <a:t> </a:t>
            </a:r>
            <a:r>
              <a:rPr lang="en-US" sz="1300" dirty="0" err="1"/>
              <a:t>este</a:t>
            </a:r>
            <a:r>
              <a:rPr lang="en-US" sz="1300" dirty="0"/>
              <a:t> „</a:t>
            </a:r>
            <a:r>
              <a:rPr lang="en-US" sz="1300" dirty="0" err="1"/>
              <a:t>Noua</a:t>
            </a:r>
            <a:r>
              <a:rPr lang="en-US" sz="1300" dirty="0"/>
              <a:t> </a:t>
            </a:r>
            <a:r>
              <a:rPr lang="en-US" sz="1300" dirty="0" err="1"/>
              <a:t>cronică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buna</a:t>
            </a:r>
            <a:r>
              <a:rPr lang="en-US" sz="1300" dirty="0"/>
              <a:t> </a:t>
            </a:r>
            <a:r>
              <a:rPr lang="en-US" sz="1300" dirty="0" err="1"/>
              <a:t>guvernare</a:t>
            </a:r>
            <a:r>
              <a:rPr lang="en-US" sz="1300" dirty="0"/>
              <a:t>” </a:t>
            </a:r>
            <a:r>
              <a:rPr lang="en-US" sz="1300" dirty="0" err="1"/>
              <a:t>scrisă</a:t>
            </a:r>
            <a:r>
              <a:rPr lang="en-US" sz="1300" dirty="0"/>
              <a:t> de </a:t>
            </a:r>
            <a:r>
              <a:rPr lang="en-US" sz="1300" dirty="0" err="1"/>
              <a:t>Guamán</a:t>
            </a:r>
            <a:r>
              <a:rPr lang="en-US" sz="1300" dirty="0"/>
              <a:t> Poma de Ayala (</a:t>
            </a:r>
            <a:r>
              <a:rPr lang="en-US" sz="1300" dirty="0" err="1"/>
              <a:t>indian</a:t>
            </a:r>
            <a:r>
              <a:rPr lang="en-US" sz="1300" dirty="0"/>
              <a:t> </a:t>
            </a:r>
            <a:r>
              <a:rPr lang="en-US" sz="1300" dirty="0" err="1"/>
              <a:t>hispanizat</a:t>
            </a:r>
            <a:r>
              <a:rPr lang="en-US" sz="1300" dirty="0"/>
              <a:t>)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anul</a:t>
            </a:r>
            <a:r>
              <a:rPr lang="en-US" sz="1300" dirty="0"/>
              <a:t> 1615.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300" dirty="0" err="1"/>
              <a:t>Există</a:t>
            </a:r>
            <a:r>
              <a:rPr lang="en-US" sz="1300" dirty="0"/>
              <a:t> o </a:t>
            </a:r>
            <a:r>
              <a:rPr lang="en-US" sz="1300" dirty="0" err="1"/>
              <a:t>altă</a:t>
            </a:r>
            <a:r>
              <a:rPr lang="en-US" sz="1300" dirty="0"/>
              <a:t> </a:t>
            </a:r>
            <a:r>
              <a:rPr lang="en-US" sz="1300" dirty="0" err="1"/>
              <a:t>literatură</a:t>
            </a:r>
            <a:r>
              <a:rPr lang="en-US" sz="1300" dirty="0"/>
              <a:t> care </a:t>
            </a:r>
            <a:r>
              <a:rPr lang="en-US" sz="1300" dirty="0" err="1"/>
              <a:t>evidențiază</a:t>
            </a:r>
            <a:r>
              <a:rPr lang="en-US" sz="1300" dirty="0"/>
              <a:t> </a:t>
            </a:r>
            <a:r>
              <a:rPr lang="en-US" sz="1300" dirty="0" err="1"/>
              <a:t>activitatea</a:t>
            </a:r>
            <a:r>
              <a:rPr lang="en-US" sz="1300" dirty="0"/>
              <a:t> </a:t>
            </a:r>
            <a:r>
              <a:rPr lang="en-US" sz="1300" dirty="0" err="1"/>
              <a:t>vindecătorilor</a:t>
            </a:r>
            <a:r>
              <a:rPr lang="en-US" sz="1300" dirty="0"/>
              <a:t> </a:t>
            </a:r>
            <a:r>
              <a:rPr lang="en-US" sz="1300" dirty="0" err="1"/>
              <a:t>indieni</a:t>
            </a:r>
            <a:r>
              <a:rPr lang="en-US" sz="1300" dirty="0"/>
              <a:t>, cu </a:t>
            </a:r>
            <a:r>
              <a:rPr lang="en-US" sz="1300" dirty="0" err="1"/>
              <a:t>plante</a:t>
            </a:r>
            <a:r>
              <a:rPr lang="en-US" sz="1300" dirty="0"/>
              <a:t> </a:t>
            </a:r>
            <a:r>
              <a:rPr lang="en-US" sz="1300" dirty="0" err="1"/>
              <a:t>medicinale</a:t>
            </a:r>
            <a:r>
              <a:rPr lang="en-US" sz="1300" dirty="0"/>
              <a:t>, </a:t>
            </a:r>
            <a:r>
              <a:rPr lang="en-US" sz="1300" dirty="0" err="1"/>
              <a:t>dar</a:t>
            </a:r>
            <a:r>
              <a:rPr lang="en-US" sz="1300" dirty="0"/>
              <a:t> </a:t>
            </a:r>
            <a:r>
              <a:rPr lang="en-US" sz="1300" dirty="0" err="1"/>
              <a:t>critică</a:t>
            </a:r>
            <a:r>
              <a:rPr lang="en-US" sz="1300" dirty="0"/>
              <a:t> </a:t>
            </a:r>
            <a:r>
              <a:rPr lang="en-US" sz="1300" dirty="0" err="1"/>
              <a:t>ritualurile</a:t>
            </a:r>
            <a:r>
              <a:rPr lang="en-US" sz="1300" dirty="0"/>
              <a:t> de </a:t>
            </a:r>
            <a:r>
              <a:rPr lang="en-US" sz="1300" dirty="0" err="1"/>
              <a:t>vindecare</a:t>
            </a:r>
            <a:r>
              <a:rPr lang="en-US" sz="1300" dirty="0"/>
              <a:t> ale </a:t>
            </a:r>
            <a:r>
              <a:rPr lang="en-US" sz="1300" dirty="0" err="1"/>
              <a:t>indigenilor</a:t>
            </a:r>
            <a:r>
              <a:rPr lang="en-US" sz="1300" dirty="0"/>
              <a:t>, </a:t>
            </a:r>
            <a:r>
              <a:rPr lang="en-US" sz="1300" dirty="0" err="1"/>
              <a:t>pentru</a:t>
            </a:r>
            <a:r>
              <a:rPr lang="en-US" sz="1300" dirty="0"/>
              <a:t> </a:t>
            </a:r>
            <a:r>
              <a:rPr lang="en-US" sz="1300" dirty="0" err="1"/>
              <a:t>componenta</a:t>
            </a:r>
            <a:r>
              <a:rPr lang="en-US" sz="1300" dirty="0"/>
              <a:t> </a:t>
            </a:r>
            <a:r>
              <a:rPr lang="en-US" sz="1300" dirty="0" err="1"/>
              <a:t>lor</a:t>
            </a:r>
            <a:r>
              <a:rPr lang="en-US" sz="1300" dirty="0"/>
              <a:t> </a:t>
            </a:r>
            <a:r>
              <a:rPr lang="en-US" sz="1300" dirty="0" err="1"/>
              <a:t>magică</a:t>
            </a:r>
            <a:r>
              <a:rPr lang="en-US" sz="1300" dirty="0"/>
              <a:t>, </a:t>
            </a:r>
            <a:r>
              <a:rPr lang="en-US" sz="1300" dirty="0" err="1"/>
              <a:t>pentru</a:t>
            </a:r>
            <a:r>
              <a:rPr lang="en-US" sz="1300" dirty="0"/>
              <a:t> care au </a:t>
            </a:r>
            <a:r>
              <a:rPr lang="en-US" sz="1300" dirty="0" err="1"/>
              <a:t>fost</a:t>
            </a:r>
            <a:r>
              <a:rPr lang="en-US" sz="1300" dirty="0"/>
              <a:t> </a:t>
            </a:r>
            <a:r>
              <a:rPr lang="en-US" sz="1300" dirty="0" err="1"/>
              <a:t>etichetați</a:t>
            </a:r>
            <a:r>
              <a:rPr lang="en-US" sz="1300" dirty="0"/>
              <a:t> </a:t>
            </a:r>
            <a:r>
              <a:rPr lang="en-US" sz="1300" dirty="0" err="1"/>
              <a:t>drept</a:t>
            </a:r>
            <a:r>
              <a:rPr lang="en-US" sz="1300" dirty="0"/>
              <a:t> </a:t>
            </a:r>
            <a:r>
              <a:rPr lang="en-US" sz="1300" dirty="0" err="1"/>
              <a:t>vrăjitorie</a:t>
            </a:r>
            <a:r>
              <a:rPr lang="en-US" sz="1300" dirty="0"/>
              <a:t>. </a:t>
            </a:r>
            <a:r>
              <a:rPr lang="en-US" sz="1300" dirty="0" err="1"/>
              <a:t>Aceste</a:t>
            </a:r>
            <a:r>
              <a:rPr lang="en-US" sz="1300" dirty="0"/>
              <a:t> </a:t>
            </a:r>
            <a:r>
              <a:rPr lang="en-US" sz="1300" dirty="0" err="1"/>
              <a:t>mesaje</a:t>
            </a:r>
            <a:r>
              <a:rPr lang="en-US" sz="1300" dirty="0"/>
              <a:t> pot fi </a:t>
            </a:r>
            <a:r>
              <a:rPr lang="en-US" sz="1300" dirty="0" err="1"/>
              <a:t>găsite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lucrările</a:t>
            </a:r>
            <a:r>
              <a:rPr lang="en-US" sz="1300" dirty="0"/>
              <a:t> </a:t>
            </a:r>
            <a:r>
              <a:rPr lang="en-US" sz="1300" dirty="0" err="1"/>
              <a:t>lui</a:t>
            </a:r>
            <a:r>
              <a:rPr lang="en-US" sz="1300" dirty="0"/>
              <a:t> Cristóbal de Molina (1573) „</a:t>
            </a:r>
            <a:r>
              <a:rPr lang="en-US" sz="1300" dirty="0" err="1"/>
              <a:t>Relația</a:t>
            </a:r>
            <a:r>
              <a:rPr lang="en-US" sz="1300" dirty="0"/>
              <a:t> </a:t>
            </a:r>
            <a:r>
              <a:rPr lang="en-US" sz="1300" dirty="0" err="1"/>
              <a:t>fabulelor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riturilor</a:t>
            </a:r>
            <a:r>
              <a:rPr lang="en-US" sz="1300" dirty="0"/>
              <a:t> </a:t>
            </a:r>
            <a:r>
              <a:rPr lang="en-US" sz="1300" dirty="0" err="1"/>
              <a:t>incașilor</a:t>
            </a:r>
            <a:r>
              <a:rPr lang="en-US" sz="1300" dirty="0"/>
              <a:t>”. </a:t>
            </a:r>
            <a:endParaRPr lang="ro-RO" sz="13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s-ES" sz="1300" dirty="0"/>
              <a:t>Apuntes para la elaboración de una historia de la medicina tradicional andina* </a:t>
            </a:r>
            <a:r>
              <a:rPr lang="it-IT" sz="1300" dirty="0"/>
              <a:t>Note pentru dezvoltarea unei istorii a medicinei tradiționale andine. </a:t>
            </a:r>
            <a:r>
              <a:rPr lang="es-ES" sz="1300" dirty="0"/>
              <a:t>Erick Devoto Bazán** Universidad de Lima. Revista del  Instituto Riva-Agüero  </a:t>
            </a:r>
            <a:r>
              <a:rPr lang="pt-BR" sz="1300" dirty="0"/>
              <a:t>RIRA vol. 1, n° 2 (</a:t>
            </a:r>
            <a:r>
              <a:rPr lang="pt-BR" sz="1300" dirty="0" err="1"/>
              <a:t>octubre</a:t>
            </a:r>
            <a:r>
              <a:rPr lang="pt-BR" sz="1300" dirty="0"/>
              <a:t> 2016) pp. 79-116 / ISSN: 2415-5896 </a:t>
            </a:r>
            <a:r>
              <a:rPr lang="pt-BR" sz="1300" dirty="0">
                <a:hlinkClick r:id="rId2"/>
              </a:rPr>
              <a:t>https://doi.org/10.18800/revistaira.201602.003</a:t>
            </a:r>
            <a:endParaRPr lang="pt-BR" sz="1300" dirty="0"/>
          </a:p>
          <a:p>
            <a:pPr marL="0" indent="0">
              <a:lnSpc>
                <a:spcPct val="100000"/>
              </a:lnSpc>
              <a:buNone/>
            </a:pPr>
            <a:endParaRPr lang="es-ES" sz="12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1000" dirty="0"/>
              <a:t>POMA DE AYALA, Guamán [1615] El primer nueva </a:t>
            </a:r>
            <a:r>
              <a:rPr lang="es-ES" sz="1000" dirty="0" err="1"/>
              <a:t>corónica</a:t>
            </a:r>
            <a:r>
              <a:rPr lang="es-ES" sz="1000" dirty="0"/>
              <a:t> y buen gobierno (1615-1616). [Manuscrito original de la Biblioteca Real de Dinamarca]. </a:t>
            </a:r>
            <a:r>
              <a:rPr lang="es-ES" sz="1000" dirty="0" err="1"/>
              <a:t>København</a:t>
            </a:r>
            <a:r>
              <a:rPr lang="es-ES" sz="1000" dirty="0"/>
              <a:t>, </a:t>
            </a:r>
            <a:r>
              <a:rPr lang="es-ES" sz="1000" dirty="0" err="1"/>
              <a:t>Det</a:t>
            </a:r>
            <a:r>
              <a:rPr lang="es-ES" sz="1000" dirty="0"/>
              <a:t> </a:t>
            </a:r>
            <a:r>
              <a:rPr lang="es-ES" sz="1000" dirty="0" err="1"/>
              <a:t>Kongelige</a:t>
            </a:r>
            <a:r>
              <a:rPr lang="es-ES" sz="1000" dirty="0"/>
              <a:t> </a:t>
            </a:r>
            <a:r>
              <a:rPr lang="es-ES" sz="1000" dirty="0" err="1"/>
              <a:t>Bibliotek</a:t>
            </a:r>
            <a:r>
              <a:rPr lang="es-ES" sz="1000" dirty="0"/>
              <a:t>, GKS 2232 4°. &lt;http://www.kb.dk/permalink/2006/ poma/840/es/</a:t>
            </a:r>
            <a:r>
              <a:rPr lang="es-ES" sz="1000" dirty="0" err="1"/>
              <a:t>text</a:t>
            </a:r>
            <a:r>
              <a:rPr lang="es-ES" sz="1000" dirty="0"/>
              <a:t>/&gt;</a:t>
            </a:r>
            <a:endParaRPr lang="es-PE" sz="1000" dirty="0"/>
          </a:p>
          <a:p>
            <a:pPr marL="0" indent="0">
              <a:lnSpc>
                <a:spcPct val="100000"/>
              </a:lnSpc>
              <a:buNone/>
            </a:pP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74669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E7F5E432-9736-47F7-8B27-31BA65447E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24" t="2886" r="7218" b="-3764"/>
          <a:stretch/>
        </p:blipFill>
        <p:spPr>
          <a:xfrm>
            <a:off x="1749409" y="3382741"/>
            <a:ext cx="1883421" cy="130227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72DE806-FE0C-46F9-AE22-449B1B2E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527" y="3407261"/>
            <a:ext cx="2051725" cy="12319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9E6C448-71F2-4864-A35E-DCC9ED5F0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7" t="1744" r="15423" b="1"/>
          <a:stretch/>
        </p:blipFill>
        <p:spPr>
          <a:xfrm>
            <a:off x="88112" y="3341277"/>
            <a:ext cx="990676" cy="12510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E7C46EA1-1BD9-4ED7-96C1-F47ADB3F4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2" y="842481"/>
            <a:ext cx="1720887" cy="1939434"/>
          </a:xfrm>
          <a:prstGeom prst="rect">
            <a:avLst/>
          </a:prstGeom>
        </p:spPr>
      </p:pic>
      <p:pic>
        <p:nvPicPr>
          <p:cNvPr id="1028" name="Picture 4" descr="Resultado de imagen para AYAHUASCA">
            <a:extLst>
              <a:ext uri="{FF2B5EF4-FFF2-40B4-BE49-F238E27FC236}">
                <a16:creationId xmlns:a16="http://schemas.microsoft.com/office/drawing/2014/main" xmlns="" id="{F33F1DDD-092E-42F8-A3FD-36D6E3AA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140" y="828031"/>
            <a:ext cx="1236253" cy="19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ayahuasca planta medicinal">
            <a:extLst>
              <a:ext uri="{FF2B5EF4-FFF2-40B4-BE49-F238E27FC236}">
                <a16:creationId xmlns:a16="http://schemas.microsoft.com/office/drawing/2014/main" xmlns="" id="{EAE221DF-9FFC-4A4D-AF23-F02C2CEB3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84790" y="1357493"/>
            <a:ext cx="1939435" cy="9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MOMIA JUANITA">
            <a:extLst>
              <a:ext uri="{FF2B5EF4-FFF2-40B4-BE49-F238E27FC236}">
                <a16:creationId xmlns:a16="http://schemas.microsoft.com/office/drawing/2014/main" xmlns="" id="{0ABA7613-E1AF-41A9-B628-612021891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13548" r="7061" b="8817"/>
          <a:stretch/>
        </p:blipFill>
        <p:spPr bwMode="auto">
          <a:xfrm>
            <a:off x="7110031" y="3407261"/>
            <a:ext cx="1345600" cy="126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F74E011-102F-44ED-8CDB-50FDFB1E80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7435" t="6023" r="14683" b="9461"/>
          <a:stretch/>
        </p:blipFill>
        <p:spPr>
          <a:xfrm>
            <a:off x="4409297" y="824083"/>
            <a:ext cx="1275594" cy="195783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F499F38-52B9-4C25-90A0-5667A30854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8909" t="9354" r="20770" b="16452"/>
          <a:stretch/>
        </p:blipFill>
        <p:spPr>
          <a:xfrm>
            <a:off x="2327352" y="842481"/>
            <a:ext cx="1491889" cy="193943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D075B8FD-CD36-422E-B939-0DA6B9BD049F}"/>
              </a:ext>
            </a:extLst>
          </p:cNvPr>
          <p:cNvSpPr txBox="1"/>
          <p:nvPr/>
        </p:nvSpPr>
        <p:spPr>
          <a:xfrm>
            <a:off x="88111" y="2888472"/>
            <a:ext cx="8866004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1800" b="1" dirty="0"/>
              <a:t>ISTORIA MEDICINEI PRECOL</a:t>
            </a:r>
            <a:r>
              <a:rPr lang="ro-RO" sz="1800" b="1" dirty="0"/>
              <a:t>U</a:t>
            </a:r>
            <a:r>
              <a:rPr lang="it-IT" sz="1800" b="1" dirty="0"/>
              <a:t>MBI</a:t>
            </a:r>
            <a:r>
              <a:rPr lang="ro-RO" sz="1800" b="1" dirty="0"/>
              <a:t>E</a:t>
            </a:r>
            <a:r>
              <a:rPr lang="it-IT" sz="1800" b="1" dirty="0"/>
              <a:t>NE ȘI INCA. ȘAMANISMUL PERUAN</a:t>
            </a:r>
            <a:r>
              <a:rPr lang="ro-RO" sz="1800" b="1" dirty="0"/>
              <a:t>.</a:t>
            </a:r>
            <a:endParaRPr lang="es-PE" sz="1800" b="1" dirty="0"/>
          </a:p>
        </p:txBody>
      </p:sp>
    </p:spTree>
    <p:extLst>
      <p:ext uri="{BB962C8B-B14F-4D97-AF65-F5344CB8AC3E}">
        <p14:creationId xmlns:p14="http://schemas.microsoft.com/office/powerpoint/2010/main" val="4128105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948138-4209-49D9-B2A5-B6468E5A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50" y="764301"/>
            <a:ext cx="8354961" cy="528100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72F654-AE2B-4A78-8EFB-BF99A363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968" y="1438283"/>
            <a:ext cx="8849032" cy="3102895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cartea</a:t>
            </a:r>
            <a:r>
              <a:rPr lang="en-US" sz="1200" dirty="0"/>
              <a:t> „</a:t>
            </a:r>
            <a:r>
              <a:rPr lang="en-US" sz="1200" dirty="0" err="1"/>
              <a:t>Comentarii</a:t>
            </a:r>
            <a:r>
              <a:rPr lang="en-US" sz="1200" dirty="0"/>
              <a:t> </a:t>
            </a:r>
            <a:r>
              <a:rPr lang="en-US" sz="1200" dirty="0" err="1"/>
              <a:t>reale</a:t>
            </a:r>
            <a:r>
              <a:rPr lang="en-US" sz="1200" dirty="0"/>
              <a:t> ale </a:t>
            </a:r>
            <a:r>
              <a:rPr lang="en-US" sz="1200" dirty="0" err="1"/>
              <a:t>incașilor</a:t>
            </a:r>
            <a:r>
              <a:rPr lang="en-US" sz="1200" dirty="0"/>
              <a:t>”, Inca </a:t>
            </a:r>
            <a:r>
              <a:rPr lang="en-US" sz="1200" dirty="0" err="1"/>
              <a:t>Garcilaso</a:t>
            </a:r>
            <a:r>
              <a:rPr lang="en-US" sz="1200" dirty="0"/>
              <a:t> de la Vega (1609) </a:t>
            </a:r>
            <a:r>
              <a:rPr lang="en-US" sz="1200" dirty="0" err="1"/>
              <a:t>povestește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tratamente</a:t>
            </a:r>
            <a:r>
              <a:rPr lang="en-US" sz="1200" dirty="0"/>
              <a:t> cu </a:t>
            </a:r>
            <a:r>
              <a:rPr lang="en-US" sz="1200" dirty="0" err="1"/>
              <a:t>gunoi</a:t>
            </a:r>
            <a:r>
              <a:rPr lang="en-US" sz="1200" dirty="0"/>
              <a:t> de </a:t>
            </a:r>
            <a:r>
              <a:rPr lang="en-US" sz="1200" dirty="0" err="1"/>
              <a:t>grajd</a:t>
            </a:r>
            <a:r>
              <a:rPr lang="en-US" sz="1200" dirty="0"/>
              <a:t> </a:t>
            </a:r>
            <a:r>
              <a:rPr lang="en-US" sz="1200" dirty="0" err="1"/>
              <a:t>auquénido</a:t>
            </a:r>
            <a:r>
              <a:rPr lang="en-US" sz="1200" dirty="0"/>
              <a:t> </a:t>
            </a:r>
            <a:r>
              <a:rPr lang="en-US" sz="1200" dirty="0" err="1"/>
              <a:t>amestecat</a:t>
            </a:r>
            <a:r>
              <a:rPr lang="en-US" sz="1200" dirty="0"/>
              <a:t> cu un </a:t>
            </a:r>
            <a:r>
              <a:rPr lang="en-US" sz="1200" dirty="0" err="1"/>
              <a:t>anumit</a:t>
            </a:r>
            <a:r>
              <a:rPr lang="en-US" sz="1200" dirty="0"/>
              <a:t> „</a:t>
            </a:r>
            <a:r>
              <a:rPr lang="en-US" sz="1200" dirty="0" err="1"/>
              <a:t>seu</a:t>
            </a:r>
            <a:r>
              <a:rPr lang="en-US" sz="1200" dirty="0"/>
              <a:t>”,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tratarea</a:t>
            </a:r>
            <a:r>
              <a:rPr lang="en-US" sz="1200" dirty="0"/>
              <a:t> </a:t>
            </a:r>
            <a:r>
              <a:rPr lang="en-US" sz="1200" dirty="0" err="1"/>
              <a:t>rănilor</a:t>
            </a:r>
            <a:r>
              <a:rPr lang="en-US" sz="1200" dirty="0"/>
              <a:t> de </a:t>
            </a:r>
            <a:r>
              <a:rPr lang="en-US" sz="1200" dirty="0" err="1"/>
              <a:t>război</a:t>
            </a:r>
            <a:r>
              <a:rPr lang="en-US" sz="1200" dirty="0"/>
              <a:t>.</a:t>
            </a:r>
          </a:p>
          <a:p>
            <a:pPr marL="0" indent="0">
              <a:buNone/>
            </a:pPr>
            <a:r>
              <a:rPr lang="en-US" sz="1200" dirty="0"/>
              <a:t>Joseph de Acosta, (1590)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lucrarea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 „</a:t>
            </a:r>
            <a:r>
              <a:rPr lang="en-US" sz="1200" dirty="0" err="1"/>
              <a:t>Istoria</a:t>
            </a:r>
            <a:r>
              <a:rPr lang="en-US" sz="1200" dirty="0"/>
              <a:t> </a:t>
            </a:r>
            <a:r>
              <a:rPr lang="en-US" sz="1200" dirty="0" err="1"/>
              <a:t>naturală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morală</a:t>
            </a:r>
            <a:r>
              <a:rPr lang="en-US" sz="1200" dirty="0"/>
              <a:t> a </a:t>
            </a:r>
            <a:r>
              <a:rPr lang="en-US" sz="1200" dirty="0" err="1"/>
              <a:t>Indiilor</a:t>
            </a:r>
            <a:r>
              <a:rPr lang="en-US" sz="1200" dirty="0"/>
              <a:t>, </a:t>
            </a:r>
            <a:r>
              <a:rPr lang="en-US" sz="1200" dirty="0" err="1"/>
              <a:t>relatează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utilizarea</a:t>
            </a:r>
            <a:r>
              <a:rPr lang="en-US" sz="1200" dirty="0"/>
              <a:t> </a:t>
            </a:r>
            <a:r>
              <a:rPr lang="en-US" sz="1200" dirty="0" err="1"/>
              <a:t>plantelor</a:t>
            </a:r>
            <a:r>
              <a:rPr lang="en-US" sz="1200" dirty="0"/>
              <a:t> </a:t>
            </a:r>
            <a:r>
              <a:rPr lang="en-US" sz="1200" dirty="0" err="1"/>
              <a:t>americane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proprietățile</a:t>
            </a:r>
            <a:r>
              <a:rPr lang="en-US" sz="1200" dirty="0"/>
              <a:t> </a:t>
            </a:r>
            <a:r>
              <a:rPr lang="en-US" sz="1200" dirty="0" err="1"/>
              <a:t>lor</a:t>
            </a:r>
            <a:r>
              <a:rPr lang="en-US" sz="1200" dirty="0"/>
              <a:t> </a:t>
            </a:r>
            <a:r>
              <a:rPr lang="en-US" sz="1200" dirty="0" err="1"/>
              <a:t>medicale</a:t>
            </a:r>
            <a:r>
              <a:rPr lang="en-US" sz="1200" dirty="0"/>
              <a:t>. </a:t>
            </a:r>
            <a:r>
              <a:rPr lang="en-US" sz="1200" dirty="0" err="1"/>
              <a:t>Autorul</a:t>
            </a:r>
            <a:r>
              <a:rPr lang="en-US" sz="1200" dirty="0"/>
              <a:t> </a:t>
            </a:r>
            <a:r>
              <a:rPr lang="en-US" sz="1200" dirty="0" err="1"/>
              <a:t>subliniază</a:t>
            </a:r>
            <a:r>
              <a:rPr lang="en-US" sz="1200" dirty="0"/>
              <a:t>: </a:t>
            </a:r>
            <a:r>
              <a:rPr lang="en-US" sz="1200" dirty="0" err="1"/>
              <a:t>cultura</a:t>
            </a:r>
            <a:r>
              <a:rPr lang="en-US" sz="1200" dirty="0"/>
              <a:t> </a:t>
            </a:r>
            <a:r>
              <a:rPr lang="en-US" sz="1200" dirty="0" err="1"/>
              <a:t>andină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 a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dieta</a:t>
            </a:r>
            <a:r>
              <a:rPr lang="en-US" sz="1200" dirty="0"/>
              <a:t> ca </a:t>
            </a:r>
            <a:r>
              <a:rPr lang="en-US" sz="1200" dirty="0" err="1"/>
              <a:t>practică</a:t>
            </a:r>
            <a:r>
              <a:rPr lang="en-US" sz="1200" dirty="0"/>
              <a:t> de </a:t>
            </a:r>
            <a:r>
              <a:rPr lang="en-US" sz="1200" dirty="0" err="1"/>
              <a:t>vindecare</a:t>
            </a:r>
            <a:r>
              <a:rPr lang="en-US" sz="1200" dirty="0"/>
              <a:t>, </a:t>
            </a:r>
            <a:r>
              <a:rPr lang="en-US" sz="1200" dirty="0" err="1"/>
              <a:t>adică”folosește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consumul</a:t>
            </a:r>
            <a:r>
              <a:rPr lang="en-US" sz="1200" dirty="0"/>
              <a:t> de </a:t>
            </a:r>
            <a:r>
              <a:rPr lang="en-US" sz="1200" dirty="0" err="1"/>
              <a:t>produse</a:t>
            </a:r>
            <a:r>
              <a:rPr lang="en-US" sz="1200" dirty="0"/>
              <a:t> </a:t>
            </a:r>
            <a:r>
              <a:rPr lang="en-US" sz="1200" dirty="0" err="1"/>
              <a:t>alimentare</a:t>
            </a:r>
            <a:r>
              <a:rPr lang="en-US" sz="1200" dirty="0"/>
              <a:t>."</a:t>
            </a:r>
            <a:endParaRPr lang="es-ES" sz="1500" dirty="0"/>
          </a:p>
          <a:p>
            <a:pPr marL="0" indent="0">
              <a:buNone/>
            </a:pPr>
            <a:endParaRPr lang="es-ES" sz="1500" dirty="0"/>
          </a:p>
          <a:p>
            <a:pPr marL="0" indent="0">
              <a:buNone/>
            </a:pPr>
            <a:endParaRPr lang="es-ES" sz="15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r>
              <a:rPr lang="es-ES" sz="900" dirty="0"/>
              <a:t>Apuntes para la elaboración de una historia de la medicina tradicional andina* Notes </a:t>
            </a:r>
            <a:r>
              <a:rPr lang="es-ES" sz="900" dirty="0" err="1"/>
              <a:t>for</a:t>
            </a:r>
            <a:r>
              <a:rPr lang="es-ES" sz="900" dirty="0"/>
              <a:t>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development</a:t>
            </a:r>
            <a:r>
              <a:rPr lang="es-ES" sz="900" dirty="0"/>
              <a:t> of a </a:t>
            </a:r>
            <a:r>
              <a:rPr lang="es-ES" sz="900" dirty="0" err="1"/>
              <a:t>history</a:t>
            </a:r>
            <a:r>
              <a:rPr lang="es-ES" sz="900" dirty="0"/>
              <a:t> of    </a:t>
            </a:r>
            <a:r>
              <a:rPr lang="es-ES" sz="900" dirty="0" err="1"/>
              <a:t>traditional</a:t>
            </a:r>
            <a:r>
              <a:rPr lang="es-ES" sz="900" dirty="0"/>
              <a:t> </a:t>
            </a:r>
            <a:r>
              <a:rPr lang="es-ES" sz="900" dirty="0" err="1"/>
              <a:t>Andean</a:t>
            </a:r>
            <a:r>
              <a:rPr lang="es-ES" sz="900" dirty="0"/>
              <a:t> medicine. Erick Devoto Bazán** Universidad de Lima. </a:t>
            </a:r>
            <a:r>
              <a:rPr lang="pt-BR" sz="900" dirty="0"/>
              <a:t>RIRA vol. 1, n° 2 (</a:t>
            </a:r>
            <a:r>
              <a:rPr lang="pt-BR" sz="900" dirty="0" err="1"/>
              <a:t>octubre</a:t>
            </a:r>
            <a:r>
              <a:rPr lang="pt-BR" sz="900" dirty="0"/>
              <a:t> 2016) pp. 79-116 / ISSN: 2415-5896 https://doi.org/10.18800/revistaira.201602.003</a:t>
            </a:r>
          </a:p>
          <a:p>
            <a:pPr marL="0" indent="0">
              <a:lnSpc>
                <a:spcPct val="100000"/>
              </a:lnSpc>
              <a:buNone/>
            </a:pP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2481507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948138-4209-49D9-B2A5-B6468E5A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86" y="1159523"/>
            <a:ext cx="8354961" cy="576809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72F654-AE2B-4A78-8EFB-BF99A363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389" y="1777429"/>
            <a:ext cx="8849032" cy="2270589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3800" dirty="0"/>
          </a:p>
          <a:p>
            <a:pPr marL="0" indent="0">
              <a:buNone/>
            </a:pPr>
            <a:r>
              <a:rPr lang="en-US" sz="4800" dirty="0" err="1"/>
              <a:t>Dovezi</a:t>
            </a:r>
            <a:r>
              <a:rPr lang="en-US" sz="4800" dirty="0"/>
              <a:t> ale </a:t>
            </a:r>
            <a:r>
              <a:rPr lang="en-US" sz="4800" dirty="0" err="1"/>
              <a:t>tratamentului</a:t>
            </a:r>
            <a:r>
              <a:rPr lang="en-US" sz="4800" dirty="0"/>
              <a:t> </a:t>
            </a:r>
            <a:r>
              <a:rPr lang="en-US" sz="4800" dirty="0" err="1"/>
              <a:t>pentru</a:t>
            </a:r>
            <a:r>
              <a:rPr lang="en-US" sz="4800" dirty="0"/>
              <a:t> </a:t>
            </a:r>
            <a:r>
              <a:rPr lang="en-US" sz="4800" dirty="0" err="1"/>
              <a:t>poliglobulie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 </a:t>
            </a:r>
            <a:r>
              <a:rPr lang="en-US" sz="4800" dirty="0" err="1"/>
              <a:t>dureri</a:t>
            </a:r>
            <a:r>
              <a:rPr lang="en-US" sz="4800" dirty="0"/>
              <a:t> de cap:</a:t>
            </a:r>
          </a:p>
          <a:p>
            <a:pPr marL="0" indent="0">
              <a:buNone/>
            </a:pPr>
            <a:r>
              <a:rPr lang="en-US" sz="4800" dirty="0"/>
              <a:t>O mare </a:t>
            </a:r>
            <a:r>
              <a:rPr lang="en-US" sz="4800" dirty="0" err="1"/>
              <a:t>dovadă</a:t>
            </a:r>
            <a:r>
              <a:rPr lang="en-US" sz="4800" dirty="0"/>
              <a:t> a </a:t>
            </a:r>
            <a:r>
              <a:rPr lang="en-US" sz="4800" dirty="0" err="1"/>
              <a:t>calității</a:t>
            </a:r>
            <a:r>
              <a:rPr lang="en-US" sz="4800" dirty="0"/>
              <a:t> </a:t>
            </a:r>
            <a:r>
              <a:rPr lang="en-US" sz="4800" dirty="0" err="1"/>
              <a:t>medicamentelor</a:t>
            </a:r>
            <a:r>
              <a:rPr lang="en-US" sz="4800" dirty="0"/>
              <a:t> indigene a </a:t>
            </a:r>
            <a:r>
              <a:rPr lang="en-US" sz="4800" dirty="0" err="1"/>
              <a:t>fost</a:t>
            </a:r>
            <a:r>
              <a:rPr lang="en-US" sz="4800" dirty="0"/>
              <a:t> </a:t>
            </a:r>
            <a:r>
              <a:rPr lang="en-US" sz="4800" dirty="0" err="1"/>
              <a:t>utilizarea</a:t>
            </a:r>
            <a:r>
              <a:rPr lang="en-US" sz="4800" dirty="0"/>
              <a:t> </a:t>
            </a:r>
            <a:r>
              <a:rPr lang="en-US" sz="4800" dirty="0" err="1"/>
              <a:t>sângerărilor</a:t>
            </a:r>
            <a:r>
              <a:rPr lang="en-US" sz="4800" dirty="0"/>
              <a:t> ca instrument de </a:t>
            </a:r>
            <a:r>
              <a:rPr lang="en-US" sz="4800" dirty="0" err="1"/>
              <a:t>îmbunătățire</a:t>
            </a:r>
            <a:r>
              <a:rPr lang="en-US" sz="4800" dirty="0"/>
              <a:t> a </a:t>
            </a:r>
            <a:r>
              <a:rPr lang="en-US" sz="4800" dirty="0" err="1"/>
              <a:t>stării</a:t>
            </a:r>
            <a:r>
              <a:rPr lang="en-US" sz="4800" dirty="0"/>
              <a:t> de </a:t>
            </a:r>
            <a:r>
              <a:rPr lang="en-US" sz="4800" dirty="0" err="1"/>
              <a:t>sănătate</a:t>
            </a:r>
            <a:r>
              <a:rPr lang="en-US" sz="4800" dirty="0"/>
              <a:t> a </a:t>
            </a:r>
            <a:r>
              <a:rPr lang="en-US" sz="4800" dirty="0" err="1"/>
              <a:t>pacienților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r>
              <a:rPr lang="en-US" sz="4800" dirty="0" err="1"/>
              <a:t>Sângerările</a:t>
            </a:r>
            <a:r>
              <a:rPr lang="en-US" sz="4800" dirty="0"/>
              <a:t> au </a:t>
            </a:r>
            <a:r>
              <a:rPr lang="en-US" sz="4800" dirty="0" err="1"/>
              <a:t>fost</a:t>
            </a:r>
            <a:r>
              <a:rPr lang="en-US" sz="4800" dirty="0"/>
              <a:t> </a:t>
            </a:r>
            <a:r>
              <a:rPr lang="en-US" sz="4800" dirty="0" err="1"/>
              <a:t>efectuate</a:t>
            </a:r>
            <a:r>
              <a:rPr lang="en-US" sz="4800" dirty="0"/>
              <a:t> de </a:t>
            </a:r>
            <a:r>
              <a:rPr lang="en-US" sz="4800" dirty="0" err="1"/>
              <a:t>șamani</a:t>
            </a:r>
            <a:r>
              <a:rPr lang="en-US" sz="4800" dirty="0"/>
              <a:t> </a:t>
            </a:r>
            <a:r>
              <a:rPr lang="en-US" sz="4800" dirty="0" err="1"/>
              <a:t>experimentați</a:t>
            </a:r>
            <a:r>
              <a:rPr lang="en-US" sz="4800" dirty="0"/>
              <a:t>, </a:t>
            </a:r>
            <a:r>
              <a:rPr lang="en-US" sz="4800" dirty="0" err="1"/>
              <a:t>numiți</a:t>
            </a:r>
            <a:r>
              <a:rPr lang="en-US" sz="4800" dirty="0"/>
              <a:t> </a:t>
            </a:r>
            <a:r>
              <a:rPr lang="en-US" sz="4800" dirty="0" err="1"/>
              <a:t>Circay</a:t>
            </a:r>
            <a:r>
              <a:rPr lang="en-US" sz="4800" dirty="0"/>
              <a:t> </a:t>
            </a:r>
            <a:r>
              <a:rPr lang="en-US" sz="4800" dirty="0" err="1"/>
              <a:t>camayok</a:t>
            </a:r>
            <a:r>
              <a:rPr lang="en-US" sz="4800" dirty="0"/>
              <a:t>.</a:t>
            </a:r>
          </a:p>
          <a:p>
            <a:pPr marL="0" indent="0">
              <a:buNone/>
            </a:pPr>
            <a:r>
              <a:rPr lang="en-US" sz="4800" dirty="0" err="1"/>
              <a:t>Spaniolii</a:t>
            </a:r>
            <a:r>
              <a:rPr lang="en-US" sz="4800" dirty="0"/>
              <a:t>, </a:t>
            </a:r>
            <a:r>
              <a:rPr lang="en-US" sz="4800" dirty="0" err="1"/>
              <a:t>când</a:t>
            </a:r>
            <a:r>
              <a:rPr lang="en-US" sz="4800" dirty="0"/>
              <a:t> au </a:t>
            </a:r>
            <a:r>
              <a:rPr lang="en-US" sz="4800" dirty="0" err="1"/>
              <a:t>ajuns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America, au </a:t>
            </a:r>
            <a:r>
              <a:rPr lang="en-US" sz="4800" dirty="0" err="1"/>
              <a:t>verificat</a:t>
            </a:r>
            <a:r>
              <a:rPr lang="en-US" sz="4800" dirty="0"/>
              <a:t> </a:t>
            </a:r>
            <a:r>
              <a:rPr lang="en-US" sz="4800" dirty="0" err="1"/>
              <a:t>utilizarea</a:t>
            </a:r>
            <a:r>
              <a:rPr lang="en-US" sz="4800" dirty="0"/>
              <a:t> </a:t>
            </a:r>
            <a:r>
              <a:rPr lang="en-US" sz="4800" dirty="0" err="1"/>
              <a:t>hemoragiilor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incași</a:t>
            </a:r>
            <a:r>
              <a:rPr lang="en-US" sz="4800" dirty="0"/>
              <a:t>, </a:t>
            </a:r>
            <a:r>
              <a:rPr lang="en-US" sz="4800" dirty="0" err="1"/>
              <a:t>deoarece</a:t>
            </a:r>
            <a:r>
              <a:rPr lang="en-US" sz="4800" dirty="0"/>
              <a:t> </a:t>
            </a:r>
            <a:r>
              <a:rPr lang="en-US" sz="4800" dirty="0" err="1"/>
              <a:t>hemoragiile</a:t>
            </a:r>
            <a:r>
              <a:rPr lang="en-US" sz="4800" dirty="0"/>
              <a:t> </a:t>
            </a:r>
            <a:r>
              <a:rPr lang="en-US" sz="4800" dirty="0" err="1"/>
              <a:t>erau</a:t>
            </a:r>
            <a:r>
              <a:rPr lang="en-US" sz="4800" dirty="0"/>
              <a:t> la </a:t>
            </a:r>
            <a:r>
              <a:rPr lang="en-US" sz="4800" dirty="0" err="1"/>
              <a:t>modă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Europa, au </a:t>
            </a:r>
            <a:r>
              <a:rPr lang="en-US" sz="4800" dirty="0" err="1"/>
              <a:t>considerat</a:t>
            </a:r>
            <a:r>
              <a:rPr lang="en-US" sz="4800" dirty="0"/>
              <a:t>-o </a:t>
            </a:r>
            <a:r>
              <a:rPr lang="en-US" sz="4800" dirty="0" err="1"/>
              <a:t>drept</a:t>
            </a:r>
            <a:r>
              <a:rPr lang="en-US" sz="4800" dirty="0"/>
              <a:t> o </a:t>
            </a:r>
            <a:r>
              <a:rPr lang="en-US" sz="4800" dirty="0" err="1"/>
              <a:t>dovadă</a:t>
            </a:r>
            <a:r>
              <a:rPr lang="en-US" sz="4800" dirty="0"/>
              <a:t> a </a:t>
            </a:r>
            <a:r>
              <a:rPr lang="en-US" sz="4800" dirty="0" err="1"/>
              <a:t>nivelului</a:t>
            </a:r>
            <a:r>
              <a:rPr lang="en-US" sz="4800" dirty="0"/>
              <a:t> </a:t>
            </a:r>
            <a:r>
              <a:rPr lang="en-US" sz="4800" dirty="0" err="1"/>
              <a:t>ridicat</a:t>
            </a:r>
            <a:r>
              <a:rPr lang="en-US" sz="4800" dirty="0"/>
              <a:t> al </a:t>
            </a:r>
            <a:r>
              <a:rPr lang="en-US" sz="4800" dirty="0" err="1"/>
              <a:t>medicinei</a:t>
            </a:r>
            <a:r>
              <a:rPr lang="en-US" sz="4800" dirty="0"/>
              <a:t> </a:t>
            </a:r>
            <a:r>
              <a:rPr lang="en-US" sz="4800" dirty="0" err="1"/>
              <a:t>inca</a:t>
            </a:r>
            <a:r>
              <a:rPr lang="en-US" sz="4800" dirty="0"/>
              <a:t>. </a:t>
            </a:r>
            <a:r>
              <a:rPr lang="en-US" sz="4800" dirty="0" err="1"/>
              <a:t>Culturile</a:t>
            </a:r>
            <a:r>
              <a:rPr lang="en-US" sz="4800" dirty="0"/>
              <a:t> </a:t>
            </a:r>
            <a:r>
              <a:rPr lang="en-US" sz="4800" dirty="0" err="1"/>
              <a:t>precolumbiene</a:t>
            </a:r>
            <a:r>
              <a:rPr lang="en-US" sz="4800" dirty="0"/>
              <a:t> </a:t>
            </a:r>
            <a:r>
              <a:rPr lang="en-US" sz="4800" dirty="0" err="1"/>
              <a:t>dezvoltaseră</a:t>
            </a:r>
            <a:r>
              <a:rPr lang="en-US" sz="4800" dirty="0"/>
              <a:t> (</a:t>
            </a:r>
            <a:r>
              <a:rPr lang="en-US" sz="4800" dirty="0" err="1"/>
              <a:t>prin</a:t>
            </a:r>
            <a:r>
              <a:rPr lang="en-US" sz="4800" dirty="0"/>
              <a:t> </a:t>
            </a:r>
            <a:r>
              <a:rPr lang="en-US" sz="4800" dirty="0" err="1"/>
              <a:t>prelucrarea</a:t>
            </a:r>
            <a:r>
              <a:rPr lang="en-US" sz="4800" dirty="0"/>
              <a:t> </a:t>
            </a:r>
            <a:r>
              <a:rPr lang="en-US" sz="4800" dirty="0" err="1"/>
              <a:t>fină</a:t>
            </a:r>
            <a:r>
              <a:rPr lang="en-US" sz="4800" dirty="0"/>
              <a:t> a </a:t>
            </a:r>
            <a:r>
              <a:rPr lang="en-US" sz="4800" dirty="0" err="1"/>
              <a:t>aurului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 </a:t>
            </a:r>
            <a:r>
              <a:rPr lang="en-US" sz="4800" dirty="0" err="1"/>
              <a:t>altor</a:t>
            </a:r>
            <a:r>
              <a:rPr lang="en-US" sz="4800" dirty="0"/>
              <a:t> </a:t>
            </a:r>
            <a:r>
              <a:rPr lang="en-US" sz="4800" dirty="0" err="1"/>
              <a:t>metale</a:t>
            </a:r>
            <a:r>
              <a:rPr lang="en-US" sz="4800" dirty="0"/>
              <a:t>) diverse </a:t>
            </a:r>
            <a:r>
              <a:rPr lang="en-US" sz="4800" dirty="0" err="1"/>
              <a:t>instrumente</a:t>
            </a:r>
            <a:r>
              <a:rPr lang="en-US" sz="4800" dirty="0"/>
              <a:t> </a:t>
            </a:r>
            <a:r>
              <a:rPr lang="en-US" sz="4800" dirty="0" err="1"/>
              <a:t>chirurgicale</a:t>
            </a:r>
            <a:r>
              <a:rPr lang="en-US" sz="4800" dirty="0"/>
              <a:t>, cum </a:t>
            </a:r>
            <a:r>
              <a:rPr lang="en-US" sz="4800" dirty="0" err="1"/>
              <a:t>ar</a:t>
            </a:r>
            <a:r>
              <a:rPr lang="en-US" sz="4800" dirty="0"/>
              <a:t> fi ace </a:t>
            </a:r>
            <a:r>
              <a:rPr lang="en-US" sz="4800" dirty="0" err="1"/>
              <a:t>foarte</a:t>
            </a:r>
            <a:r>
              <a:rPr lang="en-US" sz="4800" dirty="0"/>
              <a:t> </a:t>
            </a:r>
            <a:r>
              <a:rPr lang="en-US" sz="4800" dirty="0" err="1"/>
              <a:t>subțiri</a:t>
            </a:r>
            <a:r>
              <a:rPr lang="en-US" sz="4800" dirty="0"/>
              <a:t>, </a:t>
            </a:r>
            <a:r>
              <a:rPr lang="en-US" sz="4800" dirty="0" err="1"/>
              <a:t>în</a:t>
            </a:r>
            <a:r>
              <a:rPr lang="en-US" sz="4800" dirty="0"/>
              <a:t> mare </a:t>
            </a:r>
            <a:r>
              <a:rPr lang="en-US" sz="4800" dirty="0" err="1"/>
              <a:t>parte</a:t>
            </a:r>
            <a:r>
              <a:rPr lang="en-US" sz="4800" dirty="0"/>
              <a:t> </a:t>
            </a:r>
            <a:r>
              <a:rPr lang="en-US" sz="4800" dirty="0" err="1"/>
              <a:t>vârfuri</a:t>
            </a:r>
            <a:r>
              <a:rPr lang="en-US" sz="4800" dirty="0"/>
              <a:t> de silex, </a:t>
            </a:r>
            <a:r>
              <a:rPr lang="en-US" sz="4800" dirty="0" err="1"/>
              <a:t>pentru</a:t>
            </a:r>
            <a:r>
              <a:rPr lang="en-US" sz="4800" dirty="0"/>
              <a:t> a </a:t>
            </a:r>
            <a:r>
              <a:rPr lang="en-US" sz="4800" dirty="0" err="1"/>
              <a:t>provoca</a:t>
            </a:r>
            <a:r>
              <a:rPr lang="en-US" sz="4800" dirty="0"/>
              <a:t> </a:t>
            </a:r>
            <a:r>
              <a:rPr lang="en-US" sz="4800" dirty="0" err="1"/>
              <a:t>sângerări</a:t>
            </a:r>
            <a:r>
              <a:rPr lang="en-US" sz="4800" dirty="0"/>
              <a:t>. </a:t>
            </a:r>
            <a:endParaRPr lang="ro-RO" sz="4800" dirty="0"/>
          </a:p>
          <a:p>
            <a:pPr marL="0" indent="0">
              <a:buNone/>
            </a:pPr>
            <a:r>
              <a:rPr lang="en-US" sz="4800" dirty="0" err="1"/>
              <a:t>Culturile</a:t>
            </a:r>
            <a:r>
              <a:rPr lang="en-US" sz="4800" dirty="0"/>
              <a:t> </a:t>
            </a:r>
            <a:r>
              <a:rPr lang="en-US" sz="4800" dirty="0" err="1"/>
              <a:t>precolumbiene</a:t>
            </a:r>
            <a:r>
              <a:rPr lang="en-US" sz="4800" dirty="0"/>
              <a:t> au </a:t>
            </a:r>
            <a:r>
              <a:rPr lang="en-US" sz="4800" dirty="0" err="1"/>
              <a:t>tratat</a:t>
            </a:r>
            <a:r>
              <a:rPr lang="en-US" sz="4800" dirty="0"/>
              <a:t> </a:t>
            </a:r>
            <a:r>
              <a:rPr lang="en-US" sz="4800" dirty="0" err="1"/>
              <a:t>durerea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cap, </a:t>
            </a:r>
            <a:r>
              <a:rPr lang="en-US" sz="4800" dirty="0" err="1"/>
              <a:t>puncționând</a:t>
            </a:r>
            <a:r>
              <a:rPr lang="en-US" sz="4800" dirty="0"/>
              <a:t> vena </a:t>
            </a:r>
            <a:r>
              <a:rPr lang="en-US" sz="4800" dirty="0" err="1"/>
              <a:t>jugulară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, de </a:t>
            </a:r>
            <a:r>
              <a:rPr lang="en-US" sz="4800" dirty="0" err="1"/>
              <a:t>asemenea</a:t>
            </a:r>
            <a:r>
              <a:rPr lang="en-US" sz="4800" dirty="0"/>
              <a:t>, au </a:t>
            </a:r>
            <a:r>
              <a:rPr lang="en-US" sz="4800" dirty="0" err="1"/>
              <a:t>sângerat</a:t>
            </a:r>
            <a:r>
              <a:rPr lang="en-US" sz="4800" dirty="0"/>
              <a:t> </a:t>
            </a:r>
            <a:r>
              <a:rPr lang="en-US" sz="4800" dirty="0" err="1"/>
              <a:t>între</a:t>
            </a:r>
            <a:r>
              <a:rPr lang="en-US" sz="4800" dirty="0"/>
              <a:t> </a:t>
            </a:r>
            <a:r>
              <a:rPr lang="en-US" sz="4800" dirty="0" err="1"/>
              <a:t>sprâncene</a:t>
            </a:r>
            <a:r>
              <a:rPr lang="en-US" sz="4800" dirty="0"/>
              <a:t> pe </a:t>
            </a:r>
            <a:r>
              <a:rPr lang="en-US" sz="4800" dirty="0" err="1"/>
              <a:t>puntea</a:t>
            </a:r>
            <a:r>
              <a:rPr lang="en-US" sz="4800" dirty="0"/>
              <a:t> </a:t>
            </a:r>
            <a:r>
              <a:rPr lang="en-US" sz="4800" dirty="0" err="1"/>
              <a:t>nasului</a:t>
            </a:r>
            <a:r>
              <a:rPr lang="en-US" sz="4800" dirty="0"/>
              <a:t>.</a:t>
            </a: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endParaRPr lang="en-US" sz="32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Jan G. R.  </a:t>
            </a:r>
            <a:r>
              <a:rPr lang="en-US" sz="3200" dirty="0" err="1"/>
              <a:t>Elferink</a:t>
            </a:r>
            <a:r>
              <a:rPr lang="es-PE" sz="3200" dirty="0"/>
              <a:t>. </a:t>
            </a:r>
            <a:r>
              <a:rPr lang="en-US" sz="3200" dirty="0"/>
              <a:t>The Inca healer: empirical medical knowledge and magic in pre-Columbian Peru. </a:t>
            </a:r>
            <a:r>
              <a:rPr lang="es-PE" sz="3200" dirty="0"/>
              <a:t>Revista de Indias, 2015, vol. LXXV, n.º 264 Págs. 323­350, ISSN: 0034­8341. </a:t>
            </a:r>
            <a:r>
              <a:rPr lang="en-US" sz="3200" dirty="0"/>
              <a:t>doi:10.3989/revindias.2015.011</a:t>
            </a:r>
            <a:endParaRPr lang="es-PE" sz="3200" dirty="0"/>
          </a:p>
          <a:p>
            <a:pPr marL="0" indent="0">
              <a:lnSpc>
                <a:spcPct val="100000"/>
              </a:lnSpc>
              <a:buNone/>
            </a:pPr>
            <a:endParaRPr lang="es-ES" sz="32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28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2481507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948138-4209-49D9-B2A5-B6468E5A7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88" y="882121"/>
            <a:ext cx="8354961" cy="528100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D72F654-AE2B-4A78-8EFB-BF99A363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384" y="1345913"/>
            <a:ext cx="8396758" cy="22089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200" dirty="0" err="1"/>
              <a:t>Cronicarii</a:t>
            </a:r>
            <a:r>
              <a:rPr lang="en-US" sz="1200" dirty="0"/>
              <a:t> precum </a:t>
            </a:r>
            <a:r>
              <a:rPr lang="en-US" sz="1200" dirty="0" err="1"/>
              <a:t>Garcilazo</a:t>
            </a:r>
            <a:r>
              <a:rPr lang="en-US" sz="1200" dirty="0"/>
              <a:t> de la Vega, au </a:t>
            </a:r>
            <a:r>
              <a:rPr lang="en-US" sz="1200" dirty="0" err="1"/>
              <a:t>scris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tratamentele</a:t>
            </a:r>
            <a:r>
              <a:rPr lang="en-US" sz="1200" dirty="0"/>
              <a:t> </a:t>
            </a:r>
            <a:r>
              <a:rPr lang="en-US" sz="1200" dirty="0" err="1"/>
              <a:t>vindecătorilor</a:t>
            </a:r>
            <a:r>
              <a:rPr lang="en-US" sz="1200" dirty="0"/>
              <a:t> </a:t>
            </a:r>
            <a:r>
              <a:rPr lang="en-US" sz="1200" dirty="0" err="1"/>
              <a:t>indigeni</a:t>
            </a:r>
            <a:r>
              <a:rPr lang="en-US" sz="1200" dirty="0"/>
              <a:t>. </a:t>
            </a:r>
            <a:endParaRPr lang="ro-RO" sz="1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/>
              <a:t>Un </a:t>
            </a:r>
            <a:r>
              <a:rPr lang="en-US" sz="1200" dirty="0" err="1"/>
              <a:t>subiect</a:t>
            </a:r>
            <a:r>
              <a:rPr lang="en-US" sz="1200" dirty="0"/>
              <a:t> care </a:t>
            </a:r>
            <a:r>
              <a:rPr lang="en-US" sz="1200" dirty="0" err="1"/>
              <a:t>i</a:t>
            </a:r>
            <a:r>
              <a:rPr lang="en-US" sz="1200" dirty="0"/>
              <a:t>-a </a:t>
            </a:r>
            <a:r>
              <a:rPr lang="en-US" sz="1200" dirty="0" err="1"/>
              <a:t>atras</a:t>
            </a:r>
            <a:r>
              <a:rPr lang="en-US" sz="1200" dirty="0"/>
              <a:t> </a:t>
            </a:r>
            <a:r>
              <a:rPr lang="en-US" sz="1200" dirty="0" err="1"/>
              <a:t>atenția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medicamentul</a:t>
            </a:r>
            <a:r>
              <a:rPr lang="en-US" sz="1200" dirty="0"/>
              <a:t>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reproducere</a:t>
            </a:r>
            <a:r>
              <a:rPr lang="en-US" sz="1200" dirty="0"/>
              <a:t>. </a:t>
            </a:r>
            <a:r>
              <a:rPr lang="en-US" sz="1200" dirty="0" err="1"/>
              <a:t>Garcilazo</a:t>
            </a:r>
            <a:r>
              <a:rPr lang="en-US" sz="1200" dirty="0"/>
              <a:t> </a:t>
            </a:r>
            <a:r>
              <a:rPr lang="en-US" sz="1200" dirty="0" err="1"/>
              <a:t>menționează</a:t>
            </a:r>
            <a:r>
              <a:rPr lang="en-US" sz="1200" dirty="0"/>
              <a:t> </a:t>
            </a:r>
            <a:r>
              <a:rPr lang="en-US" sz="1200" dirty="0" err="1"/>
              <a:t>într</a:t>
            </a:r>
            <a:r>
              <a:rPr lang="en-US" sz="1200" dirty="0"/>
              <a:t>-una din </a:t>
            </a:r>
            <a:r>
              <a:rPr lang="en-US" sz="1200" dirty="0" err="1"/>
              <a:t>scrierile</a:t>
            </a:r>
            <a:r>
              <a:rPr lang="en-US" sz="1200" dirty="0"/>
              <a:t> sale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medicii</a:t>
            </a:r>
            <a:r>
              <a:rPr lang="en-US" sz="1200" dirty="0"/>
              <a:t> </a:t>
            </a:r>
            <a:r>
              <a:rPr lang="en-US" sz="1200" dirty="0" err="1"/>
              <a:t>indigeni</a:t>
            </a:r>
            <a:r>
              <a:rPr lang="en-US" sz="1200" dirty="0"/>
              <a:t> </a:t>
            </a:r>
            <a:r>
              <a:rPr lang="en-US" sz="1200" dirty="0" err="1"/>
              <a:t>foloseau</a:t>
            </a:r>
            <a:r>
              <a:rPr lang="en-US" sz="1200" dirty="0"/>
              <a:t> </a:t>
            </a:r>
            <a:r>
              <a:rPr lang="en-US" sz="1200" dirty="0" err="1"/>
              <a:t>plante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efectele</a:t>
            </a:r>
            <a:r>
              <a:rPr lang="en-US" sz="1200" dirty="0"/>
              <a:t> </a:t>
            </a:r>
            <a:r>
              <a:rPr lang="en-US" sz="1200" dirty="0" err="1"/>
              <a:t>lor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virilității</a:t>
            </a:r>
            <a:r>
              <a:rPr lang="en-US" sz="1200" dirty="0"/>
              <a:t>. De </a:t>
            </a:r>
            <a:r>
              <a:rPr lang="en-US" sz="1200" dirty="0" err="1"/>
              <a:t>exemplu</a:t>
            </a:r>
            <a:r>
              <a:rPr lang="en-US" sz="1200" dirty="0"/>
              <a:t>, el a </a:t>
            </a:r>
            <a:r>
              <a:rPr lang="en-US" sz="1200" dirty="0" err="1"/>
              <a:t>descris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planta </a:t>
            </a:r>
            <a:r>
              <a:rPr lang="en-US" sz="1200" dirty="0" err="1"/>
              <a:t>huarnapu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frecată</a:t>
            </a:r>
            <a:r>
              <a:rPr lang="en-US" sz="1200" dirty="0"/>
              <a:t> pe zona pudenda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obține</a:t>
            </a:r>
            <a:r>
              <a:rPr lang="en-US" sz="1200" dirty="0"/>
              <a:t> o </a:t>
            </a:r>
            <a:r>
              <a:rPr lang="en-US" sz="1200" dirty="0" err="1"/>
              <a:t>excitabilitate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mare. </a:t>
            </a:r>
            <a:endParaRPr lang="ro-RO" sz="1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/>
              <a:t>La </a:t>
            </a:r>
            <a:r>
              <a:rPr lang="en-US" sz="1200" dirty="0" err="1"/>
              <a:t>fel</a:t>
            </a:r>
            <a:r>
              <a:rPr lang="en-US" sz="1200" dirty="0"/>
              <a:t>, un </a:t>
            </a:r>
            <a:r>
              <a:rPr lang="en-US" sz="1200" dirty="0" err="1"/>
              <a:t>cronicar</a:t>
            </a:r>
            <a:r>
              <a:rPr lang="en-US" sz="1200" dirty="0"/>
              <a:t> pe </a:t>
            </a:r>
            <a:r>
              <a:rPr lang="en-US" sz="1200" dirty="0" err="1"/>
              <a:t>jumătate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</a:t>
            </a:r>
            <a:r>
              <a:rPr lang="en-US" sz="1200" dirty="0" err="1"/>
              <a:t>numit</a:t>
            </a:r>
            <a:r>
              <a:rPr lang="en-US" sz="1200" dirty="0"/>
              <a:t> Santa Cruz </a:t>
            </a:r>
            <a:r>
              <a:rPr lang="en-US" sz="1200" dirty="0" err="1"/>
              <a:t>Pachacutic</a:t>
            </a:r>
            <a:r>
              <a:rPr lang="en-US" sz="1200" dirty="0"/>
              <a:t>, a </a:t>
            </a:r>
            <a:r>
              <a:rPr lang="en-US" sz="1200" dirty="0" err="1"/>
              <a:t>descris</a:t>
            </a:r>
            <a:r>
              <a:rPr lang="en-US" sz="1200" dirty="0"/>
              <a:t> </a:t>
            </a:r>
            <a:r>
              <a:rPr lang="en-US" sz="1200" dirty="0" err="1"/>
              <a:t>modul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care </a:t>
            </a:r>
            <a:r>
              <a:rPr lang="en-US" sz="1200" dirty="0" err="1"/>
              <a:t>incașul</a:t>
            </a:r>
            <a:r>
              <a:rPr lang="en-US" sz="1200" dirty="0"/>
              <a:t> </a:t>
            </a:r>
            <a:r>
              <a:rPr lang="en-US" sz="1200" dirty="0" err="1"/>
              <a:t>Sinchi</a:t>
            </a:r>
            <a:r>
              <a:rPr lang="en-US" sz="1200" dirty="0"/>
              <a:t> Roca a </a:t>
            </a:r>
            <a:r>
              <a:rPr lang="en-US" sz="1200" dirty="0" err="1"/>
              <a:t>folosit</a:t>
            </a:r>
            <a:r>
              <a:rPr lang="en-US" sz="1200" dirty="0"/>
              <a:t> planta </a:t>
            </a:r>
            <a:r>
              <a:rPr lang="en-US" sz="1200" dirty="0" err="1"/>
              <a:t>Chotarguanarpu</a:t>
            </a:r>
            <a:r>
              <a:rPr lang="en-US" sz="1200" dirty="0"/>
              <a:t>. </a:t>
            </a:r>
            <a:r>
              <a:rPr lang="en-US" sz="1200" dirty="0" err="1"/>
              <a:t>Bastonul</a:t>
            </a:r>
            <a:r>
              <a:rPr lang="en-US" sz="1200" dirty="0"/>
              <a:t> de </a:t>
            </a:r>
            <a:r>
              <a:rPr lang="en-US" sz="1200" dirty="0" err="1"/>
              <a:t>tămâie</a:t>
            </a:r>
            <a:r>
              <a:rPr lang="en-US" sz="1200" dirty="0"/>
              <a:t> cu </a:t>
            </a:r>
            <a:r>
              <a:rPr lang="en-US" sz="1200" dirty="0" err="1"/>
              <a:t>huallaquita</a:t>
            </a:r>
            <a:r>
              <a:rPr lang="en-US" sz="1200" dirty="0"/>
              <a:t> are un </a:t>
            </a:r>
            <a:r>
              <a:rPr lang="en-US" sz="1200" dirty="0" err="1"/>
              <a:t>efect</a:t>
            </a:r>
            <a:r>
              <a:rPr lang="en-US" sz="1200" dirty="0"/>
              <a:t> </a:t>
            </a:r>
            <a:r>
              <a:rPr lang="en-US" sz="1200" dirty="0" err="1"/>
              <a:t>virilizant</a:t>
            </a:r>
            <a:r>
              <a:rPr lang="en-US" sz="1200" dirty="0"/>
              <a:t>, care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realizat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cu </a:t>
            </a:r>
            <a:r>
              <a:rPr lang="en-US" sz="1200" dirty="0" err="1"/>
              <a:t>viermi</a:t>
            </a:r>
            <a:r>
              <a:rPr lang="en-US" sz="1200" dirty="0"/>
              <a:t> </a:t>
            </a:r>
            <a:r>
              <a:rPr lang="en-US" sz="1200" dirty="0" err="1"/>
              <a:t>numiți</a:t>
            </a:r>
            <a:r>
              <a:rPr lang="en-US" sz="1200" dirty="0"/>
              <a:t> </a:t>
            </a:r>
            <a:r>
              <a:rPr lang="en-US" sz="1200" dirty="0" err="1"/>
              <a:t>sucama</a:t>
            </a:r>
            <a:r>
              <a:rPr lang="en-US" sz="1200" dirty="0"/>
              <a:t>. </a:t>
            </a:r>
            <a:endParaRPr lang="ro-RO" sz="1200" dirty="0"/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 err="1"/>
              <a:t>Chutarpulo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utilizat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efectul</a:t>
            </a:r>
            <a:r>
              <a:rPr lang="en-US" sz="1200" dirty="0"/>
              <a:t> de </a:t>
            </a:r>
            <a:r>
              <a:rPr lang="en-US" sz="1200" dirty="0" err="1"/>
              <a:t>sterilizare</a:t>
            </a:r>
            <a:r>
              <a:rPr lang="en-US" sz="1200" dirty="0"/>
              <a:t>. </a:t>
            </a:r>
            <a:r>
              <a:rPr lang="en-US" sz="1200" dirty="0" err="1"/>
              <a:t>Potrivit</a:t>
            </a:r>
            <a:r>
              <a:rPr lang="en-US" sz="1200" dirty="0"/>
              <a:t> </a:t>
            </a:r>
            <a:r>
              <a:rPr lang="en-US" sz="1200" dirty="0" err="1"/>
              <a:t>lui</a:t>
            </a:r>
            <a:r>
              <a:rPr lang="en-US" sz="1200" dirty="0"/>
              <a:t> </a:t>
            </a:r>
            <a:r>
              <a:rPr lang="en-US" sz="1200" dirty="0" err="1"/>
              <a:t>Garcilaso</a:t>
            </a:r>
            <a:r>
              <a:rPr lang="en-US" sz="1200" dirty="0"/>
              <a:t>, se </a:t>
            </a:r>
            <a:r>
              <a:rPr lang="ro-RO" sz="1200" dirty="0"/>
              <a:t>ș</a:t>
            </a:r>
            <a:r>
              <a:rPr lang="en-US" sz="1200" dirty="0" err="1"/>
              <a:t>tia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planta </a:t>
            </a:r>
            <a:r>
              <a:rPr lang="en-US" sz="1200" dirty="0" err="1"/>
              <a:t>añus</a:t>
            </a:r>
            <a:r>
              <a:rPr lang="en-US" sz="1200" dirty="0"/>
              <a:t> a </a:t>
            </a:r>
            <a:r>
              <a:rPr lang="en-US" sz="1200" dirty="0" err="1"/>
              <a:t>reu</a:t>
            </a:r>
            <a:r>
              <a:rPr lang="ro-RO" sz="1200" dirty="0"/>
              <a:t>ș</a:t>
            </a:r>
            <a:r>
              <a:rPr lang="en-US" sz="1200" dirty="0"/>
              <a:t>it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reducă</a:t>
            </a:r>
            <a:r>
              <a:rPr lang="en-US" sz="1200" dirty="0"/>
              <a:t> </a:t>
            </a:r>
            <a:r>
              <a:rPr lang="en-US" sz="1200" dirty="0" err="1"/>
              <a:t>poten</a:t>
            </a:r>
            <a:r>
              <a:rPr lang="ro-RO" sz="1200" dirty="0"/>
              <a:t>ț</a:t>
            </a:r>
            <a:r>
              <a:rPr lang="en-US" sz="1200" dirty="0" err="1"/>
              <a:t>ialul</a:t>
            </a:r>
            <a:r>
              <a:rPr lang="en-US" sz="1200" dirty="0"/>
              <a:t> sexual ca </a:t>
            </a:r>
            <a:r>
              <a:rPr lang="en-US" sz="1200" dirty="0" err="1"/>
              <a:t>contraceptiv</a:t>
            </a:r>
            <a:r>
              <a:rPr lang="en-US" sz="1200" dirty="0"/>
              <a:t>. </a:t>
            </a:r>
            <a:endParaRPr lang="es-ES" sz="1200" dirty="0"/>
          </a:p>
          <a:p>
            <a:pPr marL="0" indent="0">
              <a:lnSpc>
                <a:spcPct val="100000"/>
              </a:lnSpc>
              <a:buNone/>
            </a:pPr>
            <a:endParaRPr lang="es-PE" sz="17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28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ES" sz="900" dirty="0"/>
          </a:p>
          <a:p>
            <a:pPr marL="0" indent="0">
              <a:lnSpc>
                <a:spcPct val="100000"/>
              </a:lnSpc>
              <a:buNone/>
            </a:pP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2481507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730" y="1023858"/>
            <a:ext cx="8083835" cy="681653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4" name="3 Rectángulo"/>
          <p:cNvSpPr/>
          <p:nvPr/>
        </p:nvSpPr>
        <p:spPr>
          <a:xfrm>
            <a:off x="503435" y="1829103"/>
            <a:ext cx="819722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200" dirty="0" err="1"/>
              <a:t>Coprolitele</a:t>
            </a:r>
            <a:r>
              <a:rPr lang="en-US" sz="1200" dirty="0"/>
              <a:t> sunt </a:t>
            </a:r>
            <a:r>
              <a:rPr lang="en-US" sz="1200" dirty="0" err="1"/>
              <a:t>scaune</a:t>
            </a:r>
            <a:r>
              <a:rPr lang="en-US" sz="1200" dirty="0"/>
              <a:t> </a:t>
            </a:r>
            <a:r>
              <a:rPr lang="en-US" sz="1200" dirty="0" err="1"/>
              <a:t>uscate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noduroase</a:t>
            </a:r>
            <a:r>
              <a:rPr lang="en-US" sz="1200" dirty="0"/>
              <a:t>, </a:t>
            </a:r>
            <a:r>
              <a:rPr lang="en-US" sz="1200" dirty="0" err="1"/>
              <a:t>întărite</a:t>
            </a:r>
            <a:r>
              <a:rPr lang="en-US" sz="1200" dirty="0"/>
              <a:t> de </a:t>
            </a:r>
            <a:r>
              <a:rPr lang="en-US" sz="1200" dirty="0" err="1"/>
              <a:t>deshidratare</a:t>
            </a:r>
            <a:r>
              <a:rPr lang="en-US" sz="1200" dirty="0"/>
              <a:t>, care, </a:t>
            </a:r>
            <a:r>
              <a:rPr lang="en-US" sz="1200" dirty="0" err="1"/>
              <a:t>tratate</a:t>
            </a:r>
            <a:r>
              <a:rPr lang="en-US" sz="1200" dirty="0"/>
              <a:t> </a:t>
            </a:r>
            <a:r>
              <a:rPr lang="en-US" sz="1200" dirty="0" err="1"/>
              <a:t>corespunzător</a:t>
            </a:r>
            <a:r>
              <a:rPr lang="en-US" sz="1200" dirty="0"/>
              <a:t>, ne pot </a:t>
            </a:r>
            <a:r>
              <a:rPr lang="en-US" sz="1200" dirty="0" err="1"/>
              <a:t>oferi</a:t>
            </a:r>
            <a:r>
              <a:rPr lang="en-US" sz="1200" dirty="0"/>
              <a:t> </a:t>
            </a:r>
            <a:r>
              <a:rPr lang="en-US" sz="1200" dirty="0" err="1"/>
              <a:t>informații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sănătate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informații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paraziții</a:t>
            </a:r>
            <a:r>
              <a:rPr lang="en-US" sz="1200" dirty="0"/>
              <a:t> </a:t>
            </a:r>
            <a:r>
              <a:rPr lang="en-US" sz="1200" dirty="0" err="1"/>
              <a:t>intestinali</a:t>
            </a:r>
            <a:r>
              <a:rPr lang="en-US" sz="1200" dirty="0"/>
              <a:t> ai </a:t>
            </a:r>
            <a:r>
              <a:rPr lang="en-US" sz="1200" dirty="0" err="1"/>
              <a:t>indivizilor</a:t>
            </a:r>
            <a:r>
              <a:rPr lang="en-US" sz="1200" dirty="0"/>
              <a:t> de la care </a:t>
            </a:r>
            <a:r>
              <a:rPr lang="en-US" sz="1200" dirty="0" err="1"/>
              <a:t>provin</a:t>
            </a:r>
            <a:r>
              <a:rPr lang="en-US" sz="1200" dirty="0"/>
              <a:t>.</a:t>
            </a:r>
            <a:r>
              <a:rPr lang="ro-RO" sz="1200" dirty="0"/>
              <a:t> </a:t>
            </a:r>
          </a:p>
          <a:p>
            <a:pPr algn="just"/>
            <a:endParaRPr lang="ro-RO" sz="1200" dirty="0"/>
          </a:p>
          <a:p>
            <a:pPr algn="just"/>
            <a:r>
              <a:rPr lang="ro-RO" sz="1200" dirty="0"/>
              <a:t>Coprolitele (resturi de fecale) ale culturilor de gume precolumbiene au fost bine studiate datorită rămășițelor de latrine găsite în mormintele din jurul teritoriului peruvian.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072" y="993035"/>
            <a:ext cx="8141277" cy="630282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4073" y="1800734"/>
            <a:ext cx="8510154" cy="17312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200" dirty="0" err="1"/>
              <a:t>Coprolitele</a:t>
            </a:r>
            <a:r>
              <a:rPr lang="en-US" sz="1200" dirty="0"/>
              <a:t> „sunt </a:t>
            </a:r>
            <a:r>
              <a:rPr lang="en-US" sz="1200" dirty="0" err="1"/>
              <a:t>scaunele</a:t>
            </a:r>
            <a:r>
              <a:rPr lang="en-US" sz="1200" dirty="0"/>
              <a:t> </a:t>
            </a:r>
            <a:r>
              <a:rPr lang="en-US" sz="1200" dirty="0" err="1"/>
              <a:t>uscate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noduroase</a:t>
            </a:r>
            <a:r>
              <a:rPr lang="en-US" sz="1200" dirty="0"/>
              <a:t>, </a:t>
            </a:r>
            <a:r>
              <a:rPr lang="en-US" sz="1200" dirty="0" err="1"/>
              <a:t>întărite</a:t>
            </a:r>
            <a:r>
              <a:rPr lang="en-US" sz="1200" dirty="0"/>
              <a:t> de </a:t>
            </a:r>
            <a:r>
              <a:rPr lang="en-US" sz="1200" dirty="0" err="1"/>
              <a:t>deshidratare</a:t>
            </a:r>
            <a:r>
              <a:rPr lang="en-US" sz="1200" dirty="0"/>
              <a:t>, care, </a:t>
            </a:r>
            <a:r>
              <a:rPr lang="en-US" sz="1200" dirty="0" err="1"/>
              <a:t>tratate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mod </a:t>
            </a:r>
            <a:r>
              <a:rPr lang="en-US" sz="1200" dirty="0" err="1"/>
              <a:t>corespunzător</a:t>
            </a:r>
            <a:r>
              <a:rPr lang="en-US" sz="1200" dirty="0"/>
              <a:t>, ne pot </a:t>
            </a:r>
            <a:r>
              <a:rPr lang="en-US" sz="1200" dirty="0" err="1"/>
              <a:t>oferi</a:t>
            </a:r>
            <a:r>
              <a:rPr lang="en-US" sz="1200" dirty="0"/>
              <a:t> </a:t>
            </a:r>
            <a:r>
              <a:rPr lang="en-US" sz="1200" dirty="0" err="1"/>
              <a:t>informații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paraziții</a:t>
            </a:r>
            <a:r>
              <a:rPr lang="en-US" sz="1200" dirty="0"/>
              <a:t> </a:t>
            </a:r>
            <a:r>
              <a:rPr lang="en-US" sz="1200" dirty="0" err="1"/>
              <a:t>intestinali</a:t>
            </a:r>
            <a:r>
              <a:rPr lang="en-US" sz="1200" dirty="0"/>
              <a:t> ai </a:t>
            </a:r>
            <a:r>
              <a:rPr lang="en-US" sz="1200" dirty="0" err="1"/>
              <a:t>indivizilor</a:t>
            </a:r>
            <a:r>
              <a:rPr lang="en-US" sz="1200" dirty="0"/>
              <a:t> din care </a:t>
            </a:r>
            <a:r>
              <a:rPr lang="en-US" sz="1200" dirty="0" err="1"/>
              <a:t>provin</a:t>
            </a:r>
            <a:r>
              <a:rPr lang="en-US" sz="1200" dirty="0"/>
              <a:t>”. (</a:t>
            </a:r>
            <a:r>
              <a:rPr lang="en-US" sz="1200" dirty="0" err="1"/>
              <a:t>Pamo</a:t>
            </a:r>
            <a:r>
              <a:rPr lang="en-US" sz="1200" dirty="0"/>
              <a:t>)</a:t>
            </a:r>
            <a:endParaRPr lang="ro-RO" sz="1200" dirty="0"/>
          </a:p>
          <a:p>
            <a:endParaRPr lang="en-US" sz="1200" dirty="0"/>
          </a:p>
          <a:p>
            <a:r>
              <a:rPr lang="en-US" sz="1200" dirty="0" err="1"/>
              <a:t>Studiul</a:t>
            </a:r>
            <a:r>
              <a:rPr lang="en-US" sz="1200" dirty="0"/>
              <a:t> </a:t>
            </a:r>
            <a:r>
              <a:rPr lang="en-US" sz="1200" dirty="0" err="1"/>
              <a:t>coprolitelor</a:t>
            </a:r>
            <a:r>
              <a:rPr lang="en-US" sz="1200" dirty="0"/>
              <a:t> din </a:t>
            </a:r>
            <a:r>
              <a:rPr lang="en-US" sz="1200" dirty="0" err="1"/>
              <a:t>latrinele</a:t>
            </a:r>
            <a:r>
              <a:rPr lang="en-US" sz="1200" dirty="0"/>
              <a:t> </a:t>
            </a:r>
            <a:r>
              <a:rPr lang="en-US" sz="1200" dirty="0" err="1"/>
              <a:t>rămășițelor</a:t>
            </a:r>
            <a:r>
              <a:rPr lang="en-US" sz="1200" dirty="0"/>
              <a:t> </a:t>
            </a:r>
            <a:r>
              <a:rPr lang="en-US" sz="1200" dirty="0" err="1"/>
              <a:t>prehispanice</a:t>
            </a:r>
            <a:r>
              <a:rPr lang="en-US" sz="1200" dirty="0"/>
              <a:t> </a:t>
            </a:r>
            <a:r>
              <a:rPr lang="en-US" sz="1200" dirty="0" err="1"/>
              <a:t>arată</a:t>
            </a:r>
            <a:r>
              <a:rPr lang="en-US" sz="1200" dirty="0"/>
              <a:t> </a:t>
            </a:r>
            <a:r>
              <a:rPr lang="en-US" sz="1200" dirty="0" err="1"/>
              <a:t>diferiți</a:t>
            </a:r>
            <a:r>
              <a:rPr lang="en-US" sz="1200" dirty="0"/>
              <a:t> </a:t>
            </a:r>
            <a:r>
              <a:rPr lang="en-US" sz="1200" dirty="0" err="1"/>
              <a:t>paraziți</a:t>
            </a:r>
            <a:r>
              <a:rPr lang="en-US" sz="1200" dirty="0"/>
              <a:t> </a:t>
            </a:r>
            <a:r>
              <a:rPr lang="en-US" sz="1200" dirty="0" err="1"/>
              <a:t>intestinali</a:t>
            </a:r>
            <a:r>
              <a:rPr lang="en-US" sz="1200" dirty="0"/>
              <a:t>.</a:t>
            </a:r>
          </a:p>
          <a:p>
            <a:endParaRPr lang="ro-RO" sz="1200" dirty="0"/>
          </a:p>
          <a:p>
            <a:r>
              <a:rPr lang="en-US" sz="1200" dirty="0" err="1"/>
              <a:t>În</a:t>
            </a:r>
            <a:r>
              <a:rPr lang="en-US" sz="1200" dirty="0"/>
              <a:t> Los Gavilanes (Ancash), </a:t>
            </a:r>
            <a:r>
              <a:rPr lang="en-US" sz="1200" dirty="0" err="1"/>
              <a:t>rămășițe</a:t>
            </a:r>
            <a:r>
              <a:rPr lang="en-US" sz="1200" dirty="0"/>
              <a:t> din </a:t>
            </a:r>
            <a:r>
              <a:rPr lang="en-US" sz="1200" dirty="0" err="1"/>
              <a:t>anii</a:t>
            </a:r>
            <a:r>
              <a:rPr lang="en-US" sz="1200" dirty="0"/>
              <a:t> 2850 - 2700 </a:t>
            </a:r>
            <a:r>
              <a:rPr lang="en-US" sz="1200" dirty="0" err="1"/>
              <a:t>î.Hr</a:t>
            </a:r>
            <a:r>
              <a:rPr lang="en-US" sz="1200" dirty="0"/>
              <a:t>., </a:t>
            </a:r>
            <a:r>
              <a:rPr lang="en-US" sz="1200" dirty="0" err="1"/>
              <a:t>corespunzător</a:t>
            </a:r>
            <a:r>
              <a:rPr lang="en-US" sz="1200" dirty="0"/>
              <a:t> </a:t>
            </a:r>
            <a:r>
              <a:rPr lang="en-US" sz="1200" dirty="0" err="1"/>
              <a:t>perioadei</a:t>
            </a:r>
            <a:r>
              <a:rPr lang="en-US" sz="1200" dirty="0"/>
              <a:t> </a:t>
            </a:r>
            <a:r>
              <a:rPr lang="en-US" sz="1200" dirty="0" err="1"/>
              <a:t>arhaice</a:t>
            </a:r>
            <a:r>
              <a:rPr lang="en-US" sz="1200" dirty="0"/>
              <a:t> </a:t>
            </a:r>
            <a:r>
              <a:rPr lang="en-US" sz="1200" dirty="0" err="1"/>
              <a:t>târzii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unde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ouă</a:t>
            </a:r>
            <a:r>
              <a:rPr lang="en-US" sz="1200" dirty="0"/>
              <a:t> </a:t>
            </a:r>
            <a:r>
              <a:rPr lang="en-US" sz="1200" dirty="0" err="1"/>
              <a:t>Diphyllobotríum</a:t>
            </a:r>
            <a:r>
              <a:rPr lang="en-US" sz="1200" dirty="0"/>
              <a:t> </a:t>
            </a:r>
            <a:r>
              <a:rPr lang="en-US" sz="1200" dirty="0" err="1"/>
              <a:t>pacificum</a:t>
            </a:r>
            <a:r>
              <a:rPr lang="en-US" sz="1200" dirty="0"/>
              <a:t>.</a:t>
            </a:r>
          </a:p>
          <a:p>
            <a:endParaRPr lang="ro-RO" sz="1200" dirty="0"/>
          </a:p>
          <a:p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resturile</a:t>
            </a:r>
            <a:r>
              <a:rPr lang="en-US" sz="1200" dirty="0"/>
              <a:t> </a:t>
            </a:r>
            <a:r>
              <a:rPr lang="en-US" sz="1200" dirty="0" err="1"/>
              <a:t>culturii</a:t>
            </a:r>
            <a:r>
              <a:rPr lang="en-US" sz="1200" dirty="0"/>
              <a:t> </a:t>
            </a:r>
            <a:r>
              <a:rPr lang="en-US" sz="1200" dirty="0" err="1"/>
              <a:t>Chiribaya</a:t>
            </a:r>
            <a:r>
              <a:rPr lang="en-US" sz="1200" dirty="0"/>
              <a:t>, </a:t>
            </a:r>
            <a:r>
              <a:rPr lang="en-US" sz="1200" dirty="0" err="1"/>
              <a:t>între</a:t>
            </a:r>
            <a:r>
              <a:rPr lang="en-US" sz="1200" dirty="0"/>
              <a:t> 700 </a:t>
            </a:r>
            <a:r>
              <a:rPr lang="en-US" sz="1200" dirty="0" err="1"/>
              <a:t>și</a:t>
            </a:r>
            <a:r>
              <a:rPr lang="en-US" sz="1200" dirty="0"/>
              <a:t> 1350 </a:t>
            </a:r>
            <a:r>
              <a:rPr lang="en-US" sz="1200" dirty="0" err="1"/>
              <a:t>d.Hr</a:t>
            </a:r>
            <a:r>
              <a:rPr lang="en-US" sz="1200" dirty="0"/>
              <a:t>.,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coprolite </a:t>
            </a:r>
            <a:r>
              <a:rPr lang="en-US" sz="1200" dirty="0" err="1"/>
              <a:t>ouă</a:t>
            </a:r>
            <a:r>
              <a:rPr lang="en-US" sz="1200" dirty="0"/>
              <a:t> de D. </a:t>
            </a:r>
            <a:r>
              <a:rPr lang="en-US" sz="1200" dirty="0" err="1"/>
              <a:t>pacificum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T. </a:t>
            </a:r>
            <a:r>
              <a:rPr lang="en-US" sz="1200" dirty="0" err="1"/>
              <a:t>trichuris</a:t>
            </a:r>
            <a:r>
              <a:rPr lang="en-US" sz="1200" dirty="0"/>
              <a:t>.</a:t>
            </a:r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613063" y="4199095"/>
            <a:ext cx="719051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800" dirty="0" err="1"/>
              <a:t>Pamo</a:t>
            </a:r>
            <a:r>
              <a:rPr lang="es-PE" sz="800" dirty="0"/>
              <a:t> Reyna Oscar. Medicina Prehispánica. En Alarcón Graciela, Espinoza Luis, </a:t>
            </a:r>
            <a:r>
              <a:rPr lang="es-PE" sz="800" dirty="0" err="1"/>
              <a:t>Pamo</a:t>
            </a:r>
            <a:r>
              <a:rPr lang="es-PE" sz="800" dirty="0"/>
              <a:t>-Reyna Oscar, Eds. Medicina y Reumatología Peruanas: historia y aportes. Lima, Comité Organizador PANLAR 2006. </a:t>
            </a:r>
            <a:r>
              <a:rPr lang="en-US" sz="800" dirty="0">
                <a:hlinkClick r:id="rId2"/>
              </a:rPr>
              <a:t>http://sisbib.unmsm.edu.pe/bibvirtualdata/libros/2007/med_reumat/a02es.pdf</a:t>
            </a:r>
            <a:r>
              <a:rPr lang="en-US" sz="800" dirty="0"/>
              <a:t> (Spanish), </a:t>
            </a:r>
            <a:r>
              <a:rPr lang="en-US" sz="800" dirty="0">
                <a:hlinkClick r:id="rId3"/>
              </a:rPr>
              <a:t>http://sisbib.unmsm.edu.pe/bibvirtualdata/libros/2007/med_reumat/a02in.pdf</a:t>
            </a:r>
            <a:r>
              <a:rPr lang="en-US" sz="800" dirty="0"/>
              <a:t>   (English</a:t>
            </a:r>
            <a:endParaRPr lang="es-PE" sz="800" dirty="0"/>
          </a:p>
          <a:p>
            <a:endParaRPr lang="es-PE" sz="8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9498" y="938160"/>
            <a:ext cx="8239991" cy="633786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2870273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pPr algn="just">
              <a:buNone/>
            </a:pPr>
            <a:endParaRPr lang="es-PE" sz="1000" dirty="0"/>
          </a:p>
          <a:p>
            <a:pPr algn="just">
              <a:buNone/>
            </a:pPr>
            <a:endParaRPr lang="es-PE" sz="1000" dirty="0"/>
          </a:p>
          <a:p>
            <a:pPr>
              <a:buNone/>
            </a:pPr>
            <a:endParaRPr lang="es-PE" dirty="0"/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374073" y="1706301"/>
            <a:ext cx="7887277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 algn="just"/>
            <a:r>
              <a:rPr lang="es-PE" sz="1200" dirty="0" err="1"/>
              <a:t>Rezultatele</a:t>
            </a:r>
            <a:r>
              <a:rPr lang="es-PE" sz="1200" dirty="0"/>
              <a:t> </a:t>
            </a:r>
            <a:r>
              <a:rPr lang="es-PE" sz="1200" dirty="0" err="1"/>
              <a:t>studiului</a:t>
            </a:r>
            <a:r>
              <a:rPr lang="es-PE" sz="1200" dirty="0"/>
              <a:t> </a:t>
            </a:r>
            <a:r>
              <a:rPr lang="es-PE" sz="1200" dirty="0" err="1"/>
              <a:t>coprolit</a:t>
            </a:r>
            <a:r>
              <a:rPr lang="es-PE" sz="1200" dirty="0"/>
              <a:t>:</a:t>
            </a:r>
          </a:p>
          <a:p>
            <a:pPr marL="257175" indent="-257175" algn="just"/>
            <a:endParaRPr lang="es-PE" sz="1200" dirty="0"/>
          </a:p>
          <a:p>
            <a:pPr marL="257175" indent="-257175" algn="just"/>
            <a:r>
              <a:rPr lang="es-PE" sz="1200" dirty="0" err="1"/>
              <a:t>Ouă</a:t>
            </a:r>
            <a:r>
              <a:rPr lang="es-PE" sz="1200" dirty="0"/>
              <a:t> de </a:t>
            </a:r>
            <a:r>
              <a:rPr lang="es-PE" sz="1200" dirty="0" err="1"/>
              <a:t>Enterobius</a:t>
            </a:r>
            <a:r>
              <a:rPr lang="es-PE" sz="1200" dirty="0"/>
              <a:t> </a:t>
            </a:r>
            <a:r>
              <a:rPr lang="es-PE" sz="1200" dirty="0" err="1"/>
              <a:t>vermicularis</a:t>
            </a:r>
            <a:endParaRPr lang="es-PE" sz="1200" dirty="0"/>
          </a:p>
          <a:p>
            <a:pPr marL="257175" indent="-257175" algn="just"/>
            <a:r>
              <a:rPr lang="es-PE" sz="1200" dirty="0" err="1"/>
              <a:t>Ascaris</a:t>
            </a:r>
            <a:r>
              <a:rPr lang="es-PE" sz="1200" dirty="0"/>
              <a:t> </a:t>
            </a:r>
            <a:r>
              <a:rPr lang="es-PE" sz="1200" dirty="0" err="1"/>
              <a:t>lumbricoides</a:t>
            </a:r>
            <a:endParaRPr lang="es-PE" sz="1200" dirty="0"/>
          </a:p>
          <a:p>
            <a:pPr marL="257175" indent="-257175" algn="just"/>
            <a:r>
              <a:rPr lang="es-PE" sz="1200" dirty="0" err="1"/>
              <a:t>Trichiura</a:t>
            </a:r>
            <a:r>
              <a:rPr lang="es-PE" sz="1200" dirty="0"/>
              <a:t> </a:t>
            </a:r>
            <a:r>
              <a:rPr lang="es-PE" sz="1200" dirty="0" err="1"/>
              <a:t>trichuris</a:t>
            </a:r>
            <a:endParaRPr lang="es-PE" sz="1200" dirty="0"/>
          </a:p>
          <a:p>
            <a:pPr marL="257175" indent="-257175" algn="just"/>
            <a:r>
              <a:rPr lang="es-PE" sz="1200" dirty="0" err="1"/>
              <a:t>Giardia</a:t>
            </a:r>
            <a:r>
              <a:rPr lang="es-PE" sz="1200" dirty="0"/>
              <a:t> </a:t>
            </a:r>
            <a:r>
              <a:rPr lang="es-PE" sz="1200" dirty="0" err="1"/>
              <a:t>lamblia</a:t>
            </a:r>
            <a:endParaRPr lang="es-PE" sz="1200" dirty="0"/>
          </a:p>
          <a:p>
            <a:pPr marL="257175" indent="-257175" algn="just"/>
            <a:r>
              <a:rPr lang="es-PE" sz="1200" dirty="0" err="1"/>
              <a:t>printre</a:t>
            </a:r>
            <a:r>
              <a:rPr lang="es-PE" sz="1200" dirty="0"/>
              <a:t> </a:t>
            </a:r>
            <a:r>
              <a:rPr lang="es-PE" sz="1200" dirty="0" err="1"/>
              <a:t>alții</a:t>
            </a:r>
            <a:r>
              <a:rPr lang="es-PE" sz="1200" dirty="0"/>
              <a:t>.</a:t>
            </a:r>
          </a:p>
          <a:p>
            <a:pPr marL="257175" indent="-257175" algn="just"/>
            <a:endParaRPr lang="es-PE" sz="1200" dirty="0"/>
          </a:p>
          <a:p>
            <a:pPr algn="just"/>
            <a:r>
              <a:rPr lang="es-PE" sz="1200" dirty="0"/>
              <a:t>Analiza </a:t>
            </a:r>
            <a:r>
              <a:rPr lang="es-PE" sz="1200" dirty="0" err="1"/>
              <a:t>coprolitelor</a:t>
            </a:r>
            <a:r>
              <a:rPr lang="es-PE" sz="1200" dirty="0"/>
              <a:t> a </a:t>
            </a:r>
            <a:r>
              <a:rPr lang="es-PE" sz="1200" dirty="0" err="1"/>
              <a:t>dezvăluit</a:t>
            </a:r>
            <a:r>
              <a:rPr lang="es-PE" sz="1200" dirty="0"/>
              <a:t> </a:t>
            </a:r>
            <a:r>
              <a:rPr lang="es-PE" sz="1200" dirty="0" err="1"/>
              <a:t>că</a:t>
            </a:r>
            <a:r>
              <a:rPr lang="es-PE" sz="1200" dirty="0"/>
              <a:t> </a:t>
            </a:r>
            <a:r>
              <a:rPr lang="es-PE" sz="1200" dirty="0" err="1"/>
              <a:t>vechii</a:t>
            </a:r>
            <a:r>
              <a:rPr lang="es-PE" sz="1200" dirty="0"/>
              <a:t> </a:t>
            </a:r>
            <a:r>
              <a:rPr lang="es-PE" sz="1200" dirty="0" err="1"/>
              <a:t>coloniști</a:t>
            </a:r>
            <a:r>
              <a:rPr lang="es-PE" sz="1200" dirty="0"/>
              <a:t> </a:t>
            </a:r>
            <a:r>
              <a:rPr lang="es-PE" sz="1200" dirty="0" err="1"/>
              <a:t>pre-columbieni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inca </a:t>
            </a:r>
            <a:r>
              <a:rPr lang="es-PE" sz="1200" dirty="0" err="1"/>
              <a:t>trăiau</a:t>
            </a:r>
            <a:r>
              <a:rPr lang="es-PE" sz="1200" dirty="0"/>
              <a:t> </a:t>
            </a:r>
            <a:r>
              <a:rPr lang="es-PE" sz="1200" dirty="0" err="1"/>
              <a:t>cu</a:t>
            </a:r>
            <a:r>
              <a:rPr lang="es-PE" sz="1200" dirty="0"/>
              <a:t> </a:t>
            </a:r>
            <a:r>
              <a:rPr lang="es-PE" sz="1200" dirty="0" err="1"/>
              <a:t>paraziți</a:t>
            </a:r>
            <a:r>
              <a:rPr lang="es-PE" sz="1200" dirty="0"/>
              <a:t> </a:t>
            </a:r>
            <a:r>
              <a:rPr lang="es-PE" sz="1200" dirty="0" err="1"/>
              <a:t>intestinali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că</a:t>
            </a:r>
            <a:r>
              <a:rPr lang="es-PE" sz="1200" dirty="0"/>
              <a:t> </a:t>
            </a:r>
            <a:r>
              <a:rPr lang="es-PE" sz="1200" dirty="0" err="1"/>
              <a:t>unele</a:t>
            </a:r>
            <a:r>
              <a:rPr lang="es-PE" sz="1200" dirty="0"/>
              <a:t> plante </a:t>
            </a:r>
            <a:r>
              <a:rPr lang="es-PE" sz="1200" dirty="0" err="1"/>
              <a:t>medicinale</a:t>
            </a:r>
            <a:r>
              <a:rPr lang="ro-RO" sz="1200" dirty="0"/>
              <a:t>a </a:t>
            </a:r>
            <a:r>
              <a:rPr lang="es-PE" sz="1200" dirty="0" err="1"/>
              <a:t>au</a:t>
            </a:r>
            <a:r>
              <a:rPr lang="es-PE" sz="1200" dirty="0"/>
              <a:t> </a:t>
            </a:r>
            <a:r>
              <a:rPr lang="es-PE" sz="1200" dirty="0" err="1"/>
              <a:t>fost</a:t>
            </a:r>
            <a:r>
              <a:rPr lang="es-PE" sz="1200" dirty="0"/>
              <a:t> </a:t>
            </a:r>
            <a:r>
              <a:rPr lang="es-PE" sz="1200" dirty="0" err="1"/>
              <a:t>folosite</a:t>
            </a:r>
            <a:r>
              <a:rPr lang="es-PE" sz="1200" dirty="0"/>
              <a:t> </a:t>
            </a:r>
            <a:r>
              <a:rPr lang="es-PE" sz="1200" dirty="0" err="1"/>
              <a:t>pentru</a:t>
            </a:r>
            <a:r>
              <a:rPr lang="es-PE" sz="1200" dirty="0"/>
              <a:t> a combate </a:t>
            </a:r>
            <a:r>
              <a:rPr lang="es-PE" sz="1200" dirty="0" err="1"/>
              <a:t>paraziții</a:t>
            </a:r>
            <a:r>
              <a:rPr lang="es-PE" sz="1200" dirty="0"/>
              <a:t> </a:t>
            </a:r>
            <a:r>
              <a:rPr lang="es-PE" sz="1200" dirty="0" err="1"/>
              <a:t>intestinali</a:t>
            </a:r>
            <a:r>
              <a:rPr lang="es-PE" sz="1200" dirty="0"/>
              <a:t> </a:t>
            </a:r>
            <a:r>
              <a:rPr lang="es-PE" sz="1200" dirty="0" err="1"/>
              <a:t>au</a:t>
            </a:r>
            <a:r>
              <a:rPr lang="es-PE" sz="1200" dirty="0"/>
              <a:t> </a:t>
            </a:r>
            <a:r>
              <a:rPr lang="es-PE" sz="1200" dirty="0" err="1"/>
              <a:t>fost</a:t>
            </a:r>
            <a:r>
              <a:rPr lang="es-PE" sz="1200" dirty="0"/>
              <a:t> </a:t>
            </a:r>
            <a:r>
              <a:rPr lang="es-PE" sz="1200" dirty="0" err="1"/>
              <a:t>folosite</a:t>
            </a:r>
            <a:r>
              <a:rPr lang="es-PE" sz="1200" dirty="0"/>
              <a:t> </a:t>
            </a:r>
            <a:r>
              <a:rPr lang="es-PE" sz="1200" dirty="0" err="1"/>
              <a:t>pentru</a:t>
            </a:r>
            <a:r>
              <a:rPr lang="es-PE" sz="1200" dirty="0"/>
              <a:t> </a:t>
            </a:r>
            <a:r>
              <a:rPr lang="es-PE" sz="1200" dirty="0" err="1"/>
              <a:t>tratamentul</a:t>
            </a:r>
            <a:r>
              <a:rPr lang="es-PE" sz="1200" dirty="0"/>
              <a:t> </a:t>
            </a:r>
            <a:r>
              <a:rPr lang="es-PE" sz="1200" dirty="0" err="1"/>
              <a:t>lor</a:t>
            </a:r>
            <a:r>
              <a:rPr lang="es-PE" sz="1200" dirty="0"/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479499" y="4407178"/>
            <a:ext cx="7190510" cy="19620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800" dirty="0"/>
              <a:t>GUERRA, Francisco; SÁNCHEZ, </a:t>
            </a:r>
            <a:r>
              <a:rPr lang="es-PE" sz="800" dirty="0" err="1"/>
              <a:t>Maréa</a:t>
            </a:r>
            <a:r>
              <a:rPr lang="es-PE" sz="800" dirty="0"/>
              <a:t> C. Las enfermedades del hombre americano. </a:t>
            </a:r>
            <a:r>
              <a:rPr lang="es-PE" sz="800" i="1" dirty="0"/>
              <a:t>Quinto Centenario</a:t>
            </a:r>
            <a:r>
              <a:rPr lang="es-PE" sz="800" dirty="0"/>
              <a:t>, 1990, vol. 16, p. 19-52.</a:t>
            </a:r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408" y="859471"/>
            <a:ext cx="8085819" cy="763846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  <a:r>
              <a:rPr lang="es-PE" sz="1000" dirty="0" err="1"/>
              <a:t>Pamo</a:t>
            </a:r>
            <a:r>
              <a:rPr lang="es-PE" sz="1000" dirty="0"/>
              <a:t> Reyna Oscar. Medicina Prehispánica. En Alarcón Graciela, Espinoza Luis, </a:t>
            </a:r>
            <a:r>
              <a:rPr lang="es-PE" sz="1000" dirty="0" err="1"/>
              <a:t>Pamo</a:t>
            </a:r>
            <a:r>
              <a:rPr lang="es-PE" sz="1000" dirty="0"/>
              <a:t>-Reyna Oscar, Eds. Medicina y Reumatología Peruanas: historia y aportes. Lima, Comité Organizador PANLAR 2006. </a:t>
            </a:r>
            <a:r>
              <a:rPr lang="en-US" sz="1000" dirty="0">
                <a:hlinkClick r:id="rId2"/>
              </a:rPr>
              <a:t>http://sisbib.unmsm.edu.pe/bibvirtualdata/libros/2007/med_reumat/a02es.pdf</a:t>
            </a:r>
            <a:r>
              <a:rPr lang="en-US" sz="1000" dirty="0"/>
              <a:t> (Spanish), </a:t>
            </a:r>
            <a:r>
              <a:rPr lang="en-US" sz="1000" dirty="0">
                <a:hlinkClick r:id="rId3"/>
              </a:rPr>
              <a:t>http://sisbib.unmsm.edu.pe/bibvirtualdata/libros/2007/med_reumat/a02in.pdf</a:t>
            </a:r>
            <a:r>
              <a:rPr lang="en-US" sz="1000" dirty="0"/>
              <a:t>   (English</a:t>
            </a:r>
            <a:endParaRPr lang="es-PE" sz="1000" dirty="0"/>
          </a:p>
          <a:p>
            <a:endParaRPr lang="es-PE" dirty="0"/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727363" y="1741691"/>
            <a:ext cx="7834745" cy="65402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 algn="just"/>
            <a:r>
              <a:rPr lang="es-PE" sz="1200" dirty="0"/>
              <a:t>c. </a:t>
            </a:r>
            <a:r>
              <a:rPr lang="en-US" sz="1200" dirty="0" err="1"/>
              <a:t>Studiul</a:t>
            </a:r>
            <a:r>
              <a:rPr lang="en-US" sz="1200" dirty="0"/>
              <a:t> </a:t>
            </a:r>
            <a:r>
              <a:rPr lang="en-US" sz="1200" dirty="0" err="1"/>
              <a:t>rămășițelor</a:t>
            </a:r>
            <a:r>
              <a:rPr lang="en-US" sz="1200" dirty="0"/>
              <a:t> </a:t>
            </a:r>
            <a:r>
              <a:rPr lang="en-US" sz="1200" dirty="0" err="1"/>
              <a:t>scheletice</a:t>
            </a:r>
            <a:r>
              <a:rPr lang="en-US" sz="1200" dirty="0"/>
              <a:t> ale </a:t>
            </a:r>
            <a:r>
              <a:rPr lang="en-US" sz="1200" dirty="0" err="1"/>
              <a:t>mamei</a:t>
            </a:r>
            <a:r>
              <a:rPr lang="en-US" sz="1200" dirty="0"/>
              <a:t> a </a:t>
            </a:r>
            <a:r>
              <a:rPr lang="en-US" sz="1200" dirty="0" err="1"/>
              <a:t>dezvăluit</a:t>
            </a:r>
            <a:r>
              <a:rPr lang="en-US" sz="1200" dirty="0"/>
              <a:t> </a:t>
            </a:r>
            <a:r>
              <a:rPr lang="en-US" sz="1200" dirty="0" err="1"/>
              <a:t>informații</a:t>
            </a:r>
            <a:r>
              <a:rPr lang="en-US" sz="1200" dirty="0"/>
              <a:t> </a:t>
            </a:r>
            <a:r>
              <a:rPr lang="en-US" sz="1200" dirty="0" err="1"/>
              <a:t>despre</a:t>
            </a:r>
            <a:r>
              <a:rPr lang="en-US" sz="1200" dirty="0"/>
              <a:t> </a:t>
            </a:r>
            <a:r>
              <a:rPr lang="en-US" sz="1200" dirty="0" err="1"/>
              <a:t>unele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tratamente</a:t>
            </a:r>
            <a:r>
              <a:rPr lang="en-US" sz="1200" dirty="0"/>
              <a:t> din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orașe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incașe</a:t>
            </a:r>
            <a:r>
              <a:rPr lang="en-US" sz="1200" dirty="0"/>
              <a:t>.</a:t>
            </a:r>
            <a:endParaRPr lang="es-PE" sz="1200" dirty="0"/>
          </a:p>
          <a:p>
            <a:pPr marL="257175" indent="-257175" algn="just">
              <a:buFont typeface="+mj-lt"/>
              <a:buAutoNum type="alphaLcPeriod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719" y="918314"/>
            <a:ext cx="8177645" cy="486444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550719" y="1404758"/>
            <a:ext cx="8177645" cy="35009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en-US" sz="1200" dirty="0"/>
          </a:p>
          <a:p>
            <a:r>
              <a:rPr lang="en-US" sz="1200" dirty="0" err="1"/>
              <a:t>Studiul</a:t>
            </a:r>
            <a:r>
              <a:rPr lang="en-US" sz="1200" dirty="0"/>
              <a:t> </a:t>
            </a:r>
            <a:r>
              <a:rPr lang="en-US" sz="1200" dirty="0" err="1"/>
              <a:t>rămășițelor</a:t>
            </a:r>
            <a:r>
              <a:rPr lang="en-US" sz="1200" dirty="0"/>
              <a:t> </a:t>
            </a:r>
            <a:r>
              <a:rPr lang="en-US" sz="1200" dirty="0" err="1"/>
              <a:t>scheletice</a:t>
            </a:r>
            <a:r>
              <a:rPr lang="en-US" sz="1200" dirty="0"/>
              <a:t> din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a </a:t>
            </a:r>
            <a:r>
              <a:rPr lang="en-US" sz="1200" dirty="0" err="1"/>
              <a:t>arătat</a:t>
            </a:r>
            <a:r>
              <a:rPr lang="en-US" sz="1200" dirty="0"/>
              <a:t>,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dovezi</a:t>
            </a:r>
            <a:r>
              <a:rPr lang="en-US" sz="1200" dirty="0"/>
              <a:t> ale </a:t>
            </a:r>
            <a:r>
              <a:rPr lang="en-US" sz="1200" dirty="0" err="1"/>
              <a:t>bolilor</a:t>
            </a:r>
            <a:r>
              <a:rPr lang="en-US" sz="1200" dirty="0"/>
              <a:t> la </a:t>
            </a:r>
            <a:r>
              <a:rPr lang="en-US" sz="1200" dirty="0" err="1"/>
              <a:t>nivelul</a:t>
            </a:r>
            <a:r>
              <a:rPr lang="en-US" sz="1200" dirty="0"/>
              <a:t> </a:t>
            </a:r>
            <a:r>
              <a:rPr lang="en-US" sz="1200" dirty="0" err="1"/>
              <a:t>urechii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/>
              <a:t>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cranii</a:t>
            </a:r>
            <a:r>
              <a:rPr lang="en-US" sz="1200" dirty="0"/>
              <a:t>, </a:t>
            </a:r>
            <a:r>
              <a:rPr lang="en-US" sz="1200" dirty="0" err="1"/>
              <a:t>proeminențe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 </a:t>
            </a:r>
            <a:r>
              <a:rPr lang="en-US" sz="1200" dirty="0" err="1"/>
              <a:t>numite</a:t>
            </a:r>
            <a:r>
              <a:rPr lang="en-US" sz="1200" dirty="0"/>
              <a:t> „</a:t>
            </a:r>
            <a:r>
              <a:rPr lang="en-US" sz="1200" dirty="0" err="1"/>
              <a:t>osteom</a:t>
            </a:r>
            <a:r>
              <a:rPr lang="en-US" sz="1200" dirty="0"/>
              <a:t> al </a:t>
            </a:r>
            <a:r>
              <a:rPr lang="en-US" sz="1200" dirty="0" err="1"/>
              <a:t>canalului</a:t>
            </a:r>
            <a:r>
              <a:rPr lang="en-US" sz="1200" dirty="0"/>
              <a:t> </a:t>
            </a:r>
            <a:r>
              <a:rPr lang="en-US" sz="1200" dirty="0" err="1"/>
              <a:t>auditiv</a:t>
            </a:r>
            <a:r>
              <a:rPr lang="en-US" sz="1200" dirty="0"/>
              <a:t> extern”,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deformări</a:t>
            </a:r>
            <a:r>
              <a:rPr lang="en-US" sz="1200" dirty="0"/>
              <a:t> se </a:t>
            </a:r>
            <a:r>
              <a:rPr lang="en-US" sz="1200" dirty="0" err="1"/>
              <a:t>găsesc</a:t>
            </a:r>
            <a:r>
              <a:rPr lang="en-US" sz="1200" dirty="0"/>
              <a:t> ca </a:t>
            </a:r>
            <a:r>
              <a:rPr lang="en-US" sz="1200" dirty="0" err="1"/>
              <a:t>reacție</a:t>
            </a:r>
            <a:r>
              <a:rPr lang="en-US" sz="1200" dirty="0"/>
              <a:t> la </a:t>
            </a:r>
            <a:r>
              <a:rPr lang="en-US" sz="1200" dirty="0" err="1"/>
              <a:t>infecții</a:t>
            </a:r>
            <a:r>
              <a:rPr lang="en-US" sz="1200" dirty="0"/>
              <a:t> </a:t>
            </a:r>
            <a:r>
              <a:rPr lang="en-US" sz="1200" dirty="0" err="1"/>
              <a:t>frecvente</a:t>
            </a:r>
            <a:r>
              <a:rPr lang="en-US" sz="1200" dirty="0"/>
              <a:t> ale </a:t>
            </a:r>
            <a:r>
              <a:rPr lang="en-US" sz="1200" dirty="0" err="1"/>
              <a:t>canalului</a:t>
            </a:r>
            <a:r>
              <a:rPr lang="en-US" sz="1200" dirty="0"/>
              <a:t> </a:t>
            </a:r>
            <a:r>
              <a:rPr lang="en-US" sz="1200" dirty="0" err="1"/>
              <a:t>auditiv</a:t>
            </a:r>
            <a:r>
              <a:rPr lang="en-US" sz="1200" dirty="0"/>
              <a:t> extern. </a:t>
            </a:r>
          </a:p>
          <a:p>
            <a:endParaRPr lang="en-US" sz="1200" dirty="0"/>
          </a:p>
          <a:p>
            <a:r>
              <a:rPr lang="en-US" sz="1200" dirty="0" err="1"/>
              <a:t>Trebuie</a:t>
            </a:r>
            <a:r>
              <a:rPr lang="en-US" sz="1200" dirty="0"/>
              <a:t> </a:t>
            </a:r>
            <a:r>
              <a:rPr lang="en-US" sz="1200" dirty="0" err="1"/>
              <a:t>remarcat</a:t>
            </a:r>
            <a:r>
              <a:rPr lang="en-US" sz="1200" dirty="0"/>
              <a:t> </a:t>
            </a:r>
            <a:r>
              <a:rPr lang="en-US" sz="1200" dirty="0" err="1"/>
              <a:t>faptul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strămoșii</a:t>
            </a:r>
            <a:r>
              <a:rPr lang="en-US" sz="1200" dirty="0"/>
              <a:t> </a:t>
            </a:r>
            <a:r>
              <a:rPr lang="en-US" sz="1200" dirty="0" err="1"/>
              <a:t>noștri</a:t>
            </a:r>
            <a:r>
              <a:rPr lang="en-US" sz="1200" dirty="0"/>
              <a:t> </a:t>
            </a:r>
            <a:r>
              <a:rPr lang="en-US" sz="1200" dirty="0" err="1"/>
              <a:t>erau</a:t>
            </a:r>
            <a:r>
              <a:rPr lang="en-US" sz="1200" dirty="0"/>
              <a:t> </a:t>
            </a:r>
            <a:r>
              <a:rPr lang="en-US" sz="1200" dirty="0" err="1"/>
              <a:t>colecționari</a:t>
            </a:r>
            <a:r>
              <a:rPr lang="en-US" sz="1200" dirty="0"/>
              <a:t> de </a:t>
            </a:r>
            <a:r>
              <a:rPr lang="en-US" sz="1200" dirty="0" err="1"/>
              <a:t>scoici</a:t>
            </a:r>
            <a:r>
              <a:rPr lang="en-US" sz="1200" dirty="0"/>
              <a:t> de mare </a:t>
            </a:r>
            <a:r>
              <a:rPr lang="en-US" sz="1200" dirty="0" err="1"/>
              <a:t>adâncime</a:t>
            </a:r>
            <a:r>
              <a:rPr lang="en-US" sz="1200" dirty="0"/>
              <a:t>,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leziuni</a:t>
            </a:r>
            <a:r>
              <a:rPr lang="en-US" sz="1200" dirty="0"/>
              <a:t> </a:t>
            </a:r>
            <a:r>
              <a:rPr lang="en-US" sz="1200" dirty="0" err="1"/>
              <a:t>fiind</a:t>
            </a:r>
            <a:r>
              <a:rPr lang="en-US" sz="1200" dirty="0"/>
              <a:t> </a:t>
            </a:r>
            <a:r>
              <a:rPr lang="en-US" sz="1200" dirty="0" err="1"/>
              <a:t>frecvente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orașele</a:t>
            </a:r>
            <a:r>
              <a:rPr lang="en-US" sz="1200" dirty="0"/>
              <a:t> de </a:t>
            </a:r>
            <a:r>
              <a:rPr lang="en-US" sz="1200" dirty="0" err="1"/>
              <a:t>coastă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apropierea</a:t>
            </a:r>
            <a:r>
              <a:rPr lang="en-US" sz="1200" dirty="0"/>
              <a:t> </a:t>
            </a:r>
            <a:r>
              <a:rPr lang="en-US" sz="1200" dirty="0" err="1"/>
              <a:t>lacurilor</a:t>
            </a:r>
            <a:r>
              <a:rPr lang="en-US" sz="1200" dirty="0"/>
              <a:t> </a:t>
            </a:r>
            <a:r>
              <a:rPr lang="en-US" sz="1200" dirty="0" err="1"/>
              <a:t>mari</a:t>
            </a:r>
            <a:r>
              <a:rPr lang="en-US" sz="1200" dirty="0"/>
              <a:t>, din care se </a:t>
            </a:r>
            <a:r>
              <a:rPr lang="en-US" sz="1200" dirty="0" err="1"/>
              <a:t>concluzionează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a </a:t>
            </a:r>
            <a:r>
              <a:rPr lang="en-US" sz="1200" dirty="0" err="1"/>
              <a:t>existat</a:t>
            </a:r>
            <a:r>
              <a:rPr lang="en-US" sz="1200" dirty="0"/>
              <a:t> o </a:t>
            </a:r>
            <a:r>
              <a:rPr lang="en-US" sz="1200" dirty="0" err="1"/>
              <a:t>relație</a:t>
            </a:r>
            <a:r>
              <a:rPr lang="en-US" sz="1200" dirty="0"/>
              <a:t> cu </a:t>
            </a:r>
            <a:r>
              <a:rPr lang="en-US" sz="1200" dirty="0" err="1"/>
              <a:t>activitatea</a:t>
            </a:r>
            <a:r>
              <a:rPr lang="en-US" sz="1200" dirty="0"/>
              <a:t> de </a:t>
            </a:r>
            <a:r>
              <a:rPr lang="en-US" sz="1200" dirty="0" err="1"/>
              <a:t>lucru</a:t>
            </a:r>
            <a:r>
              <a:rPr lang="en-US" sz="1200" dirty="0"/>
              <a:t> a </a:t>
            </a:r>
            <a:r>
              <a:rPr lang="en-US" sz="1200" dirty="0" err="1"/>
              <a:t>scufundărilor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acest</a:t>
            </a:r>
            <a:r>
              <a:rPr lang="en-US" sz="1200" dirty="0"/>
              <a:t> tip de </a:t>
            </a:r>
            <a:r>
              <a:rPr lang="en-US" sz="1200" dirty="0" err="1"/>
              <a:t>boală</a:t>
            </a:r>
            <a:r>
              <a:rPr lang="en-US" sz="1200" dirty="0"/>
              <a:t>.</a:t>
            </a:r>
            <a:endParaRPr lang="es-PE" sz="1200" dirty="0"/>
          </a:p>
          <a:p>
            <a:endParaRPr lang="es-PE" sz="1500" dirty="0"/>
          </a:p>
          <a:p>
            <a:endParaRPr lang="es-PE" dirty="0"/>
          </a:p>
          <a:p>
            <a:endParaRPr lang="es-PE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r>
              <a:rPr lang="es-PE" sz="900" dirty="0" err="1"/>
              <a:t>Pamo</a:t>
            </a:r>
            <a:r>
              <a:rPr lang="es-PE" sz="900" dirty="0"/>
              <a:t> Reyna Oscar. Medicina Prehispánica. En Alarcón Graciela, Espinoza Luis, </a:t>
            </a:r>
            <a:r>
              <a:rPr lang="es-PE" sz="900" dirty="0" err="1"/>
              <a:t>Pamo</a:t>
            </a:r>
            <a:r>
              <a:rPr lang="es-PE" sz="900" dirty="0"/>
              <a:t>-Reyna Oscar, Eds. Medicina y Reumatología Peruanas: historia y aportes. Lima, Comité Organizador PANLAR 2006. </a:t>
            </a:r>
            <a:r>
              <a:rPr lang="en-US" sz="900" dirty="0">
                <a:hlinkClick r:id="rId2"/>
              </a:rPr>
              <a:t>http://sisbib.unmsm.edu.pe/bibvirtualdata/libros/2007/med_reumat/a02es.pdf</a:t>
            </a:r>
            <a:r>
              <a:rPr lang="en-US" sz="900" dirty="0"/>
              <a:t> (Spanish), </a:t>
            </a:r>
            <a:r>
              <a:rPr lang="en-US" sz="900" dirty="0">
                <a:hlinkClick r:id="rId3"/>
              </a:rPr>
              <a:t>http://sisbib.unmsm.edu.pe/bibvirtualdata/libros/2007/med_reumat/a02in.pdf</a:t>
            </a:r>
            <a:r>
              <a:rPr lang="en-US" sz="900" dirty="0"/>
              <a:t>   (English)</a:t>
            </a:r>
            <a:endParaRPr lang="es-PE" sz="900" dirty="0"/>
          </a:p>
          <a:p>
            <a:pPr marL="257175" indent="-257175" algn="just">
              <a:buFont typeface="+mj-lt"/>
              <a:buAutoNum type="alphaLcPeriod"/>
            </a:pP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0718" y="836121"/>
            <a:ext cx="8255577" cy="763846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550719" y="1404758"/>
            <a:ext cx="8177645" cy="32393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en-US" sz="1200" dirty="0"/>
          </a:p>
          <a:p>
            <a:r>
              <a:rPr lang="en-US" sz="1200" dirty="0" err="1"/>
              <a:t>Studiul</a:t>
            </a:r>
            <a:r>
              <a:rPr lang="en-US" sz="1200" dirty="0"/>
              <a:t> </a:t>
            </a:r>
            <a:r>
              <a:rPr lang="en-US" sz="1200" dirty="0" err="1"/>
              <a:t>rămășițelor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 pre-</a:t>
            </a:r>
            <a:r>
              <a:rPr lang="en-US" sz="1200" dirty="0" err="1"/>
              <a:t>inca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ale </a:t>
            </a:r>
            <a:r>
              <a:rPr lang="en-US" sz="1200" dirty="0" err="1"/>
              <a:t>mumiei</a:t>
            </a:r>
            <a:r>
              <a:rPr lang="en-US" sz="1200" dirty="0"/>
              <a:t> a </a:t>
            </a:r>
            <a:r>
              <a:rPr lang="en-US" sz="1200" dirty="0" err="1"/>
              <a:t>arătat</a:t>
            </a:r>
            <a:r>
              <a:rPr lang="en-US" sz="1200" dirty="0"/>
              <a:t>,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dovezi</a:t>
            </a:r>
            <a:r>
              <a:rPr lang="en-US" sz="1200" dirty="0"/>
              <a:t> ale </a:t>
            </a:r>
            <a:r>
              <a:rPr lang="en-US" sz="1200" dirty="0" err="1"/>
              <a:t>tuberculozei</a:t>
            </a:r>
            <a:r>
              <a:rPr lang="en-US" sz="1200" dirty="0"/>
              <a:t> </a:t>
            </a:r>
            <a:r>
              <a:rPr lang="en-US" sz="1200" dirty="0" err="1"/>
              <a:t>vertebrale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ale </a:t>
            </a:r>
            <a:r>
              <a:rPr lang="en-US" sz="1200" dirty="0" err="1"/>
              <a:t>bolii</a:t>
            </a:r>
            <a:r>
              <a:rPr lang="en-US" sz="1200" dirty="0"/>
              <a:t> Pott </a:t>
            </a:r>
            <a:r>
              <a:rPr lang="en-US" sz="1200" dirty="0" err="1"/>
              <a:t>găsite</a:t>
            </a:r>
            <a:r>
              <a:rPr lang="en-US" sz="1200" dirty="0"/>
              <a:t> la </a:t>
            </a:r>
            <a:r>
              <a:rPr lang="en-US" sz="1200" dirty="0" err="1"/>
              <a:t>mumii</a:t>
            </a:r>
            <a:r>
              <a:rPr lang="en-US" sz="1200" dirty="0"/>
              <a:t>. (1, 2)</a:t>
            </a:r>
          </a:p>
          <a:p>
            <a:endParaRPr lang="en-US" sz="1200" dirty="0"/>
          </a:p>
          <a:p>
            <a:r>
              <a:rPr lang="en-US" sz="1200" dirty="0" err="1"/>
              <a:t>Oasele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supuse</a:t>
            </a:r>
            <a:r>
              <a:rPr lang="en-US" sz="1200" dirty="0"/>
              <a:t> </a:t>
            </a:r>
            <a:r>
              <a:rPr lang="en-US" sz="1200" dirty="0" err="1"/>
              <a:t>diferitelor</a:t>
            </a:r>
            <a:r>
              <a:rPr lang="en-US" sz="1200" dirty="0"/>
              <a:t> </a:t>
            </a:r>
            <a:r>
              <a:rPr lang="en-US" sz="1200" dirty="0" err="1"/>
              <a:t>studii</a:t>
            </a:r>
            <a:r>
              <a:rPr lang="en-US" sz="1200" dirty="0"/>
              <a:t> </a:t>
            </a:r>
            <a:r>
              <a:rPr lang="en-US" sz="1200" dirty="0" err="1"/>
              <a:t>radiologice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moleculare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confirma</a:t>
            </a:r>
            <a:r>
              <a:rPr lang="en-US" sz="1200" dirty="0"/>
              <a:t> </a:t>
            </a:r>
            <a:r>
              <a:rPr lang="en-US" sz="1200" dirty="0" err="1"/>
              <a:t>diagnosticul</a:t>
            </a:r>
            <a:r>
              <a:rPr lang="en-US" sz="1200" dirty="0"/>
              <a:t>.</a:t>
            </a:r>
          </a:p>
          <a:p>
            <a:endParaRPr lang="en-US" sz="1200" dirty="0"/>
          </a:p>
          <a:p>
            <a:r>
              <a:rPr lang="en-US" sz="1200" dirty="0" err="1"/>
              <a:t>Studiu</a:t>
            </a:r>
            <a:r>
              <a:rPr lang="en-US" sz="1200" dirty="0"/>
              <a:t> radiologic + </a:t>
            </a:r>
            <a:r>
              <a:rPr lang="en-US" sz="1200" dirty="0" err="1"/>
              <a:t>studiu</a:t>
            </a:r>
            <a:r>
              <a:rPr lang="en-US" sz="1200" dirty="0"/>
              <a:t> de </a:t>
            </a:r>
            <a:r>
              <a:rPr lang="en-US" sz="1200" dirty="0" err="1"/>
              <a:t>reacție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lanț</a:t>
            </a:r>
            <a:r>
              <a:rPr lang="en-US" sz="1200" dirty="0"/>
              <a:t> a </a:t>
            </a:r>
            <a:r>
              <a:rPr lang="en-US" sz="1200" dirty="0" err="1"/>
              <a:t>polimerazei</a:t>
            </a:r>
            <a:r>
              <a:rPr lang="en-US" sz="1200" dirty="0"/>
              <a:t> (PCR) = </a:t>
            </a:r>
            <a:r>
              <a:rPr lang="en-US" sz="1200" dirty="0" err="1"/>
              <a:t>tuberculoză</a:t>
            </a:r>
            <a:r>
              <a:rPr lang="en-US" sz="1200" dirty="0"/>
              <a:t> </a:t>
            </a:r>
            <a:r>
              <a:rPr lang="en-US" sz="1200" dirty="0" err="1"/>
              <a:t>vertebrală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boala</a:t>
            </a:r>
            <a:r>
              <a:rPr lang="en-US" sz="1200" dirty="0"/>
              <a:t> Pott.</a:t>
            </a:r>
            <a:endParaRPr lang="es-PE" sz="1200" dirty="0"/>
          </a:p>
          <a:p>
            <a:endParaRPr lang="es-PE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endParaRPr lang="es-PE" sz="900" dirty="0"/>
          </a:p>
          <a:p>
            <a:r>
              <a:rPr lang="es-PE" sz="900" dirty="0"/>
              <a:t>1. </a:t>
            </a:r>
            <a:r>
              <a:rPr lang="en-US" sz="900" dirty="0"/>
              <a:t>GUILLÉN, Sonia E. A History of </a:t>
            </a:r>
            <a:r>
              <a:rPr lang="en-US" sz="900" dirty="0" err="1"/>
              <a:t>paleopathology</a:t>
            </a:r>
            <a:r>
              <a:rPr lang="en-US" sz="900" dirty="0"/>
              <a:t> in Peru and Northern Chile: From head hunting to head counting. </a:t>
            </a:r>
            <a:r>
              <a:rPr lang="en-US" sz="900" i="1" dirty="0"/>
              <a:t>The global history of </a:t>
            </a:r>
            <a:r>
              <a:rPr lang="en-US" sz="900" i="1" dirty="0" err="1"/>
              <a:t>paleopathology</a:t>
            </a:r>
            <a:r>
              <a:rPr lang="en-US" sz="900" i="1" dirty="0"/>
              <a:t>: Pioneers and prospects</a:t>
            </a:r>
            <a:r>
              <a:rPr lang="en-US" sz="900" dirty="0"/>
              <a:t>, 2012, p. 312-328.</a:t>
            </a:r>
            <a:endParaRPr lang="es-PE" sz="900" dirty="0"/>
          </a:p>
          <a:p>
            <a:r>
              <a:rPr lang="es-PE" sz="900" dirty="0"/>
              <a:t>2. </a:t>
            </a:r>
            <a:r>
              <a:rPr lang="es-PE" sz="900" dirty="0" err="1"/>
              <a:t>Pamo</a:t>
            </a:r>
            <a:r>
              <a:rPr lang="es-PE" sz="900" dirty="0"/>
              <a:t> Reyna Oscar. Medicina Prehispánica. En Alarcón Graciela, Espinoza Luis, </a:t>
            </a:r>
            <a:r>
              <a:rPr lang="es-PE" sz="900" dirty="0" err="1"/>
              <a:t>Pamo</a:t>
            </a:r>
            <a:r>
              <a:rPr lang="es-PE" sz="900" dirty="0"/>
              <a:t>-Reyna Oscar, Eds. Medicina y Reumatología Peruanas: historia y aportes. Lima, Comité Organizador PANLAR 2006. </a:t>
            </a:r>
            <a:r>
              <a:rPr lang="en-US" sz="900" dirty="0">
                <a:hlinkClick r:id="rId2"/>
              </a:rPr>
              <a:t>http://sisbib.unmsm.edu.pe/bibvirtualdata/libros/2007/med_reumat/a02es.pdf</a:t>
            </a:r>
            <a:r>
              <a:rPr lang="en-US" sz="900" dirty="0"/>
              <a:t> (Spanish), </a:t>
            </a:r>
            <a:r>
              <a:rPr lang="en-US" sz="900" dirty="0">
                <a:hlinkClick r:id="rId3"/>
              </a:rPr>
              <a:t>http://sisbib.unmsm.edu.pe/bibvirtualdata/libros/2007/med_reumat/a02in.pdf</a:t>
            </a:r>
            <a:r>
              <a:rPr lang="en-US" sz="900" dirty="0"/>
              <a:t>   (English)</a:t>
            </a:r>
            <a:endParaRPr lang="es-PE" sz="900" dirty="0"/>
          </a:p>
          <a:p>
            <a:pPr marL="257175" indent="-257175" algn="just">
              <a:buFont typeface="+mj-lt"/>
              <a:buAutoNum type="alphaLcPeriod"/>
            </a:pPr>
            <a:endParaRPr lang="es-PE" sz="9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2428" y="879086"/>
            <a:ext cx="8255577" cy="733023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  <a:r>
              <a:rPr lang="es-PE" sz="1000" dirty="0" err="1"/>
              <a:t>Pamo</a:t>
            </a:r>
            <a:r>
              <a:rPr lang="es-PE" sz="1000" dirty="0"/>
              <a:t> Reyna Oscar. Medicina Prehispánica. En Alarcón Graciela, Espinoza Luis, </a:t>
            </a:r>
            <a:r>
              <a:rPr lang="es-PE" sz="1000" dirty="0" err="1"/>
              <a:t>Pamo</a:t>
            </a:r>
            <a:r>
              <a:rPr lang="es-PE" sz="1000" dirty="0"/>
              <a:t>-Reyna Oscar, Eds. Medicina y Reumatología Peruanas: historia y aportes. Lima, Comité Organizador PANLAR 2006. </a:t>
            </a:r>
            <a:r>
              <a:rPr lang="en-US" sz="1000" dirty="0">
                <a:hlinkClick r:id="rId2"/>
              </a:rPr>
              <a:t>http://sisbib.unmsm.edu.pe/bibvirtualdata/libros/2007/med_reumat/a02es.pdf</a:t>
            </a:r>
            <a:r>
              <a:rPr lang="en-US" sz="1000" dirty="0"/>
              <a:t> (Spanish), </a:t>
            </a:r>
            <a:r>
              <a:rPr lang="en-US" sz="1000" dirty="0">
                <a:hlinkClick r:id="rId3"/>
              </a:rPr>
              <a:t>http://sisbib.unmsm.edu.pe/bibvirtualdata/libros/2007/med_reumat/a02in.pdf</a:t>
            </a:r>
            <a:r>
              <a:rPr lang="en-US" sz="1000" dirty="0"/>
              <a:t>   (English</a:t>
            </a:r>
            <a:endParaRPr lang="es-PE" sz="1000" dirty="0"/>
          </a:p>
          <a:p>
            <a:endParaRPr lang="es-PE" dirty="0"/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542429" y="1612109"/>
            <a:ext cx="7834745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200" dirty="0"/>
              <a:t>O </a:t>
            </a:r>
            <a:r>
              <a:rPr lang="en-US" sz="1200" dirty="0" err="1"/>
              <a:t>altă</a:t>
            </a:r>
            <a:r>
              <a:rPr lang="en-US" sz="1200" dirty="0"/>
              <a:t> </a:t>
            </a:r>
            <a:r>
              <a:rPr lang="en-US" sz="1200" dirty="0" err="1"/>
              <a:t>dovadă</a:t>
            </a:r>
            <a:r>
              <a:rPr lang="en-US" sz="1200" dirty="0"/>
              <a:t> </a:t>
            </a:r>
            <a:r>
              <a:rPr lang="en-US" sz="1200" dirty="0" err="1"/>
              <a:t>interesantă</a:t>
            </a:r>
            <a:r>
              <a:rPr lang="en-US" sz="1200" dirty="0"/>
              <a:t> a </a:t>
            </a:r>
            <a:r>
              <a:rPr lang="en-US" sz="1200" dirty="0" err="1"/>
              <a:t>bolii</a:t>
            </a:r>
            <a:r>
              <a:rPr lang="en-US" sz="1200" dirty="0"/>
              <a:t> la </a:t>
            </a:r>
            <a:r>
              <a:rPr lang="en-US" sz="1200" dirty="0" err="1"/>
              <a:t>populațiile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prezența</a:t>
            </a:r>
            <a:r>
              <a:rPr lang="en-US" sz="1200" dirty="0"/>
              <a:t> </a:t>
            </a:r>
            <a:r>
              <a:rPr lang="en-US" sz="1200" dirty="0" err="1"/>
              <a:t>leziunilor</a:t>
            </a:r>
            <a:r>
              <a:rPr lang="en-US" sz="1200" dirty="0"/>
              <a:t> </a:t>
            </a:r>
            <a:r>
              <a:rPr lang="en-US" sz="1200" dirty="0" err="1"/>
              <a:t>cunoscute</a:t>
            </a:r>
            <a:r>
              <a:rPr lang="en-US" sz="1200" dirty="0"/>
              <a:t> sub </a:t>
            </a:r>
            <a:r>
              <a:rPr lang="en-US" sz="1200" dirty="0" err="1"/>
              <a:t>denumirea</a:t>
            </a:r>
            <a:r>
              <a:rPr lang="en-US" sz="1200" dirty="0"/>
              <a:t> de </a:t>
            </a:r>
            <a:r>
              <a:rPr lang="en-US" sz="1200" dirty="0" err="1"/>
              <a:t>hiperostoză</a:t>
            </a:r>
            <a:r>
              <a:rPr lang="en-US" sz="1200" dirty="0"/>
              <a:t> </a:t>
            </a:r>
            <a:r>
              <a:rPr lang="en-US" sz="1200" dirty="0" err="1"/>
              <a:t>porotică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spongiohiperostoză</a:t>
            </a:r>
            <a:r>
              <a:rPr lang="en-US" sz="1200" dirty="0"/>
              <a:t>,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leziuni</a:t>
            </a:r>
            <a:r>
              <a:rPr lang="en-US" sz="1200" dirty="0"/>
              <a:t> </a:t>
            </a:r>
            <a:r>
              <a:rPr lang="en-US" sz="1200" dirty="0" err="1"/>
              <a:t>apărând</a:t>
            </a:r>
            <a:r>
              <a:rPr lang="en-US" sz="1200" dirty="0"/>
              <a:t> la </a:t>
            </a:r>
            <a:r>
              <a:rPr lang="en-US" sz="1200" dirty="0" err="1"/>
              <a:t>pacienții</a:t>
            </a:r>
            <a:r>
              <a:rPr lang="en-US" sz="1200" dirty="0"/>
              <a:t> cu </a:t>
            </a:r>
            <a:r>
              <a:rPr lang="en-US" sz="1200" dirty="0" err="1"/>
              <a:t>anemii</a:t>
            </a:r>
            <a:r>
              <a:rPr lang="en-US" sz="1200" dirty="0"/>
              <a:t> </a:t>
            </a:r>
            <a:r>
              <a:rPr lang="en-US" sz="1200" dirty="0" err="1"/>
              <a:t>cronice</a:t>
            </a:r>
            <a:r>
              <a:rPr lang="en-US" sz="1200" dirty="0"/>
              <a:t> severe.</a:t>
            </a:r>
          </a:p>
          <a:p>
            <a:pPr algn="just"/>
            <a:r>
              <a:rPr lang="en-US" sz="1200" dirty="0"/>
              <a:t>      </a:t>
            </a:r>
          </a:p>
          <a:p>
            <a:pPr algn="just"/>
            <a:r>
              <a:rPr lang="en-US" sz="1200" dirty="0"/>
              <a:t> </a:t>
            </a:r>
            <a:r>
              <a:rPr lang="en-US" sz="1200" dirty="0" err="1"/>
              <a:t>Această</a:t>
            </a:r>
            <a:r>
              <a:rPr lang="en-US" sz="1200" dirty="0"/>
              <a:t> </a:t>
            </a:r>
            <a:r>
              <a:rPr lang="en-US" sz="1200" dirty="0" err="1"/>
              <a:t>hiperostoză</a:t>
            </a:r>
            <a:r>
              <a:rPr lang="en-US" sz="1200" dirty="0"/>
              <a:t> </a:t>
            </a:r>
            <a:r>
              <a:rPr lang="en-US" sz="1200" dirty="0" err="1"/>
              <a:t>porotică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craniile</a:t>
            </a:r>
            <a:r>
              <a:rPr lang="en-US" sz="1200" dirty="0"/>
              <a:t> </a:t>
            </a:r>
            <a:r>
              <a:rPr lang="en-US" sz="1200" dirty="0" err="1"/>
              <a:t>populațiilor</a:t>
            </a:r>
            <a:r>
              <a:rPr lang="en-US" sz="1200" dirty="0"/>
              <a:t> de </a:t>
            </a:r>
            <a:r>
              <a:rPr lang="en-US" sz="1200" dirty="0" err="1"/>
              <a:t>coastă</a:t>
            </a:r>
            <a:r>
              <a:rPr lang="en-US" sz="1200" dirty="0"/>
              <a:t>, </a:t>
            </a:r>
            <a:r>
              <a:rPr lang="en-US" sz="1200" dirty="0" err="1"/>
              <a:t>dar</a:t>
            </a:r>
            <a:r>
              <a:rPr lang="en-US" sz="1200" dirty="0"/>
              <a:t> nu s-a </a:t>
            </a:r>
            <a:r>
              <a:rPr lang="en-US" sz="1200" dirty="0" err="1"/>
              <a:t>bazat</a:t>
            </a:r>
            <a:r>
              <a:rPr lang="en-US" sz="1200" dirty="0"/>
              <a:t> pe quinoa.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AA4CC96-55C9-4893-BBE5-088FB8C0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/>
              <a:t/>
            </a:r>
            <a:br>
              <a:rPr lang="es-PE" dirty="0"/>
            </a:b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Cuprins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ACD484B-16DD-4499-B3F6-197B23D88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55" y="1234921"/>
            <a:ext cx="8463731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err="1"/>
              <a:t>Preamb</a:t>
            </a:r>
            <a:r>
              <a:rPr lang="ro-RO" sz="1200" dirty="0" err="1"/>
              <a:t>ul</a:t>
            </a:r>
            <a:r>
              <a:rPr lang="en-US" sz="1200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200" dirty="0" err="1"/>
              <a:t>Introduc</a:t>
            </a:r>
            <a:r>
              <a:rPr lang="ro-RO" sz="1200" dirty="0"/>
              <a:t>ere</a:t>
            </a:r>
            <a:r>
              <a:rPr lang="en-US" sz="1200" dirty="0"/>
              <a:t>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200" dirty="0" err="1"/>
              <a:t>Definiție</a:t>
            </a:r>
            <a:r>
              <a:rPr lang="en-US" sz="1200" dirty="0"/>
              <a:t>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endParaRPr lang="ro-RO" sz="1200" dirty="0"/>
          </a:p>
          <a:p>
            <a:pPr marL="385763" indent="-385763">
              <a:buFont typeface="+mj-lt"/>
              <a:buAutoNum type="arabicPeriod"/>
            </a:pPr>
            <a:r>
              <a:rPr lang="en-US" sz="1200" dirty="0" err="1"/>
              <a:t>Definiția</a:t>
            </a:r>
            <a:r>
              <a:rPr lang="en-US" sz="1200" dirty="0"/>
              <a:t> </a:t>
            </a:r>
            <a:r>
              <a:rPr lang="en-US" sz="1200" dirty="0" err="1"/>
              <a:t>viziunii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lumii</a:t>
            </a:r>
            <a:r>
              <a:rPr lang="en-US" sz="1200" dirty="0"/>
              <a:t> a </a:t>
            </a:r>
            <a:r>
              <a:rPr lang="en-US" sz="1200" dirty="0" err="1"/>
              <a:t>populațiilor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incașe</a:t>
            </a:r>
            <a:r>
              <a:rPr lang="en-US" sz="1200" dirty="0"/>
              <a:t> din Peru.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200" dirty="0"/>
              <a:t>Lista </a:t>
            </a:r>
            <a:r>
              <a:rPr lang="en-US" sz="1200" dirty="0" err="1"/>
              <a:t>principalelor</a:t>
            </a:r>
            <a:r>
              <a:rPr lang="en-US" sz="1200" dirty="0"/>
              <a:t> </a:t>
            </a:r>
            <a:r>
              <a:rPr lang="en-US" sz="1200" dirty="0" err="1"/>
              <a:t>surse</a:t>
            </a:r>
            <a:r>
              <a:rPr lang="en-US" sz="1200" dirty="0"/>
              <a:t> de </a:t>
            </a:r>
            <a:r>
              <a:rPr lang="en-US" sz="1200" dirty="0" err="1"/>
              <a:t>dovezi</a:t>
            </a:r>
            <a:r>
              <a:rPr lang="en-US" sz="1200" dirty="0"/>
              <a:t> din </a:t>
            </a:r>
            <a:r>
              <a:rPr lang="en-US" sz="1200" dirty="0" err="1"/>
              <a:t>istoria</a:t>
            </a:r>
            <a:r>
              <a:rPr lang="en-US" sz="1200" dirty="0"/>
              <a:t>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incașe</a:t>
            </a:r>
            <a:r>
              <a:rPr lang="en-US" sz="1200" dirty="0"/>
              <a:t> din Peru. 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200" dirty="0" err="1"/>
              <a:t>Trepanări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endParaRPr lang="en-US" sz="1200" dirty="0"/>
          </a:p>
          <a:p>
            <a:pPr marL="385763" indent="-385763">
              <a:buFont typeface="+mj-lt"/>
              <a:buAutoNum type="arabicPeriod"/>
            </a:pPr>
            <a:r>
              <a:rPr lang="en-US" sz="1200" dirty="0" err="1"/>
              <a:t>Deformații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. </a:t>
            </a:r>
          </a:p>
          <a:p>
            <a:pPr marL="385763" indent="-385763">
              <a:buFont typeface="+mj-lt"/>
              <a:buAutoNum type="arabicPeriod"/>
            </a:pPr>
            <a:r>
              <a:rPr lang="pt-BR" sz="1200" dirty="0"/>
              <a:t>Procesul de mumificare. Juanita Mummy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7296518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4774" y="1010276"/>
            <a:ext cx="8282538" cy="461716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88410" y="1300908"/>
            <a:ext cx="8726291" cy="36924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1200" dirty="0" err="1"/>
              <a:t>Experți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utilizarea</a:t>
            </a:r>
            <a:r>
              <a:rPr lang="en-US" sz="1200" dirty="0"/>
              <a:t> </a:t>
            </a:r>
            <a:r>
              <a:rPr lang="en-US" sz="1200" dirty="0" err="1"/>
              <a:t>plantelor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:</a:t>
            </a:r>
          </a:p>
          <a:p>
            <a:pPr marL="0" indent="0" algn="just">
              <a:buNone/>
            </a:pPr>
            <a:r>
              <a:rPr lang="en-US" sz="1200" dirty="0" err="1"/>
              <a:t>Includerea</a:t>
            </a:r>
            <a:r>
              <a:rPr lang="en-US" sz="1200" dirty="0"/>
              <a:t> "</a:t>
            </a:r>
            <a:r>
              <a:rPr lang="en-US" sz="1200" dirty="0" err="1"/>
              <a:t>hampi</a:t>
            </a:r>
            <a:r>
              <a:rPr lang="en-US" sz="1200" dirty="0"/>
              <a:t>"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numele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"</a:t>
            </a:r>
            <a:r>
              <a:rPr lang="en-US" sz="1200" dirty="0" err="1"/>
              <a:t>chirurg</a:t>
            </a:r>
            <a:r>
              <a:rPr lang="en-US" sz="1200" dirty="0"/>
              <a:t>"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izbitoare</a:t>
            </a:r>
            <a:r>
              <a:rPr lang="en-US" sz="1200" dirty="0"/>
              <a:t>. </a:t>
            </a:r>
            <a:r>
              <a:rPr lang="en-US" sz="1200" dirty="0" err="1"/>
              <a:t>Deși</a:t>
            </a:r>
            <a:r>
              <a:rPr lang="en-US" sz="1200" dirty="0"/>
              <a:t> </a:t>
            </a:r>
            <a:r>
              <a:rPr lang="en-US" sz="1200" dirty="0" err="1"/>
              <a:t>cuvântul</a:t>
            </a:r>
            <a:r>
              <a:rPr lang="en-US" sz="1200" dirty="0"/>
              <a:t> "</a:t>
            </a:r>
            <a:r>
              <a:rPr lang="en-US" sz="1200" dirty="0" err="1"/>
              <a:t>hampi</a:t>
            </a:r>
            <a:r>
              <a:rPr lang="en-US" sz="1200" dirty="0"/>
              <a:t>" din </a:t>
            </a:r>
            <a:r>
              <a:rPr lang="en-US" sz="1200" dirty="0" err="1"/>
              <a:t>cuvintele</a:t>
            </a:r>
            <a:r>
              <a:rPr lang="en-US" sz="1200" dirty="0"/>
              <a:t> </a:t>
            </a:r>
            <a:r>
              <a:rPr lang="en-US" sz="1200" dirty="0" err="1"/>
              <a:t>compuse</a:t>
            </a:r>
            <a:r>
              <a:rPr lang="en-US" sz="1200" dirty="0"/>
              <a:t> </a:t>
            </a:r>
            <a:r>
              <a:rPr lang="en-US" sz="1200" dirty="0" err="1"/>
              <a:t>ar</a:t>
            </a:r>
            <a:r>
              <a:rPr lang="en-US" sz="1200" dirty="0"/>
              <a:t> </a:t>
            </a:r>
            <a:r>
              <a:rPr lang="en-US" sz="1200" dirty="0" err="1"/>
              <a:t>putea</a:t>
            </a:r>
            <a:r>
              <a:rPr lang="en-US" sz="1200" dirty="0"/>
              <a:t> </a:t>
            </a:r>
            <a:r>
              <a:rPr lang="en-US" sz="1200" dirty="0" err="1"/>
              <a:t>avea</a:t>
            </a:r>
            <a:r>
              <a:rPr lang="en-US" sz="1200" dirty="0"/>
              <a:t> </a:t>
            </a:r>
            <a:r>
              <a:rPr lang="en-US" sz="1200" dirty="0" err="1"/>
              <a:t>unele</a:t>
            </a:r>
            <a:r>
              <a:rPr lang="en-US" sz="1200" dirty="0"/>
              <a:t> </a:t>
            </a:r>
            <a:r>
              <a:rPr lang="en-US" sz="1200" dirty="0" err="1"/>
              <a:t>semnificații</a:t>
            </a:r>
            <a:r>
              <a:rPr lang="en-US" sz="1200" dirty="0"/>
              <a:t>, </a:t>
            </a:r>
            <a:r>
              <a:rPr lang="en-US" sz="1200" dirty="0" err="1"/>
              <a:t>sugerează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medicamentele</a:t>
            </a:r>
            <a:r>
              <a:rPr lang="en-US" sz="1200" dirty="0"/>
              <a:t> (</a:t>
            </a:r>
            <a:r>
              <a:rPr lang="en-US" sz="1200" dirty="0" err="1"/>
              <a:t>botanice</a:t>
            </a:r>
            <a:r>
              <a:rPr lang="en-US" sz="1200" dirty="0"/>
              <a:t>) au </a:t>
            </a:r>
            <a:r>
              <a:rPr lang="en-US" sz="1200" dirty="0" err="1"/>
              <a:t>jucat</a:t>
            </a:r>
            <a:r>
              <a:rPr lang="en-US" sz="1200" dirty="0"/>
              <a:t> un </a:t>
            </a:r>
            <a:r>
              <a:rPr lang="en-US" sz="1200" dirty="0" err="1"/>
              <a:t>rol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timpul</a:t>
            </a:r>
            <a:r>
              <a:rPr lang="en-US" sz="1200" dirty="0"/>
              <a:t> </a:t>
            </a:r>
            <a:r>
              <a:rPr lang="en-US" sz="1200" dirty="0" err="1"/>
              <a:t>intervenției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 err="1"/>
              <a:t>Acest</a:t>
            </a:r>
            <a:r>
              <a:rPr lang="en-US" sz="1200" dirty="0"/>
              <a:t> </a:t>
            </a:r>
            <a:r>
              <a:rPr lang="en-US" sz="1200" dirty="0" err="1"/>
              <a:t>lucru</a:t>
            </a:r>
            <a:r>
              <a:rPr lang="en-US" sz="1200" dirty="0"/>
              <a:t> nu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surprinzător</a:t>
            </a:r>
            <a:r>
              <a:rPr lang="en-US" sz="1200" dirty="0"/>
              <a:t>, </a:t>
            </a:r>
            <a:r>
              <a:rPr lang="en-US" sz="1200" dirty="0" err="1"/>
              <a:t>deoarece</a:t>
            </a:r>
            <a:r>
              <a:rPr lang="en-US" sz="1200" dirty="0"/>
              <a:t> </a:t>
            </a:r>
            <a:r>
              <a:rPr lang="en-US" sz="1200" dirty="0" err="1"/>
              <a:t>procentul</a:t>
            </a:r>
            <a:r>
              <a:rPr lang="en-US" sz="1200" dirty="0"/>
              <a:t> </a:t>
            </a:r>
            <a:r>
              <a:rPr lang="en-US" sz="1200" dirty="0" err="1"/>
              <a:t>ridicat</a:t>
            </a:r>
            <a:r>
              <a:rPr lang="en-US" sz="1200" dirty="0"/>
              <a:t> de </a:t>
            </a:r>
            <a:r>
              <a:rPr lang="en-US" sz="1200" dirty="0" err="1"/>
              <a:t>recuperare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rândul</a:t>
            </a:r>
            <a:r>
              <a:rPr lang="en-US" sz="1200" dirty="0"/>
              <a:t> </a:t>
            </a:r>
            <a:r>
              <a:rPr lang="en-US" sz="1200" dirty="0" err="1"/>
              <a:t>pacienților</a:t>
            </a:r>
            <a:r>
              <a:rPr lang="en-US" sz="1200" dirty="0"/>
              <a:t> cu </a:t>
            </a:r>
            <a:r>
              <a:rPr lang="en-US" sz="1200" dirty="0" err="1"/>
              <a:t>cranii</a:t>
            </a:r>
            <a:r>
              <a:rPr lang="en-US" sz="1200" dirty="0"/>
              <a:t> </a:t>
            </a:r>
            <a:r>
              <a:rPr lang="en-US" sz="1200" dirty="0" err="1"/>
              <a:t>trepanate</a:t>
            </a:r>
            <a:r>
              <a:rPr lang="en-US" sz="1200" dirty="0"/>
              <a:t> </a:t>
            </a:r>
            <a:r>
              <a:rPr lang="en-US" sz="1200" dirty="0" err="1"/>
              <a:t>indică</a:t>
            </a:r>
            <a:r>
              <a:rPr lang="en-US" sz="1200" dirty="0"/>
              <a:t> </a:t>
            </a:r>
            <a:r>
              <a:rPr lang="en-US" sz="1200" dirty="0" err="1"/>
              <a:t>faptul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vindecătorul</a:t>
            </a:r>
            <a:r>
              <a:rPr lang="en-US" sz="1200" dirty="0"/>
              <a:t> a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plante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preveni</a:t>
            </a:r>
            <a:r>
              <a:rPr lang="en-US" sz="1200" dirty="0"/>
              <a:t> </a:t>
            </a:r>
            <a:r>
              <a:rPr lang="en-US" sz="1200" dirty="0" err="1"/>
              <a:t>infecția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inflamația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, eventual,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analgezice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reduce </a:t>
            </a:r>
            <a:r>
              <a:rPr lang="en-US" sz="1200" dirty="0" err="1"/>
              <a:t>durerea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timpul</a:t>
            </a:r>
            <a:r>
              <a:rPr lang="en-US" sz="1200" dirty="0"/>
              <a:t> </a:t>
            </a:r>
            <a:r>
              <a:rPr lang="en-US" sz="1200" dirty="0" err="1"/>
              <a:t>operației</a:t>
            </a:r>
            <a:r>
              <a:rPr lang="en-US" sz="1200" dirty="0"/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68216" y="4313907"/>
            <a:ext cx="8729932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/>
              <a:t>The Inca healer: empirical medical knowledge and magic  in pre-Columbian Peru. Jan G. R. </a:t>
            </a:r>
            <a:r>
              <a:rPr lang="en-US" sz="1000" dirty="0" err="1"/>
              <a:t>Elferink</a:t>
            </a:r>
            <a:r>
              <a:rPr lang="en-US" sz="1000" dirty="0"/>
              <a:t>. </a:t>
            </a:r>
            <a:r>
              <a:rPr lang="pt-BR" sz="1000" dirty="0"/>
              <a:t>Revista de </a:t>
            </a:r>
            <a:r>
              <a:rPr lang="pt-BR" sz="1000" dirty="0" err="1"/>
              <a:t>Indias</a:t>
            </a:r>
            <a:r>
              <a:rPr lang="pt-BR" sz="1000" dirty="0"/>
              <a:t>, 2015, vol. LXXV, n.º 264 Págs. 323­350, ISSN: 0034­8341 doi:10.3989/revindias.2015.011</a:t>
            </a:r>
          </a:p>
          <a:p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7677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343" y="1023857"/>
            <a:ext cx="8169765" cy="69192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98565" y="1862644"/>
            <a:ext cx="8492341" cy="202355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4800" dirty="0" err="1"/>
              <a:t>În</a:t>
            </a:r>
            <a:r>
              <a:rPr lang="en-US" sz="4800" dirty="0"/>
              <a:t> 1973, </a:t>
            </a:r>
            <a:r>
              <a:rPr lang="en-US" sz="4800" dirty="0" err="1"/>
              <a:t>prezența</a:t>
            </a:r>
            <a:r>
              <a:rPr lang="en-US" sz="4800" dirty="0"/>
              <a:t> </a:t>
            </a:r>
            <a:r>
              <a:rPr lang="en-US" sz="4800" dirty="0" err="1"/>
              <a:t>tuberculozei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America de Sud a </a:t>
            </a:r>
            <a:r>
              <a:rPr lang="en-US" sz="4800" dirty="0" err="1"/>
              <a:t>fost</a:t>
            </a:r>
            <a:r>
              <a:rPr lang="en-US" sz="4800" dirty="0"/>
              <a:t> </a:t>
            </a:r>
            <a:r>
              <a:rPr lang="en-US" sz="4800" dirty="0" err="1"/>
              <a:t>confirmată</a:t>
            </a:r>
            <a:r>
              <a:rPr lang="en-US" sz="4800" dirty="0"/>
              <a:t>,   </a:t>
            </a:r>
            <a:r>
              <a:rPr lang="en-US" sz="4800" dirty="0" err="1"/>
              <a:t>după</a:t>
            </a:r>
            <a:r>
              <a:rPr lang="en-US" sz="4800" dirty="0"/>
              <a:t> </a:t>
            </a:r>
            <a:r>
              <a:rPr lang="en-US" sz="4800" dirty="0" err="1"/>
              <a:t>efectuarea</a:t>
            </a:r>
            <a:r>
              <a:rPr lang="en-US" sz="4800" dirty="0"/>
              <a:t> </a:t>
            </a:r>
            <a:r>
              <a:rPr lang="en-US" sz="4800" dirty="0" err="1"/>
              <a:t>studiilor</a:t>
            </a:r>
            <a:r>
              <a:rPr lang="en-US" sz="4800" dirty="0"/>
              <a:t> </a:t>
            </a:r>
            <a:r>
              <a:rPr lang="en-US" sz="4800" dirty="0" err="1"/>
              <a:t>patologice</a:t>
            </a:r>
            <a:r>
              <a:rPr lang="en-US" sz="4800" dirty="0"/>
              <a:t>, </a:t>
            </a:r>
            <a:r>
              <a:rPr lang="en-US" sz="4800" dirty="0" err="1"/>
              <a:t>radiologice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 </a:t>
            </a:r>
            <a:r>
              <a:rPr lang="en-US" sz="4800" dirty="0" err="1"/>
              <a:t>bacteriologice</a:t>
            </a:r>
            <a:r>
              <a:rPr lang="en-US" sz="4800" dirty="0"/>
              <a:t> a </a:t>
            </a:r>
            <a:r>
              <a:rPr lang="en-US" sz="4800" dirty="0" err="1"/>
              <a:t>rămășițelor</a:t>
            </a:r>
            <a:r>
              <a:rPr lang="en-US" sz="4800" dirty="0"/>
              <a:t> </a:t>
            </a:r>
            <a:r>
              <a:rPr lang="en-US" sz="4800" dirty="0" err="1"/>
              <a:t>mumificate</a:t>
            </a:r>
            <a:r>
              <a:rPr lang="en-US" sz="4800" dirty="0"/>
              <a:t> ale </a:t>
            </a:r>
            <a:r>
              <a:rPr lang="en-US" sz="4800" dirty="0" err="1"/>
              <a:t>unui</a:t>
            </a:r>
            <a:r>
              <a:rPr lang="en-US" sz="4800" dirty="0"/>
              <a:t> </a:t>
            </a:r>
            <a:r>
              <a:rPr lang="en-US" sz="4800" dirty="0" err="1"/>
              <a:t>băiat</a:t>
            </a:r>
            <a:r>
              <a:rPr lang="en-US" sz="4800" dirty="0"/>
              <a:t> de 8-10 ani din Peru, Allison </a:t>
            </a:r>
            <a:r>
              <a:rPr lang="en-US" sz="4800" dirty="0" err="1"/>
              <a:t>și</a:t>
            </a:r>
            <a:r>
              <a:rPr lang="en-US" sz="4800" dirty="0"/>
              <a:t> </a:t>
            </a:r>
            <a:r>
              <a:rPr lang="en-US" sz="4800" dirty="0" err="1"/>
              <a:t>colab</a:t>
            </a:r>
            <a:r>
              <a:rPr lang="en-US" sz="4800" dirty="0"/>
              <a:t>. au </a:t>
            </a:r>
            <a:r>
              <a:rPr lang="en-US" sz="4800" dirty="0" err="1"/>
              <a:t>confirmat</a:t>
            </a:r>
            <a:r>
              <a:rPr lang="en-US" sz="4800" dirty="0"/>
              <a:t> </a:t>
            </a:r>
            <a:r>
              <a:rPr lang="en-US" sz="4800" dirty="0" err="1"/>
              <a:t>diagnosticul</a:t>
            </a:r>
            <a:r>
              <a:rPr lang="en-US" sz="4800" dirty="0"/>
              <a:t>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48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4800" dirty="0"/>
              <a:t>Ulterior, s-au </a:t>
            </a:r>
            <a:r>
              <a:rPr lang="en-US" sz="4800" dirty="0" err="1"/>
              <a:t>efectuat</a:t>
            </a:r>
            <a:r>
              <a:rPr lang="en-US" sz="4800" dirty="0"/>
              <a:t> diverse </a:t>
            </a:r>
            <a:r>
              <a:rPr lang="en-US" sz="4800" dirty="0" err="1"/>
              <a:t>studii</a:t>
            </a:r>
            <a:r>
              <a:rPr lang="en-US" sz="4800" dirty="0"/>
              <a:t> cu </a:t>
            </a:r>
            <a:r>
              <a:rPr lang="en-US" sz="4800" dirty="0" err="1"/>
              <a:t>demonstrarea</a:t>
            </a:r>
            <a:r>
              <a:rPr lang="en-US" sz="4800" dirty="0"/>
              <a:t> </a:t>
            </a:r>
            <a:r>
              <a:rPr lang="en-US" sz="4800" dirty="0" err="1"/>
              <a:t>microscopică</a:t>
            </a:r>
            <a:r>
              <a:rPr lang="en-US" sz="4800" dirty="0"/>
              <a:t> a </a:t>
            </a:r>
            <a:r>
              <a:rPr lang="en-US" sz="4800" dirty="0" err="1"/>
              <a:t>mycobacteriei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material </a:t>
            </a:r>
            <a:r>
              <a:rPr lang="en-US" sz="4800" dirty="0" err="1"/>
              <a:t>arheologic</a:t>
            </a:r>
            <a:r>
              <a:rPr lang="en-US" sz="4800" dirty="0"/>
              <a:t> la </a:t>
            </a:r>
            <a:r>
              <a:rPr lang="en-US" sz="4800" dirty="0" err="1"/>
              <a:t>mumii</a:t>
            </a:r>
            <a:r>
              <a:rPr lang="en-US" sz="4800" dirty="0"/>
              <a:t> din Chile </a:t>
            </a:r>
            <a:r>
              <a:rPr lang="en-US" sz="4800" dirty="0" err="1"/>
              <a:t>și</a:t>
            </a:r>
            <a:r>
              <a:rPr lang="en-US" sz="4800" dirty="0"/>
              <a:t> Peru. 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en-US" sz="4800" dirty="0"/>
          </a:p>
          <a:p>
            <a:pPr marL="0" indent="0" algn="just">
              <a:lnSpc>
                <a:spcPct val="120000"/>
              </a:lnSpc>
              <a:buNone/>
            </a:pPr>
            <a:r>
              <a:rPr lang="en-US" sz="4800" dirty="0" err="1"/>
              <a:t>Apoi</a:t>
            </a:r>
            <a:r>
              <a:rPr lang="en-US" sz="4800" dirty="0"/>
              <a:t> cu diagnostic molecular </a:t>
            </a:r>
            <a:r>
              <a:rPr lang="en-US" sz="4800" dirty="0" err="1"/>
              <a:t>utilizând</a:t>
            </a:r>
            <a:r>
              <a:rPr lang="en-US" sz="4800" dirty="0"/>
              <a:t> </a:t>
            </a:r>
            <a:r>
              <a:rPr lang="en-US" sz="4800" dirty="0" err="1"/>
              <a:t>tehnici</a:t>
            </a:r>
            <a:r>
              <a:rPr lang="en-US" sz="4800" dirty="0"/>
              <a:t> PCR </a:t>
            </a:r>
            <a:r>
              <a:rPr lang="en-US" sz="4800" dirty="0" err="1"/>
              <a:t>pentru</a:t>
            </a:r>
            <a:r>
              <a:rPr lang="en-US" sz="4800" dirty="0"/>
              <a:t> ADN </a:t>
            </a:r>
            <a:r>
              <a:rPr lang="en-US" sz="4800" dirty="0" err="1"/>
              <a:t>mycobacterian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același</a:t>
            </a:r>
            <a:r>
              <a:rPr lang="en-US" sz="4800" dirty="0"/>
              <a:t> material. Alte </a:t>
            </a:r>
            <a:r>
              <a:rPr lang="en-US" sz="4800" dirty="0" err="1"/>
              <a:t>cercetări</a:t>
            </a:r>
            <a:r>
              <a:rPr lang="en-US" sz="4800" dirty="0"/>
              <a:t> au </a:t>
            </a:r>
            <a:r>
              <a:rPr lang="en-US" sz="4800" dirty="0" err="1"/>
              <a:t>analizat</a:t>
            </a:r>
            <a:r>
              <a:rPr lang="en-US" sz="4800" dirty="0"/>
              <a:t> </a:t>
            </a:r>
            <a:r>
              <a:rPr lang="en-US" sz="4800" dirty="0" err="1"/>
              <a:t>seriile</a:t>
            </a:r>
            <a:r>
              <a:rPr lang="en-US" sz="4800" dirty="0"/>
              <a:t> </a:t>
            </a:r>
            <a:r>
              <a:rPr lang="en-US" sz="4800" dirty="0" err="1"/>
              <a:t>scheletice</a:t>
            </a:r>
            <a:r>
              <a:rPr lang="en-US" sz="4800" dirty="0"/>
              <a:t>, cu prima </a:t>
            </a:r>
            <a:r>
              <a:rPr lang="en-US" sz="4800" dirty="0" err="1"/>
              <a:t>abordare</a:t>
            </a:r>
            <a:r>
              <a:rPr lang="en-US" sz="4800" dirty="0"/>
              <a:t> </a:t>
            </a:r>
            <a:r>
              <a:rPr lang="en-US" sz="4800" dirty="0" err="1"/>
              <a:t>bazată</a:t>
            </a:r>
            <a:r>
              <a:rPr lang="en-US" sz="4800" dirty="0"/>
              <a:t> pe </a:t>
            </a:r>
            <a:r>
              <a:rPr lang="en-US" sz="4800" dirty="0" err="1"/>
              <a:t>populație</a:t>
            </a:r>
            <a:r>
              <a:rPr lang="en-US" sz="4800" dirty="0"/>
              <a:t> care a </a:t>
            </a:r>
            <a:r>
              <a:rPr lang="en-US" sz="4800" dirty="0" err="1"/>
              <a:t>determinat</a:t>
            </a:r>
            <a:r>
              <a:rPr lang="en-US" sz="4800" dirty="0"/>
              <a:t> </a:t>
            </a:r>
            <a:r>
              <a:rPr lang="en-US" sz="4800" dirty="0" err="1"/>
              <a:t>prevalența</a:t>
            </a:r>
            <a:r>
              <a:rPr lang="en-US" sz="4800" dirty="0"/>
              <a:t> </a:t>
            </a:r>
            <a:r>
              <a:rPr lang="en-US" sz="4800" dirty="0" err="1"/>
              <a:t>tuberculozei</a:t>
            </a:r>
            <a:r>
              <a:rPr lang="en-US" sz="4800" dirty="0"/>
              <a:t>.</a:t>
            </a:r>
            <a:endParaRPr lang="es-PE" sz="36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sz="1100" dirty="0"/>
          </a:p>
          <a:p>
            <a:endParaRPr lang="es-PE" dirty="0"/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727364" y="1612576"/>
            <a:ext cx="783474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 algn="just"/>
            <a:endParaRPr lang="es-PE" dirty="0"/>
          </a:p>
          <a:p>
            <a:pPr marL="257175" indent="-257175" algn="just">
              <a:buFont typeface="+mj-lt"/>
              <a:buAutoNum type="alphaLcPeriod"/>
            </a:pP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6183" y="787552"/>
            <a:ext cx="8246310" cy="69192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53571" y="1459975"/>
            <a:ext cx="7410202" cy="305202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n-US" sz="4800" dirty="0" err="1"/>
              <a:t>Prezența</a:t>
            </a:r>
            <a:r>
              <a:rPr lang="en-US" sz="4800" dirty="0"/>
              <a:t> </a:t>
            </a:r>
            <a:r>
              <a:rPr lang="en-US" sz="4800" dirty="0" err="1"/>
              <a:t>tuberculozei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precolumbian</a:t>
            </a:r>
            <a:r>
              <a:rPr lang="en-US" sz="4800" dirty="0"/>
              <a:t>:</a:t>
            </a:r>
            <a:endParaRPr lang="es-PE" sz="48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3600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sz="1100" dirty="0"/>
          </a:p>
          <a:p>
            <a:pPr algn="just">
              <a:buNone/>
            </a:pPr>
            <a:endParaRPr lang="es-PE" sz="3300" dirty="0"/>
          </a:p>
          <a:p>
            <a:pPr algn="just">
              <a:buNone/>
            </a:pPr>
            <a:endParaRPr lang="es-PE" sz="3300" dirty="0"/>
          </a:p>
          <a:p>
            <a:pPr algn="just">
              <a:buNone/>
            </a:pPr>
            <a:r>
              <a:rPr lang="es-PE" sz="3300" dirty="0"/>
              <a:t>       GÓMEZ I PRAT, Jordi; SOUZA, Sheila MF. </a:t>
            </a:r>
            <a:r>
              <a:rPr lang="es-PE" sz="3300" dirty="0" err="1"/>
              <a:t>Prehistoric</a:t>
            </a:r>
            <a:r>
              <a:rPr lang="es-PE" sz="3300" dirty="0"/>
              <a:t> tuberculosis in </a:t>
            </a:r>
            <a:r>
              <a:rPr lang="es-PE" sz="3300" dirty="0" err="1"/>
              <a:t>America</a:t>
            </a:r>
            <a:r>
              <a:rPr lang="es-PE" sz="3300" dirty="0"/>
              <a:t>: </a:t>
            </a:r>
            <a:r>
              <a:rPr lang="es-PE" sz="3300" dirty="0" err="1"/>
              <a:t>adding</a:t>
            </a:r>
            <a:r>
              <a:rPr lang="es-PE" sz="3300" dirty="0"/>
              <a:t> </a:t>
            </a:r>
            <a:r>
              <a:rPr lang="es-PE" sz="3300" dirty="0" err="1"/>
              <a:t>comments</a:t>
            </a:r>
            <a:r>
              <a:rPr lang="es-PE" sz="3300" dirty="0"/>
              <a:t> </a:t>
            </a:r>
            <a:r>
              <a:rPr lang="es-PE" sz="3300" dirty="0" err="1"/>
              <a:t>to</a:t>
            </a:r>
            <a:r>
              <a:rPr lang="es-PE" sz="3300" dirty="0"/>
              <a:t> a </a:t>
            </a:r>
            <a:r>
              <a:rPr lang="es-PE" sz="3300" dirty="0" err="1"/>
              <a:t>literature</a:t>
            </a:r>
            <a:r>
              <a:rPr lang="es-PE" sz="3300" dirty="0"/>
              <a:t> </a:t>
            </a:r>
            <a:r>
              <a:rPr lang="es-PE" sz="3300" dirty="0" err="1"/>
              <a:t>review</a:t>
            </a:r>
            <a:r>
              <a:rPr lang="es-PE" sz="3300" dirty="0"/>
              <a:t>. </a:t>
            </a:r>
            <a:r>
              <a:rPr lang="es-PE" sz="3300" i="1" dirty="0" err="1"/>
              <a:t>Memórias</a:t>
            </a:r>
            <a:r>
              <a:rPr lang="es-PE" sz="3300" i="1" dirty="0"/>
              <a:t> do Instituto Oswaldo Cruz</a:t>
            </a:r>
            <a:r>
              <a:rPr lang="es-PE" sz="3300" dirty="0"/>
              <a:t>, 2003, vol. 98, p. 151-159.</a:t>
            </a:r>
          </a:p>
          <a:p>
            <a:endParaRPr lang="es-PE" dirty="0"/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727364" y="1612576"/>
            <a:ext cx="7834745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257175" indent="-257175" algn="just"/>
            <a:endParaRPr lang="es-PE" dirty="0"/>
          </a:p>
          <a:p>
            <a:pPr marL="257175" indent="-257175" algn="just">
              <a:buFont typeface="+mj-lt"/>
              <a:buAutoNum type="alphaLcPeriod"/>
            </a:pPr>
            <a:endParaRPr lang="es-PE" dirty="0"/>
          </a:p>
        </p:txBody>
      </p:sp>
      <p:pic>
        <p:nvPicPr>
          <p:cNvPr id="5" name="4 Imagen" descr="https://www.scielo.br/img/revistas/mioc/v98s1/a23t01.gif"/>
          <p:cNvPicPr/>
          <p:nvPr/>
        </p:nvPicPr>
        <p:blipFill>
          <a:blip r:embed="rId2"/>
          <a:srcRect t="8272" r="6469"/>
          <a:stretch>
            <a:fillRect/>
          </a:stretch>
        </p:blipFill>
        <p:spPr bwMode="auto">
          <a:xfrm>
            <a:off x="1676107" y="1774394"/>
            <a:ext cx="4426244" cy="246105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7278" y="898157"/>
            <a:ext cx="8276126" cy="794668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7827" y="1759637"/>
            <a:ext cx="8255577" cy="1271239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  <a:p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492640" y="1692825"/>
            <a:ext cx="8279885" cy="11772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200" dirty="0"/>
              <a:t>d. </a:t>
            </a:r>
            <a:r>
              <a:rPr lang="en-US" sz="1200" dirty="0" err="1"/>
              <a:t>Ceramica</a:t>
            </a:r>
            <a:r>
              <a:rPr lang="en-US" sz="1200" dirty="0"/>
              <a:t> </a:t>
            </a:r>
            <a:r>
              <a:rPr lang="en-US" sz="1200" dirty="0" err="1"/>
              <a:t>găsită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morminte</a:t>
            </a:r>
            <a:r>
              <a:rPr lang="en-US" sz="1200" dirty="0"/>
              <a:t> </a:t>
            </a:r>
            <a:r>
              <a:rPr lang="en-US" sz="1200" dirty="0" err="1"/>
              <a:t>relevă</a:t>
            </a:r>
            <a:r>
              <a:rPr lang="en-US" sz="1200" dirty="0"/>
              <a:t> </a:t>
            </a:r>
            <a:r>
              <a:rPr lang="en-US" sz="1200" dirty="0" err="1"/>
              <a:t>recunoașterea</a:t>
            </a:r>
            <a:r>
              <a:rPr lang="en-US" sz="1200" dirty="0"/>
              <a:t> </a:t>
            </a:r>
            <a:r>
              <a:rPr lang="en-US" sz="1200" dirty="0" err="1"/>
              <a:t>diferitelor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 din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.</a:t>
            </a:r>
          </a:p>
          <a:p>
            <a:pPr algn="just"/>
            <a:r>
              <a:rPr lang="en-US" sz="1200" dirty="0"/>
              <a:t>„Din </a:t>
            </a:r>
            <a:r>
              <a:rPr lang="en-US" sz="1200" dirty="0" err="1"/>
              <a:t>analiza</a:t>
            </a:r>
            <a:r>
              <a:rPr lang="en-US" sz="1200" dirty="0"/>
              <a:t> </a:t>
            </a:r>
            <a:r>
              <a:rPr lang="en-US" sz="1200" dirty="0" err="1"/>
              <a:t>figurilor</a:t>
            </a:r>
            <a:r>
              <a:rPr lang="en-US" sz="1200" dirty="0"/>
              <a:t>, s-a </a:t>
            </a:r>
            <a:r>
              <a:rPr lang="en-US" sz="1200" dirty="0" err="1"/>
              <a:t>presupus</a:t>
            </a:r>
            <a:r>
              <a:rPr lang="en-US" sz="1200" dirty="0"/>
              <a:t> </a:t>
            </a:r>
            <a:r>
              <a:rPr lang="en-US" sz="1200" dirty="0" err="1"/>
              <a:t>existența</a:t>
            </a:r>
            <a:r>
              <a:rPr lang="en-US" sz="1200" dirty="0"/>
              <a:t> </a:t>
            </a:r>
            <a:r>
              <a:rPr lang="en-US" sz="1200" dirty="0" err="1"/>
              <a:t>unor</a:t>
            </a:r>
            <a:r>
              <a:rPr lang="en-US" sz="1200" dirty="0"/>
              <a:t> </a:t>
            </a:r>
            <a:r>
              <a:rPr lang="en-US" sz="1200" dirty="0" err="1"/>
              <a:t>entități</a:t>
            </a:r>
            <a:r>
              <a:rPr lang="en-US" sz="1200" dirty="0"/>
              <a:t> </a:t>
            </a:r>
            <a:r>
              <a:rPr lang="en-US" sz="1200" dirty="0" err="1"/>
              <a:t>patologice</a:t>
            </a:r>
            <a:r>
              <a:rPr lang="en-US" sz="1200" dirty="0"/>
              <a:t> </a:t>
            </a:r>
            <a:r>
              <a:rPr lang="en-US" sz="1200" dirty="0" err="1"/>
              <a:t>specifice</a:t>
            </a:r>
            <a:r>
              <a:rPr lang="en-US" sz="1200" dirty="0"/>
              <a:t>, </a:t>
            </a:r>
            <a:r>
              <a:rPr lang="en-US" sz="1200" dirty="0" err="1"/>
              <a:t>printre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aprecieri</a:t>
            </a:r>
            <a:r>
              <a:rPr lang="en-US" sz="1200" dirty="0"/>
              <a:t> </a:t>
            </a:r>
            <a:r>
              <a:rPr lang="en-US" sz="1200" dirty="0" err="1"/>
              <a:t>culturale</a:t>
            </a:r>
            <a:r>
              <a:rPr lang="en-US" sz="1200" dirty="0"/>
              <a:t>,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timpul</a:t>
            </a:r>
            <a:r>
              <a:rPr lang="en-US" sz="1200" dirty="0"/>
              <a:t> </a:t>
            </a:r>
            <a:r>
              <a:rPr lang="en-US" sz="1200" dirty="0" err="1"/>
              <a:t>vechiului</a:t>
            </a:r>
            <a:r>
              <a:rPr lang="en-US" sz="1200" dirty="0"/>
              <a:t> Peru. </a:t>
            </a:r>
            <a:r>
              <a:rPr lang="en-US" sz="1200" dirty="0" err="1"/>
              <a:t>Cercetătorii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istoricii</a:t>
            </a:r>
            <a:r>
              <a:rPr lang="en-US" sz="1200" dirty="0"/>
              <a:t> </a:t>
            </a:r>
            <a:r>
              <a:rPr lang="en-US" sz="1200" dirty="0" err="1"/>
              <a:t>medicali</a:t>
            </a:r>
            <a:r>
              <a:rPr lang="en-US" sz="1200" dirty="0"/>
              <a:t> sunt de </a:t>
            </a:r>
            <a:r>
              <a:rPr lang="en-US" sz="1200" dirty="0" err="1"/>
              <a:t>acord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recunoașterea</a:t>
            </a:r>
            <a:r>
              <a:rPr lang="en-US" sz="1200" dirty="0"/>
              <a:t> </a:t>
            </a:r>
            <a:r>
              <a:rPr lang="en-US" sz="1200" dirty="0" err="1"/>
              <a:t>bolilor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manifestările</a:t>
            </a:r>
            <a:r>
              <a:rPr lang="en-US" sz="1200" dirty="0"/>
              <a:t> </a:t>
            </a:r>
            <a:r>
              <a:rPr lang="en-US" sz="1200" dirty="0" err="1"/>
              <a:t>semnelor</a:t>
            </a:r>
            <a:r>
              <a:rPr lang="en-US" sz="1200" dirty="0"/>
              <a:t> </a:t>
            </a:r>
            <a:r>
              <a:rPr lang="en-US" sz="1200" dirty="0" err="1"/>
              <a:t>externalizate</a:t>
            </a:r>
            <a:r>
              <a:rPr lang="en-US" sz="1200" dirty="0"/>
              <a:t> care </a:t>
            </a:r>
            <a:r>
              <a:rPr lang="en-US" sz="1200" dirty="0" err="1"/>
              <a:t>coincid</a:t>
            </a:r>
            <a:r>
              <a:rPr lang="en-US" sz="1200" dirty="0"/>
              <a:t> cu </a:t>
            </a:r>
            <a:r>
              <a:rPr lang="en-US" sz="1200" dirty="0" err="1"/>
              <a:t>cele</a:t>
            </a:r>
            <a:r>
              <a:rPr lang="en-US" sz="1200" dirty="0"/>
              <a:t> ale </a:t>
            </a:r>
            <a:r>
              <a:rPr lang="en-US" sz="1200" dirty="0" err="1"/>
              <a:t>metodologiei</a:t>
            </a:r>
            <a:r>
              <a:rPr lang="en-US" sz="1200" dirty="0"/>
              <a:t> </a:t>
            </a:r>
            <a:r>
              <a:rPr lang="en-US" sz="1200" dirty="0" err="1"/>
              <a:t>semiologice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vigoare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științele</a:t>
            </a:r>
            <a:r>
              <a:rPr lang="en-US" sz="1200" dirty="0"/>
              <a:t> </a:t>
            </a:r>
            <a:r>
              <a:rPr lang="en-US" sz="1200" dirty="0" err="1"/>
              <a:t>medicale</a:t>
            </a:r>
            <a:r>
              <a:rPr lang="en-US" sz="1200" dirty="0"/>
              <a:t>.”</a:t>
            </a:r>
          </a:p>
          <a:p>
            <a:pPr algn="just"/>
            <a:r>
              <a:rPr lang="en-US" sz="1200" dirty="0"/>
              <a:t>Din </a:t>
            </a:r>
            <a:r>
              <a:rPr lang="en-US" sz="1200" dirty="0" err="1"/>
              <a:t>fețele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fețele</a:t>
            </a:r>
            <a:r>
              <a:rPr lang="en-US" sz="1200" dirty="0"/>
              <a:t> </a:t>
            </a:r>
            <a:r>
              <a:rPr lang="en-US" sz="1200" dirty="0" err="1"/>
              <a:t>fiecărei</a:t>
            </a:r>
            <a:r>
              <a:rPr lang="en-US" sz="1200" dirty="0"/>
              <a:t> </a:t>
            </a:r>
            <a:r>
              <a:rPr lang="en-US" sz="1200" dirty="0" err="1"/>
              <a:t>icoane</a:t>
            </a:r>
            <a:r>
              <a:rPr lang="en-US" sz="1200" dirty="0"/>
              <a:t> </a:t>
            </a:r>
            <a:r>
              <a:rPr lang="en-US" sz="1200" dirty="0" err="1"/>
              <a:t>ceramice</a:t>
            </a:r>
            <a:r>
              <a:rPr lang="en-US" sz="1200" dirty="0"/>
              <a:t> (</a:t>
            </a:r>
            <a:r>
              <a:rPr lang="en-US" sz="1200" dirty="0" err="1"/>
              <a:t>cunoscute</a:t>
            </a:r>
            <a:r>
              <a:rPr lang="en-US" sz="1200" dirty="0"/>
              <a:t> popular ca „</a:t>
            </a:r>
            <a:r>
              <a:rPr lang="en-US" sz="1200" dirty="0" err="1"/>
              <a:t>huacos</a:t>
            </a:r>
            <a:r>
              <a:rPr lang="en-US" sz="1200" dirty="0"/>
              <a:t>”) </a:t>
            </a:r>
            <a:r>
              <a:rPr lang="en-US" sz="1200" dirty="0" err="1"/>
              <a:t>poate</a:t>
            </a:r>
            <a:r>
              <a:rPr lang="en-US" sz="1200" dirty="0"/>
              <a:t> fi </a:t>
            </a:r>
            <a:r>
              <a:rPr lang="en-US" sz="1200" dirty="0" err="1"/>
              <a:t>formulată</a:t>
            </a:r>
            <a:r>
              <a:rPr lang="en-US" sz="1200" dirty="0"/>
              <a:t> o </a:t>
            </a:r>
            <a:r>
              <a:rPr lang="en-US" sz="1200" dirty="0" err="1"/>
              <a:t>colecție</a:t>
            </a:r>
            <a:r>
              <a:rPr lang="en-US" sz="1200" dirty="0"/>
              <a:t> </a:t>
            </a:r>
            <a:r>
              <a:rPr lang="en-US" sz="1200" dirty="0" err="1"/>
              <a:t>retrospectivă</a:t>
            </a:r>
            <a:r>
              <a:rPr lang="en-US" sz="1200" dirty="0"/>
              <a:t> a „</a:t>
            </a:r>
            <a:r>
              <a:rPr lang="en-US" sz="1200" dirty="0" err="1"/>
              <a:t>semiologiei</a:t>
            </a:r>
            <a:r>
              <a:rPr lang="en-US" sz="1200" dirty="0"/>
              <a:t> </a:t>
            </a:r>
            <a:r>
              <a:rPr lang="en-US" sz="1200" dirty="0" err="1"/>
              <a:t>unor</a:t>
            </a:r>
            <a:r>
              <a:rPr lang="en-US" sz="1200" dirty="0"/>
              <a:t> </a:t>
            </a:r>
            <a:r>
              <a:rPr lang="en-US" sz="1200" dirty="0" err="1"/>
              <a:t>modalități</a:t>
            </a:r>
            <a:r>
              <a:rPr lang="en-US" sz="1200" dirty="0"/>
              <a:t> ale </a:t>
            </a:r>
            <a:r>
              <a:rPr lang="en-US" sz="1200" dirty="0" err="1"/>
              <a:t>patologiei</a:t>
            </a:r>
            <a:r>
              <a:rPr lang="en-US" sz="1200" dirty="0"/>
              <a:t> </a:t>
            </a:r>
            <a:r>
              <a:rPr lang="en-US" sz="1200" dirty="0" err="1"/>
              <a:t>incașilor</a:t>
            </a:r>
            <a:r>
              <a:rPr lang="en-US" sz="1200" dirty="0"/>
              <a:t>”. (29)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827" y="797826"/>
            <a:ext cx="8174697" cy="774120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293131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2640" y="1723647"/>
            <a:ext cx="8279885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200" dirty="0"/>
              <a:t>„</a:t>
            </a:r>
            <a:r>
              <a:rPr lang="en-US" sz="1200" dirty="0" err="1"/>
              <a:t>Ceramica</a:t>
            </a:r>
            <a:r>
              <a:rPr lang="en-US" sz="1200" dirty="0"/>
              <a:t> </a:t>
            </a:r>
            <a:r>
              <a:rPr lang="en-US" sz="1200" dirty="0" err="1"/>
              <a:t>fețelor</a:t>
            </a:r>
            <a:r>
              <a:rPr lang="en-US" sz="1200" dirty="0"/>
              <a:t> </a:t>
            </a:r>
            <a:r>
              <a:rPr lang="en-US" sz="1200" dirty="0" err="1"/>
              <a:t>dezvăluie</a:t>
            </a:r>
            <a:r>
              <a:rPr lang="en-US" sz="1200" dirty="0"/>
              <a:t> </a:t>
            </a:r>
            <a:r>
              <a:rPr lang="en-US" sz="1200" dirty="0" err="1"/>
              <a:t>manifestări</a:t>
            </a:r>
            <a:r>
              <a:rPr lang="en-US" sz="1200" dirty="0"/>
              <a:t> ale </a:t>
            </a:r>
            <a:r>
              <a:rPr lang="en-US" sz="1200" dirty="0" err="1"/>
              <a:t>alterărilor</a:t>
            </a:r>
            <a:r>
              <a:rPr lang="en-US" sz="1200" dirty="0"/>
              <a:t> </a:t>
            </a:r>
            <a:r>
              <a:rPr lang="en-US" sz="1200" dirty="0" err="1"/>
              <a:t>fizice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psiho-expresive</a:t>
            </a:r>
            <a:r>
              <a:rPr lang="en-US" sz="1200" dirty="0"/>
              <a:t> care </a:t>
            </a:r>
            <a:r>
              <a:rPr lang="en-US" sz="1200" dirty="0" err="1"/>
              <a:t>seamănă</a:t>
            </a:r>
            <a:r>
              <a:rPr lang="en-US" sz="1200" dirty="0"/>
              <a:t> cu o </a:t>
            </a:r>
            <a:r>
              <a:rPr lang="en-US" sz="1200" dirty="0" err="1"/>
              <a:t>fotografie</a:t>
            </a:r>
            <a:r>
              <a:rPr lang="en-US" sz="1200" dirty="0"/>
              <a:t> </a:t>
            </a:r>
            <a:r>
              <a:rPr lang="en-US" sz="1200" dirty="0" err="1"/>
              <a:t>datorită</a:t>
            </a:r>
            <a:r>
              <a:rPr lang="en-US" sz="1200" dirty="0"/>
              <a:t> </a:t>
            </a:r>
            <a:r>
              <a:rPr lang="en-US" sz="1200" dirty="0" err="1"/>
              <a:t>preciziei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fineții</a:t>
            </a:r>
            <a:r>
              <a:rPr lang="en-US" sz="1200" dirty="0"/>
              <a:t> </a:t>
            </a:r>
            <a:r>
              <a:rPr lang="en-US" sz="1200" dirty="0" err="1"/>
              <a:t>detaliilor</a:t>
            </a:r>
            <a:r>
              <a:rPr lang="en-US" sz="1200" dirty="0"/>
              <a:t>; Sunt </a:t>
            </a:r>
            <a:r>
              <a:rPr lang="en-US" sz="1200" dirty="0" err="1"/>
              <a:t>cunoscute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„</a:t>
            </a:r>
            <a:r>
              <a:rPr lang="en-US" sz="1200" dirty="0" err="1"/>
              <a:t>huaco-portrete</a:t>
            </a:r>
            <a:r>
              <a:rPr lang="en-US" sz="1200" dirty="0"/>
              <a:t>” ale </a:t>
            </a:r>
            <a:r>
              <a:rPr lang="en-US" sz="1200" dirty="0" err="1"/>
              <a:t>culturii</a:t>
            </a:r>
            <a:r>
              <a:rPr lang="en-US" sz="1200" dirty="0"/>
              <a:t> Moche. Mai </a:t>
            </a:r>
            <a:r>
              <a:rPr lang="en-US" sz="1200" dirty="0" err="1"/>
              <a:t>mult</a:t>
            </a:r>
            <a:r>
              <a:rPr lang="en-US" sz="1200" dirty="0"/>
              <a:t>,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posibil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se </a:t>
            </a:r>
            <a:r>
              <a:rPr lang="en-US" sz="1200" dirty="0" err="1"/>
              <a:t>identifice</a:t>
            </a:r>
            <a:r>
              <a:rPr lang="en-US" sz="1200" dirty="0"/>
              <a:t> </a:t>
            </a:r>
            <a:r>
              <a:rPr lang="en-US" sz="1200" dirty="0" err="1"/>
              <a:t>entități</a:t>
            </a:r>
            <a:r>
              <a:rPr lang="en-US" sz="1200" dirty="0"/>
              <a:t> </a:t>
            </a:r>
            <a:r>
              <a:rPr lang="en-US" sz="1200" dirty="0" err="1"/>
              <a:t>congenitale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neurologice</a:t>
            </a:r>
            <a:r>
              <a:rPr lang="en-US" sz="1200" dirty="0"/>
              <a:t> care </a:t>
            </a:r>
            <a:r>
              <a:rPr lang="en-US" sz="1200" dirty="0" err="1"/>
              <a:t>includ</a:t>
            </a:r>
            <a:r>
              <a:rPr lang="en-US" sz="1200" dirty="0"/>
              <a:t> diverse </a:t>
            </a:r>
            <a:r>
              <a:rPr lang="en-US" sz="1200" dirty="0" err="1"/>
              <a:t>caracteristici</a:t>
            </a:r>
            <a:r>
              <a:rPr lang="en-US" sz="1200" dirty="0"/>
              <a:t> ale </a:t>
            </a:r>
            <a:r>
              <a:rPr lang="en-US" sz="1200" dirty="0" err="1"/>
              <a:t>paraliziei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patologice</a:t>
            </a:r>
            <a:r>
              <a:rPr lang="en-US" sz="1200" dirty="0"/>
              <a:t> multiple cu </a:t>
            </a:r>
            <a:r>
              <a:rPr lang="en-US" sz="1200" dirty="0" err="1"/>
              <a:t>boli</a:t>
            </a:r>
            <a:r>
              <a:rPr lang="en-US" sz="1200" dirty="0"/>
              <a:t> </a:t>
            </a:r>
            <a:r>
              <a:rPr lang="en-US" sz="1200" dirty="0" err="1"/>
              <a:t>dermice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unele</a:t>
            </a:r>
            <a:r>
              <a:rPr lang="en-US" sz="1200" dirty="0"/>
              <a:t> </a:t>
            </a:r>
            <a:r>
              <a:rPr lang="en-US" sz="1200" dirty="0" err="1"/>
              <a:t>concepții</a:t>
            </a:r>
            <a:r>
              <a:rPr lang="en-US" sz="1200" dirty="0"/>
              <a:t> </a:t>
            </a:r>
            <a:r>
              <a:rPr lang="en-US" sz="1200" dirty="0" err="1"/>
              <a:t>antropomorfe</a:t>
            </a:r>
            <a:r>
              <a:rPr lang="en-US" sz="1200" dirty="0"/>
              <a:t>. </a:t>
            </a:r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reprezentări</a:t>
            </a:r>
            <a:r>
              <a:rPr lang="en-US" sz="1200" dirty="0"/>
              <a:t> </a:t>
            </a:r>
            <a:r>
              <a:rPr lang="en-US" sz="1200" dirty="0" err="1"/>
              <a:t>somatice</a:t>
            </a:r>
            <a:r>
              <a:rPr lang="en-US" sz="1200" dirty="0"/>
              <a:t> </a:t>
            </a:r>
            <a:r>
              <a:rPr lang="en-US" sz="1200" dirty="0" err="1"/>
              <a:t>structurale</a:t>
            </a:r>
            <a:r>
              <a:rPr lang="en-US" sz="1200" dirty="0"/>
              <a:t> cu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musculo-scheletice</a:t>
            </a:r>
            <a:r>
              <a:rPr lang="en-US" sz="1200" dirty="0"/>
              <a:t>, </a:t>
            </a:r>
            <a:r>
              <a:rPr lang="en-US" sz="1200" dirty="0" err="1"/>
              <a:t>absență</a:t>
            </a:r>
            <a:r>
              <a:rPr lang="en-US" sz="1200" dirty="0"/>
              <a:t> </a:t>
            </a:r>
            <a:r>
              <a:rPr lang="en-US" sz="1200" dirty="0" err="1"/>
              <a:t>traumatică</a:t>
            </a:r>
            <a:r>
              <a:rPr lang="en-US" sz="1200" dirty="0"/>
              <a:t> a </a:t>
            </a:r>
            <a:r>
              <a:rPr lang="en-US" sz="1200" dirty="0" err="1"/>
              <a:t>extremităților</a:t>
            </a:r>
            <a:r>
              <a:rPr lang="en-US" sz="1200" dirty="0"/>
              <a:t>, </a:t>
            </a:r>
            <a:r>
              <a:rPr lang="en-US" sz="1200" dirty="0" err="1"/>
              <a:t>defecte</a:t>
            </a:r>
            <a:r>
              <a:rPr lang="en-US" sz="1200" dirty="0"/>
              <a:t> </a:t>
            </a:r>
            <a:r>
              <a:rPr lang="en-US" sz="1200" dirty="0" err="1"/>
              <a:t>brahiale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crurale</a:t>
            </a:r>
            <a:r>
              <a:rPr lang="en-US" sz="1200" dirty="0"/>
              <a:t>, </a:t>
            </a:r>
            <a:r>
              <a:rPr lang="en-US" sz="1200" dirty="0" err="1"/>
              <a:t>tumori</a:t>
            </a:r>
            <a:r>
              <a:rPr lang="en-US" sz="1200" dirty="0"/>
              <a:t> ”(29).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101" y="767003"/>
            <a:ext cx="8255576" cy="733023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2931319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92639" y="1579810"/>
            <a:ext cx="827988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1200" dirty="0"/>
              <a:t>„</a:t>
            </a:r>
            <a:r>
              <a:rPr lang="en-US" sz="1200" dirty="0" err="1"/>
              <a:t>Multe</a:t>
            </a:r>
            <a:r>
              <a:rPr lang="en-US" sz="1200" dirty="0"/>
              <a:t> sunt </a:t>
            </a:r>
            <a:r>
              <a:rPr lang="en-US" sz="1200" dirty="0" err="1"/>
              <a:t>bolile</a:t>
            </a:r>
            <a:r>
              <a:rPr lang="en-US" sz="1200" dirty="0"/>
              <a:t> </a:t>
            </a:r>
            <a:r>
              <a:rPr lang="en-US" sz="1200" dirty="0" err="1"/>
              <a:t>identificate</a:t>
            </a:r>
            <a:r>
              <a:rPr lang="en-US" sz="1200" dirty="0"/>
              <a:t> pe </a:t>
            </a:r>
            <a:r>
              <a:rPr lang="en-US" sz="1200" dirty="0" err="1"/>
              <a:t>baza</a:t>
            </a:r>
            <a:r>
              <a:rPr lang="en-US" sz="1200" dirty="0"/>
              <a:t> </a:t>
            </a:r>
            <a:r>
              <a:rPr lang="en-US" sz="1200" dirty="0" err="1"/>
              <a:t>ceramicii</a:t>
            </a:r>
            <a:r>
              <a:rPr lang="en-US" sz="1200" dirty="0"/>
              <a:t>;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următoarele</a:t>
            </a:r>
            <a:r>
              <a:rPr lang="en-US" sz="1200" dirty="0"/>
              <a:t>: </a:t>
            </a:r>
            <a:r>
              <a:rPr lang="en-US" sz="1200" dirty="0" err="1"/>
              <a:t>obezitate</a:t>
            </a:r>
            <a:r>
              <a:rPr lang="en-US" sz="1200" dirty="0"/>
              <a:t>, </a:t>
            </a:r>
            <a:r>
              <a:rPr lang="en-US" sz="1200" dirty="0" err="1"/>
              <a:t>gușă</a:t>
            </a:r>
            <a:r>
              <a:rPr lang="en-US" sz="1200" dirty="0"/>
              <a:t> </a:t>
            </a:r>
            <a:r>
              <a:rPr lang="en-US" sz="1200" dirty="0" err="1"/>
              <a:t>tiroidiană</a:t>
            </a:r>
            <a:r>
              <a:rPr lang="en-US" sz="1200" dirty="0"/>
              <a:t>, </a:t>
            </a:r>
            <a:r>
              <a:rPr lang="en-US" sz="1200" dirty="0" err="1"/>
              <a:t>steatopigie</a:t>
            </a:r>
            <a:r>
              <a:rPr lang="en-US" sz="1200" dirty="0"/>
              <a:t>, </a:t>
            </a:r>
            <a:r>
              <a:rPr lang="en-US" sz="1200" dirty="0" err="1"/>
              <a:t>leziuni</a:t>
            </a:r>
            <a:r>
              <a:rPr lang="en-US" sz="1200" dirty="0"/>
              <a:t> </a:t>
            </a:r>
            <a:r>
              <a:rPr lang="en-US" sz="1200" dirty="0" err="1"/>
              <a:t>faciale</a:t>
            </a:r>
            <a:r>
              <a:rPr lang="en-US" sz="1200" dirty="0"/>
              <a:t> ale </a:t>
            </a:r>
            <a:r>
              <a:rPr lang="en-US" sz="1200" dirty="0" err="1"/>
              <a:t>nervilor</a:t>
            </a:r>
            <a:r>
              <a:rPr lang="en-US" sz="1200" dirty="0"/>
              <a:t> </a:t>
            </a:r>
            <a:r>
              <a:rPr lang="en-US" sz="1200" dirty="0" err="1"/>
              <a:t>faciali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trigemen</a:t>
            </a:r>
            <a:r>
              <a:rPr lang="en-US" sz="1200" dirty="0"/>
              <a:t>, </a:t>
            </a:r>
            <a:r>
              <a:rPr lang="en-US" sz="1200" dirty="0" err="1"/>
              <a:t>orbire</a:t>
            </a:r>
            <a:r>
              <a:rPr lang="en-US" sz="1200" dirty="0"/>
              <a:t>, </a:t>
            </a:r>
            <a:r>
              <a:rPr lang="en-US" sz="1200" dirty="0" err="1"/>
              <a:t>buză</a:t>
            </a:r>
            <a:r>
              <a:rPr lang="en-US" sz="1200" dirty="0"/>
              <a:t> </a:t>
            </a:r>
            <a:r>
              <a:rPr lang="en-US" sz="1200" dirty="0" err="1"/>
              <a:t>despicată</a:t>
            </a:r>
            <a:r>
              <a:rPr lang="en-US" sz="1200" dirty="0"/>
              <a:t>,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nazale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distrugerea</a:t>
            </a:r>
            <a:r>
              <a:rPr lang="en-US" sz="1200" dirty="0"/>
              <a:t> </a:t>
            </a:r>
            <a:r>
              <a:rPr lang="en-US" sz="1200" dirty="0" err="1"/>
              <a:t>septului</a:t>
            </a:r>
            <a:r>
              <a:rPr lang="en-US" sz="1200" dirty="0"/>
              <a:t> congenital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dobândit</a:t>
            </a:r>
            <a:r>
              <a:rPr lang="en-US" sz="1200" dirty="0"/>
              <a:t>, </a:t>
            </a:r>
            <a:r>
              <a:rPr lang="en-US" sz="1200" dirty="0" err="1"/>
              <a:t>exoftalmie</a:t>
            </a:r>
            <a:r>
              <a:rPr lang="en-US" sz="1200" dirty="0"/>
              <a:t>, </a:t>
            </a:r>
            <a:r>
              <a:rPr lang="en-US" sz="1200" dirty="0" err="1"/>
              <a:t>ptoză</a:t>
            </a:r>
            <a:r>
              <a:rPr lang="en-US" sz="1200" dirty="0"/>
              <a:t> </a:t>
            </a:r>
            <a:r>
              <a:rPr lang="en-US" sz="1200" dirty="0" err="1"/>
              <a:t>palpebrală</a:t>
            </a:r>
            <a:r>
              <a:rPr lang="en-US" sz="1200" dirty="0"/>
              <a:t>, </a:t>
            </a:r>
            <a:r>
              <a:rPr lang="en-US" sz="1200" dirty="0" err="1"/>
              <a:t>gumă</a:t>
            </a:r>
            <a:r>
              <a:rPr lang="en-US" sz="1200" dirty="0"/>
              <a:t> </a:t>
            </a:r>
            <a:r>
              <a:rPr lang="en-US" sz="1200" dirty="0" err="1"/>
              <a:t>sifilitică</a:t>
            </a:r>
            <a:r>
              <a:rPr lang="en-US" sz="1200" dirty="0"/>
              <a:t> </a:t>
            </a:r>
            <a:r>
              <a:rPr lang="en-US" sz="1200" dirty="0" err="1"/>
              <a:t>facială</a:t>
            </a:r>
            <a:r>
              <a:rPr lang="en-US" sz="1200" dirty="0"/>
              <a:t>, uta, </a:t>
            </a:r>
            <a:r>
              <a:rPr lang="en-US" sz="1200" dirty="0" err="1"/>
              <a:t>pinta</a:t>
            </a:r>
            <a:r>
              <a:rPr lang="en-US" sz="1200" dirty="0"/>
              <a:t>, </a:t>
            </a:r>
            <a:r>
              <a:rPr lang="en-US" sz="1200" dirty="0" err="1"/>
              <a:t>abraziuni</a:t>
            </a:r>
            <a:r>
              <a:rPr lang="en-US" sz="1200" dirty="0"/>
              <a:t> ale </a:t>
            </a:r>
            <a:r>
              <a:rPr lang="en-US" sz="1200" dirty="0" err="1"/>
              <a:t>pielii</a:t>
            </a:r>
            <a:r>
              <a:rPr lang="en-US" sz="1200" dirty="0"/>
              <a:t>, </a:t>
            </a:r>
            <a:r>
              <a:rPr lang="en-US" sz="1200" dirty="0" err="1"/>
              <a:t>fețe</a:t>
            </a:r>
            <a:r>
              <a:rPr lang="en-US" sz="1200" dirty="0"/>
              <a:t> mutilate,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 etc. ”(29).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9231" y="838923"/>
            <a:ext cx="8164173" cy="774120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7828" y="1471960"/>
            <a:ext cx="8255577" cy="1874489"/>
          </a:xfrm>
        </p:spPr>
        <p:txBody>
          <a:bodyPr>
            <a:normAutofit fontScale="25000" lnSpcReduction="2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  <a:p>
            <a:pPr marL="0" indent="0" algn="just">
              <a:buNone/>
            </a:pPr>
            <a:r>
              <a:rPr lang="en-US" sz="4800" dirty="0"/>
              <a:t>O </a:t>
            </a:r>
            <a:r>
              <a:rPr lang="en-US" sz="4800" dirty="0" err="1"/>
              <a:t>altă</a:t>
            </a:r>
            <a:r>
              <a:rPr lang="en-US" sz="4800" dirty="0"/>
              <a:t> </a:t>
            </a:r>
            <a:r>
              <a:rPr lang="en-US" sz="4800" dirty="0" err="1"/>
              <a:t>informație</a:t>
            </a:r>
            <a:r>
              <a:rPr lang="en-US" sz="4800" dirty="0"/>
              <a:t> </a:t>
            </a:r>
            <a:r>
              <a:rPr lang="en-US" sz="4800" dirty="0" err="1"/>
              <a:t>valoroasă</a:t>
            </a:r>
            <a:r>
              <a:rPr lang="en-US" sz="4800" dirty="0"/>
              <a:t> care </a:t>
            </a:r>
            <a:r>
              <a:rPr lang="en-US" sz="4800" dirty="0" err="1"/>
              <a:t>rezultă</a:t>
            </a:r>
            <a:r>
              <a:rPr lang="en-US" sz="4800" dirty="0"/>
              <a:t> din </a:t>
            </a:r>
            <a:r>
              <a:rPr lang="en-US" sz="4800" dirty="0" err="1"/>
              <a:t>studiul</a:t>
            </a:r>
            <a:r>
              <a:rPr lang="en-US" sz="4800" dirty="0"/>
              <a:t> </a:t>
            </a:r>
            <a:r>
              <a:rPr lang="en-US" sz="4800" dirty="0" err="1"/>
              <a:t>ceramicii</a:t>
            </a:r>
            <a:r>
              <a:rPr lang="en-US" sz="4800" dirty="0"/>
              <a:t> </a:t>
            </a:r>
            <a:r>
              <a:rPr lang="en-US" sz="4800" dirty="0" err="1"/>
              <a:t>precolumbiene</a:t>
            </a:r>
            <a:r>
              <a:rPr lang="en-US" sz="4800" dirty="0"/>
              <a:t>, </a:t>
            </a:r>
            <a:r>
              <a:rPr lang="en-US" sz="4800" dirty="0" err="1"/>
              <a:t>dar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 din </a:t>
            </a:r>
            <a:r>
              <a:rPr lang="en-US" sz="4800" dirty="0" err="1"/>
              <a:t>scrierile</a:t>
            </a:r>
            <a:r>
              <a:rPr lang="en-US" sz="4800" dirty="0"/>
              <a:t> </a:t>
            </a:r>
            <a:r>
              <a:rPr lang="en-US" sz="4800" dirty="0" err="1"/>
              <a:t>cronicarilor</a:t>
            </a:r>
            <a:r>
              <a:rPr lang="en-US" sz="4800" dirty="0"/>
              <a:t> </a:t>
            </a:r>
            <a:r>
              <a:rPr lang="en-US" sz="4800" dirty="0" err="1"/>
              <a:t>este</a:t>
            </a:r>
            <a:r>
              <a:rPr lang="en-US" sz="4800" dirty="0"/>
              <a:t> </a:t>
            </a:r>
            <a:r>
              <a:rPr lang="en-US" sz="4800" dirty="0" err="1"/>
              <a:t>modul</a:t>
            </a:r>
            <a:r>
              <a:rPr lang="en-US" sz="4800" dirty="0"/>
              <a:t> de </a:t>
            </a:r>
            <a:r>
              <a:rPr lang="en-US" sz="4800" dirty="0" err="1"/>
              <a:t>naștere</a:t>
            </a:r>
            <a:r>
              <a:rPr lang="en-US" sz="4800" dirty="0"/>
              <a:t>.</a:t>
            </a:r>
          </a:p>
          <a:p>
            <a:pPr marL="0" indent="0" algn="just">
              <a:buNone/>
            </a:pPr>
            <a:endParaRPr lang="en-US" sz="4800" dirty="0"/>
          </a:p>
          <a:p>
            <a:pPr marL="0" indent="0" algn="just">
              <a:buNone/>
            </a:pPr>
            <a:r>
              <a:rPr lang="en-US" sz="4800" dirty="0" err="1"/>
              <a:t>Multe</a:t>
            </a:r>
            <a:r>
              <a:rPr lang="en-US" sz="4800" dirty="0"/>
              <a:t> </a:t>
            </a:r>
            <a:r>
              <a:rPr lang="en-US" sz="4800" dirty="0" err="1"/>
              <a:t>ceramice</a:t>
            </a:r>
            <a:r>
              <a:rPr lang="en-US" sz="4800" dirty="0"/>
              <a:t> </a:t>
            </a:r>
            <a:r>
              <a:rPr lang="en-US" sz="4800" dirty="0" err="1"/>
              <a:t>inca</a:t>
            </a:r>
            <a:r>
              <a:rPr lang="en-US" sz="4800" dirty="0"/>
              <a:t> </a:t>
            </a:r>
            <a:r>
              <a:rPr lang="en-US" sz="4800" dirty="0" err="1"/>
              <a:t>precolombiene</a:t>
            </a:r>
            <a:r>
              <a:rPr lang="en-US" sz="4800" dirty="0"/>
              <a:t> </a:t>
            </a:r>
            <a:r>
              <a:rPr lang="en-US" sz="4800" dirty="0" err="1"/>
              <a:t>dezvăluie</a:t>
            </a:r>
            <a:r>
              <a:rPr lang="en-US" sz="4800" dirty="0"/>
              <a:t> </a:t>
            </a:r>
            <a:r>
              <a:rPr lang="en-US" sz="4800" dirty="0" err="1"/>
              <a:t>că</a:t>
            </a:r>
            <a:r>
              <a:rPr lang="en-US" sz="4800" dirty="0"/>
              <a:t> </a:t>
            </a:r>
            <a:r>
              <a:rPr lang="en-US" sz="4800" dirty="0" err="1"/>
              <a:t>travaliul</a:t>
            </a:r>
            <a:r>
              <a:rPr lang="en-US" sz="4800" dirty="0"/>
              <a:t> </a:t>
            </a:r>
            <a:r>
              <a:rPr lang="en-US" sz="4800" dirty="0" err="1"/>
              <a:t>și</a:t>
            </a:r>
            <a:r>
              <a:rPr lang="en-US" sz="4800" dirty="0"/>
              <a:t> </a:t>
            </a:r>
            <a:r>
              <a:rPr lang="en-US" sz="4800" dirty="0" err="1"/>
              <a:t>nașterea</a:t>
            </a:r>
            <a:r>
              <a:rPr lang="en-US" sz="4800" dirty="0"/>
              <a:t> au </a:t>
            </a:r>
            <a:r>
              <a:rPr lang="en-US" sz="4800" dirty="0" err="1"/>
              <a:t>fost</a:t>
            </a:r>
            <a:r>
              <a:rPr lang="en-US" sz="4800" dirty="0"/>
              <a:t> </a:t>
            </a:r>
            <a:r>
              <a:rPr lang="en-US" sz="4800" dirty="0" err="1"/>
              <a:t>efectuate</a:t>
            </a:r>
            <a:r>
              <a:rPr lang="en-US" sz="4800" dirty="0"/>
              <a:t> cu mama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poziție</a:t>
            </a:r>
            <a:r>
              <a:rPr lang="en-US" sz="4800" dirty="0"/>
              <a:t> </a:t>
            </a:r>
            <a:r>
              <a:rPr lang="en-US" sz="4800" dirty="0" err="1"/>
              <a:t>verticală</a:t>
            </a:r>
            <a:r>
              <a:rPr lang="en-US" sz="4800" dirty="0"/>
              <a:t>.</a:t>
            </a:r>
          </a:p>
          <a:p>
            <a:pPr marL="0" indent="0" algn="just">
              <a:buNone/>
            </a:pPr>
            <a:endParaRPr lang="en-US" sz="4800" dirty="0"/>
          </a:p>
          <a:p>
            <a:pPr marL="0" indent="0" algn="just">
              <a:buNone/>
            </a:pPr>
            <a:r>
              <a:rPr lang="en-US" sz="4800" dirty="0"/>
              <a:t>De </a:t>
            </a:r>
            <a:r>
              <a:rPr lang="en-US" sz="4800" dirty="0" err="1"/>
              <a:t>asemenea</a:t>
            </a:r>
            <a:r>
              <a:rPr lang="en-US" sz="4800" dirty="0"/>
              <a:t>,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Muzeul</a:t>
            </a:r>
            <a:r>
              <a:rPr lang="en-US" sz="4800" dirty="0"/>
              <a:t> </a:t>
            </a:r>
            <a:r>
              <a:rPr lang="en-US" sz="4800" dirty="0" err="1"/>
              <a:t>Larco</a:t>
            </a:r>
            <a:r>
              <a:rPr lang="en-US" sz="4800" dirty="0"/>
              <a:t> </a:t>
            </a:r>
            <a:r>
              <a:rPr lang="en-US" sz="4800" dirty="0" err="1"/>
              <a:t>puteți</a:t>
            </a:r>
            <a:r>
              <a:rPr lang="en-US" sz="4800" dirty="0"/>
              <a:t> </a:t>
            </a:r>
            <a:r>
              <a:rPr lang="en-US" sz="4800" dirty="0" err="1"/>
              <a:t>vedea</a:t>
            </a:r>
            <a:r>
              <a:rPr lang="en-US" sz="4800" dirty="0"/>
              <a:t> o </a:t>
            </a:r>
            <a:r>
              <a:rPr lang="en-US" sz="4800" dirty="0" err="1"/>
              <a:t>ceramică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care o </a:t>
            </a:r>
            <a:r>
              <a:rPr lang="en-US" sz="4800" dirty="0" err="1"/>
              <a:t>femeie</a:t>
            </a:r>
            <a:r>
              <a:rPr lang="en-US" sz="4800" dirty="0"/>
              <a:t> (</a:t>
            </a:r>
            <a:r>
              <a:rPr lang="en-US" sz="4800" dirty="0" err="1"/>
              <a:t>aparent</a:t>
            </a:r>
            <a:r>
              <a:rPr lang="en-US" sz="4800" dirty="0"/>
              <a:t> </a:t>
            </a:r>
            <a:r>
              <a:rPr lang="en-US" sz="4800" dirty="0" err="1"/>
              <a:t>moașă</a:t>
            </a:r>
            <a:r>
              <a:rPr lang="en-US" sz="4800" dirty="0"/>
              <a:t>) o </a:t>
            </a:r>
            <a:r>
              <a:rPr lang="en-US" sz="4800" dirty="0" err="1"/>
              <a:t>ajută</a:t>
            </a:r>
            <a:r>
              <a:rPr lang="en-US" sz="4800" dirty="0"/>
              <a:t> pe </a:t>
            </a:r>
            <a:r>
              <a:rPr lang="en-US" sz="4800" dirty="0" err="1"/>
              <a:t>alta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travaliu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poziție</a:t>
            </a:r>
            <a:r>
              <a:rPr lang="en-US" sz="4800" dirty="0"/>
              <a:t> </a:t>
            </a:r>
            <a:r>
              <a:rPr lang="en-US" sz="4800" dirty="0" err="1"/>
              <a:t>verticală</a:t>
            </a:r>
            <a:r>
              <a:rPr lang="en-US" sz="4800" dirty="0"/>
              <a:t>. "</a:t>
            </a:r>
            <a:r>
              <a:rPr lang="en-US" sz="4800" dirty="0" err="1"/>
              <a:t>Ceramica</a:t>
            </a:r>
            <a:r>
              <a:rPr lang="en-US" sz="4800" dirty="0"/>
              <a:t> Mochica care </a:t>
            </a:r>
            <a:r>
              <a:rPr lang="en-US" sz="4800" dirty="0" err="1"/>
              <a:t>este</a:t>
            </a:r>
            <a:r>
              <a:rPr lang="en-US" sz="4800" dirty="0"/>
              <a:t> </a:t>
            </a:r>
            <a:r>
              <a:rPr lang="en-US" sz="4800" dirty="0" err="1"/>
              <a:t>reprodusă</a:t>
            </a:r>
            <a:r>
              <a:rPr lang="en-US" sz="4800" dirty="0"/>
              <a:t> </a:t>
            </a:r>
            <a:r>
              <a:rPr lang="en-US" sz="4800" dirty="0" err="1"/>
              <a:t>în</a:t>
            </a:r>
            <a:r>
              <a:rPr lang="en-US" sz="4800" dirty="0"/>
              <a:t> </a:t>
            </a:r>
            <a:r>
              <a:rPr lang="en-US" sz="4800" dirty="0" err="1"/>
              <a:t>cartea</a:t>
            </a:r>
            <a:r>
              <a:rPr lang="en-US" sz="4800" dirty="0"/>
              <a:t> Los </a:t>
            </a:r>
            <a:r>
              <a:rPr lang="en-US" sz="4800" dirty="0" err="1"/>
              <a:t>Mochichas</a:t>
            </a:r>
            <a:r>
              <a:rPr lang="en-US" sz="4800" dirty="0"/>
              <a:t> de Rafael </a:t>
            </a:r>
            <a:r>
              <a:rPr lang="en-US" sz="4800" dirty="0" err="1"/>
              <a:t>Larco</a:t>
            </a:r>
            <a:r>
              <a:rPr lang="en-US" sz="4800" dirty="0"/>
              <a:t>"</a:t>
            </a:r>
            <a:endParaRPr lang="es-PE" sz="7200" b="1" dirty="0"/>
          </a:p>
          <a:p>
            <a:pPr marL="0" indent="0" algn="just">
              <a:buNone/>
            </a:pPr>
            <a:endParaRPr lang="es-PE" sz="7200" b="1" dirty="0"/>
          </a:p>
          <a:p>
            <a:pPr marL="0" indent="0" algn="just">
              <a:buNone/>
            </a:pPr>
            <a:endParaRPr lang="es-PE" sz="7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dirty="0"/>
              <a:t>	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85812" y="4329113"/>
            <a:ext cx="6700838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dirty="0">
                <a:solidFill>
                  <a:srgbClr val="222222"/>
                </a:solidFill>
                <a:latin typeface="ArialMT"/>
              </a:rPr>
              <a:t>NOTES OF HEALTH AND MEDICINE OF ANCIENT PERU</a:t>
            </a:r>
            <a:endParaRPr lang="es-PE" dirty="0">
              <a:solidFill>
                <a:srgbClr val="FF0000"/>
              </a:solidFill>
            </a:endParaRP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375" y="681900"/>
            <a:ext cx="8121587" cy="994172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100" dirty="0"/>
          </a:p>
          <a:p>
            <a:pPr algn="just">
              <a:buNone/>
            </a:pPr>
            <a:r>
              <a:rPr lang="es-PE" sz="1100" dirty="0"/>
              <a:t>HERRERA, Jesús Baldomero Valdez. Las Infecciones y el Descubrimiento y Conquista de América y del Perú. </a:t>
            </a:r>
            <a:r>
              <a:rPr lang="es-PE" sz="1100" dirty="0">
                <a:hlinkClick r:id="rId2"/>
              </a:rPr>
              <a:t>http://www.acadnacmedicina.org.pe/documentos/Infecciones_y_descubrimiento.pdf</a:t>
            </a:r>
            <a:endParaRPr lang="es-PE" sz="1000" dirty="0"/>
          </a:p>
          <a:p>
            <a:pPr>
              <a:buNone/>
            </a:pPr>
            <a:endParaRPr lang="es-PE" dirty="0"/>
          </a:p>
          <a:p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494310" y="1552782"/>
            <a:ext cx="7886701" cy="21005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Ceramica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o mare </a:t>
            </a:r>
            <a:r>
              <a:rPr lang="en-US" sz="1200" dirty="0" err="1"/>
              <a:t>sursă</a:t>
            </a:r>
            <a:r>
              <a:rPr lang="en-US" sz="1200" dirty="0"/>
              <a:t> de </a:t>
            </a:r>
            <a:r>
              <a:rPr lang="en-US" sz="1200" dirty="0" err="1"/>
              <a:t>dovezi</a:t>
            </a:r>
            <a:r>
              <a:rPr lang="en-US" sz="1200" dirty="0"/>
              <a:t> a </a:t>
            </a:r>
            <a:r>
              <a:rPr lang="en-US" sz="1200" dirty="0" err="1"/>
              <a:t>lucrurilor</a:t>
            </a:r>
            <a:r>
              <a:rPr lang="en-US" sz="1200" dirty="0"/>
              <a:t> pe care le-au </a:t>
            </a:r>
            <a:r>
              <a:rPr lang="en-US" sz="1200" dirty="0" err="1"/>
              <a:t>observat</a:t>
            </a:r>
            <a:r>
              <a:rPr lang="en-US" sz="1200" dirty="0"/>
              <a:t> </a:t>
            </a:r>
            <a:r>
              <a:rPr lang="en-US" sz="1200" dirty="0" err="1"/>
              <a:t>vechii</a:t>
            </a:r>
            <a:r>
              <a:rPr lang="en-US" sz="1200" dirty="0"/>
              <a:t> </a:t>
            </a:r>
            <a:r>
              <a:rPr lang="en-US" sz="1200" dirty="0" err="1"/>
              <a:t>locuitori</a:t>
            </a:r>
            <a:r>
              <a:rPr lang="en-US" sz="1200" dirty="0"/>
              <a:t> din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, </a:t>
            </a:r>
            <a:r>
              <a:rPr lang="en-US" sz="1200" dirty="0" err="1"/>
              <a:t>deoarece</a:t>
            </a:r>
            <a:r>
              <a:rPr lang="en-US" sz="1200" dirty="0"/>
              <a:t> era un mod de </a:t>
            </a:r>
            <a:r>
              <a:rPr lang="en-US" sz="1200" dirty="0" err="1"/>
              <a:t>comunicare</a:t>
            </a:r>
            <a:r>
              <a:rPr lang="en-US" sz="1200" dirty="0"/>
              <a:t> </a:t>
            </a:r>
            <a:r>
              <a:rPr lang="en-US" sz="1200" dirty="0" err="1"/>
              <a:t>eficientă</a:t>
            </a:r>
            <a:r>
              <a:rPr lang="en-US" sz="1200" dirty="0"/>
              <a:t>.</a:t>
            </a:r>
          </a:p>
          <a:p>
            <a:pPr algn="just"/>
            <a:r>
              <a:rPr lang="en-US" sz="1200" dirty="0" err="1"/>
              <a:t>Ceramica</a:t>
            </a:r>
            <a:r>
              <a:rPr lang="en-US" sz="1200" dirty="0"/>
              <a:t> a </a:t>
            </a:r>
            <a:r>
              <a:rPr lang="en-US" sz="1200" dirty="0" err="1"/>
              <a:t>relevat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 </a:t>
            </a:r>
            <a:r>
              <a:rPr lang="en-US" sz="1200" dirty="0" err="1"/>
              <a:t>infecțioase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America </a:t>
            </a:r>
            <a:r>
              <a:rPr lang="en-US" sz="1200" dirty="0" err="1"/>
              <a:t>precolumbiană</a:t>
            </a:r>
            <a:r>
              <a:rPr lang="en-US" sz="1200" dirty="0"/>
              <a:t>: </a:t>
            </a:r>
          </a:p>
          <a:p>
            <a:pPr algn="just"/>
            <a:endParaRPr lang="en-US" sz="1200" dirty="0"/>
          </a:p>
          <a:p>
            <a:pPr algn="just">
              <a:buFont typeface="Wingdings" pitchFamily="2" charset="2"/>
              <a:buChar char="ü"/>
            </a:pPr>
            <a:r>
              <a:rPr lang="en-US" sz="1200" dirty="0"/>
              <a:t>Tuberculosis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Histoplasmosis</a:t>
            </a:r>
            <a:r>
              <a:rPr lang="en-US" sz="1200" dirty="0"/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Leishmaniasis</a:t>
            </a:r>
            <a:endParaRPr lang="en-US" sz="1200" dirty="0"/>
          </a:p>
          <a:p>
            <a:pPr algn="just">
              <a:buFont typeface="Wingdings" pitchFamily="2" charset="2"/>
              <a:buChar char="ü"/>
            </a:pPr>
            <a:r>
              <a:rPr lang="en-US" sz="1200" dirty="0"/>
              <a:t> </a:t>
            </a:r>
            <a:r>
              <a:rPr lang="en-US" sz="1200" dirty="0" err="1"/>
              <a:t>Uta</a:t>
            </a:r>
            <a:r>
              <a:rPr lang="en-US" sz="1200" dirty="0"/>
              <a:t> </a:t>
            </a:r>
            <a:r>
              <a:rPr lang="en-US" sz="1200" dirty="0" err="1"/>
              <a:t>Chagas</a:t>
            </a:r>
            <a:r>
              <a:rPr lang="en-US" sz="1200" dirty="0"/>
              <a:t> disease  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 err="1"/>
              <a:t>Amebiasis</a:t>
            </a:r>
            <a:r>
              <a:rPr lang="en-US" sz="1200" dirty="0"/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/>
              <a:t>Peruvian wart Endemic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1200" dirty="0"/>
              <a:t>Syphilis Tetanus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9198" y="828649"/>
            <a:ext cx="8307022" cy="774120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8255577" cy="3263504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100" dirty="0"/>
          </a:p>
          <a:p>
            <a:pPr>
              <a:buNone/>
            </a:pPr>
            <a:r>
              <a:rPr lang="it-IT" sz="900" dirty="0"/>
              <a:t>R. G. Franco:</a:t>
            </a:r>
            <a:r>
              <a:rPr lang="es-PE" sz="900" dirty="0"/>
              <a:t>chamanismo y plantas de poder en el mundo Precolombino de la Costa Norte del Perú . Perspectivas Latinoamericanas El </a:t>
            </a:r>
            <a:r>
              <a:rPr lang="es-PE" sz="900" dirty="0" err="1"/>
              <a:t>Taki</a:t>
            </a:r>
            <a:r>
              <a:rPr lang="es-PE" sz="900" dirty="0"/>
              <a:t> </a:t>
            </a:r>
            <a:r>
              <a:rPr lang="es-PE" sz="900" dirty="0" err="1"/>
              <a:t>Onqoy</a:t>
            </a:r>
            <a:r>
              <a:rPr lang="es-PE" sz="900" dirty="0"/>
              <a:t>, 2015</a:t>
            </a:r>
          </a:p>
          <a:p>
            <a:endParaRPr lang="en-US" sz="9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56657" y="1502145"/>
            <a:ext cx="7289966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s-PE" sz="1200" dirty="0" err="1"/>
              <a:t>Ceramica</a:t>
            </a:r>
            <a:r>
              <a:rPr lang="es-PE" sz="1200" dirty="0"/>
              <a:t> </a:t>
            </a:r>
            <a:r>
              <a:rPr lang="es-PE" sz="1200" dirty="0" err="1"/>
              <a:t>precolumbiană</a:t>
            </a:r>
            <a:r>
              <a:rPr lang="es-PE" sz="1200" dirty="0"/>
              <a:t> </a:t>
            </a:r>
            <a:r>
              <a:rPr lang="es-PE" sz="1200" dirty="0" err="1"/>
              <a:t>dezvăluie</a:t>
            </a:r>
            <a:r>
              <a:rPr lang="es-PE" sz="1200" dirty="0"/>
              <a:t>, de </a:t>
            </a:r>
            <a:r>
              <a:rPr lang="es-PE" sz="1200" dirty="0" err="1"/>
              <a:t>asemenea</a:t>
            </a:r>
            <a:r>
              <a:rPr lang="es-PE" sz="1200" dirty="0"/>
              <a:t>, </a:t>
            </a:r>
            <a:r>
              <a:rPr lang="es-PE" sz="1200" dirty="0" err="1"/>
              <a:t>practici</a:t>
            </a:r>
            <a:r>
              <a:rPr lang="es-PE" sz="1200" dirty="0"/>
              <a:t> </a:t>
            </a:r>
            <a:r>
              <a:rPr lang="es-PE" sz="1200" dirty="0" err="1"/>
              <a:t>medicinale</a:t>
            </a:r>
            <a:r>
              <a:rPr lang="es-PE" sz="1200" dirty="0"/>
              <a:t> </a:t>
            </a:r>
            <a:r>
              <a:rPr lang="es-PE" sz="1200" dirty="0" err="1"/>
              <a:t>sau</a:t>
            </a:r>
            <a:r>
              <a:rPr lang="es-PE" sz="1200" dirty="0"/>
              <a:t> </a:t>
            </a:r>
            <a:r>
              <a:rPr lang="es-PE" sz="1200" dirty="0" err="1"/>
              <a:t>chirurgicale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diverse</a:t>
            </a:r>
            <a:r>
              <a:rPr lang="es-PE" sz="1200" dirty="0"/>
              <a:t> boli, cum ar fi:</a:t>
            </a:r>
          </a:p>
          <a:p>
            <a:pPr algn="just"/>
            <a:endParaRPr lang="es-PE" sz="1200" dirty="0"/>
          </a:p>
          <a:p>
            <a:pPr algn="just"/>
            <a:r>
              <a:rPr lang="es-PE" sz="1200" dirty="0"/>
              <a:t>  </a:t>
            </a:r>
            <a:r>
              <a:rPr lang="es-PE" sz="1200" dirty="0" err="1"/>
              <a:t>Stări</a:t>
            </a:r>
            <a:r>
              <a:rPr lang="es-PE" sz="1200" dirty="0"/>
              <a:t> patologice, </a:t>
            </a:r>
            <a:r>
              <a:rPr lang="es-PE" sz="1200" dirty="0" err="1"/>
              <a:t>toxice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fiziologice</a:t>
            </a:r>
            <a:r>
              <a:rPr lang="es-PE" sz="1200" dirty="0"/>
              <a:t>:</a:t>
            </a:r>
          </a:p>
          <a:p>
            <a:pPr algn="just"/>
            <a:endParaRPr lang="es-PE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Acromegalie</a:t>
            </a:r>
            <a:endParaRPr lang="es-PE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Orbire</a:t>
            </a:r>
            <a:endParaRPr lang="es-PE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Paralizia</a:t>
            </a:r>
            <a:r>
              <a:rPr lang="es-PE" sz="1200" dirty="0"/>
              <a:t> </a:t>
            </a:r>
            <a:r>
              <a:rPr lang="es-PE" sz="1200" dirty="0" err="1"/>
              <a:t>facială</a:t>
            </a:r>
            <a:endParaRPr lang="es-PE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Deformități</a:t>
            </a:r>
            <a:r>
              <a:rPr lang="es-PE" sz="1200" dirty="0"/>
              <a:t> </a:t>
            </a:r>
            <a:r>
              <a:rPr lang="es-PE" sz="1200" dirty="0" err="1"/>
              <a:t>fizice</a:t>
            </a:r>
            <a:endParaRPr lang="es-PE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Condiții</a:t>
            </a:r>
            <a:r>
              <a:rPr lang="es-PE" sz="1200" dirty="0"/>
              <a:t> </a:t>
            </a:r>
            <a:r>
              <a:rPr lang="es-PE" sz="1200" dirty="0" err="1"/>
              <a:t>autohtone</a:t>
            </a:r>
            <a:r>
              <a:rPr lang="es-PE" sz="1200" dirty="0"/>
              <a:t>, cum ar fi „</a:t>
            </a:r>
            <a:r>
              <a:rPr lang="es-PE" sz="1200" dirty="0" err="1"/>
              <a:t>negul</a:t>
            </a:r>
            <a:r>
              <a:rPr lang="es-PE" sz="1200" dirty="0"/>
              <a:t> </a:t>
            </a:r>
            <a:r>
              <a:rPr lang="es-PE" sz="1200" dirty="0" err="1"/>
              <a:t>peruvian</a:t>
            </a:r>
            <a:r>
              <a:rPr lang="es-PE" sz="1200" dirty="0"/>
              <a:t>“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Mutilări</a:t>
            </a:r>
            <a:r>
              <a:rPr lang="es-PE" sz="1200" dirty="0"/>
              <a:t> patologice (</a:t>
            </a:r>
            <a:r>
              <a:rPr lang="es-PE" sz="1200" dirty="0" err="1"/>
              <a:t>lepră</a:t>
            </a:r>
            <a:r>
              <a:rPr lang="es-PE" sz="1200" dirty="0"/>
              <a:t>, </a:t>
            </a:r>
            <a:r>
              <a:rPr lang="es-PE" sz="1200" dirty="0" err="1"/>
              <a:t>durere</a:t>
            </a:r>
            <a:r>
              <a:rPr lang="es-PE" sz="1200" dirty="0"/>
              <a:t>, uta, </a:t>
            </a:r>
            <a:r>
              <a:rPr lang="es-PE" sz="1200" dirty="0" err="1"/>
              <a:t>sifilis</a:t>
            </a:r>
            <a:r>
              <a:rPr lang="es-PE" sz="1200" dirty="0"/>
              <a:t>, </a:t>
            </a:r>
            <a:r>
              <a:rPr lang="es-PE" sz="1200" dirty="0" err="1"/>
              <a:t>leishmanioză</a:t>
            </a:r>
            <a:r>
              <a:rPr lang="es-PE" sz="1200" dirty="0"/>
              <a:t>, </a:t>
            </a:r>
            <a:r>
              <a:rPr lang="es-PE" sz="1200" dirty="0" err="1"/>
              <a:t>blastomicoză</a:t>
            </a:r>
            <a:r>
              <a:rPr lang="es-PE" sz="1200" dirty="0"/>
              <a:t>, lupus)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/>
              <a:t>R</a:t>
            </a:r>
            <a:r>
              <a:rPr lang="ro-RO" sz="1200" dirty="0"/>
              <a:t>ă</a:t>
            </a:r>
            <a:r>
              <a:rPr lang="es-PE" sz="1200" dirty="0"/>
              <a:t>ni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PE" sz="1200" dirty="0" err="1"/>
              <a:t>Hemoragii</a:t>
            </a:r>
            <a:r>
              <a:rPr lang="es-PE" sz="1200" dirty="0"/>
              <a:t> etc.</a:t>
            </a:r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720" y="736181"/>
            <a:ext cx="8255576" cy="994172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r>
              <a:rPr lang="es-PE" sz="2400" dirty="0"/>
              <a:t> </a:t>
            </a:r>
            <a:endParaRPr lang="en-U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614" y="1526730"/>
            <a:ext cx="8255577" cy="3158286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endParaRPr lang="es-PE" sz="1200" b="1" dirty="0"/>
          </a:p>
          <a:p>
            <a:pPr algn="just">
              <a:buNone/>
            </a:pPr>
            <a:r>
              <a:rPr lang="es-PE" sz="1000" dirty="0"/>
              <a:t>	</a:t>
            </a:r>
            <a:r>
              <a:rPr lang="en-US" sz="1000" dirty="0"/>
              <a:t>1. AKHOUNDI, Mohammad, et al. A historical overview of the classification, evolution, and dispersion of </a:t>
            </a:r>
            <a:r>
              <a:rPr lang="en-US" sz="1000" dirty="0" err="1"/>
              <a:t>Leishmania</a:t>
            </a:r>
            <a:r>
              <a:rPr lang="en-US" sz="1000" dirty="0"/>
              <a:t> parasites and </a:t>
            </a:r>
            <a:r>
              <a:rPr lang="en-US" sz="1000" dirty="0" err="1"/>
              <a:t>sandflies</a:t>
            </a:r>
            <a:r>
              <a:rPr lang="en-US" sz="1000" dirty="0"/>
              <a:t>. </a:t>
            </a:r>
            <a:r>
              <a:rPr lang="en-US" sz="1000" i="1" dirty="0" err="1"/>
              <a:t>PLoS</a:t>
            </a:r>
            <a:r>
              <a:rPr lang="en-US" sz="1000" i="1" dirty="0"/>
              <a:t> neglected tropical diseases</a:t>
            </a:r>
            <a:r>
              <a:rPr lang="en-US" sz="1000" dirty="0"/>
              <a:t>, 2016, vol. 10, no 3. </a:t>
            </a:r>
            <a:r>
              <a:rPr lang="es-PE" sz="1000" dirty="0">
                <a:hlinkClick r:id="rId2"/>
              </a:rPr>
              <a:t>https://journals.plos.org/plosntds/article/file?type=printable&amp;id=10.1371/journal.pntd.0004349</a:t>
            </a:r>
            <a:endParaRPr lang="es-PE" sz="1000" dirty="0"/>
          </a:p>
          <a:p>
            <a:endParaRPr lang="es-PE" dirty="0"/>
          </a:p>
          <a:p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645720" y="1526730"/>
            <a:ext cx="7859981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Prezența</a:t>
            </a:r>
            <a:r>
              <a:rPr lang="en-US" sz="1200" dirty="0"/>
              <a:t> </a:t>
            </a:r>
            <a:r>
              <a:rPr lang="en-US" sz="1200" dirty="0" err="1"/>
              <a:t>leishmaniozei</a:t>
            </a:r>
            <a:r>
              <a:rPr lang="en-US" sz="1200" dirty="0"/>
              <a:t>. „</a:t>
            </a:r>
            <a:r>
              <a:rPr lang="en-US" sz="1200" dirty="0" err="1"/>
              <a:t>Leishmaniaza</a:t>
            </a:r>
            <a:r>
              <a:rPr lang="en-US" sz="1200" dirty="0"/>
              <a:t> are o </a:t>
            </a:r>
            <a:r>
              <a:rPr lang="en-US" sz="1200" dirty="0" err="1"/>
              <a:t>istorie</a:t>
            </a:r>
            <a:r>
              <a:rPr lang="en-US" sz="1200" dirty="0"/>
              <a:t> </a:t>
            </a:r>
            <a:r>
              <a:rPr lang="en-US" sz="1200" dirty="0" err="1"/>
              <a:t>lungă</a:t>
            </a:r>
            <a:r>
              <a:rPr lang="en-US" sz="1200" dirty="0"/>
              <a:t>, </a:t>
            </a:r>
            <a:r>
              <a:rPr lang="en-US" sz="1200" dirty="0" err="1"/>
              <a:t>datând</a:t>
            </a:r>
            <a:r>
              <a:rPr lang="en-US" sz="1200" dirty="0"/>
              <a:t> din 2.500 </a:t>
            </a:r>
            <a:r>
              <a:rPr lang="en-US" sz="1200" dirty="0" err="1"/>
              <a:t>î.Hr</a:t>
            </a:r>
            <a:r>
              <a:rPr lang="en-US" sz="1200" dirty="0"/>
              <a:t>.,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descrieri</a:t>
            </a:r>
            <a:r>
              <a:rPr lang="en-US" sz="1200" dirty="0"/>
              <a:t> primitive ale </a:t>
            </a:r>
            <a:r>
              <a:rPr lang="en-US" sz="1200" dirty="0" err="1"/>
              <a:t>bolii</a:t>
            </a:r>
            <a:r>
              <a:rPr lang="en-US" sz="1200" dirty="0"/>
              <a:t> </a:t>
            </a:r>
            <a:r>
              <a:rPr lang="en-US" sz="1200" dirty="0" err="1"/>
              <a:t>fiind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scrierile</a:t>
            </a:r>
            <a:r>
              <a:rPr lang="en-US" sz="1200" dirty="0"/>
              <a:t> </a:t>
            </a:r>
            <a:r>
              <a:rPr lang="en-US" sz="1200" dirty="0" err="1"/>
              <a:t>antice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descoperirile</a:t>
            </a:r>
            <a:r>
              <a:rPr lang="en-US" sz="1200" dirty="0"/>
              <a:t> </a:t>
            </a:r>
            <a:r>
              <a:rPr lang="en-US" sz="1200" dirty="0" err="1"/>
              <a:t>moleculare</a:t>
            </a:r>
            <a:r>
              <a:rPr lang="en-US" sz="1200" dirty="0"/>
              <a:t> </a:t>
            </a:r>
            <a:r>
              <a:rPr lang="en-US" sz="1200" dirty="0" err="1"/>
              <a:t>recente</a:t>
            </a:r>
            <a:r>
              <a:rPr lang="en-US" sz="1200" dirty="0"/>
              <a:t> din </a:t>
            </a:r>
            <a:r>
              <a:rPr lang="en-US" sz="1200" dirty="0" err="1"/>
              <a:t>materialul</a:t>
            </a:r>
            <a:r>
              <a:rPr lang="en-US" sz="1200" dirty="0"/>
              <a:t> </a:t>
            </a:r>
            <a:r>
              <a:rPr lang="en-US" sz="1200" dirty="0" err="1"/>
              <a:t>arheologic</a:t>
            </a:r>
            <a:r>
              <a:rPr lang="en-US" sz="1200" dirty="0"/>
              <a:t> antic” (1)</a:t>
            </a:r>
          </a:p>
          <a:p>
            <a:pPr algn="just"/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Infecție</a:t>
            </a:r>
            <a:r>
              <a:rPr lang="en-US" sz="1200" dirty="0"/>
              <a:t> cu Leishmania la o </a:t>
            </a:r>
            <a:r>
              <a:rPr lang="en-US" sz="1200" dirty="0" err="1"/>
              <a:t>mamică</a:t>
            </a:r>
            <a:r>
              <a:rPr lang="en-US" sz="1200" dirty="0"/>
              <a:t> de 6 ani din Peru. (700 </a:t>
            </a:r>
            <a:r>
              <a:rPr lang="en-US" sz="1200" dirty="0" err="1"/>
              <a:t>î.e.n</a:t>
            </a:r>
            <a:r>
              <a:rPr lang="en-US" sz="1200" dirty="0"/>
              <a:t>.): (</a:t>
            </a:r>
            <a:r>
              <a:rPr lang="en-US" sz="1200" dirty="0" err="1"/>
              <a:t>secolul</a:t>
            </a:r>
            <a:r>
              <a:rPr lang="en-US" sz="1200" dirty="0"/>
              <a:t> I </a:t>
            </a:r>
            <a:r>
              <a:rPr lang="en-US" sz="1200" dirty="0" err="1"/>
              <a:t>d.Hr</a:t>
            </a:r>
            <a:r>
              <a:rPr lang="en-US" sz="1200" dirty="0"/>
              <a:t>.)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prezența</a:t>
            </a:r>
            <a:r>
              <a:rPr lang="en-US" sz="1200" dirty="0"/>
              <a:t> </a:t>
            </a:r>
            <a:r>
              <a:rPr lang="en-US" sz="1200" dirty="0" err="1"/>
              <a:t>formei</a:t>
            </a:r>
            <a:r>
              <a:rPr lang="en-US" sz="1200" dirty="0"/>
              <a:t> </a:t>
            </a:r>
            <a:r>
              <a:rPr lang="en-US" sz="1200" dirty="0" err="1"/>
              <a:t>cutanate</a:t>
            </a:r>
            <a:r>
              <a:rPr lang="en-US" sz="1200" dirty="0"/>
              <a:t> a </a:t>
            </a:r>
            <a:r>
              <a:rPr lang="en-US" sz="1200" dirty="0" err="1"/>
              <a:t>bolii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Ecuador </a:t>
            </a:r>
            <a:r>
              <a:rPr lang="en-US" sz="1200" dirty="0" err="1"/>
              <a:t>și</a:t>
            </a:r>
            <a:r>
              <a:rPr lang="en-US" sz="1200" dirty="0"/>
              <a:t> Peru, America de Sud.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/>
              <a:t>Avicenna (</a:t>
            </a:r>
            <a:r>
              <a:rPr lang="en-US" sz="1200" dirty="0" err="1"/>
              <a:t>secolul</a:t>
            </a:r>
            <a:r>
              <a:rPr lang="en-US" sz="1200" dirty="0"/>
              <a:t> al X-lea </a:t>
            </a:r>
            <a:r>
              <a:rPr lang="en-US" sz="1200" dirty="0" err="1"/>
              <a:t>d.Hr</a:t>
            </a:r>
            <a:r>
              <a:rPr lang="en-US" sz="1200" dirty="0"/>
              <a:t>.): </a:t>
            </a:r>
            <a:r>
              <a:rPr lang="en-US" sz="1200" dirty="0" err="1"/>
              <a:t>Descrierea</a:t>
            </a:r>
            <a:r>
              <a:rPr lang="en-US" sz="1200" dirty="0"/>
              <a:t> </a:t>
            </a:r>
            <a:r>
              <a:rPr lang="en-US" sz="1200" dirty="0" err="1"/>
              <a:t>leziunilor</a:t>
            </a:r>
            <a:r>
              <a:rPr lang="en-US" sz="1200" dirty="0"/>
              <a:t> </a:t>
            </a:r>
            <a:r>
              <a:rPr lang="en-US" sz="1200" dirty="0" err="1"/>
              <a:t>cutanate</a:t>
            </a:r>
            <a:r>
              <a:rPr lang="en-US" sz="1200" dirty="0"/>
              <a:t> </a:t>
            </a:r>
            <a:r>
              <a:rPr lang="en-US" sz="1200" dirty="0" err="1"/>
              <a:t>numite</a:t>
            </a:r>
            <a:r>
              <a:rPr lang="en-US" sz="1200" dirty="0"/>
              <a:t> </a:t>
            </a:r>
            <a:r>
              <a:rPr lang="en-US" sz="1200" dirty="0" err="1"/>
              <a:t>durere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Balakh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probabilitatea</a:t>
            </a:r>
            <a:r>
              <a:rPr lang="en-US" sz="1200" dirty="0"/>
              <a:t> </a:t>
            </a:r>
            <a:r>
              <a:rPr lang="en-US" sz="1200" dirty="0" err="1"/>
              <a:t>intervenției</a:t>
            </a:r>
            <a:r>
              <a:rPr lang="en-US" sz="1200" dirty="0"/>
              <a:t> </a:t>
            </a:r>
            <a:r>
              <a:rPr lang="en-US" sz="1200" dirty="0" err="1"/>
              <a:t>țânțarilor</a:t>
            </a:r>
            <a:r>
              <a:rPr lang="en-US" sz="1200" dirty="0"/>
              <a:t>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Secolele</a:t>
            </a:r>
            <a:r>
              <a:rPr lang="en-US" sz="1200" dirty="0"/>
              <a:t> al XV-lea </a:t>
            </a:r>
            <a:r>
              <a:rPr lang="en-US" sz="1200" dirty="0" err="1"/>
              <a:t>și</a:t>
            </a:r>
            <a:r>
              <a:rPr lang="en-US" sz="1200" dirty="0"/>
              <a:t> al XVI-lea </a:t>
            </a:r>
            <a:r>
              <a:rPr lang="en-US" sz="1200" dirty="0" err="1"/>
              <a:t>d.Hr</a:t>
            </a:r>
            <a:r>
              <a:rPr lang="en-US" sz="1200" dirty="0"/>
              <a:t>.: </a:t>
            </a:r>
            <a:r>
              <a:rPr lang="en-US" sz="1200" dirty="0" err="1"/>
              <a:t>Perioada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: </a:t>
            </a:r>
            <a:r>
              <a:rPr lang="en-US" sz="1200" dirty="0" err="1"/>
              <a:t>Notificarea</a:t>
            </a:r>
            <a:r>
              <a:rPr lang="en-US" sz="1200" dirty="0"/>
              <a:t> „</a:t>
            </a:r>
            <a:r>
              <a:rPr lang="en-US" sz="1200" dirty="0" err="1"/>
              <a:t>bolii</a:t>
            </a:r>
            <a:r>
              <a:rPr lang="en-US" sz="1200" dirty="0"/>
              <a:t> </a:t>
            </a:r>
            <a:r>
              <a:rPr lang="en-US" sz="1200" dirty="0" err="1"/>
              <a:t>văii</a:t>
            </a:r>
            <a:r>
              <a:rPr lang="en-US" sz="1200" dirty="0"/>
              <a:t>”, „</a:t>
            </a:r>
            <a:r>
              <a:rPr lang="en-US" sz="1200" dirty="0" err="1"/>
              <a:t>boala</a:t>
            </a:r>
            <a:r>
              <a:rPr lang="en-US" sz="1200" dirty="0"/>
              <a:t> </a:t>
            </a:r>
            <a:r>
              <a:rPr lang="en-US" sz="1200" dirty="0" err="1"/>
              <a:t>andină</a:t>
            </a:r>
            <a:r>
              <a:rPr lang="en-US" sz="1200" dirty="0"/>
              <a:t>” </a:t>
            </a:r>
            <a:r>
              <a:rPr lang="en-US" sz="1200" dirty="0" err="1"/>
              <a:t>sau</a:t>
            </a:r>
            <a:r>
              <a:rPr lang="en-US" sz="1200" dirty="0"/>
              <a:t> „lepra </a:t>
            </a:r>
            <a:r>
              <a:rPr lang="en-US" sz="1200" dirty="0" err="1"/>
              <a:t>albă</a:t>
            </a:r>
            <a:r>
              <a:rPr lang="en-US" sz="1200" dirty="0"/>
              <a:t>”, care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probabil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fie </a:t>
            </a:r>
            <a:r>
              <a:rPr lang="en-US" sz="1200" dirty="0" err="1"/>
              <a:t>Leishmanioza</a:t>
            </a:r>
            <a:r>
              <a:rPr lang="en-US" sz="1200" dirty="0"/>
              <a:t> </a:t>
            </a:r>
            <a:r>
              <a:rPr lang="en-US" sz="1200" dirty="0" err="1"/>
              <a:t>Cutaneului</a:t>
            </a:r>
            <a:r>
              <a:rPr lang="en-US" sz="1200" dirty="0"/>
              <a:t> </a:t>
            </a:r>
            <a:r>
              <a:rPr lang="en-US" sz="1200" dirty="0" err="1"/>
              <a:t>sud-american</a:t>
            </a:r>
            <a:r>
              <a:rPr lang="en-US" sz="1200" dirty="0"/>
              <a:t>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77593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D9F737-6792-4AED-ACE8-954E268A1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24" y="520424"/>
            <a:ext cx="7886700" cy="994172"/>
          </a:xfrm>
        </p:spPr>
        <p:txBody>
          <a:bodyPr/>
          <a:lstStyle/>
          <a:p>
            <a:r>
              <a:rPr lang="es-PE" dirty="0"/>
              <a:t/>
            </a:r>
            <a:br>
              <a:rPr lang="es-PE" dirty="0"/>
            </a:b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Preambul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554F034-E2D7-4B08-9AC8-55187F8D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376" y="1595250"/>
            <a:ext cx="7886700" cy="326350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200" dirty="0" err="1"/>
              <a:t>Această</a:t>
            </a:r>
            <a:r>
              <a:rPr lang="en-US" sz="1200" dirty="0"/>
              <a:t> </a:t>
            </a:r>
            <a:r>
              <a:rPr lang="en-US" sz="1200" dirty="0" err="1"/>
              <a:t>unitate</a:t>
            </a:r>
            <a:r>
              <a:rPr lang="en-US" sz="1200" dirty="0"/>
              <a:t> </a:t>
            </a:r>
            <a:r>
              <a:rPr lang="en-US" sz="1200" dirty="0" err="1"/>
              <a:t>pune</a:t>
            </a:r>
            <a:r>
              <a:rPr lang="en-US" sz="1200" dirty="0"/>
              <a:t> la </a:t>
            </a:r>
            <a:r>
              <a:rPr lang="en-US" sz="1200" dirty="0" err="1"/>
              <a:t>dispoziția</a:t>
            </a:r>
            <a:r>
              <a:rPr lang="en-US" sz="1200" dirty="0"/>
              <a:t> </a:t>
            </a:r>
            <a:r>
              <a:rPr lang="en-US" sz="1200" dirty="0" err="1"/>
              <a:t>studenților</a:t>
            </a:r>
            <a:r>
              <a:rPr lang="en-US" sz="1200" dirty="0"/>
              <a:t> la </a:t>
            </a:r>
            <a:r>
              <a:rPr lang="en-US" sz="1200" dirty="0" err="1"/>
              <a:t>medicină</a:t>
            </a:r>
            <a:r>
              <a:rPr lang="en-US" sz="1200" dirty="0"/>
              <a:t> din </a:t>
            </a:r>
            <a:r>
              <a:rPr lang="en-US" sz="1200" dirty="0" err="1"/>
              <a:t>întreaga</a:t>
            </a:r>
            <a:r>
              <a:rPr lang="en-US" sz="1200" dirty="0"/>
              <a:t> </a:t>
            </a:r>
            <a:r>
              <a:rPr lang="en-US" sz="1200" dirty="0" err="1"/>
              <a:t>lume</a:t>
            </a:r>
            <a:r>
              <a:rPr lang="en-US" sz="1200" dirty="0"/>
              <a:t>, </a:t>
            </a:r>
            <a:r>
              <a:rPr lang="en-US" sz="1200" dirty="0" err="1"/>
              <a:t>materiale</a:t>
            </a:r>
            <a:r>
              <a:rPr lang="en-US" sz="1200" dirty="0"/>
              <a:t> </a:t>
            </a:r>
            <a:r>
              <a:rPr lang="en-US" sz="1200" dirty="0" err="1"/>
              <a:t>educaționale</a:t>
            </a:r>
            <a:r>
              <a:rPr lang="en-US" sz="1200" dirty="0"/>
              <a:t> </a:t>
            </a:r>
            <a:r>
              <a:rPr lang="en-US" sz="1200" dirty="0" err="1"/>
              <a:t>istorice</a:t>
            </a:r>
            <a:r>
              <a:rPr lang="en-US" sz="1200" dirty="0"/>
              <a:t> legate de </a:t>
            </a:r>
            <a:r>
              <a:rPr lang="en-US" sz="1200" dirty="0" err="1"/>
              <a:t>valorile</a:t>
            </a:r>
            <a:r>
              <a:rPr lang="en-US" sz="1200" dirty="0"/>
              <a:t> </a:t>
            </a:r>
            <a:r>
              <a:rPr lang="en-US" sz="1200" dirty="0" err="1"/>
              <a:t>istoriei</a:t>
            </a:r>
            <a:r>
              <a:rPr lang="en-US" sz="1200" dirty="0"/>
              <a:t> </a:t>
            </a:r>
            <a:r>
              <a:rPr lang="en-US" sz="1200" dirty="0" err="1"/>
              <a:t>noastre</a:t>
            </a:r>
            <a:r>
              <a:rPr lang="en-US" sz="1200" dirty="0"/>
              <a:t> de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. </a:t>
            </a:r>
            <a:r>
              <a:rPr lang="en-US" sz="1200" dirty="0" err="1"/>
              <a:t>Aspecte</a:t>
            </a:r>
            <a:r>
              <a:rPr lang="en-US" sz="1200" dirty="0"/>
              <a:t> ale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șamanice</a:t>
            </a:r>
            <a:r>
              <a:rPr lang="en-US" sz="1200" dirty="0"/>
              <a:t> </a:t>
            </a:r>
            <a:r>
              <a:rPr lang="en-US" sz="1200" dirty="0" err="1"/>
              <a:t>vor</a:t>
            </a:r>
            <a:r>
              <a:rPr lang="en-US" sz="1200" dirty="0"/>
              <a:t> fi,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dezvoltate</a:t>
            </a:r>
            <a:r>
              <a:rPr lang="en-US" sz="1200" dirty="0"/>
              <a:t>, ca </a:t>
            </a:r>
            <a:r>
              <a:rPr lang="en-US" sz="1200" dirty="0" err="1"/>
              <a:t>parte</a:t>
            </a:r>
            <a:r>
              <a:rPr lang="en-US" sz="1200" dirty="0"/>
              <a:t> a </a:t>
            </a:r>
            <a:r>
              <a:rPr lang="en-US" sz="1200" dirty="0" err="1"/>
              <a:t>extensiei</a:t>
            </a:r>
            <a:r>
              <a:rPr lang="en-US" sz="1200" dirty="0"/>
              <a:t> </a:t>
            </a:r>
            <a:r>
              <a:rPr lang="en-US" sz="1200" dirty="0" err="1"/>
              <a:t>ancestrale</a:t>
            </a:r>
            <a:r>
              <a:rPr lang="en-US" sz="1200" dirty="0"/>
              <a:t> a </a:t>
            </a:r>
            <a:r>
              <a:rPr lang="en-US" sz="1200" dirty="0" err="1"/>
              <a:t>acestor</a:t>
            </a:r>
            <a:r>
              <a:rPr lang="en-US" sz="1200" dirty="0"/>
              <a:t> </a:t>
            </a:r>
            <a:r>
              <a:rPr lang="en-US" sz="1200" dirty="0" err="1"/>
              <a:t>sisteme</a:t>
            </a:r>
            <a:r>
              <a:rPr lang="en-US" sz="1200" dirty="0"/>
              <a:t> </a:t>
            </a:r>
            <a:r>
              <a:rPr lang="en-US" sz="1200" dirty="0" err="1"/>
              <a:t>medicale</a:t>
            </a:r>
            <a:r>
              <a:rPr lang="en-US" sz="1200" dirty="0"/>
              <a:t> pre-</a:t>
            </a:r>
            <a:r>
              <a:rPr lang="en-US" sz="1200" dirty="0" err="1"/>
              <a:t>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de </a:t>
            </a:r>
            <a:r>
              <a:rPr lang="en-US" sz="1200" dirty="0" err="1"/>
              <a:t>astăzi</a:t>
            </a:r>
            <a:r>
              <a:rPr lang="en-US" sz="1200" dirty="0"/>
              <a:t>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46668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4362" y="731044"/>
            <a:ext cx="8157497" cy="994172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87828" y="1623142"/>
            <a:ext cx="7886700" cy="1649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200" dirty="0"/>
              <a:t>Diverse obiecte ceramice au relevat prezența paraliziei faciale tratate de vindecătorii medicali în culturile precolumbiene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587828" y="4069533"/>
            <a:ext cx="7641772" cy="5924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000" dirty="0"/>
              <a:t>CAROD ARTAL, Francisco Javier; VÁZQUEZ CABRERA, Carolina B. Malformaciones y parálisis faciales en la cerámica de las culturas precolombinas Moche y Lambayeque. </a:t>
            </a:r>
            <a:r>
              <a:rPr lang="es-ES" sz="1000" i="1" dirty="0" err="1"/>
              <a:t>Neurologia</a:t>
            </a:r>
            <a:r>
              <a:rPr lang="es-ES" sz="1000" dirty="0"/>
              <a:t>, 2006, vol. 21, no 6, p. 297-303.</a:t>
            </a:r>
            <a:endParaRPr lang="en-US" sz="10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8690" y="892630"/>
            <a:ext cx="8201783" cy="720413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Lista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surse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istoria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medicinei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4945" y="1649004"/>
            <a:ext cx="8416637" cy="244037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Infecțiile</a:t>
            </a:r>
            <a:r>
              <a:rPr lang="en-US" sz="1200" dirty="0"/>
              <a:t> cu Bartonella bacilliformis </a:t>
            </a:r>
            <a:r>
              <a:rPr lang="en-US" sz="1200" dirty="0" err="1"/>
              <a:t>duc</a:t>
            </a:r>
            <a:r>
              <a:rPr lang="en-US" sz="1200" dirty="0"/>
              <a:t> la </a:t>
            </a:r>
            <a:r>
              <a:rPr lang="en-US" sz="1200" dirty="0" err="1"/>
              <a:t>boala</a:t>
            </a:r>
            <a:r>
              <a:rPr lang="en-US" sz="1200" dirty="0"/>
              <a:t> Carrion la </a:t>
            </a:r>
            <a:r>
              <a:rPr lang="en-US" sz="1200" dirty="0" err="1"/>
              <a:t>om.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prima </a:t>
            </a:r>
            <a:r>
              <a:rPr lang="en-US" sz="1200" dirty="0" err="1"/>
              <a:t>fază</a:t>
            </a:r>
            <a:r>
              <a:rPr lang="en-US" sz="1200" dirty="0"/>
              <a:t> a </a:t>
            </a:r>
            <a:r>
              <a:rPr lang="en-US" sz="1200" dirty="0" err="1"/>
              <a:t>infecției</a:t>
            </a:r>
            <a:r>
              <a:rPr lang="en-US" sz="1200" dirty="0"/>
              <a:t>, </a:t>
            </a:r>
            <a:r>
              <a:rPr lang="en-US" sz="1200" dirty="0" err="1"/>
              <a:t>agentul</a:t>
            </a:r>
            <a:r>
              <a:rPr lang="en-US" sz="1200" dirty="0"/>
              <a:t> </a:t>
            </a:r>
            <a:r>
              <a:rPr lang="en-US" sz="1200" dirty="0" err="1"/>
              <a:t>patogen</a:t>
            </a:r>
            <a:r>
              <a:rPr lang="en-US" sz="1200" dirty="0"/>
              <a:t> </a:t>
            </a:r>
            <a:r>
              <a:rPr lang="en-US" sz="1200" dirty="0" err="1"/>
              <a:t>provoacă</a:t>
            </a:r>
            <a:r>
              <a:rPr lang="en-US" sz="1200" dirty="0"/>
              <a:t> </a:t>
            </a:r>
            <a:r>
              <a:rPr lang="en-US" sz="1200" dirty="0" err="1"/>
              <a:t>febră</a:t>
            </a:r>
            <a:r>
              <a:rPr lang="en-US" sz="1200" dirty="0"/>
              <a:t> </a:t>
            </a:r>
            <a:r>
              <a:rPr lang="en-US" sz="1200" dirty="0" err="1"/>
              <a:t>hemolitică</a:t>
            </a:r>
            <a:r>
              <a:rPr lang="en-US" sz="1200" dirty="0"/>
              <a:t> („</a:t>
            </a:r>
            <a:r>
              <a:rPr lang="en-US" sz="1200" dirty="0" err="1"/>
              <a:t>febra</a:t>
            </a:r>
            <a:r>
              <a:rPr lang="en-US" sz="1200" dirty="0"/>
              <a:t> Oroya”) cu rate de </a:t>
            </a:r>
            <a:r>
              <a:rPr lang="en-US" sz="1200" dirty="0" err="1"/>
              <a:t>mortalitate</a:t>
            </a:r>
            <a:r>
              <a:rPr lang="en-US" sz="1200" dirty="0"/>
              <a:t> de </a:t>
            </a:r>
            <a:r>
              <a:rPr lang="en-US" sz="1200" dirty="0" err="1"/>
              <a:t>caz</a:t>
            </a:r>
            <a:r>
              <a:rPr lang="en-US" sz="1200" dirty="0"/>
              <a:t> de </a:t>
            </a:r>
            <a:r>
              <a:rPr lang="en-US" sz="1200" dirty="0" err="1"/>
              <a:t>până</a:t>
            </a:r>
            <a:r>
              <a:rPr lang="en-US" sz="1200" dirty="0"/>
              <a:t> la ~ 90% la </a:t>
            </a:r>
            <a:r>
              <a:rPr lang="en-US" sz="1200" dirty="0" err="1"/>
              <a:t>pacienții</a:t>
            </a:r>
            <a:r>
              <a:rPr lang="en-US" sz="1200" dirty="0"/>
              <a:t> </a:t>
            </a:r>
            <a:r>
              <a:rPr lang="en-US" sz="1200" dirty="0" err="1"/>
              <a:t>netratați</a:t>
            </a:r>
            <a:r>
              <a:rPr lang="en-US" sz="1200" dirty="0"/>
              <a:t>, </a:t>
            </a:r>
            <a:r>
              <a:rPr lang="en-US" sz="1200" dirty="0" err="1"/>
              <a:t>urmată</a:t>
            </a:r>
            <a:r>
              <a:rPr lang="en-US" sz="1200" dirty="0"/>
              <a:t> de o </a:t>
            </a:r>
            <a:r>
              <a:rPr lang="en-US" sz="1200" dirty="0" err="1"/>
              <a:t>fază</a:t>
            </a:r>
            <a:r>
              <a:rPr lang="en-US" sz="1200" dirty="0"/>
              <a:t> </a:t>
            </a:r>
            <a:r>
              <a:rPr lang="en-US" sz="1200" dirty="0" err="1"/>
              <a:t>cronică</a:t>
            </a:r>
            <a:r>
              <a:rPr lang="en-US" sz="1200" dirty="0"/>
              <a:t> care are ca </a:t>
            </a:r>
            <a:r>
              <a:rPr lang="en-US" sz="1200" dirty="0" err="1"/>
              <a:t>rezultat</a:t>
            </a:r>
            <a:r>
              <a:rPr lang="en-US" sz="1200" dirty="0"/>
              <a:t> </a:t>
            </a:r>
            <a:r>
              <a:rPr lang="en-US" sz="1200" dirty="0" err="1"/>
              <a:t>leziuni</a:t>
            </a:r>
            <a:r>
              <a:rPr lang="en-US" sz="1200" dirty="0"/>
              <a:t> </a:t>
            </a:r>
            <a:r>
              <a:rPr lang="en-US" sz="1200" dirty="0" err="1"/>
              <a:t>angiogene</a:t>
            </a:r>
            <a:r>
              <a:rPr lang="en-US" sz="1200" dirty="0"/>
              <a:t> ale </a:t>
            </a:r>
            <a:r>
              <a:rPr lang="en-US" sz="1200" dirty="0" err="1"/>
              <a:t>pielii</a:t>
            </a:r>
            <a:r>
              <a:rPr lang="en-US" sz="1200" dirty="0"/>
              <a:t> („verruga peruana”) . Bartonella bacilliformis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endemică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văile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din America de Sud </a:t>
            </a:r>
            <a:r>
              <a:rPr lang="en-US" sz="1200" dirty="0" err="1"/>
              <a:t>și</a:t>
            </a:r>
            <a:r>
              <a:rPr lang="en-US" sz="1200" dirty="0"/>
              <a:t> se </a:t>
            </a:r>
            <a:r>
              <a:rPr lang="en-US" sz="1200" dirty="0" err="1"/>
              <a:t>transmite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muște</a:t>
            </a:r>
            <a:r>
              <a:rPr lang="en-US" sz="1200" dirty="0"/>
              <a:t> de </a:t>
            </a:r>
            <a:r>
              <a:rPr lang="en-US" sz="1200" dirty="0" err="1"/>
              <a:t>nisip</a:t>
            </a:r>
            <a:r>
              <a:rPr lang="en-US" sz="1200" dirty="0"/>
              <a:t> (Lutzomyia spp.). </a:t>
            </a:r>
            <a:r>
              <a:rPr lang="en-US" sz="1200" dirty="0" err="1"/>
              <a:t>Oamenii</a:t>
            </a:r>
            <a:r>
              <a:rPr lang="en-US" sz="1200" dirty="0"/>
              <a:t> sunt </a:t>
            </a:r>
            <a:r>
              <a:rPr lang="en-US" sz="1200" dirty="0" err="1"/>
              <a:t>singurul</a:t>
            </a:r>
            <a:r>
              <a:rPr lang="en-US" sz="1200" dirty="0"/>
              <a:t> </a:t>
            </a:r>
            <a:r>
              <a:rPr lang="en-US" sz="1200" dirty="0" err="1"/>
              <a:t>rezervor</a:t>
            </a:r>
            <a:r>
              <a:rPr lang="en-US" sz="1200" dirty="0"/>
              <a:t> </a:t>
            </a:r>
            <a:r>
              <a:rPr lang="en-US" sz="1200" dirty="0" err="1"/>
              <a:t>cunoscut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această</a:t>
            </a:r>
            <a:r>
              <a:rPr lang="en-US" sz="1200" dirty="0"/>
              <a:t> </a:t>
            </a:r>
            <a:r>
              <a:rPr lang="en-US" sz="1200" dirty="0" err="1"/>
              <a:t>boală</a:t>
            </a:r>
            <a:r>
              <a:rPr lang="en-US" sz="1200" dirty="0"/>
              <a:t> </a:t>
            </a:r>
            <a:r>
              <a:rPr lang="en-US" sz="1200" dirty="0" err="1"/>
              <a:t>veche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,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urmare</a:t>
            </a:r>
            <a:r>
              <a:rPr lang="en-US" sz="1200" dirty="0"/>
              <a:t>, nu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disponibil</a:t>
            </a:r>
            <a:r>
              <a:rPr lang="en-US" sz="1200" dirty="0"/>
              <a:t> un model de </a:t>
            </a:r>
            <a:r>
              <a:rPr lang="en-US" sz="1200" dirty="0" err="1"/>
              <a:t>infecție</a:t>
            </a:r>
            <a:r>
              <a:rPr lang="en-US" sz="1200" dirty="0"/>
              <a:t> a </a:t>
            </a:r>
            <a:r>
              <a:rPr lang="en-US" sz="1200" dirty="0" err="1"/>
              <a:t>animalelor</a:t>
            </a:r>
            <a:r>
              <a:rPr lang="en-US" sz="1200" dirty="0"/>
              <a:t>.  </a:t>
            </a:r>
            <a:endParaRPr lang="es-PE" sz="1200" baseline="30000" dirty="0"/>
          </a:p>
          <a:p>
            <a:pPr marL="0" indent="0" algn="just">
              <a:buNone/>
            </a:pPr>
            <a:endParaRPr lang="es-PE" dirty="0"/>
          </a:p>
        </p:txBody>
      </p:sp>
      <p:sp>
        <p:nvSpPr>
          <p:cNvPr id="4" name="3 CuadroTexto"/>
          <p:cNvSpPr txBox="1"/>
          <p:nvPr/>
        </p:nvSpPr>
        <p:spPr>
          <a:xfrm>
            <a:off x="489122" y="4388310"/>
            <a:ext cx="8372105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000" dirty="0" err="1"/>
              <a:t>Kempf</a:t>
            </a:r>
            <a:r>
              <a:rPr lang="es-PE" sz="1000" dirty="0"/>
              <a:t>, V. A. J., </a:t>
            </a:r>
            <a:r>
              <a:rPr lang="es-PE" sz="1000" dirty="0" err="1"/>
              <a:t>Garcia</a:t>
            </a:r>
            <a:r>
              <a:rPr lang="es-PE" sz="1000" dirty="0"/>
              <a:t>-Quintanilla, M., Guerra, H., &amp; </a:t>
            </a:r>
            <a:r>
              <a:rPr lang="es-PE" sz="1000" dirty="0" err="1"/>
              <a:t>Dichter</a:t>
            </a:r>
            <a:r>
              <a:rPr lang="es-PE" sz="1000" dirty="0"/>
              <a:t>, A. A. (2019). </a:t>
            </a:r>
            <a:r>
              <a:rPr lang="es-PE" sz="1000" dirty="0" err="1"/>
              <a:t>Carrion's</a:t>
            </a:r>
            <a:r>
              <a:rPr lang="es-PE" sz="1000" dirty="0"/>
              <a:t> </a:t>
            </a:r>
            <a:r>
              <a:rPr lang="es-PE" sz="1000" dirty="0" err="1"/>
              <a:t>disease</a:t>
            </a:r>
            <a:r>
              <a:rPr lang="es-PE" sz="1000" dirty="0"/>
              <a:t>: More </a:t>
            </a:r>
            <a:r>
              <a:rPr lang="es-PE" sz="1000" dirty="0" err="1"/>
              <a:t>than</a:t>
            </a:r>
            <a:r>
              <a:rPr lang="es-PE" sz="1000" dirty="0"/>
              <a:t> a </a:t>
            </a:r>
            <a:r>
              <a:rPr lang="es-PE" sz="1000" dirty="0" err="1"/>
              <a:t>neglected</a:t>
            </a:r>
            <a:r>
              <a:rPr lang="es-PE" sz="1000" dirty="0"/>
              <a:t> </a:t>
            </a:r>
            <a:r>
              <a:rPr lang="es-PE" sz="1000" dirty="0" err="1"/>
              <a:t>disease</a:t>
            </a:r>
            <a:r>
              <a:rPr lang="es-PE" sz="1000" dirty="0"/>
              <a:t>. BMC.</a:t>
            </a:r>
          </a:p>
        </p:txBody>
      </p:sp>
      <p:pic>
        <p:nvPicPr>
          <p:cNvPr id="6" name="Picture 2" descr="http://www.scielo.org.pe/img/revistas/amp/v23n1/a09fig1.jpg"/>
          <p:cNvPicPr>
            <a:picLocks noChangeAspect="1" noChangeArrowheads="1"/>
          </p:cNvPicPr>
          <p:nvPr/>
        </p:nvPicPr>
        <p:blipFill>
          <a:blip r:embed="rId2"/>
          <a:srcRect t="12542" r="4485" b="11254"/>
          <a:stretch>
            <a:fillRect/>
          </a:stretch>
        </p:blipFill>
        <p:spPr bwMode="auto">
          <a:xfrm>
            <a:off x="2529443" y="2689761"/>
            <a:ext cx="2066307" cy="1175657"/>
          </a:xfrm>
          <a:prstGeom prst="rect">
            <a:avLst/>
          </a:prstGeom>
          <a:noFill/>
        </p:spPr>
      </p:pic>
      <p:pic>
        <p:nvPicPr>
          <p:cNvPr id="1028" name="Picture 4" descr="http://www.scielo.org.pe/img/revistas/amp/v23n1/a09fig3.jpg"/>
          <p:cNvPicPr>
            <a:picLocks noChangeAspect="1" noChangeArrowheads="1"/>
          </p:cNvPicPr>
          <p:nvPr/>
        </p:nvPicPr>
        <p:blipFill>
          <a:blip r:embed="rId3"/>
          <a:srcRect r="-1248" b="10959"/>
          <a:stretch>
            <a:fillRect/>
          </a:stretch>
        </p:blipFill>
        <p:spPr bwMode="auto">
          <a:xfrm>
            <a:off x="721426" y="2753086"/>
            <a:ext cx="1523011" cy="1085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7211" y="712520"/>
            <a:ext cx="7642514" cy="644561"/>
          </a:xfrm>
        </p:spPr>
        <p:txBody>
          <a:bodyPr>
            <a:normAutofit/>
          </a:bodyPr>
          <a:lstStyle/>
          <a:p>
            <a:r>
              <a:rPr lang="en-US" sz="1800" dirty="0" err="1"/>
              <a:t>Experimentul</a:t>
            </a:r>
            <a:r>
              <a:rPr lang="en-US" sz="1800" dirty="0"/>
              <a:t> </a:t>
            </a:r>
            <a:r>
              <a:rPr lang="en-US" sz="1800" dirty="0" err="1"/>
              <a:t>lui</a:t>
            </a:r>
            <a:r>
              <a:rPr lang="en-US" sz="1800" dirty="0"/>
              <a:t> Daniel Carrion</a:t>
            </a:r>
            <a:endParaRPr lang="es-PE" sz="1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16513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„</a:t>
            </a:r>
            <a:r>
              <a:rPr lang="en-US" sz="1200" dirty="0" err="1"/>
              <a:t>În</a:t>
            </a:r>
            <a:r>
              <a:rPr lang="en-US" sz="1200" dirty="0"/>
              <a:t> 1885, Daniel Carrion (1857-1885), un </a:t>
            </a:r>
            <a:r>
              <a:rPr lang="en-US" sz="1200" dirty="0" err="1"/>
              <a:t>tânăr</a:t>
            </a:r>
            <a:r>
              <a:rPr lang="en-US" sz="1200" dirty="0"/>
              <a:t> student de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peruvian</a:t>
            </a:r>
            <a:r>
              <a:rPr lang="en-US" sz="1200" dirty="0"/>
              <a:t>, </a:t>
            </a:r>
            <a:r>
              <a:rPr lang="en-US" sz="1200" dirty="0" err="1"/>
              <a:t>încerca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stabilească</a:t>
            </a:r>
            <a:r>
              <a:rPr lang="en-US" sz="1200" dirty="0"/>
              <a:t> </a:t>
            </a:r>
            <a:r>
              <a:rPr lang="en-US" sz="1200" dirty="0" err="1"/>
              <a:t>simptomele</a:t>
            </a:r>
            <a:r>
              <a:rPr lang="en-US" sz="1200" dirty="0"/>
              <a:t> </a:t>
            </a:r>
            <a:r>
              <a:rPr lang="en-US" sz="1200" dirty="0" err="1"/>
              <a:t>prodromale</a:t>
            </a:r>
            <a:r>
              <a:rPr lang="en-US" sz="1200" dirty="0"/>
              <a:t> ale„ </a:t>
            </a:r>
            <a:r>
              <a:rPr lang="en-US" sz="1200" dirty="0" err="1"/>
              <a:t>bolii</a:t>
            </a:r>
            <a:r>
              <a:rPr lang="en-US" sz="1200" dirty="0"/>
              <a:t> verruga ”, o </a:t>
            </a:r>
            <a:r>
              <a:rPr lang="en-US" sz="1200" dirty="0" err="1"/>
              <a:t>boală</a:t>
            </a:r>
            <a:r>
              <a:rPr lang="en-US" sz="1200" dirty="0"/>
              <a:t> </a:t>
            </a:r>
            <a:r>
              <a:rPr lang="en-US" sz="1200" dirty="0" err="1"/>
              <a:t>infecțioasă</a:t>
            </a:r>
            <a:r>
              <a:rPr lang="en-US" sz="1200" dirty="0"/>
              <a:t> </a:t>
            </a:r>
            <a:r>
              <a:rPr lang="en-US" sz="1200" dirty="0" err="1"/>
              <a:t>rară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afara</a:t>
            </a:r>
            <a:r>
              <a:rPr lang="en-US" sz="1200" dirty="0"/>
              <a:t> </a:t>
            </a:r>
            <a:r>
              <a:rPr lang="en-US" sz="1200" dirty="0" err="1"/>
              <a:t>Americii</a:t>
            </a:r>
            <a:r>
              <a:rPr lang="en-US" sz="1200" dirty="0"/>
              <a:t> de Sud, </a:t>
            </a:r>
            <a:r>
              <a:rPr lang="en-US" sz="1200" dirty="0" err="1"/>
              <a:t>dar</a:t>
            </a:r>
            <a:r>
              <a:rPr lang="en-US" sz="1200" dirty="0"/>
              <a:t> </a:t>
            </a:r>
            <a:r>
              <a:rPr lang="en-US" sz="1200" dirty="0" err="1"/>
              <a:t>endemică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părți</a:t>
            </a:r>
            <a:r>
              <a:rPr lang="en-US" sz="1200" dirty="0"/>
              <a:t> din Peru. Ca </a:t>
            </a:r>
            <a:r>
              <a:rPr lang="en-US" sz="1200" dirty="0" err="1"/>
              <a:t>parte</a:t>
            </a:r>
            <a:r>
              <a:rPr lang="en-US" sz="1200" dirty="0"/>
              <a:t> a </a:t>
            </a:r>
            <a:r>
              <a:rPr lang="en-US" sz="1200" dirty="0" err="1"/>
              <a:t>acestei</a:t>
            </a:r>
            <a:r>
              <a:rPr lang="en-US" sz="1200" dirty="0"/>
              <a:t> </a:t>
            </a:r>
            <a:r>
              <a:rPr lang="en-US" sz="1200" dirty="0" err="1"/>
              <a:t>investigații</a:t>
            </a:r>
            <a:r>
              <a:rPr lang="en-US" sz="1200" dirty="0"/>
              <a:t>,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inoculat</a:t>
            </a:r>
            <a:r>
              <a:rPr lang="en-US" sz="1200" dirty="0"/>
              <a:t> cu </a:t>
            </a:r>
            <a:r>
              <a:rPr lang="en-US" sz="1200" dirty="0" err="1"/>
              <a:t>lichid</a:t>
            </a:r>
            <a:r>
              <a:rPr lang="en-US" sz="1200" dirty="0"/>
              <a:t> de la o </a:t>
            </a:r>
            <a:r>
              <a:rPr lang="en-US" sz="1200" dirty="0" err="1"/>
              <a:t>leziune</a:t>
            </a:r>
            <a:r>
              <a:rPr lang="en-US" sz="1200" dirty="0"/>
              <a:t> verruga de la un </a:t>
            </a:r>
            <a:r>
              <a:rPr lang="en-US" sz="1200" dirty="0" err="1"/>
              <a:t>pacient</a:t>
            </a:r>
            <a:r>
              <a:rPr lang="en-US" sz="1200" dirty="0"/>
              <a:t> cu forma </a:t>
            </a:r>
            <a:r>
              <a:rPr lang="en-US" sz="1200" dirty="0" err="1"/>
              <a:t>cronică</a:t>
            </a:r>
            <a:r>
              <a:rPr lang="en-US" sz="1200" dirty="0"/>
              <a:t> a </a:t>
            </a:r>
            <a:r>
              <a:rPr lang="en-US" sz="1200" dirty="0" err="1"/>
              <a:t>bolii</a:t>
            </a:r>
            <a:r>
              <a:rPr lang="en-US" sz="1200" dirty="0"/>
              <a:t>. El a </a:t>
            </a:r>
            <a:r>
              <a:rPr lang="en-US" sz="1200" dirty="0" err="1"/>
              <a:t>înregistrat</a:t>
            </a:r>
            <a:r>
              <a:rPr lang="en-US" sz="1200" dirty="0"/>
              <a:t> </a:t>
            </a:r>
            <a:r>
              <a:rPr lang="en-US" sz="1200" dirty="0" err="1"/>
              <a:t>caracteristicile</a:t>
            </a:r>
            <a:r>
              <a:rPr lang="en-US" sz="1200" dirty="0"/>
              <a:t> </a:t>
            </a:r>
            <a:r>
              <a:rPr lang="en-US" sz="1200" dirty="0" err="1"/>
              <a:t>clinice</a:t>
            </a:r>
            <a:r>
              <a:rPr lang="en-US" sz="1200" dirty="0"/>
              <a:t> care s-au </a:t>
            </a:r>
            <a:r>
              <a:rPr lang="en-US" sz="1200" dirty="0" err="1"/>
              <a:t>dezvoltat</a:t>
            </a:r>
            <a:r>
              <a:rPr lang="en-US" sz="1200" dirty="0"/>
              <a:t>, </a:t>
            </a:r>
            <a:r>
              <a:rPr lang="en-US" sz="1200" dirty="0" err="1"/>
              <a:t>inclusiv</a:t>
            </a:r>
            <a:r>
              <a:rPr lang="en-US" sz="1200" dirty="0"/>
              <a:t> </a:t>
            </a:r>
            <a:r>
              <a:rPr lang="en-US" sz="1200" dirty="0" err="1"/>
              <a:t>febră</a:t>
            </a:r>
            <a:r>
              <a:rPr lang="en-US" sz="1200" dirty="0"/>
              <a:t>, stare </a:t>
            </a:r>
            <a:r>
              <a:rPr lang="en-US" sz="1200" dirty="0" err="1"/>
              <a:t>generală</a:t>
            </a:r>
            <a:r>
              <a:rPr lang="en-US" sz="1200" dirty="0"/>
              <a:t> de </a:t>
            </a:r>
            <a:r>
              <a:rPr lang="en-US" sz="1200" dirty="0" err="1"/>
              <a:t>rău</a:t>
            </a:r>
            <a:r>
              <a:rPr lang="en-US" sz="1200" dirty="0"/>
              <a:t>, </a:t>
            </a:r>
            <a:r>
              <a:rPr lang="en-US" sz="1200" dirty="0" err="1"/>
              <a:t>artralgie</a:t>
            </a:r>
            <a:r>
              <a:rPr lang="en-US" sz="1200" dirty="0"/>
              <a:t>, </a:t>
            </a:r>
            <a:r>
              <a:rPr lang="en-US" sz="1200" dirty="0" err="1"/>
              <a:t>vărsături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anemie</a:t>
            </a:r>
            <a:r>
              <a:rPr lang="en-US" sz="1200" dirty="0"/>
              <a:t>,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devenit</a:t>
            </a:r>
            <a:r>
              <a:rPr lang="en-US" sz="1200" dirty="0"/>
              <a:t> evident </a:t>
            </a:r>
            <a:r>
              <a:rPr lang="en-US" sz="1200" dirty="0" err="1"/>
              <a:t>că</a:t>
            </a:r>
            <a:r>
              <a:rPr lang="en-US" sz="1200" dirty="0"/>
              <a:t> a </a:t>
            </a:r>
            <a:r>
              <a:rPr lang="en-US" sz="1200" dirty="0" err="1"/>
              <a:t>dezvoltat</a:t>
            </a:r>
            <a:r>
              <a:rPr lang="en-US" sz="1200" dirty="0"/>
              <a:t> </a:t>
            </a:r>
            <a:r>
              <a:rPr lang="en-US" sz="1200" dirty="0" err="1"/>
              <a:t>faza</a:t>
            </a:r>
            <a:r>
              <a:rPr lang="en-US" sz="1200" dirty="0"/>
              <a:t> </a:t>
            </a:r>
            <a:r>
              <a:rPr lang="en-US" sz="1200" dirty="0" err="1"/>
              <a:t>acută</a:t>
            </a:r>
            <a:r>
              <a:rPr lang="en-US" sz="1200" dirty="0"/>
              <a:t> </a:t>
            </a:r>
            <a:r>
              <a:rPr lang="en-US" sz="1200" dirty="0" err="1"/>
              <a:t>anemică</a:t>
            </a:r>
            <a:r>
              <a:rPr lang="en-US" sz="1200" dirty="0"/>
              <a:t>, </a:t>
            </a:r>
            <a:r>
              <a:rPr lang="en-US" sz="1200" dirty="0" err="1"/>
              <a:t>febrilă</a:t>
            </a:r>
            <a:r>
              <a:rPr lang="en-US" sz="1200" dirty="0"/>
              <a:t>, a </a:t>
            </a:r>
            <a:r>
              <a:rPr lang="en-US" sz="1200" dirty="0" err="1"/>
              <a:t>bolii</a:t>
            </a:r>
            <a:r>
              <a:rPr lang="en-US" sz="1200" dirty="0"/>
              <a:t> (</a:t>
            </a:r>
            <a:r>
              <a:rPr lang="en-US" sz="1200" dirty="0" err="1"/>
              <a:t>cunoscută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</a:t>
            </a:r>
            <a:r>
              <a:rPr lang="en-US" sz="1200" dirty="0" err="1"/>
              <a:t>febra</a:t>
            </a:r>
            <a:r>
              <a:rPr lang="en-US" sz="1200" dirty="0"/>
              <a:t> Oroya). Cu </a:t>
            </a: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acestea</a:t>
            </a:r>
            <a:r>
              <a:rPr lang="en-US" sz="1200" dirty="0"/>
              <a:t>, </a:t>
            </a:r>
            <a:r>
              <a:rPr lang="en-US" sz="1200" dirty="0" err="1"/>
              <a:t>acest</a:t>
            </a:r>
            <a:r>
              <a:rPr lang="en-US" sz="1200" dirty="0"/>
              <a:t> </a:t>
            </a:r>
            <a:r>
              <a:rPr lang="en-US" sz="1200" dirty="0" err="1"/>
              <a:t>lucru</a:t>
            </a:r>
            <a:r>
              <a:rPr lang="en-US" sz="1200" dirty="0"/>
              <a:t> nu a </a:t>
            </a:r>
            <a:r>
              <a:rPr lang="en-US" sz="1200" dirty="0" err="1"/>
              <a:t>progresat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forma </a:t>
            </a:r>
            <a:r>
              <a:rPr lang="en-US" sz="1200" dirty="0" err="1"/>
              <a:t>cronică</a:t>
            </a:r>
            <a:r>
              <a:rPr lang="en-US" sz="1200" dirty="0"/>
              <a:t> a </a:t>
            </a:r>
            <a:r>
              <a:rPr lang="en-US" sz="1200" dirty="0" err="1"/>
              <a:t>bolii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murit</a:t>
            </a:r>
            <a:r>
              <a:rPr lang="en-US" sz="1200" dirty="0"/>
              <a:t> </a:t>
            </a:r>
            <a:r>
              <a:rPr lang="en-US" sz="1200" dirty="0" err="1"/>
              <a:t>câteva</a:t>
            </a:r>
            <a:r>
              <a:rPr lang="en-US" sz="1200" dirty="0"/>
              <a:t> </a:t>
            </a:r>
            <a:r>
              <a:rPr lang="en-US" sz="1200" dirty="0" err="1"/>
              <a:t>săptămâni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târziu</a:t>
            </a:r>
            <a:r>
              <a:rPr lang="en-US" sz="1200" dirty="0"/>
              <a:t>, la 5 </a:t>
            </a:r>
            <a:r>
              <a:rPr lang="en-US" sz="1200" dirty="0" err="1"/>
              <a:t>octombrie</a:t>
            </a:r>
            <a:r>
              <a:rPr lang="en-US" sz="1200" dirty="0"/>
              <a:t> 1885. </a:t>
            </a:r>
            <a:r>
              <a:rPr lang="en-US" sz="1200" dirty="0" err="1"/>
              <a:t>Sacrificiul</a:t>
            </a:r>
            <a:r>
              <a:rPr lang="en-US" sz="1200" dirty="0"/>
              <a:t> </a:t>
            </a:r>
            <a:r>
              <a:rPr lang="en-US" sz="1200" dirty="0" err="1"/>
              <a:t>său</a:t>
            </a:r>
            <a:r>
              <a:rPr lang="en-US" sz="1200" dirty="0"/>
              <a:t> a </a:t>
            </a:r>
            <a:r>
              <a:rPr lang="en-US" sz="1200" dirty="0" err="1"/>
              <a:t>servit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stabili</a:t>
            </a:r>
            <a:r>
              <a:rPr lang="en-US" sz="1200" dirty="0"/>
              <a:t>, </a:t>
            </a:r>
            <a:r>
              <a:rPr lang="en-US" sz="1200" dirty="0" err="1"/>
              <a:t>presupus</a:t>
            </a:r>
            <a:r>
              <a:rPr lang="en-US" sz="1200" dirty="0"/>
              <a:t>,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febra</a:t>
            </a:r>
            <a:r>
              <a:rPr lang="en-US" sz="1200" dirty="0"/>
              <a:t> Oroya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boala</a:t>
            </a:r>
            <a:r>
              <a:rPr lang="en-US" sz="1200" dirty="0"/>
              <a:t> verruga au o </a:t>
            </a:r>
            <a:r>
              <a:rPr lang="en-US" sz="1200" dirty="0" err="1"/>
              <a:t>etiologie</a:t>
            </a:r>
            <a:r>
              <a:rPr lang="en-US" sz="1200" dirty="0"/>
              <a:t> </a:t>
            </a:r>
            <a:r>
              <a:rPr lang="en-US" sz="1200" dirty="0" err="1"/>
              <a:t>comună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moartea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 a </a:t>
            </a:r>
            <a:r>
              <a:rPr lang="en-US" sz="1200" dirty="0" err="1"/>
              <a:t>stimulat</a:t>
            </a:r>
            <a:r>
              <a:rPr lang="en-US" sz="1200" dirty="0"/>
              <a:t> </a:t>
            </a:r>
            <a:r>
              <a:rPr lang="en-US" sz="1200" dirty="0" err="1"/>
              <a:t>cercetări</a:t>
            </a:r>
            <a:r>
              <a:rPr lang="en-US" sz="1200" dirty="0"/>
              <a:t> </a:t>
            </a:r>
            <a:r>
              <a:rPr lang="en-US" sz="1200" dirty="0" err="1"/>
              <a:t>suplimentare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cauzei</a:t>
            </a:r>
            <a:r>
              <a:rPr lang="en-US" sz="1200" dirty="0"/>
              <a:t>, </a:t>
            </a:r>
            <a:r>
              <a:rPr lang="en-US" sz="1200" dirty="0" err="1"/>
              <a:t>acum</a:t>
            </a:r>
            <a:r>
              <a:rPr lang="en-US" sz="1200" dirty="0"/>
              <a:t> </a:t>
            </a:r>
            <a:r>
              <a:rPr lang="en-US" sz="1200" dirty="0" err="1"/>
              <a:t>stabilită</a:t>
            </a:r>
            <a:r>
              <a:rPr lang="en-US" sz="1200" dirty="0"/>
              <a:t> ca </a:t>
            </a:r>
            <a:r>
              <a:rPr lang="en-US" sz="1200" dirty="0" err="1"/>
              <a:t>bacterie</a:t>
            </a:r>
            <a:r>
              <a:rPr lang="en-US" sz="1200" dirty="0"/>
              <a:t> Bartonella bacilliformis. Carrion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considerat</a:t>
            </a:r>
            <a:r>
              <a:rPr lang="en-US" sz="1200" dirty="0"/>
              <a:t> un </a:t>
            </a:r>
            <a:r>
              <a:rPr lang="en-US" sz="1200" dirty="0" err="1"/>
              <a:t>martir</a:t>
            </a:r>
            <a:r>
              <a:rPr lang="en-US" sz="1200" dirty="0"/>
              <a:t> al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peruviene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5 </a:t>
            </a:r>
            <a:r>
              <a:rPr lang="en-US" sz="1200" dirty="0" err="1"/>
              <a:t>octombrie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desemnată</a:t>
            </a:r>
            <a:r>
              <a:rPr lang="en-US" sz="1200" dirty="0"/>
              <a:t> </a:t>
            </a:r>
            <a:r>
              <a:rPr lang="en-US" sz="1200" dirty="0" err="1"/>
              <a:t>Ziua</a:t>
            </a:r>
            <a:r>
              <a:rPr lang="en-US" sz="1200" dirty="0"/>
              <a:t> </a:t>
            </a:r>
            <a:r>
              <a:rPr lang="en-US" sz="1200" dirty="0" err="1"/>
              <a:t>Medicinii</a:t>
            </a:r>
            <a:r>
              <a:rPr lang="en-US" sz="1200" dirty="0"/>
              <a:t> </a:t>
            </a:r>
            <a:r>
              <a:rPr lang="en-US" sz="1200" dirty="0" err="1"/>
              <a:t>Peruane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onoarea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.”</a:t>
            </a:r>
            <a:endParaRPr lang="es-PE" sz="12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76102" y="4245630"/>
            <a:ext cx="845226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 err="1"/>
              <a:t>Pamo</a:t>
            </a:r>
            <a:r>
              <a:rPr lang="en-US" sz="1000" dirty="0"/>
              <a:t> Oscar. Daniel Carrion’s experiment: the use of </a:t>
            </a:r>
            <a:r>
              <a:rPr lang="en-US" sz="1000" dirty="0" err="1"/>
              <a:t>selfinfection</a:t>
            </a:r>
            <a:r>
              <a:rPr lang="en-US" sz="1000" dirty="0"/>
              <a:t> in the advance of medicine. J R </a:t>
            </a:r>
            <a:r>
              <a:rPr lang="en-US" sz="1000" dirty="0" err="1"/>
              <a:t>Coll</a:t>
            </a:r>
            <a:r>
              <a:rPr lang="en-US" sz="1000" dirty="0"/>
              <a:t> Physicians </a:t>
            </a:r>
            <a:r>
              <a:rPr lang="en-US" sz="1000" dirty="0" err="1"/>
              <a:t>Edinb</a:t>
            </a:r>
            <a:r>
              <a:rPr lang="en-US" sz="1000" dirty="0"/>
              <a:t> 2012; 42:81–6 doi:10.4997/JRCPE.2012.119 © 2012 Royal College of Physicians of Edinburgh </a:t>
            </a:r>
            <a:endParaRPr lang="es-PE" sz="10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50" y="699290"/>
            <a:ext cx="8639175" cy="554156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  <a:endParaRPr lang="en-US" sz="2400" dirty="0"/>
          </a:p>
        </p:txBody>
      </p:sp>
      <p:sp>
        <p:nvSpPr>
          <p:cNvPr id="9" name="8 Rectángulo"/>
          <p:cNvSpPr/>
          <p:nvPr/>
        </p:nvSpPr>
        <p:spPr>
          <a:xfrm>
            <a:off x="771525" y="1099721"/>
            <a:ext cx="7815263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1500" dirty="0"/>
          </a:p>
          <a:p>
            <a:pPr algn="ctr"/>
            <a:r>
              <a:rPr lang="en-US" sz="1500" dirty="0"/>
              <a:t>PATOLOGII REPREZENTATE ÎN MUZEUL HUACOS LARCO PERU</a:t>
            </a:r>
            <a:endParaRPr lang="es-PE" sz="1500" b="1" dirty="0"/>
          </a:p>
        </p:txBody>
      </p:sp>
      <p:pic>
        <p:nvPicPr>
          <p:cNvPr id="144387" name="Picture 3"/>
          <p:cNvPicPr>
            <a:picLocks noChangeAspect="1" noChangeArrowheads="1"/>
          </p:cNvPicPr>
          <p:nvPr/>
        </p:nvPicPr>
        <p:blipFill>
          <a:blip r:embed="rId2"/>
          <a:srcRect l="2941" t="19792" r="1029" b="16406"/>
          <a:stretch>
            <a:fillRect/>
          </a:stretch>
        </p:blipFill>
        <p:spPr bwMode="auto">
          <a:xfrm>
            <a:off x="942975" y="1704174"/>
            <a:ext cx="7300913" cy="2518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942975" y="4389811"/>
            <a:ext cx="504482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000" dirty="0"/>
              <a:t>“Museo </a:t>
            </a:r>
            <a:r>
              <a:rPr lang="es-PE" sz="1000" dirty="0" err="1"/>
              <a:t>Larco</a:t>
            </a:r>
            <a:r>
              <a:rPr lang="es-PE" sz="1000" dirty="0"/>
              <a:t> – Lima, Perú”. </a:t>
            </a:r>
            <a:r>
              <a:rPr lang="es-PE" sz="1000" dirty="0">
                <a:hlinkClick r:id="rId3"/>
              </a:rPr>
              <a:t>https://www.museolarco.org/coleccion</a:t>
            </a:r>
            <a:r>
              <a:rPr lang="es-PE" dirty="0">
                <a:hlinkClick r:id="rId3"/>
              </a:rPr>
              <a:t>/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50" y="935596"/>
            <a:ext cx="8534400" cy="626075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  <a:r>
              <a:rPr lang="es-PE" sz="2400" dirty="0"/>
              <a:t> </a:t>
            </a:r>
            <a:endParaRPr lang="en-US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7659"/>
              </p:ext>
            </p:extLst>
          </p:nvPr>
        </p:nvGraphicFramePr>
        <p:xfrm>
          <a:off x="1565890" y="1623485"/>
          <a:ext cx="6161965" cy="591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1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3232">
                <a:tc>
                  <a:txBody>
                    <a:bodyPr/>
                    <a:lstStyle/>
                    <a:p>
                      <a:pPr algn="ctr"/>
                      <a:r>
                        <a:rPr lang="es-PE" sz="1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PATOLOGII REPREZENTATE ÎN HUACOS </a:t>
                      </a:r>
                      <a:r>
                        <a:rPr lang="es-PE" sz="1400" b="1" i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lang="es-PE" sz="1100" b="1" dirty="0"/>
                        <a:t>MUSEUM LARCO PERÚ”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PE" sz="1100" dirty="0" err="1"/>
                        <a:t>Cifoz</a:t>
                      </a:r>
                      <a:r>
                        <a:rPr lang="ro-RO" sz="1100" dirty="0"/>
                        <a:t>ă lombară</a:t>
                      </a:r>
                      <a:endParaRPr lang="es-P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/>
          <a:srcRect l="26935" t="24671" r="46873" b="34868"/>
          <a:stretch>
            <a:fillRect/>
          </a:stretch>
        </p:blipFill>
        <p:spPr bwMode="auto">
          <a:xfrm>
            <a:off x="1489660" y="2382453"/>
            <a:ext cx="2262637" cy="197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4572000" y="2693127"/>
            <a:ext cx="4086225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CORREA-TRIGOSO, Denis E. Presencia de </a:t>
            </a:r>
            <a:r>
              <a:rPr lang="es-PE" sz="1200" dirty="0" err="1"/>
              <a:t>paleopatologías</a:t>
            </a:r>
            <a:r>
              <a:rPr lang="es-PE" sz="1200" dirty="0"/>
              <a:t> en las representaciones mochica: Un estudio de la colección cerámica del Museo </a:t>
            </a:r>
            <a:r>
              <a:rPr lang="es-PE" sz="1200" dirty="0" err="1"/>
              <a:t>Larco</a:t>
            </a:r>
            <a:r>
              <a:rPr lang="es-PE" sz="1200" dirty="0"/>
              <a:t>. </a:t>
            </a:r>
            <a:r>
              <a:rPr lang="es-PE" sz="1200" i="1" dirty="0"/>
              <a:t>Horizonte de la Ciencia</a:t>
            </a:r>
            <a:r>
              <a:rPr lang="es-PE" sz="1200" dirty="0"/>
              <a:t>, 2017, vol. 7, no 12, p. 43-60.</a:t>
            </a:r>
          </a:p>
        </p:txBody>
      </p:sp>
      <p:sp>
        <p:nvSpPr>
          <p:cNvPr id="8" name="7 Rectángulo"/>
          <p:cNvSpPr/>
          <p:nvPr/>
        </p:nvSpPr>
        <p:spPr>
          <a:xfrm>
            <a:off x="4913566" y="3819138"/>
            <a:ext cx="3101722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“Museo </a:t>
            </a:r>
            <a:r>
              <a:rPr lang="es-PE" sz="1200" dirty="0" err="1"/>
              <a:t>Larco</a:t>
            </a:r>
            <a:r>
              <a:rPr lang="es-PE" sz="1200" dirty="0"/>
              <a:t> – Lima, Perú”. </a:t>
            </a:r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2473" y="894500"/>
            <a:ext cx="8671527" cy="492511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  <a:r>
              <a:rPr lang="es-PE" sz="2400" dirty="0"/>
              <a:t> </a:t>
            </a:r>
            <a:endParaRPr lang="en-US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250308"/>
              </p:ext>
            </p:extLst>
          </p:nvPr>
        </p:nvGraphicFramePr>
        <p:xfrm>
          <a:off x="2090239" y="1424315"/>
          <a:ext cx="5365127" cy="72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51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PATOLOGII REPREZENTATE ÎN HUACOS </a:t>
                      </a:r>
                      <a:r>
                        <a:rPr lang="es-PE" sz="1400" b="1" i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PE" sz="1100" b="1" dirty="0"/>
                        <a:t>MUSEUM LARCO PERÚ”</a:t>
                      </a:r>
                    </a:p>
                    <a:p>
                      <a:pPr algn="ctr"/>
                      <a:endParaRPr lang="es-P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PE" sz="1100" dirty="0" err="1"/>
                        <a:t>Sindromul</a:t>
                      </a:r>
                      <a:r>
                        <a:rPr lang="es-PE" sz="1100" dirty="0"/>
                        <a:t> </a:t>
                      </a:r>
                      <a:r>
                        <a:rPr lang="es-PE" sz="1100" dirty="0" err="1"/>
                        <a:t>Crouzon</a:t>
                      </a:r>
                      <a:endParaRPr lang="es-P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lum bright="-10000" contrast="-10000"/>
          </a:blip>
          <a:srcRect l="33819" t="31903" r="42687" b="27612"/>
          <a:stretch>
            <a:fillRect/>
          </a:stretch>
        </p:blipFill>
        <p:spPr bwMode="auto">
          <a:xfrm>
            <a:off x="948946" y="2311164"/>
            <a:ext cx="2112754" cy="205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3227160" y="3087812"/>
            <a:ext cx="5044822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“Museo </a:t>
            </a:r>
            <a:r>
              <a:rPr lang="es-PE" sz="1200" dirty="0" err="1"/>
              <a:t>Larco</a:t>
            </a:r>
            <a:r>
              <a:rPr lang="es-PE" sz="1200" dirty="0"/>
              <a:t> – Lima, Perú”. </a:t>
            </a:r>
            <a:r>
              <a:rPr lang="es-PE" sz="1200" dirty="0">
                <a:hlinkClick r:id="rId4"/>
              </a:rPr>
              <a:t>https://www.museolarco.org/coleccion/</a:t>
            </a:r>
            <a:endParaRPr lang="es-PE" sz="1200" dirty="0"/>
          </a:p>
        </p:txBody>
      </p:sp>
      <p:sp>
        <p:nvSpPr>
          <p:cNvPr id="7" name="6 Rectángulo"/>
          <p:cNvSpPr/>
          <p:nvPr/>
        </p:nvSpPr>
        <p:spPr>
          <a:xfrm>
            <a:off x="3227160" y="3522444"/>
            <a:ext cx="522922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CORREA-TRIGOSO, Denis E. Presencia de </a:t>
            </a:r>
            <a:r>
              <a:rPr lang="es-PE" sz="1200" dirty="0" err="1"/>
              <a:t>paleopatologías</a:t>
            </a:r>
            <a:r>
              <a:rPr lang="es-PE" sz="1200" dirty="0"/>
              <a:t> en las representaciones mochica: Un estudio de la colección cerámica del Museo </a:t>
            </a:r>
            <a:r>
              <a:rPr lang="es-PE" sz="1200" dirty="0" err="1"/>
              <a:t>Larco</a:t>
            </a:r>
            <a:r>
              <a:rPr lang="es-PE" sz="1200" dirty="0"/>
              <a:t>. </a:t>
            </a:r>
            <a:r>
              <a:rPr lang="es-PE" sz="1200" i="1" dirty="0"/>
              <a:t>Horizonte de la Ciencia</a:t>
            </a:r>
            <a:r>
              <a:rPr lang="es-PE" sz="1200" dirty="0"/>
              <a:t>, 2017, vol. 7, no 12, p. 43-60.</a:t>
            </a:r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1649" y="781484"/>
            <a:ext cx="8578525" cy="697995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90187"/>
              </p:ext>
            </p:extLst>
          </p:nvPr>
        </p:nvGraphicFramePr>
        <p:xfrm>
          <a:off x="2096519" y="1527325"/>
          <a:ext cx="4983154" cy="71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831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PATOLOGII REPREZENTATE ÎN HUACOS </a:t>
                      </a:r>
                      <a:r>
                        <a:rPr lang="es-PE" sz="1400" b="1" i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PE" sz="1100" b="1" dirty="0"/>
                        <a:t>MUSEUM LARCO PERÚ”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s-PE" sz="1100" dirty="0" err="1"/>
                        <a:t>Bartoneloz</a:t>
                      </a:r>
                      <a:r>
                        <a:rPr lang="ro-RO" sz="1100" dirty="0"/>
                        <a:t>ă</a:t>
                      </a:r>
                      <a:endParaRPr lang="es-P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3"/>
          <a:srcRect l="28341" t="36008" r="42897" b="21082"/>
          <a:stretch>
            <a:fillRect/>
          </a:stretch>
        </p:blipFill>
        <p:spPr bwMode="auto">
          <a:xfrm>
            <a:off x="1433840" y="2570198"/>
            <a:ext cx="2038825" cy="1717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4913566" y="2990463"/>
            <a:ext cx="321602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“Museo </a:t>
            </a:r>
            <a:r>
              <a:rPr lang="es-PE" sz="1200" dirty="0" err="1"/>
              <a:t>Larco</a:t>
            </a:r>
            <a:r>
              <a:rPr lang="es-PE" sz="1200" dirty="0"/>
              <a:t> – Lima, Perú”. </a:t>
            </a:r>
            <a:r>
              <a:rPr lang="es-PE" sz="1200" dirty="0">
                <a:hlinkClick r:id="rId4"/>
              </a:rPr>
              <a:t>https://www.museolarco.org/coleccion/</a:t>
            </a:r>
            <a:endParaRPr lang="es-PE" sz="1200" dirty="0"/>
          </a:p>
        </p:txBody>
      </p:sp>
      <p:sp>
        <p:nvSpPr>
          <p:cNvPr id="7" name="6 Rectángulo"/>
          <p:cNvSpPr/>
          <p:nvPr/>
        </p:nvSpPr>
        <p:spPr>
          <a:xfrm>
            <a:off x="4235577" y="3607861"/>
            <a:ext cx="457200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PE" sz="1200" dirty="0"/>
              <a:t>CORREA-TRIGOSO, Denis E. Presencia de </a:t>
            </a:r>
            <a:r>
              <a:rPr lang="es-PE" sz="1200" dirty="0" err="1"/>
              <a:t>paleopatologías</a:t>
            </a:r>
            <a:r>
              <a:rPr lang="es-PE" sz="1200" dirty="0"/>
              <a:t> en las representaciones mochica: Un estudio de la colección cerámica del Museo </a:t>
            </a:r>
            <a:r>
              <a:rPr lang="es-PE" sz="1200" dirty="0" err="1"/>
              <a:t>Larco</a:t>
            </a:r>
            <a:r>
              <a:rPr lang="es-PE" sz="1200" dirty="0"/>
              <a:t>. </a:t>
            </a:r>
            <a:r>
              <a:rPr lang="es-PE" sz="1200" i="1" dirty="0"/>
              <a:t>Horizonte de la Ciencia</a:t>
            </a:r>
            <a:r>
              <a:rPr lang="es-PE" sz="1200" dirty="0"/>
              <a:t>, 2017, vol. 7, no 12, p. 43-60.</a:t>
            </a:r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0574" y="802033"/>
            <a:ext cx="8658225" cy="533608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 </a:t>
            </a:r>
            <a:b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sz="2400" dirty="0"/>
              <a:t> </a:t>
            </a:r>
            <a:endParaRPr lang="en-US" sz="24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92008"/>
              </p:ext>
            </p:extLst>
          </p:nvPr>
        </p:nvGraphicFramePr>
        <p:xfrm>
          <a:off x="2501569" y="1226788"/>
          <a:ext cx="4924467" cy="71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44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PATOLOGII REPREZENTATE ÎN HUACOS  </a:t>
                      </a:r>
                      <a:r>
                        <a:rPr lang="es-PE" sz="1400" b="1" i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“</a:t>
                      </a:r>
                      <a:r>
                        <a:rPr lang="es-PE" sz="1100" b="1" dirty="0"/>
                        <a:t>MUSEUM LARCO PERÚ”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o-RO" sz="1100" dirty="0"/>
                        <a:t>Mutilări ale membrelor</a:t>
                      </a:r>
                      <a:endParaRPr lang="es-PE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/>
          <a:srcRect l="53382" t="33073" r="23088" b="26823"/>
          <a:stretch>
            <a:fillRect/>
          </a:stretch>
        </p:blipFill>
        <p:spPr bwMode="auto">
          <a:xfrm>
            <a:off x="1382357" y="2244395"/>
            <a:ext cx="2082518" cy="2004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3"/>
          <a:srcRect l="53529" t="24219" r="23823" b="47135"/>
          <a:stretch>
            <a:fillRect/>
          </a:stretch>
        </p:blipFill>
        <p:spPr bwMode="auto">
          <a:xfrm>
            <a:off x="4797326" y="2230106"/>
            <a:ext cx="2826198" cy="201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2423616" y="4391165"/>
            <a:ext cx="5844922" cy="28469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“Museo </a:t>
            </a:r>
            <a:r>
              <a:rPr lang="es-PE" sz="1200" dirty="0" err="1"/>
              <a:t>Larco</a:t>
            </a:r>
            <a:r>
              <a:rPr lang="es-PE" sz="1200" dirty="0"/>
              <a:t> – Lima, Perú”. </a:t>
            </a:r>
            <a:r>
              <a:rPr lang="es-PE" sz="1200" dirty="0">
                <a:hlinkClick r:id="rId4"/>
              </a:rPr>
              <a:t>https://www.museolarco.org/coleccion</a:t>
            </a:r>
            <a:r>
              <a:rPr lang="es-PE" dirty="0">
                <a:hlinkClick r:id="rId4"/>
              </a:rPr>
              <a:t>/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3376" y="832855"/>
            <a:ext cx="8715374" cy="502785"/>
          </a:xfrm>
        </p:spPr>
        <p:txBody>
          <a:bodyPr>
            <a:no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actuale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bolilor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care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afectează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populația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precolumbiană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și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din Peru.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544620"/>
              </p:ext>
            </p:extLst>
          </p:nvPr>
        </p:nvGraphicFramePr>
        <p:xfrm>
          <a:off x="2319859" y="1454638"/>
          <a:ext cx="4946850" cy="71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6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400" b="1" i="0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PATOLOGII REPREZENTATE ÎN HUACOS </a:t>
                      </a:r>
                      <a:r>
                        <a:rPr lang="es-PE" sz="1400" b="1" i="0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es-PE" sz="1100" b="1" dirty="0"/>
                        <a:t>MUSEUM LARCO PERÚ”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ro-RO" sz="1100" dirty="0"/>
                        <a:t>Paralizie facială</a:t>
                      </a:r>
                      <a:endParaRPr lang="es-PE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32879" t="26316" r="42973" b="33553"/>
          <a:stretch>
            <a:fillRect/>
          </a:stretch>
        </p:blipFill>
        <p:spPr bwMode="auto">
          <a:xfrm>
            <a:off x="1388896" y="2513097"/>
            <a:ext cx="2094043" cy="196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Rectángulo"/>
          <p:cNvSpPr/>
          <p:nvPr/>
        </p:nvSpPr>
        <p:spPr>
          <a:xfrm>
            <a:off x="4129088" y="3495218"/>
            <a:ext cx="4572000" cy="623248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/>
          <a:p>
            <a:r>
              <a:rPr lang="es-PE" sz="1200" dirty="0"/>
              <a:t>CORREA-TRIGOSO, Denis E. Presencia de </a:t>
            </a:r>
            <a:r>
              <a:rPr lang="es-PE" sz="1200" dirty="0" err="1"/>
              <a:t>paleopatologías</a:t>
            </a:r>
            <a:r>
              <a:rPr lang="es-PE" sz="1200" dirty="0"/>
              <a:t> en las representaciones mochica: Un estudio de la colección cerámica del Museo </a:t>
            </a:r>
            <a:r>
              <a:rPr lang="es-PE" sz="1200" dirty="0" err="1"/>
              <a:t>Larco</a:t>
            </a:r>
            <a:r>
              <a:rPr lang="es-PE" sz="1200" dirty="0"/>
              <a:t>. </a:t>
            </a:r>
            <a:r>
              <a:rPr lang="es-PE" sz="1200" i="1" dirty="0"/>
              <a:t>Horizonte de la Ciencia</a:t>
            </a:r>
            <a:r>
              <a:rPr lang="es-PE" sz="1200" dirty="0"/>
              <a:t>, 2017, vol. 7, no 12, p. 43-60.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970716" y="2719001"/>
            <a:ext cx="3216022" cy="43858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200" dirty="0"/>
              <a:t>“Museo </a:t>
            </a:r>
            <a:r>
              <a:rPr lang="es-PE" sz="1200" dirty="0" err="1"/>
              <a:t>Larco</a:t>
            </a:r>
            <a:r>
              <a:rPr lang="es-PE" sz="1200" dirty="0"/>
              <a:t> – Lima, Perú”. </a:t>
            </a:r>
            <a:r>
              <a:rPr lang="es-PE" sz="1200" dirty="0">
                <a:hlinkClick r:id="rId3"/>
              </a:rPr>
              <a:t>https://www.museolarco.org/coleccion/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4565630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0213" y="992991"/>
            <a:ext cx="7886700" cy="640600"/>
          </a:xfrm>
        </p:spPr>
        <p:txBody>
          <a:bodyPr>
            <a:normAutofit fontScale="90000"/>
          </a:bodyPr>
          <a:lstStyle/>
          <a:p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Trepanații craniene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79880" name="Picture 8" descr="Ceremonial Knife (Tumi) | Arte precolombino, Culturas antiguas y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563" y="413268"/>
            <a:ext cx="2439818" cy="4597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709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5E32BB-D77F-4378-819F-EC99454B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91" y="695085"/>
            <a:ext cx="7886700" cy="480968"/>
          </a:xfrm>
        </p:spPr>
        <p:txBody>
          <a:bodyPr>
            <a:normAutofit fontScale="90000"/>
          </a:bodyPr>
          <a:lstStyle/>
          <a:p>
            <a:r>
              <a:rPr lang="es-PE" dirty="0"/>
              <a:t/>
            </a:r>
            <a:br>
              <a:rPr lang="es-PE" dirty="0"/>
            </a:b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INTRODUCERE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DF29685-4751-4296-8639-6E07CDAA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60" y="1341870"/>
            <a:ext cx="8592987" cy="3381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istoria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, au </a:t>
            </a:r>
            <a:r>
              <a:rPr lang="en-US" sz="1200" dirty="0" err="1"/>
              <a:t>existat</a:t>
            </a:r>
            <a:r>
              <a:rPr lang="en-US" sz="1200" dirty="0"/>
              <a:t> </a:t>
            </a:r>
            <a:r>
              <a:rPr lang="en-US" sz="1200" dirty="0" err="1"/>
              <a:t>întotdeauna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, </a:t>
            </a:r>
            <a:r>
              <a:rPr lang="en-US" sz="1200" dirty="0" err="1"/>
              <a:t>pacienți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oameni</a:t>
            </a:r>
            <a:r>
              <a:rPr lang="en-US" sz="1200" dirty="0"/>
              <a:t> (</a:t>
            </a:r>
            <a:r>
              <a:rPr lang="en-US" sz="1200" dirty="0" err="1"/>
              <a:t>șamani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vindecători</a:t>
            </a:r>
            <a:r>
              <a:rPr lang="en-US" sz="1200" dirty="0"/>
              <a:t>) care au </a:t>
            </a:r>
            <a:r>
              <a:rPr lang="en-US" sz="1200" dirty="0" err="1"/>
              <a:t>încercat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vindece</a:t>
            </a:r>
            <a:r>
              <a:rPr lang="en-US" sz="1200" dirty="0"/>
              <a:t> </a:t>
            </a:r>
            <a:r>
              <a:rPr lang="en-US" sz="1200" dirty="0" err="1"/>
              <a:t>bolnavii</a:t>
            </a:r>
            <a:r>
              <a:rPr lang="en-US" sz="1200" dirty="0"/>
              <a:t> cu </a:t>
            </a:r>
            <a:r>
              <a:rPr lang="en-US" sz="1200" dirty="0" err="1"/>
              <a:t>instrumentele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cunoștințele</a:t>
            </a:r>
            <a:r>
              <a:rPr lang="en-US" sz="1200" dirty="0"/>
              <a:t> la care au </a:t>
            </a:r>
            <a:r>
              <a:rPr lang="en-US" sz="1200" dirty="0" err="1"/>
              <a:t>avut</a:t>
            </a:r>
            <a:r>
              <a:rPr lang="en-US" sz="1200" dirty="0"/>
              <a:t> </a:t>
            </a:r>
            <a:r>
              <a:rPr lang="en-US" sz="1200" dirty="0" err="1"/>
              <a:t>acces</a:t>
            </a:r>
            <a:r>
              <a:rPr lang="en-US" sz="1200" dirty="0"/>
              <a:t>. </a:t>
            </a:r>
          </a:p>
          <a:p>
            <a:pPr algn="just"/>
            <a:r>
              <a:rPr lang="en-US" sz="1200" dirty="0" err="1"/>
              <a:t>Populațiile</a:t>
            </a:r>
            <a:r>
              <a:rPr lang="en-US" sz="1200" dirty="0"/>
              <a:t> </a:t>
            </a:r>
            <a:r>
              <a:rPr lang="en-US" sz="1200" dirty="0" err="1"/>
              <a:t>antice</a:t>
            </a:r>
            <a:r>
              <a:rPr lang="en-US" sz="1200" dirty="0"/>
              <a:t> ale </a:t>
            </a:r>
            <a:r>
              <a:rPr lang="en-US" sz="1200" dirty="0" err="1"/>
              <a:t>continentului</a:t>
            </a:r>
            <a:r>
              <a:rPr lang="en-US" sz="1200" dirty="0"/>
              <a:t> </a:t>
            </a:r>
            <a:r>
              <a:rPr lang="en-US" sz="1200" dirty="0" err="1"/>
              <a:t>american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imperiul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pre-</a:t>
            </a:r>
            <a:r>
              <a:rPr lang="en-US" sz="1200" dirty="0" err="1"/>
              <a:t>hispanic</a:t>
            </a:r>
            <a:r>
              <a:rPr lang="en-US" sz="1200" dirty="0"/>
              <a:t>, </a:t>
            </a:r>
            <a:r>
              <a:rPr lang="en-US" sz="1200" dirty="0" err="1"/>
              <a:t>și</a:t>
            </a:r>
            <a:r>
              <a:rPr lang="en-US" sz="1200" dirty="0"/>
              <a:t>-au </a:t>
            </a:r>
            <a:r>
              <a:rPr lang="en-US" sz="1200" dirty="0" err="1"/>
              <a:t>creat</a:t>
            </a:r>
            <a:r>
              <a:rPr lang="en-US" sz="1200" dirty="0"/>
              <a:t> propria </a:t>
            </a:r>
            <a:r>
              <a:rPr lang="en-US" sz="1200" dirty="0" err="1"/>
              <a:t>medicină</a:t>
            </a:r>
            <a:r>
              <a:rPr lang="en-US" sz="1200" dirty="0"/>
              <a:t>, care </a:t>
            </a:r>
            <a:r>
              <a:rPr lang="en-US" sz="1200" dirty="0" err="1"/>
              <a:t>avea</a:t>
            </a:r>
            <a:r>
              <a:rPr lang="en-US" sz="1200" dirty="0"/>
              <a:t> </a:t>
            </a:r>
            <a:r>
              <a:rPr lang="en-US" sz="1200" dirty="0" err="1"/>
              <a:t>caracteristici</a:t>
            </a:r>
            <a:r>
              <a:rPr lang="en-US" sz="1200" dirty="0"/>
              <a:t> </a:t>
            </a:r>
            <a:r>
              <a:rPr lang="en-US" sz="1200" dirty="0" err="1"/>
              <a:t>speciale</a:t>
            </a:r>
            <a:r>
              <a:rPr lang="en-US" sz="1200" dirty="0"/>
              <a:t>: era o </a:t>
            </a:r>
            <a:r>
              <a:rPr lang="en-US" sz="1200" dirty="0" err="1"/>
              <a:t>medicină</a:t>
            </a:r>
            <a:r>
              <a:rPr lang="en-US" sz="1200" dirty="0"/>
              <a:t> </a:t>
            </a:r>
            <a:r>
              <a:rPr lang="en-US" sz="1200" dirty="0" err="1"/>
              <a:t>magică</a:t>
            </a:r>
            <a:r>
              <a:rPr lang="en-US" sz="1200" dirty="0"/>
              <a:t>, </a:t>
            </a:r>
            <a:r>
              <a:rPr lang="en-US" sz="1200" dirty="0" err="1"/>
              <a:t>religioasă</a:t>
            </a:r>
            <a:r>
              <a:rPr lang="en-US" sz="1200" dirty="0"/>
              <a:t>, </a:t>
            </a:r>
            <a:r>
              <a:rPr lang="en-US" sz="1200" dirty="0" err="1"/>
              <a:t>empirică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rațională</a:t>
            </a:r>
            <a:r>
              <a:rPr lang="en-US" sz="1200" dirty="0"/>
              <a:t>. </a:t>
            </a:r>
          </a:p>
          <a:p>
            <a:pPr algn="just"/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ale </a:t>
            </a:r>
            <a:r>
              <a:rPr lang="en-US" sz="1200" dirty="0" err="1"/>
              <a:t>unor</a:t>
            </a:r>
            <a:r>
              <a:rPr lang="en-US" sz="1200" dirty="0"/>
              <a:t> </a:t>
            </a:r>
            <a:r>
              <a:rPr lang="en-US" sz="1200" dirty="0" err="1"/>
              <a:t>boli</a:t>
            </a:r>
            <a:r>
              <a:rPr lang="en-US" sz="1200" dirty="0"/>
              <a:t> acute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cronice</a:t>
            </a:r>
            <a:r>
              <a:rPr lang="en-US" sz="1200" dirty="0"/>
              <a:t> </a:t>
            </a:r>
            <a:r>
              <a:rPr lang="en-US" sz="1200" dirty="0" err="1"/>
              <a:t>prezente</a:t>
            </a:r>
            <a:r>
              <a:rPr lang="en-US" sz="1200" dirty="0"/>
              <a:t> la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populații</a:t>
            </a:r>
            <a:r>
              <a:rPr lang="en-US" sz="1200" dirty="0"/>
              <a:t> </a:t>
            </a:r>
            <a:r>
              <a:rPr lang="en-US" sz="1200" dirty="0" err="1"/>
              <a:t>antice</a:t>
            </a:r>
            <a:r>
              <a:rPr lang="en-US" sz="1200" dirty="0"/>
              <a:t>. </a:t>
            </a:r>
            <a:r>
              <a:rPr lang="en-US" sz="1200" dirty="0" err="1"/>
              <a:t>Cunoașterea</a:t>
            </a:r>
            <a:r>
              <a:rPr lang="en-US" sz="1200" dirty="0"/>
              <a:t> </a:t>
            </a:r>
            <a:r>
              <a:rPr lang="en-US" sz="1200" dirty="0" err="1"/>
              <a:t>antică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încă</a:t>
            </a:r>
            <a:r>
              <a:rPr lang="en-US" sz="1200" dirty="0"/>
              <a:t> </a:t>
            </a:r>
            <a:r>
              <a:rPr lang="en-US" sz="1200" dirty="0" err="1"/>
              <a:t>folosită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unele</a:t>
            </a:r>
            <a:r>
              <a:rPr lang="en-US" sz="1200" dirty="0"/>
              <a:t> </a:t>
            </a:r>
            <a:r>
              <a:rPr lang="en-US" sz="1200" dirty="0" err="1"/>
              <a:t>populații</a:t>
            </a:r>
            <a:r>
              <a:rPr lang="en-US" sz="1200" dirty="0"/>
              <a:t> </a:t>
            </a:r>
            <a:r>
              <a:rPr lang="en-US" sz="1200" dirty="0" err="1"/>
              <a:t>peruviene</a:t>
            </a:r>
            <a:r>
              <a:rPr lang="en-US" sz="1200" dirty="0"/>
              <a:t>. </a:t>
            </a:r>
          </a:p>
          <a:p>
            <a:pPr algn="just"/>
            <a:r>
              <a:rPr lang="en-US" sz="1200" dirty="0" err="1"/>
              <a:t>Veți</a:t>
            </a:r>
            <a:r>
              <a:rPr lang="en-US" sz="1200" dirty="0"/>
              <a:t> </a:t>
            </a:r>
            <a:r>
              <a:rPr lang="en-US" sz="1200" dirty="0" err="1"/>
              <a:t>înțelege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astăzi</a:t>
            </a:r>
            <a:r>
              <a:rPr lang="en-US" sz="1200" dirty="0"/>
              <a:t> </a:t>
            </a:r>
            <a:r>
              <a:rPr lang="en-US" sz="1200" dirty="0" err="1"/>
              <a:t>știința</a:t>
            </a:r>
            <a:r>
              <a:rPr lang="en-US" sz="1200" dirty="0"/>
              <a:t> </a:t>
            </a:r>
            <a:r>
              <a:rPr lang="en-US" sz="1200" dirty="0" err="1"/>
              <a:t>descoperă</a:t>
            </a:r>
            <a:r>
              <a:rPr lang="en-US" sz="1200" dirty="0"/>
              <a:t> </a:t>
            </a:r>
            <a:r>
              <a:rPr lang="en-US" sz="1200" dirty="0" err="1"/>
              <a:t>dovezile</a:t>
            </a:r>
            <a:r>
              <a:rPr lang="en-US" sz="1200" dirty="0"/>
              <a:t> </a:t>
            </a:r>
            <a:r>
              <a:rPr lang="en-US" sz="1200" dirty="0" err="1"/>
              <a:t>acelei</a:t>
            </a:r>
            <a:r>
              <a:rPr lang="en-US" sz="1200" dirty="0"/>
              <a:t> </a:t>
            </a:r>
            <a:r>
              <a:rPr lang="en-US" sz="1200" dirty="0" err="1"/>
              <a:t>vaste</a:t>
            </a:r>
            <a:r>
              <a:rPr lang="en-US" sz="1200" dirty="0"/>
              <a:t> </a:t>
            </a:r>
            <a:r>
              <a:rPr lang="en-US" sz="1200" dirty="0" err="1"/>
              <a:t>cunoștințe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cunoașterea</a:t>
            </a:r>
            <a:r>
              <a:rPr lang="en-US" sz="1200" dirty="0"/>
              <a:t> </a:t>
            </a:r>
            <a:r>
              <a:rPr lang="en-US" sz="1200" dirty="0" err="1"/>
              <a:t>ecosistemului</a:t>
            </a:r>
            <a:r>
              <a:rPr lang="en-US" sz="1200" dirty="0"/>
              <a:t>, a </a:t>
            </a:r>
            <a:r>
              <a:rPr lang="en-US" sz="1200" dirty="0" err="1"/>
              <a:t>plantelor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, a </a:t>
            </a:r>
            <a:r>
              <a:rPr lang="en-US" sz="1200" dirty="0" err="1"/>
              <a:t>plantelor</a:t>
            </a:r>
            <a:r>
              <a:rPr lang="en-US" sz="1200" dirty="0"/>
              <a:t> nutritive, a </a:t>
            </a:r>
            <a:r>
              <a:rPr lang="en-US" sz="1200" dirty="0" err="1"/>
              <a:t>mineralelor</a:t>
            </a:r>
            <a:r>
              <a:rPr lang="en-US" sz="1200" dirty="0"/>
              <a:t>, a </a:t>
            </a:r>
            <a:r>
              <a:rPr lang="en-US" sz="1200" dirty="0" err="1"/>
              <a:t>animalelor</a:t>
            </a:r>
            <a:r>
              <a:rPr lang="en-US" sz="1200" dirty="0"/>
              <a:t>, a </a:t>
            </a:r>
            <a:r>
              <a:rPr lang="en-US" sz="1200" dirty="0" err="1"/>
              <a:t>metodelor</a:t>
            </a:r>
            <a:r>
              <a:rPr lang="en-US" sz="1200" dirty="0"/>
              <a:t> </a:t>
            </a:r>
            <a:r>
              <a:rPr lang="en-US" sz="1200" dirty="0" err="1"/>
              <a:t>terapeutice</a:t>
            </a:r>
            <a:r>
              <a:rPr lang="en-US" sz="1200" dirty="0"/>
              <a:t>, a </a:t>
            </a:r>
            <a:r>
              <a:rPr lang="en-US" sz="1200" dirty="0" err="1"/>
              <a:t>tehnicilor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mumificării</a:t>
            </a:r>
            <a:r>
              <a:rPr lang="en-US" sz="1200" dirty="0"/>
              <a:t>..</a:t>
            </a:r>
            <a:endParaRPr lang="es-PE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55276" y="4384713"/>
            <a:ext cx="8617789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800" dirty="0" err="1"/>
              <a:t>Pamo</a:t>
            </a:r>
            <a:r>
              <a:rPr lang="es-PE" sz="800" dirty="0"/>
              <a:t> Reyna Oscar. Medicina Prehispánica. En Alarcón Graciela, Espinoza Luis, </a:t>
            </a:r>
            <a:r>
              <a:rPr lang="es-PE" sz="800" dirty="0" err="1"/>
              <a:t>Pamo</a:t>
            </a:r>
            <a:r>
              <a:rPr lang="es-PE" sz="800" dirty="0"/>
              <a:t>-Reyna Oscar, Eds. Medicina y Reumatología Peruanas: historia y aportes. Lima, Comité Organizador PANLAR 2006. </a:t>
            </a:r>
            <a:r>
              <a:rPr lang="en-US" sz="800" dirty="0">
                <a:hlinkClick r:id="rId2"/>
              </a:rPr>
              <a:t>http://sisbib.unmsm.edu.pe/bibvirtualdata/libros/2007/med_reumat/a02es.pdf</a:t>
            </a:r>
            <a:r>
              <a:rPr lang="en-US" sz="800" dirty="0"/>
              <a:t> (Spanish), </a:t>
            </a:r>
            <a:r>
              <a:rPr lang="en-US" sz="800" dirty="0">
                <a:hlinkClick r:id="rId3"/>
              </a:rPr>
              <a:t>http://sisbib.unmsm.edu.pe/bibvirtualdata/libros/2007/med_reumat/a02in.pdf</a:t>
            </a:r>
            <a:r>
              <a:rPr lang="en-US" sz="800" dirty="0"/>
              <a:t>   (English) </a:t>
            </a:r>
            <a:endParaRPr lang="es-PE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79487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BF881-FDE1-4B2A-885E-75D6E95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90" y="972487"/>
            <a:ext cx="7886700" cy="39148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77D5A6-5AC4-43E8-A2B4-8D9C5403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55" y="1202076"/>
            <a:ext cx="8649269" cy="28151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legate de </a:t>
            </a:r>
            <a:r>
              <a:rPr lang="en-US" sz="1200" dirty="0" err="1"/>
              <a:t>practicile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de-a </a:t>
            </a:r>
            <a:r>
              <a:rPr lang="en-US" sz="1200" dirty="0" err="1"/>
              <a:t>lungul</a:t>
            </a:r>
            <a:r>
              <a:rPr lang="en-US" sz="1200" dirty="0"/>
              <a:t> </a:t>
            </a:r>
            <a:r>
              <a:rPr lang="en-US" sz="1200" dirty="0" err="1"/>
              <a:t>istoriei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America de Sud </a:t>
            </a:r>
            <a:r>
              <a:rPr lang="en-US" sz="1200" dirty="0" err="1"/>
              <a:t>precolumbiană</a:t>
            </a:r>
            <a:r>
              <a:rPr lang="en-US" sz="1200" dirty="0"/>
              <a:t>. </a:t>
            </a:r>
            <a:r>
              <a:rPr lang="en-US" sz="1200" dirty="0" err="1"/>
              <a:t>Chirurgia</a:t>
            </a:r>
            <a:r>
              <a:rPr lang="en-US" sz="1200" dirty="0"/>
              <a:t> </a:t>
            </a:r>
            <a:r>
              <a:rPr lang="en-US" sz="1200" dirty="0" err="1"/>
              <a:t>craniană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de </a:t>
            </a:r>
            <a:r>
              <a:rPr lang="en-US" sz="1200" dirty="0" err="1"/>
              <a:t>înaltă</a:t>
            </a:r>
            <a:r>
              <a:rPr lang="en-US" sz="1200" dirty="0"/>
              <a:t> </a:t>
            </a:r>
            <a:r>
              <a:rPr lang="en-US" sz="1200" dirty="0" err="1"/>
              <a:t>calitate</a:t>
            </a:r>
            <a:r>
              <a:rPr lang="en-US" sz="1200" dirty="0"/>
              <a:t>, </a:t>
            </a:r>
            <a:r>
              <a:rPr lang="en-US" sz="1200" dirty="0" err="1"/>
              <a:t>după</a:t>
            </a:r>
            <a:r>
              <a:rPr lang="en-US" sz="1200" dirty="0"/>
              <a:t> cum </a:t>
            </a:r>
            <a:r>
              <a:rPr lang="en-US" sz="1200" dirty="0" err="1"/>
              <a:t>reiese</a:t>
            </a:r>
            <a:r>
              <a:rPr lang="en-US" sz="1200" dirty="0"/>
              <a:t> din </a:t>
            </a:r>
            <a:r>
              <a:rPr lang="en-US" sz="1200" dirty="0" err="1"/>
              <a:t>craniile</a:t>
            </a:r>
            <a:r>
              <a:rPr lang="en-US" sz="1200" dirty="0"/>
              <a:t> recuperate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trepanare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practicate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forme</a:t>
            </a:r>
            <a:r>
              <a:rPr lang="en-US" sz="1200" dirty="0"/>
              <a:t> de </a:t>
            </a:r>
            <a:r>
              <a:rPr lang="en-US" sz="1200" dirty="0" err="1"/>
              <a:t>intervenție</a:t>
            </a:r>
            <a:r>
              <a:rPr lang="en-US" sz="1200" dirty="0"/>
              <a:t> </a:t>
            </a:r>
            <a:r>
              <a:rPr lang="en-US" sz="1200" dirty="0" err="1"/>
              <a:t>chirurgicală</a:t>
            </a:r>
            <a:r>
              <a:rPr lang="en-US" sz="1200" dirty="0"/>
              <a:t>,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informații</a:t>
            </a:r>
            <a:r>
              <a:rPr lang="en-US" sz="1200" dirty="0"/>
              <a:t> sunt </a:t>
            </a:r>
            <a:r>
              <a:rPr lang="en-US" sz="1200" dirty="0" err="1"/>
              <a:t>obținute</a:t>
            </a:r>
            <a:r>
              <a:rPr lang="en-US" sz="1200" dirty="0"/>
              <a:t> </a:t>
            </a:r>
            <a:r>
              <a:rPr lang="en-US" sz="1200" dirty="0" err="1"/>
              <a:t>datorită</a:t>
            </a:r>
            <a:r>
              <a:rPr lang="en-US" sz="1200" dirty="0"/>
              <a:t> </a:t>
            </a:r>
            <a:r>
              <a:rPr lang="en-US" sz="1200" dirty="0" err="1"/>
              <a:t>ceramicii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ceramicii</a:t>
            </a:r>
            <a:r>
              <a:rPr lang="en-US" sz="1200" dirty="0"/>
              <a:t> </a:t>
            </a:r>
            <a:r>
              <a:rPr lang="en-US" sz="1200" dirty="0" err="1"/>
              <a:t>unor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cultura</a:t>
            </a:r>
            <a:r>
              <a:rPr lang="en-US" sz="1200" dirty="0"/>
              <a:t> pre-</a:t>
            </a:r>
            <a:r>
              <a:rPr lang="en-US" sz="1200" dirty="0" err="1"/>
              <a:t>inca</a:t>
            </a:r>
            <a:r>
              <a:rPr lang="en-US" sz="1200" dirty="0"/>
              <a:t> Moche, care </a:t>
            </a:r>
            <a:r>
              <a:rPr lang="en-US" sz="1200" dirty="0" err="1"/>
              <a:t>reprezintă</a:t>
            </a:r>
            <a:r>
              <a:rPr lang="en-US" sz="1200" dirty="0"/>
              <a:t> </a:t>
            </a:r>
            <a:r>
              <a:rPr lang="en-US" sz="1200" dirty="0" err="1"/>
              <a:t>persoane</a:t>
            </a:r>
            <a:r>
              <a:rPr lang="en-US" sz="1200" dirty="0"/>
              <a:t> cu un </a:t>
            </a:r>
            <a:r>
              <a:rPr lang="en-US" sz="1200" dirty="0" err="1"/>
              <a:t>braț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picior</a:t>
            </a:r>
            <a:r>
              <a:rPr lang="en-US" sz="1200" dirty="0"/>
              <a:t> </a:t>
            </a:r>
            <a:r>
              <a:rPr lang="en-US" sz="1200" dirty="0" err="1"/>
              <a:t>amputat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uneori</a:t>
            </a:r>
            <a:r>
              <a:rPr lang="en-US" sz="1200" dirty="0"/>
              <a:t> </a:t>
            </a:r>
            <a:r>
              <a:rPr lang="en-US" sz="1200" dirty="0" err="1"/>
              <a:t>prevăzute</a:t>
            </a:r>
            <a:r>
              <a:rPr lang="en-US" sz="1200" dirty="0"/>
              <a:t> cu un </a:t>
            </a:r>
            <a:r>
              <a:rPr lang="en-US" sz="1200" dirty="0" err="1"/>
              <a:t>membru</a:t>
            </a:r>
            <a:r>
              <a:rPr lang="en-US" sz="1200" dirty="0"/>
              <a:t> artificial.</a:t>
            </a:r>
          </a:p>
          <a:p>
            <a:pPr marL="0" indent="0" algn="just">
              <a:buNone/>
            </a:pPr>
            <a:r>
              <a:rPr lang="en-US" sz="1200" dirty="0" err="1"/>
              <a:t>Analiza</a:t>
            </a:r>
            <a:r>
              <a:rPr lang="en-US" sz="1200" dirty="0"/>
              <a:t> </a:t>
            </a:r>
            <a:r>
              <a:rPr lang="en-US" sz="1200" dirty="0" err="1"/>
              <a:t>rămășițelor</a:t>
            </a:r>
            <a:r>
              <a:rPr lang="en-US" sz="1200" dirty="0"/>
              <a:t> </a:t>
            </a:r>
            <a:r>
              <a:rPr lang="en-US" sz="1200" dirty="0" err="1"/>
              <a:t>scheletului</a:t>
            </a:r>
            <a:r>
              <a:rPr lang="en-US" sz="1200" dirty="0"/>
              <a:t> </a:t>
            </a:r>
            <a:r>
              <a:rPr lang="en-US" sz="1200" dirty="0" err="1"/>
              <a:t>culturii</a:t>
            </a:r>
            <a:r>
              <a:rPr lang="en-US" sz="1200" dirty="0"/>
              <a:t> Moche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efectuată</a:t>
            </a:r>
            <a:r>
              <a:rPr lang="en-US" sz="1200" dirty="0"/>
              <a:t>, </a:t>
            </a:r>
            <a:r>
              <a:rPr lang="en-US" sz="1200" dirty="0" err="1"/>
              <a:t>ceea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</a:t>
            </a:r>
            <a:r>
              <a:rPr lang="en-US" sz="1200" dirty="0" err="1"/>
              <a:t>arată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intervențiile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de </a:t>
            </a:r>
            <a:r>
              <a:rPr lang="en-US" sz="1200" dirty="0" err="1"/>
              <a:t>amputare</a:t>
            </a:r>
            <a:r>
              <a:rPr lang="en-US" sz="1200" dirty="0"/>
              <a:t> a </a:t>
            </a:r>
            <a:r>
              <a:rPr lang="en-US" sz="1200" dirty="0" err="1"/>
              <a:t>piciorului</a:t>
            </a:r>
            <a:r>
              <a:rPr lang="en-US" sz="1200" dirty="0"/>
              <a:t> cu </a:t>
            </a:r>
            <a:r>
              <a:rPr lang="en-US" sz="1200" dirty="0" err="1"/>
              <a:t>vindecare</a:t>
            </a:r>
            <a:r>
              <a:rPr lang="en-US" sz="1200" dirty="0"/>
              <a:t> </a:t>
            </a:r>
            <a:r>
              <a:rPr lang="en-US" sz="1200" dirty="0" err="1"/>
              <a:t>ulterioară</a:t>
            </a:r>
            <a:r>
              <a:rPr lang="en-US" sz="1200" dirty="0"/>
              <a:t> au </a:t>
            </a:r>
            <a:r>
              <a:rPr lang="en-US" sz="1200" dirty="0" err="1"/>
              <a:t>avut</a:t>
            </a:r>
            <a:r>
              <a:rPr lang="en-US" sz="1200" dirty="0"/>
              <a:t> loc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cazuri</a:t>
            </a:r>
            <a:r>
              <a:rPr lang="en-US" sz="1200" dirty="0"/>
              <a:t>.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,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dezvoltate</a:t>
            </a:r>
            <a:r>
              <a:rPr lang="en-US" sz="1200" dirty="0"/>
              <a:t>,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operații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</a:t>
            </a:r>
            <a:r>
              <a:rPr lang="en-US" sz="1200" dirty="0" err="1"/>
              <a:t>extinse</a:t>
            </a:r>
            <a:r>
              <a:rPr lang="en-US" sz="1200" dirty="0"/>
              <a:t>, cu un </a:t>
            </a:r>
            <a:r>
              <a:rPr lang="en-US" sz="1200" dirty="0" err="1"/>
              <a:t>număr</a:t>
            </a:r>
            <a:r>
              <a:rPr lang="en-US" sz="1200" dirty="0"/>
              <a:t> mare de </a:t>
            </a:r>
            <a:r>
              <a:rPr lang="en-US" sz="1200" dirty="0" err="1"/>
              <a:t>instrumente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tipuri</a:t>
            </a:r>
            <a:r>
              <a:rPr lang="en-US" sz="1200" dirty="0"/>
              <a:t> de ace, </a:t>
            </a:r>
            <a:r>
              <a:rPr lang="en-US" sz="1200" dirty="0" err="1"/>
              <a:t>cuțite</a:t>
            </a:r>
            <a:r>
              <a:rPr lang="en-US" sz="1200" dirty="0"/>
              <a:t> </a:t>
            </a:r>
            <a:r>
              <a:rPr lang="en-US" sz="1200" dirty="0" err="1"/>
              <a:t>tumi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obiecte</a:t>
            </a:r>
            <a:r>
              <a:rPr lang="en-US" sz="1200" dirty="0"/>
              <a:t> care </a:t>
            </a:r>
            <a:r>
              <a:rPr lang="en-US" sz="1200" dirty="0" err="1"/>
              <a:t>ar</a:t>
            </a:r>
            <a:r>
              <a:rPr lang="en-US" sz="1200" dirty="0"/>
              <a:t> </a:t>
            </a:r>
            <a:r>
              <a:rPr lang="en-US" sz="1200" dirty="0" err="1"/>
              <a:t>putea</a:t>
            </a:r>
            <a:r>
              <a:rPr lang="en-US" sz="1200" dirty="0"/>
              <a:t> fi </a:t>
            </a:r>
            <a:r>
              <a:rPr lang="en-US" sz="1200" dirty="0" err="1"/>
              <a:t>utilizate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operațiile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.</a:t>
            </a:r>
            <a:endParaRPr lang="es-ES" sz="1200" dirty="0"/>
          </a:p>
          <a:p>
            <a:pPr marL="69056" indent="2381" algn="just">
              <a:buNone/>
            </a:pPr>
            <a:endParaRPr lang="en-US" sz="1000" dirty="0"/>
          </a:p>
          <a:p>
            <a:pPr marL="69056" indent="2381" algn="just">
              <a:buNone/>
            </a:pPr>
            <a:r>
              <a:rPr lang="en-US" sz="1000" dirty="0"/>
              <a:t>Jan G. R.  </a:t>
            </a:r>
            <a:r>
              <a:rPr lang="en-US" sz="1000" dirty="0" err="1"/>
              <a:t>Elferink</a:t>
            </a:r>
            <a:r>
              <a:rPr lang="es-PE" sz="1000" dirty="0"/>
              <a:t>. </a:t>
            </a:r>
            <a:r>
              <a:rPr lang="en-US" sz="1000" dirty="0"/>
              <a:t>The Inca healer: empirical medical knowledge and magic in pre-Columbian Peru. </a:t>
            </a:r>
            <a:r>
              <a:rPr lang="es-PE" sz="1000" dirty="0"/>
              <a:t>Revista de Indias, 2015, vol. LXXV, n.º 264 Págs. 323­350, ISSN: 0034­8341. </a:t>
            </a:r>
            <a:r>
              <a:rPr lang="en-US" sz="1000" dirty="0"/>
              <a:t>doi:10.3989/revindias.2015.011</a:t>
            </a:r>
            <a:endParaRPr lang="es-PE" sz="1000" dirty="0"/>
          </a:p>
          <a:p>
            <a:pPr marL="69056" indent="2381" algn="just">
              <a:buNone/>
            </a:pPr>
            <a:endParaRPr lang="en-US" sz="1000" dirty="0"/>
          </a:p>
          <a:p>
            <a:pPr marL="69056" indent="2381" algn="just">
              <a:buNone/>
            </a:pPr>
            <a:endParaRPr lang="en-US" sz="1000" dirty="0"/>
          </a:p>
          <a:p>
            <a:pPr marL="69056" indent="2381" algn="just">
              <a:buNone/>
            </a:pPr>
            <a:endParaRPr lang="en-US" sz="1000" dirty="0"/>
          </a:p>
          <a:p>
            <a:pPr marL="69056" indent="2381" algn="just">
              <a:buNone/>
            </a:pPr>
            <a:endParaRPr lang="en-US" sz="1000" dirty="0"/>
          </a:p>
          <a:p>
            <a:pPr>
              <a:buNone/>
            </a:pPr>
            <a:endParaRPr lang="es-ES" sz="1500" dirty="0"/>
          </a:p>
          <a:p>
            <a:pPr marL="0" indent="0" algn="just">
              <a:buNone/>
            </a:pPr>
            <a:endParaRPr lang="es-PE" sz="1500" dirty="0"/>
          </a:p>
        </p:txBody>
      </p:sp>
    </p:spTree>
    <p:extLst>
      <p:ext uri="{BB962C8B-B14F-4D97-AF65-F5344CB8AC3E}">
        <p14:creationId xmlns:p14="http://schemas.microsoft.com/office/powerpoint/2010/main" val="33833693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BF881-FDE1-4B2A-885E-75D6E95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27" y="869745"/>
            <a:ext cx="7886700" cy="60973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77D5A6-5AC4-43E8-A2B4-8D9C5403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102" y="1636348"/>
            <a:ext cx="7886700" cy="140480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/>
              <a:t>O </a:t>
            </a:r>
            <a:r>
              <a:rPr lang="en-US" sz="1800" dirty="0" err="1"/>
              <a:t>trepanație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o </a:t>
            </a:r>
            <a:r>
              <a:rPr lang="en-US" sz="1800" dirty="0" err="1"/>
              <a:t>deschidere</a:t>
            </a:r>
            <a:r>
              <a:rPr lang="en-US" sz="1800" dirty="0"/>
              <a:t> a </a:t>
            </a:r>
            <a:r>
              <a:rPr lang="en-US" sz="1800" dirty="0" err="1"/>
              <a:t>craniului</a:t>
            </a:r>
            <a:r>
              <a:rPr lang="en-US" sz="1800" dirty="0"/>
              <a:t> care </a:t>
            </a:r>
            <a:r>
              <a:rPr lang="en-US" sz="1800" dirty="0" err="1"/>
              <a:t>lasă</a:t>
            </a:r>
            <a:r>
              <a:rPr lang="en-US" sz="1800" dirty="0"/>
              <a:t> o </a:t>
            </a:r>
            <a:r>
              <a:rPr lang="en-US" sz="1800" dirty="0" err="1"/>
              <a:t>fereastră</a:t>
            </a:r>
            <a:r>
              <a:rPr lang="en-US" sz="1800" dirty="0"/>
              <a:t> </a:t>
            </a:r>
            <a:r>
              <a:rPr lang="en-US" sz="1800" dirty="0" err="1"/>
              <a:t>către</a:t>
            </a:r>
            <a:r>
              <a:rPr lang="en-US" sz="1800" dirty="0"/>
              <a:t> </a:t>
            </a:r>
            <a:r>
              <a:rPr lang="en-US" sz="1800" dirty="0" err="1"/>
              <a:t>creier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este</a:t>
            </a:r>
            <a:r>
              <a:rPr lang="en-US" sz="1800" dirty="0"/>
              <a:t> </a:t>
            </a:r>
            <a:r>
              <a:rPr lang="en-US" sz="1800" dirty="0" err="1"/>
              <a:t>cea</a:t>
            </a:r>
            <a:r>
              <a:rPr lang="en-US" sz="1800" dirty="0"/>
              <a:t> </a:t>
            </a:r>
            <a:r>
              <a:rPr lang="en-US" sz="1800" dirty="0" err="1"/>
              <a:t>mai</a:t>
            </a:r>
            <a:r>
              <a:rPr lang="en-US" sz="1800" dirty="0"/>
              <a:t> </a:t>
            </a:r>
            <a:r>
              <a:rPr lang="en-US" sz="1800" dirty="0" err="1"/>
              <a:t>veche</a:t>
            </a:r>
            <a:r>
              <a:rPr lang="en-US" sz="1800" dirty="0"/>
              <a:t> </a:t>
            </a:r>
            <a:r>
              <a:rPr lang="en-US" sz="1800" dirty="0" err="1"/>
              <a:t>formă</a:t>
            </a:r>
            <a:r>
              <a:rPr lang="en-US" sz="1800" dirty="0"/>
              <a:t> de </a:t>
            </a:r>
            <a:r>
              <a:rPr lang="en-US" sz="1800" dirty="0" err="1"/>
              <a:t>intervenție</a:t>
            </a:r>
            <a:r>
              <a:rPr lang="en-US" sz="1800" dirty="0"/>
              <a:t> </a:t>
            </a:r>
            <a:r>
              <a:rPr lang="en-US" sz="1800" dirty="0" err="1"/>
              <a:t>chirurgicală</a:t>
            </a:r>
            <a:r>
              <a:rPr lang="en-US" sz="1800" dirty="0"/>
              <a:t> </a:t>
            </a:r>
            <a:r>
              <a:rPr lang="en-US" sz="1800" dirty="0" err="1"/>
              <a:t>documentată</a:t>
            </a:r>
            <a:r>
              <a:rPr lang="en-US" sz="1800" dirty="0"/>
              <a:t> </a:t>
            </a:r>
            <a:r>
              <a:rPr lang="en-US" sz="1800" dirty="0" err="1"/>
              <a:t>în</a:t>
            </a:r>
            <a:r>
              <a:rPr lang="en-US" sz="1800" dirty="0"/>
              <a:t> </a:t>
            </a:r>
            <a:r>
              <a:rPr lang="en-US" sz="1800" dirty="0" err="1"/>
              <a:t>cazul</a:t>
            </a:r>
            <a:r>
              <a:rPr lang="en-US" sz="1800" dirty="0"/>
              <a:t> </a:t>
            </a:r>
            <a:r>
              <a:rPr lang="en-US" sz="1800" dirty="0" err="1"/>
              <a:t>peruan</a:t>
            </a:r>
            <a:r>
              <a:rPr lang="en-US" sz="1800" dirty="0"/>
              <a:t> din </a:t>
            </a:r>
            <a:r>
              <a:rPr lang="en-US" sz="1800" dirty="0" err="1"/>
              <a:t>cultura</a:t>
            </a:r>
            <a:r>
              <a:rPr lang="en-US" sz="1800" dirty="0"/>
              <a:t> </a:t>
            </a:r>
            <a:r>
              <a:rPr lang="en-US" sz="1800" dirty="0" err="1"/>
              <a:t>Paracas</a:t>
            </a:r>
            <a:r>
              <a:rPr lang="en-US" sz="1800" dirty="0"/>
              <a:t>.</a:t>
            </a:r>
            <a:endParaRPr lang="ro-RO" sz="1800" dirty="0"/>
          </a:p>
          <a:p>
            <a:pPr marL="0" indent="0" algn="just">
              <a:buNone/>
            </a:pPr>
            <a:r>
              <a:rPr lang="en-US" sz="1800" dirty="0" err="1"/>
              <a:t>Cultura</a:t>
            </a:r>
            <a:r>
              <a:rPr lang="en-US" sz="1800" dirty="0"/>
              <a:t> </a:t>
            </a:r>
            <a:r>
              <a:rPr lang="en-US" sz="1800" dirty="0" err="1"/>
              <a:t>Paracas</a:t>
            </a:r>
            <a:r>
              <a:rPr lang="en-US" sz="1800" dirty="0"/>
              <a:t> a </a:t>
            </a:r>
            <a:r>
              <a:rPr lang="en-US" sz="1800" dirty="0" err="1"/>
              <a:t>fost</a:t>
            </a:r>
            <a:r>
              <a:rPr lang="en-US" sz="1800" dirty="0"/>
              <a:t> o </a:t>
            </a:r>
            <a:r>
              <a:rPr lang="en-US" sz="1800" dirty="0" err="1"/>
              <a:t>civilizație</a:t>
            </a:r>
            <a:r>
              <a:rPr lang="en-US" sz="1800" dirty="0"/>
              <a:t> </a:t>
            </a:r>
            <a:r>
              <a:rPr lang="en-US" sz="1800" dirty="0" err="1"/>
              <a:t>precolumbiană</a:t>
            </a:r>
            <a:r>
              <a:rPr lang="en-US" sz="1800" dirty="0"/>
              <a:t> a </a:t>
            </a:r>
            <a:r>
              <a:rPr lang="en-US" sz="1800" dirty="0" err="1"/>
              <a:t>Peruului</a:t>
            </a:r>
            <a:r>
              <a:rPr lang="en-US" sz="1800" dirty="0"/>
              <a:t> antic, </a:t>
            </a:r>
            <a:r>
              <a:rPr lang="en-US" sz="1800" dirty="0" err="1"/>
              <a:t>în</a:t>
            </a:r>
            <a:r>
              <a:rPr lang="en-US" sz="1800" dirty="0"/>
              <a:t> care </a:t>
            </a:r>
            <a:r>
              <a:rPr lang="en-US" sz="1800" dirty="0" err="1"/>
              <a:t>trepanarea</a:t>
            </a:r>
            <a:r>
              <a:rPr lang="en-US" sz="1800" dirty="0"/>
              <a:t> </a:t>
            </a:r>
            <a:r>
              <a:rPr lang="en-US" sz="1800" dirty="0" err="1"/>
              <a:t>și</a:t>
            </a:r>
            <a:r>
              <a:rPr lang="en-US" sz="1800" dirty="0"/>
              <a:t> </a:t>
            </a:r>
            <a:r>
              <a:rPr lang="en-US" sz="1800" dirty="0" err="1"/>
              <a:t>practicile</a:t>
            </a:r>
            <a:r>
              <a:rPr lang="en-US" sz="1800" dirty="0"/>
              <a:t> de </a:t>
            </a:r>
            <a:r>
              <a:rPr lang="en-US" sz="1800" dirty="0" err="1"/>
              <a:t>deformare</a:t>
            </a:r>
            <a:r>
              <a:rPr lang="en-US" sz="1800" dirty="0"/>
              <a:t> </a:t>
            </a:r>
            <a:r>
              <a:rPr lang="en-US" sz="1800" dirty="0" err="1"/>
              <a:t>craniană</a:t>
            </a:r>
            <a:r>
              <a:rPr lang="en-US" sz="1800" dirty="0"/>
              <a:t> au </a:t>
            </a:r>
            <a:r>
              <a:rPr lang="en-US" sz="1800" dirty="0" err="1"/>
              <a:t>fost</a:t>
            </a:r>
            <a:r>
              <a:rPr lang="en-US" sz="1800" dirty="0"/>
              <a:t> </a:t>
            </a:r>
            <a:r>
              <a:rPr lang="en-US" sz="1800" dirty="0" err="1"/>
              <a:t>dezvoltate</a:t>
            </a:r>
            <a:r>
              <a:rPr lang="en-US" sz="1800" dirty="0"/>
              <a:t> cu mare </a:t>
            </a:r>
            <a:r>
              <a:rPr lang="en-US" sz="1800" dirty="0" err="1"/>
              <a:t>succes</a:t>
            </a:r>
            <a:r>
              <a:rPr lang="en-US" sz="1800" dirty="0"/>
              <a:t>.</a:t>
            </a:r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33833693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BF881-FDE1-4B2A-885E-75D6E95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46" y="931390"/>
            <a:ext cx="7886700" cy="391484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77D5A6-5AC4-43E8-A2B4-8D9C5403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030" y="1322874"/>
            <a:ext cx="7258793" cy="337241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sz="1900" dirty="0" err="1"/>
              <a:t>Vindecătorii</a:t>
            </a:r>
            <a:r>
              <a:rPr lang="en-US" sz="1900" dirty="0"/>
              <a:t> </a:t>
            </a:r>
            <a:r>
              <a:rPr lang="en-US" sz="1900" dirty="0" err="1"/>
              <a:t>chirurgi</a:t>
            </a:r>
            <a:r>
              <a:rPr lang="en-US" sz="1900" dirty="0"/>
              <a:t> care </a:t>
            </a:r>
            <a:r>
              <a:rPr lang="en-US" sz="1900" dirty="0" err="1"/>
              <a:t>foloseau</a:t>
            </a:r>
            <a:r>
              <a:rPr lang="en-US" sz="1900" dirty="0"/>
              <a:t> </a:t>
            </a:r>
            <a:r>
              <a:rPr lang="en-US" sz="1900" dirty="0" err="1"/>
              <a:t>plante</a:t>
            </a:r>
            <a:r>
              <a:rPr lang="en-US" sz="1900" dirty="0"/>
              <a:t> </a:t>
            </a:r>
            <a:r>
              <a:rPr lang="en-US" sz="1900" dirty="0" err="1"/>
              <a:t>medicinale</a:t>
            </a:r>
            <a:r>
              <a:rPr lang="en-US" sz="1900" dirty="0"/>
              <a:t> au </a:t>
            </a:r>
            <a:r>
              <a:rPr lang="en-US" sz="1900" dirty="0" err="1"/>
              <a:t>fost</a:t>
            </a:r>
            <a:r>
              <a:rPr lang="en-US" sz="1900" dirty="0"/>
              <a:t> </a:t>
            </a:r>
            <a:r>
              <a:rPr lang="en-US" sz="1900" dirty="0" err="1"/>
              <a:t>numiți</a:t>
            </a:r>
            <a:r>
              <a:rPr lang="en-US" sz="1900" dirty="0"/>
              <a:t> „</a:t>
            </a:r>
            <a:r>
              <a:rPr lang="en-US" sz="1900" dirty="0" err="1"/>
              <a:t>hampi</a:t>
            </a:r>
            <a:r>
              <a:rPr lang="en-US" sz="1900" dirty="0"/>
              <a:t>”, </a:t>
            </a:r>
            <a:r>
              <a:rPr lang="en-US" sz="1900" dirty="0" err="1"/>
              <a:t>indicând</a:t>
            </a:r>
            <a:r>
              <a:rPr lang="en-US" sz="1900" dirty="0"/>
              <a:t> </a:t>
            </a:r>
            <a:r>
              <a:rPr lang="en-US" sz="1900" dirty="0" err="1"/>
              <a:t>faptul</a:t>
            </a:r>
            <a:r>
              <a:rPr lang="en-US" sz="1900" dirty="0"/>
              <a:t> </a:t>
            </a:r>
            <a:r>
              <a:rPr lang="en-US" sz="1900" dirty="0" err="1"/>
              <a:t>că</a:t>
            </a:r>
            <a:r>
              <a:rPr lang="en-US" sz="1900" dirty="0"/>
              <a:t> </a:t>
            </a:r>
            <a:r>
              <a:rPr lang="en-US" sz="1900" dirty="0" err="1"/>
              <a:t>medicamentele</a:t>
            </a:r>
            <a:r>
              <a:rPr lang="en-US" sz="1900" dirty="0"/>
              <a:t> (</a:t>
            </a:r>
            <a:r>
              <a:rPr lang="en-US" sz="1900" dirty="0" err="1"/>
              <a:t>botanice</a:t>
            </a:r>
            <a:r>
              <a:rPr lang="en-US" sz="1900" dirty="0"/>
              <a:t>) au </a:t>
            </a:r>
            <a:r>
              <a:rPr lang="en-US" sz="1900" dirty="0" err="1"/>
              <a:t>jucat</a:t>
            </a:r>
            <a:r>
              <a:rPr lang="en-US" sz="1900" dirty="0"/>
              <a:t> un </a:t>
            </a:r>
            <a:r>
              <a:rPr lang="en-US" sz="1900" dirty="0" err="1"/>
              <a:t>rol</a:t>
            </a:r>
            <a:r>
              <a:rPr lang="en-US" sz="1900" dirty="0"/>
              <a:t> </a:t>
            </a:r>
            <a:r>
              <a:rPr lang="en-US" sz="1900" dirty="0" err="1"/>
              <a:t>în</a:t>
            </a:r>
            <a:r>
              <a:rPr lang="en-US" sz="1900" dirty="0"/>
              <a:t> </a:t>
            </a:r>
            <a:r>
              <a:rPr lang="en-US" sz="1900" dirty="0" err="1"/>
              <a:t>timpul</a:t>
            </a:r>
            <a:r>
              <a:rPr lang="en-US" sz="1900" dirty="0"/>
              <a:t> </a:t>
            </a:r>
            <a:r>
              <a:rPr lang="en-US" sz="1900" dirty="0" err="1"/>
              <a:t>intervenției</a:t>
            </a:r>
            <a:r>
              <a:rPr lang="en-US" sz="1900" dirty="0"/>
              <a:t> </a:t>
            </a:r>
            <a:r>
              <a:rPr lang="en-US" sz="1900" dirty="0" err="1"/>
              <a:t>chirurgicale</a:t>
            </a:r>
            <a:r>
              <a:rPr lang="en-US" sz="1900" dirty="0"/>
              <a:t>. </a:t>
            </a:r>
            <a:endParaRPr lang="ro-RO" sz="1900" dirty="0"/>
          </a:p>
          <a:p>
            <a:pPr marL="0" indent="0" algn="just">
              <a:buNone/>
            </a:pPr>
            <a:r>
              <a:rPr lang="en-US" sz="1900" dirty="0" err="1"/>
              <a:t>Există</a:t>
            </a:r>
            <a:r>
              <a:rPr lang="en-US" sz="1900" dirty="0"/>
              <a:t> </a:t>
            </a:r>
            <a:r>
              <a:rPr lang="en-US" sz="1900" dirty="0" err="1"/>
              <a:t>dovezi</a:t>
            </a:r>
            <a:r>
              <a:rPr lang="en-US" sz="1900" dirty="0"/>
              <a:t> </a:t>
            </a:r>
            <a:r>
              <a:rPr lang="en-US" sz="1900" dirty="0" err="1"/>
              <a:t>că</a:t>
            </a:r>
            <a:r>
              <a:rPr lang="en-US" sz="1900" dirty="0"/>
              <a:t> </a:t>
            </a:r>
            <a:r>
              <a:rPr lang="en-US" sz="1900" dirty="0" err="1"/>
              <a:t>în</a:t>
            </a:r>
            <a:r>
              <a:rPr lang="en-US" sz="1900" dirty="0"/>
              <a:t> </a:t>
            </a:r>
            <a:r>
              <a:rPr lang="en-US" sz="1900" dirty="0" err="1"/>
              <a:t>medicina</a:t>
            </a:r>
            <a:r>
              <a:rPr lang="en-US" sz="1900" dirty="0"/>
              <a:t> </a:t>
            </a:r>
            <a:r>
              <a:rPr lang="en-US" sz="1900" dirty="0" err="1"/>
              <a:t>precolumbiană</a:t>
            </a:r>
            <a:r>
              <a:rPr lang="en-US" sz="1900" dirty="0"/>
              <a:t> a </a:t>
            </a:r>
            <a:r>
              <a:rPr lang="en-US" sz="1900" dirty="0" err="1"/>
              <a:t>existat</a:t>
            </a:r>
            <a:r>
              <a:rPr lang="en-US" sz="1900" dirty="0"/>
              <a:t> un </a:t>
            </a:r>
            <a:r>
              <a:rPr lang="en-US" sz="1900" dirty="0" err="1"/>
              <a:t>procent</a:t>
            </a:r>
            <a:r>
              <a:rPr lang="en-US" sz="1900" dirty="0"/>
              <a:t> </a:t>
            </a:r>
            <a:r>
              <a:rPr lang="en-US" sz="1900" dirty="0" err="1"/>
              <a:t>ridicat</a:t>
            </a:r>
            <a:r>
              <a:rPr lang="en-US" sz="1900" dirty="0"/>
              <a:t> de </a:t>
            </a:r>
            <a:r>
              <a:rPr lang="en-US" sz="1900" dirty="0" err="1"/>
              <a:t>recuperare</a:t>
            </a:r>
            <a:r>
              <a:rPr lang="en-US" sz="1900" dirty="0"/>
              <a:t> </a:t>
            </a:r>
            <a:r>
              <a:rPr lang="en-US" sz="1900" dirty="0" err="1"/>
              <a:t>în</a:t>
            </a:r>
            <a:r>
              <a:rPr lang="en-US" sz="1900" dirty="0"/>
              <a:t> </a:t>
            </a:r>
            <a:r>
              <a:rPr lang="en-US" sz="1900" dirty="0" err="1"/>
              <a:t>rândul</a:t>
            </a:r>
            <a:r>
              <a:rPr lang="en-US" sz="1900" dirty="0"/>
              <a:t> </a:t>
            </a:r>
            <a:r>
              <a:rPr lang="en-US" sz="1900" dirty="0" err="1"/>
              <a:t>pacienților</a:t>
            </a:r>
            <a:r>
              <a:rPr lang="en-US" sz="1900" dirty="0"/>
              <a:t> cu </a:t>
            </a:r>
            <a:r>
              <a:rPr lang="en-US" sz="1900" dirty="0" err="1"/>
              <a:t>cranii</a:t>
            </a:r>
            <a:r>
              <a:rPr lang="en-US" sz="1900" dirty="0"/>
              <a:t> </a:t>
            </a:r>
            <a:r>
              <a:rPr lang="en-US" sz="1900" dirty="0" err="1"/>
              <a:t>trepanate</a:t>
            </a:r>
            <a:r>
              <a:rPr lang="en-US" sz="1900" dirty="0"/>
              <a:t>, </a:t>
            </a:r>
            <a:r>
              <a:rPr lang="en-US" sz="1900" dirty="0" err="1"/>
              <a:t>indicat</a:t>
            </a:r>
            <a:r>
              <a:rPr lang="en-US" sz="1900" dirty="0"/>
              <a:t> </a:t>
            </a:r>
            <a:r>
              <a:rPr lang="en-US" sz="1900" dirty="0" err="1"/>
              <a:t>datorită</a:t>
            </a:r>
            <a:r>
              <a:rPr lang="en-US" sz="1900" dirty="0"/>
              <a:t> </a:t>
            </a:r>
            <a:r>
              <a:rPr lang="en-US" sz="1900" dirty="0" err="1"/>
              <a:t>utilizării</a:t>
            </a:r>
            <a:r>
              <a:rPr lang="en-US" sz="1900" dirty="0"/>
              <a:t> </a:t>
            </a:r>
            <a:r>
              <a:rPr lang="en-US" sz="1900" dirty="0" err="1"/>
              <a:t>plantelor</a:t>
            </a:r>
            <a:r>
              <a:rPr lang="en-US" sz="1900" dirty="0"/>
              <a:t> </a:t>
            </a:r>
            <a:r>
              <a:rPr lang="en-US" sz="1900" dirty="0" err="1"/>
              <a:t>medicinale</a:t>
            </a:r>
            <a:r>
              <a:rPr lang="en-US" sz="1900" dirty="0"/>
              <a:t> </a:t>
            </a:r>
            <a:r>
              <a:rPr lang="en-US" sz="1900" dirty="0" err="1"/>
              <a:t>pentru</a:t>
            </a:r>
            <a:r>
              <a:rPr lang="en-US" sz="1900" dirty="0"/>
              <a:t> a </a:t>
            </a:r>
            <a:r>
              <a:rPr lang="en-US" sz="1900" dirty="0" err="1"/>
              <a:t>preveni</a:t>
            </a:r>
            <a:r>
              <a:rPr lang="en-US" sz="1900" dirty="0"/>
              <a:t> </a:t>
            </a:r>
            <a:r>
              <a:rPr lang="en-US" sz="1900" dirty="0" err="1"/>
              <a:t>infecțiile</a:t>
            </a:r>
            <a:r>
              <a:rPr lang="en-US" sz="1900" dirty="0"/>
              <a:t> </a:t>
            </a:r>
            <a:r>
              <a:rPr lang="en-US" sz="1900" dirty="0" err="1"/>
              <a:t>și</a:t>
            </a:r>
            <a:r>
              <a:rPr lang="en-US" sz="1900" dirty="0"/>
              <a:t> </a:t>
            </a:r>
            <a:r>
              <a:rPr lang="en-US" sz="1900" dirty="0" err="1"/>
              <a:t>inflamațiile</a:t>
            </a:r>
            <a:r>
              <a:rPr lang="en-US" sz="1900" dirty="0"/>
              <a:t> </a:t>
            </a:r>
            <a:r>
              <a:rPr lang="en-US" sz="1900" dirty="0" err="1"/>
              <a:t>și</a:t>
            </a:r>
            <a:r>
              <a:rPr lang="en-US" sz="1900" dirty="0"/>
              <a:t>, eventual, </a:t>
            </a:r>
            <a:r>
              <a:rPr lang="en-US" sz="1900" dirty="0" err="1"/>
              <a:t>și</a:t>
            </a:r>
            <a:r>
              <a:rPr lang="en-US" sz="1900" dirty="0"/>
              <a:t> </a:t>
            </a:r>
            <a:r>
              <a:rPr lang="en-US" sz="1900" dirty="0" err="1"/>
              <a:t>pentru</a:t>
            </a:r>
            <a:r>
              <a:rPr lang="en-US" sz="1900" dirty="0"/>
              <a:t> </a:t>
            </a:r>
            <a:r>
              <a:rPr lang="en-US" sz="1900" dirty="0" err="1"/>
              <a:t>calmarea</a:t>
            </a:r>
            <a:r>
              <a:rPr lang="en-US" sz="1900" dirty="0"/>
              <a:t> </a:t>
            </a:r>
            <a:r>
              <a:rPr lang="en-US" sz="1900" dirty="0" err="1"/>
              <a:t>durerii</a:t>
            </a:r>
            <a:r>
              <a:rPr lang="en-US" sz="1900" dirty="0"/>
              <a:t>, </a:t>
            </a:r>
            <a:r>
              <a:rPr lang="en-US" sz="1900" dirty="0" err="1"/>
              <a:t>pentru</a:t>
            </a:r>
            <a:r>
              <a:rPr lang="en-US" sz="1900" dirty="0"/>
              <a:t> a reduce </a:t>
            </a:r>
            <a:r>
              <a:rPr lang="en-US" sz="1900" dirty="0" err="1"/>
              <a:t>durerea</a:t>
            </a:r>
            <a:r>
              <a:rPr lang="en-US" sz="1900" dirty="0"/>
              <a:t> </a:t>
            </a:r>
            <a:r>
              <a:rPr lang="en-US" sz="1900" dirty="0" err="1"/>
              <a:t>în</a:t>
            </a:r>
            <a:r>
              <a:rPr lang="en-US" sz="1900" dirty="0"/>
              <a:t> </a:t>
            </a:r>
            <a:r>
              <a:rPr lang="en-US" sz="1900" dirty="0" err="1"/>
              <a:t>timpul</a:t>
            </a:r>
            <a:r>
              <a:rPr lang="en-US" sz="1900" dirty="0"/>
              <a:t> </a:t>
            </a:r>
            <a:r>
              <a:rPr lang="en-US" sz="1900" dirty="0" err="1"/>
              <a:t>operației</a:t>
            </a:r>
            <a:r>
              <a:rPr lang="en-US" sz="1900" dirty="0"/>
              <a:t>. </a:t>
            </a:r>
            <a:r>
              <a:rPr lang="en-US" sz="1900" dirty="0" err="1"/>
              <a:t>Resturi</a:t>
            </a:r>
            <a:r>
              <a:rPr lang="en-US" sz="1900" dirty="0"/>
              <a:t> ale </a:t>
            </a:r>
            <a:r>
              <a:rPr lang="en-US" sz="1900" dirty="0" err="1"/>
              <a:t>acestor</a:t>
            </a:r>
            <a:r>
              <a:rPr lang="en-US" sz="1900" dirty="0"/>
              <a:t> </a:t>
            </a:r>
            <a:r>
              <a:rPr lang="en-US" sz="1900" dirty="0" err="1"/>
              <a:t>plante</a:t>
            </a:r>
            <a:r>
              <a:rPr lang="en-US" sz="1900" dirty="0"/>
              <a:t> au </a:t>
            </a:r>
            <a:r>
              <a:rPr lang="en-US" sz="1900" dirty="0" err="1"/>
              <a:t>fost</a:t>
            </a:r>
            <a:r>
              <a:rPr lang="en-US" sz="1900" dirty="0"/>
              <a:t> </a:t>
            </a:r>
            <a:r>
              <a:rPr lang="en-US" sz="1900" dirty="0" err="1"/>
              <a:t>găsite</a:t>
            </a:r>
            <a:r>
              <a:rPr lang="en-US" sz="1900" dirty="0"/>
              <a:t> </a:t>
            </a:r>
            <a:r>
              <a:rPr lang="en-US" sz="1900" dirty="0" err="1"/>
              <a:t>lângă</a:t>
            </a:r>
            <a:r>
              <a:rPr lang="en-US" sz="1900" dirty="0"/>
              <a:t> </a:t>
            </a:r>
            <a:r>
              <a:rPr lang="en-US" sz="1900" dirty="0" err="1"/>
              <a:t>resturi</a:t>
            </a:r>
            <a:r>
              <a:rPr lang="en-US" sz="1900" dirty="0"/>
              <a:t> </a:t>
            </a:r>
            <a:r>
              <a:rPr lang="en-US" sz="1900" dirty="0" err="1"/>
              <a:t>osoase</a:t>
            </a:r>
            <a:r>
              <a:rPr lang="en-US" sz="1900" dirty="0"/>
              <a:t>.</a:t>
            </a:r>
            <a:endParaRPr lang="es-ES" sz="2000" dirty="0"/>
          </a:p>
          <a:p>
            <a:pPr marL="0" indent="0" algn="just">
              <a:buNone/>
            </a:pPr>
            <a:endParaRPr lang="es-ES" sz="2400" dirty="0"/>
          </a:p>
          <a:p>
            <a:pPr marL="0" indent="0" algn="just">
              <a:buNone/>
            </a:pPr>
            <a:endParaRPr lang="es-ES" sz="2400" dirty="0"/>
          </a:p>
          <a:p>
            <a:pPr marL="69056" indent="2381" algn="just">
              <a:buNone/>
            </a:pPr>
            <a:endParaRPr lang="en-US" sz="1100" dirty="0"/>
          </a:p>
          <a:p>
            <a:pPr marL="69056" indent="2381" algn="just">
              <a:buNone/>
            </a:pPr>
            <a:endParaRPr lang="en-US" sz="1100" dirty="0"/>
          </a:p>
          <a:p>
            <a:pPr marL="69056" indent="2381" algn="just">
              <a:buNone/>
            </a:pPr>
            <a:endParaRPr lang="en-US" sz="1100" dirty="0"/>
          </a:p>
          <a:p>
            <a:pPr marL="69056" indent="2381" algn="just">
              <a:buNone/>
            </a:pPr>
            <a:r>
              <a:rPr lang="en-US" sz="1100" dirty="0"/>
              <a:t>Jan G. R.  </a:t>
            </a:r>
            <a:r>
              <a:rPr lang="en-US" sz="1100" dirty="0" err="1"/>
              <a:t>Elferink</a:t>
            </a:r>
            <a:r>
              <a:rPr lang="es-PE" sz="1100" dirty="0"/>
              <a:t>. </a:t>
            </a:r>
            <a:r>
              <a:rPr lang="en-US" sz="1100" dirty="0"/>
              <a:t>The Inca healer: empirical medical knowledge and magic in pre-Columbian Peru. </a:t>
            </a:r>
            <a:r>
              <a:rPr lang="es-PE" sz="1100" dirty="0"/>
              <a:t>Revista de Indias, 2015, vol. LXXV, n.º 264 Págs. 323­350, ISSN: 0034­8341. </a:t>
            </a:r>
            <a:r>
              <a:rPr lang="en-US" sz="1100" dirty="0"/>
              <a:t>doi:10.3989/revindias.2015.011</a:t>
            </a:r>
            <a:endParaRPr lang="es-ES" sz="1500" dirty="0"/>
          </a:p>
          <a:p>
            <a:pPr marL="0" indent="0" algn="just">
              <a:buNone/>
            </a:pPr>
            <a:endParaRPr lang="es-PE" sz="1500" dirty="0"/>
          </a:p>
        </p:txBody>
      </p:sp>
    </p:spTree>
    <p:extLst>
      <p:ext uri="{BB962C8B-B14F-4D97-AF65-F5344CB8AC3E}">
        <p14:creationId xmlns:p14="http://schemas.microsoft.com/office/powerpoint/2010/main" val="33833693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BF881-FDE1-4B2A-885E-75D6E95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182" y="880021"/>
            <a:ext cx="7886700" cy="630281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77D5A6-5AC4-43E8-A2B4-8D9C5403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923" y="1471960"/>
            <a:ext cx="7886700" cy="12301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Trepanarea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efectuată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necesită</a:t>
            </a:r>
            <a:r>
              <a:rPr lang="en-US" sz="1200" dirty="0"/>
              <a:t> o mare </a:t>
            </a:r>
            <a:r>
              <a:rPr lang="en-US" sz="1200" dirty="0" err="1"/>
              <a:t>abilitate</a:t>
            </a:r>
            <a:r>
              <a:rPr lang="en-US" sz="1200" dirty="0"/>
              <a:t> </a:t>
            </a:r>
            <a:r>
              <a:rPr lang="en-US" sz="1200" dirty="0" err="1"/>
              <a:t>tehnică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/>
              <a:t>S-au </a:t>
            </a:r>
            <a:r>
              <a:rPr lang="en-US" sz="1200" dirty="0" err="1"/>
              <a:t>dat</a:t>
            </a:r>
            <a:r>
              <a:rPr lang="en-US" sz="1200" dirty="0"/>
              <a:t> </a:t>
            </a:r>
            <a:r>
              <a:rPr lang="en-US" sz="1200" dirty="0" err="1"/>
              <a:t>două</a:t>
            </a:r>
            <a:r>
              <a:rPr lang="en-US" sz="1200" dirty="0"/>
              <a:t> </a:t>
            </a:r>
            <a:r>
              <a:rPr lang="en-US" sz="1200" dirty="0" err="1"/>
              <a:t>explicații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explica</a:t>
            </a:r>
            <a:r>
              <a:rPr lang="en-US" sz="1200" dirty="0"/>
              <a:t> de </a:t>
            </a:r>
            <a:r>
              <a:rPr lang="en-US" sz="1200" dirty="0" err="1"/>
              <a:t>ce</a:t>
            </a:r>
            <a:r>
              <a:rPr lang="en-US" sz="1200" dirty="0"/>
              <a:t> s-a </a:t>
            </a:r>
            <a:r>
              <a:rPr lang="en-US" sz="1200" dirty="0" err="1"/>
              <a:t>făcut</a:t>
            </a:r>
            <a:r>
              <a:rPr lang="en-US" sz="1200" dirty="0"/>
              <a:t> </a:t>
            </a:r>
            <a:r>
              <a:rPr lang="en-US" sz="1200" dirty="0" err="1"/>
              <a:t>trepanarea</a:t>
            </a:r>
            <a:r>
              <a:rPr lang="en-US" sz="1200" dirty="0"/>
              <a:t>:</a:t>
            </a:r>
          </a:p>
          <a:p>
            <a:pPr algn="just"/>
            <a:r>
              <a:rPr lang="en-US" sz="1200" dirty="0"/>
              <a:t>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efectuate</a:t>
            </a:r>
            <a:r>
              <a:rPr lang="en-US" sz="1200" dirty="0"/>
              <a:t> ca un </a:t>
            </a:r>
            <a:r>
              <a:rPr lang="en-US" sz="1200" dirty="0" err="1"/>
              <a:t>proces</a:t>
            </a:r>
            <a:r>
              <a:rPr lang="en-US" sz="1200" dirty="0"/>
              <a:t> </a:t>
            </a:r>
            <a:r>
              <a:rPr lang="en-US" sz="1200" dirty="0" err="1"/>
              <a:t>terapeutic</a:t>
            </a:r>
            <a:r>
              <a:rPr lang="en-US" sz="1200" dirty="0"/>
              <a:t> </a:t>
            </a:r>
            <a:r>
              <a:rPr lang="en-US" sz="1200" dirty="0" err="1"/>
              <a:t>destinat</a:t>
            </a:r>
            <a:r>
              <a:rPr lang="en-US" sz="1200" dirty="0"/>
              <a:t> </a:t>
            </a:r>
            <a:r>
              <a:rPr lang="en-US" sz="1200" dirty="0" err="1"/>
              <a:t>ameliorării</a:t>
            </a:r>
            <a:r>
              <a:rPr lang="en-US" sz="1200" dirty="0"/>
              <a:t> </a:t>
            </a:r>
            <a:r>
              <a:rPr lang="en-US" sz="1200" dirty="0" err="1"/>
              <a:t>presiunii</a:t>
            </a:r>
            <a:r>
              <a:rPr lang="en-US" sz="1200" dirty="0"/>
              <a:t> </a:t>
            </a:r>
            <a:r>
              <a:rPr lang="en-US" sz="1200" dirty="0" err="1"/>
              <a:t>intracraniene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extragerii</a:t>
            </a:r>
            <a:r>
              <a:rPr lang="en-US" sz="1200" dirty="0"/>
              <a:t> </a:t>
            </a:r>
            <a:r>
              <a:rPr lang="en-US" sz="1200" dirty="0" err="1"/>
              <a:t>fragmentelor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 de pe </a:t>
            </a:r>
            <a:r>
              <a:rPr lang="en-US" sz="1200" dirty="0" err="1"/>
              <a:t>suprafața</a:t>
            </a:r>
            <a:r>
              <a:rPr lang="en-US" sz="1200" dirty="0"/>
              <a:t> </a:t>
            </a:r>
            <a:r>
              <a:rPr lang="en-US" sz="1200" dirty="0" err="1"/>
              <a:t>creierului</a:t>
            </a:r>
            <a:r>
              <a:rPr lang="en-US" sz="1200" dirty="0"/>
              <a:t>. </a:t>
            </a:r>
            <a:endParaRPr lang="ro-RO" sz="1200" dirty="0"/>
          </a:p>
          <a:p>
            <a:pPr algn="just"/>
            <a:r>
              <a:rPr lang="ro-RO" sz="1200" dirty="0"/>
              <a:t>Din r</a:t>
            </a:r>
            <a:r>
              <a:rPr lang="en-US" sz="1200" dirty="0" err="1"/>
              <a:t>ațiune</a:t>
            </a:r>
            <a:r>
              <a:rPr lang="en-US" sz="1200" dirty="0"/>
              <a:t> magico-</a:t>
            </a:r>
            <a:r>
              <a:rPr lang="en-US" sz="1200" dirty="0" err="1"/>
              <a:t>rituală</a:t>
            </a:r>
            <a:r>
              <a:rPr lang="en-US" sz="1200" dirty="0"/>
              <a:t>, </a:t>
            </a:r>
            <a:r>
              <a:rPr lang="en-US" sz="1200" dirty="0" err="1"/>
              <a:t>astfel</a:t>
            </a:r>
            <a:r>
              <a:rPr lang="en-US" sz="1200" dirty="0"/>
              <a:t> </a:t>
            </a:r>
            <a:r>
              <a:rPr lang="en-US" sz="1200" dirty="0" err="1"/>
              <a:t>încât</a:t>
            </a:r>
            <a:r>
              <a:rPr lang="en-US" sz="1200" dirty="0"/>
              <a:t> </a:t>
            </a:r>
            <a:r>
              <a:rPr lang="en-US" sz="1200" dirty="0" err="1"/>
              <a:t>spiritele</a:t>
            </a:r>
            <a:r>
              <a:rPr lang="en-US" sz="1200" dirty="0"/>
              <a:t> </a:t>
            </a:r>
            <a:r>
              <a:rPr lang="en-US" sz="1200" dirty="0" err="1"/>
              <a:t>rele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părăsească</a:t>
            </a:r>
            <a:r>
              <a:rPr lang="en-US" sz="1200" dirty="0"/>
              <a:t> </a:t>
            </a:r>
            <a:r>
              <a:rPr lang="en-US" sz="1200" dirty="0" err="1"/>
              <a:t>capul</a:t>
            </a:r>
            <a:r>
              <a:rPr lang="en-US" sz="1200" dirty="0"/>
              <a:t>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trepanare</a:t>
            </a:r>
            <a:r>
              <a:rPr lang="en-US" sz="1200" dirty="0"/>
              <a:t>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25338267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7277" y="1003310"/>
            <a:ext cx="7886700" cy="44534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7277" y="1574703"/>
            <a:ext cx="7886700" cy="13842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din Peru, </a:t>
            </a:r>
            <a:r>
              <a:rPr lang="en-US" sz="1200" dirty="0" err="1"/>
              <a:t>Paracas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cultura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 care a </a:t>
            </a:r>
            <a:r>
              <a:rPr lang="en-US" sz="1200" dirty="0" err="1"/>
              <a:t>dezvoltat</a:t>
            </a:r>
            <a:r>
              <a:rPr lang="en-US" sz="1200" dirty="0"/>
              <a:t> </a:t>
            </a:r>
            <a:r>
              <a:rPr lang="en-US" sz="1200" dirty="0" err="1"/>
              <a:t>cel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bine </a:t>
            </a:r>
            <a:r>
              <a:rPr lang="en-US" sz="1200" dirty="0" err="1"/>
              <a:t>trepanările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 err="1"/>
              <a:t>Pentru</a:t>
            </a:r>
            <a:r>
              <a:rPr lang="en-US" sz="1200" dirty="0"/>
              <a:t> a opera, </a:t>
            </a:r>
            <a:r>
              <a:rPr lang="en-US" sz="1200" dirty="0" err="1"/>
              <a:t>practicienii</a:t>
            </a:r>
            <a:r>
              <a:rPr lang="en-US" sz="1200" dirty="0"/>
              <a:t> </a:t>
            </a:r>
            <a:r>
              <a:rPr lang="en-US" sz="1200" dirty="0" err="1"/>
              <a:t>chirurgicali</a:t>
            </a:r>
            <a:r>
              <a:rPr lang="en-US" sz="1200" dirty="0"/>
              <a:t> au </a:t>
            </a:r>
            <a:r>
              <a:rPr lang="en-US" sz="1200" dirty="0" err="1"/>
              <a:t>folosit</a:t>
            </a:r>
            <a:r>
              <a:rPr lang="en-US" sz="1200" dirty="0"/>
              <a:t> Tumi, </a:t>
            </a:r>
            <a:r>
              <a:rPr lang="en-US" sz="1200" dirty="0" err="1"/>
              <a:t>printre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instrumente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 err="1"/>
              <a:t>Procedura</a:t>
            </a:r>
            <a:r>
              <a:rPr lang="en-US" sz="1200" dirty="0"/>
              <a:t> a </a:t>
            </a:r>
            <a:r>
              <a:rPr lang="en-US" sz="1200" dirty="0" err="1"/>
              <a:t>constat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extragerea</a:t>
            </a:r>
            <a:r>
              <a:rPr lang="en-US" sz="1200" dirty="0"/>
              <a:t> </a:t>
            </a:r>
            <a:r>
              <a:rPr lang="en-US" sz="1200" dirty="0" err="1"/>
              <a:t>zonei</a:t>
            </a:r>
            <a:r>
              <a:rPr lang="en-US" sz="1200" dirty="0"/>
              <a:t> </a:t>
            </a:r>
            <a:r>
              <a:rPr lang="en-US" sz="1200" dirty="0" err="1"/>
              <a:t>afectate</a:t>
            </a:r>
            <a:r>
              <a:rPr lang="en-US" sz="1200" dirty="0"/>
              <a:t>, </a:t>
            </a:r>
            <a:r>
              <a:rPr lang="en-US" sz="1200" dirty="0" err="1"/>
              <a:t>acoperirea</a:t>
            </a:r>
            <a:r>
              <a:rPr lang="en-US" sz="1200" dirty="0"/>
              <a:t> </a:t>
            </a:r>
            <a:r>
              <a:rPr lang="en-US" sz="1200" dirty="0" err="1"/>
              <a:t>găurii</a:t>
            </a:r>
            <a:r>
              <a:rPr lang="en-US" sz="1200" dirty="0"/>
              <a:t> cu </a:t>
            </a:r>
            <a:r>
              <a:rPr lang="en-US" sz="1200" dirty="0" err="1"/>
              <a:t>plăci</a:t>
            </a:r>
            <a:r>
              <a:rPr lang="en-US" sz="1200" dirty="0"/>
              <a:t> de </a:t>
            </a:r>
            <a:r>
              <a:rPr lang="en-US" sz="1200" dirty="0" err="1"/>
              <a:t>aur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acoperirea</a:t>
            </a:r>
            <a:r>
              <a:rPr lang="en-US" sz="1200" dirty="0"/>
              <a:t> </a:t>
            </a:r>
            <a:r>
              <a:rPr lang="en-US" sz="1200" dirty="0" err="1"/>
              <a:t>zonei</a:t>
            </a:r>
            <a:r>
              <a:rPr lang="en-US" sz="1200" dirty="0"/>
              <a:t> operate cu </a:t>
            </a:r>
            <a:r>
              <a:rPr lang="en-US" sz="1200" dirty="0" err="1"/>
              <a:t>bandaje</a:t>
            </a:r>
            <a:r>
              <a:rPr lang="en-US" sz="1200" dirty="0"/>
              <a:t> cu </a:t>
            </a:r>
            <a:r>
              <a:rPr lang="en-US" sz="1200" dirty="0" err="1"/>
              <a:t>vată</a:t>
            </a:r>
            <a:r>
              <a:rPr lang="en-US" sz="1200" dirty="0"/>
              <a:t> </a:t>
            </a:r>
            <a:r>
              <a:rPr lang="en-US" sz="1200" dirty="0" err="1"/>
              <a:t>fină</a:t>
            </a:r>
            <a:r>
              <a:rPr lang="en-US" sz="12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5993" y="4179790"/>
            <a:ext cx="772926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 err="1"/>
              <a:t>Galán-Rodas</a:t>
            </a:r>
            <a:r>
              <a:rPr lang="en-US" sz="1000" dirty="0"/>
              <a:t> </a:t>
            </a:r>
            <a:r>
              <a:rPr lang="en-US" sz="1000" dirty="0" err="1"/>
              <a:t>Edén</a:t>
            </a:r>
            <a:r>
              <a:rPr lang="en-US" sz="1000" dirty="0"/>
              <a:t>, </a:t>
            </a:r>
            <a:r>
              <a:rPr lang="en-US" sz="1000" dirty="0" err="1"/>
              <a:t>Laberiano</a:t>
            </a:r>
            <a:r>
              <a:rPr lang="en-US" sz="1000" dirty="0"/>
              <a:t> </a:t>
            </a:r>
            <a:r>
              <a:rPr lang="en-US" sz="1000" dirty="0" err="1"/>
              <a:t>Fernández</a:t>
            </a:r>
            <a:r>
              <a:rPr lang="en-US" sz="1000" dirty="0"/>
              <a:t> Caddie, </a:t>
            </a:r>
            <a:r>
              <a:rPr lang="en-US" sz="1000" dirty="0" err="1"/>
              <a:t>Maguiña</a:t>
            </a:r>
            <a:r>
              <a:rPr lang="en-US" sz="1000" dirty="0"/>
              <a:t> Vargas </a:t>
            </a:r>
            <a:r>
              <a:rPr lang="en-US" sz="1000" dirty="0" err="1"/>
              <a:t>Ciro</a:t>
            </a:r>
            <a:r>
              <a:rPr lang="en-US" sz="1000" dirty="0"/>
              <a:t>. </a:t>
            </a:r>
            <a:r>
              <a:rPr lang="en-US" sz="1000" dirty="0" err="1"/>
              <a:t>Historia</a:t>
            </a:r>
            <a:r>
              <a:rPr lang="en-US" sz="1000" dirty="0"/>
              <a:t> del </a:t>
            </a:r>
            <a:r>
              <a:rPr lang="en-US" sz="1000" dirty="0" err="1"/>
              <a:t>Tumi</a:t>
            </a:r>
            <a:r>
              <a:rPr lang="en-US" sz="1000" dirty="0"/>
              <a:t>: </a:t>
            </a:r>
            <a:r>
              <a:rPr lang="en-US" sz="1000" dirty="0" err="1"/>
              <a:t>Símbolo</a:t>
            </a:r>
            <a:r>
              <a:rPr lang="en-US" sz="1000" dirty="0"/>
              <a:t> de la </a:t>
            </a:r>
            <a:r>
              <a:rPr lang="en-US" sz="1000" dirty="0" err="1"/>
              <a:t>Medicina</a:t>
            </a:r>
            <a:r>
              <a:rPr lang="en-US" sz="1000" dirty="0"/>
              <a:t> Peruana y del </a:t>
            </a:r>
            <a:r>
              <a:rPr lang="en-US" sz="1000" dirty="0" err="1"/>
              <a:t>Colegio</a:t>
            </a:r>
            <a:r>
              <a:rPr lang="en-US" sz="1000" dirty="0"/>
              <a:t> </a:t>
            </a:r>
            <a:r>
              <a:rPr lang="en-US" sz="1000" dirty="0" err="1"/>
              <a:t>Médico</a:t>
            </a:r>
            <a:r>
              <a:rPr lang="en-US" sz="1000" dirty="0"/>
              <a:t> del </a:t>
            </a:r>
            <a:r>
              <a:rPr lang="en-US" sz="1000" dirty="0" err="1"/>
              <a:t>Perú</a:t>
            </a:r>
            <a:r>
              <a:rPr lang="en-US" sz="1000" dirty="0"/>
              <a:t>. </a:t>
            </a:r>
            <a:r>
              <a:rPr lang="en-US" sz="1000" dirty="0" err="1"/>
              <a:t>Acta</a:t>
            </a:r>
            <a:r>
              <a:rPr lang="en-US" sz="1000" dirty="0"/>
              <a:t> </a:t>
            </a:r>
            <a:r>
              <a:rPr lang="en-US" sz="1000" dirty="0" err="1"/>
              <a:t>méd</a:t>
            </a:r>
            <a:r>
              <a:rPr lang="en-US" sz="1000" dirty="0"/>
              <a:t>. peruana  [Internet]. 2012  </a:t>
            </a:r>
            <a:r>
              <a:rPr lang="en-US" sz="1000" dirty="0" err="1"/>
              <a:t>Ene</a:t>
            </a:r>
            <a:r>
              <a:rPr lang="en-US" sz="1000" dirty="0"/>
              <a:t> [</a:t>
            </a:r>
            <a:r>
              <a:rPr lang="en-US" sz="1000" dirty="0" err="1"/>
              <a:t>citado</a:t>
            </a:r>
            <a:r>
              <a:rPr lang="en-US" sz="1000" dirty="0"/>
              <a:t>  2020  Mar  20] ;  29( 1 ): 56-58. </a:t>
            </a:r>
            <a:r>
              <a:rPr lang="en-US" sz="1000" dirty="0" err="1"/>
              <a:t>Disponible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>
                <a:hlinkClick r:id="rId2"/>
              </a:rPr>
              <a:t>http://www.scielo.org.pe/scielo.php?script=sci_arttext&amp;pid=S1728-59172012000100014&amp;lng=es</a:t>
            </a:r>
            <a:r>
              <a:rPr lang="en-US" sz="1000" dirty="0"/>
              <a:t>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4214762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DDF96-F896-4AA1-8DD3-EECDE210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78" y="847535"/>
            <a:ext cx="4395413" cy="461513"/>
          </a:xfrm>
        </p:spPr>
        <p:txBody>
          <a:bodyPr>
            <a:normAutofit fontScale="90000"/>
          </a:bodyPr>
          <a:lstStyle/>
          <a:p>
            <a:pPr algn="just"/>
            <a:r>
              <a:rPr lang="es-PE" dirty="0"/>
              <a:t>      </a:t>
            </a:r>
            <a:r>
              <a:rPr lang="es-PE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20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791854C-4A33-4736-96F2-4B9F3CCB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922" y="1469847"/>
            <a:ext cx="4360653" cy="3292531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1300" dirty="0"/>
              <a:t>Ceremonial </a:t>
            </a:r>
            <a:r>
              <a:rPr lang="en-US" sz="1300" dirty="0" err="1"/>
              <a:t>tumi</a:t>
            </a:r>
            <a:r>
              <a:rPr lang="en-US" sz="1300" dirty="0"/>
              <a:t> de </a:t>
            </a:r>
            <a:r>
              <a:rPr lang="en-US" sz="1300" dirty="0" err="1"/>
              <a:t>aur</a:t>
            </a:r>
            <a:r>
              <a:rPr lang="en-US" sz="1300" dirty="0"/>
              <a:t> al </a:t>
            </a:r>
            <a:r>
              <a:rPr lang="en-US" sz="1300" dirty="0" err="1"/>
              <a:t>culturii</a:t>
            </a:r>
            <a:r>
              <a:rPr lang="en-US" sz="1300" dirty="0"/>
              <a:t> </a:t>
            </a:r>
            <a:r>
              <a:rPr lang="en-US" sz="1300" dirty="0" err="1"/>
              <a:t>Chimu</a:t>
            </a:r>
            <a:r>
              <a:rPr lang="en-US" sz="1300" dirty="0"/>
              <a:t>, c. AD 1000 - 1600, </a:t>
            </a:r>
            <a:r>
              <a:rPr lang="en-US" sz="1300" dirty="0" err="1"/>
              <a:t>decorat</a:t>
            </a:r>
            <a:r>
              <a:rPr lang="en-US" sz="1300" dirty="0"/>
              <a:t> cu </a:t>
            </a:r>
            <a:r>
              <a:rPr lang="en-US" sz="1300" dirty="0" err="1"/>
              <a:t>pietre</a:t>
            </a:r>
            <a:r>
              <a:rPr lang="en-US" sz="1300" dirty="0"/>
              <a:t> </a:t>
            </a:r>
            <a:r>
              <a:rPr lang="en-US" sz="1300" dirty="0" err="1"/>
              <a:t>prețioase</a:t>
            </a:r>
            <a:r>
              <a:rPr lang="en-US" sz="1300" dirty="0"/>
              <a:t> </a:t>
            </a:r>
            <a:r>
              <a:rPr lang="en-US" sz="1300" dirty="0" err="1"/>
              <a:t>turcoaz</a:t>
            </a:r>
            <a:r>
              <a:rPr lang="en-US" sz="1300" dirty="0"/>
              <a:t>. </a:t>
            </a:r>
            <a:r>
              <a:rPr lang="en-US" sz="1300" dirty="0" err="1"/>
              <a:t>Această</a:t>
            </a:r>
            <a:r>
              <a:rPr lang="en-US" sz="1300" dirty="0"/>
              <a:t> </a:t>
            </a:r>
            <a:r>
              <a:rPr lang="en-US" sz="1300" dirty="0" err="1"/>
              <a:t>piesă</a:t>
            </a:r>
            <a:r>
              <a:rPr lang="en-US" sz="1300" dirty="0"/>
              <a:t> </a:t>
            </a:r>
            <a:r>
              <a:rPr lang="en-US" sz="1300" dirty="0" err="1"/>
              <a:t>importantă</a:t>
            </a:r>
            <a:r>
              <a:rPr lang="en-US" sz="1300" dirty="0"/>
              <a:t> „TUMI” </a:t>
            </a:r>
            <a:r>
              <a:rPr lang="en-US" sz="1300" dirty="0" err="1"/>
              <a:t>poate</a:t>
            </a:r>
            <a:r>
              <a:rPr lang="en-US" sz="1300" dirty="0"/>
              <a:t> fi </a:t>
            </a:r>
            <a:r>
              <a:rPr lang="en-US" sz="1300" dirty="0" err="1"/>
              <a:t>văzută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Muzeul</a:t>
            </a:r>
            <a:r>
              <a:rPr lang="en-US" sz="1300" dirty="0"/>
              <a:t> </a:t>
            </a:r>
            <a:r>
              <a:rPr lang="en-US" sz="1300" dirty="0" err="1"/>
              <a:t>Aurului</a:t>
            </a:r>
            <a:r>
              <a:rPr lang="en-US" sz="1300" dirty="0"/>
              <a:t> din Lima, Peru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Marino, R., &amp; Gonzales-Portillo, M. (2000). Preconquest Peruvian Neurosurgeons: A Study of Inca and Pre-Columbian Trephination and the Art of Medicine in Ancient Peru. Neurosurgery, 47(4), 940–950. doi:10.1097/00006123-200010000-00028 </a:t>
            </a:r>
          </a:p>
          <a:p>
            <a:pPr marL="0" indent="0">
              <a:buNone/>
            </a:pPr>
            <a:endParaRPr lang="es-PE" sz="11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E52BE1E0-71FD-40AC-B7E5-2E5E5FED1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37" t="27925" r="24227" b="10189"/>
          <a:stretch/>
        </p:blipFill>
        <p:spPr>
          <a:xfrm>
            <a:off x="1273997" y="1974226"/>
            <a:ext cx="1146770" cy="21025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068C9E1-44B4-43F8-8C06-43DB4B53D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961" t="23899" r="9413" b="20923"/>
          <a:stretch/>
        </p:blipFill>
        <p:spPr>
          <a:xfrm>
            <a:off x="5794625" y="2068379"/>
            <a:ext cx="2033320" cy="191428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46B18B2D-5D6D-4B3A-9580-261934AA1189}"/>
              </a:ext>
            </a:extLst>
          </p:cNvPr>
          <p:cNvSpPr txBox="1"/>
          <p:nvPr/>
        </p:nvSpPr>
        <p:spPr>
          <a:xfrm>
            <a:off x="5268038" y="1309048"/>
            <a:ext cx="3352684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 dirty="0" err="1"/>
              <a:t>Instrumentele</a:t>
            </a:r>
            <a:r>
              <a:rPr lang="en-US" sz="1200" dirty="0"/>
              <a:t> de </a:t>
            </a:r>
            <a:r>
              <a:rPr lang="en-US" sz="1200" dirty="0" err="1"/>
              <a:t>bronz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(</a:t>
            </a:r>
            <a:r>
              <a:rPr lang="en-US" sz="1200" dirty="0" err="1"/>
              <a:t>champi</a:t>
            </a:r>
            <a:r>
              <a:rPr lang="en-US" sz="1200" dirty="0"/>
              <a:t>) </a:t>
            </a:r>
            <a:r>
              <a:rPr lang="en-US" sz="1200" dirty="0" err="1"/>
              <a:t>utilizate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craniotomii</a:t>
            </a:r>
            <a:r>
              <a:rPr lang="en-US" sz="1200" dirty="0"/>
              <a:t>: un ascensor </a:t>
            </a:r>
            <a:r>
              <a:rPr lang="en-US" sz="1200" dirty="0" err="1"/>
              <a:t>osos</a:t>
            </a:r>
            <a:r>
              <a:rPr lang="en-US" sz="1200" dirty="0"/>
              <a:t>, semilunar </a:t>
            </a:r>
            <a:r>
              <a:rPr lang="en-US" sz="1200" dirty="0" err="1"/>
              <a:t>tumis</a:t>
            </a:r>
            <a:r>
              <a:rPr lang="en-US" sz="1200" dirty="0"/>
              <a:t>, </a:t>
            </a:r>
            <a:r>
              <a:rPr lang="en-US" sz="1200" dirty="0" err="1"/>
              <a:t>disectoare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ace.</a:t>
            </a:r>
            <a:endParaRPr lang="es-PE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794713FF-6092-4BA0-BE75-777378147CA3}"/>
              </a:ext>
            </a:extLst>
          </p:cNvPr>
          <p:cNvSpPr txBox="1"/>
          <p:nvPr/>
        </p:nvSpPr>
        <p:spPr>
          <a:xfrm>
            <a:off x="5352691" y="4131588"/>
            <a:ext cx="3585597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900" dirty="0"/>
              <a:t>Marino, R., &amp; Gonzales-Portillo, M. (2000). Preconquest Peruvian Neurosurgeons: A Study of Inca and Pre-Columbian Trephination and the Art of Medicine in Ancient Peru. Neurosurgery, 47(4), 940–950. doi:10.1097/00006123-200010000-00028 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568457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4812" y="855324"/>
            <a:ext cx="7886700" cy="418672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395" y="1364884"/>
            <a:ext cx="8272463" cy="132694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1200" dirty="0"/>
              <a:t>Tumi a </a:t>
            </a:r>
            <a:r>
              <a:rPr lang="en-US" sz="1200" dirty="0" err="1"/>
              <a:t>fost</a:t>
            </a:r>
            <a:r>
              <a:rPr lang="en-US" sz="1200" dirty="0"/>
              <a:t> un instrument chirurgical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efectua</a:t>
            </a:r>
            <a:r>
              <a:rPr lang="en-US" sz="1200" dirty="0"/>
              <a:t> </a:t>
            </a:r>
            <a:r>
              <a:rPr lang="en-US" sz="1200" dirty="0" err="1"/>
              <a:t>trepanări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,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prima </a:t>
            </a:r>
            <a:r>
              <a:rPr lang="en-US" sz="1200" dirty="0" err="1"/>
              <a:t>dată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Lambayeque Peru, la </a:t>
            </a:r>
            <a:r>
              <a:rPr lang="en-US" sz="1200" dirty="0" err="1"/>
              <a:t>începutul</a:t>
            </a:r>
            <a:r>
              <a:rPr lang="en-US" sz="1200" dirty="0"/>
              <a:t> </a:t>
            </a:r>
            <a:r>
              <a:rPr lang="en-US" sz="1200" dirty="0" err="1"/>
              <a:t>anului</a:t>
            </a:r>
            <a:r>
              <a:rPr lang="en-US" sz="1200" dirty="0"/>
              <a:t> 1937 de </a:t>
            </a:r>
            <a:r>
              <a:rPr lang="en-US" sz="1200" dirty="0" err="1"/>
              <a:t>către</a:t>
            </a:r>
            <a:r>
              <a:rPr lang="en-US" sz="1200" dirty="0"/>
              <a:t> </a:t>
            </a:r>
            <a:r>
              <a:rPr lang="en-US" sz="1200" dirty="0" err="1"/>
              <a:t>istoricul</a:t>
            </a:r>
            <a:r>
              <a:rPr lang="en-US" sz="1200" dirty="0"/>
              <a:t> </a:t>
            </a:r>
            <a:r>
              <a:rPr lang="en-US" sz="1200" dirty="0" err="1"/>
              <a:t>cercetător</a:t>
            </a:r>
            <a:r>
              <a:rPr lang="en-US" sz="1200" dirty="0"/>
              <a:t> Dr. Julio César Tello, </a:t>
            </a:r>
            <a:r>
              <a:rPr lang="en-US" sz="1200" dirty="0" err="1"/>
              <a:t>vechimea</a:t>
            </a:r>
            <a:r>
              <a:rPr lang="en-US" sz="1200" dirty="0"/>
              <a:t> </a:t>
            </a:r>
            <a:r>
              <a:rPr lang="en-US" sz="1200" dirty="0" err="1"/>
              <a:t>acestui</a:t>
            </a:r>
            <a:r>
              <a:rPr lang="en-US" sz="1200" dirty="0"/>
              <a:t> instrument </a:t>
            </a:r>
            <a:r>
              <a:rPr lang="en-US" sz="1200" dirty="0" err="1"/>
              <a:t>este</a:t>
            </a:r>
            <a:r>
              <a:rPr lang="en-US" sz="1200" dirty="0"/>
              <a:t> de la 700 la 1300 de ani </a:t>
            </a:r>
            <a:r>
              <a:rPr lang="en-US" sz="1200" dirty="0" err="1"/>
              <a:t>e.n</a:t>
            </a:r>
            <a:r>
              <a:rPr lang="en-US" sz="1200" dirty="0"/>
              <a:t>. </a:t>
            </a:r>
          </a:p>
          <a:p>
            <a:pPr marL="0" indent="0" algn="just">
              <a:buNone/>
            </a:pPr>
            <a:r>
              <a:rPr lang="en-US" sz="1200" dirty="0" err="1"/>
              <a:t>Tumis</a:t>
            </a:r>
            <a:r>
              <a:rPr lang="en-US" sz="1200" dirty="0"/>
              <a:t>-urile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folosite</a:t>
            </a:r>
            <a:r>
              <a:rPr lang="en-US" sz="1200" dirty="0"/>
              <a:t> de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 </a:t>
            </a:r>
            <a:r>
              <a:rPr lang="en-US" sz="1200" dirty="0" err="1"/>
              <a:t>peruviene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Sicán</a:t>
            </a:r>
            <a:r>
              <a:rPr lang="en-US" sz="1200" dirty="0"/>
              <a:t>, Moche (100 </a:t>
            </a:r>
            <a:r>
              <a:rPr lang="en-US" sz="1200" dirty="0" err="1"/>
              <a:t>î.Hr</a:t>
            </a:r>
            <a:r>
              <a:rPr lang="en-US" sz="1200" dirty="0"/>
              <a:t>. - 600 </a:t>
            </a:r>
            <a:r>
              <a:rPr lang="en-US" sz="1200" dirty="0" err="1"/>
              <a:t>d.Hr</a:t>
            </a:r>
            <a:r>
              <a:rPr lang="en-US" sz="1200" dirty="0"/>
              <a:t>.)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Chimu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(1300-1435). Tumi, „</a:t>
            </a:r>
            <a:r>
              <a:rPr lang="en-US" sz="1200" dirty="0" err="1"/>
              <a:t>cuțit</a:t>
            </a:r>
            <a:r>
              <a:rPr lang="en-US" sz="1200" dirty="0"/>
              <a:t>”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quechua</a:t>
            </a:r>
            <a:r>
              <a:rPr lang="en-US" sz="1200" dirty="0"/>
              <a:t>, </a:t>
            </a:r>
            <a:r>
              <a:rPr lang="en-US" sz="1200" dirty="0" err="1"/>
              <a:t>este</a:t>
            </a:r>
            <a:r>
              <a:rPr lang="en-US" sz="1200" dirty="0"/>
              <a:t> una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cele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faimoase</a:t>
            </a:r>
            <a:r>
              <a:rPr lang="en-US" sz="1200" dirty="0"/>
              <a:t> </a:t>
            </a:r>
            <a:r>
              <a:rPr lang="en-US" sz="1200" dirty="0" err="1"/>
              <a:t>piese</a:t>
            </a:r>
            <a:r>
              <a:rPr lang="en-US" sz="1200" dirty="0"/>
              <a:t> de </a:t>
            </a:r>
            <a:r>
              <a:rPr lang="en-US" sz="1200" dirty="0" err="1"/>
              <a:t>artă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, „un tip de </a:t>
            </a:r>
            <a:r>
              <a:rPr lang="en-US" sz="1200" dirty="0" err="1"/>
              <a:t>cuțit</a:t>
            </a:r>
            <a:r>
              <a:rPr lang="en-US" sz="1200" dirty="0"/>
              <a:t> ceremonial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Peru antic </a:t>
            </a:r>
            <a:r>
              <a:rPr lang="en-US" sz="1200" dirty="0" err="1"/>
              <a:t>și</a:t>
            </a:r>
            <a:r>
              <a:rPr lang="en-US" sz="1200" dirty="0"/>
              <a:t>, conform </a:t>
            </a:r>
            <a:r>
              <a:rPr lang="en-US" sz="1200" dirty="0" err="1"/>
              <a:t>celor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, </a:t>
            </a:r>
            <a:r>
              <a:rPr lang="en-US" sz="1200" dirty="0" err="1"/>
              <a:t>reprezintă</a:t>
            </a:r>
            <a:r>
              <a:rPr lang="en-US" sz="1200" dirty="0"/>
              <a:t> </a:t>
            </a:r>
            <a:r>
              <a:rPr lang="en-US" sz="1200" dirty="0" err="1"/>
              <a:t>principalul</a:t>
            </a:r>
            <a:r>
              <a:rPr lang="en-US" sz="1200" dirty="0"/>
              <a:t> </a:t>
            </a:r>
            <a:r>
              <a:rPr lang="en-US" sz="1200" dirty="0" err="1"/>
              <a:t>zeu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stăpân</a:t>
            </a:r>
            <a:r>
              <a:rPr lang="en-US" sz="1200" dirty="0"/>
              <a:t> al </a:t>
            </a:r>
            <a:r>
              <a:rPr lang="en-US" sz="1200" dirty="0" err="1"/>
              <a:t>regiunii</a:t>
            </a:r>
            <a:r>
              <a:rPr lang="en-US" sz="1200" dirty="0"/>
              <a:t>, cu </a:t>
            </a:r>
            <a:r>
              <a:rPr lang="en-US" sz="1200" dirty="0" err="1"/>
              <a:t>atributele</a:t>
            </a:r>
            <a:r>
              <a:rPr lang="en-US" sz="1200" dirty="0"/>
              <a:t> sale </a:t>
            </a:r>
            <a:r>
              <a:rPr lang="en-US" sz="1200" dirty="0" err="1"/>
              <a:t>ierarhice</a:t>
            </a:r>
            <a:r>
              <a:rPr lang="ro-RO" sz="1200" dirty="0"/>
              <a:t>.</a:t>
            </a:r>
            <a:r>
              <a:rPr lang="en-US" sz="1200" dirty="0"/>
              <a:t> </a:t>
            </a:r>
            <a:r>
              <a:rPr lang="ro-RO" sz="1200" dirty="0"/>
              <a:t>U</a:t>
            </a:r>
            <a:r>
              <a:rPr lang="en-US" sz="1200" dirty="0" err="1"/>
              <a:t>nii</a:t>
            </a:r>
            <a:r>
              <a:rPr lang="en-US" sz="1200" dirty="0"/>
              <a:t> </a:t>
            </a:r>
            <a:r>
              <a:rPr lang="en-US" sz="1200" dirty="0" err="1"/>
              <a:t>autori</a:t>
            </a:r>
            <a:r>
              <a:rPr lang="en-US" sz="1200" dirty="0"/>
              <a:t> </a:t>
            </a:r>
            <a:r>
              <a:rPr lang="en-US" sz="1200" dirty="0" err="1"/>
              <a:t>afirmă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legendarul</a:t>
            </a:r>
            <a:r>
              <a:rPr lang="en-US" sz="1200" dirty="0"/>
              <a:t> </a:t>
            </a:r>
            <a:r>
              <a:rPr lang="en-US" sz="1200" dirty="0" err="1"/>
              <a:t>zeu</a:t>
            </a:r>
            <a:r>
              <a:rPr lang="en-US" sz="1200" dirty="0"/>
              <a:t> </a:t>
            </a:r>
            <a:r>
              <a:rPr lang="en-US" sz="1200" dirty="0" err="1"/>
              <a:t>Naylamp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Ñañlap</a:t>
            </a:r>
            <a:r>
              <a:rPr lang="en-US" sz="1200" dirty="0"/>
              <a:t>, </a:t>
            </a:r>
            <a:r>
              <a:rPr lang="en-US" sz="1200" dirty="0" err="1"/>
              <a:t>reprezentat</a:t>
            </a:r>
            <a:r>
              <a:rPr lang="en-US" sz="1200" dirty="0"/>
              <a:t> ca o </a:t>
            </a:r>
            <a:r>
              <a:rPr lang="en-US" sz="1200" dirty="0" err="1"/>
              <a:t>ființă</a:t>
            </a:r>
            <a:r>
              <a:rPr lang="en-US" sz="1200" dirty="0"/>
              <a:t> </a:t>
            </a:r>
            <a:r>
              <a:rPr lang="en-US" sz="1200" dirty="0" err="1"/>
              <a:t>antropomorfă</a:t>
            </a:r>
            <a:r>
              <a:rPr lang="en-US" sz="1200" dirty="0"/>
              <a:t> </a:t>
            </a:r>
            <a:r>
              <a:rPr lang="en-US" sz="1200" dirty="0" err="1"/>
              <a:t>atribuită</a:t>
            </a:r>
            <a:r>
              <a:rPr lang="en-US" sz="1200" dirty="0"/>
              <a:t> </a:t>
            </a:r>
            <a:r>
              <a:rPr lang="en-US" sz="1200" dirty="0" err="1"/>
              <a:t>legendei</a:t>
            </a:r>
            <a:r>
              <a:rPr lang="en-US" sz="1200" dirty="0"/>
              <a:t> care </a:t>
            </a:r>
            <a:r>
              <a:rPr lang="en-US" sz="1200" dirty="0" err="1"/>
              <a:t>descrie</a:t>
            </a:r>
            <a:r>
              <a:rPr lang="en-US" sz="1200" dirty="0"/>
              <a:t> cine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fondatorul</a:t>
            </a:r>
            <a:r>
              <a:rPr lang="en-US" sz="1200" dirty="0"/>
              <a:t> </a:t>
            </a:r>
            <a:r>
              <a:rPr lang="en-US" sz="1200" dirty="0" err="1"/>
              <a:t>lui</a:t>
            </a:r>
            <a:r>
              <a:rPr lang="en-US" sz="1200" dirty="0"/>
              <a:t> Lambayeque".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5993" y="4113044"/>
            <a:ext cx="7729268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 err="1"/>
              <a:t>Galán-Rodas</a:t>
            </a:r>
            <a:r>
              <a:rPr lang="en-US" sz="1000" dirty="0"/>
              <a:t> </a:t>
            </a:r>
            <a:r>
              <a:rPr lang="en-US" sz="1000" dirty="0" err="1"/>
              <a:t>Edén</a:t>
            </a:r>
            <a:r>
              <a:rPr lang="en-US" sz="1000" dirty="0"/>
              <a:t>, </a:t>
            </a:r>
            <a:r>
              <a:rPr lang="en-US" sz="1000" dirty="0" err="1"/>
              <a:t>Laberiano</a:t>
            </a:r>
            <a:r>
              <a:rPr lang="en-US" sz="1000" dirty="0"/>
              <a:t> </a:t>
            </a:r>
            <a:r>
              <a:rPr lang="en-US" sz="1000" dirty="0" err="1"/>
              <a:t>Fernández</a:t>
            </a:r>
            <a:r>
              <a:rPr lang="en-US" sz="1000" dirty="0"/>
              <a:t> Caddie, </a:t>
            </a:r>
            <a:r>
              <a:rPr lang="en-US" sz="1000" dirty="0" err="1"/>
              <a:t>Maguiña</a:t>
            </a:r>
            <a:r>
              <a:rPr lang="en-US" sz="1000" dirty="0"/>
              <a:t> Vargas </a:t>
            </a:r>
            <a:r>
              <a:rPr lang="en-US" sz="1000" dirty="0" err="1"/>
              <a:t>Ciro</a:t>
            </a:r>
            <a:r>
              <a:rPr lang="en-US" sz="1000" dirty="0"/>
              <a:t>. </a:t>
            </a:r>
            <a:r>
              <a:rPr lang="en-US" sz="1000" dirty="0" err="1"/>
              <a:t>Historia</a:t>
            </a:r>
            <a:r>
              <a:rPr lang="en-US" sz="1000" dirty="0"/>
              <a:t> del </a:t>
            </a:r>
            <a:r>
              <a:rPr lang="en-US" sz="1000" dirty="0" err="1"/>
              <a:t>Tumi</a:t>
            </a:r>
            <a:r>
              <a:rPr lang="en-US" sz="1000" dirty="0"/>
              <a:t>: </a:t>
            </a:r>
            <a:r>
              <a:rPr lang="en-US" sz="1000" dirty="0" err="1"/>
              <a:t>Símbolo</a:t>
            </a:r>
            <a:r>
              <a:rPr lang="en-US" sz="1000" dirty="0"/>
              <a:t> de la </a:t>
            </a:r>
            <a:r>
              <a:rPr lang="en-US" sz="1000" dirty="0" err="1"/>
              <a:t>Medicina</a:t>
            </a:r>
            <a:r>
              <a:rPr lang="en-US" sz="1000" dirty="0"/>
              <a:t> Peruana y del </a:t>
            </a:r>
            <a:r>
              <a:rPr lang="en-US" sz="1000" dirty="0" err="1"/>
              <a:t>Colegio</a:t>
            </a:r>
            <a:r>
              <a:rPr lang="en-US" sz="1000" dirty="0"/>
              <a:t> </a:t>
            </a:r>
            <a:r>
              <a:rPr lang="en-US" sz="1000" dirty="0" err="1"/>
              <a:t>Médico</a:t>
            </a:r>
            <a:r>
              <a:rPr lang="en-US" sz="1000" dirty="0"/>
              <a:t> del </a:t>
            </a:r>
            <a:r>
              <a:rPr lang="en-US" sz="1000" dirty="0" err="1"/>
              <a:t>Perú</a:t>
            </a:r>
            <a:r>
              <a:rPr lang="en-US" sz="1000" dirty="0"/>
              <a:t>. </a:t>
            </a:r>
            <a:r>
              <a:rPr lang="en-US" sz="1000" dirty="0" err="1"/>
              <a:t>Acta</a:t>
            </a:r>
            <a:r>
              <a:rPr lang="en-US" sz="1000" dirty="0"/>
              <a:t> </a:t>
            </a:r>
            <a:r>
              <a:rPr lang="en-US" sz="1000" dirty="0" err="1"/>
              <a:t>méd</a:t>
            </a:r>
            <a:r>
              <a:rPr lang="en-US" sz="1000" dirty="0"/>
              <a:t>. peruana  [Internet]. 2012  </a:t>
            </a:r>
            <a:r>
              <a:rPr lang="en-US" sz="1000" dirty="0" err="1"/>
              <a:t>Ene</a:t>
            </a:r>
            <a:r>
              <a:rPr lang="en-US" sz="1000" dirty="0"/>
              <a:t> [</a:t>
            </a:r>
            <a:r>
              <a:rPr lang="en-US" sz="1000" dirty="0" err="1"/>
              <a:t>citado</a:t>
            </a:r>
            <a:r>
              <a:rPr lang="en-US" sz="1000" dirty="0"/>
              <a:t>  2020  Mar  20] ;  29( 1 ): 56-58. </a:t>
            </a:r>
            <a:r>
              <a:rPr lang="en-US" sz="1000" dirty="0" err="1"/>
              <a:t>Disponible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>
                <a:hlinkClick r:id="rId2"/>
              </a:rPr>
              <a:t>http://www.scielo.org.pe/scielo.php?script=sci_arttext&amp;pid=S1728-59172012000100014&amp;lng=es</a:t>
            </a:r>
            <a:r>
              <a:rPr lang="en-US" sz="1000" dirty="0"/>
              <a:t>.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572298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4993" y="886810"/>
            <a:ext cx="7886700" cy="482885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6089" y="1442512"/>
            <a:ext cx="6359416" cy="13798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Tumi </a:t>
            </a:r>
            <a:r>
              <a:rPr lang="en-US" sz="1200" dirty="0" err="1"/>
              <a:t>este</a:t>
            </a:r>
            <a:r>
              <a:rPr lang="en-US" sz="1200" dirty="0"/>
              <a:t> format </a:t>
            </a:r>
            <a:r>
              <a:rPr lang="en-US" sz="1200" dirty="0" err="1"/>
              <a:t>dintr</a:t>
            </a:r>
            <a:r>
              <a:rPr lang="en-US" sz="1200" dirty="0"/>
              <a:t>-o </a:t>
            </a:r>
            <a:r>
              <a:rPr lang="en-US" sz="1200" dirty="0" err="1"/>
              <a:t>singură</a:t>
            </a:r>
            <a:r>
              <a:rPr lang="en-US" sz="1200" dirty="0"/>
              <a:t> </a:t>
            </a:r>
            <a:r>
              <a:rPr lang="en-US" sz="1200" dirty="0" err="1"/>
              <a:t>bucată</a:t>
            </a:r>
            <a:r>
              <a:rPr lang="en-US" sz="1200" dirty="0"/>
              <a:t> </a:t>
            </a:r>
            <a:r>
              <a:rPr lang="en-US" sz="1200" dirty="0" err="1"/>
              <a:t>metalică</a:t>
            </a:r>
            <a:r>
              <a:rPr lang="en-US" sz="1200" dirty="0"/>
              <a:t> din </a:t>
            </a:r>
            <a:r>
              <a:rPr lang="en-US" sz="1200" dirty="0" err="1"/>
              <a:t>două</a:t>
            </a:r>
            <a:r>
              <a:rPr lang="en-US" sz="1200" dirty="0"/>
              <a:t> </a:t>
            </a:r>
            <a:r>
              <a:rPr lang="en-US" sz="1200" dirty="0" err="1"/>
              <a:t>plăci</a:t>
            </a:r>
            <a:r>
              <a:rPr lang="en-US" sz="1200" dirty="0"/>
              <a:t> de </a:t>
            </a:r>
            <a:r>
              <a:rPr lang="en-US" sz="1200" dirty="0" err="1"/>
              <a:t>aur</a:t>
            </a:r>
            <a:r>
              <a:rPr lang="en-US" sz="1200" dirty="0"/>
              <a:t> </a:t>
            </a:r>
            <a:r>
              <a:rPr lang="en-US" sz="1200" dirty="0" err="1"/>
              <a:t>incrustate</a:t>
            </a:r>
            <a:r>
              <a:rPr lang="en-US" sz="1200" dirty="0"/>
              <a:t> cu </a:t>
            </a:r>
            <a:r>
              <a:rPr lang="en-US" sz="1200" dirty="0" err="1"/>
              <a:t>cochilii</a:t>
            </a:r>
            <a:r>
              <a:rPr lang="en-US" sz="1200" dirty="0"/>
              <a:t> de </a:t>
            </a:r>
            <a:r>
              <a:rPr lang="en-US" sz="1200" dirty="0" err="1"/>
              <a:t>perle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turcoaz</a:t>
            </a:r>
            <a:r>
              <a:rPr lang="en-US" sz="1200" dirty="0"/>
              <a:t>. Tumi are </a:t>
            </a:r>
            <a:r>
              <a:rPr lang="en-US" sz="1200" dirty="0" err="1"/>
              <a:t>trei</a:t>
            </a:r>
            <a:r>
              <a:rPr lang="en-US" sz="1200" dirty="0"/>
              <a:t> </a:t>
            </a:r>
            <a:r>
              <a:rPr lang="en-US" sz="1200" dirty="0" err="1"/>
              <a:t>părți</a:t>
            </a:r>
            <a:r>
              <a:rPr lang="en-US" sz="1200" dirty="0"/>
              <a:t>: </a:t>
            </a:r>
            <a:r>
              <a:rPr lang="en-US" sz="1200" dirty="0" err="1"/>
              <a:t>coroana</a:t>
            </a:r>
            <a:r>
              <a:rPr lang="en-US" sz="1200" dirty="0"/>
              <a:t>, </a:t>
            </a:r>
            <a:r>
              <a:rPr lang="en-US" sz="1200" dirty="0" err="1"/>
              <a:t>capul</a:t>
            </a:r>
            <a:r>
              <a:rPr lang="en-US" sz="1200" dirty="0"/>
              <a:t> </a:t>
            </a:r>
            <a:r>
              <a:rPr lang="en-US" sz="1200" dirty="0" err="1"/>
              <a:t>cumască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corpul</a:t>
            </a:r>
            <a:r>
              <a:rPr lang="en-US" sz="1200" dirty="0"/>
              <a:t>, </a:t>
            </a:r>
            <a:r>
              <a:rPr lang="en-US" sz="1200" dirty="0" err="1"/>
              <a:t>măsoară</a:t>
            </a:r>
            <a:r>
              <a:rPr lang="en-US" sz="1200" dirty="0"/>
              <a:t> </a:t>
            </a:r>
            <a:r>
              <a:rPr lang="en-US" sz="1200" dirty="0" err="1"/>
              <a:t>aproximativ</a:t>
            </a:r>
            <a:r>
              <a:rPr lang="en-US" sz="1200" dirty="0"/>
              <a:t> 42 cm </a:t>
            </a:r>
            <a:r>
              <a:rPr lang="en-US" sz="1200" dirty="0" err="1"/>
              <a:t>înălțime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fabricat</a:t>
            </a:r>
            <a:r>
              <a:rPr lang="en-US" sz="1200" dirty="0"/>
              <a:t> din </a:t>
            </a:r>
            <a:r>
              <a:rPr lang="en-US" sz="1200" dirty="0" err="1"/>
              <a:t>aur</a:t>
            </a:r>
            <a:r>
              <a:rPr lang="en-US" sz="1200" dirty="0"/>
              <a:t> solid de 24 de </a:t>
            </a:r>
            <a:r>
              <a:rPr lang="en-US" sz="1200" dirty="0" err="1"/>
              <a:t>carate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cântărește</a:t>
            </a:r>
            <a:r>
              <a:rPr lang="en-US" sz="1200" dirty="0"/>
              <a:t> </a:t>
            </a:r>
            <a:r>
              <a:rPr lang="en-US" sz="1200" dirty="0" err="1"/>
              <a:t>aproximativ</a:t>
            </a:r>
            <a:r>
              <a:rPr lang="en-US" sz="1200" dirty="0"/>
              <a:t> 1 kg (992 </a:t>
            </a:r>
            <a:r>
              <a:rPr lang="en-US" sz="1200" dirty="0" err="1"/>
              <a:t>grame</a:t>
            </a:r>
            <a:r>
              <a:rPr lang="en-US" sz="1200" dirty="0"/>
              <a:t>). Tumi are o </a:t>
            </a:r>
            <a:r>
              <a:rPr lang="en-US" sz="1200" dirty="0" err="1"/>
              <a:t>față</a:t>
            </a:r>
            <a:r>
              <a:rPr lang="en-US" sz="1200" dirty="0"/>
              <a:t> </a:t>
            </a:r>
            <a:r>
              <a:rPr lang="en-US" sz="1200" dirty="0" err="1"/>
              <a:t>antropomorfă</a:t>
            </a:r>
            <a:r>
              <a:rPr lang="en-US" sz="1200" dirty="0"/>
              <a:t>, cu </a:t>
            </a:r>
            <a:r>
              <a:rPr lang="en-US" sz="1200" dirty="0" err="1"/>
              <a:t>ochi</a:t>
            </a:r>
            <a:r>
              <a:rPr lang="en-US" sz="1200" dirty="0"/>
              <a:t> </a:t>
            </a:r>
            <a:r>
              <a:rPr lang="en-US" sz="1200" dirty="0" err="1"/>
              <a:t>similari</a:t>
            </a:r>
            <a:r>
              <a:rPr lang="en-US" sz="1200" dirty="0"/>
              <a:t> cu </a:t>
            </a:r>
            <a:r>
              <a:rPr lang="en-US" sz="1200" dirty="0" err="1"/>
              <a:t>cei</a:t>
            </a:r>
            <a:r>
              <a:rPr lang="en-US" sz="1200" dirty="0"/>
              <a:t> ai </a:t>
            </a:r>
            <a:r>
              <a:rPr lang="en-US" sz="1200" dirty="0" err="1"/>
              <a:t>păsărilor</a:t>
            </a:r>
            <a:r>
              <a:rPr lang="en-US" sz="1200" dirty="0"/>
              <a:t>. </a:t>
            </a:r>
            <a:r>
              <a:rPr lang="en-US" sz="1200" dirty="0" err="1"/>
              <a:t>Corpul</a:t>
            </a:r>
            <a:r>
              <a:rPr lang="en-US" sz="1200" dirty="0"/>
              <a:t> </a:t>
            </a:r>
            <a:r>
              <a:rPr lang="en-US" sz="1200" dirty="0" err="1"/>
              <a:t>său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alcătuit</a:t>
            </a:r>
            <a:r>
              <a:rPr lang="en-US" sz="1200" dirty="0"/>
              <a:t> </a:t>
            </a:r>
            <a:r>
              <a:rPr lang="en-US" sz="1200" dirty="0" err="1"/>
              <a:t>dintr</a:t>
            </a:r>
            <a:r>
              <a:rPr lang="en-US" sz="1200" dirty="0"/>
              <a:t>-un </a:t>
            </a:r>
            <a:r>
              <a:rPr lang="en-US" sz="1200" dirty="0" err="1"/>
              <a:t>torace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picioare</a:t>
            </a:r>
            <a:r>
              <a:rPr lang="en-US" sz="1200" dirty="0"/>
              <a:t> de </a:t>
            </a:r>
            <a:r>
              <a:rPr lang="en-US" sz="1200" dirty="0" err="1"/>
              <a:t>aceeași</a:t>
            </a:r>
            <a:r>
              <a:rPr lang="en-US" sz="1200" dirty="0"/>
              <a:t> </a:t>
            </a:r>
            <a:r>
              <a:rPr lang="en-US" sz="1200" dirty="0" err="1"/>
              <a:t>lungime</a:t>
            </a:r>
            <a:r>
              <a:rPr lang="en-US" sz="1200" dirty="0"/>
              <a:t>. </a:t>
            </a:r>
            <a:r>
              <a:rPr lang="en-US" sz="1200" dirty="0" err="1"/>
              <a:t>Mânerul</a:t>
            </a:r>
            <a:r>
              <a:rPr lang="en-US" sz="1200" dirty="0"/>
              <a:t> </a:t>
            </a:r>
            <a:r>
              <a:rPr lang="en-US" sz="1200" dirty="0" err="1"/>
              <a:t>lui</a:t>
            </a:r>
            <a:r>
              <a:rPr lang="en-US" sz="1200" dirty="0"/>
              <a:t> Tumi are o </a:t>
            </a:r>
            <a:r>
              <a:rPr lang="en-US" sz="1200" dirty="0" err="1"/>
              <a:t>formă</a:t>
            </a:r>
            <a:r>
              <a:rPr lang="en-US" sz="1200" dirty="0"/>
              <a:t> </a:t>
            </a:r>
            <a:r>
              <a:rPr lang="en-US" sz="1200" dirty="0" err="1"/>
              <a:t>dreptunghiulară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trapezoidală</a:t>
            </a:r>
            <a:r>
              <a:rPr lang="en-US" sz="1200" dirty="0"/>
              <a:t>. La </a:t>
            </a:r>
            <a:r>
              <a:rPr lang="en-US" sz="1200" dirty="0" err="1"/>
              <a:t>capătul</a:t>
            </a:r>
            <a:r>
              <a:rPr lang="en-US" sz="1200" dirty="0"/>
              <a:t> inferior o </a:t>
            </a:r>
            <a:r>
              <a:rPr lang="en-US" sz="1200" dirty="0" err="1"/>
              <a:t>lamă</a:t>
            </a:r>
            <a:r>
              <a:rPr lang="en-US" sz="1200" dirty="0"/>
              <a:t> de </a:t>
            </a:r>
            <a:r>
              <a:rPr lang="en-US" sz="1200" dirty="0" err="1"/>
              <a:t>tăiere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formă</a:t>
            </a:r>
            <a:r>
              <a:rPr lang="en-US" sz="1200" dirty="0"/>
              <a:t> </a:t>
            </a:r>
            <a:r>
              <a:rPr lang="en-US" sz="1200" dirty="0" err="1"/>
              <a:t>semicirculară</a:t>
            </a:r>
            <a:r>
              <a:rPr lang="en-US" sz="1200" dirty="0"/>
              <a:t> (</a:t>
            </a:r>
            <a:r>
              <a:rPr lang="en-US" sz="1200" dirty="0" err="1"/>
              <a:t>unde</a:t>
            </a:r>
            <a:r>
              <a:rPr lang="en-US" sz="1200" dirty="0"/>
              <a:t> </a:t>
            </a:r>
            <a:r>
              <a:rPr lang="en-US" sz="1200" dirty="0" err="1"/>
              <a:t>latura</a:t>
            </a:r>
            <a:r>
              <a:rPr lang="en-US" sz="1200" dirty="0"/>
              <a:t> </a:t>
            </a:r>
            <a:r>
              <a:rPr lang="en-US" sz="1200" dirty="0" err="1"/>
              <a:t>curbată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cea</a:t>
            </a:r>
            <a:r>
              <a:rPr lang="en-US" sz="1200" dirty="0"/>
              <a:t> cu </a:t>
            </a:r>
            <a:r>
              <a:rPr lang="en-US" sz="1200" dirty="0" err="1"/>
              <a:t>marginea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partea</a:t>
            </a:r>
            <a:r>
              <a:rPr lang="en-US" sz="1200" dirty="0"/>
              <a:t> </a:t>
            </a:r>
            <a:r>
              <a:rPr lang="en-US" sz="1200" dirty="0" err="1"/>
              <a:t>dreaptă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perpendiculară</a:t>
            </a:r>
            <a:r>
              <a:rPr lang="en-US" sz="1200" dirty="0"/>
              <a:t> pe </a:t>
            </a:r>
            <a:r>
              <a:rPr lang="en-US" sz="1200" dirty="0" err="1"/>
              <a:t>mâner</a:t>
            </a:r>
            <a:r>
              <a:rPr lang="en-US" sz="1200" dirty="0"/>
              <a:t>).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5993" y="4115578"/>
            <a:ext cx="772926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 err="1"/>
              <a:t>Galán-Rodas</a:t>
            </a:r>
            <a:r>
              <a:rPr lang="en-US" sz="1000" dirty="0"/>
              <a:t> </a:t>
            </a:r>
            <a:r>
              <a:rPr lang="en-US" sz="1000" dirty="0" err="1"/>
              <a:t>Edén</a:t>
            </a:r>
            <a:r>
              <a:rPr lang="en-US" sz="1000" dirty="0"/>
              <a:t>, </a:t>
            </a:r>
            <a:r>
              <a:rPr lang="en-US" sz="1000" dirty="0" err="1"/>
              <a:t>Laberiano</a:t>
            </a:r>
            <a:r>
              <a:rPr lang="en-US" sz="1000" dirty="0"/>
              <a:t> </a:t>
            </a:r>
            <a:r>
              <a:rPr lang="en-US" sz="1000" dirty="0" err="1"/>
              <a:t>Fernández</a:t>
            </a:r>
            <a:r>
              <a:rPr lang="en-US" sz="1000" dirty="0"/>
              <a:t> Caddie, </a:t>
            </a:r>
            <a:r>
              <a:rPr lang="en-US" sz="1000" dirty="0" err="1"/>
              <a:t>Maguiña</a:t>
            </a:r>
            <a:r>
              <a:rPr lang="en-US" sz="1000" dirty="0"/>
              <a:t> Vargas </a:t>
            </a:r>
            <a:r>
              <a:rPr lang="en-US" sz="1000" dirty="0" err="1"/>
              <a:t>Ciro</a:t>
            </a:r>
            <a:r>
              <a:rPr lang="en-US" sz="1000" dirty="0"/>
              <a:t>. </a:t>
            </a:r>
            <a:r>
              <a:rPr lang="en-US" sz="1000" dirty="0" err="1"/>
              <a:t>Historia</a:t>
            </a:r>
            <a:r>
              <a:rPr lang="en-US" sz="1000" dirty="0"/>
              <a:t> del </a:t>
            </a:r>
            <a:r>
              <a:rPr lang="en-US" sz="1000" dirty="0" err="1"/>
              <a:t>Tumi</a:t>
            </a:r>
            <a:r>
              <a:rPr lang="en-US" sz="1000" dirty="0"/>
              <a:t>: </a:t>
            </a:r>
            <a:r>
              <a:rPr lang="en-US" sz="1000" dirty="0" err="1"/>
              <a:t>Símbolo</a:t>
            </a:r>
            <a:r>
              <a:rPr lang="en-US" sz="1000" dirty="0"/>
              <a:t> de la </a:t>
            </a:r>
            <a:r>
              <a:rPr lang="en-US" sz="1000" dirty="0" err="1"/>
              <a:t>Medicina</a:t>
            </a:r>
            <a:r>
              <a:rPr lang="en-US" sz="1000" dirty="0"/>
              <a:t> Peruana y del </a:t>
            </a:r>
            <a:r>
              <a:rPr lang="en-US" sz="1000" dirty="0" err="1"/>
              <a:t>Colegio</a:t>
            </a:r>
            <a:r>
              <a:rPr lang="en-US" sz="1000" dirty="0"/>
              <a:t> </a:t>
            </a:r>
            <a:r>
              <a:rPr lang="en-US" sz="1000" dirty="0" err="1"/>
              <a:t>Médico</a:t>
            </a:r>
            <a:r>
              <a:rPr lang="en-US" sz="1000" dirty="0"/>
              <a:t> del </a:t>
            </a:r>
            <a:r>
              <a:rPr lang="en-US" sz="1000" dirty="0" err="1"/>
              <a:t>Perú</a:t>
            </a:r>
            <a:r>
              <a:rPr lang="en-US" sz="1000" dirty="0"/>
              <a:t>. </a:t>
            </a:r>
            <a:r>
              <a:rPr lang="en-US" sz="1000" dirty="0" err="1"/>
              <a:t>Acta</a:t>
            </a:r>
            <a:r>
              <a:rPr lang="en-US" sz="1000" dirty="0"/>
              <a:t> </a:t>
            </a:r>
            <a:r>
              <a:rPr lang="en-US" sz="1000" dirty="0" err="1"/>
              <a:t>méd</a:t>
            </a:r>
            <a:r>
              <a:rPr lang="en-US" sz="1000" dirty="0"/>
              <a:t>. peruana  [Internet]. 2012  </a:t>
            </a:r>
            <a:r>
              <a:rPr lang="en-US" sz="1000" dirty="0" err="1"/>
              <a:t>Ene</a:t>
            </a:r>
            <a:r>
              <a:rPr lang="en-US" sz="1000" dirty="0"/>
              <a:t> [</a:t>
            </a:r>
            <a:r>
              <a:rPr lang="en-US" sz="1000" dirty="0" err="1"/>
              <a:t>citado</a:t>
            </a:r>
            <a:r>
              <a:rPr lang="en-US" sz="1000" dirty="0"/>
              <a:t>  2020  Mar  20] ;  29( 1 ): 56-58. </a:t>
            </a:r>
            <a:r>
              <a:rPr lang="en-US" sz="1000" dirty="0" err="1"/>
              <a:t>Disponible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>
                <a:hlinkClick r:id="rId2"/>
              </a:rPr>
              <a:t>http://www.scielo.org.pe/scielo.php?script=sci_arttext&amp;pid=S1728-59172012000100014&amp;lng=es</a:t>
            </a:r>
            <a:r>
              <a:rPr lang="en-US" sz="1000" dirty="0"/>
              <a:t>.</a:t>
            </a:r>
          </a:p>
          <a:p>
            <a:endParaRPr lang="en-US" sz="1100" dirty="0"/>
          </a:p>
        </p:txBody>
      </p:sp>
      <p:pic>
        <p:nvPicPr>
          <p:cNvPr id="71682" name="Picture 2" descr="Tumi, cuchillo ceremonial • Sicán-Lambayeque, 750-1375 d.C. | Inca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8757" y="886811"/>
            <a:ext cx="1871957" cy="314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0015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8561" y="889790"/>
            <a:ext cx="7886700" cy="48694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723" y="1510959"/>
            <a:ext cx="8245807" cy="9342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vindecătorii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chirurgii</a:t>
            </a:r>
            <a:r>
              <a:rPr lang="en-US" sz="1200" dirty="0"/>
              <a:t> </a:t>
            </a:r>
            <a:r>
              <a:rPr lang="en-US" sz="1200" dirty="0" err="1"/>
              <a:t>precolumbieni</a:t>
            </a:r>
            <a:r>
              <a:rPr lang="en-US" sz="1200" dirty="0"/>
              <a:t> au </a:t>
            </a:r>
            <a:r>
              <a:rPr lang="en-US" sz="1200" dirty="0" err="1"/>
              <a:t>vindecat</a:t>
            </a:r>
            <a:r>
              <a:rPr lang="en-US" sz="1200" dirty="0"/>
              <a:t> </a:t>
            </a:r>
            <a:r>
              <a:rPr lang="en-US" sz="1200" dirty="0" err="1"/>
              <a:t>pacienții</a:t>
            </a:r>
            <a:r>
              <a:rPr lang="en-US" sz="1200" dirty="0"/>
              <a:t> cu </a:t>
            </a:r>
            <a:r>
              <a:rPr lang="en-US" sz="1200" dirty="0" err="1"/>
              <a:t>leziuni</a:t>
            </a:r>
            <a:r>
              <a:rPr lang="en-US" sz="1200" dirty="0"/>
              <a:t> grave la cap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tăierea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îndepărtarea</a:t>
            </a:r>
            <a:r>
              <a:rPr lang="en-US" sz="1200" dirty="0"/>
              <a:t> </a:t>
            </a:r>
            <a:r>
              <a:rPr lang="en-US" sz="1200" dirty="0" err="1"/>
              <a:t>părții</a:t>
            </a:r>
            <a:r>
              <a:rPr lang="en-US" sz="1200" dirty="0"/>
              <a:t> deteriorate a </a:t>
            </a:r>
            <a:r>
              <a:rPr lang="en-US" sz="1200" dirty="0" err="1"/>
              <a:t>craniului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apelarea</a:t>
            </a:r>
            <a:r>
              <a:rPr lang="en-US" sz="1200" dirty="0"/>
              <a:t> </a:t>
            </a:r>
            <a:r>
              <a:rPr lang="en-US" sz="1200" dirty="0" err="1"/>
              <a:t>trepanărilor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 err="1"/>
              <a:t>Rezultatele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ale </a:t>
            </a:r>
            <a:r>
              <a:rPr lang="en-US" sz="1200" dirty="0" err="1"/>
              <a:t>craniilor</a:t>
            </a:r>
            <a:r>
              <a:rPr lang="en-US" sz="1200" dirty="0"/>
              <a:t> </a:t>
            </a:r>
            <a:r>
              <a:rPr lang="en-US" sz="1200" dirty="0" err="1"/>
              <a:t>trepanate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Paracas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Nazca, au </a:t>
            </a:r>
            <a:r>
              <a:rPr lang="en-US" sz="1200" dirty="0" err="1"/>
              <a:t>demonstrat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tăieturile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făcute</a:t>
            </a:r>
            <a:r>
              <a:rPr lang="en-US" sz="1200" dirty="0"/>
              <a:t> cu </a:t>
            </a:r>
            <a:r>
              <a:rPr lang="en-US" sz="1200" dirty="0" err="1"/>
              <a:t>cuțite</a:t>
            </a:r>
            <a:r>
              <a:rPr lang="en-US" sz="1200" dirty="0"/>
              <a:t> de silex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tumis</a:t>
            </a:r>
            <a:r>
              <a:rPr lang="en-US" sz="1200" dirty="0"/>
              <a:t> </a:t>
            </a:r>
            <a:r>
              <a:rPr lang="en-US" sz="1200" dirty="0" err="1"/>
              <a:t>metalice</a:t>
            </a:r>
            <a:r>
              <a:rPr lang="en-US" sz="12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15993" y="4096822"/>
            <a:ext cx="7729268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dirty="0" err="1"/>
              <a:t>Galán-Rodas</a:t>
            </a:r>
            <a:r>
              <a:rPr lang="en-US" sz="1000" dirty="0"/>
              <a:t> </a:t>
            </a:r>
            <a:r>
              <a:rPr lang="en-US" sz="1000" dirty="0" err="1"/>
              <a:t>Edén</a:t>
            </a:r>
            <a:r>
              <a:rPr lang="en-US" sz="1000" dirty="0"/>
              <a:t>, </a:t>
            </a:r>
            <a:r>
              <a:rPr lang="en-US" sz="1000" dirty="0" err="1"/>
              <a:t>Laberiano</a:t>
            </a:r>
            <a:r>
              <a:rPr lang="en-US" sz="1000" dirty="0"/>
              <a:t> </a:t>
            </a:r>
            <a:r>
              <a:rPr lang="en-US" sz="1000" dirty="0" err="1"/>
              <a:t>Fernández</a:t>
            </a:r>
            <a:r>
              <a:rPr lang="en-US" sz="1000" dirty="0"/>
              <a:t> Caddie, </a:t>
            </a:r>
            <a:r>
              <a:rPr lang="en-US" sz="1000" dirty="0" err="1"/>
              <a:t>Maguiña</a:t>
            </a:r>
            <a:r>
              <a:rPr lang="en-US" sz="1000" dirty="0"/>
              <a:t> Vargas </a:t>
            </a:r>
            <a:r>
              <a:rPr lang="en-US" sz="1000" dirty="0" err="1"/>
              <a:t>Ciro</a:t>
            </a:r>
            <a:r>
              <a:rPr lang="en-US" sz="1000" dirty="0"/>
              <a:t>. </a:t>
            </a:r>
            <a:r>
              <a:rPr lang="en-US" sz="1000" dirty="0" err="1"/>
              <a:t>Historia</a:t>
            </a:r>
            <a:r>
              <a:rPr lang="en-US" sz="1000" dirty="0"/>
              <a:t> del </a:t>
            </a:r>
            <a:r>
              <a:rPr lang="en-US" sz="1000" dirty="0" err="1"/>
              <a:t>Tumi</a:t>
            </a:r>
            <a:r>
              <a:rPr lang="en-US" sz="1000" dirty="0"/>
              <a:t>: </a:t>
            </a:r>
            <a:r>
              <a:rPr lang="en-US" sz="1000" dirty="0" err="1"/>
              <a:t>Símbolo</a:t>
            </a:r>
            <a:r>
              <a:rPr lang="en-US" sz="1000" dirty="0"/>
              <a:t> de la </a:t>
            </a:r>
            <a:r>
              <a:rPr lang="en-US" sz="1000" dirty="0" err="1"/>
              <a:t>Medicina</a:t>
            </a:r>
            <a:r>
              <a:rPr lang="en-US" sz="1000" dirty="0"/>
              <a:t> Peruana y del </a:t>
            </a:r>
            <a:r>
              <a:rPr lang="en-US" sz="1000" dirty="0" err="1"/>
              <a:t>Colegio</a:t>
            </a:r>
            <a:r>
              <a:rPr lang="en-US" sz="1000" dirty="0"/>
              <a:t> </a:t>
            </a:r>
            <a:r>
              <a:rPr lang="en-US" sz="1000" dirty="0" err="1"/>
              <a:t>Médico</a:t>
            </a:r>
            <a:r>
              <a:rPr lang="en-US" sz="1000" dirty="0"/>
              <a:t> del </a:t>
            </a:r>
            <a:r>
              <a:rPr lang="en-US" sz="1000" dirty="0" err="1"/>
              <a:t>Perú</a:t>
            </a:r>
            <a:r>
              <a:rPr lang="en-US" sz="1000" dirty="0"/>
              <a:t>. </a:t>
            </a:r>
            <a:r>
              <a:rPr lang="en-US" sz="1000" dirty="0" err="1"/>
              <a:t>Acta</a:t>
            </a:r>
            <a:r>
              <a:rPr lang="en-US" sz="1000" dirty="0"/>
              <a:t> </a:t>
            </a:r>
            <a:r>
              <a:rPr lang="en-US" sz="1000" dirty="0" err="1"/>
              <a:t>méd</a:t>
            </a:r>
            <a:r>
              <a:rPr lang="en-US" sz="1000" dirty="0"/>
              <a:t>. peruana  [Internet]. 2012  </a:t>
            </a:r>
            <a:r>
              <a:rPr lang="en-US" sz="1000" dirty="0" err="1"/>
              <a:t>Ene</a:t>
            </a:r>
            <a:r>
              <a:rPr lang="en-US" sz="1000" dirty="0"/>
              <a:t> [</a:t>
            </a:r>
            <a:r>
              <a:rPr lang="en-US" sz="1000" dirty="0" err="1"/>
              <a:t>citado</a:t>
            </a:r>
            <a:r>
              <a:rPr lang="en-US" sz="1000" dirty="0"/>
              <a:t>  2020  Mar  20] ;  29( 1 ): 56-58. </a:t>
            </a:r>
            <a:r>
              <a:rPr lang="en-US" sz="1000" dirty="0" err="1"/>
              <a:t>Disponible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: </a:t>
            </a:r>
            <a:r>
              <a:rPr lang="en-US" sz="1000" dirty="0">
                <a:hlinkClick r:id="rId2"/>
              </a:rPr>
              <a:t>http://www.scielo.org.pe/scielo.php?script=sci_arttext&amp;pid=S1728-59172012000100014&amp;lng=es</a:t>
            </a:r>
            <a:r>
              <a:rPr lang="en-US" sz="1000" dirty="0"/>
              <a:t>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498363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473" y="931390"/>
            <a:ext cx="7886700" cy="496718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376" y="1482235"/>
            <a:ext cx="7886700" cy="208289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Chirurgii</a:t>
            </a:r>
            <a:r>
              <a:rPr lang="en-US" sz="1200" dirty="0"/>
              <a:t> </a:t>
            </a:r>
            <a:r>
              <a:rPr lang="en-US" sz="1200" dirty="0" err="1"/>
              <a:t>vindecători</a:t>
            </a:r>
            <a:r>
              <a:rPr lang="en-US" sz="1200" dirty="0"/>
              <a:t> ai </a:t>
            </a:r>
            <a:r>
              <a:rPr lang="en-US" sz="1200" dirty="0" err="1"/>
              <a:t>medicamentului</a:t>
            </a:r>
            <a:r>
              <a:rPr lang="en-US" sz="1200" dirty="0"/>
              <a:t> </a:t>
            </a:r>
            <a:r>
              <a:rPr lang="en-US" sz="1200" dirty="0" err="1"/>
              <a:t>precolumbian</a:t>
            </a:r>
            <a:r>
              <a:rPr lang="en-US" sz="1200" dirty="0"/>
              <a:t> au </a:t>
            </a:r>
            <a:r>
              <a:rPr lang="en-US" sz="1200" dirty="0" err="1"/>
              <a:t>prevenit</a:t>
            </a:r>
            <a:r>
              <a:rPr lang="en-US" sz="1200" dirty="0"/>
              <a:t> </a:t>
            </a:r>
            <a:r>
              <a:rPr lang="en-US" sz="1200" dirty="0" err="1"/>
              <a:t>infecția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inflamația</a:t>
            </a:r>
            <a:r>
              <a:rPr lang="en-US" sz="1200" dirty="0"/>
              <a:t> </a:t>
            </a:r>
            <a:r>
              <a:rPr lang="en-US" sz="1200" dirty="0" err="1"/>
              <a:t>intervențiilor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,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aceasta</a:t>
            </a:r>
            <a:r>
              <a:rPr lang="en-US" sz="1200" dirty="0"/>
              <a:t> au </a:t>
            </a:r>
            <a:r>
              <a:rPr lang="en-US" sz="1200" dirty="0" err="1"/>
              <a:t>folosit</a:t>
            </a:r>
            <a:r>
              <a:rPr lang="en-US" sz="1200" dirty="0"/>
              <a:t> o </a:t>
            </a:r>
            <a:r>
              <a:rPr lang="en-US" sz="1200" dirty="0" err="1"/>
              <a:t>serie</a:t>
            </a:r>
            <a:r>
              <a:rPr lang="en-US" sz="1200" dirty="0"/>
              <a:t> de </a:t>
            </a:r>
            <a:r>
              <a:rPr lang="en-US" sz="1200" dirty="0" err="1"/>
              <a:t>plante</a:t>
            </a:r>
            <a:r>
              <a:rPr lang="en-US" sz="1200" dirty="0"/>
              <a:t>, precum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procesul</a:t>
            </a:r>
            <a:r>
              <a:rPr lang="en-US" sz="1200" dirty="0"/>
              <a:t> de </a:t>
            </a:r>
            <a:r>
              <a:rPr lang="en-US" sz="1200" dirty="0" err="1"/>
              <a:t>îmbălsămare</a:t>
            </a:r>
            <a:r>
              <a:rPr lang="en-US" sz="1200" dirty="0"/>
              <a:t> a </a:t>
            </a:r>
            <a:r>
              <a:rPr lang="en-US" sz="1200" dirty="0" err="1"/>
              <a:t>morților</a:t>
            </a:r>
            <a:r>
              <a:rPr lang="en-US" sz="1200" dirty="0"/>
              <a:t> lor, cum </a:t>
            </a:r>
            <a:r>
              <a:rPr lang="en-US" sz="1200" dirty="0" err="1"/>
              <a:t>ar</a:t>
            </a:r>
            <a:r>
              <a:rPr lang="en-US" sz="1200" dirty="0"/>
              <a:t> fi: </a:t>
            </a:r>
            <a:r>
              <a:rPr lang="en-US" sz="1200" dirty="0" err="1"/>
              <a:t>mentol</a:t>
            </a:r>
            <a:r>
              <a:rPr lang="en-US" sz="1200" dirty="0"/>
              <a:t>, </a:t>
            </a:r>
            <a:r>
              <a:rPr lang="en-US" sz="1200" dirty="0" err="1"/>
              <a:t>taninuri</a:t>
            </a:r>
            <a:r>
              <a:rPr lang="en-US" sz="1200" dirty="0"/>
              <a:t>, </a:t>
            </a:r>
            <a:r>
              <a:rPr lang="en-US" sz="1200" dirty="0" err="1"/>
              <a:t>anumite</a:t>
            </a:r>
            <a:r>
              <a:rPr lang="en-US" sz="1200" dirty="0"/>
              <a:t> </a:t>
            </a:r>
            <a:r>
              <a:rPr lang="en-US" sz="1200" dirty="0" err="1"/>
              <a:t>saponine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rășini</a:t>
            </a:r>
            <a:r>
              <a:rPr lang="en-US" sz="1200" dirty="0"/>
              <a:t>.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substanțe</a:t>
            </a:r>
            <a:r>
              <a:rPr lang="en-US" sz="1200" dirty="0"/>
              <a:t> sunt </a:t>
            </a:r>
            <a:r>
              <a:rPr lang="en-US" sz="1200" dirty="0" err="1"/>
              <a:t>antiseptice</a:t>
            </a:r>
            <a:r>
              <a:rPr lang="en-US" sz="1200" dirty="0"/>
              <a:t> </a:t>
            </a:r>
            <a:r>
              <a:rPr lang="en-US" sz="1200" dirty="0" err="1"/>
              <a:t>foarte</a:t>
            </a:r>
            <a:r>
              <a:rPr lang="en-US" sz="1200" dirty="0"/>
              <a:t> </a:t>
            </a:r>
            <a:r>
              <a:rPr lang="en-US" sz="1200" dirty="0" err="1"/>
              <a:t>bune</a:t>
            </a:r>
            <a:r>
              <a:rPr lang="en-US" sz="1200" dirty="0"/>
              <a:t>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52053" y="4238181"/>
            <a:ext cx="788521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000" dirty="0"/>
              <a:t>Jan G. R. </a:t>
            </a:r>
            <a:r>
              <a:rPr lang="en-US" sz="1000" dirty="0" err="1"/>
              <a:t>Elferink</a:t>
            </a:r>
            <a:r>
              <a:rPr lang="en-US" sz="1000" dirty="0"/>
              <a:t>. The Inca healer: empirical medical knowledge and magic  in pre-Columbian Peru</a:t>
            </a:r>
          </a:p>
          <a:p>
            <a:r>
              <a:rPr lang="en-US" sz="1000" dirty="0" err="1"/>
              <a:t>Revista</a:t>
            </a:r>
            <a:r>
              <a:rPr lang="en-US" sz="1000" dirty="0"/>
              <a:t> de </a:t>
            </a:r>
            <a:r>
              <a:rPr lang="en-US" sz="1000" dirty="0" err="1"/>
              <a:t>Indias</a:t>
            </a:r>
            <a:r>
              <a:rPr lang="en-US" sz="1000" dirty="0"/>
              <a:t>, 2015, vol. LXXV, n.º 264 </a:t>
            </a:r>
            <a:r>
              <a:rPr lang="en-US" sz="1000" dirty="0" err="1"/>
              <a:t>Págs</a:t>
            </a:r>
            <a:r>
              <a:rPr lang="en-US" sz="1000" dirty="0"/>
              <a:t>. 323­350, ISSN: 0034­8341 doi:10.3989/revindias.2015.011</a:t>
            </a:r>
          </a:p>
        </p:txBody>
      </p:sp>
    </p:spTree>
    <p:extLst>
      <p:ext uri="{BB962C8B-B14F-4D97-AF65-F5344CB8AC3E}">
        <p14:creationId xmlns:p14="http://schemas.microsoft.com/office/powerpoint/2010/main" val="1299707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2891" y="869745"/>
            <a:ext cx="7886700" cy="446462"/>
          </a:xfrm>
        </p:spPr>
        <p:txBody>
          <a:bodyPr>
            <a:normAutofit/>
          </a:bodyPr>
          <a:lstStyle/>
          <a:p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Culturi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precolumbiene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5633" y="1279280"/>
            <a:ext cx="7182569" cy="32635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1200" dirty="0" err="1"/>
              <a:t>Atât</a:t>
            </a:r>
            <a:r>
              <a:rPr lang="en-US" sz="1200" dirty="0"/>
              <a:t>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, </a:t>
            </a:r>
            <a:r>
              <a:rPr lang="en-US" sz="1200" dirty="0" err="1"/>
              <a:t>cât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au </a:t>
            </a:r>
            <a:r>
              <a:rPr lang="en-US" sz="1200" dirty="0" err="1"/>
              <a:t>apărut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America </a:t>
            </a:r>
            <a:r>
              <a:rPr lang="en-US" sz="1200" dirty="0" err="1"/>
              <a:t>Latină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calma</a:t>
            </a:r>
            <a:r>
              <a:rPr lang="en-US" sz="1200" dirty="0"/>
              <a:t> </a:t>
            </a:r>
            <a:r>
              <a:rPr lang="en-US" sz="1200" dirty="0" err="1"/>
              <a:t>durerea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prelungi</a:t>
            </a:r>
            <a:r>
              <a:rPr lang="en-US" sz="1200" dirty="0"/>
              <a:t> </a:t>
            </a:r>
            <a:r>
              <a:rPr lang="en-US" sz="1200" dirty="0" err="1"/>
              <a:t>viața</a:t>
            </a:r>
            <a:r>
              <a:rPr lang="en-US" sz="1200" dirty="0"/>
              <a:t> </a:t>
            </a:r>
            <a:r>
              <a:rPr lang="ro-RO" sz="1200" dirty="0"/>
              <a:t>ținând cont de</a:t>
            </a:r>
            <a:r>
              <a:rPr lang="en-US" sz="1200" dirty="0"/>
              <a:t>: </a:t>
            </a:r>
          </a:p>
          <a:p>
            <a:pPr algn="just">
              <a:lnSpc>
                <a:spcPct val="100000"/>
              </a:lnSpc>
            </a:pPr>
            <a:r>
              <a:rPr lang="ro-RO" sz="1200" dirty="0"/>
              <a:t>Severitatea condițiilor meteo</a:t>
            </a:r>
            <a:endParaRPr lang="en-US" sz="1200" dirty="0"/>
          </a:p>
          <a:p>
            <a:pPr algn="just">
              <a:lnSpc>
                <a:spcPct val="100000"/>
              </a:lnSpc>
            </a:pPr>
            <a:r>
              <a:rPr lang="ro-RO" sz="1200" dirty="0"/>
              <a:t>Soldaților din războaiele pentru teritorii</a:t>
            </a:r>
            <a:r>
              <a:rPr lang="en-US" sz="12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ro-RO" sz="1200" dirty="0"/>
              <a:t>Suferința cauzată de boli</a:t>
            </a:r>
            <a:r>
              <a:rPr lang="en-US" sz="1200" dirty="0"/>
              <a:t>. </a:t>
            </a:r>
          </a:p>
          <a:p>
            <a:pPr algn="just">
              <a:lnSpc>
                <a:spcPct val="100000"/>
              </a:lnSpc>
            </a:pPr>
            <a:r>
              <a:rPr lang="ro-RO" sz="1200" dirty="0"/>
              <a:t>Alte pericole la adresa sănătății</a:t>
            </a:r>
            <a:r>
              <a:rPr lang="en-US" sz="1200" dirty="0"/>
              <a:t>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aceste</a:t>
            </a:r>
            <a:r>
              <a:rPr lang="en-US" sz="1200" dirty="0"/>
              <a:t> </a:t>
            </a:r>
            <a:r>
              <a:rPr lang="en-US" sz="1200" dirty="0" err="1"/>
              <a:t>situații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tratate</a:t>
            </a:r>
            <a:r>
              <a:rPr lang="en-US" sz="1200" dirty="0"/>
              <a:t> de </a:t>
            </a:r>
            <a:r>
              <a:rPr lang="en-US" sz="1200" dirty="0" err="1"/>
              <a:t>vindecători</a:t>
            </a:r>
            <a:r>
              <a:rPr lang="en-US" sz="1200" dirty="0"/>
              <a:t>, </a:t>
            </a:r>
            <a:r>
              <a:rPr lang="en-US" sz="1200" dirty="0" err="1"/>
              <a:t>cunoscuți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</a:t>
            </a:r>
            <a:r>
              <a:rPr lang="en-US" sz="1200" dirty="0" err="1"/>
              <a:t>șamani</a:t>
            </a:r>
            <a:r>
              <a:rPr lang="en-US" sz="1200" dirty="0"/>
              <a:t>, </a:t>
            </a:r>
            <a:r>
              <a:rPr lang="en-US" sz="1200" dirty="0" err="1"/>
              <a:t>vrăjitori</a:t>
            </a:r>
            <a:r>
              <a:rPr lang="en-US" sz="1200" dirty="0"/>
              <a:t>, </a:t>
            </a:r>
            <a:r>
              <a:rPr lang="en-US" sz="1200" dirty="0" err="1"/>
              <a:t>vindecători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diverse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confesiuni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funcție</a:t>
            </a:r>
            <a:r>
              <a:rPr lang="en-US" sz="1200" dirty="0"/>
              <a:t> de </a:t>
            </a:r>
            <a:r>
              <a:rPr lang="en-US" sz="1200" dirty="0" err="1"/>
              <a:t>cultura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care au </a:t>
            </a:r>
            <a:r>
              <a:rPr lang="en-US" sz="1200" dirty="0" err="1"/>
              <a:t>lucrat</a:t>
            </a:r>
            <a:r>
              <a:rPr lang="en-US" sz="1200" dirty="0"/>
              <a:t>..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35633" y="4231160"/>
            <a:ext cx="8367623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50" dirty="0" err="1"/>
              <a:t>Ruíz</a:t>
            </a:r>
            <a:r>
              <a:rPr lang="en-US" sz="1050" dirty="0"/>
              <a:t> </a:t>
            </a:r>
            <a:r>
              <a:rPr lang="en-US" sz="1050" dirty="0" err="1"/>
              <a:t>Alarcón</a:t>
            </a:r>
            <a:r>
              <a:rPr lang="en-US" sz="1050" dirty="0"/>
              <a:t>, E. (2000, </a:t>
            </a:r>
            <a:r>
              <a:rPr lang="en-US" sz="1050" dirty="0" err="1"/>
              <a:t>diciembre</a:t>
            </a:r>
            <a:r>
              <a:rPr lang="en-US" sz="1050" dirty="0"/>
              <a:t> 9). </a:t>
            </a:r>
            <a:r>
              <a:rPr lang="en-US" sz="1050" dirty="0" err="1"/>
              <a:t>Medicina</a:t>
            </a:r>
            <a:r>
              <a:rPr lang="en-US" sz="1050" dirty="0"/>
              <a:t> </a:t>
            </a:r>
            <a:r>
              <a:rPr lang="en-US" sz="1050" dirty="0" err="1"/>
              <a:t>Prehispánica</a:t>
            </a:r>
            <a:r>
              <a:rPr lang="en-US" sz="1050" dirty="0"/>
              <a:t>. </a:t>
            </a:r>
            <a:r>
              <a:rPr lang="en-US" sz="1050" i="1" dirty="0" err="1"/>
              <a:t>Medicina</a:t>
            </a:r>
            <a:r>
              <a:rPr lang="en-US" sz="1050" dirty="0"/>
              <a:t>, </a:t>
            </a:r>
            <a:r>
              <a:rPr lang="en-US" sz="1050" i="1" dirty="0"/>
              <a:t>22</a:t>
            </a:r>
            <a:r>
              <a:rPr lang="en-US" sz="1050" dirty="0"/>
              <a:t>(3), 200-206. </a:t>
            </a:r>
            <a:r>
              <a:rPr lang="en-US" sz="1050" dirty="0" err="1"/>
              <a:t>Recuperado</a:t>
            </a:r>
            <a:r>
              <a:rPr lang="en-US" sz="1050" dirty="0"/>
              <a:t> a </a:t>
            </a:r>
            <a:r>
              <a:rPr lang="en-US" sz="1050" dirty="0" err="1"/>
              <a:t>partir</a:t>
            </a:r>
            <a:r>
              <a:rPr lang="en-US" sz="1050" dirty="0"/>
              <a:t> de </a:t>
            </a:r>
            <a:r>
              <a:rPr lang="en-US" sz="1050" dirty="0">
                <a:hlinkClick r:id="rId2"/>
              </a:rPr>
              <a:t>https://revistamedicina.net/ojsanm/index.php/Medicina/article/view/54-7</a:t>
            </a:r>
            <a:endParaRPr lang="en-US" sz="105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61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931390"/>
            <a:ext cx="7886700" cy="465895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543879"/>
            <a:ext cx="7886700" cy="2134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PE" sz="1200" dirty="0" err="1"/>
              <a:t>Incașii</a:t>
            </a:r>
            <a:r>
              <a:rPr lang="es-PE" sz="1200" dirty="0"/>
              <a:t> </a:t>
            </a:r>
            <a:r>
              <a:rPr lang="es-PE" sz="1200" dirty="0" err="1"/>
              <a:t>cunoșteau</a:t>
            </a:r>
            <a:r>
              <a:rPr lang="es-PE" sz="1200" dirty="0"/>
              <a:t> o serie </a:t>
            </a:r>
            <a:r>
              <a:rPr lang="es-PE" sz="1200" dirty="0" err="1"/>
              <a:t>întreagă</a:t>
            </a:r>
            <a:r>
              <a:rPr lang="es-PE" sz="1200" dirty="0"/>
              <a:t> de plante </a:t>
            </a:r>
            <a:r>
              <a:rPr lang="es-PE" sz="1200" dirty="0" err="1"/>
              <a:t>împotriva</a:t>
            </a:r>
            <a:r>
              <a:rPr lang="es-PE" sz="1200" dirty="0"/>
              <a:t> </a:t>
            </a:r>
            <a:r>
              <a:rPr lang="es-PE" sz="1200" dirty="0" err="1"/>
              <a:t>inflamației</a:t>
            </a:r>
            <a:r>
              <a:rPr lang="es-PE" sz="1200" dirty="0"/>
              <a:t>, cum ar fi </a:t>
            </a:r>
            <a:r>
              <a:rPr lang="es-PE" sz="1200" dirty="0" err="1"/>
              <a:t>acaaca</a:t>
            </a:r>
            <a:r>
              <a:rPr lang="es-PE" sz="1200" dirty="0"/>
              <a:t>, </a:t>
            </a:r>
            <a:r>
              <a:rPr lang="es-PE" sz="1200" dirty="0" err="1"/>
              <a:t>asipa</a:t>
            </a:r>
            <a:r>
              <a:rPr lang="es-PE" sz="1200" dirty="0"/>
              <a:t> (</a:t>
            </a:r>
            <a:r>
              <a:rPr lang="es-PE" sz="1200" dirty="0" err="1"/>
              <a:t>Pachyrhizus</a:t>
            </a:r>
            <a:r>
              <a:rPr lang="es-PE" sz="1200" dirty="0"/>
              <a:t> </a:t>
            </a:r>
            <a:r>
              <a:rPr lang="es-PE" sz="1200" dirty="0" err="1"/>
              <a:t>tuberosus</a:t>
            </a:r>
            <a:r>
              <a:rPr lang="es-PE" sz="1200" dirty="0"/>
              <a:t>), </a:t>
            </a:r>
            <a:r>
              <a:rPr lang="es-PE" sz="1200" dirty="0" err="1"/>
              <a:t>canayuyo</a:t>
            </a:r>
            <a:r>
              <a:rPr lang="es-PE" sz="1200" dirty="0"/>
              <a:t> (</a:t>
            </a:r>
            <a:r>
              <a:rPr lang="es-PE" sz="1200" dirty="0" err="1"/>
              <a:t>Sonchus</a:t>
            </a:r>
            <a:r>
              <a:rPr lang="es-PE" sz="1200" dirty="0"/>
              <a:t> </a:t>
            </a:r>
            <a:r>
              <a:rPr lang="es-PE" sz="1200" dirty="0" err="1"/>
              <a:t>oleraceus</a:t>
            </a:r>
            <a:r>
              <a:rPr lang="es-PE" sz="1200" dirty="0"/>
              <a:t>), </a:t>
            </a:r>
            <a:r>
              <a:rPr lang="es-PE" sz="1200" dirty="0" err="1"/>
              <a:t>caralahua</a:t>
            </a:r>
            <a:r>
              <a:rPr lang="es-PE" sz="1200" dirty="0"/>
              <a:t> (</a:t>
            </a:r>
            <a:r>
              <a:rPr lang="es-PE" sz="1200" dirty="0" err="1"/>
              <a:t>Nicotiana</a:t>
            </a:r>
            <a:r>
              <a:rPr lang="es-PE" sz="1200" dirty="0"/>
              <a:t> glauca), cochayuyo (</a:t>
            </a:r>
            <a:r>
              <a:rPr lang="es-PE" sz="1200" dirty="0" err="1"/>
              <a:t>Durvillaea</a:t>
            </a:r>
            <a:r>
              <a:rPr lang="es-PE" sz="1200" dirty="0"/>
              <a:t> </a:t>
            </a:r>
            <a:r>
              <a:rPr lang="es-PE" sz="1200" dirty="0" err="1"/>
              <a:t>antarctica</a:t>
            </a:r>
            <a:r>
              <a:rPr lang="es-PE" sz="1200" dirty="0"/>
              <a:t>), </a:t>
            </a:r>
            <a:r>
              <a:rPr lang="es-PE" sz="1200" dirty="0" err="1"/>
              <a:t>hoccururo</a:t>
            </a:r>
            <a:r>
              <a:rPr lang="es-PE" sz="1200" dirty="0"/>
              <a:t>, oca (</a:t>
            </a:r>
            <a:r>
              <a:rPr lang="es-PE" sz="1200" dirty="0" err="1"/>
              <a:t>Oxalis</a:t>
            </a:r>
            <a:r>
              <a:rPr lang="es-PE" sz="1200" dirty="0"/>
              <a:t> tuberosa), ulluco (</a:t>
            </a:r>
            <a:r>
              <a:rPr lang="es-PE" sz="1200" dirty="0" err="1"/>
              <a:t>Ullucus</a:t>
            </a:r>
            <a:r>
              <a:rPr lang="es-PE" sz="1200" dirty="0"/>
              <a:t> (</a:t>
            </a:r>
            <a:r>
              <a:rPr lang="es-PE" sz="1200" dirty="0" err="1"/>
              <a:t>Ullucus</a:t>
            </a:r>
            <a:r>
              <a:rPr lang="es-PE" sz="1200" dirty="0"/>
              <a:t>) </a:t>
            </a:r>
            <a:r>
              <a:rPr lang="es-PE" sz="1200" dirty="0" err="1"/>
              <a:t>tuberosus</a:t>
            </a:r>
            <a:r>
              <a:rPr lang="es-PE" sz="1200" dirty="0"/>
              <a:t>), quinoa (</a:t>
            </a:r>
            <a:r>
              <a:rPr lang="es-PE" sz="1200" dirty="0" err="1"/>
              <a:t>Chenopodium</a:t>
            </a:r>
            <a:r>
              <a:rPr lang="es-PE" sz="1200" dirty="0"/>
              <a:t> quinoa), </a:t>
            </a:r>
            <a:r>
              <a:rPr lang="es-PE" sz="1200" dirty="0" err="1"/>
              <a:t>ratarata</a:t>
            </a:r>
            <a:r>
              <a:rPr lang="es-PE" sz="1200" dirty="0"/>
              <a:t> (Opuntia </a:t>
            </a:r>
            <a:r>
              <a:rPr lang="es-PE" sz="1200" dirty="0" err="1"/>
              <a:t>sulphurea</a:t>
            </a:r>
            <a:r>
              <a:rPr lang="es-PE" sz="1200" dirty="0"/>
              <a:t>), </a:t>
            </a:r>
            <a:r>
              <a:rPr lang="es-PE" sz="1200" dirty="0" err="1"/>
              <a:t>ticsau</a:t>
            </a:r>
            <a:r>
              <a:rPr lang="es-PE" sz="1200" dirty="0"/>
              <a:t> (</a:t>
            </a:r>
            <a:r>
              <a:rPr lang="es-PE" sz="1200" dirty="0" err="1"/>
              <a:t>Tropaeolum</a:t>
            </a:r>
            <a:r>
              <a:rPr lang="es-PE" sz="1200" dirty="0"/>
              <a:t> </a:t>
            </a:r>
            <a:r>
              <a:rPr lang="es-PE" sz="1200" dirty="0" err="1"/>
              <a:t>majus</a:t>
            </a:r>
            <a:r>
              <a:rPr lang="es-PE" sz="1200" dirty="0"/>
              <a:t>), tipa (</a:t>
            </a:r>
            <a:r>
              <a:rPr lang="es-PE" sz="1200" dirty="0" err="1"/>
              <a:t>Tipuana</a:t>
            </a:r>
            <a:r>
              <a:rPr lang="es-PE" sz="1200" dirty="0"/>
              <a:t> </a:t>
            </a:r>
            <a:r>
              <a:rPr lang="es-PE" sz="1200" dirty="0" err="1"/>
              <a:t>tipu</a:t>
            </a:r>
            <a:r>
              <a:rPr lang="es-PE" sz="1200" dirty="0"/>
              <a:t>), totora (</a:t>
            </a:r>
            <a:r>
              <a:rPr lang="es-PE" sz="1200" dirty="0" err="1"/>
              <a:t>Scirpus</a:t>
            </a:r>
            <a:r>
              <a:rPr lang="es-PE" sz="1200" dirty="0"/>
              <a:t> </a:t>
            </a:r>
            <a:r>
              <a:rPr lang="es-PE" sz="1200" dirty="0" err="1"/>
              <a:t>spp</a:t>
            </a:r>
            <a:r>
              <a:rPr lang="es-PE" sz="1200" dirty="0"/>
              <a:t>., </a:t>
            </a:r>
            <a:r>
              <a:rPr lang="es-PE" sz="1200" dirty="0" err="1"/>
              <a:t>Typha</a:t>
            </a:r>
            <a:r>
              <a:rPr lang="es-PE" sz="1200" dirty="0"/>
              <a:t> </a:t>
            </a:r>
            <a:r>
              <a:rPr lang="es-PE" sz="1200" dirty="0" err="1"/>
              <a:t>spp</a:t>
            </a:r>
            <a:r>
              <a:rPr lang="es-PE" sz="1200" dirty="0"/>
              <a:t>.), </a:t>
            </a:r>
            <a:r>
              <a:rPr lang="es-PE" sz="1200" dirty="0" err="1"/>
              <a:t>tulquina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yucaquiscas</a:t>
            </a:r>
            <a:r>
              <a:rPr lang="es-PE" sz="1200" dirty="0"/>
              <a:t>.</a:t>
            </a:r>
          </a:p>
          <a:p>
            <a:pPr marL="0" indent="0" algn="just">
              <a:buNone/>
            </a:pPr>
            <a:r>
              <a:rPr lang="es-PE" sz="1200" dirty="0"/>
              <a:t>Este </a:t>
            </a:r>
            <a:r>
              <a:rPr lang="es-PE" sz="1200" dirty="0" err="1"/>
              <a:t>probabil</a:t>
            </a:r>
            <a:r>
              <a:rPr lang="es-PE" sz="1200" dirty="0"/>
              <a:t> ca </a:t>
            </a:r>
            <a:r>
              <a:rPr lang="es-PE" sz="1200" dirty="0" err="1"/>
              <a:t>aceste</a:t>
            </a:r>
            <a:r>
              <a:rPr lang="es-PE" sz="1200" dirty="0"/>
              <a:t> plante </a:t>
            </a:r>
            <a:r>
              <a:rPr lang="es-PE" sz="1200" dirty="0" err="1"/>
              <a:t>să</a:t>
            </a:r>
            <a:r>
              <a:rPr lang="es-PE" sz="1200" dirty="0"/>
              <a:t> fi </a:t>
            </a:r>
            <a:r>
              <a:rPr lang="es-PE" sz="1200" dirty="0" err="1"/>
              <a:t>fost</a:t>
            </a:r>
            <a:r>
              <a:rPr lang="es-PE" sz="1200" dirty="0"/>
              <a:t> </a:t>
            </a:r>
            <a:r>
              <a:rPr lang="es-PE" sz="1200" dirty="0" err="1"/>
              <a:t>aplicate</a:t>
            </a:r>
            <a:r>
              <a:rPr lang="es-PE" sz="1200" dirty="0"/>
              <a:t> </a:t>
            </a:r>
            <a:r>
              <a:rPr lang="es-PE" sz="1200" dirty="0" err="1"/>
              <a:t>pentru</a:t>
            </a:r>
            <a:r>
              <a:rPr lang="es-PE" sz="1200" dirty="0"/>
              <a:t> a </a:t>
            </a:r>
            <a:r>
              <a:rPr lang="es-PE" sz="1200" dirty="0" err="1"/>
              <a:t>preveni</a:t>
            </a:r>
            <a:r>
              <a:rPr lang="es-PE" sz="1200" dirty="0"/>
              <a:t> </a:t>
            </a:r>
            <a:r>
              <a:rPr lang="es-PE" sz="1200" dirty="0" err="1"/>
              <a:t>sau</a:t>
            </a:r>
            <a:r>
              <a:rPr lang="es-PE" sz="1200" dirty="0"/>
              <a:t> trata </a:t>
            </a:r>
            <a:r>
              <a:rPr lang="es-PE" sz="1200" dirty="0" err="1"/>
              <a:t>inflamațiile</a:t>
            </a:r>
            <a:r>
              <a:rPr lang="es-PE" sz="1200" dirty="0"/>
              <a:t> ca </a:t>
            </a:r>
            <a:r>
              <a:rPr lang="es-PE" sz="1200" dirty="0" err="1"/>
              <a:t>urmare</a:t>
            </a:r>
            <a:r>
              <a:rPr lang="es-PE" sz="1200" dirty="0"/>
              <a:t> a </a:t>
            </a:r>
            <a:r>
              <a:rPr lang="es-PE" sz="1200" dirty="0" err="1"/>
              <a:t>intervențiilor</a:t>
            </a:r>
            <a:r>
              <a:rPr lang="es-PE" sz="1200" dirty="0"/>
              <a:t> </a:t>
            </a:r>
            <a:r>
              <a:rPr lang="es-PE" sz="1200" dirty="0" err="1"/>
              <a:t>chirurgicale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a </a:t>
            </a:r>
            <a:r>
              <a:rPr lang="es-PE" sz="1200" dirty="0" err="1"/>
              <a:t>trepanării</a:t>
            </a:r>
            <a:r>
              <a:rPr lang="es-PE" sz="1200" dirty="0"/>
              <a:t>.</a:t>
            </a:r>
            <a:endParaRPr lang="en-US" sz="1200" dirty="0"/>
          </a:p>
        </p:txBody>
      </p:sp>
      <p:sp>
        <p:nvSpPr>
          <p:cNvPr id="4" name="3 Rectángulo"/>
          <p:cNvSpPr/>
          <p:nvPr/>
        </p:nvSpPr>
        <p:spPr>
          <a:xfrm>
            <a:off x="852053" y="4165252"/>
            <a:ext cx="788521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000" dirty="0"/>
              <a:t>Jan G. R. </a:t>
            </a:r>
            <a:r>
              <a:rPr lang="en-US" sz="1000" dirty="0" err="1"/>
              <a:t>Elferink</a:t>
            </a:r>
            <a:r>
              <a:rPr lang="en-US" sz="1000" dirty="0"/>
              <a:t>. The Inca healer: empirical medical knowledge and magic  in pre-Columbian Peru</a:t>
            </a:r>
          </a:p>
          <a:p>
            <a:r>
              <a:rPr lang="en-US" sz="1000" dirty="0" err="1"/>
              <a:t>Revista</a:t>
            </a:r>
            <a:r>
              <a:rPr lang="en-US" sz="1000" dirty="0"/>
              <a:t> de </a:t>
            </a:r>
            <a:r>
              <a:rPr lang="en-US" sz="1000" dirty="0" err="1"/>
              <a:t>Indias</a:t>
            </a:r>
            <a:r>
              <a:rPr lang="en-US" sz="1000" dirty="0"/>
              <a:t>, 2015, vol. LXXV, n.º 264 </a:t>
            </a:r>
            <a:r>
              <a:rPr lang="en-US" sz="1000" dirty="0" err="1"/>
              <a:t>Págs</a:t>
            </a:r>
            <a:r>
              <a:rPr lang="en-US" sz="1000" dirty="0"/>
              <a:t>. 323­350, ISSN: 0034­8341 doi:10.3989/revindias.2015.011</a:t>
            </a:r>
          </a:p>
        </p:txBody>
      </p:sp>
    </p:spTree>
    <p:extLst>
      <p:ext uri="{BB962C8B-B14F-4D97-AF65-F5344CB8AC3E}">
        <p14:creationId xmlns:p14="http://schemas.microsoft.com/office/powerpoint/2010/main" val="3207829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924" y="900568"/>
            <a:ext cx="7886700" cy="445347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1445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efectuate</a:t>
            </a:r>
            <a:r>
              <a:rPr lang="en-US" sz="1200" dirty="0"/>
              <a:t> diverse </a:t>
            </a:r>
            <a:r>
              <a:rPr lang="en-US" sz="1200" dirty="0" err="1"/>
              <a:t>studii</a:t>
            </a:r>
            <a:r>
              <a:rPr lang="en-US" sz="1200" dirty="0"/>
              <a:t> </a:t>
            </a:r>
            <a:r>
              <a:rPr lang="en-US" sz="1200" dirty="0" err="1"/>
              <a:t>sistematice</a:t>
            </a:r>
            <a:r>
              <a:rPr lang="en-US" sz="1200" dirty="0"/>
              <a:t> </a:t>
            </a:r>
            <a:r>
              <a:rPr lang="en-US" sz="1200" dirty="0" err="1"/>
              <a:t>asupra</a:t>
            </a:r>
            <a:r>
              <a:rPr lang="en-US" sz="1200" dirty="0"/>
              <a:t> </a:t>
            </a:r>
            <a:r>
              <a:rPr lang="en-US" sz="1200" dirty="0" err="1"/>
              <a:t>craniilor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Peru, </a:t>
            </a:r>
            <a:r>
              <a:rPr lang="en-US" sz="1200" dirty="0" err="1"/>
              <a:t>inclusiv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Cuzco, </a:t>
            </a:r>
            <a:r>
              <a:rPr lang="en-US" sz="1200" dirty="0" err="1"/>
              <a:t>unde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un </a:t>
            </a:r>
            <a:r>
              <a:rPr lang="en-US" sz="1200" dirty="0" err="1"/>
              <a:t>număr</a:t>
            </a:r>
            <a:r>
              <a:rPr lang="en-US" sz="1200" dirty="0"/>
              <a:t> mare de </a:t>
            </a:r>
            <a:r>
              <a:rPr lang="en-US" sz="1200" dirty="0" err="1"/>
              <a:t>cranii</a:t>
            </a:r>
            <a:r>
              <a:rPr lang="en-US" sz="1200" dirty="0"/>
              <a:t> </a:t>
            </a:r>
            <a:r>
              <a:rPr lang="en-US" sz="1200" dirty="0" err="1"/>
              <a:t>înălțate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 err="1"/>
              <a:t>Studii</a:t>
            </a:r>
            <a:r>
              <a:rPr lang="en-US" sz="1200" dirty="0"/>
              <a:t> </a:t>
            </a:r>
            <a:r>
              <a:rPr lang="en-US" sz="1200" dirty="0" err="1"/>
              <a:t>recente</a:t>
            </a:r>
            <a:r>
              <a:rPr lang="en-US" sz="1200" dirty="0"/>
              <a:t> au </a:t>
            </a:r>
            <a:r>
              <a:rPr lang="en-US" sz="1200" dirty="0" err="1"/>
              <a:t>arătat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cranii</a:t>
            </a:r>
            <a:r>
              <a:rPr lang="en-US" sz="1200" dirty="0"/>
              <a:t> </a:t>
            </a:r>
            <a:r>
              <a:rPr lang="en-US" sz="1200" dirty="0" err="1"/>
              <a:t>trepanate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realizate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perioada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.</a:t>
            </a:r>
          </a:p>
          <a:p>
            <a:pPr marL="0" indent="0" algn="just">
              <a:buNone/>
            </a:pPr>
            <a:r>
              <a:rPr lang="en-US" sz="1200" dirty="0"/>
              <a:t>Se </a:t>
            </a:r>
            <a:r>
              <a:rPr lang="en-US" sz="1200" dirty="0" err="1"/>
              <a:t>crede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incașii</a:t>
            </a:r>
            <a:r>
              <a:rPr lang="en-US" sz="1200" dirty="0"/>
              <a:t> au </a:t>
            </a:r>
            <a:r>
              <a:rPr lang="en-US" sz="1200" dirty="0" err="1"/>
              <a:t>folosit</a:t>
            </a:r>
            <a:r>
              <a:rPr lang="en-US" sz="1200" dirty="0"/>
              <a:t> coca (</a:t>
            </a:r>
            <a:r>
              <a:rPr lang="en-US" sz="1200" dirty="0" err="1"/>
              <a:t>Erythroxylum</a:t>
            </a:r>
            <a:r>
              <a:rPr lang="en-US" sz="1200" dirty="0"/>
              <a:t> coca) ca </a:t>
            </a:r>
            <a:r>
              <a:rPr lang="en-US" sz="1200" dirty="0" err="1"/>
              <a:t>anestezic</a:t>
            </a:r>
            <a:r>
              <a:rPr lang="en-US" sz="1200" dirty="0"/>
              <a:t> local, </a:t>
            </a:r>
            <a:r>
              <a:rPr lang="en-US" sz="1200" dirty="0" err="1"/>
              <a:t>deoarece</a:t>
            </a:r>
            <a:r>
              <a:rPr lang="en-US" sz="1200" dirty="0"/>
              <a:t> </a:t>
            </a:r>
            <a:r>
              <a:rPr lang="en-US" sz="1200" dirty="0" err="1"/>
              <a:t>știau</a:t>
            </a:r>
            <a:r>
              <a:rPr lang="en-US" sz="1200" dirty="0"/>
              <a:t> bine </a:t>
            </a:r>
            <a:r>
              <a:rPr lang="en-US" sz="1200" dirty="0" err="1"/>
              <a:t>proprietățile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 ale </a:t>
            </a:r>
            <a:r>
              <a:rPr lang="en-US" sz="1200" dirty="0" err="1"/>
              <a:t>plantei</a:t>
            </a:r>
            <a:r>
              <a:rPr lang="en-US" sz="1200" dirty="0"/>
              <a:t> coca.</a:t>
            </a:r>
            <a:endParaRPr lang="es-ES" sz="1200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52053" y="4244327"/>
            <a:ext cx="7885217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000" dirty="0"/>
              <a:t>Jan G. R. </a:t>
            </a:r>
            <a:r>
              <a:rPr lang="en-US" sz="1000" dirty="0" err="1"/>
              <a:t>Elferink</a:t>
            </a:r>
            <a:r>
              <a:rPr lang="en-US" sz="1000" dirty="0"/>
              <a:t>. The Inca healer: empirical medical knowledge and magic  in pre-Columbian Peru</a:t>
            </a:r>
          </a:p>
          <a:p>
            <a:r>
              <a:rPr lang="en-US" sz="1000" dirty="0" err="1"/>
              <a:t>Revista</a:t>
            </a:r>
            <a:r>
              <a:rPr lang="en-US" sz="1000" dirty="0"/>
              <a:t> de </a:t>
            </a:r>
            <a:r>
              <a:rPr lang="en-US" sz="1000" dirty="0" err="1"/>
              <a:t>Indias</a:t>
            </a:r>
            <a:r>
              <a:rPr lang="en-US" sz="1000" dirty="0"/>
              <a:t>, 2015, vol. LXXV, n.º 264 </a:t>
            </a:r>
            <a:r>
              <a:rPr lang="en-US" sz="1000" dirty="0" err="1"/>
              <a:t>Págs</a:t>
            </a:r>
            <a:r>
              <a:rPr lang="en-US" sz="1000" dirty="0"/>
              <a:t>. 323­350, ISSN: 0034­8341 doi:10.3989/revindias.2015.011</a:t>
            </a:r>
          </a:p>
        </p:txBody>
      </p:sp>
    </p:spTree>
    <p:extLst>
      <p:ext uri="{BB962C8B-B14F-4D97-AF65-F5344CB8AC3E}">
        <p14:creationId xmlns:p14="http://schemas.microsoft.com/office/powerpoint/2010/main" val="37822909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7353" y="880019"/>
            <a:ext cx="7886700" cy="496718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47353" y="1432403"/>
            <a:ext cx="8519663" cy="17936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Craniile</a:t>
            </a:r>
            <a:r>
              <a:rPr lang="en-US" sz="1200" dirty="0"/>
              <a:t> </a:t>
            </a:r>
            <a:r>
              <a:rPr lang="en-US" sz="1200" dirty="0" err="1"/>
              <a:t>trepanate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siturile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</a:t>
            </a:r>
            <a:r>
              <a:rPr lang="en-US" sz="1200" dirty="0" err="1"/>
              <a:t>arată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chirurgii</a:t>
            </a:r>
            <a:r>
              <a:rPr lang="en-US" sz="1200" dirty="0"/>
              <a:t> din Peru antic au </a:t>
            </a:r>
            <a:r>
              <a:rPr lang="en-US" sz="1200" dirty="0" err="1"/>
              <a:t>dezvoltat</a:t>
            </a:r>
            <a:r>
              <a:rPr lang="en-US" sz="1200" dirty="0"/>
              <a:t> diverse </a:t>
            </a:r>
            <a:r>
              <a:rPr lang="en-US" sz="1200" dirty="0" err="1"/>
              <a:t>tehnici</a:t>
            </a:r>
            <a:r>
              <a:rPr lang="en-US" sz="1200" dirty="0"/>
              <a:t> de </a:t>
            </a:r>
            <a:r>
              <a:rPr lang="en-US" sz="1200" dirty="0" err="1"/>
              <a:t>trepanare</a:t>
            </a:r>
            <a:r>
              <a:rPr lang="en-US" sz="1200" dirty="0"/>
              <a:t>, precum: </a:t>
            </a:r>
            <a:r>
              <a:rPr lang="en-US" sz="1200" dirty="0" err="1"/>
              <a:t>răzuire</a:t>
            </a:r>
            <a:r>
              <a:rPr lang="en-US" sz="1200" dirty="0"/>
              <a:t>, </a:t>
            </a:r>
            <a:r>
              <a:rPr lang="en-US" sz="1200" dirty="0" err="1"/>
              <a:t>tăiere</a:t>
            </a:r>
            <a:r>
              <a:rPr lang="en-US" sz="1200" dirty="0"/>
              <a:t> cu </a:t>
            </a:r>
            <a:r>
              <a:rPr lang="en-US" sz="1200" dirty="0" err="1"/>
              <a:t>fierăstrăul</a:t>
            </a:r>
            <a:r>
              <a:rPr lang="en-US" sz="1200" dirty="0"/>
              <a:t>, </a:t>
            </a:r>
            <a:r>
              <a:rPr lang="en-US" sz="1200" dirty="0" err="1"/>
              <a:t>tăiere</a:t>
            </a:r>
            <a:r>
              <a:rPr lang="en-US" sz="1200" dirty="0"/>
              <a:t> </a:t>
            </a:r>
            <a:r>
              <a:rPr lang="en-US" sz="1200" dirty="0" err="1"/>
              <a:t>simplă</a:t>
            </a:r>
            <a:r>
              <a:rPr lang="en-US" sz="1200" dirty="0"/>
              <a:t>, </a:t>
            </a:r>
            <a:r>
              <a:rPr lang="en-US" sz="1200" dirty="0" err="1"/>
              <a:t>găurire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tehnici</a:t>
            </a:r>
            <a:r>
              <a:rPr lang="en-US" sz="1200" dirty="0"/>
              <a:t> </a:t>
            </a:r>
            <a:r>
              <a:rPr lang="en-US" sz="1200" dirty="0" err="1"/>
              <a:t>mixte</a:t>
            </a:r>
            <a:r>
              <a:rPr lang="en-US" sz="1200" dirty="0"/>
              <a:t>.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siturile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,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materiale</a:t>
            </a:r>
            <a:r>
              <a:rPr lang="en-US" sz="1200" dirty="0"/>
              <a:t> precum </a:t>
            </a:r>
            <a:r>
              <a:rPr lang="en-US" sz="1200" dirty="0" err="1"/>
              <a:t>tumis</a:t>
            </a:r>
            <a:r>
              <a:rPr lang="en-US" sz="1200" dirty="0"/>
              <a:t>, </a:t>
            </a:r>
            <a:r>
              <a:rPr lang="en-US" sz="1200" dirty="0" err="1"/>
              <a:t>bisturie</a:t>
            </a:r>
            <a:r>
              <a:rPr lang="en-US" sz="1200" dirty="0"/>
              <a:t>, </a:t>
            </a:r>
            <a:r>
              <a:rPr lang="en-US" sz="1200" dirty="0" err="1"/>
              <a:t>cuțite</a:t>
            </a:r>
            <a:r>
              <a:rPr lang="en-US" sz="1200" dirty="0"/>
              <a:t> de obsidian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obiecte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operații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. </a:t>
            </a:r>
            <a:r>
              <a:rPr lang="en-US" sz="1200" dirty="0" err="1"/>
              <a:t>Culturile</a:t>
            </a:r>
            <a:r>
              <a:rPr lang="en-US" sz="1200" dirty="0"/>
              <a:t> Moche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Chimú</a:t>
            </a:r>
            <a:r>
              <a:rPr lang="en-US" sz="1200" dirty="0"/>
              <a:t> au </a:t>
            </a:r>
            <a:r>
              <a:rPr lang="en-US" sz="1200" dirty="0" err="1"/>
              <a:t>reprezentat</a:t>
            </a:r>
            <a:r>
              <a:rPr lang="en-US" sz="1200" dirty="0"/>
              <a:t>, de </a:t>
            </a:r>
            <a:r>
              <a:rPr lang="en-US" sz="1200" dirty="0" err="1"/>
              <a:t>asemenea</a:t>
            </a:r>
            <a:r>
              <a:rPr lang="en-US" sz="1200" dirty="0"/>
              <a:t>, scene din </a:t>
            </a:r>
            <a:r>
              <a:rPr lang="en-US" sz="1200" dirty="0" err="1"/>
              <a:t>ceramica</a:t>
            </a:r>
            <a:r>
              <a:rPr lang="en-US" sz="1200" dirty="0"/>
              <a:t> lor, </a:t>
            </a:r>
            <a:r>
              <a:rPr lang="en-US" sz="1200" dirty="0" err="1"/>
              <a:t>în</a:t>
            </a:r>
            <a:r>
              <a:rPr lang="en-US" sz="1200" dirty="0"/>
              <a:t> care au </a:t>
            </a:r>
            <a:r>
              <a:rPr lang="en-US" sz="1200" dirty="0" err="1"/>
              <a:t>reprezentat</a:t>
            </a:r>
            <a:r>
              <a:rPr lang="en-US" sz="1200" dirty="0"/>
              <a:t> un </a:t>
            </a:r>
            <a:r>
              <a:rPr lang="en-US" sz="1200" dirty="0" err="1"/>
              <a:t>chirurg</a:t>
            </a:r>
            <a:r>
              <a:rPr lang="en-US" sz="1200" dirty="0"/>
              <a:t> care </a:t>
            </a:r>
            <a:r>
              <a:rPr lang="en-US" sz="1200" dirty="0" err="1"/>
              <a:t>operează</a:t>
            </a:r>
            <a:r>
              <a:rPr lang="en-US" sz="1200" dirty="0"/>
              <a:t> un </a:t>
            </a:r>
            <a:r>
              <a:rPr lang="en-US" sz="1200" dirty="0" err="1"/>
              <a:t>craniu</a:t>
            </a:r>
            <a:r>
              <a:rPr lang="en-US" sz="1200" dirty="0"/>
              <a:t>. Este important de </a:t>
            </a:r>
            <a:r>
              <a:rPr lang="en-US" sz="1200" dirty="0" err="1"/>
              <a:t>reținut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,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analiza</a:t>
            </a:r>
            <a:r>
              <a:rPr lang="en-US" sz="1200" dirty="0"/>
              <a:t> </a:t>
            </a:r>
            <a:r>
              <a:rPr lang="en-US" sz="1200" dirty="0" err="1"/>
              <a:t>craniilor</a:t>
            </a:r>
            <a:r>
              <a:rPr lang="en-US" sz="1200" dirty="0"/>
              <a:t>, a </a:t>
            </a:r>
            <a:r>
              <a:rPr lang="en-US" sz="1200" dirty="0" err="1"/>
              <a:t>fost</a:t>
            </a:r>
            <a:r>
              <a:rPr lang="en-US" sz="1200" dirty="0"/>
              <a:t> evident </a:t>
            </a:r>
            <a:r>
              <a:rPr lang="en-US" sz="1200" dirty="0" err="1"/>
              <a:t>că</a:t>
            </a:r>
            <a:r>
              <a:rPr lang="en-US" sz="1200" dirty="0"/>
              <a:t> au </a:t>
            </a:r>
            <a:r>
              <a:rPr lang="en-US" sz="1200" dirty="0" err="1"/>
              <a:t>suferit</a:t>
            </a:r>
            <a:r>
              <a:rPr lang="en-US" sz="1200" dirty="0"/>
              <a:t> </a:t>
            </a:r>
            <a:r>
              <a:rPr lang="en-US" sz="1200" dirty="0" err="1"/>
              <a:t>trepanări</a:t>
            </a:r>
            <a:r>
              <a:rPr lang="en-US" sz="1200" dirty="0"/>
              <a:t> cu </a:t>
            </a:r>
            <a:r>
              <a:rPr lang="en-US" sz="1200" dirty="0" err="1"/>
              <a:t>mulți</a:t>
            </a:r>
            <a:r>
              <a:rPr lang="en-US" sz="1200" dirty="0"/>
              <a:t> ani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urmă</a:t>
            </a:r>
            <a:r>
              <a:rPr lang="en-US" sz="1200" dirty="0"/>
              <a:t>, cu </a:t>
            </a:r>
            <a:r>
              <a:rPr lang="en-US" sz="1200" dirty="0" err="1"/>
              <a:t>aceasta</a:t>
            </a:r>
            <a:r>
              <a:rPr lang="en-US" sz="1200" dirty="0"/>
              <a:t> se </a:t>
            </a:r>
            <a:r>
              <a:rPr lang="en-US" sz="1200" dirty="0" err="1"/>
              <a:t>verifică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un </a:t>
            </a:r>
            <a:r>
              <a:rPr lang="en-US" sz="1200" dirty="0" err="1"/>
              <a:t>procent</a:t>
            </a:r>
            <a:r>
              <a:rPr lang="en-US" sz="1200" dirty="0"/>
              <a:t> mare din </a:t>
            </a:r>
            <a:r>
              <a:rPr lang="en-US" sz="1200" dirty="0" err="1"/>
              <a:t>craniile</a:t>
            </a:r>
            <a:r>
              <a:rPr lang="en-US" sz="1200" dirty="0"/>
              <a:t> </a:t>
            </a:r>
            <a:r>
              <a:rPr lang="en-US" sz="1200" dirty="0" err="1"/>
              <a:t>trepanate</a:t>
            </a:r>
            <a:r>
              <a:rPr lang="en-US" sz="1200" dirty="0"/>
              <a:t> </a:t>
            </a:r>
            <a:r>
              <a:rPr lang="en-US" sz="1200" dirty="0" err="1"/>
              <a:t>prezintă</a:t>
            </a:r>
            <a:r>
              <a:rPr lang="en-US" sz="1200" dirty="0"/>
              <a:t> </a:t>
            </a:r>
            <a:r>
              <a:rPr lang="en-US" sz="1200" dirty="0" err="1"/>
              <a:t>vindecare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pacientul</a:t>
            </a:r>
            <a:r>
              <a:rPr lang="en-US" sz="1200" dirty="0"/>
              <a:t> a </a:t>
            </a:r>
            <a:r>
              <a:rPr lang="en-US" sz="1200" dirty="0" err="1"/>
              <a:t>continuat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trăiască</a:t>
            </a:r>
            <a:r>
              <a:rPr lang="en-US" sz="1200" dirty="0"/>
              <a:t>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operație</a:t>
            </a:r>
            <a:r>
              <a:rPr lang="en-US" sz="1200" dirty="0"/>
              <a:t> </a:t>
            </a:r>
            <a:r>
              <a:rPr lang="en-US" sz="1200" dirty="0" err="1"/>
              <a:t>arată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chirurgii</a:t>
            </a:r>
            <a:r>
              <a:rPr lang="en-US" sz="1200" dirty="0"/>
              <a:t> din </a:t>
            </a:r>
            <a:r>
              <a:rPr lang="en-US" sz="1200" dirty="0" err="1"/>
              <a:t>fostul</a:t>
            </a:r>
            <a:r>
              <a:rPr lang="en-US" sz="1200" dirty="0"/>
              <a:t> Peru </a:t>
            </a:r>
            <a:r>
              <a:rPr lang="en-US" sz="1200" dirty="0" err="1"/>
              <a:t>trebuie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fi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foarte</a:t>
            </a:r>
            <a:r>
              <a:rPr lang="en-US" sz="1200" dirty="0"/>
              <a:t> </a:t>
            </a:r>
            <a:r>
              <a:rPr lang="en-US" sz="1200" dirty="0" err="1"/>
              <a:t>pricepuți</a:t>
            </a:r>
            <a:r>
              <a:rPr lang="en-US" sz="1200" dirty="0"/>
              <a:t>.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cranii</a:t>
            </a:r>
            <a:r>
              <a:rPr lang="en-US" sz="1200" dirty="0"/>
              <a:t> ale </a:t>
            </a:r>
            <a:r>
              <a:rPr lang="en-US" sz="1200" dirty="0" err="1"/>
              <a:t>unor</a:t>
            </a:r>
            <a:r>
              <a:rPr lang="en-US" sz="1200" dirty="0"/>
              <a:t> </a:t>
            </a:r>
            <a:r>
              <a:rPr lang="en-US" sz="1200" dirty="0" err="1"/>
              <a:t>persoane</a:t>
            </a:r>
            <a:r>
              <a:rPr lang="en-US" sz="1200" dirty="0"/>
              <a:t> care </a:t>
            </a:r>
            <a:r>
              <a:rPr lang="en-US" sz="1200" dirty="0" err="1"/>
              <a:t>fuseseră</a:t>
            </a:r>
            <a:r>
              <a:rPr lang="en-US" sz="1200" dirty="0"/>
              <a:t> </a:t>
            </a:r>
            <a:r>
              <a:rPr lang="en-US" sz="1200" dirty="0" err="1"/>
              <a:t>intervenite</a:t>
            </a:r>
            <a:r>
              <a:rPr lang="en-US" sz="1200" dirty="0"/>
              <a:t> de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ori</a:t>
            </a:r>
            <a:r>
              <a:rPr lang="en-US" sz="1200" dirty="0"/>
              <a:t> din </a:t>
            </a:r>
            <a:r>
              <a:rPr lang="en-US" sz="1200" dirty="0" err="1"/>
              <a:t>răni</a:t>
            </a:r>
            <a:r>
              <a:rPr lang="en-US" sz="1200" dirty="0"/>
              <a:t>, </a:t>
            </a:r>
            <a:r>
              <a:rPr lang="en-US" sz="1200" dirty="0" err="1"/>
              <a:t>aparent</a:t>
            </a:r>
            <a:r>
              <a:rPr lang="en-US" sz="1200" dirty="0"/>
              <a:t> din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multe</a:t>
            </a:r>
            <a:r>
              <a:rPr lang="en-US" sz="1200" dirty="0"/>
              <a:t> </a:t>
            </a:r>
            <a:r>
              <a:rPr lang="en-US" sz="1200" dirty="0" err="1"/>
              <a:t>războaie</a:t>
            </a:r>
            <a:r>
              <a:rPr lang="en-US" sz="1200" dirty="0"/>
              <a:t>, </a:t>
            </a:r>
            <a:r>
              <a:rPr lang="en-US" sz="1200" dirty="0" err="1"/>
              <a:t>confirmând</a:t>
            </a:r>
            <a:r>
              <a:rPr lang="en-US" sz="1200" dirty="0"/>
              <a:t> </a:t>
            </a:r>
            <a:r>
              <a:rPr lang="en-US" sz="1200" dirty="0" err="1"/>
              <a:t>astfel</a:t>
            </a:r>
            <a:r>
              <a:rPr lang="en-US" sz="1200" dirty="0"/>
              <a:t> </a:t>
            </a:r>
            <a:r>
              <a:rPr lang="en-US" sz="1200" dirty="0" err="1"/>
              <a:t>succesul</a:t>
            </a:r>
            <a:r>
              <a:rPr lang="en-US" sz="1200" dirty="0"/>
              <a:t> </a:t>
            </a:r>
            <a:r>
              <a:rPr lang="en-US" sz="1200" dirty="0" err="1"/>
              <a:t>operațiilor</a:t>
            </a:r>
            <a:r>
              <a:rPr lang="en-US" sz="1200" dirty="0"/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47353" y="4390902"/>
            <a:ext cx="8603672" cy="6386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900" i="1" dirty="0"/>
              <a:t>Elsa </a:t>
            </a:r>
            <a:r>
              <a:rPr lang="es-ES" sz="900" i="1" dirty="0" err="1"/>
              <a:t>Tomasto-Cagigao</a:t>
            </a:r>
            <a:r>
              <a:rPr lang="es-ES" sz="900" i="1" dirty="0"/>
              <a:t>. </a:t>
            </a:r>
            <a:r>
              <a:rPr lang="es-ES" sz="900" cap="small" dirty="0"/>
              <a:t>Modificaciones</a:t>
            </a:r>
            <a:r>
              <a:rPr lang="es-ES" sz="900" dirty="0"/>
              <a:t> </a:t>
            </a:r>
            <a:r>
              <a:rPr lang="es-ES" sz="900" cap="small" dirty="0"/>
              <a:t>craneales</a:t>
            </a:r>
            <a:r>
              <a:rPr lang="es-ES" sz="900" dirty="0"/>
              <a:t> p</a:t>
            </a:r>
            <a:r>
              <a:rPr lang="es-ES" sz="900" cap="small" dirty="0"/>
              <a:t>aracas:</a:t>
            </a:r>
            <a:r>
              <a:rPr lang="es-ES" sz="900" dirty="0"/>
              <a:t> </a:t>
            </a:r>
            <a:r>
              <a:rPr lang="es-ES" sz="900" cap="small" dirty="0"/>
              <a:t>¿estatus,</a:t>
            </a:r>
            <a:r>
              <a:rPr lang="es-ES" sz="900" dirty="0"/>
              <a:t> </a:t>
            </a:r>
            <a:r>
              <a:rPr lang="es-ES" sz="900" cap="small" dirty="0"/>
              <a:t>etnicidad,</a:t>
            </a:r>
            <a:r>
              <a:rPr lang="es-ES" sz="900" dirty="0"/>
              <a:t> </a:t>
            </a:r>
            <a:r>
              <a:rPr lang="es-ES" sz="900" cap="small" dirty="0"/>
              <a:t>estética?. </a:t>
            </a:r>
            <a:r>
              <a:rPr lang="es-ES" sz="900" dirty="0"/>
              <a:t>BOLETÍN DE ARQUEOLOGÍA PUCP / N.° 22 / 2017, 255-276 / ISSN 1029-2004</a:t>
            </a:r>
            <a:endParaRPr lang="es-PE" sz="900" dirty="0"/>
          </a:p>
          <a:p>
            <a:endParaRPr lang="es-PE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050423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5721" y="715171"/>
            <a:ext cx="7886700" cy="685800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 ALE TREPANAȚIEI ÎN PERU :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4586" y="1839922"/>
            <a:ext cx="2498617" cy="1873962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844" y="1715663"/>
            <a:ext cx="2691398" cy="189056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14356" y="3803073"/>
            <a:ext cx="3518065" cy="2231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000" dirty="0" err="1"/>
              <a:t>Museum</a:t>
            </a:r>
            <a:r>
              <a:rPr lang="es-PE" sz="10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2930821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6458" y="910843"/>
            <a:ext cx="7886700" cy="383702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60011" y="1564257"/>
            <a:ext cx="2109912" cy="2813216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058858" y="2922433"/>
            <a:ext cx="3518065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11336748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1BF881-FDE1-4B2A-885E-75D6E954C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376" y="797826"/>
            <a:ext cx="7886700" cy="455621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077D5A6-5AC4-43E8-A2B4-8D9C54039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6478"/>
            <a:ext cx="7886700" cy="3263504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es-PE" sz="1400" dirty="0" err="1"/>
              <a:t>Chirurgii</a:t>
            </a:r>
            <a:r>
              <a:rPr lang="es-PE" sz="1400" dirty="0"/>
              <a:t> </a:t>
            </a:r>
            <a:r>
              <a:rPr lang="es-PE" sz="1400" dirty="0" err="1"/>
              <a:t>culturii</a:t>
            </a:r>
            <a:r>
              <a:rPr lang="es-PE" sz="1400" dirty="0"/>
              <a:t> Paracas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practicat</a:t>
            </a:r>
            <a:r>
              <a:rPr lang="es-PE" sz="1400" dirty="0"/>
              <a:t> o </a:t>
            </a:r>
            <a:r>
              <a:rPr lang="es-PE" sz="1400" dirty="0" err="1"/>
              <a:t>chirurgie</a:t>
            </a:r>
            <a:r>
              <a:rPr lang="es-PE" sz="1400" dirty="0"/>
              <a:t> de </a:t>
            </a:r>
            <a:r>
              <a:rPr lang="es-PE" sz="1400" dirty="0" err="1"/>
              <a:t>bună</a:t>
            </a:r>
            <a:r>
              <a:rPr lang="es-PE" sz="1400" dirty="0"/>
              <a:t> </a:t>
            </a:r>
            <a:r>
              <a:rPr lang="es-PE" sz="1400" dirty="0" err="1"/>
              <a:t>calitate</a:t>
            </a:r>
            <a:r>
              <a:rPr lang="es-PE" sz="1400" dirty="0"/>
              <a:t> </a:t>
            </a:r>
            <a:r>
              <a:rPr lang="es-PE" sz="1400" dirty="0" err="1"/>
              <a:t>pentru</a:t>
            </a:r>
            <a:r>
              <a:rPr lang="es-PE" sz="1400" dirty="0"/>
              <a:t> a </a:t>
            </a:r>
            <a:r>
              <a:rPr lang="es-PE" sz="1400" dirty="0" err="1"/>
              <a:t>interveni</a:t>
            </a:r>
            <a:r>
              <a:rPr lang="es-PE" sz="1400" dirty="0"/>
              <a:t> </a:t>
            </a:r>
            <a:r>
              <a:rPr lang="es-PE" sz="1400" dirty="0" err="1"/>
              <a:t>în</a:t>
            </a:r>
            <a:r>
              <a:rPr lang="es-PE" sz="1400" dirty="0"/>
              <a:t> </a:t>
            </a:r>
            <a:r>
              <a:rPr lang="es-PE" sz="1400" dirty="0" err="1"/>
              <a:t>cazul</a:t>
            </a:r>
            <a:r>
              <a:rPr lang="es-PE" sz="1400" dirty="0"/>
              <a:t> </a:t>
            </a:r>
            <a:r>
              <a:rPr lang="es-PE" sz="1400" dirty="0" err="1"/>
              <a:t>rănilor</a:t>
            </a:r>
            <a:r>
              <a:rPr lang="es-PE" sz="1400" dirty="0"/>
              <a:t>, </a:t>
            </a:r>
            <a:r>
              <a:rPr lang="es-PE" sz="1400" dirty="0" err="1"/>
              <a:t>tumorilor</a:t>
            </a:r>
            <a:r>
              <a:rPr lang="es-PE" sz="1400" dirty="0"/>
              <a:t> </a:t>
            </a:r>
            <a:r>
              <a:rPr lang="es-PE" sz="1400" dirty="0" err="1"/>
              <a:t>și</a:t>
            </a:r>
            <a:r>
              <a:rPr lang="es-PE" sz="1400" dirty="0"/>
              <a:t> </a:t>
            </a:r>
            <a:r>
              <a:rPr lang="es-PE" sz="1400" dirty="0" err="1"/>
              <a:t>fracturilor</a:t>
            </a:r>
            <a:r>
              <a:rPr lang="es-PE" sz="1400" dirty="0"/>
              <a:t>. Ca </a:t>
            </a:r>
            <a:r>
              <a:rPr lang="es-PE" sz="1400" dirty="0" err="1"/>
              <a:t>anestezic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folosit</a:t>
            </a:r>
            <a:r>
              <a:rPr lang="es-PE" sz="1400" dirty="0"/>
              <a:t> frunza de coca, dar </a:t>
            </a:r>
            <a:r>
              <a:rPr lang="es-PE" sz="1400" dirty="0" err="1"/>
              <a:t>și</a:t>
            </a:r>
            <a:r>
              <a:rPr lang="es-PE" sz="1400" dirty="0"/>
              <a:t> plante </a:t>
            </a:r>
            <a:r>
              <a:rPr lang="es-PE" sz="1400" dirty="0" err="1"/>
              <a:t>medicinale</a:t>
            </a:r>
            <a:r>
              <a:rPr lang="es-PE" sz="1400" dirty="0"/>
              <a:t> </a:t>
            </a:r>
            <a:r>
              <a:rPr lang="es-PE" sz="1400" dirty="0" err="1"/>
              <a:t>antiseptice</a:t>
            </a:r>
            <a:r>
              <a:rPr lang="es-PE" sz="1400" dirty="0"/>
              <a:t> (</a:t>
            </a:r>
            <a:r>
              <a:rPr lang="es-PE" sz="1400" dirty="0" err="1"/>
              <a:t>pentru</a:t>
            </a:r>
            <a:r>
              <a:rPr lang="es-PE" sz="1400" dirty="0"/>
              <a:t> a </a:t>
            </a:r>
            <a:r>
              <a:rPr lang="es-PE" sz="1400" dirty="0" err="1"/>
              <a:t>preveni</a:t>
            </a:r>
            <a:r>
              <a:rPr lang="es-PE" sz="1400" dirty="0"/>
              <a:t> o </a:t>
            </a:r>
            <a:r>
              <a:rPr lang="es-PE" sz="1400" dirty="0" err="1"/>
              <a:t>infecție</a:t>
            </a:r>
            <a:r>
              <a:rPr lang="es-PE" sz="1400" dirty="0"/>
              <a:t>). </a:t>
            </a:r>
            <a:r>
              <a:rPr lang="es-PE" sz="1400" dirty="0" err="1"/>
              <a:t>Printre</a:t>
            </a:r>
            <a:r>
              <a:rPr lang="es-PE" sz="1400" dirty="0"/>
              <a:t> </a:t>
            </a:r>
            <a:r>
              <a:rPr lang="es-PE" sz="1400" dirty="0" err="1"/>
              <a:t>instrumentele</a:t>
            </a:r>
            <a:r>
              <a:rPr lang="es-PE" sz="1400" dirty="0"/>
              <a:t> pe </a:t>
            </a:r>
            <a:r>
              <a:rPr lang="es-PE" sz="1400" dirty="0" err="1"/>
              <a:t>care</a:t>
            </a:r>
            <a:r>
              <a:rPr lang="es-PE" sz="1400" dirty="0"/>
              <a:t> le-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folosit</a:t>
            </a:r>
            <a:r>
              <a:rPr lang="es-PE" sz="1400" dirty="0"/>
              <a:t> sunt:</a:t>
            </a:r>
          </a:p>
          <a:p>
            <a:pPr algn="just" fontAlgn="base"/>
            <a:r>
              <a:rPr lang="es-PE" sz="1400" dirty="0" err="1"/>
              <a:t>Dalta</a:t>
            </a:r>
            <a:r>
              <a:rPr lang="es-PE" sz="1400" dirty="0"/>
              <a:t> </a:t>
            </a:r>
            <a:r>
              <a:rPr lang="es-PE" sz="1400" dirty="0" err="1"/>
              <a:t>Tumi</a:t>
            </a:r>
            <a:endParaRPr lang="es-PE" sz="1400" dirty="0"/>
          </a:p>
          <a:p>
            <a:pPr algn="just" fontAlgn="base"/>
            <a:r>
              <a:rPr lang="es-PE" sz="1400" dirty="0" err="1"/>
              <a:t>Cuțite</a:t>
            </a:r>
            <a:endParaRPr lang="es-PE" sz="1400" dirty="0"/>
          </a:p>
          <a:p>
            <a:pPr algn="just" fontAlgn="base"/>
            <a:r>
              <a:rPr lang="es-PE" sz="1400" dirty="0" err="1"/>
              <a:t>Bandaje</a:t>
            </a:r>
            <a:r>
              <a:rPr lang="es-PE" sz="1400" dirty="0"/>
              <a:t> </a:t>
            </a:r>
            <a:r>
              <a:rPr lang="es-PE" sz="1400" dirty="0" err="1"/>
              <a:t>etc</a:t>
            </a:r>
            <a:endParaRPr lang="es-PE" sz="1400" dirty="0"/>
          </a:p>
          <a:p>
            <a:pPr marL="0" indent="0" algn="just" fontAlgn="base">
              <a:buNone/>
            </a:pPr>
            <a:r>
              <a:rPr lang="es-PE" sz="1400" dirty="0" err="1"/>
              <a:t>Aceste</a:t>
            </a:r>
            <a:r>
              <a:rPr lang="es-PE" sz="1400" dirty="0"/>
              <a:t> </a:t>
            </a:r>
            <a:r>
              <a:rPr lang="es-PE" sz="1400" dirty="0" err="1"/>
              <a:t>trepanări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fost</a:t>
            </a:r>
            <a:r>
              <a:rPr lang="es-PE" sz="1400" dirty="0"/>
              <a:t> </a:t>
            </a:r>
            <a:r>
              <a:rPr lang="es-PE" sz="1400" dirty="0" err="1"/>
              <a:t>făcute</a:t>
            </a:r>
            <a:r>
              <a:rPr lang="es-PE" sz="1400" dirty="0"/>
              <a:t> de </a:t>
            </a:r>
            <a:r>
              <a:rPr lang="es-PE" sz="1400" dirty="0" err="1"/>
              <a:t>chirurgi</a:t>
            </a:r>
            <a:r>
              <a:rPr lang="es-PE" sz="1400" dirty="0"/>
              <a:t> </a:t>
            </a:r>
            <a:r>
              <a:rPr lang="es-PE" sz="1400" dirty="0" err="1"/>
              <a:t>specializați</a:t>
            </a:r>
            <a:r>
              <a:rPr lang="es-PE" sz="1400" dirty="0"/>
              <a:t> </a:t>
            </a:r>
            <a:r>
              <a:rPr lang="es-PE" sz="1400" dirty="0" err="1"/>
              <a:t>care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îndepărtat</a:t>
            </a:r>
            <a:r>
              <a:rPr lang="es-PE" sz="1400" dirty="0"/>
              <a:t> fragmente de </a:t>
            </a:r>
            <a:r>
              <a:rPr lang="es-PE" sz="1400" dirty="0" err="1"/>
              <a:t>craniu</a:t>
            </a:r>
            <a:r>
              <a:rPr lang="es-PE" sz="1400" dirty="0"/>
              <a:t> </a:t>
            </a:r>
            <a:r>
              <a:rPr lang="es-PE" sz="1400" dirty="0" err="1"/>
              <a:t>și</a:t>
            </a:r>
            <a:r>
              <a:rPr lang="es-PE" sz="1400" dirty="0"/>
              <a:t> </a:t>
            </a:r>
            <a:r>
              <a:rPr lang="es-PE" sz="1400" dirty="0" err="1"/>
              <a:t>apoi</a:t>
            </a:r>
            <a:r>
              <a:rPr lang="es-PE" sz="1400" dirty="0"/>
              <a:t> l-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acoperit</a:t>
            </a:r>
            <a:r>
              <a:rPr lang="es-PE" sz="1400" dirty="0"/>
              <a:t> </a:t>
            </a:r>
            <a:r>
              <a:rPr lang="es-PE" sz="1400" dirty="0" err="1"/>
              <a:t>cu</a:t>
            </a:r>
            <a:r>
              <a:rPr lang="es-PE" sz="1400" dirty="0"/>
              <a:t> </a:t>
            </a:r>
            <a:r>
              <a:rPr lang="es-PE" sz="1400" dirty="0" err="1"/>
              <a:t>foi</a:t>
            </a:r>
            <a:r>
              <a:rPr lang="es-PE" sz="1400" dirty="0"/>
              <a:t> de </a:t>
            </a:r>
            <a:r>
              <a:rPr lang="es-PE" sz="1400" dirty="0" err="1"/>
              <a:t>aur</a:t>
            </a:r>
            <a:r>
              <a:rPr lang="es-PE" sz="1400" dirty="0"/>
              <a:t> </a:t>
            </a:r>
            <a:r>
              <a:rPr lang="es-PE" sz="1400" dirty="0" err="1"/>
              <a:t>și</a:t>
            </a:r>
            <a:r>
              <a:rPr lang="es-PE" sz="1400" dirty="0"/>
              <a:t> </a:t>
            </a:r>
            <a:r>
              <a:rPr lang="es-PE" sz="1400" dirty="0" err="1"/>
              <a:t>argint</a:t>
            </a:r>
            <a:r>
              <a:rPr lang="es-PE" sz="1400" dirty="0"/>
              <a:t>.</a:t>
            </a:r>
          </a:p>
          <a:p>
            <a:pPr marL="0" indent="0" algn="just" fontAlgn="base">
              <a:buNone/>
            </a:pPr>
            <a:r>
              <a:rPr lang="es-PE" sz="1400" dirty="0"/>
              <a:t>De </a:t>
            </a:r>
            <a:r>
              <a:rPr lang="es-PE" sz="1400" dirty="0" err="1"/>
              <a:t>asemenea</a:t>
            </a:r>
            <a:r>
              <a:rPr lang="es-PE" sz="1400" dirty="0"/>
              <a:t>,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efectuat</a:t>
            </a:r>
            <a:r>
              <a:rPr lang="es-PE" sz="1400" dirty="0"/>
              <a:t> </a:t>
            </a:r>
            <a:r>
              <a:rPr lang="es-PE" sz="1400" dirty="0" err="1"/>
              <a:t>deformări</a:t>
            </a:r>
            <a:r>
              <a:rPr lang="es-PE" sz="1400" dirty="0"/>
              <a:t> </a:t>
            </a:r>
            <a:r>
              <a:rPr lang="es-PE" sz="1400" dirty="0" err="1"/>
              <a:t>craniene</a:t>
            </a:r>
            <a:r>
              <a:rPr lang="es-PE" sz="1400" dirty="0"/>
              <a:t> (</a:t>
            </a:r>
            <a:r>
              <a:rPr lang="es-PE" sz="1400" dirty="0" err="1"/>
              <a:t>utilizate</a:t>
            </a:r>
            <a:r>
              <a:rPr lang="es-PE" sz="1400" dirty="0"/>
              <a:t> </a:t>
            </a:r>
            <a:r>
              <a:rPr lang="es-PE" sz="1400" dirty="0" err="1"/>
              <a:t>numai</a:t>
            </a:r>
            <a:r>
              <a:rPr lang="es-PE" sz="1400" dirty="0"/>
              <a:t> </a:t>
            </a:r>
            <a:r>
              <a:rPr lang="es-PE" sz="1400" dirty="0" err="1"/>
              <a:t>pentru</a:t>
            </a:r>
            <a:r>
              <a:rPr lang="es-PE" sz="1400" dirty="0"/>
              <a:t> </a:t>
            </a:r>
            <a:r>
              <a:rPr lang="es-PE" sz="1400" dirty="0" err="1"/>
              <a:t>persoane</a:t>
            </a:r>
            <a:r>
              <a:rPr lang="es-PE" sz="1400" dirty="0"/>
              <a:t> importante). </a:t>
            </a:r>
            <a:r>
              <a:rPr lang="es-PE" sz="1400" dirty="0" err="1"/>
              <a:t>Aceste</a:t>
            </a:r>
            <a:r>
              <a:rPr lang="es-PE" sz="1400" dirty="0"/>
              <a:t> </a:t>
            </a:r>
            <a:r>
              <a:rPr lang="es-PE" sz="1400" dirty="0" err="1"/>
              <a:t>trepanări</a:t>
            </a:r>
            <a:r>
              <a:rPr lang="es-PE" sz="1400" dirty="0"/>
              <a:t> </a:t>
            </a:r>
            <a:r>
              <a:rPr lang="es-PE" sz="1400" dirty="0" err="1"/>
              <a:t>craniene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folosit</a:t>
            </a:r>
            <a:r>
              <a:rPr lang="es-PE" sz="1400" dirty="0"/>
              <a:t> </a:t>
            </a:r>
            <a:r>
              <a:rPr lang="es-PE" sz="1400" dirty="0" err="1"/>
              <a:t>cuțite</a:t>
            </a:r>
            <a:r>
              <a:rPr lang="es-PE" sz="1400" dirty="0"/>
              <a:t> </a:t>
            </a:r>
            <a:r>
              <a:rPr lang="es-PE" sz="1400" dirty="0" err="1"/>
              <a:t>Obsidian</a:t>
            </a:r>
            <a:r>
              <a:rPr lang="es-PE" sz="1400" dirty="0"/>
              <a:t>. Tello </a:t>
            </a:r>
            <a:r>
              <a:rPr lang="es-PE" sz="1400" dirty="0" err="1"/>
              <a:t>afirmă</a:t>
            </a:r>
            <a:r>
              <a:rPr lang="es-PE" sz="1400" dirty="0"/>
              <a:t> </a:t>
            </a:r>
            <a:r>
              <a:rPr lang="es-PE" sz="1400" dirty="0" err="1"/>
              <a:t>că</a:t>
            </a:r>
            <a:r>
              <a:rPr lang="es-PE" sz="1400" dirty="0"/>
              <a:t> 40% din </a:t>
            </a:r>
            <a:r>
              <a:rPr lang="es-PE" sz="1400" dirty="0" err="1"/>
              <a:t>craniile</a:t>
            </a:r>
            <a:r>
              <a:rPr lang="es-PE" sz="1400" dirty="0"/>
              <a:t> </a:t>
            </a:r>
            <a:r>
              <a:rPr lang="es-PE" sz="1400" dirty="0" err="1"/>
              <a:t>mumiilor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fost</a:t>
            </a:r>
            <a:r>
              <a:rPr lang="es-PE" sz="1400" dirty="0"/>
              <a:t> supuse </a:t>
            </a:r>
            <a:r>
              <a:rPr lang="es-PE" sz="1400" dirty="0" err="1"/>
              <a:t>unor</a:t>
            </a:r>
            <a:r>
              <a:rPr lang="es-PE" sz="1400" dirty="0"/>
              <a:t> </a:t>
            </a:r>
            <a:r>
              <a:rPr lang="es-PE" sz="1400" dirty="0" err="1"/>
              <a:t>practici</a:t>
            </a:r>
            <a:r>
              <a:rPr lang="es-PE" sz="1400" dirty="0"/>
              <a:t> de trepanare </a:t>
            </a:r>
            <a:r>
              <a:rPr lang="es-PE" sz="1400" dirty="0" err="1"/>
              <a:t>și</a:t>
            </a:r>
            <a:r>
              <a:rPr lang="es-PE" sz="1400" dirty="0"/>
              <a:t> </a:t>
            </a:r>
            <a:r>
              <a:rPr lang="es-PE" sz="1400" dirty="0" err="1"/>
              <a:t>că</a:t>
            </a:r>
            <a:r>
              <a:rPr lang="es-PE" sz="1400" dirty="0"/>
              <a:t> </a:t>
            </a:r>
            <a:r>
              <a:rPr lang="es-PE" sz="1400" dirty="0" err="1"/>
              <a:t>au</a:t>
            </a:r>
            <a:r>
              <a:rPr lang="es-PE" sz="1400" dirty="0"/>
              <a:t> </a:t>
            </a:r>
            <a:r>
              <a:rPr lang="es-PE" sz="1400" dirty="0" err="1"/>
              <a:t>fost</a:t>
            </a:r>
            <a:r>
              <a:rPr lang="es-PE" sz="1400" dirty="0"/>
              <a:t> </a:t>
            </a:r>
            <a:r>
              <a:rPr lang="es-PE" sz="1400" dirty="0" err="1"/>
              <a:t>efectuate</a:t>
            </a:r>
            <a:r>
              <a:rPr lang="es-PE" sz="1400" dirty="0"/>
              <a:t> </a:t>
            </a:r>
            <a:r>
              <a:rPr lang="es-PE" sz="1400" dirty="0" err="1"/>
              <a:t>în</a:t>
            </a:r>
            <a:r>
              <a:rPr lang="es-PE" sz="1400" dirty="0"/>
              <a:t> </a:t>
            </a:r>
            <a:r>
              <a:rPr lang="es-PE" sz="1400" dirty="0" err="1"/>
              <a:t>viață</a:t>
            </a:r>
            <a:r>
              <a:rPr lang="es-PE" sz="1400" dirty="0"/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6330108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DDF96-F896-4AA1-8DD3-EECDE210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619" y="941664"/>
            <a:ext cx="7886700" cy="414525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791854C-4A33-4736-96F2-4B9F3CCB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47" y="1369219"/>
            <a:ext cx="8304003" cy="35004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000" dirty="0"/>
              <a:t>Marino, R., &amp; Gonzales-Portillo, M. (2000). Preconquest Peruvian Neurosurgeons: A Study of Inca and Pre-Columbian Trephination and the Art of Medicine in Ancient Peru. Neurosurgery, 47(4), 940–950. doi:10.1097/00006123-200010000-00028 </a:t>
            </a:r>
            <a:endParaRPr lang="es-PE" sz="1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6C169CB-E78D-47C7-89DD-9E5F21A0F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3" t="19707" r="36751" b="25031"/>
          <a:stretch/>
        </p:blipFill>
        <p:spPr>
          <a:xfrm>
            <a:off x="5861172" y="1123616"/>
            <a:ext cx="2390280" cy="2739468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BEF4AC7-5885-4740-856C-07CEB38D324E}"/>
              </a:ext>
            </a:extLst>
          </p:cNvPr>
          <p:cNvSpPr txBox="1"/>
          <p:nvPr/>
        </p:nvSpPr>
        <p:spPr>
          <a:xfrm>
            <a:off x="277402" y="1604514"/>
            <a:ext cx="521927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200"/>
              <a:t>Craniul prezintă două craniotomii de tăiere circulare, probabil o corecție a unei fracturi craniene înfundate, cauzată de o armă de piatră porra.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21152605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850060-9666-43BE-8F9C-F588E701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01" y="941177"/>
            <a:ext cx="7886700" cy="43507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C398F94-C737-4652-83AA-FF67D7A4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514725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200" dirty="0"/>
              <a:t>Trepanație Inca și pre-columbiană - medicina în vechiul Peru</a:t>
            </a:r>
            <a:endParaRPr lang="es-PE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2418" y="1158714"/>
            <a:ext cx="2280863" cy="304115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28896" y="3945948"/>
            <a:ext cx="3518065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17650037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850060-9666-43BE-8F9C-F588E701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8681"/>
            <a:ext cx="7886700" cy="414525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8650" y="1373206"/>
            <a:ext cx="7800975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Centrele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care s-au </a:t>
            </a:r>
            <a:r>
              <a:rPr lang="en-US" sz="1200" dirty="0" err="1"/>
              <a:t>găsit</a:t>
            </a:r>
            <a:r>
              <a:rPr lang="en-US" sz="1200" dirty="0"/>
              <a:t> </a:t>
            </a:r>
            <a:r>
              <a:rPr lang="en-US" sz="1200" dirty="0" err="1"/>
              <a:t>primele</a:t>
            </a:r>
            <a:r>
              <a:rPr lang="en-US" sz="1200" dirty="0"/>
              <a:t> </a:t>
            </a:r>
            <a:r>
              <a:rPr lang="en-US" sz="1200" dirty="0" err="1"/>
              <a:t>cranii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Yucay</a:t>
            </a:r>
            <a:r>
              <a:rPr lang="en-US" sz="1200" dirty="0"/>
              <a:t>, Urubamba, Cuzco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Paracas</a:t>
            </a:r>
            <a:r>
              <a:rPr lang="en-US" sz="1200" dirty="0"/>
              <a:t>, </a:t>
            </a:r>
            <a:r>
              <a:rPr lang="en-US" sz="1200" dirty="0" err="1"/>
              <a:t>caracterizând</a:t>
            </a:r>
            <a:r>
              <a:rPr lang="en-US" sz="1200" dirty="0"/>
              <a:t> </a:t>
            </a:r>
            <a:r>
              <a:rPr lang="en-US" sz="1200" dirty="0" err="1"/>
              <a:t>caracteristicile</a:t>
            </a:r>
            <a:r>
              <a:rPr lang="en-US" sz="1200" dirty="0"/>
              <a:t>, </a:t>
            </a:r>
            <a:r>
              <a:rPr lang="en-US" sz="1200" dirty="0" err="1"/>
              <a:t>potrivit</a:t>
            </a:r>
            <a:r>
              <a:rPr lang="en-US" sz="1200" dirty="0"/>
              <a:t> Weiss </a:t>
            </a:r>
            <a:r>
              <a:rPr lang="en-US" sz="1200" dirty="0" err="1"/>
              <a:t>în</a:t>
            </a:r>
            <a:r>
              <a:rPr lang="en-US" sz="1200" dirty="0"/>
              <a:t> special. </a:t>
            </a:r>
            <a:r>
              <a:rPr lang="en-US" sz="1200" dirty="0" err="1"/>
              <a:t>Instrumentele</a:t>
            </a:r>
            <a:r>
              <a:rPr lang="en-US" sz="1200" dirty="0"/>
              <a:t> </a:t>
            </a:r>
            <a:r>
              <a:rPr lang="en-US" sz="1200" dirty="0" err="1"/>
              <a:t>ar</a:t>
            </a:r>
            <a:r>
              <a:rPr lang="en-US" sz="1200" dirty="0"/>
              <a:t> fi </a:t>
            </a:r>
            <a:r>
              <a:rPr lang="en-US" sz="1200" dirty="0" err="1"/>
              <a:t>putut</a:t>
            </a:r>
            <a:r>
              <a:rPr lang="en-US" sz="1200" dirty="0"/>
              <a:t> fi „obsidian” </a:t>
            </a:r>
            <a:r>
              <a:rPr lang="en-US" sz="1200" dirty="0" err="1"/>
              <a:t>și</a:t>
            </a:r>
            <a:r>
              <a:rPr lang="en-US" sz="1200" dirty="0"/>
              <a:t> „lame de </a:t>
            </a:r>
            <a:r>
              <a:rPr lang="en-US" sz="1200" dirty="0" err="1"/>
              <a:t>sticlă</a:t>
            </a:r>
            <a:r>
              <a:rPr lang="en-US" sz="1200" dirty="0"/>
              <a:t> </a:t>
            </a:r>
            <a:r>
              <a:rPr lang="en-US" sz="1200" dirty="0" err="1"/>
              <a:t>vulcanică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formă</a:t>
            </a:r>
            <a:r>
              <a:rPr lang="en-US" sz="1200" dirty="0"/>
              <a:t> de </a:t>
            </a:r>
            <a:r>
              <a:rPr lang="en-US" sz="1200" dirty="0" err="1"/>
              <a:t>pană</a:t>
            </a:r>
            <a:r>
              <a:rPr lang="en-US" sz="1200" dirty="0"/>
              <a:t>”. Pe </a:t>
            </a:r>
            <a:r>
              <a:rPr lang="en-US" sz="1200" dirty="0" err="1"/>
              <a:t>lângă</a:t>
            </a:r>
            <a:r>
              <a:rPr lang="en-US" sz="1200" dirty="0"/>
              <a:t> </a:t>
            </a:r>
            <a:r>
              <a:rPr lang="en-US" sz="1200" dirty="0" err="1"/>
              <a:t>cranii</a:t>
            </a:r>
            <a:r>
              <a:rPr lang="en-US" sz="1200" dirty="0"/>
              <a:t>, s-au </a:t>
            </a:r>
            <a:r>
              <a:rPr lang="en-US" sz="1200" dirty="0" err="1"/>
              <a:t>găsit</a:t>
            </a:r>
            <a:r>
              <a:rPr lang="en-US" sz="1200" dirty="0"/>
              <a:t> </a:t>
            </a:r>
            <a:r>
              <a:rPr lang="en-US" sz="1200" dirty="0" err="1"/>
              <a:t>bandaje</a:t>
            </a:r>
            <a:r>
              <a:rPr lang="en-US" sz="1200" dirty="0"/>
              <a:t> sub </a:t>
            </a:r>
            <a:r>
              <a:rPr lang="en-US" sz="1200" dirty="0" err="1"/>
              <a:t>formă</a:t>
            </a:r>
            <a:r>
              <a:rPr lang="en-US" sz="1200" dirty="0"/>
              <a:t> de </a:t>
            </a:r>
            <a:r>
              <a:rPr lang="en-US" sz="1200" dirty="0" err="1"/>
              <a:t>cârpe</a:t>
            </a:r>
            <a:r>
              <a:rPr lang="en-US" sz="1200" dirty="0"/>
              <a:t>, </a:t>
            </a:r>
            <a:r>
              <a:rPr lang="en-US" sz="1200" dirty="0" err="1"/>
              <a:t>suluri</a:t>
            </a:r>
            <a:r>
              <a:rPr lang="en-US" sz="1200" dirty="0"/>
              <a:t> de </a:t>
            </a:r>
            <a:r>
              <a:rPr lang="en-US" sz="1200" dirty="0" err="1"/>
              <a:t>bumbac</a:t>
            </a:r>
            <a:r>
              <a:rPr lang="en-US" sz="1200" dirty="0"/>
              <a:t>, sub </a:t>
            </a:r>
            <a:r>
              <a:rPr lang="en-US" sz="1200" dirty="0" err="1"/>
              <a:t>formă</a:t>
            </a:r>
            <a:r>
              <a:rPr lang="en-US" sz="1200" dirty="0"/>
              <a:t> de fir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bandaje</a:t>
            </a:r>
            <a:r>
              <a:rPr lang="en-US" sz="1200" dirty="0"/>
              <a:t> </a:t>
            </a:r>
            <a:r>
              <a:rPr lang="en-US" sz="1200" dirty="0" err="1"/>
              <a:t>realizate</a:t>
            </a:r>
            <a:r>
              <a:rPr lang="en-US" sz="1200" dirty="0"/>
              <a:t> din </a:t>
            </a:r>
            <a:r>
              <a:rPr lang="en-US" sz="1200" dirty="0" err="1"/>
              <a:t>țesătură</a:t>
            </a:r>
            <a:r>
              <a:rPr lang="en-US" sz="1200" dirty="0"/>
              <a:t> de </a:t>
            </a:r>
            <a:r>
              <a:rPr lang="en-US" sz="1200" dirty="0" err="1"/>
              <a:t>bumbac</a:t>
            </a:r>
            <a:r>
              <a:rPr lang="en-US" sz="1200" dirty="0"/>
              <a:t> </a:t>
            </a:r>
            <a:r>
              <a:rPr lang="en-US" sz="1200" dirty="0" err="1"/>
              <a:t>foarte</a:t>
            </a:r>
            <a:r>
              <a:rPr lang="en-US" sz="1200" dirty="0"/>
              <a:t> </a:t>
            </a:r>
            <a:r>
              <a:rPr lang="en-US" sz="1200" dirty="0" err="1"/>
              <a:t>moale</a:t>
            </a:r>
            <a:r>
              <a:rPr lang="en-US" sz="1200" dirty="0"/>
              <a:t>, </a:t>
            </a:r>
            <a:r>
              <a:rPr lang="en-US" sz="1200" dirty="0" err="1"/>
              <a:t>ceea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</a:t>
            </a:r>
            <a:r>
              <a:rPr lang="en-US" sz="1200" dirty="0" err="1"/>
              <a:t>contribuie</a:t>
            </a:r>
            <a:r>
              <a:rPr lang="en-US" sz="1200" dirty="0"/>
              <a:t> la </a:t>
            </a:r>
            <a:r>
              <a:rPr lang="en-US" sz="1200" dirty="0" err="1"/>
              <a:t>criteriul</a:t>
            </a:r>
            <a:r>
              <a:rPr lang="en-US" sz="1200" dirty="0"/>
              <a:t> </a:t>
            </a:r>
            <a:r>
              <a:rPr lang="en-US" sz="1200" dirty="0" err="1"/>
              <a:t>existenței</a:t>
            </a:r>
            <a:r>
              <a:rPr lang="en-US" sz="1200" dirty="0"/>
              <a:t> </a:t>
            </a:r>
            <a:r>
              <a:rPr lang="en-US" sz="1200" dirty="0" err="1"/>
              <a:t>unei</a:t>
            </a:r>
            <a:r>
              <a:rPr lang="en-US" sz="1200" dirty="0"/>
              <a:t> </a:t>
            </a:r>
            <a:r>
              <a:rPr lang="en-US" sz="1200" dirty="0" err="1"/>
              <a:t>metode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 </a:t>
            </a:r>
            <a:r>
              <a:rPr lang="en-US" sz="1200" dirty="0" err="1"/>
              <a:t>lângă</a:t>
            </a:r>
            <a:r>
              <a:rPr lang="en-US" sz="1200" dirty="0"/>
              <a:t> </a:t>
            </a:r>
            <a:r>
              <a:rPr lang="en-US" sz="1200" dirty="0" err="1"/>
              <a:t>trepanare</a:t>
            </a:r>
            <a:r>
              <a:rPr lang="en-US" sz="1200" dirty="0"/>
              <a:t>. </a:t>
            </a:r>
            <a:r>
              <a:rPr lang="en-US" sz="1200" dirty="0" err="1"/>
              <a:t>Rezultatele</a:t>
            </a:r>
            <a:r>
              <a:rPr lang="en-US" sz="1200" dirty="0"/>
              <a:t> </a:t>
            </a:r>
            <a:r>
              <a:rPr lang="en-US" sz="1200" dirty="0" err="1"/>
              <a:t>preliminare</a:t>
            </a:r>
            <a:r>
              <a:rPr lang="en-US" sz="1200" dirty="0"/>
              <a:t> de </a:t>
            </a:r>
            <a:r>
              <a:rPr lang="en-US" sz="1200" dirty="0" err="1"/>
              <a:t>cercetare</a:t>
            </a:r>
            <a:r>
              <a:rPr lang="en-US" sz="1200" dirty="0"/>
              <a:t> </a:t>
            </a:r>
            <a:r>
              <a:rPr lang="en-US" sz="1200" dirty="0" err="1"/>
              <a:t>subliniază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seria</a:t>
            </a:r>
            <a:r>
              <a:rPr lang="en-US" sz="1200" dirty="0"/>
              <a:t> </a:t>
            </a:r>
            <a:r>
              <a:rPr lang="en-US" sz="1200" dirty="0" err="1"/>
              <a:t>studiată</a:t>
            </a:r>
            <a:r>
              <a:rPr lang="en-US" sz="1200" dirty="0"/>
              <a:t> de Tello de 400 de </a:t>
            </a:r>
            <a:r>
              <a:rPr lang="en-US" sz="1200" dirty="0" err="1"/>
              <a:t>cranii</a:t>
            </a:r>
            <a:r>
              <a:rPr lang="en-US" sz="1200" dirty="0"/>
              <a:t>, se </a:t>
            </a:r>
            <a:r>
              <a:rPr lang="en-US" sz="1200" dirty="0" err="1"/>
              <a:t>constată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250 cu </a:t>
            </a:r>
            <a:r>
              <a:rPr lang="en-US" sz="1200" dirty="0" err="1"/>
              <a:t>siguranță</a:t>
            </a:r>
            <a:r>
              <a:rPr lang="en-US" sz="1200" dirty="0"/>
              <a:t> s-au „</a:t>
            </a:r>
            <a:r>
              <a:rPr lang="en-US" sz="1200" dirty="0" err="1"/>
              <a:t>vindecat</a:t>
            </a:r>
            <a:r>
              <a:rPr lang="en-US" sz="1200" dirty="0"/>
              <a:t>” (65%)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17650037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850060-9666-43BE-8F9C-F588E701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7585"/>
            <a:ext cx="7886700" cy="435073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8650" y="1352658"/>
            <a:ext cx="7800975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Rezultatul</a:t>
            </a:r>
            <a:r>
              <a:rPr lang="en-US" sz="1200" dirty="0"/>
              <a:t> </a:t>
            </a:r>
            <a:r>
              <a:rPr lang="en-US" sz="1200" dirty="0" err="1"/>
              <a:t>studiului</a:t>
            </a:r>
            <a:r>
              <a:rPr lang="en-US" sz="1200" dirty="0"/>
              <a:t> </a:t>
            </a:r>
            <a:r>
              <a:rPr lang="en-US" sz="1200" dirty="0" err="1"/>
              <a:t>specimenelor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constatat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printre</a:t>
            </a:r>
            <a:r>
              <a:rPr lang="en-US" sz="1200" dirty="0"/>
              <a:t> </a:t>
            </a:r>
            <a:r>
              <a:rPr lang="en-US" sz="1200" dirty="0" err="1"/>
              <a:t>cauzele</a:t>
            </a:r>
            <a:r>
              <a:rPr lang="en-US" sz="1200" dirty="0"/>
              <a:t> </a:t>
            </a:r>
            <a:r>
              <a:rPr lang="en-US" sz="1200" dirty="0" err="1"/>
              <a:t>posibile</a:t>
            </a:r>
            <a:r>
              <a:rPr lang="en-US" sz="1200" dirty="0"/>
              <a:t> ale </a:t>
            </a:r>
            <a:r>
              <a:rPr lang="en-US" sz="1200" dirty="0" err="1"/>
              <a:t>trepanării</a:t>
            </a:r>
            <a:r>
              <a:rPr lang="en-US" sz="1200" dirty="0"/>
              <a:t> care </a:t>
            </a:r>
            <a:r>
              <a:rPr lang="en-US" sz="1200" dirty="0" err="1"/>
              <a:t>ar</a:t>
            </a:r>
            <a:r>
              <a:rPr lang="en-US" sz="1200" dirty="0"/>
              <a:t> </a:t>
            </a:r>
            <a:r>
              <a:rPr lang="en-US" sz="1200" dirty="0" err="1"/>
              <a:t>putea</a:t>
            </a:r>
            <a:r>
              <a:rPr lang="en-US" sz="1200" dirty="0"/>
              <a:t> fi </a:t>
            </a:r>
            <a:r>
              <a:rPr lang="en-US" sz="1200" dirty="0" err="1"/>
              <a:t>luate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considerare</a:t>
            </a:r>
            <a:r>
              <a:rPr lang="en-US" sz="1200" dirty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Procese</a:t>
            </a:r>
            <a:r>
              <a:rPr lang="en-US" sz="1200" dirty="0"/>
              <a:t> </a:t>
            </a:r>
            <a:r>
              <a:rPr lang="en-US" sz="1200" dirty="0" err="1"/>
              <a:t>inflamatorii</a:t>
            </a:r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Hemoragii</a:t>
            </a:r>
            <a:r>
              <a:rPr lang="en-US" sz="1200" dirty="0"/>
              <a:t> cu </a:t>
            </a:r>
            <a:r>
              <a:rPr lang="en-US" sz="1200" dirty="0" err="1"/>
              <a:t>ridicarea</a:t>
            </a:r>
            <a:r>
              <a:rPr lang="en-US" sz="1200" dirty="0"/>
              <a:t> </a:t>
            </a:r>
            <a:r>
              <a:rPr lang="en-US" sz="1200" dirty="0" err="1"/>
              <a:t>periostului</a:t>
            </a:r>
            <a:r>
              <a:rPr lang="en-US" sz="1200" dirty="0"/>
              <a:t>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Tuberculoză</a:t>
            </a:r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Osteomielita</a:t>
            </a:r>
            <a:endParaRPr lang="en-US" sz="12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/>
              <a:t>Tumori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5003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A5E32BB-D77F-4378-819F-EC99454B0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480968"/>
          </a:xfrm>
        </p:spPr>
        <p:txBody>
          <a:bodyPr>
            <a:normAutofit fontScale="90000"/>
          </a:bodyPr>
          <a:lstStyle/>
          <a:p>
            <a:r>
              <a:rPr lang="es-PE" dirty="0"/>
              <a:t/>
            </a:r>
            <a:br>
              <a:rPr lang="es-PE" dirty="0"/>
            </a:br>
            <a:endParaRPr lang="es-PE" sz="3000" b="1" i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DF29685-4751-4296-8639-6E07CDAA8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751" y="1002821"/>
            <a:ext cx="8592987" cy="3381892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/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din </a:t>
            </a:r>
            <a:r>
              <a:rPr lang="en-US" sz="1200" dirty="0" err="1"/>
              <a:t>Mexic</a:t>
            </a:r>
            <a:r>
              <a:rPr lang="en-US" sz="1200" dirty="0"/>
              <a:t> (Maya </a:t>
            </a:r>
            <a:r>
              <a:rPr lang="en-US" sz="1200" dirty="0" err="1"/>
              <a:t>și</a:t>
            </a:r>
            <a:r>
              <a:rPr lang="en-US" sz="1200" dirty="0"/>
              <a:t> Aztec) </a:t>
            </a:r>
            <a:r>
              <a:rPr lang="en-US" sz="1200" dirty="0" err="1"/>
              <a:t>și</a:t>
            </a:r>
            <a:r>
              <a:rPr lang="en-US" sz="1200" dirty="0"/>
              <a:t> Peru, </a:t>
            </a:r>
            <a:r>
              <a:rPr lang="en-US" sz="1200" dirty="0" err="1"/>
              <a:t>medicina</a:t>
            </a:r>
            <a:r>
              <a:rPr lang="en-US" sz="1200" dirty="0"/>
              <a:t> </a:t>
            </a:r>
            <a:r>
              <a:rPr lang="en-US" sz="1200" dirty="0" err="1"/>
              <a:t>tradițională</a:t>
            </a:r>
            <a:r>
              <a:rPr lang="en-US" sz="1200" dirty="0"/>
              <a:t> era </a:t>
            </a:r>
            <a:r>
              <a:rPr lang="en-US" sz="1200" dirty="0" err="1"/>
              <a:t>empirică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se </a:t>
            </a:r>
            <a:r>
              <a:rPr lang="en-US" sz="1200" dirty="0" err="1"/>
              <a:t>baza</a:t>
            </a:r>
            <a:r>
              <a:rPr lang="en-US" sz="1200" dirty="0"/>
              <a:t> pe </a:t>
            </a:r>
            <a:r>
              <a:rPr lang="en-US" sz="1200" dirty="0" err="1"/>
              <a:t>ritualuri</a:t>
            </a:r>
            <a:r>
              <a:rPr lang="en-US" sz="1200" dirty="0"/>
              <a:t> </a:t>
            </a:r>
            <a:r>
              <a:rPr lang="en-US" sz="1200" dirty="0" err="1"/>
              <a:t>religioase</a:t>
            </a:r>
            <a:r>
              <a:rPr lang="en-US" sz="1200" dirty="0"/>
              <a:t> </a:t>
            </a:r>
            <a:r>
              <a:rPr lang="en-US" sz="1200" dirty="0" err="1"/>
              <a:t>magice</a:t>
            </a:r>
            <a:r>
              <a:rPr lang="ro-RO" sz="1200" dirty="0"/>
              <a:t>.</a:t>
            </a:r>
            <a:r>
              <a:rPr lang="en-US" sz="1200" dirty="0"/>
              <a:t> </a:t>
            </a:r>
            <a:r>
              <a:rPr lang="ro-RO" sz="1200" dirty="0"/>
              <a:t>E</a:t>
            </a:r>
            <a:r>
              <a:rPr lang="en-US" sz="1200" dirty="0" err="1"/>
              <a:t>xistă</a:t>
            </a:r>
            <a:r>
              <a:rPr lang="en-US" sz="1200" dirty="0"/>
              <a:t> </a:t>
            </a:r>
            <a:r>
              <a:rPr lang="en-US" sz="1200" dirty="0" err="1"/>
              <a:t>scrieri</a:t>
            </a:r>
            <a:r>
              <a:rPr lang="en-US" sz="1200" dirty="0"/>
              <a:t>, </a:t>
            </a:r>
            <a:r>
              <a:rPr lang="en-US" sz="1200" dirty="0" err="1"/>
              <a:t>ceramică</a:t>
            </a:r>
            <a:r>
              <a:rPr lang="en-US" sz="1200" dirty="0"/>
              <a:t>, </a:t>
            </a:r>
            <a:r>
              <a:rPr lang="en-US" sz="1200" dirty="0" err="1"/>
              <a:t>resturi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, </a:t>
            </a:r>
            <a:r>
              <a:rPr lang="en-US" sz="1200" dirty="0" err="1"/>
              <a:t>altele</a:t>
            </a:r>
            <a:r>
              <a:rPr lang="en-US" sz="1200" dirty="0"/>
              <a:t> care </a:t>
            </a:r>
            <a:r>
              <a:rPr lang="en-US" sz="1200" dirty="0" err="1"/>
              <a:t>dezvăluie</a:t>
            </a:r>
            <a:r>
              <a:rPr lang="en-US" sz="1200" dirty="0"/>
              <a:t> </a:t>
            </a:r>
            <a:r>
              <a:rPr lang="en-US" sz="1200" dirty="0" err="1"/>
              <a:t>cunoștințele</a:t>
            </a:r>
            <a:r>
              <a:rPr lang="en-US" sz="1200" dirty="0"/>
              <a:t> </a:t>
            </a:r>
            <a:r>
              <a:rPr lang="en-US" sz="1200" dirty="0" err="1"/>
              <a:t>acestor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. </a:t>
            </a:r>
          </a:p>
          <a:p>
            <a:pPr algn="just"/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vindecătorii</a:t>
            </a:r>
            <a:r>
              <a:rPr lang="en-US" sz="1200" dirty="0"/>
              <a:t> </a:t>
            </a:r>
            <a:r>
              <a:rPr lang="en-US" sz="1200" dirty="0" err="1"/>
              <a:t>șamanii</a:t>
            </a:r>
            <a:r>
              <a:rPr lang="en-US" sz="1200" dirty="0"/>
              <a:t> au </a:t>
            </a:r>
            <a:r>
              <a:rPr lang="en-US" sz="1200" dirty="0" err="1"/>
              <a:t>tratat</a:t>
            </a:r>
            <a:r>
              <a:rPr lang="en-US" sz="1200" dirty="0"/>
              <a:t> diverse </a:t>
            </a:r>
            <a:r>
              <a:rPr lang="en-US" sz="1200" dirty="0" err="1"/>
              <a:t>patologii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perioada</a:t>
            </a:r>
            <a:r>
              <a:rPr lang="en-US" sz="1200" dirty="0"/>
              <a:t> </a:t>
            </a:r>
            <a:r>
              <a:rPr lang="en-US" sz="1200" dirty="0" err="1"/>
              <a:t>precolumbiană</a:t>
            </a:r>
            <a:r>
              <a:rPr lang="en-US" sz="1200" dirty="0"/>
              <a:t>, cum </a:t>
            </a:r>
            <a:r>
              <a:rPr lang="en-US" sz="1200" dirty="0" err="1"/>
              <a:t>ar</a:t>
            </a:r>
            <a:r>
              <a:rPr lang="en-US" sz="1200" dirty="0"/>
              <a:t> fi: </a:t>
            </a:r>
          </a:p>
          <a:p>
            <a:pPr algn="just"/>
            <a:r>
              <a:rPr lang="en-US" sz="1200" dirty="0" err="1"/>
              <a:t>Epileps</a:t>
            </a:r>
            <a:r>
              <a:rPr lang="ro-RO" sz="1200" dirty="0"/>
              <a:t>ia</a:t>
            </a:r>
            <a:endParaRPr lang="en-US" sz="1200" dirty="0"/>
          </a:p>
          <a:p>
            <a:pPr algn="just"/>
            <a:r>
              <a:rPr lang="en-US" sz="1200" dirty="0" err="1"/>
              <a:t>Tetan</a:t>
            </a:r>
            <a:r>
              <a:rPr lang="ro-RO" sz="1200" dirty="0"/>
              <a:t>os</a:t>
            </a:r>
            <a:endParaRPr lang="en-US" sz="1200" dirty="0"/>
          </a:p>
          <a:p>
            <a:pPr algn="just"/>
            <a:r>
              <a:rPr lang="ro-RO" sz="1200" dirty="0"/>
              <a:t>Paralizia facială</a:t>
            </a:r>
            <a:endParaRPr lang="en-US" sz="1200" dirty="0"/>
          </a:p>
          <a:p>
            <a:pPr algn="just"/>
            <a:r>
              <a:rPr lang="ro-RO" sz="1200" dirty="0"/>
              <a:t>Tulburări ale oaselor:</a:t>
            </a:r>
            <a:r>
              <a:rPr lang="en-US" sz="1200" dirty="0"/>
              <a:t> </a:t>
            </a:r>
            <a:r>
              <a:rPr lang="ro-RO" sz="1200" dirty="0"/>
              <a:t>Boala lui </a:t>
            </a:r>
            <a:r>
              <a:rPr lang="en-US" sz="1200" dirty="0"/>
              <a:t>Pott </a:t>
            </a:r>
          </a:p>
          <a:p>
            <a:pPr algn="just"/>
            <a:r>
              <a:rPr lang="ro-RO" sz="1200" dirty="0"/>
              <a:t>Deformații craniene</a:t>
            </a:r>
            <a:endParaRPr lang="en-US" sz="1200" dirty="0"/>
          </a:p>
          <a:p>
            <a:pPr algn="just"/>
            <a:r>
              <a:rPr lang="ro-RO" sz="1200" dirty="0"/>
              <a:t>Trepanații craniene</a:t>
            </a:r>
            <a:endParaRPr lang="en-US" sz="1200" dirty="0"/>
          </a:p>
          <a:p>
            <a:pPr marL="0" indent="0" algn="just">
              <a:buNone/>
            </a:pPr>
            <a:endParaRPr lang="es-PE" sz="1200" dirty="0"/>
          </a:p>
        </p:txBody>
      </p:sp>
      <p:sp>
        <p:nvSpPr>
          <p:cNvPr id="4" name="CuadroTexto 3"/>
          <p:cNvSpPr txBox="1"/>
          <p:nvPr/>
        </p:nvSpPr>
        <p:spPr>
          <a:xfrm>
            <a:off x="155276" y="4384713"/>
            <a:ext cx="8617789" cy="45012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" dirty="0" err="1"/>
              <a:t>Galán-Rodas</a:t>
            </a:r>
            <a:r>
              <a:rPr lang="en-US" sz="800" dirty="0"/>
              <a:t> </a:t>
            </a:r>
            <a:r>
              <a:rPr lang="en-US" sz="800" dirty="0" err="1"/>
              <a:t>Edén</a:t>
            </a:r>
            <a:r>
              <a:rPr lang="en-US" sz="800" dirty="0"/>
              <a:t>, </a:t>
            </a:r>
            <a:r>
              <a:rPr lang="en-US" sz="800" dirty="0" err="1"/>
              <a:t>Laberiano</a:t>
            </a:r>
            <a:r>
              <a:rPr lang="en-US" sz="800" dirty="0"/>
              <a:t> </a:t>
            </a:r>
            <a:r>
              <a:rPr lang="en-US" sz="800" dirty="0" err="1"/>
              <a:t>Fernández</a:t>
            </a:r>
            <a:r>
              <a:rPr lang="en-US" sz="800" dirty="0"/>
              <a:t> Caddie, </a:t>
            </a:r>
            <a:r>
              <a:rPr lang="en-US" sz="800" dirty="0" err="1"/>
              <a:t>Maguiña</a:t>
            </a:r>
            <a:r>
              <a:rPr lang="en-US" sz="800" dirty="0"/>
              <a:t> Vargas </a:t>
            </a:r>
            <a:r>
              <a:rPr lang="en-US" sz="800" dirty="0" err="1"/>
              <a:t>Ciro</a:t>
            </a:r>
            <a:r>
              <a:rPr lang="en-US" sz="800" dirty="0"/>
              <a:t>. </a:t>
            </a:r>
            <a:r>
              <a:rPr lang="en-US" sz="800" dirty="0" err="1"/>
              <a:t>Historia</a:t>
            </a:r>
            <a:r>
              <a:rPr lang="en-US" sz="800" dirty="0"/>
              <a:t> del </a:t>
            </a:r>
            <a:r>
              <a:rPr lang="en-US" sz="800" dirty="0" err="1"/>
              <a:t>Tumi</a:t>
            </a:r>
            <a:r>
              <a:rPr lang="en-US" sz="800" dirty="0"/>
              <a:t>: </a:t>
            </a:r>
            <a:r>
              <a:rPr lang="en-US" sz="800" dirty="0" err="1"/>
              <a:t>Símbolo</a:t>
            </a:r>
            <a:r>
              <a:rPr lang="en-US" sz="800" dirty="0"/>
              <a:t> de la </a:t>
            </a:r>
            <a:r>
              <a:rPr lang="en-US" sz="800" dirty="0" err="1"/>
              <a:t>Medicina</a:t>
            </a:r>
            <a:r>
              <a:rPr lang="en-US" sz="800" dirty="0"/>
              <a:t> Peruana y del </a:t>
            </a:r>
            <a:r>
              <a:rPr lang="en-US" sz="800" dirty="0" err="1"/>
              <a:t>Colegio</a:t>
            </a:r>
            <a:r>
              <a:rPr lang="en-US" sz="800" dirty="0"/>
              <a:t> </a:t>
            </a:r>
            <a:r>
              <a:rPr lang="en-US" sz="800" dirty="0" err="1"/>
              <a:t>Médico</a:t>
            </a:r>
            <a:r>
              <a:rPr lang="en-US" sz="800" dirty="0"/>
              <a:t> del </a:t>
            </a:r>
            <a:r>
              <a:rPr lang="en-US" sz="800" dirty="0" err="1"/>
              <a:t>Perú</a:t>
            </a:r>
            <a:r>
              <a:rPr lang="en-US" sz="800" dirty="0"/>
              <a:t>. </a:t>
            </a:r>
            <a:r>
              <a:rPr lang="en-US" sz="800" dirty="0" err="1"/>
              <a:t>Acta</a:t>
            </a:r>
            <a:r>
              <a:rPr lang="en-US" sz="800" dirty="0"/>
              <a:t> </a:t>
            </a:r>
            <a:r>
              <a:rPr lang="en-US" sz="800" dirty="0" err="1"/>
              <a:t>méd</a:t>
            </a:r>
            <a:r>
              <a:rPr lang="en-US" sz="800" dirty="0"/>
              <a:t>. peruana  [Internet]. 2012  </a:t>
            </a:r>
            <a:r>
              <a:rPr lang="en-US" sz="800" dirty="0" err="1"/>
              <a:t>Ene</a:t>
            </a:r>
            <a:r>
              <a:rPr lang="en-US" sz="800" dirty="0"/>
              <a:t> [</a:t>
            </a:r>
            <a:r>
              <a:rPr lang="en-US" sz="800" dirty="0" err="1"/>
              <a:t>citado</a:t>
            </a:r>
            <a:r>
              <a:rPr lang="en-US" sz="800" dirty="0"/>
              <a:t>  2020  Mar  20] ;  29( 1 ): 56-58. </a:t>
            </a:r>
            <a:r>
              <a:rPr lang="en-US" sz="800" dirty="0" err="1"/>
              <a:t>Disponible</a:t>
            </a:r>
            <a:r>
              <a:rPr lang="en-US" sz="800" dirty="0"/>
              <a:t> </a:t>
            </a:r>
            <a:r>
              <a:rPr lang="en-US" sz="800" dirty="0" err="1"/>
              <a:t>en</a:t>
            </a:r>
            <a:r>
              <a:rPr lang="en-US" sz="800" dirty="0"/>
              <a:t>: </a:t>
            </a:r>
            <a:r>
              <a:rPr lang="en-US" sz="800" dirty="0">
                <a:hlinkClick r:id="rId2"/>
              </a:rPr>
              <a:t>http://www.scielo.org.pe/scielo.php?script=sci_arttext&amp;pid=S1728-59172012000100014&amp;lng=es</a:t>
            </a:r>
            <a:endParaRPr lang="en-US" sz="800" dirty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069934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850060-9666-43BE-8F9C-F588E7010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7" y="1016956"/>
            <a:ext cx="7886700" cy="393976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28650" y="1410932"/>
            <a:ext cx="7800975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Studiile</a:t>
            </a:r>
            <a:r>
              <a:rPr lang="en-US" sz="1200" dirty="0"/>
              <a:t> </a:t>
            </a:r>
            <a:r>
              <a:rPr lang="en-US" sz="1200" dirty="0" err="1"/>
              <a:t>radiologice</a:t>
            </a:r>
            <a:r>
              <a:rPr lang="en-US" sz="1200" dirty="0"/>
              <a:t> ale </a:t>
            </a:r>
            <a:r>
              <a:rPr lang="en-US" sz="1200" dirty="0" err="1"/>
              <a:t>craniilor</a:t>
            </a:r>
            <a:r>
              <a:rPr lang="en-US" sz="1200" dirty="0"/>
              <a:t> </a:t>
            </a:r>
            <a:r>
              <a:rPr lang="ro-RO" sz="1200" dirty="0"/>
              <a:t>trepanate</a:t>
            </a:r>
            <a:r>
              <a:rPr lang="en-US" sz="1200" dirty="0"/>
              <a:t> de </a:t>
            </a:r>
            <a:r>
              <a:rPr lang="en-US" sz="1200" dirty="0" err="1"/>
              <a:t>chirurgii</a:t>
            </a:r>
            <a:r>
              <a:rPr lang="en-US" sz="1200" dirty="0"/>
              <a:t> pre-</a:t>
            </a:r>
            <a:r>
              <a:rPr lang="en-US" sz="1200" dirty="0" err="1"/>
              <a:t>columbieni</a:t>
            </a:r>
            <a:r>
              <a:rPr lang="en-US" sz="1200" dirty="0"/>
              <a:t> </a:t>
            </a:r>
            <a:r>
              <a:rPr lang="en-US" sz="1200" dirty="0" err="1"/>
              <a:t>peruani</a:t>
            </a:r>
            <a:r>
              <a:rPr lang="en-US" sz="1200" dirty="0"/>
              <a:t> „</a:t>
            </a:r>
            <a:r>
              <a:rPr lang="en-US" sz="1200" dirty="0" err="1"/>
              <a:t>dezvăluie</a:t>
            </a:r>
            <a:r>
              <a:rPr lang="en-US" sz="1200" dirty="0"/>
              <a:t> </a:t>
            </a:r>
            <a:r>
              <a:rPr lang="en-US" sz="1200" dirty="0" err="1"/>
              <a:t>cunoștințe</a:t>
            </a:r>
            <a:r>
              <a:rPr lang="en-US" sz="1200" dirty="0"/>
              <a:t> </a:t>
            </a:r>
            <a:r>
              <a:rPr lang="en-US" sz="1200" dirty="0" err="1"/>
              <a:t>anatomice</a:t>
            </a:r>
            <a:r>
              <a:rPr lang="ro-RO" sz="1200" dirty="0"/>
              <a:t>,</a:t>
            </a:r>
            <a:r>
              <a:rPr lang="en-US" sz="1200" dirty="0"/>
              <a:t> </a:t>
            </a:r>
            <a:r>
              <a:rPr lang="en-US" sz="1200" dirty="0" err="1"/>
              <a:t>abilități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delicatețe</a:t>
            </a:r>
            <a:r>
              <a:rPr lang="en-US" sz="1200" dirty="0"/>
              <a:t> de </a:t>
            </a:r>
            <a:r>
              <a:rPr lang="en-US" sz="1200" dirty="0" err="1"/>
              <a:t>neegalat</a:t>
            </a:r>
            <a:r>
              <a:rPr lang="en-US" sz="1200" dirty="0"/>
              <a:t> ale </a:t>
            </a:r>
            <a:r>
              <a:rPr lang="en-US" sz="1200" dirty="0" err="1"/>
              <a:t>mâinilor</a:t>
            </a:r>
            <a:r>
              <a:rPr lang="en-US" sz="1200" dirty="0"/>
              <a:t>, </a:t>
            </a:r>
            <a:r>
              <a:rPr lang="ro-RO" sz="1200" dirty="0"/>
              <a:t>puntea</a:t>
            </a:r>
            <a:r>
              <a:rPr lang="en-US" sz="1200" dirty="0"/>
              <a:t> care </a:t>
            </a:r>
            <a:r>
              <a:rPr lang="en-US" sz="1200" dirty="0" err="1"/>
              <a:t>împarte</a:t>
            </a:r>
            <a:r>
              <a:rPr lang="en-US" sz="1200" dirty="0"/>
              <a:t> </a:t>
            </a:r>
            <a:r>
              <a:rPr lang="en-US" sz="1200" dirty="0" err="1"/>
              <a:t>rănile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un </a:t>
            </a:r>
            <a:r>
              <a:rPr lang="ro-RO" sz="1200" dirty="0"/>
              <a:t>model</a:t>
            </a:r>
            <a:r>
              <a:rPr lang="en-US" sz="1200" dirty="0"/>
              <a:t> al </a:t>
            </a:r>
            <a:r>
              <a:rPr lang="en-US" sz="1200" dirty="0" err="1"/>
              <a:t>disecției</a:t>
            </a:r>
            <a:r>
              <a:rPr lang="en-US" sz="1200" dirty="0"/>
              <a:t> </a:t>
            </a:r>
            <a:r>
              <a:rPr lang="en-US" sz="1200" dirty="0" err="1"/>
              <a:t>osoase</a:t>
            </a:r>
            <a:r>
              <a:rPr lang="en-US" sz="1200" dirty="0"/>
              <a:t>„ ... ”</a:t>
            </a:r>
            <a:r>
              <a:rPr lang="en-US" sz="1200" dirty="0" err="1"/>
              <a:t>resursa</a:t>
            </a:r>
            <a:r>
              <a:rPr lang="en-US" sz="1200" dirty="0"/>
              <a:t> </a:t>
            </a:r>
            <a:r>
              <a:rPr lang="en-US" sz="1200" dirty="0" err="1"/>
              <a:t>disecării</a:t>
            </a:r>
            <a:r>
              <a:rPr lang="en-US" sz="1200" dirty="0"/>
              <a:t> </a:t>
            </a:r>
            <a:r>
              <a:rPr lang="ro-RO" sz="1200" dirty="0"/>
              <a:t>craniului</a:t>
            </a:r>
            <a:r>
              <a:rPr lang="en-US" sz="1200" dirty="0"/>
              <a:t> </a:t>
            </a:r>
            <a:r>
              <a:rPr lang="en-US" sz="1200" dirty="0" err="1"/>
              <a:t>fără</a:t>
            </a:r>
            <a:r>
              <a:rPr lang="en-US" sz="1200" dirty="0"/>
              <a:t> a </a:t>
            </a:r>
            <a:r>
              <a:rPr lang="en-US" sz="1200" dirty="0" err="1"/>
              <a:t>pătrunde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cavitatea</a:t>
            </a:r>
            <a:r>
              <a:rPr lang="en-US" sz="1200" dirty="0"/>
              <a:t> </a:t>
            </a:r>
            <a:r>
              <a:rPr lang="en-US" sz="1200" dirty="0" err="1"/>
              <a:t>craniană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folosit</a:t>
            </a:r>
            <a:r>
              <a:rPr lang="en-US" sz="1200" dirty="0"/>
              <a:t> </a:t>
            </a:r>
            <a:r>
              <a:rPr lang="en-US" sz="1200" dirty="0" err="1"/>
              <a:t>frecvent</a:t>
            </a:r>
            <a:r>
              <a:rPr lang="en-US" sz="1200" dirty="0"/>
              <a:t> de </a:t>
            </a:r>
            <a:r>
              <a:rPr lang="en-US" sz="1200" dirty="0" err="1"/>
              <a:t>chirurgii</a:t>
            </a:r>
            <a:r>
              <a:rPr lang="en-US" sz="1200" dirty="0"/>
              <a:t> </a:t>
            </a:r>
            <a:r>
              <a:rPr lang="en-US" sz="1200" dirty="0" err="1"/>
              <a:t>peruani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zona </a:t>
            </a:r>
            <a:r>
              <a:rPr lang="en-US" sz="1200" dirty="0" err="1"/>
              <a:t>delicată</a:t>
            </a:r>
            <a:r>
              <a:rPr lang="en-US" sz="1200" dirty="0"/>
              <a:t> a </a:t>
            </a:r>
            <a:r>
              <a:rPr lang="en-US" sz="1200" dirty="0" err="1"/>
              <a:t>capului</a:t>
            </a:r>
            <a:r>
              <a:rPr lang="en-US" sz="1200" dirty="0"/>
              <a:t>” a </a:t>
            </a:r>
            <a:r>
              <a:rPr lang="en-US" sz="1200" dirty="0" err="1"/>
              <a:t>scris</a:t>
            </a:r>
            <a:r>
              <a:rPr lang="en-US" sz="1200" dirty="0"/>
              <a:t> Weiss.</a:t>
            </a:r>
          </a:p>
        </p:txBody>
      </p:sp>
    </p:spTree>
    <p:extLst>
      <p:ext uri="{BB962C8B-B14F-4D97-AF65-F5344CB8AC3E}">
        <p14:creationId xmlns:p14="http://schemas.microsoft.com/office/powerpoint/2010/main" val="17650037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5DDF96-F896-4AA1-8DD3-EECDE2102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62" y="1003310"/>
            <a:ext cx="7886700" cy="311783"/>
          </a:xfrm>
        </p:spPr>
        <p:txBody>
          <a:bodyPr>
            <a:normAutofit fontScale="90000"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8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repanați</a:t>
            </a:r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s-PE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791854C-4A33-4736-96F2-4B9F3CCB1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47" y="1369219"/>
            <a:ext cx="3994031" cy="330208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Craniul</a:t>
            </a:r>
            <a:r>
              <a:rPr lang="en-US" sz="1500" dirty="0"/>
              <a:t> </a:t>
            </a:r>
            <a:r>
              <a:rPr lang="en-US" sz="1500" dirty="0" err="1"/>
              <a:t>uimitor</a:t>
            </a:r>
            <a:r>
              <a:rPr lang="en-US" sz="1500" dirty="0"/>
              <a:t> care </a:t>
            </a:r>
            <a:r>
              <a:rPr lang="en-US" sz="1500" dirty="0" err="1"/>
              <a:t>arată</a:t>
            </a:r>
            <a:r>
              <a:rPr lang="en-US" sz="1500" dirty="0"/>
              <a:t> </a:t>
            </a:r>
            <a:r>
              <a:rPr lang="en-US" sz="1500" dirty="0" err="1"/>
              <a:t>rezultatul</a:t>
            </a:r>
            <a:r>
              <a:rPr lang="en-US" sz="1500" dirty="0"/>
              <a:t> </a:t>
            </a:r>
            <a:r>
              <a:rPr lang="en-US" sz="1500" dirty="0" err="1"/>
              <a:t>impresionant</a:t>
            </a:r>
            <a:r>
              <a:rPr lang="en-US" sz="1500" dirty="0"/>
              <a:t> al </a:t>
            </a:r>
            <a:r>
              <a:rPr lang="en-US" sz="1500" dirty="0" err="1"/>
              <a:t>unei</a:t>
            </a:r>
            <a:r>
              <a:rPr lang="en-US" sz="1500" dirty="0"/>
              <a:t> </a:t>
            </a:r>
            <a:r>
              <a:rPr lang="en-US" sz="1500" dirty="0" err="1"/>
              <a:t>cranioplastii</a:t>
            </a:r>
            <a:r>
              <a:rPr lang="en-US" sz="1500" dirty="0"/>
              <a:t> </a:t>
            </a:r>
            <a:r>
              <a:rPr lang="en-US" sz="1500" dirty="0" err="1"/>
              <a:t>frontale</a:t>
            </a:r>
            <a:r>
              <a:rPr lang="en-US" sz="1500" dirty="0"/>
              <a:t> </a:t>
            </a:r>
            <a:r>
              <a:rPr lang="en-US" sz="1500" dirty="0" err="1"/>
              <a:t>efectuate</a:t>
            </a:r>
            <a:r>
              <a:rPr lang="en-US" sz="1500" dirty="0"/>
              <a:t> cu </a:t>
            </a:r>
            <a:r>
              <a:rPr lang="en-US" sz="1500" dirty="0" err="1"/>
              <a:t>placă</a:t>
            </a:r>
            <a:r>
              <a:rPr lang="en-US" sz="1500" dirty="0"/>
              <a:t> de </a:t>
            </a:r>
            <a:r>
              <a:rPr lang="en-US" sz="1500" dirty="0" err="1"/>
              <a:t>aur</a:t>
            </a:r>
            <a:r>
              <a:rPr lang="en-US" sz="1500" dirty="0"/>
              <a:t>, </a:t>
            </a:r>
            <a:r>
              <a:rPr lang="en-US" sz="1500" dirty="0" err="1"/>
              <a:t>urmată</a:t>
            </a:r>
            <a:r>
              <a:rPr lang="en-US" sz="1500" dirty="0"/>
              <a:t> de o </a:t>
            </a:r>
            <a:r>
              <a:rPr lang="en-US" sz="1500" dirty="0" err="1"/>
              <a:t>vindecare</a:t>
            </a:r>
            <a:r>
              <a:rPr lang="en-US" sz="1500" dirty="0"/>
              <a:t> </a:t>
            </a:r>
            <a:r>
              <a:rPr lang="en-US" sz="1500" dirty="0" err="1"/>
              <a:t>perfectă</a:t>
            </a:r>
            <a:r>
              <a:rPr lang="en-US" sz="1500" dirty="0"/>
              <a:t> </a:t>
            </a:r>
            <a:r>
              <a:rPr lang="en-US" sz="1500" dirty="0" err="1"/>
              <a:t>în</a:t>
            </a:r>
            <a:r>
              <a:rPr lang="en-US" sz="1500" dirty="0"/>
              <a:t> </a:t>
            </a:r>
            <a:r>
              <a:rPr lang="en-US" sz="1500" dirty="0" err="1"/>
              <a:t>jurul</a:t>
            </a:r>
            <a:r>
              <a:rPr lang="en-US" sz="1500" dirty="0"/>
              <a:t> </a:t>
            </a:r>
            <a:r>
              <a:rPr lang="en-US" sz="1500" dirty="0" err="1"/>
              <a:t>osului</a:t>
            </a:r>
            <a:r>
              <a:rPr lang="en-US" sz="1500" dirty="0"/>
              <a:t>. O </a:t>
            </a:r>
            <a:r>
              <a:rPr lang="en-US" sz="1500" dirty="0" err="1"/>
              <a:t>craniectomie</a:t>
            </a:r>
            <a:r>
              <a:rPr lang="en-US" sz="1500" dirty="0"/>
              <a:t> </a:t>
            </a:r>
            <a:r>
              <a:rPr lang="en-US" sz="1500" dirty="0" err="1"/>
              <a:t>deschisă</a:t>
            </a:r>
            <a:r>
              <a:rPr lang="en-US" sz="1500" dirty="0"/>
              <a:t> </a:t>
            </a:r>
            <a:r>
              <a:rPr lang="en-US" sz="1500" dirty="0" err="1"/>
              <a:t>transversală</a:t>
            </a:r>
            <a:r>
              <a:rPr lang="en-US" sz="1500" dirty="0"/>
              <a:t> </a:t>
            </a:r>
            <a:r>
              <a:rPr lang="en-US" sz="1500" dirty="0" err="1"/>
              <a:t>mai</a:t>
            </a:r>
            <a:r>
              <a:rPr lang="en-US" sz="1500" dirty="0"/>
              <a:t> </a:t>
            </a:r>
            <a:r>
              <a:rPr lang="en-US" sz="1500" dirty="0" err="1"/>
              <a:t>mică</a:t>
            </a:r>
            <a:r>
              <a:rPr lang="en-US" sz="1500" dirty="0"/>
              <a:t> </a:t>
            </a:r>
            <a:r>
              <a:rPr lang="en-US" sz="1500" dirty="0" err="1"/>
              <a:t>este</a:t>
            </a:r>
            <a:r>
              <a:rPr lang="en-US" sz="1500" dirty="0"/>
              <a:t> </a:t>
            </a:r>
            <a:r>
              <a:rPr lang="en-US" sz="1500" dirty="0" err="1"/>
              <a:t>observată</a:t>
            </a:r>
            <a:r>
              <a:rPr lang="en-US" sz="1500" dirty="0"/>
              <a:t> </a:t>
            </a:r>
            <a:r>
              <a:rPr lang="en-US" sz="1500" dirty="0" err="1"/>
              <a:t>peste</a:t>
            </a:r>
            <a:r>
              <a:rPr lang="en-US" sz="1500" dirty="0"/>
              <a:t> </a:t>
            </a:r>
            <a:r>
              <a:rPr lang="en-US" sz="1500" dirty="0" err="1"/>
              <a:t>regiunea</a:t>
            </a:r>
            <a:r>
              <a:rPr lang="en-US" sz="1500" dirty="0"/>
              <a:t> </a:t>
            </a:r>
            <a:r>
              <a:rPr lang="en-US" sz="1500" dirty="0" err="1"/>
              <a:t>parietală</a:t>
            </a:r>
            <a:r>
              <a:rPr lang="en-US" sz="1500" dirty="0"/>
              <a:t> </a:t>
            </a:r>
            <a:r>
              <a:rPr lang="en-US" sz="1500" dirty="0" err="1"/>
              <a:t>stângă</a:t>
            </a:r>
            <a:r>
              <a:rPr lang="en-US" sz="1500" dirty="0"/>
              <a:t>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 err="1"/>
              <a:t>Această</a:t>
            </a:r>
            <a:r>
              <a:rPr lang="en-US" sz="1500" dirty="0"/>
              <a:t> </a:t>
            </a:r>
            <a:r>
              <a:rPr lang="en-US" sz="1500" dirty="0" err="1"/>
              <a:t>piesă</a:t>
            </a:r>
            <a:r>
              <a:rPr lang="en-US" sz="1500" dirty="0"/>
              <a:t> </a:t>
            </a:r>
            <a:r>
              <a:rPr lang="en-US" sz="1500" dirty="0" err="1"/>
              <a:t>importantă</a:t>
            </a:r>
            <a:r>
              <a:rPr lang="en-US" sz="1500" dirty="0"/>
              <a:t> de </a:t>
            </a:r>
            <a:r>
              <a:rPr lang="en-US" sz="1500" dirty="0" err="1"/>
              <a:t>os</a:t>
            </a:r>
            <a:r>
              <a:rPr lang="en-US" sz="1500" dirty="0"/>
              <a:t> </a:t>
            </a:r>
            <a:r>
              <a:rPr lang="en-US" sz="1500" dirty="0" err="1"/>
              <a:t>poate</a:t>
            </a:r>
            <a:r>
              <a:rPr lang="en-US" sz="1500" dirty="0"/>
              <a:t> fi </a:t>
            </a:r>
            <a:r>
              <a:rPr lang="en-US" sz="1500" dirty="0" err="1"/>
              <a:t>văzută</a:t>
            </a:r>
            <a:r>
              <a:rPr lang="en-US" sz="1500" dirty="0"/>
              <a:t> </a:t>
            </a:r>
            <a:r>
              <a:rPr lang="en-US" sz="1500" dirty="0" err="1"/>
              <a:t>în</a:t>
            </a:r>
            <a:r>
              <a:rPr lang="en-US" sz="1500" dirty="0"/>
              <a:t> </a:t>
            </a:r>
            <a:r>
              <a:rPr lang="en-US" sz="1500" dirty="0" err="1"/>
              <a:t>Muzeul</a:t>
            </a:r>
            <a:r>
              <a:rPr lang="en-US" sz="1500" dirty="0"/>
              <a:t> </a:t>
            </a:r>
            <a:r>
              <a:rPr lang="en-US" sz="1500" dirty="0" err="1"/>
              <a:t>Aurului</a:t>
            </a:r>
            <a:r>
              <a:rPr lang="en-US" sz="1500" dirty="0"/>
              <a:t> din Lima, Peru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Marino, R., &amp; Gonzales-Portillo, M. (2000). Preconquest Peruvian Neurosurgeons: A Study of Inca and Pre-Columbian Trephination and the Art of Medicine in Ancient Peru. Neurosurgery, 47(4), 940–950. doi:10.1097/00006123-200010000-00028 </a:t>
            </a:r>
            <a:endParaRPr lang="es-PE" sz="15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A33B0055-050F-4E7E-AF96-F3EA9E06A6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47" t="39665" r="29149" b="10691"/>
          <a:stretch/>
        </p:blipFill>
        <p:spPr>
          <a:xfrm>
            <a:off x="5129761" y="1086607"/>
            <a:ext cx="3041801" cy="366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35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554" y="828649"/>
            <a:ext cx="7886700" cy="404250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</a:t>
            </a:r>
            <a:r>
              <a:rPr lang="ro-RO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Dovezi ale trepanației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31" t="7954" r="11418" b="14229"/>
          <a:stretch/>
        </p:blipFill>
        <p:spPr>
          <a:xfrm>
            <a:off x="603205" y="1361354"/>
            <a:ext cx="3948247" cy="3133040"/>
          </a:xfrm>
        </p:spPr>
      </p:pic>
      <p:sp>
        <p:nvSpPr>
          <p:cNvPr id="5" name="4 CuadroTexto"/>
          <p:cNvSpPr txBox="1"/>
          <p:nvPr/>
        </p:nvSpPr>
        <p:spPr>
          <a:xfrm>
            <a:off x="5225244" y="2731511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27829003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376" y="797826"/>
            <a:ext cx="7886700" cy="671378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376" y="1153462"/>
            <a:ext cx="7886700" cy="1117127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1200" dirty="0" err="1"/>
              <a:t>În</a:t>
            </a:r>
            <a:r>
              <a:rPr lang="en-US" sz="1200" dirty="0"/>
              <a:t> Peru </a:t>
            </a:r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piese</a:t>
            </a:r>
            <a:r>
              <a:rPr lang="en-US" sz="1200" dirty="0"/>
              <a:t> </a:t>
            </a:r>
            <a:r>
              <a:rPr lang="en-US" sz="1200" dirty="0" err="1"/>
              <a:t>notabile</a:t>
            </a:r>
            <a:r>
              <a:rPr lang="en-US" sz="1200" dirty="0"/>
              <a:t> de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. La </a:t>
            </a:r>
            <a:r>
              <a:rPr lang="en-US" sz="1200" dirty="0" err="1"/>
              <a:t>unele</a:t>
            </a:r>
            <a:r>
              <a:rPr lang="en-US" sz="1200" dirty="0"/>
              <a:t> </a:t>
            </a:r>
            <a:r>
              <a:rPr lang="en-US" sz="1200" dirty="0" err="1"/>
              <a:t>mumii</a:t>
            </a:r>
            <a:r>
              <a:rPr lang="en-US" sz="1200" dirty="0"/>
              <a:t> </a:t>
            </a:r>
            <a:r>
              <a:rPr lang="en-US" sz="1200" dirty="0" err="1"/>
              <a:t>tehnica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încă</a:t>
            </a:r>
            <a:r>
              <a:rPr lang="en-US" sz="1200" dirty="0"/>
              <a:t> </a:t>
            </a:r>
            <a:r>
              <a:rPr lang="en-US" sz="1200" dirty="0" err="1"/>
              <a:t>insinuată</a:t>
            </a:r>
            <a:r>
              <a:rPr lang="en-US" sz="1200" dirty="0"/>
              <a:t> cu </a:t>
            </a:r>
            <a:r>
              <a:rPr lang="en-US" sz="1200" dirty="0" err="1"/>
              <a:t>resturi</a:t>
            </a:r>
            <a:r>
              <a:rPr lang="en-US" sz="1200" dirty="0"/>
              <a:t> de </a:t>
            </a:r>
            <a:r>
              <a:rPr lang="en-US" sz="1200" dirty="0" err="1"/>
              <a:t>lamele</a:t>
            </a:r>
            <a:r>
              <a:rPr lang="en-US" sz="1200" dirty="0"/>
              <a:t> </a:t>
            </a:r>
            <a:r>
              <a:rPr lang="en-US" sz="1200" dirty="0" err="1"/>
              <a:t>puternic</a:t>
            </a:r>
            <a:r>
              <a:rPr lang="en-US" sz="1200" dirty="0"/>
              <a:t> legate. </a:t>
            </a:r>
            <a:r>
              <a:rPr lang="en-US" sz="1200" dirty="0" err="1"/>
              <a:t>Craniile</a:t>
            </a:r>
            <a:r>
              <a:rPr lang="en-US" sz="1200" dirty="0"/>
              <a:t> </a:t>
            </a:r>
            <a:r>
              <a:rPr lang="en-US" sz="1200" dirty="0" err="1"/>
              <a:t>deformate</a:t>
            </a:r>
            <a:r>
              <a:rPr lang="en-US" sz="1200" dirty="0"/>
              <a:t> se </a:t>
            </a:r>
            <a:r>
              <a:rPr lang="en-US" sz="1200" dirty="0" err="1"/>
              <a:t>găsesc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direcțiile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chiar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mod </a:t>
            </a:r>
            <a:r>
              <a:rPr lang="en-US" sz="1200" dirty="0" err="1"/>
              <a:t>clar</a:t>
            </a:r>
            <a:r>
              <a:rPr lang="en-US" sz="1200" dirty="0"/>
              <a:t> cu </a:t>
            </a:r>
            <a:r>
              <a:rPr lang="en-US" sz="1200" dirty="0" err="1"/>
              <a:t>două</a:t>
            </a:r>
            <a:r>
              <a:rPr lang="en-US" sz="1200" dirty="0"/>
              <a:t> </a:t>
            </a:r>
            <a:r>
              <a:rPr lang="en-US" sz="1200" dirty="0" err="1"/>
              <a:t>capete</a:t>
            </a:r>
            <a:r>
              <a:rPr lang="en-US" sz="1200" dirty="0"/>
              <a:t>.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prezența</a:t>
            </a:r>
            <a:r>
              <a:rPr lang="en-US" sz="1200" dirty="0"/>
              <a:t> </a:t>
            </a:r>
            <a:r>
              <a:rPr lang="en-US" sz="1200" dirty="0" err="1"/>
              <a:t>oaselor</a:t>
            </a:r>
            <a:r>
              <a:rPr lang="en-US" sz="1200" dirty="0"/>
              <a:t> </a:t>
            </a:r>
            <a:r>
              <a:rPr lang="en-US" sz="1200" dirty="0" err="1"/>
              <a:t>sesamoide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supranumerare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suturile</a:t>
            </a:r>
            <a:r>
              <a:rPr lang="en-US" sz="1200" dirty="0"/>
              <a:t> </a:t>
            </a:r>
            <a:r>
              <a:rPr lang="en-US" sz="1200" dirty="0" err="1"/>
              <a:t>posterioare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de </a:t>
            </a:r>
            <a:r>
              <a:rPr lang="en-US" sz="1200" dirty="0" err="1"/>
              <a:t>aici</a:t>
            </a:r>
            <a:r>
              <a:rPr lang="en-US" sz="1200" dirty="0"/>
              <a:t> </a:t>
            </a:r>
            <a:r>
              <a:rPr lang="en-US" sz="1200" dirty="0" err="1"/>
              <a:t>denumirea</a:t>
            </a:r>
            <a:r>
              <a:rPr lang="en-US" sz="1200" dirty="0"/>
              <a:t> </a:t>
            </a:r>
            <a:r>
              <a:rPr lang="en-US" sz="1200" dirty="0" err="1"/>
              <a:t>generică</a:t>
            </a:r>
            <a:r>
              <a:rPr lang="en-US" sz="1200" dirty="0"/>
              <a:t> a </a:t>
            </a:r>
            <a:r>
              <a:rPr lang="en-US" sz="1200" dirty="0" err="1"/>
              <a:t>oaselor</a:t>
            </a:r>
            <a:r>
              <a:rPr lang="en-US" sz="1200" dirty="0"/>
              <a:t> </a:t>
            </a:r>
            <a:r>
              <a:rPr lang="en-US" sz="1200" dirty="0" err="1"/>
              <a:t>incașe</a:t>
            </a:r>
            <a:r>
              <a:rPr lang="en-US" sz="1200" dirty="0"/>
              <a:t> (epactal).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310101" y="4462419"/>
            <a:ext cx="6507231" cy="22313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s-ES" sz="1000" dirty="0"/>
              <a:t>Historia de la Medicina </a:t>
            </a:r>
            <a:r>
              <a:rPr lang="es-ES" sz="1000" dirty="0" err="1"/>
              <a:t>Medicina</a:t>
            </a:r>
            <a:r>
              <a:rPr lang="es-ES" sz="1000" dirty="0"/>
              <a:t> prehispánica.  Edwin Ruiz Alarcón. </a:t>
            </a:r>
            <a:r>
              <a:rPr lang="en-US" sz="1000" dirty="0" err="1"/>
              <a:t>Revista</a:t>
            </a:r>
            <a:r>
              <a:rPr lang="en-US" sz="1000" dirty="0"/>
              <a:t> MEDICINA - Vol. 22 No. 3(54) - </a:t>
            </a:r>
            <a:r>
              <a:rPr lang="en-US" sz="1000" dirty="0" err="1"/>
              <a:t>Diciembre</a:t>
            </a:r>
            <a:r>
              <a:rPr lang="en-US" sz="1000" dirty="0"/>
              <a:t> 2000</a:t>
            </a:r>
          </a:p>
        </p:txBody>
      </p:sp>
    </p:spTree>
    <p:extLst>
      <p:ext uri="{BB962C8B-B14F-4D97-AF65-F5344CB8AC3E}">
        <p14:creationId xmlns:p14="http://schemas.microsoft.com/office/powerpoint/2010/main" val="1429965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731" y="900569"/>
            <a:ext cx="7886700" cy="352880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0894" y="1554075"/>
            <a:ext cx="2175191" cy="29002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/>
          <a:srcRect l="5277" t="34931" r="2158" b="8928"/>
          <a:stretch/>
        </p:blipFill>
        <p:spPr>
          <a:xfrm>
            <a:off x="4826429" y="1636268"/>
            <a:ext cx="2694402" cy="2178866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097298" y="3917373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17945882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634" y="1095777"/>
            <a:ext cx="7886700" cy="383702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7736" r="6990"/>
          <a:stretch>
            <a:fillRect/>
          </a:stretch>
        </p:blipFill>
        <p:spPr>
          <a:xfrm>
            <a:off x="1708897" y="1694689"/>
            <a:ext cx="2276543" cy="235833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4711536" y="2731510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24304686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0250" y="869826"/>
            <a:ext cx="7886700" cy="373347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887" y="1474583"/>
            <a:ext cx="3857645" cy="282595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027530" y="1654354"/>
            <a:ext cx="3627541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s-PE" sz="1200" dirty="0" err="1"/>
              <a:t>Leagănele</a:t>
            </a:r>
            <a:r>
              <a:rPr lang="es-PE" sz="1200" dirty="0"/>
              <a:t> </a:t>
            </a:r>
            <a:r>
              <a:rPr lang="es-PE" sz="1200" dirty="0" err="1"/>
              <a:t>au</a:t>
            </a:r>
            <a:r>
              <a:rPr lang="es-PE" sz="1200" dirty="0"/>
              <a:t> </a:t>
            </a:r>
            <a:r>
              <a:rPr lang="es-PE" sz="1200" dirty="0" err="1"/>
              <a:t>fost</a:t>
            </a:r>
            <a:r>
              <a:rPr lang="es-PE" sz="1200" dirty="0"/>
              <a:t> cele </a:t>
            </a:r>
            <a:r>
              <a:rPr lang="es-PE" sz="1200" dirty="0" err="1"/>
              <a:t>mai</a:t>
            </a:r>
            <a:r>
              <a:rPr lang="es-PE" sz="1200" dirty="0"/>
              <a:t> </a:t>
            </a:r>
            <a:r>
              <a:rPr lang="es-PE" sz="1200" dirty="0" err="1"/>
              <a:t>complexe</a:t>
            </a:r>
            <a:r>
              <a:rPr lang="es-PE" sz="1200" dirty="0"/>
              <a:t> instrumente </a:t>
            </a:r>
            <a:r>
              <a:rPr lang="es-PE" sz="1200" dirty="0" err="1"/>
              <a:t>utilizate</a:t>
            </a:r>
            <a:r>
              <a:rPr lang="es-PE" sz="1200" dirty="0"/>
              <a:t> </a:t>
            </a:r>
            <a:r>
              <a:rPr lang="es-PE" sz="1200" dirty="0" err="1"/>
              <a:t>în</a:t>
            </a:r>
            <a:r>
              <a:rPr lang="es-PE" sz="1200" dirty="0"/>
              <a:t> deformare; </a:t>
            </a:r>
            <a:r>
              <a:rPr lang="es-PE" sz="1200" dirty="0" err="1"/>
              <a:t>erau</a:t>
            </a:r>
            <a:r>
              <a:rPr lang="es-PE" sz="1200" dirty="0"/>
              <a:t> </a:t>
            </a:r>
            <a:r>
              <a:rPr lang="es-PE" sz="1200" dirty="0" err="1"/>
              <a:t>făcute</a:t>
            </a:r>
            <a:r>
              <a:rPr lang="es-PE" sz="1200" dirty="0"/>
              <a:t> din </a:t>
            </a:r>
            <a:r>
              <a:rPr lang="es-PE" sz="1200" dirty="0" err="1"/>
              <a:t>stuf</a:t>
            </a:r>
            <a:r>
              <a:rPr lang="es-PE" sz="1200" dirty="0"/>
              <a:t> </a:t>
            </a:r>
            <a:r>
              <a:rPr lang="es-PE" sz="1200" dirty="0" err="1"/>
              <a:t>sau</a:t>
            </a:r>
            <a:r>
              <a:rPr lang="es-PE" sz="1200" dirty="0"/>
              <a:t> </a:t>
            </a:r>
            <a:r>
              <a:rPr lang="es-PE" sz="1200" dirty="0" err="1"/>
              <a:t>trestie</a:t>
            </a:r>
            <a:r>
              <a:rPr lang="es-PE" sz="1200" dirty="0"/>
              <a:t>, </a:t>
            </a:r>
            <a:r>
              <a:rPr lang="es-PE" sz="1200" dirty="0" err="1"/>
              <a:t>care</a:t>
            </a:r>
            <a:r>
              <a:rPr lang="es-PE" sz="1200" dirty="0"/>
              <a:t> </a:t>
            </a:r>
            <a:r>
              <a:rPr lang="es-PE" sz="1200" dirty="0" err="1"/>
              <a:t>erau</a:t>
            </a:r>
            <a:r>
              <a:rPr lang="es-PE" sz="1200" dirty="0"/>
              <a:t> </a:t>
            </a:r>
            <a:r>
              <a:rPr lang="es-PE" sz="1200" dirty="0" err="1"/>
              <a:t>acoperite</a:t>
            </a:r>
            <a:r>
              <a:rPr lang="es-PE" sz="1200" dirty="0"/>
              <a:t> </a:t>
            </a:r>
            <a:r>
              <a:rPr lang="es-PE" sz="1200" dirty="0" err="1"/>
              <a:t>cu</a:t>
            </a:r>
            <a:r>
              <a:rPr lang="es-PE" sz="1200" dirty="0"/>
              <a:t> </a:t>
            </a:r>
            <a:r>
              <a:rPr lang="es-PE" sz="1200" dirty="0" err="1"/>
              <a:t>diverse</a:t>
            </a:r>
            <a:r>
              <a:rPr lang="es-PE" sz="1200" dirty="0"/>
              <a:t> </a:t>
            </a:r>
            <a:r>
              <a:rPr lang="es-PE" sz="1200" dirty="0" err="1"/>
              <a:t>straturi</a:t>
            </a:r>
            <a:r>
              <a:rPr lang="es-PE" sz="1200" dirty="0"/>
              <a:t> de </a:t>
            </a:r>
            <a:r>
              <a:rPr lang="es-PE" sz="1200" dirty="0" err="1"/>
              <a:t>haine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așezate</a:t>
            </a:r>
            <a:r>
              <a:rPr lang="es-PE" sz="1200" dirty="0"/>
              <a:t> peste un </a:t>
            </a:r>
            <a:r>
              <a:rPr lang="es-PE" sz="1200" dirty="0" err="1"/>
              <a:t>tampon</a:t>
            </a:r>
            <a:r>
              <a:rPr lang="es-PE" sz="1200" dirty="0"/>
              <a:t> de </a:t>
            </a:r>
            <a:r>
              <a:rPr lang="es-PE" sz="1200" dirty="0" err="1"/>
              <a:t>bumbac</a:t>
            </a:r>
            <a:r>
              <a:rPr lang="es-PE" sz="1200" dirty="0"/>
              <a:t>.</a:t>
            </a:r>
          </a:p>
          <a:p>
            <a:pPr algn="just"/>
            <a:r>
              <a:rPr lang="es-PE" sz="1200" dirty="0" err="1"/>
              <a:t>Pruncul</a:t>
            </a:r>
            <a:r>
              <a:rPr lang="es-PE" sz="1200" dirty="0"/>
              <a:t> era </a:t>
            </a:r>
            <a:r>
              <a:rPr lang="es-PE" sz="1200" dirty="0" err="1"/>
              <a:t>legat</a:t>
            </a:r>
            <a:r>
              <a:rPr lang="es-PE" sz="1200" dirty="0"/>
              <a:t> de </a:t>
            </a:r>
            <a:r>
              <a:rPr lang="es-PE" sz="1200" dirty="0" err="1"/>
              <a:t>pat</a:t>
            </a:r>
            <a:r>
              <a:rPr lang="es-PE" sz="1200" dirty="0"/>
              <a:t> de </a:t>
            </a:r>
            <a:r>
              <a:rPr lang="es-PE" sz="1200" dirty="0" err="1"/>
              <a:t>mai</a:t>
            </a:r>
            <a:r>
              <a:rPr lang="es-PE" sz="1200" dirty="0"/>
              <a:t> multe </a:t>
            </a:r>
            <a:r>
              <a:rPr lang="es-PE" sz="1200" dirty="0" err="1"/>
              <a:t>panglici</a:t>
            </a:r>
            <a:r>
              <a:rPr lang="es-PE" sz="1200" dirty="0"/>
              <a:t>, pe capul </a:t>
            </a:r>
            <a:r>
              <a:rPr lang="es-PE" sz="1200" dirty="0" err="1"/>
              <a:t>său</a:t>
            </a:r>
            <a:r>
              <a:rPr lang="es-PE" sz="1200" dirty="0"/>
              <a:t> </a:t>
            </a:r>
            <a:r>
              <a:rPr lang="es-PE" sz="1200" dirty="0" err="1"/>
              <a:t>erau</a:t>
            </a:r>
            <a:r>
              <a:rPr lang="es-PE" sz="1200" dirty="0"/>
              <a:t> </a:t>
            </a:r>
            <a:r>
              <a:rPr lang="es-PE" sz="1200" dirty="0" err="1"/>
              <a:t>așezate</a:t>
            </a:r>
            <a:r>
              <a:rPr lang="es-PE" sz="1200" dirty="0"/>
              <a:t> </a:t>
            </a:r>
            <a:r>
              <a:rPr lang="ro-RO" sz="1200" dirty="0"/>
              <a:t>benzi</a:t>
            </a:r>
            <a:r>
              <a:rPr lang="es-PE" sz="1200" dirty="0"/>
              <a:t> </a:t>
            </a:r>
            <a:r>
              <a:rPr lang="es-PE" sz="1200" dirty="0" err="1"/>
              <a:t>care</a:t>
            </a:r>
            <a:r>
              <a:rPr lang="es-PE" sz="1200" dirty="0"/>
              <a:t> </a:t>
            </a:r>
            <a:r>
              <a:rPr lang="es-PE" sz="1200" dirty="0" err="1"/>
              <a:t>facilitau</a:t>
            </a:r>
            <a:r>
              <a:rPr lang="es-PE" sz="1200" dirty="0"/>
              <a:t> </a:t>
            </a:r>
            <a:r>
              <a:rPr lang="es-PE" sz="1200" dirty="0" err="1"/>
              <a:t>deformarea</a:t>
            </a:r>
            <a:r>
              <a:rPr lang="es-PE" sz="1200" dirty="0"/>
              <a:t>. Pe </a:t>
            </a:r>
            <a:r>
              <a:rPr lang="es-PE" sz="1200" dirty="0" err="1"/>
              <a:t>măsură</a:t>
            </a:r>
            <a:r>
              <a:rPr lang="es-PE" sz="1200" dirty="0"/>
              <a:t> ce </a:t>
            </a:r>
            <a:r>
              <a:rPr lang="ro-RO" sz="1200" dirty="0"/>
              <a:t>copiii</a:t>
            </a:r>
            <a:r>
              <a:rPr lang="es-PE" sz="1200" dirty="0"/>
              <a:t> </a:t>
            </a:r>
            <a:r>
              <a:rPr lang="es-PE" sz="1200" dirty="0" err="1"/>
              <a:t>cres</a:t>
            </a:r>
            <a:r>
              <a:rPr lang="ro-RO" sz="1200" dirty="0"/>
              <a:t>c</a:t>
            </a:r>
            <a:r>
              <a:rPr lang="es-PE" sz="1200" dirty="0"/>
              <a:t>, </a:t>
            </a:r>
            <a:r>
              <a:rPr lang="es-PE" sz="1200" dirty="0" err="1"/>
              <a:t>benzi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panglici</a:t>
            </a:r>
            <a:r>
              <a:rPr lang="es-PE" sz="1200" dirty="0"/>
              <a:t> de </a:t>
            </a:r>
            <a:r>
              <a:rPr lang="es-PE" sz="1200" dirty="0" err="1"/>
              <a:t>pânză</a:t>
            </a:r>
            <a:r>
              <a:rPr lang="es-PE" sz="1200" dirty="0"/>
              <a:t> </a:t>
            </a:r>
            <a:r>
              <a:rPr lang="es-PE" sz="1200" dirty="0" err="1"/>
              <a:t>sau</a:t>
            </a:r>
            <a:r>
              <a:rPr lang="es-PE" sz="1200" dirty="0"/>
              <a:t> </a:t>
            </a:r>
            <a:r>
              <a:rPr lang="es-PE" sz="1200" dirty="0" err="1"/>
              <a:t>lemn</a:t>
            </a:r>
            <a:r>
              <a:rPr lang="es-PE" sz="1200" dirty="0"/>
              <a:t> de </a:t>
            </a:r>
            <a:r>
              <a:rPr lang="es-PE" sz="1200" dirty="0" err="1"/>
              <a:t>trestie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</a:t>
            </a:r>
            <a:r>
              <a:rPr lang="es-PE" sz="1200" dirty="0" err="1"/>
              <a:t>fire</a:t>
            </a:r>
            <a:r>
              <a:rPr lang="es-PE" sz="1200" dirty="0"/>
              <a:t> de </a:t>
            </a:r>
            <a:r>
              <a:rPr lang="es-PE" sz="1200" dirty="0" err="1"/>
              <a:t>bumbac</a:t>
            </a:r>
            <a:r>
              <a:rPr lang="es-PE" sz="1200" dirty="0"/>
              <a:t> </a:t>
            </a:r>
            <a:r>
              <a:rPr lang="es-PE" sz="1200" dirty="0" err="1"/>
              <a:t>au</a:t>
            </a:r>
            <a:r>
              <a:rPr lang="es-PE" sz="1200" dirty="0"/>
              <a:t> </a:t>
            </a:r>
            <a:r>
              <a:rPr lang="es-PE" sz="1200" dirty="0" err="1"/>
              <a:t>fost</a:t>
            </a:r>
            <a:r>
              <a:rPr lang="es-PE" sz="1200" dirty="0"/>
              <a:t> </a:t>
            </a:r>
            <a:r>
              <a:rPr lang="es-PE" sz="1200" dirty="0" err="1"/>
              <a:t>legate</a:t>
            </a:r>
            <a:r>
              <a:rPr lang="es-PE" sz="1200" dirty="0"/>
              <a:t> de partea din </a:t>
            </a:r>
            <a:r>
              <a:rPr lang="es-PE" sz="1200" dirty="0" err="1"/>
              <a:t>față</a:t>
            </a:r>
            <a:r>
              <a:rPr lang="es-PE" sz="1200" dirty="0"/>
              <a:t> </a:t>
            </a:r>
            <a:r>
              <a:rPr lang="es-PE" sz="1200" dirty="0" err="1"/>
              <a:t>și</a:t>
            </a:r>
            <a:r>
              <a:rPr lang="es-PE" sz="1200" dirty="0"/>
              <a:t> din </a:t>
            </a:r>
            <a:r>
              <a:rPr lang="es-PE" sz="1200" dirty="0" err="1"/>
              <a:t>spate</a:t>
            </a:r>
            <a:r>
              <a:rPr lang="es-PE" sz="1200" dirty="0"/>
              <a:t> a </a:t>
            </a:r>
            <a:r>
              <a:rPr lang="es-PE" sz="1200" dirty="0" err="1"/>
              <a:t>capului</a:t>
            </a:r>
            <a:r>
              <a:rPr lang="es-PE" sz="1200" dirty="0"/>
              <a:t> </a:t>
            </a:r>
            <a:r>
              <a:rPr lang="es-PE" sz="1200" dirty="0" err="1"/>
              <a:t>pentru</a:t>
            </a:r>
            <a:r>
              <a:rPr lang="es-PE" sz="1200" dirty="0"/>
              <a:t> </a:t>
            </a:r>
            <a:r>
              <a:rPr lang="es-PE" sz="1200" dirty="0" err="1"/>
              <a:t>efectul</a:t>
            </a:r>
            <a:r>
              <a:rPr lang="es-PE" sz="1200" dirty="0"/>
              <a:t> </a:t>
            </a:r>
            <a:r>
              <a:rPr lang="es-PE" sz="1200" dirty="0" err="1"/>
              <a:t>intenționat</a:t>
            </a:r>
            <a:r>
              <a:rPr lang="es-PE" sz="1200" dirty="0"/>
              <a:t> </a:t>
            </a:r>
            <a:r>
              <a:rPr lang="es-PE" sz="1200" dirty="0" err="1"/>
              <a:t>în</a:t>
            </a:r>
            <a:r>
              <a:rPr lang="es-PE" sz="1200" dirty="0"/>
              <a:t> deformare.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240173" y="3697924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233567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77" y="941744"/>
            <a:ext cx="7886700" cy="352799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contrast="-3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8" t="8171" r="9120" b="8866"/>
          <a:stretch/>
        </p:blipFill>
        <p:spPr>
          <a:xfrm>
            <a:off x="812302" y="1557079"/>
            <a:ext cx="3605587" cy="2794515"/>
          </a:xfrm>
        </p:spPr>
      </p:pic>
      <p:sp>
        <p:nvSpPr>
          <p:cNvPr id="6" name="5 CuadroTexto"/>
          <p:cNvSpPr txBox="1"/>
          <p:nvPr/>
        </p:nvSpPr>
        <p:spPr>
          <a:xfrm>
            <a:off x="4966945" y="2808816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5780484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6731" y="951938"/>
            <a:ext cx="7886700" cy="548089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32291" y="1721872"/>
            <a:ext cx="3451550" cy="2588663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214969" y="2730096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40278296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828" y="982761"/>
            <a:ext cx="7886700" cy="424799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609" t="43739" r="4424" b="10412"/>
          <a:stretch>
            <a:fillRect/>
          </a:stretch>
        </p:blipFill>
        <p:spPr>
          <a:xfrm>
            <a:off x="1106508" y="1899679"/>
            <a:ext cx="3740727" cy="149629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625936" y="2623686"/>
            <a:ext cx="3032290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200" dirty="0" err="1"/>
              <a:t>Museum</a:t>
            </a:r>
            <a:r>
              <a:rPr lang="es-PE" sz="1200" dirty="0"/>
              <a:t> Julio Cesar Tello Paracas Perú </a:t>
            </a:r>
          </a:p>
        </p:txBody>
      </p:sp>
    </p:spTree>
    <p:extLst>
      <p:ext uri="{BB962C8B-B14F-4D97-AF65-F5344CB8AC3E}">
        <p14:creationId xmlns:p14="http://schemas.microsoft.com/office/powerpoint/2010/main" val="423096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2639" y="746803"/>
            <a:ext cx="8515350" cy="714375"/>
          </a:xfrm>
        </p:spPr>
        <p:txBody>
          <a:bodyPr>
            <a:normAutofit/>
          </a:bodyPr>
          <a:lstStyle/>
          <a:p>
            <a:r>
              <a:rPr 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it-IT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Cronologia culturilor andine prehispanice (precolumbiene)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789" y="1529752"/>
            <a:ext cx="8372475" cy="1644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 err="1"/>
              <a:t>Apariția</a:t>
            </a:r>
            <a:r>
              <a:rPr lang="en-US" sz="1200" dirty="0"/>
              <a:t> </a:t>
            </a:r>
            <a:r>
              <a:rPr lang="en-US" sz="1200" dirty="0" err="1"/>
              <a:t>omului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America a </a:t>
            </a:r>
            <a:r>
              <a:rPr lang="en-US" sz="1200" dirty="0" err="1"/>
              <a:t>avut</a:t>
            </a:r>
            <a:r>
              <a:rPr lang="en-US" sz="1200" dirty="0"/>
              <a:t> loc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jurul</a:t>
            </a:r>
            <a:r>
              <a:rPr lang="en-US" sz="1200" dirty="0"/>
              <a:t> </a:t>
            </a:r>
            <a:r>
              <a:rPr lang="en-US" sz="1200" dirty="0" err="1"/>
              <a:t>valorii</a:t>
            </a:r>
            <a:r>
              <a:rPr lang="en-US" sz="1200" dirty="0"/>
              <a:t> de 15.000 de ani </a:t>
            </a:r>
            <a:r>
              <a:rPr lang="en-US" sz="1200" dirty="0" err="1"/>
              <a:t>î.e.n</a:t>
            </a:r>
            <a:r>
              <a:rPr lang="en-US" sz="1200" dirty="0"/>
              <a:t>., </a:t>
            </a:r>
            <a:r>
              <a:rPr lang="en-US" sz="1200" dirty="0" err="1"/>
              <a:t>odată</a:t>
            </a:r>
            <a:r>
              <a:rPr lang="en-US" sz="1200" dirty="0"/>
              <a:t> cu </a:t>
            </a:r>
            <a:r>
              <a:rPr lang="en-US" sz="1200" dirty="0" err="1"/>
              <a:t>apariția</a:t>
            </a:r>
            <a:r>
              <a:rPr lang="en-US" sz="1200" dirty="0"/>
              <a:t> </a:t>
            </a:r>
            <a:r>
              <a:rPr lang="en-US" sz="1200" dirty="0" err="1"/>
              <a:t>sa</a:t>
            </a:r>
            <a:r>
              <a:rPr lang="en-US" sz="1200" dirty="0"/>
              <a:t>, </a:t>
            </a:r>
            <a:r>
              <a:rPr lang="en-US" sz="1200" dirty="0" err="1"/>
              <a:t>începe</a:t>
            </a:r>
            <a:r>
              <a:rPr lang="en-US" sz="1200" dirty="0"/>
              <a:t> </a:t>
            </a:r>
            <a:r>
              <a:rPr lang="en-US" sz="1200" dirty="0" err="1"/>
              <a:t>populația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civilizația</a:t>
            </a:r>
            <a:r>
              <a:rPr lang="en-US" sz="1200" dirty="0"/>
              <a:t> </a:t>
            </a:r>
            <a:r>
              <a:rPr lang="en-US" sz="1200" dirty="0" err="1"/>
              <a:t>continentului</a:t>
            </a:r>
            <a:r>
              <a:rPr lang="en-US" sz="1200" dirty="0"/>
              <a:t> </a:t>
            </a:r>
            <a:r>
              <a:rPr lang="en-US" sz="1200" dirty="0" err="1"/>
              <a:t>american</a:t>
            </a:r>
            <a:r>
              <a:rPr lang="en-US" sz="1200" dirty="0"/>
              <a:t>. </a:t>
            </a:r>
            <a:r>
              <a:rPr lang="en-US" sz="1200" dirty="0" err="1"/>
              <a:t>Civilizațiile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pre-</a:t>
            </a:r>
            <a:r>
              <a:rPr lang="en-US" sz="1200" dirty="0" err="1"/>
              <a:t>hispanice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s-au </a:t>
            </a:r>
            <a:r>
              <a:rPr lang="en-US" sz="1200" dirty="0" err="1"/>
              <a:t>dezvoltat</a:t>
            </a:r>
            <a:r>
              <a:rPr lang="en-US" sz="1200" dirty="0"/>
              <a:t> de-a </a:t>
            </a:r>
            <a:r>
              <a:rPr lang="en-US" sz="1200" dirty="0" err="1"/>
              <a:t>lungul</a:t>
            </a:r>
            <a:r>
              <a:rPr lang="en-US" sz="1200" dirty="0"/>
              <a:t> </a:t>
            </a:r>
            <a:r>
              <a:rPr lang="en-US" sz="1200" dirty="0" err="1"/>
              <a:t>coastei</a:t>
            </a:r>
            <a:r>
              <a:rPr lang="en-US" sz="1200" dirty="0"/>
              <a:t> </a:t>
            </a:r>
            <a:r>
              <a:rPr lang="en-US" sz="1200" dirty="0" err="1"/>
              <a:t>occidentale</a:t>
            </a:r>
            <a:r>
              <a:rPr lang="en-US" sz="1200" dirty="0"/>
              <a:t> a </a:t>
            </a:r>
            <a:r>
              <a:rPr lang="en-US" sz="1200" dirty="0" err="1"/>
              <a:t>Americii</a:t>
            </a:r>
            <a:r>
              <a:rPr lang="en-US" sz="1200" dirty="0"/>
              <a:t>. </a:t>
            </a:r>
            <a:r>
              <a:rPr lang="en-US" sz="1200" dirty="0" err="1"/>
              <a:t>Dezvoltarea</a:t>
            </a:r>
            <a:r>
              <a:rPr lang="en-US" sz="1200" dirty="0"/>
              <a:t> </a:t>
            </a:r>
            <a:r>
              <a:rPr lang="en-US" sz="1200" dirty="0" err="1"/>
              <a:t>culturilor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are 2 </a:t>
            </a:r>
            <a:r>
              <a:rPr lang="en-US" sz="1200" dirty="0" err="1"/>
              <a:t>perioade</a:t>
            </a:r>
            <a:r>
              <a:rPr lang="en-US" sz="1200" dirty="0"/>
              <a:t>: Prima </a:t>
            </a:r>
            <a:r>
              <a:rPr lang="en-US" sz="1200" dirty="0" err="1"/>
              <a:t>perioadă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preceramica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cea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lungă</a:t>
            </a:r>
            <a:r>
              <a:rPr lang="en-US" sz="1200" dirty="0"/>
              <a:t>: </a:t>
            </a:r>
            <a:r>
              <a:rPr lang="en-US" sz="1200" dirty="0" err="1"/>
              <a:t>acoperă</a:t>
            </a:r>
            <a:r>
              <a:rPr lang="en-US" sz="1200" dirty="0"/>
              <a:t> </a:t>
            </a:r>
            <a:r>
              <a:rPr lang="en-US" sz="1200" dirty="0" err="1"/>
              <a:t>începând</a:t>
            </a:r>
            <a:r>
              <a:rPr lang="en-US" sz="1200" dirty="0"/>
              <a:t> cu 15.000 </a:t>
            </a:r>
            <a:r>
              <a:rPr lang="en-US" sz="1200" dirty="0" err="1"/>
              <a:t>î.e.n</a:t>
            </a:r>
            <a:r>
              <a:rPr lang="en-US" sz="1200" dirty="0"/>
              <a:t>. </a:t>
            </a:r>
            <a:r>
              <a:rPr lang="en-US" sz="1200" dirty="0" err="1"/>
              <a:t>până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2000 </a:t>
            </a:r>
            <a:r>
              <a:rPr lang="en-US" sz="1200" dirty="0" err="1"/>
              <a:t>e.n</a:t>
            </a:r>
            <a:r>
              <a:rPr lang="en-US" sz="1200" dirty="0"/>
              <a:t>.; include </a:t>
            </a:r>
            <a:r>
              <a:rPr lang="en-US" sz="1200" dirty="0" err="1"/>
              <a:t>perioadele</a:t>
            </a:r>
            <a:r>
              <a:rPr lang="en-US" sz="1200" dirty="0"/>
              <a:t> „</a:t>
            </a:r>
            <a:r>
              <a:rPr lang="en-US" sz="1200" dirty="0" err="1"/>
              <a:t>litice</a:t>
            </a:r>
            <a:r>
              <a:rPr lang="en-US" sz="1200" dirty="0"/>
              <a:t>” (15.000-7000 </a:t>
            </a:r>
            <a:r>
              <a:rPr lang="en-US" sz="1200" dirty="0" err="1"/>
              <a:t>î.e.n</a:t>
            </a:r>
            <a:r>
              <a:rPr lang="en-US" sz="1200" dirty="0"/>
              <a:t>.), </a:t>
            </a:r>
            <a:r>
              <a:rPr lang="en-US" sz="1200" dirty="0" err="1"/>
              <a:t>arhaice</a:t>
            </a:r>
            <a:r>
              <a:rPr lang="en-US" sz="1200" dirty="0"/>
              <a:t> </a:t>
            </a:r>
            <a:r>
              <a:rPr lang="en-US" sz="1200" dirty="0" err="1"/>
              <a:t>timpurii</a:t>
            </a:r>
            <a:r>
              <a:rPr lang="en-US" sz="1200" dirty="0"/>
              <a:t> (7000-4000 </a:t>
            </a:r>
            <a:r>
              <a:rPr lang="en-US" sz="1200" dirty="0" err="1"/>
              <a:t>î.e.n</a:t>
            </a:r>
            <a:r>
              <a:rPr lang="en-US" sz="1200" dirty="0"/>
              <a:t>.)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arhaice</a:t>
            </a:r>
            <a:r>
              <a:rPr lang="en-US" sz="1200" dirty="0"/>
              <a:t> </a:t>
            </a:r>
            <a:r>
              <a:rPr lang="en-US" sz="1200" dirty="0" err="1"/>
              <a:t>târzii</a:t>
            </a:r>
            <a:r>
              <a:rPr lang="en-US" sz="1200" dirty="0"/>
              <a:t> (4000-2000 </a:t>
            </a:r>
            <a:r>
              <a:rPr lang="en-US" sz="1200" dirty="0" err="1"/>
              <a:t>î.e.n</a:t>
            </a:r>
            <a:r>
              <a:rPr lang="en-US" sz="1200" dirty="0"/>
              <a:t>.). A </a:t>
            </a:r>
            <a:r>
              <a:rPr lang="en-US" sz="1200" dirty="0" err="1"/>
              <a:t>doua</a:t>
            </a:r>
            <a:r>
              <a:rPr lang="en-US" sz="1200" dirty="0"/>
              <a:t> </a:t>
            </a:r>
            <a:r>
              <a:rPr lang="en-US" sz="1200" dirty="0" err="1"/>
              <a:t>perioadă</a:t>
            </a:r>
            <a:r>
              <a:rPr lang="en-US" sz="1200" dirty="0"/>
              <a:t> </a:t>
            </a:r>
            <a:r>
              <a:rPr lang="en-US" sz="1200" dirty="0" err="1"/>
              <a:t>începe</a:t>
            </a:r>
            <a:r>
              <a:rPr lang="en-US" sz="1200" dirty="0"/>
              <a:t> din 2000 </a:t>
            </a:r>
            <a:r>
              <a:rPr lang="en-US" sz="1200" dirty="0" err="1"/>
              <a:t>e.n</a:t>
            </a:r>
            <a:r>
              <a:rPr lang="en-US" sz="1200" dirty="0"/>
              <a:t>., cu </a:t>
            </a:r>
            <a:r>
              <a:rPr lang="en-US" sz="1200" dirty="0" err="1"/>
              <a:t>aspectul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dezvoltarea</a:t>
            </a:r>
            <a:r>
              <a:rPr lang="en-US" sz="1200" dirty="0"/>
              <a:t> </a:t>
            </a:r>
            <a:r>
              <a:rPr lang="en-US" sz="1200" dirty="0" err="1"/>
              <a:t>ceramicii</a:t>
            </a:r>
            <a:r>
              <a:rPr lang="en-US" sz="1200" dirty="0"/>
              <a:t>,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perioada</a:t>
            </a:r>
            <a:r>
              <a:rPr lang="en-US" sz="1200" dirty="0"/>
              <a:t> </a:t>
            </a:r>
            <a:r>
              <a:rPr lang="en-US" sz="1200" dirty="0" err="1"/>
              <a:t>ceramică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formativă</a:t>
            </a:r>
            <a:r>
              <a:rPr lang="en-US" sz="1200" dirty="0"/>
              <a:t>, care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împărțită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inferioară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inițială</a:t>
            </a:r>
            <a:r>
              <a:rPr lang="en-US" sz="1200" dirty="0"/>
              <a:t>, </a:t>
            </a:r>
            <a:r>
              <a:rPr lang="en-US" sz="1200" dirty="0" err="1"/>
              <a:t>intermediară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mijlocie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superioară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finală</a:t>
            </a:r>
            <a:r>
              <a:rPr lang="en-US" sz="1200" dirty="0"/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342899" y="4275493"/>
            <a:ext cx="8258175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1050" dirty="0"/>
              <a:t>Jorge </a:t>
            </a:r>
            <a:r>
              <a:rPr lang="es-PE" sz="1050" dirty="0" err="1"/>
              <a:t>Moscol</a:t>
            </a:r>
            <a:r>
              <a:rPr lang="es-PE" sz="1050" dirty="0"/>
              <a:t> Gonzales. El conocimiento anatómico en el Perú preincaico. / Revista de la Asociación Médica Argentina, Vol. 131, Número 4 de 2018. </a:t>
            </a:r>
            <a:r>
              <a:rPr lang="es-PE" sz="1050" dirty="0">
                <a:hlinkClick r:id="rId2" invalidUrl="https://www.ama-med.org.ar/uploads_archivos/1583/Rev-4-2018-completa AMA.pdf"/>
              </a:rPr>
              <a:t>https://www.ama-med.org.ar/uploads_archivos/1583/Rev-4-2018-completa%20AMA.pdf#page=6</a:t>
            </a:r>
            <a:endParaRPr lang="es-PE" sz="1050" dirty="0"/>
          </a:p>
        </p:txBody>
      </p:sp>
    </p:spTree>
    <p:extLst>
      <p:ext uri="{BB962C8B-B14F-4D97-AF65-F5344CB8AC3E}">
        <p14:creationId xmlns:p14="http://schemas.microsoft.com/office/powerpoint/2010/main" val="2506388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05" y="1013583"/>
            <a:ext cx="7886700" cy="322057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8376" y="1533605"/>
            <a:ext cx="7886700" cy="11171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S-au </a:t>
            </a:r>
            <a:r>
              <a:rPr lang="en-US" sz="1200" dirty="0" err="1"/>
              <a:t>găsit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</a:t>
            </a:r>
            <a:r>
              <a:rPr lang="en-US" sz="1200" dirty="0" err="1"/>
              <a:t>culturile</a:t>
            </a:r>
            <a:r>
              <a:rPr lang="en-US" sz="1200" dirty="0"/>
              <a:t> </a:t>
            </a:r>
            <a:r>
              <a:rPr lang="en-US" sz="1200" dirty="0" err="1"/>
              <a:t>precolumbiene</a:t>
            </a:r>
            <a:r>
              <a:rPr lang="en-US" sz="1200" dirty="0"/>
              <a:t> au </a:t>
            </a:r>
            <a:r>
              <a:rPr lang="en-US" sz="1200" dirty="0" err="1"/>
              <a:t>dezvoltat</a:t>
            </a:r>
            <a:r>
              <a:rPr lang="en-US" sz="1200" dirty="0"/>
              <a:t> </a:t>
            </a:r>
            <a:r>
              <a:rPr lang="en-US" sz="1200" dirty="0" err="1"/>
              <a:t>tehnici</a:t>
            </a:r>
            <a:r>
              <a:rPr lang="en-US" sz="1200" dirty="0"/>
              <a:t> </a:t>
            </a:r>
            <a:r>
              <a:rPr lang="en-US" sz="1200" dirty="0" err="1"/>
              <a:t>importante</a:t>
            </a:r>
            <a:r>
              <a:rPr lang="en-US" sz="1200" dirty="0"/>
              <a:t> de </a:t>
            </a:r>
            <a:r>
              <a:rPr lang="en-US" sz="1200" dirty="0" err="1"/>
              <a:t>deformări</a:t>
            </a:r>
            <a:r>
              <a:rPr lang="en-US" sz="1200" dirty="0"/>
              <a:t> </a:t>
            </a:r>
            <a:r>
              <a:rPr lang="en-US" sz="1200" dirty="0" err="1"/>
              <a:t>craniene</a:t>
            </a:r>
            <a:r>
              <a:rPr lang="en-US" sz="1200" dirty="0"/>
              <a:t> </a:t>
            </a:r>
            <a:r>
              <a:rPr lang="en-US" sz="1200" dirty="0" err="1"/>
              <a:t>prin</a:t>
            </a:r>
            <a:r>
              <a:rPr lang="en-US" sz="1200" dirty="0"/>
              <a:t> </a:t>
            </a:r>
            <a:r>
              <a:rPr lang="en-US" sz="1200" dirty="0" err="1"/>
              <a:t>găsirea</a:t>
            </a:r>
            <a:r>
              <a:rPr lang="en-US" sz="1200" dirty="0"/>
              <a:t> de </a:t>
            </a:r>
            <a:r>
              <a:rPr lang="en-US" sz="1200" dirty="0" err="1"/>
              <a:t>rămășițe</a:t>
            </a:r>
            <a:r>
              <a:rPr lang="en-US" sz="1200" dirty="0"/>
              <a:t> </a:t>
            </a:r>
            <a:r>
              <a:rPr lang="en-US" sz="1200" dirty="0" err="1"/>
              <a:t>mumificate</a:t>
            </a:r>
            <a:r>
              <a:rPr lang="en-US" sz="1200" dirty="0"/>
              <a:t> cu </a:t>
            </a:r>
            <a:r>
              <a:rPr lang="en-US" sz="1200" dirty="0" err="1"/>
              <a:t>remodelare</a:t>
            </a:r>
            <a:r>
              <a:rPr lang="en-US" sz="1200" dirty="0"/>
              <a:t> </a:t>
            </a:r>
            <a:r>
              <a:rPr lang="en-US" sz="1200" dirty="0" err="1"/>
              <a:t>craniană</a:t>
            </a:r>
            <a:r>
              <a:rPr lang="en-US" sz="1200" dirty="0"/>
              <a:t>. </a:t>
            </a:r>
            <a:r>
              <a:rPr lang="en-US" sz="1200" dirty="0" err="1"/>
              <a:t>Deformația</a:t>
            </a:r>
            <a:r>
              <a:rPr lang="en-US" sz="1200" dirty="0"/>
              <a:t> </a:t>
            </a:r>
            <a:r>
              <a:rPr lang="en-US" sz="1200" dirty="0" err="1"/>
              <a:t>craniană</a:t>
            </a:r>
            <a:r>
              <a:rPr lang="en-US" sz="1200" dirty="0"/>
              <a:t> </a:t>
            </a:r>
            <a:r>
              <a:rPr lang="en-US" sz="1200" dirty="0" err="1"/>
              <a:t>constă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amplasarea</a:t>
            </a:r>
            <a:r>
              <a:rPr lang="en-US" sz="1200" dirty="0"/>
              <a:t> </a:t>
            </a:r>
            <a:r>
              <a:rPr lang="en-US" sz="1200" dirty="0" err="1"/>
              <a:t>elementelor</a:t>
            </a:r>
            <a:r>
              <a:rPr lang="en-US" sz="1200" dirty="0"/>
              <a:t> </a:t>
            </a:r>
            <a:r>
              <a:rPr lang="en-US" sz="1200" dirty="0" err="1"/>
              <a:t>rigide</a:t>
            </a:r>
            <a:r>
              <a:rPr lang="en-US" sz="1200" dirty="0"/>
              <a:t> (</a:t>
            </a:r>
            <a:r>
              <a:rPr lang="en-US" sz="1200" dirty="0" err="1"/>
              <a:t>atele</a:t>
            </a:r>
            <a:r>
              <a:rPr lang="en-US" sz="1200" dirty="0"/>
              <a:t>) </a:t>
            </a:r>
            <a:r>
              <a:rPr lang="en-US" sz="1200" dirty="0" err="1"/>
              <a:t>și</a:t>
            </a:r>
            <a:r>
              <a:rPr lang="en-US" sz="1200" dirty="0"/>
              <a:t> / </a:t>
            </a:r>
            <a:r>
              <a:rPr lang="en-US" sz="1200" dirty="0" err="1"/>
              <a:t>sau</a:t>
            </a:r>
            <a:r>
              <a:rPr lang="en-US" sz="1200" dirty="0"/>
              <a:t> a </a:t>
            </a:r>
            <a:r>
              <a:rPr lang="en-US" sz="1200" dirty="0" err="1"/>
              <a:t>elementelor</a:t>
            </a:r>
            <a:r>
              <a:rPr lang="en-US" sz="1200" dirty="0"/>
              <a:t> </a:t>
            </a:r>
            <a:r>
              <a:rPr lang="en-US" sz="1200" dirty="0" err="1"/>
              <a:t>flexibile</a:t>
            </a:r>
            <a:r>
              <a:rPr lang="en-US" sz="1200" dirty="0"/>
              <a:t> (</a:t>
            </a:r>
            <a:r>
              <a:rPr lang="en-US" sz="1200" dirty="0" err="1"/>
              <a:t>plăcuțe</a:t>
            </a:r>
            <a:r>
              <a:rPr lang="en-US" sz="1200" dirty="0"/>
              <a:t> de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forme</a:t>
            </a:r>
            <a:r>
              <a:rPr lang="en-US" sz="1200" dirty="0"/>
              <a:t>, </a:t>
            </a:r>
            <a:r>
              <a:rPr lang="en-US" sz="1200" dirty="0" err="1"/>
              <a:t>benzi</a:t>
            </a:r>
            <a:r>
              <a:rPr lang="en-US" sz="1200" dirty="0"/>
              <a:t>, </a:t>
            </a:r>
            <a:r>
              <a:rPr lang="en-US" sz="1200" dirty="0" err="1"/>
              <a:t>curele</a:t>
            </a:r>
            <a:r>
              <a:rPr lang="en-US" sz="1200" dirty="0"/>
              <a:t>) care se </a:t>
            </a:r>
            <a:r>
              <a:rPr lang="en-US" sz="1200" dirty="0" err="1"/>
              <a:t>adaptează</a:t>
            </a:r>
            <a:r>
              <a:rPr lang="en-US" sz="1200" dirty="0"/>
              <a:t> la </a:t>
            </a:r>
            <a:r>
              <a:rPr lang="en-US" sz="1200" dirty="0" err="1"/>
              <a:t>craniu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primele</a:t>
            </a:r>
            <a:r>
              <a:rPr lang="en-US" sz="1200" dirty="0"/>
              <a:t> </a:t>
            </a:r>
            <a:r>
              <a:rPr lang="en-US" sz="1200" dirty="0" err="1"/>
              <a:t>luni</a:t>
            </a:r>
            <a:r>
              <a:rPr lang="en-US" sz="1200" dirty="0"/>
              <a:t> de </a:t>
            </a:r>
            <a:r>
              <a:rPr lang="en-US" sz="1200" dirty="0" err="1"/>
              <a:t>viață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până</a:t>
            </a:r>
            <a:r>
              <a:rPr lang="en-US" sz="1200" dirty="0"/>
              <a:t> la </a:t>
            </a:r>
            <a:r>
              <a:rPr lang="en-US" sz="1200" dirty="0" err="1"/>
              <a:t>vârsta</a:t>
            </a:r>
            <a:r>
              <a:rPr lang="en-US" sz="1200" dirty="0"/>
              <a:t> de </a:t>
            </a:r>
            <a:r>
              <a:rPr lang="en-US" sz="1200" dirty="0" err="1"/>
              <a:t>trei</a:t>
            </a:r>
            <a:r>
              <a:rPr lang="en-US" sz="1200" dirty="0"/>
              <a:t> ani,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exercita</a:t>
            </a:r>
            <a:r>
              <a:rPr lang="en-US" sz="1200" dirty="0"/>
              <a:t> </a:t>
            </a:r>
            <a:r>
              <a:rPr lang="en-US" sz="1200" dirty="0" err="1"/>
              <a:t>presiune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anumite</a:t>
            </a:r>
            <a:r>
              <a:rPr lang="en-US" sz="1200" dirty="0"/>
              <a:t> zone, </a:t>
            </a:r>
            <a:r>
              <a:rPr lang="en-US" sz="1200" dirty="0" err="1"/>
              <a:t>reușind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direcționeze</a:t>
            </a:r>
            <a:r>
              <a:rPr lang="en-US" sz="1200" dirty="0"/>
              <a:t> </a:t>
            </a:r>
            <a:r>
              <a:rPr lang="en-US" sz="1200" dirty="0" err="1"/>
              <a:t>creșterea</a:t>
            </a:r>
            <a:r>
              <a:rPr lang="en-US" sz="1200" dirty="0"/>
              <a:t> </a:t>
            </a:r>
            <a:r>
              <a:rPr lang="en-US" sz="1200" dirty="0" err="1"/>
              <a:t>către</a:t>
            </a:r>
            <a:r>
              <a:rPr lang="en-US" sz="1200" dirty="0"/>
              <a:t> </a:t>
            </a:r>
            <a:r>
              <a:rPr lang="en-US" sz="1200" dirty="0" err="1"/>
              <a:t>zonele</a:t>
            </a:r>
            <a:r>
              <a:rPr lang="en-US" sz="1200" dirty="0"/>
              <a:t> </a:t>
            </a:r>
            <a:r>
              <a:rPr lang="en-US" sz="1200" dirty="0" err="1"/>
              <a:t>craniului</a:t>
            </a:r>
            <a:r>
              <a:rPr lang="en-US" sz="1200" dirty="0"/>
              <a:t> </a:t>
            </a:r>
            <a:r>
              <a:rPr lang="en-US" sz="1200" dirty="0" err="1"/>
              <a:t>unde</a:t>
            </a:r>
            <a:r>
              <a:rPr lang="en-US" sz="1200" dirty="0"/>
              <a:t> a </a:t>
            </a:r>
            <a:r>
              <a:rPr lang="en-US" sz="1200" dirty="0" err="1"/>
              <a:t>existat</a:t>
            </a:r>
            <a:r>
              <a:rPr lang="en-US" sz="1200" dirty="0"/>
              <a:t> o </a:t>
            </a:r>
            <a:r>
              <a:rPr lang="en-US" sz="1200" dirty="0" err="1"/>
              <a:t>presiune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mică</a:t>
            </a:r>
            <a:r>
              <a:rPr lang="ro-RO" sz="1200" dirty="0"/>
              <a:t>.</a:t>
            </a:r>
            <a:r>
              <a:rPr lang="en-US" sz="1000" b="1" dirty="0"/>
              <a:t>      </a:t>
            </a: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700088" y="4022011"/>
            <a:ext cx="8058150" cy="59247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00" b="1" dirty="0" err="1"/>
              <a:t>Tiesler</a:t>
            </a:r>
            <a:r>
              <a:rPr lang="en-US" sz="1000" b="1" dirty="0"/>
              <a:t>, V. </a:t>
            </a:r>
            <a:r>
              <a:rPr lang="en-US" sz="1000" i="1" dirty="0"/>
              <a:t>The </a:t>
            </a:r>
            <a:r>
              <a:rPr lang="en-US" sz="1000" i="1" dirty="0" err="1"/>
              <a:t>bioarchaeology</a:t>
            </a:r>
            <a:r>
              <a:rPr lang="en-US" sz="1000" i="1" dirty="0"/>
              <a:t> of artificial cranial modifications. New approaches to head shaping and its meanings in </a:t>
            </a:r>
            <a:r>
              <a:rPr lang="en-US" sz="1000" i="1" dirty="0" err="1"/>
              <a:t>precolumbian</a:t>
            </a:r>
            <a:r>
              <a:rPr lang="en-US" sz="1000" i="1" dirty="0"/>
              <a:t> Mesoamerica and beyond</a:t>
            </a:r>
            <a:r>
              <a:rPr lang="en-US" sz="1000" dirty="0"/>
              <a:t>, Springer, New York. 2014. https://doi.org/10.1007/978-1-4614- 8760-9</a:t>
            </a:r>
            <a:endParaRPr lang="es-PE" sz="1000" dirty="0"/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711361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263" y="931390"/>
            <a:ext cx="7886700" cy="332331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5325" y="1378125"/>
            <a:ext cx="8336478" cy="1580832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buNone/>
            </a:pPr>
            <a:r>
              <a:rPr lang="en-US" sz="3700" dirty="0" err="1"/>
              <a:t>În</a:t>
            </a:r>
            <a:r>
              <a:rPr lang="en-US" sz="3700" dirty="0"/>
              <a:t> </a:t>
            </a:r>
            <a:r>
              <a:rPr lang="en-US" sz="3700" dirty="0" err="1"/>
              <a:t>culturile</a:t>
            </a:r>
            <a:r>
              <a:rPr lang="en-US" sz="3700" dirty="0"/>
              <a:t> </a:t>
            </a:r>
            <a:r>
              <a:rPr lang="en-US" sz="3700" dirty="0" err="1"/>
              <a:t>andine</a:t>
            </a:r>
            <a:r>
              <a:rPr lang="en-US" sz="3700" dirty="0"/>
              <a:t>, </a:t>
            </a:r>
            <a:r>
              <a:rPr lang="en-US" sz="3700" dirty="0" err="1"/>
              <a:t>modificarea</a:t>
            </a:r>
            <a:r>
              <a:rPr lang="en-US" sz="3700" dirty="0"/>
              <a:t> </a:t>
            </a:r>
            <a:r>
              <a:rPr lang="en-US" sz="3700" dirty="0" err="1"/>
              <a:t>formei</a:t>
            </a:r>
            <a:r>
              <a:rPr lang="en-US" sz="3700" dirty="0"/>
              <a:t> </a:t>
            </a:r>
            <a:r>
              <a:rPr lang="en-US" sz="3700" dirty="0" err="1"/>
              <a:t>craniului</a:t>
            </a:r>
            <a:r>
              <a:rPr lang="en-US" sz="3700" dirty="0"/>
              <a:t> a </a:t>
            </a:r>
            <a:r>
              <a:rPr lang="en-US" sz="3700" dirty="0" err="1"/>
              <a:t>fost</a:t>
            </a:r>
            <a:r>
              <a:rPr lang="en-US" sz="3700" dirty="0"/>
              <a:t> </a:t>
            </a:r>
            <a:r>
              <a:rPr lang="en-US" sz="3700" dirty="0" err="1"/>
              <a:t>efectuată</a:t>
            </a:r>
            <a:r>
              <a:rPr lang="en-US" sz="3700" dirty="0"/>
              <a:t> </a:t>
            </a:r>
            <a:r>
              <a:rPr lang="en-US" sz="3700" dirty="0" err="1"/>
              <a:t>pentru</a:t>
            </a:r>
            <a:r>
              <a:rPr lang="en-US" sz="3700" dirty="0"/>
              <a:t> a </a:t>
            </a:r>
            <a:r>
              <a:rPr lang="en-US" sz="3700" dirty="0" err="1"/>
              <a:t>identifica</a:t>
            </a:r>
            <a:r>
              <a:rPr lang="en-US" sz="3700" dirty="0"/>
              <a:t> </a:t>
            </a:r>
            <a:r>
              <a:rPr lang="en-US" sz="3700" dirty="0" err="1"/>
              <a:t>oameni</a:t>
            </a:r>
            <a:r>
              <a:rPr lang="en-US" sz="3700" dirty="0"/>
              <a:t> din </a:t>
            </a:r>
            <a:r>
              <a:rPr lang="en-US" sz="3700" dirty="0" err="1"/>
              <a:t>origini</a:t>
            </a:r>
            <a:r>
              <a:rPr lang="en-US" sz="3700" dirty="0"/>
              <a:t> </a:t>
            </a:r>
            <a:r>
              <a:rPr lang="en-US" sz="3700" dirty="0" err="1"/>
              <a:t>geografice</a:t>
            </a:r>
            <a:r>
              <a:rPr lang="en-US" sz="3700" dirty="0"/>
              <a:t> </a:t>
            </a:r>
            <a:r>
              <a:rPr lang="en-US" sz="3700" dirty="0" err="1"/>
              <a:t>sau</a:t>
            </a:r>
            <a:r>
              <a:rPr lang="en-US" sz="3700" dirty="0"/>
              <a:t> </a:t>
            </a:r>
            <a:r>
              <a:rPr lang="en-US" sz="3700" dirty="0" err="1"/>
              <a:t>sociale</a:t>
            </a:r>
            <a:r>
              <a:rPr lang="en-US" sz="3700" dirty="0"/>
              <a:t> </a:t>
            </a:r>
            <a:r>
              <a:rPr lang="en-US" sz="3700" dirty="0" err="1"/>
              <a:t>diferite</a:t>
            </a:r>
            <a:r>
              <a:rPr lang="en-US" sz="3700" dirty="0"/>
              <a:t>. </a:t>
            </a:r>
            <a:r>
              <a:rPr lang="en-US" sz="3700" dirty="0" err="1"/>
              <a:t>Printre</a:t>
            </a:r>
            <a:r>
              <a:rPr lang="en-US" sz="3700" dirty="0"/>
              <a:t> </a:t>
            </a:r>
            <a:r>
              <a:rPr lang="en-US" sz="3700" dirty="0" err="1"/>
              <a:t>modificările</a:t>
            </a:r>
            <a:r>
              <a:rPr lang="en-US" sz="3700" dirty="0"/>
              <a:t> </a:t>
            </a:r>
            <a:r>
              <a:rPr lang="en-US" sz="3700" dirty="0" err="1"/>
              <a:t>craniului</a:t>
            </a:r>
            <a:r>
              <a:rPr lang="en-US" sz="3700" dirty="0"/>
              <a:t>, </a:t>
            </a:r>
            <a:r>
              <a:rPr lang="en-US" sz="3700" dirty="0" err="1"/>
              <a:t>cronicarii</a:t>
            </a:r>
            <a:r>
              <a:rPr lang="en-US" sz="3700" dirty="0"/>
              <a:t> </a:t>
            </a:r>
            <a:r>
              <a:rPr lang="en-US" sz="3700" dirty="0" err="1"/>
              <a:t>descriu</a:t>
            </a:r>
            <a:r>
              <a:rPr lang="en-US" sz="3700" dirty="0"/>
              <a:t>: „</a:t>
            </a:r>
            <a:r>
              <a:rPr lang="en-US" sz="3700" dirty="0" err="1"/>
              <a:t>fronturile</a:t>
            </a:r>
            <a:r>
              <a:rPr lang="en-US" sz="3700" dirty="0"/>
              <a:t> </a:t>
            </a:r>
            <a:r>
              <a:rPr lang="en-US" sz="3700" dirty="0" err="1"/>
              <a:t>lărgite</a:t>
            </a:r>
            <a:r>
              <a:rPr lang="en-US" sz="3700" dirty="0"/>
              <a:t>, </a:t>
            </a:r>
            <a:r>
              <a:rPr lang="en-US" sz="3700" dirty="0" err="1"/>
              <a:t>scufundate</a:t>
            </a:r>
            <a:r>
              <a:rPr lang="en-US" sz="3700" dirty="0"/>
              <a:t> </a:t>
            </a:r>
            <a:r>
              <a:rPr lang="en-US" sz="3700" dirty="0" err="1"/>
              <a:t>sau</a:t>
            </a:r>
            <a:r>
              <a:rPr lang="en-US" sz="3700" dirty="0"/>
              <a:t> </a:t>
            </a:r>
            <a:r>
              <a:rPr lang="en-US" sz="3700" dirty="0" err="1"/>
              <a:t>subțiate</a:t>
            </a:r>
            <a:r>
              <a:rPr lang="en-US" sz="3700" dirty="0"/>
              <a:t>; zone plate </a:t>
            </a:r>
            <a:r>
              <a:rPr lang="en-US" sz="3700" dirty="0" err="1"/>
              <a:t>sau</a:t>
            </a:r>
            <a:r>
              <a:rPr lang="en-US" sz="3700" dirty="0"/>
              <a:t> </a:t>
            </a:r>
            <a:r>
              <a:rPr lang="en-US" sz="3700" dirty="0" err="1"/>
              <a:t>aplatizate</a:t>
            </a:r>
            <a:r>
              <a:rPr lang="en-US" sz="3700" dirty="0"/>
              <a:t>; </a:t>
            </a:r>
            <a:r>
              <a:rPr lang="en-US" sz="3700" dirty="0" err="1"/>
              <a:t>și</a:t>
            </a:r>
            <a:r>
              <a:rPr lang="en-US" sz="3700" dirty="0"/>
              <a:t> </a:t>
            </a:r>
            <a:r>
              <a:rPr lang="en-US" sz="3700" dirty="0" err="1"/>
              <a:t>capetele</a:t>
            </a:r>
            <a:r>
              <a:rPr lang="en-US" sz="3700" dirty="0"/>
              <a:t> </a:t>
            </a:r>
            <a:r>
              <a:rPr lang="en-US" sz="3700" dirty="0" err="1"/>
              <a:t>alungite</a:t>
            </a:r>
            <a:r>
              <a:rPr lang="en-US" sz="3700" dirty="0"/>
              <a:t>, care, </a:t>
            </a:r>
            <a:r>
              <a:rPr lang="en-US" sz="3700" dirty="0" err="1"/>
              <a:t>în</a:t>
            </a:r>
            <a:r>
              <a:rPr lang="en-US" sz="3700" dirty="0"/>
              <a:t> </a:t>
            </a:r>
            <a:r>
              <a:rPr lang="en-US" sz="3700" dirty="0" err="1"/>
              <a:t>unele</a:t>
            </a:r>
            <a:r>
              <a:rPr lang="en-US" sz="3700" dirty="0"/>
              <a:t> </a:t>
            </a:r>
            <a:r>
              <a:rPr lang="en-US" sz="3700" dirty="0" err="1"/>
              <a:t>cazuri</a:t>
            </a:r>
            <a:r>
              <a:rPr lang="en-US" sz="3700" dirty="0"/>
              <a:t>, </a:t>
            </a:r>
            <a:r>
              <a:rPr lang="en-US" sz="3700" dirty="0" err="1"/>
              <a:t>iau</a:t>
            </a:r>
            <a:r>
              <a:rPr lang="en-US" sz="3700" dirty="0"/>
              <a:t> forma </a:t>
            </a:r>
            <a:r>
              <a:rPr lang="en-US" sz="3700" dirty="0" err="1"/>
              <a:t>unui</a:t>
            </a:r>
            <a:r>
              <a:rPr lang="en-US" sz="3700" dirty="0"/>
              <a:t> mortar”.</a:t>
            </a:r>
            <a:endParaRPr lang="es-ES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>
              <a:buNone/>
            </a:pPr>
            <a:r>
              <a:rPr lang="es-ES" i="1" dirty="0"/>
              <a:t>     </a:t>
            </a:r>
            <a:endParaRPr lang="es-PE" dirty="0"/>
          </a:p>
          <a:p>
            <a:pPr>
              <a:buNone/>
            </a:pPr>
            <a:endParaRPr lang="es-PE" dirty="0"/>
          </a:p>
        </p:txBody>
      </p:sp>
      <p:sp>
        <p:nvSpPr>
          <p:cNvPr id="4" name="3 CuadroTexto"/>
          <p:cNvSpPr txBox="1"/>
          <p:nvPr/>
        </p:nvSpPr>
        <p:spPr>
          <a:xfrm>
            <a:off x="213756" y="4096987"/>
            <a:ext cx="856804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000" i="1" dirty="0"/>
              <a:t>Elsa </a:t>
            </a:r>
            <a:r>
              <a:rPr lang="es-ES" sz="1000" i="1" dirty="0" err="1"/>
              <a:t>Tomasto-Cagigao</a:t>
            </a:r>
            <a:r>
              <a:rPr lang="es-ES" sz="1000" i="1" dirty="0"/>
              <a:t>. </a:t>
            </a:r>
            <a:r>
              <a:rPr lang="es-ES" sz="1000" cap="small" dirty="0"/>
              <a:t>Modificaciones</a:t>
            </a:r>
            <a:r>
              <a:rPr lang="es-ES" sz="1000" dirty="0"/>
              <a:t> </a:t>
            </a:r>
            <a:r>
              <a:rPr lang="es-ES" sz="1000" cap="small" dirty="0"/>
              <a:t>craneales</a:t>
            </a:r>
            <a:r>
              <a:rPr lang="es-ES" sz="1000" dirty="0"/>
              <a:t> p</a:t>
            </a:r>
            <a:r>
              <a:rPr lang="es-ES" sz="1000" cap="small" dirty="0"/>
              <a:t>aracas:</a:t>
            </a:r>
            <a:r>
              <a:rPr lang="es-ES" sz="1000" dirty="0"/>
              <a:t> </a:t>
            </a:r>
            <a:r>
              <a:rPr lang="es-ES" sz="1000" cap="small" dirty="0"/>
              <a:t>¿estatus,</a:t>
            </a:r>
            <a:r>
              <a:rPr lang="es-ES" sz="1000" dirty="0"/>
              <a:t> </a:t>
            </a:r>
            <a:r>
              <a:rPr lang="es-ES" sz="1000" cap="small" dirty="0"/>
              <a:t>etnicidad,</a:t>
            </a:r>
            <a:r>
              <a:rPr lang="es-ES" sz="1000" dirty="0"/>
              <a:t> </a:t>
            </a:r>
            <a:r>
              <a:rPr lang="es-ES" sz="1000" cap="small" dirty="0"/>
              <a:t>estética?</a:t>
            </a:r>
            <a:r>
              <a:rPr lang="es-PE" sz="1000" cap="small" dirty="0"/>
              <a:t>. </a:t>
            </a:r>
            <a:r>
              <a:rPr lang="es-ES" sz="1000" dirty="0"/>
              <a:t>BOLETÍN DE ARQUEOLOGÍA PUCP / N.° 22 / 2017, 255-276 / ISSN 1029-2004. https://doi.org/10.18800/boletindearqueologiapucp.201701.010</a:t>
            </a:r>
            <a:endParaRPr lang="es-PE" sz="1000" dirty="0"/>
          </a:p>
        </p:txBody>
      </p:sp>
    </p:spTree>
    <p:extLst>
      <p:ext uri="{BB962C8B-B14F-4D97-AF65-F5344CB8AC3E}">
        <p14:creationId xmlns:p14="http://schemas.microsoft.com/office/powerpoint/2010/main" val="5535266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7003" y="833764"/>
            <a:ext cx="7886700" cy="363154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Deformații</a:t>
            </a:r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E" sz="1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craniene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5325" y="1378125"/>
            <a:ext cx="8336478" cy="252292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es-ES" sz="2900" dirty="0"/>
              <a:t>   </a:t>
            </a:r>
            <a:endParaRPr lang="es-ES" sz="3800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 algn="just">
              <a:buNone/>
            </a:pPr>
            <a:endParaRPr lang="es-ES" dirty="0"/>
          </a:p>
          <a:p>
            <a:pPr>
              <a:buNone/>
            </a:pPr>
            <a:r>
              <a:rPr lang="es-ES" i="1" dirty="0"/>
              <a:t>     </a:t>
            </a:r>
            <a:endParaRPr lang="es-PE" dirty="0"/>
          </a:p>
          <a:p>
            <a:pPr>
              <a:buNone/>
            </a:pPr>
            <a:r>
              <a:rPr lang="es-ES" dirty="0"/>
              <a:t> </a:t>
            </a:r>
            <a:endParaRPr lang="es-PE" dirty="0"/>
          </a:p>
          <a:p>
            <a:pPr algn="just">
              <a:buNone/>
            </a:pPr>
            <a:endParaRPr lang="en-US" dirty="0"/>
          </a:p>
        </p:txBody>
      </p:sp>
      <p:sp>
        <p:nvSpPr>
          <p:cNvPr id="4" name="3 CuadroTexto"/>
          <p:cNvSpPr txBox="1"/>
          <p:nvPr/>
        </p:nvSpPr>
        <p:spPr>
          <a:xfrm>
            <a:off x="222662" y="4328557"/>
            <a:ext cx="8568047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ES" sz="1000" i="1" dirty="0"/>
              <a:t>Elsa </a:t>
            </a:r>
            <a:r>
              <a:rPr lang="es-ES" sz="1000" i="1" dirty="0" err="1"/>
              <a:t>Tomasto-Cagigao</a:t>
            </a:r>
            <a:r>
              <a:rPr lang="es-ES" sz="1000" i="1" dirty="0"/>
              <a:t>. </a:t>
            </a:r>
            <a:r>
              <a:rPr lang="es-ES" sz="1000" cap="small" dirty="0"/>
              <a:t>Modificaciones</a:t>
            </a:r>
            <a:r>
              <a:rPr lang="es-ES" sz="1000" dirty="0"/>
              <a:t> </a:t>
            </a:r>
            <a:r>
              <a:rPr lang="es-ES" sz="1000" cap="small" dirty="0"/>
              <a:t>craneales</a:t>
            </a:r>
            <a:r>
              <a:rPr lang="es-ES" sz="1000" dirty="0"/>
              <a:t> p</a:t>
            </a:r>
            <a:r>
              <a:rPr lang="es-ES" sz="1000" cap="small" dirty="0"/>
              <a:t>aracas:</a:t>
            </a:r>
            <a:r>
              <a:rPr lang="es-ES" sz="1000" dirty="0"/>
              <a:t> </a:t>
            </a:r>
            <a:r>
              <a:rPr lang="es-ES" sz="1000" cap="small" dirty="0"/>
              <a:t>¿estatus,</a:t>
            </a:r>
            <a:r>
              <a:rPr lang="es-ES" sz="1000" dirty="0"/>
              <a:t> </a:t>
            </a:r>
            <a:r>
              <a:rPr lang="es-ES" sz="1000" cap="small" dirty="0"/>
              <a:t>etnicidad,</a:t>
            </a:r>
            <a:r>
              <a:rPr lang="es-ES" sz="1000" dirty="0"/>
              <a:t> </a:t>
            </a:r>
            <a:r>
              <a:rPr lang="es-ES" sz="1000" cap="small" dirty="0"/>
              <a:t>estética?</a:t>
            </a:r>
            <a:r>
              <a:rPr lang="es-PE" sz="1000" cap="small" dirty="0"/>
              <a:t>. </a:t>
            </a:r>
            <a:r>
              <a:rPr lang="es-ES" sz="1000" dirty="0"/>
              <a:t>BOLETÍN DE ARQUEOLOGÍA PUCP / N.° 22 / 2017, 255-276 / ISSN 1029-2004. https://doi.org/10.18800/boletindearqueologiapucp.201701.010</a:t>
            </a:r>
            <a:endParaRPr lang="es-PE" sz="1000" dirty="0"/>
          </a:p>
        </p:txBody>
      </p:sp>
      <p:pic>
        <p:nvPicPr>
          <p:cNvPr id="6" name="image4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003" y="1262868"/>
            <a:ext cx="4353495" cy="2887891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957777" y="1262868"/>
            <a:ext cx="2983676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1200" dirty="0" err="1"/>
              <a:t>Cranii</a:t>
            </a:r>
            <a:r>
              <a:rPr lang="en-US" sz="1200" dirty="0"/>
              <a:t> Wari </a:t>
            </a:r>
            <a:r>
              <a:rPr lang="en-US" sz="1200" dirty="0" err="1"/>
              <a:t>Kayan</a:t>
            </a:r>
            <a:r>
              <a:rPr lang="en-US" sz="1200" dirty="0"/>
              <a:t> din Early Horizon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vedere</a:t>
            </a:r>
            <a:r>
              <a:rPr lang="en-US" sz="1200" dirty="0"/>
              <a:t> </a:t>
            </a:r>
            <a:r>
              <a:rPr lang="en-US" sz="1200" dirty="0" err="1"/>
              <a:t>laterală</a:t>
            </a:r>
            <a:r>
              <a:rPr lang="en-US" sz="1200" dirty="0"/>
              <a:t> </a:t>
            </a:r>
            <a:r>
              <a:rPr lang="en-US" sz="1200" dirty="0" err="1"/>
              <a:t>dreaptă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superioară</a:t>
            </a:r>
            <a:r>
              <a:rPr lang="en-US" sz="1200" dirty="0"/>
              <a:t>. 352 (H) </a:t>
            </a:r>
            <a:r>
              <a:rPr lang="en-US" sz="1200" dirty="0" err="1"/>
              <a:t>și</a:t>
            </a:r>
            <a:r>
              <a:rPr lang="en-US" sz="1200" dirty="0"/>
              <a:t> 136 (I): </a:t>
            </a:r>
            <a:r>
              <a:rPr lang="en-US" sz="1200" dirty="0" err="1"/>
              <a:t>cranii</a:t>
            </a:r>
            <a:r>
              <a:rPr lang="en-US" sz="1200" dirty="0"/>
              <a:t> </a:t>
            </a:r>
            <a:r>
              <a:rPr lang="en-US" sz="1200" dirty="0" err="1"/>
              <a:t>inferioare</a:t>
            </a:r>
            <a:r>
              <a:rPr lang="en-US" sz="1200" dirty="0"/>
              <a:t> cu un </a:t>
            </a:r>
            <a:r>
              <a:rPr lang="en-US" sz="1200" dirty="0" err="1"/>
              <a:t>capac</a:t>
            </a:r>
            <a:r>
              <a:rPr lang="en-US" sz="1200" dirty="0"/>
              <a:t> </a:t>
            </a:r>
            <a:r>
              <a:rPr lang="en-US" sz="1200" dirty="0" err="1"/>
              <a:t>scipital</a:t>
            </a:r>
            <a:r>
              <a:rPr lang="en-US" sz="1200" dirty="0"/>
              <a:t>, </a:t>
            </a:r>
            <a:r>
              <a:rPr lang="en-US" sz="1200" dirty="0" err="1"/>
              <a:t>morrillo</a:t>
            </a:r>
            <a:r>
              <a:rPr lang="en-US" sz="1200" dirty="0"/>
              <a:t> frontal </a:t>
            </a:r>
            <a:r>
              <a:rPr lang="en-US" sz="1200" dirty="0" err="1"/>
              <a:t>și</a:t>
            </a:r>
            <a:r>
              <a:rPr lang="en-US" sz="1200" dirty="0"/>
              <a:t> retro-</a:t>
            </a:r>
            <a:r>
              <a:rPr lang="en-US" sz="1200" dirty="0" err="1"/>
              <a:t>canelură</a:t>
            </a:r>
            <a:r>
              <a:rPr lang="en-US" sz="1200" dirty="0"/>
              <a:t> </a:t>
            </a:r>
            <a:r>
              <a:rPr lang="en-US" sz="1200" dirty="0" err="1"/>
              <a:t>coronală</a:t>
            </a:r>
            <a:r>
              <a:rPr lang="en-US" sz="1200" dirty="0"/>
              <a:t> </a:t>
            </a:r>
            <a:r>
              <a:rPr lang="en-US" sz="1200" dirty="0" err="1"/>
              <a:t>redusă</a:t>
            </a:r>
            <a:r>
              <a:rPr lang="en-US" sz="1200" dirty="0"/>
              <a:t>. 87 (C) </a:t>
            </a:r>
            <a:r>
              <a:rPr lang="en-US" sz="1200" dirty="0" err="1"/>
              <a:t>și</a:t>
            </a:r>
            <a:r>
              <a:rPr lang="en-US" sz="1200" dirty="0"/>
              <a:t> 375 (G): Marca de </a:t>
            </a:r>
            <a:r>
              <a:rPr lang="en-US" sz="1200" dirty="0" err="1"/>
              <a:t>presiune</a:t>
            </a:r>
            <a:r>
              <a:rPr lang="en-US" sz="1200" dirty="0"/>
              <a:t> pe </a:t>
            </a:r>
            <a:r>
              <a:rPr lang="en-US" sz="1200" dirty="0" err="1"/>
              <a:t>frunte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puțin</a:t>
            </a:r>
            <a:r>
              <a:rPr lang="en-US" sz="1200" dirty="0"/>
              <a:t> </a:t>
            </a:r>
            <a:r>
              <a:rPr lang="en-US" sz="1200" dirty="0" err="1"/>
              <a:t>vizibilă</a:t>
            </a:r>
            <a:r>
              <a:rPr lang="en-US" sz="1200" dirty="0"/>
              <a:t>. 81 (A), 381 (B), 110 (D), 113 (E): </a:t>
            </a:r>
            <a:r>
              <a:rPr lang="en-US" sz="1200" dirty="0" err="1"/>
              <a:t>Amprentă</a:t>
            </a:r>
            <a:r>
              <a:rPr lang="en-US" sz="1200" dirty="0"/>
              <a:t> de </a:t>
            </a:r>
            <a:r>
              <a:rPr lang="en-US" sz="1200" dirty="0" err="1"/>
              <a:t>presiune</a:t>
            </a:r>
            <a:r>
              <a:rPr lang="en-US" sz="1200" dirty="0"/>
              <a:t> la </a:t>
            </a:r>
            <a:r>
              <a:rPr lang="en-US" sz="1200" dirty="0" err="1"/>
              <a:t>înălțimea</a:t>
            </a:r>
            <a:r>
              <a:rPr lang="en-US" sz="1200" dirty="0"/>
              <a:t> Lambda. 114 (J) </a:t>
            </a:r>
            <a:r>
              <a:rPr lang="en-US" sz="1200" dirty="0" err="1"/>
              <a:t>și</a:t>
            </a:r>
            <a:r>
              <a:rPr lang="en-US" sz="1200" dirty="0"/>
              <a:t> 70 (J): </a:t>
            </a:r>
            <a:r>
              <a:rPr lang="en-US" sz="1200" dirty="0" err="1"/>
              <a:t>Cranii</a:t>
            </a:r>
            <a:r>
              <a:rPr lang="en-US" sz="1200" dirty="0"/>
              <a:t> cu </a:t>
            </a:r>
            <a:r>
              <a:rPr lang="en-US" sz="1200" dirty="0" err="1"/>
              <a:t>vârf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formă</a:t>
            </a:r>
            <a:r>
              <a:rPr lang="en-US" sz="1200" dirty="0"/>
              <a:t> </a:t>
            </a:r>
            <a:r>
              <a:rPr lang="en-US" sz="1200" dirty="0" err="1"/>
              <a:t>ovală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inimă</a:t>
            </a:r>
            <a:r>
              <a:rPr lang="en-US" sz="1200" dirty="0"/>
              <a:t>. 364 (L): </a:t>
            </a:r>
            <a:r>
              <a:rPr lang="en-US" sz="1200" dirty="0" err="1"/>
              <a:t>Craniul</a:t>
            </a:r>
            <a:r>
              <a:rPr lang="en-US" sz="1200" dirty="0"/>
              <a:t> care nu </a:t>
            </a:r>
            <a:r>
              <a:rPr lang="en-US" sz="1200" dirty="0" err="1"/>
              <a:t>prezintă</a:t>
            </a:r>
            <a:r>
              <a:rPr lang="en-US" sz="1200" dirty="0"/>
              <a:t> </a:t>
            </a:r>
            <a:r>
              <a:rPr lang="en-US" sz="1200" dirty="0" err="1"/>
              <a:t>trăsături</a:t>
            </a:r>
            <a:r>
              <a:rPr lang="en-US" sz="1200" dirty="0"/>
              <a:t> </a:t>
            </a:r>
            <a:r>
              <a:rPr lang="en-US" sz="1200" dirty="0" err="1"/>
              <a:t>caracteristice</a:t>
            </a:r>
            <a:r>
              <a:rPr lang="en-US" sz="1200" dirty="0"/>
              <a:t> </a:t>
            </a:r>
            <a:r>
              <a:rPr lang="en-US" sz="1200" dirty="0" err="1"/>
              <a:t>acestui</a:t>
            </a:r>
            <a:r>
              <a:rPr lang="en-US" sz="1200" dirty="0"/>
              <a:t> </a:t>
            </a:r>
            <a:r>
              <a:rPr lang="en-US" sz="1200" dirty="0" err="1"/>
              <a:t>grup</a:t>
            </a:r>
            <a:r>
              <a:rPr lang="en-US" sz="1200" dirty="0"/>
              <a:t> (</a:t>
            </a:r>
            <a:r>
              <a:rPr lang="en-US" sz="1200" dirty="0" err="1"/>
              <a:t>fotografii</a:t>
            </a:r>
            <a:r>
              <a:rPr lang="en-US" sz="1200" dirty="0"/>
              <a:t> Elsa </a:t>
            </a:r>
            <a:r>
              <a:rPr lang="en-US" sz="1200" dirty="0" err="1"/>
              <a:t>Tomasto-Cagigao</a:t>
            </a:r>
            <a:r>
              <a:rPr lang="en-US" sz="1200" dirty="0"/>
              <a:t>).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5535266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828" y="828648"/>
            <a:ext cx="7886700" cy="496718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o-RO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1" t="22838" r="-1551" b="26158"/>
          <a:stretch/>
        </p:blipFill>
        <p:spPr>
          <a:xfrm>
            <a:off x="648054" y="1421245"/>
            <a:ext cx="8031603" cy="302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069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05" y="849197"/>
            <a:ext cx="7886700" cy="424799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o-RO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5508" y="1554154"/>
            <a:ext cx="3562680" cy="267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07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7005" y="859471"/>
            <a:ext cx="7886700" cy="414525"/>
          </a:xfrm>
        </p:spPr>
        <p:txBody>
          <a:bodyPr>
            <a:normAutofit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o-RO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</a:t>
            </a:r>
            <a:endParaRPr lang="en-US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65509" y="1461687"/>
            <a:ext cx="3778438" cy="28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586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8925" y="921115"/>
            <a:ext cx="7886700" cy="455621"/>
          </a:xfrm>
        </p:spPr>
        <p:txBody>
          <a:bodyPr>
            <a:normAutofit fontScale="90000"/>
          </a:bodyPr>
          <a:lstStyle/>
          <a:p>
            <a:r>
              <a:rPr lang="es-PE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o-RO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E" dirty="0"/>
              <a:t> </a:t>
            </a:r>
            <a:endParaRPr lang="en-U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220" y="1361377"/>
            <a:ext cx="3773969" cy="2830477"/>
          </a:xfrm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500" y="602617"/>
            <a:ext cx="7886700" cy="994172"/>
          </a:xfrm>
        </p:spPr>
        <p:txBody>
          <a:bodyPr>
            <a:noAutofit/>
          </a:bodyPr>
          <a:lstStyle/>
          <a:p>
            <a:r>
              <a:rPr lang="es-ES" sz="1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Muzeul</a:t>
            </a:r>
            <a:r>
              <a:rPr lang="es-E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Sanctuarelor</a:t>
            </a:r>
            <a:r>
              <a:rPr lang="es-E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14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Andine</a:t>
            </a:r>
            <a:r>
              <a:rPr lang="es-ES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Universidad Católica de Santa María</a:t>
            </a:r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s-PE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8326" y="1383667"/>
            <a:ext cx="8686800" cy="3263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200" dirty="0"/>
              <a:t>„</a:t>
            </a:r>
            <a:r>
              <a:rPr lang="en-US" sz="1200" dirty="0" err="1"/>
              <a:t>Muzeul</a:t>
            </a:r>
            <a:r>
              <a:rPr lang="en-US" sz="1200" dirty="0"/>
              <a:t> </a:t>
            </a:r>
            <a:r>
              <a:rPr lang="en-US" sz="1200" dirty="0" err="1"/>
              <a:t>Sanctuarelor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unul</a:t>
            </a:r>
            <a:r>
              <a:rPr lang="en-US" sz="1200" dirty="0"/>
              <a:t>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principalele</a:t>
            </a:r>
            <a:r>
              <a:rPr lang="en-US" sz="1200" dirty="0"/>
              <a:t> </a:t>
            </a:r>
            <a:r>
              <a:rPr lang="en-US" sz="1200" dirty="0" err="1"/>
              <a:t>muzee</a:t>
            </a:r>
            <a:r>
              <a:rPr lang="en-US" sz="1200" dirty="0"/>
              <a:t> care se </a:t>
            </a:r>
            <a:r>
              <a:rPr lang="en-US" sz="1200" dirty="0" err="1"/>
              <a:t>află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regiunea</a:t>
            </a:r>
            <a:r>
              <a:rPr lang="en-US" sz="1200" dirty="0"/>
              <a:t> Arequipa. </a:t>
            </a:r>
            <a:r>
              <a:rPr lang="en-US" sz="1200" dirty="0" err="1"/>
              <a:t>Muzeul</a:t>
            </a:r>
            <a:r>
              <a:rPr lang="en-US" sz="1200" dirty="0"/>
              <a:t> </a:t>
            </a:r>
            <a:r>
              <a:rPr lang="en-US" sz="1200" dirty="0" err="1"/>
              <a:t>respectiv</a:t>
            </a:r>
            <a:r>
              <a:rPr lang="en-US" sz="1200" dirty="0"/>
              <a:t> se </a:t>
            </a:r>
            <a:r>
              <a:rPr lang="en-US" sz="1200" dirty="0" err="1"/>
              <a:t>află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prezent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administrarea</a:t>
            </a:r>
            <a:r>
              <a:rPr lang="en-US" sz="1200" dirty="0"/>
              <a:t> </a:t>
            </a:r>
            <a:r>
              <a:rPr lang="en-US" sz="1200" dirty="0" err="1"/>
              <a:t>Universității</a:t>
            </a:r>
            <a:r>
              <a:rPr lang="en-US" sz="1200" dirty="0"/>
              <a:t> </a:t>
            </a:r>
            <a:r>
              <a:rPr lang="en-US" sz="1200" dirty="0" err="1"/>
              <a:t>Catolice</a:t>
            </a:r>
            <a:r>
              <a:rPr lang="en-US" sz="1200" dirty="0"/>
              <a:t> Santa María </a:t>
            </a:r>
            <a:r>
              <a:rPr lang="en-US" sz="1200" dirty="0" err="1"/>
              <a:t>și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creat</a:t>
            </a:r>
            <a:r>
              <a:rPr lang="en-US" sz="1200" dirty="0"/>
              <a:t> cu </a:t>
            </a:r>
            <a:r>
              <a:rPr lang="en-US" sz="1200" dirty="0" err="1"/>
              <a:t>intenția</a:t>
            </a:r>
            <a:r>
              <a:rPr lang="en-US" sz="1200" dirty="0"/>
              <a:t> ca la un moment </a:t>
            </a:r>
            <a:r>
              <a:rPr lang="en-US" sz="1200" dirty="0" err="1"/>
              <a:t>dat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devină</a:t>
            </a:r>
            <a:r>
              <a:rPr lang="en-US" sz="1200" dirty="0"/>
              <a:t> un </a:t>
            </a:r>
            <a:r>
              <a:rPr lang="en-US" sz="1200" dirty="0" err="1"/>
              <a:t>institut</a:t>
            </a:r>
            <a:r>
              <a:rPr lang="en-US" sz="1200" dirty="0"/>
              <a:t> de </a:t>
            </a:r>
            <a:r>
              <a:rPr lang="en-US" sz="1200" dirty="0" err="1"/>
              <a:t>cercetare</a:t>
            </a:r>
            <a:r>
              <a:rPr lang="en-US" sz="1200" dirty="0"/>
              <a:t> </a:t>
            </a:r>
            <a:r>
              <a:rPr lang="en-US" sz="1200" dirty="0" err="1"/>
              <a:t>științifică</a:t>
            </a:r>
            <a:r>
              <a:rPr lang="en-US" sz="1200" dirty="0"/>
              <a:t>, </a:t>
            </a:r>
            <a:r>
              <a:rPr lang="en-US" sz="1200" dirty="0" err="1"/>
              <a:t>în</a:t>
            </a:r>
            <a:r>
              <a:rPr lang="en-US" sz="1200" dirty="0"/>
              <a:t> special </a:t>
            </a:r>
            <a:r>
              <a:rPr lang="en-US" sz="1200" dirty="0" err="1"/>
              <a:t>acele</a:t>
            </a:r>
            <a:r>
              <a:rPr lang="en-US" sz="1200" dirty="0"/>
              <a:t> </a:t>
            </a:r>
            <a:r>
              <a:rPr lang="en-US" sz="1200" dirty="0" err="1"/>
              <a:t>piese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care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 pe </a:t>
            </a:r>
            <a:r>
              <a:rPr lang="en-US" sz="1200" dirty="0" err="1"/>
              <a:t>durata</a:t>
            </a:r>
            <a:r>
              <a:rPr lang="en-US" sz="1200" dirty="0"/>
              <a:t> </a:t>
            </a:r>
            <a:r>
              <a:rPr lang="en-US" sz="1200" dirty="0" err="1"/>
              <a:t>proiectului</a:t>
            </a:r>
            <a:r>
              <a:rPr lang="en-US" sz="1200" dirty="0"/>
              <a:t> </a:t>
            </a:r>
            <a:r>
              <a:rPr lang="en-US" sz="1200" dirty="0" err="1"/>
              <a:t>Sanctuarele</a:t>
            </a:r>
            <a:r>
              <a:rPr lang="en-US" sz="1200" dirty="0"/>
              <a:t> </a:t>
            </a:r>
            <a:r>
              <a:rPr lang="en-US" sz="1200" dirty="0" err="1"/>
              <a:t>Înalte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. </a:t>
            </a:r>
            <a:endParaRPr lang="ro-RO" sz="1200" dirty="0"/>
          </a:p>
          <a:p>
            <a:pPr marL="0" indent="0" algn="just">
              <a:buNone/>
            </a:pPr>
            <a:r>
              <a:rPr lang="en-US" sz="1200" dirty="0" err="1"/>
              <a:t>Acest</a:t>
            </a:r>
            <a:r>
              <a:rPr lang="en-US" sz="1200" dirty="0"/>
              <a:t> </a:t>
            </a:r>
            <a:r>
              <a:rPr lang="en-US" sz="1200" dirty="0" err="1"/>
              <a:t>muzeu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important, </a:t>
            </a:r>
            <a:r>
              <a:rPr lang="en-US" sz="1200" dirty="0" err="1"/>
              <a:t>deoarece</a:t>
            </a:r>
            <a:r>
              <a:rPr lang="en-US" sz="1200" dirty="0"/>
              <a:t> </a:t>
            </a:r>
            <a:r>
              <a:rPr lang="en-US" sz="1200" dirty="0" err="1"/>
              <a:t>găzduiește</a:t>
            </a:r>
            <a:r>
              <a:rPr lang="en-US" sz="1200" dirty="0"/>
              <a:t> </a:t>
            </a:r>
            <a:r>
              <a:rPr lang="en-US" sz="1200" dirty="0" err="1"/>
              <a:t>printre</a:t>
            </a:r>
            <a:r>
              <a:rPr lang="en-US" sz="1200" dirty="0"/>
              <a:t> </a:t>
            </a:r>
            <a:r>
              <a:rPr lang="en-US" sz="1200" dirty="0" err="1"/>
              <a:t>diferitele</a:t>
            </a:r>
            <a:r>
              <a:rPr lang="en-US" sz="1200" dirty="0"/>
              <a:t> sale </a:t>
            </a:r>
            <a:r>
              <a:rPr lang="en-US" sz="1200" dirty="0" err="1"/>
              <a:t>piese</a:t>
            </a:r>
            <a:r>
              <a:rPr lang="en-US" sz="1200" dirty="0"/>
              <a:t>, </a:t>
            </a:r>
            <a:r>
              <a:rPr lang="en-US" sz="1200" dirty="0" err="1"/>
              <a:t>nici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</a:t>
            </a:r>
            <a:r>
              <a:rPr lang="en-US" sz="1200" dirty="0"/>
              <a:t>, </a:t>
            </a:r>
            <a:r>
              <a:rPr lang="en-US" sz="1200" dirty="0" err="1"/>
              <a:t>nici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puțin</a:t>
            </a:r>
            <a:r>
              <a:rPr lang="en-US" sz="1200" dirty="0"/>
              <a:t> </a:t>
            </a:r>
            <a:r>
              <a:rPr lang="en-US" sz="1200" dirty="0" err="1"/>
              <a:t>decât</a:t>
            </a:r>
            <a:r>
              <a:rPr lang="en-US" sz="1200" dirty="0"/>
              <a:t> </a:t>
            </a:r>
            <a:r>
              <a:rPr lang="en-US" sz="1200" dirty="0" err="1"/>
              <a:t>celebra</a:t>
            </a:r>
            <a:r>
              <a:rPr lang="en-US" sz="1200" dirty="0"/>
              <a:t> </a:t>
            </a:r>
            <a:r>
              <a:rPr lang="en-US" sz="1200" dirty="0" err="1"/>
              <a:t>mumie</a:t>
            </a:r>
            <a:r>
              <a:rPr lang="en-US" sz="1200" dirty="0"/>
              <a:t> Juanita, </a:t>
            </a:r>
            <a:r>
              <a:rPr lang="en-US" sz="1200" dirty="0" err="1"/>
              <a:t>cunoscută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</a:t>
            </a:r>
            <a:r>
              <a:rPr lang="en-US" sz="1200" dirty="0" err="1"/>
              <a:t>Doamna</a:t>
            </a:r>
            <a:r>
              <a:rPr lang="en-US" sz="1200" dirty="0"/>
              <a:t> </a:t>
            </a:r>
            <a:r>
              <a:rPr lang="en-US" sz="1200" dirty="0" err="1"/>
              <a:t>lui</a:t>
            </a:r>
            <a:r>
              <a:rPr lang="en-US" sz="1200" dirty="0"/>
              <a:t> </a:t>
            </a:r>
            <a:r>
              <a:rPr lang="en-US" sz="1200" dirty="0" err="1"/>
              <a:t>Ampato</a:t>
            </a:r>
            <a:r>
              <a:rPr lang="en-US" sz="1200" dirty="0"/>
              <a:t>, </a:t>
            </a:r>
            <a:r>
              <a:rPr lang="en-US" sz="1200" dirty="0" err="1"/>
              <a:t>când</a:t>
            </a:r>
            <a:r>
              <a:rPr lang="en-US" sz="1200" dirty="0"/>
              <a:t>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găsită</a:t>
            </a:r>
            <a:r>
              <a:rPr lang="en-US" sz="1200" dirty="0"/>
              <a:t> </a:t>
            </a:r>
            <a:r>
              <a:rPr lang="en-US" sz="1200" dirty="0" err="1"/>
              <a:t>deasupra</a:t>
            </a:r>
            <a:r>
              <a:rPr lang="en-US" sz="1200" dirty="0"/>
              <a:t> </a:t>
            </a:r>
            <a:r>
              <a:rPr lang="en-US" sz="1200" dirty="0" err="1"/>
              <a:t>acestui</a:t>
            </a:r>
            <a:r>
              <a:rPr lang="en-US" sz="1200" dirty="0"/>
              <a:t> </a:t>
            </a:r>
            <a:r>
              <a:rPr lang="en-US" sz="1200" dirty="0" err="1"/>
              <a:t>vulcan</a:t>
            </a:r>
            <a:r>
              <a:rPr lang="en-US" sz="1200" dirty="0"/>
              <a:t>. Mumia Juanita, care de-a </a:t>
            </a:r>
            <a:r>
              <a:rPr lang="en-US" sz="1200" dirty="0" err="1"/>
              <a:t>lungul</a:t>
            </a:r>
            <a:r>
              <a:rPr lang="en-US" sz="1200" dirty="0"/>
              <a:t> </a:t>
            </a:r>
            <a:r>
              <a:rPr lang="en-US" sz="1200" dirty="0" err="1"/>
              <a:t>descoperirii</a:t>
            </a:r>
            <a:r>
              <a:rPr lang="en-US" sz="1200" dirty="0"/>
              <a:t> sale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expusă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muzee</a:t>
            </a:r>
            <a:r>
              <a:rPr lang="en-US" sz="1200" dirty="0"/>
              <a:t>, </a:t>
            </a:r>
            <a:r>
              <a:rPr lang="en-US" sz="1200" dirty="0" err="1"/>
              <a:t>atât</a:t>
            </a:r>
            <a:r>
              <a:rPr lang="en-US" sz="1200" dirty="0"/>
              <a:t> la </a:t>
            </a:r>
            <a:r>
              <a:rPr lang="en-US" sz="1200" dirty="0" err="1"/>
              <a:t>nivel</a:t>
            </a:r>
            <a:r>
              <a:rPr lang="en-US" sz="1200" dirty="0"/>
              <a:t> </a:t>
            </a:r>
            <a:r>
              <a:rPr lang="en-US" sz="1200" dirty="0" err="1"/>
              <a:t>național</a:t>
            </a:r>
            <a:r>
              <a:rPr lang="en-US" sz="1200" dirty="0"/>
              <a:t>, </a:t>
            </a:r>
            <a:r>
              <a:rPr lang="en-US" sz="1200" dirty="0" err="1"/>
              <a:t>cât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internațional</a:t>
            </a:r>
            <a:r>
              <a:rPr lang="en-US" sz="1200" dirty="0"/>
              <a:t>; Este o </a:t>
            </a:r>
            <a:r>
              <a:rPr lang="en-US" sz="1200" dirty="0" err="1"/>
              <a:t>piesă</a:t>
            </a:r>
            <a:r>
              <a:rPr lang="en-US" sz="1200" dirty="0"/>
              <a:t> </a:t>
            </a:r>
            <a:r>
              <a:rPr lang="en-US" sz="1200" dirty="0" err="1"/>
              <a:t>cheie</a:t>
            </a:r>
            <a:r>
              <a:rPr lang="en-US" sz="1200" dirty="0"/>
              <a:t> a </a:t>
            </a:r>
            <a:r>
              <a:rPr lang="en-US" sz="1200" dirty="0" err="1"/>
              <a:t>arheologiei</a:t>
            </a:r>
            <a:r>
              <a:rPr lang="en-US" sz="1200" dirty="0"/>
              <a:t>, care </a:t>
            </a:r>
            <a:r>
              <a:rPr lang="en-US" sz="1200" dirty="0" err="1"/>
              <a:t>permite</a:t>
            </a:r>
            <a:r>
              <a:rPr lang="en-US" sz="1200" dirty="0"/>
              <a:t> </a:t>
            </a:r>
            <a:r>
              <a:rPr lang="en-US" sz="1200" dirty="0" err="1"/>
              <a:t>cunoașterea</a:t>
            </a:r>
            <a:r>
              <a:rPr lang="en-US" sz="1200" dirty="0"/>
              <a:t> </a:t>
            </a:r>
            <a:r>
              <a:rPr lang="en-US" sz="1200" dirty="0" err="1"/>
              <a:t>obiceiurilor</a:t>
            </a:r>
            <a:r>
              <a:rPr lang="en-US" sz="1200" dirty="0"/>
              <a:t> </a:t>
            </a:r>
            <a:r>
              <a:rPr lang="en-US" sz="1200" dirty="0" err="1"/>
              <a:t>rituale</a:t>
            </a:r>
            <a:r>
              <a:rPr lang="en-US" sz="1200" dirty="0"/>
              <a:t> ale </a:t>
            </a:r>
            <a:r>
              <a:rPr lang="en-US" sz="1200" dirty="0" err="1"/>
              <a:t>vechilor</a:t>
            </a:r>
            <a:r>
              <a:rPr lang="en-US" sz="1200" dirty="0"/>
              <a:t> </a:t>
            </a:r>
            <a:r>
              <a:rPr lang="en-US" sz="1200" dirty="0" err="1"/>
              <a:t>locuitori</a:t>
            </a:r>
            <a:r>
              <a:rPr lang="en-US" sz="1200" dirty="0"/>
              <a:t> din </a:t>
            </a:r>
            <a:r>
              <a:rPr lang="en-US" sz="1200" dirty="0" err="1"/>
              <a:t>această</a:t>
            </a:r>
            <a:r>
              <a:rPr lang="en-US" sz="1200" dirty="0"/>
              <a:t> </a:t>
            </a:r>
            <a:r>
              <a:rPr lang="en-US" sz="1200" dirty="0" err="1"/>
              <a:t>zonă</a:t>
            </a:r>
            <a:r>
              <a:rPr lang="en-US" sz="1200" dirty="0"/>
              <a:t> a Peru. </a:t>
            </a:r>
            <a:endParaRPr lang="ro-RO" sz="1200" dirty="0"/>
          </a:p>
          <a:p>
            <a:pPr marL="0" indent="0" algn="just">
              <a:buNone/>
            </a:pPr>
            <a:r>
              <a:rPr lang="en-US" sz="1200" dirty="0"/>
              <a:t>Pe </a:t>
            </a:r>
            <a:r>
              <a:rPr lang="en-US" sz="1200" dirty="0" err="1"/>
              <a:t>lângă</a:t>
            </a:r>
            <a:r>
              <a:rPr lang="en-US" sz="1200" dirty="0"/>
              <a:t> </a:t>
            </a:r>
            <a:r>
              <a:rPr lang="en-US" sz="1200" dirty="0" err="1"/>
              <a:t>mumia</a:t>
            </a:r>
            <a:r>
              <a:rPr lang="en-US" sz="1200" dirty="0"/>
              <a:t> Juanita, </a:t>
            </a:r>
            <a:r>
              <a:rPr lang="en-US" sz="1200" dirty="0" err="1"/>
              <a:t>Muzeul</a:t>
            </a:r>
            <a:r>
              <a:rPr lang="en-US" sz="1200" dirty="0"/>
              <a:t> </a:t>
            </a:r>
            <a:r>
              <a:rPr lang="en-US" sz="1200" dirty="0" err="1"/>
              <a:t>Sanctuarelor</a:t>
            </a:r>
            <a:r>
              <a:rPr lang="en-US" sz="1200" dirty="0"/>
              <a:t> </a:t>
            </a:r>
            <a:r>
              <a:rPr lang="en-US" sz="1200" dirty="0" err="1"/>
              <a:t>Andine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încântat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prezinte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diferitele</a:t>
            </a:r>
            <a:r>
              <a:rPr lang="en-US" sz="1200" dirty="0"/>
              <a:t> sale </a:t>
            </a:r>
            <a:r>
              <a:rPr lang="en-US" sz="1200" dirty="0" err="1"/>
              <a:t>săli</a:t>
            </a:r>
            <a:r>
              <a:rPr lang="en-US" sz="1200" dirty="0"/>
              <a:t> de </a:t>
            </a:r>
            <a:r>
              <a:rPr lang="en-US" sz="1200" dirty="0" err="1"/>
              <a:t>expoziție</a:t>
            </a:r>
            <a:r>
              <a:rPr lang="en-US" sz="1200" dirty="0"/>
              <a:t>, </a:t>
            </a:r>
            <a:r>
              <a:rPr lang="en-US" sz="1200" dirty="0" err="1"/>
              <a:t>valoroasa</a:t>
            </a:r>
            <a:r>
              <a:rPr lang="en-US" sz="1200" dirty="0"/>
              <a:t> </a:t>
            </a:r>
            <a:r>
              <a:rPr lang="en-US" sz="1200" dirty="0" err="1"/>
              <a:t>colecție</a:t>
            </a:r>
            <a:r>
              <a:rPr lang="en-US" sz="1200" dirty="0"/>
              <a:t> de </a:t>
            </a:r>
            <a:r>
              <a:rPr lang="en-US" sz="1200" dirty="0" err="1"/>
              <a:t>descoperiri</a:t>
            </a:r>
            <a:r>
              <a:rPr lang="en-US" sz="1200" dirty="0"/>
              <a:t> care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găsite</a:t>
            </a:r>
            <a:r>
              <a:rPr lang="en-US" sz="1200" dirty="0"/>
              <a:t>,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proiectul</a:t>
            </a:r>
            <a:r>
              <a:rPr lang="en-US" sz="1200" dirty="0"/>
              <a:t> </a:t>
            </a:r>
            <a:r>
              <a:rPr lang="en-US" sz="1200" dirty="0" err="1"/>
              <a:t>menționat</a:t>
            </a:r>
            <a:r>
              <a:rPr lang="en-US" sz="1200" dirty="0"/>
              <a:t> anterior, care a </a:t>
            </a:r>
            <a:r>
              <a:rPr lang="en-US" sz="1200" dirty="0" err="1"/>
              <a:t>studiat</a:t>
            </a:r>
            <a:r>
              <a:rPr lang="en-US" sz="1200" dirty="0"/>
              <a:t> </a:t>
            </a:r>
            <a:r>
              <a:rPr lang="en-US" sz="1200" dirty="0" err="1"/>
              <a:t>rămășițele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de pe </a:t>
            </a:r>
            <a:r>
              <a:rPr lang="en-US" sz="1200" dirty="0" err="1"/>
              <a:t>înălțimile</a:t>
            </a:r>
            <a:r>
              <a:rPr lang="en-US" sz="1200" dirty="0"/>
              <a:t> </a:t>
            </a:r>
            <a:r>
              <a:rPr lang="en-US" sz="1200" dirty="0" err="1"/>
              <a:t>Anzilor</a:t>
            </a:r>
            <a:r>
              <a:rPr lang="en-US" sz="1200" dirty="0"/>
              <a:t> </a:t>
            </a:r>
            <a:r>
              <a:rPr lang="en-US" sz="1200" dirty="0" err="1"/>
              <a:t>sudici</a:t>
            </a:r>
            <a:r>
              <a:rPr lang="en-US" sz="1200" dirty="0"/>
              <a:t>;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diferitele</a:t>
            </a:r>
            <a:r>
              <a:rPr lang="en-US" sz="1200" dirty="0"/>
              <a:t> </a:t>
            </a:r>
            <a:r>
              <a:rPr lang="en-US" sz="1200" dirty="0" err="1"/>
              <a:t>piese</a:t>
            </a:r>
            <a:r>
              <a:rPr lang="en-US" sz="1200" dirty="0"/>
              <a:t> care </a:t>
            </a:r>
            <a:r>
              <a:rPr lang="en-US" sz="1200" dirty="0" err="1"/>
              <a:t>alcătuiesc</a:t>
            </a:r>
            <a:r>
              <a:rPr lang="en-US" sz="1200" dirty="0"/>
              <a:t> </a:t>
            </a:r>
            <a:r>
              <a:rPr lang="en-US" sz="1200" dirty="0" err="1"/>
              <a:t>muzeul</a:t>
            </a:r>
            <a:r>
              <a:rPr lang="en-US" sz="1200" dirty="0"/>
              <a:t>, </a:t>
            </a:r>
            <a:r>
              <a:rPr lang="en-US" sz="1200" dirty="0" err="1"/>
              <a:t>acesta</a:t>
            </a:r>
            <a:r>
              <a:rPr lang="en-US" sz="1200" dirty="0"/>
              <a:t> </a:t>
            </a:r>
            <a:r>
              <a:rPr lang="en-US" sz="1200" dirty="0" err="1"/>
              <a:t>prezintă</a:t>
            </a:r>
            <a:r>
              <a:rPr lang="en-US" sz="1200" dirty="0"/>
              <a:t> </a:t>
            </a:r>
            <a:r>
              <a:rPr lang="en-US" sz="1200" dirty="0" err="1"/>
              <a:t>rămășițe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 a </a:t>
            </a:r>
            <a:r>
              <a:rPr lang="en-US" sz="1200" dirty="0" err="1"/>
              <a:t>căror</a:t>
            </a:r>
            <a:r>
              <a:rPr lang="en-US" sz="1200" dirty="0"/>
              <a:t> </a:t>
            </a:r>
            <a:r>
              <a:rPr lang="en-US" sz="1200" dirty="0" err="1"/>
              <a:t>cea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mare </a:t>
            </a:r>
            <a:r>
              <a:rPr lang="en-US" sz="1200" dirty="0" err="1"/>
              <a:t>antichitate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înregistrată</a:t>
            </a:r>
            <a:r>
              <a:rPr lang="en-US" sz="1200" dirty="0"/>
              <a:t> </a:t>
            </a:r>
            <a:r>
              <a:rPr lang="en-US" sz="1200" dirty="0" err="1"/>
              <a:t>acum</a:t>
            </a:r>
            <a:r>
              <a:rPr lang="en-US" sz="1200" dirty="0"/>
              <a:t> </a:t>
            </a:r>
            <a:r>
              <a:rPr lang="en-US" sz="1200" dirty="0" err="1"/>
              <a:t>puțin</a:t>
            </a:r>
            <a:r>
              <a:rPr lang="en-US" sz="1200" dirty="0"/>
              <a:t> </a:t>
            </a:r>
            <a:r>
              <a:rPr lang="en-US" sz="1200" dirty="0" err="1"/>
              <a:t>peste</a:t>
            </a:r>
            <a:r>
              <a:rPr lang="en-US" sz="1200" dirty="0"/>
              <a:t> 550 de ani, </a:t>
            </a:r>
            <a:r>
              <a:rPr lang="en-US" sz="1200" dirty="0" err="1"/>
              <a:t>motiv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care, </a:t>
            </a:r>
            <a:r>
              <a:rPr lang="en-US" sz="1200" dirty="0" err="1"/>
              <a:t>în</a:t>
            </a:r>
            <a:r>
              <a:rPr lang="en-US" sz="1200" dirty="0"/>
              <a:t> mare </a:t>
            </a:r>
            <a:r>
              <a:rPr lang="en-US" sz="1200" dirty="0" err="1"/>
              <a:t>măsură</a:t>
            </a:r>
            <a:r>
              <a:rPr lang="en-US" sz="1200" dirty="0"/>
              <a:t>, sunt </a:t>
            </a:r>
            <a:r>
              <a:rPr lang="en-US" sz="1200" dirty="0" err="1"/>
              <a:t>moșteniri</a:t>
            </a:r>
            <a:r>
              <a:rPr lang="en-US" sz="1200" dirty="0"/>
              <a:t> </a:t>
            </a:r>
            <a:r>
              <a:rPr lang="en-US" sz="1200" dirty="0" err="1"/>
              <a:t>lăsate</a:t>
            </a:r>
            <a:r>
              <a:rPr lang="en-US" sz="1200" dirty="0"/>
              <a:t> de </a:t>
            </a:r>
            <a:r>
              <a:rPr lang="en-US" sz="1200" dirty="0" err="1"/>
              <a:t>cultura</a:t>
            </a:r>
            <a:r>
              <a:rPr lang="en-US" sz="1200" dirty="0"/>
              <a:t> </a:t>
            </a:r>
            <a:r>
              <a:rPr lang="en-US" sz="1200" dirty="0" err="1"/>
              <a:t>incașilor</a:t>
            </a:r>
            <a:r>
              <a:rPr lang="en-US" sz="1200" dirty="0"/>
              <a:t>. </a:t>
            </a:r>
            <a:endParaRPr lang="ro-RO" sz="1200" dirty="0"/>
          </a:p>
          <a:p>
            <a:pPr marL="0" indent="0" algn="just">
              <a:buNone/>
            </a:pPr>
            <a:r>
              <a:rPr lang="en-US" sz="1200" dirty="0"/>
              <a:t>Pe </a:t>
            </a:r>
            <a:r>
              <a:rPr lang="en-US" sz="1200" dirty="0" err="1"/>
              <a:t>lângă</a:t>
            </a:r>
            <a:r>
              <a:rPr lang="en-US" sz="1200" dirty="0"/>
              <a:t> </a:t>
            </a:r>
            <a:r>
              <a:rPr lang="en-US" sz="1200" dirty="0" err="1"/>
              <a:t>diferitele</a:t>
            </a:r>
            <a:r>
              <a:rPr lang="en-US" sz="1200" dirty="0"/>
              <a:t> </a:t>
            </a:r>
            <a:r>
              <a:rPr lang="en-US" sz="1200" dirty="0" err="1"/>
              <a:t>piese</a:t>
            </a:r>
            <a:r>
              <a:rPr lang="en-US" sz="1200" dirty="0"/>
              <a:t> </a:t>
            </a:r>
            <a:r>
              <a:rPr lang="en-US" sz="1200" dirty="0" err="1"/>
              <a:t>arheologice</a:t>
            </a:r>
            <a:r>
              <a:rPr lang="en-US" sz="1200" dirty="0"/>
              <a:t>, </a:t>
            </a:r>
            <a:r>
              <a:rPr lang="en-US" sz="1200" dirty="0" err="1"/>
              <a:t>găsite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timpul</a:t>
            </a:r>
            <a:r>
              <a:rPr lang="en-US" sz="1200" dirty="0"/>
              <a:t> </a:t>
            </a:r>
            <a:r>
              <a:rPr lang="en-US" sz="1200" dirty="0" err="1"/>
              <a:t>procesului</a:t>
            </a:r>
            <a:r>
              <a:rPr lang="en-US" sz="1200" dirty="0"/>
              <a:t> de </a:t>
            </a:r>
            <a:r>
              <a:rPr lang="en-US" sz="1200" dirty="0" err="1"/>
              <a:t>proiect</a:t>
            </a:r>
            <a:r>
              <a:rPr lang="en-US" sz="1200" dirty="0"/>
              <a:t>, </a:t>
            </a:r>
            <a:r>
              <a:rPr lang="en-US" sz="1200" dirty="0" err="1"/>
              <a:t>muzeul</a:t>
            </a:r>
            <a:r>
              <a:rPr lang="en-US" sz="1200" dirty="0"/>
              <a:t> </a:t>
            </a:r>
            <a:r>
              <a:rPr lang="en-US" sz="1200" dirty="0" err="1"/>
              <a:t>expune</a:t>
            </a:r>
            <a:r>
              <a:rPr lang="en-US" sz="1200" dirty="0"/>
              <a:t>, de </a:t>
            </a:r>
            <a:r>
              <a:rPr lang="en-US" sz="1200" dirty="0" err="1"/>
              <a:t>asemenea</a:t>
            </a:r>
            <a:r>
              <a:rPr lang="en-US" sz="1200" dirty="0"/>
              <a:t>, </a:t>
            </a:r>
            <a:r>
              <a:rPr lang="en-US" sz="1200" dirty="0" err="1"/>
              <a:t>ceea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cunoscut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„</a:t>
            </a:r>
            <a:r>
              <a:rPr lang="en-US" sz="1200" dirty="0" err="1"/>
              <a:t>Capaccochas</a:t>
            </a:r>
            <a:r>
              <a:rPr lang="en-US" sz="1200" dirty="0"/>
              <a:t>”, care nu sunt </a:t>
            </a:r>
            <a:r>
              <a:rPr lang="en-US" sz="1200" dirty="0" err="1"/>
              <a:t>nici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mult</a:t>
            </a:r>
            <a:r>
              <a:rPr lang="en-US" sz="1200" dirty="0"/>
              <a:t>, </a:t>
            </a:r>
            <a:r>
              <a:rPr lang="en-US" sz="1200" dirty="0" err="1"/>
              <a:t>nici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puțin</a:t>
            </a:r>
            <a:r>
              <a:rPr lang="en-US" sz="1200" dirty="0"/>
              <a:t> </a:t>
            </a:r>
            <a:r>
              <a:rPr lang="en-US" sz="1200" dirty="0" err="1"/>
              <a:t>decât</a:t>
            </a:r>
            <a:r>
              <a:rPr lang="en-US" sz="1200" dirty="0"/>
              <a:t> </a:t>
            </a:r>
            <a:r>
              <a:rPr lang="en-US" sz="1200" dirty="0" err="1"/>
              <a:t>acele</a:t>
            </a:r>
            <a:r>
              <a:rPr lang="en-US" sz="1200" dirty="0"/>
              <a:t> </a:t>
            </a:r>
            <a:r>
              <a:rPr lang="en-US" sz="1200" dirty="0" err="1"/>
              <a:t>ofrande</a:t>
            </a:r>
            <a:r>
              <a:rPr lang="en-US" sz="1200" dirty="0"/>
              <a:t> care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făcute</a:t>
            </a:r>
            <a:r>
              <a:rPr lang="en-US" sz="1200" dirty="0"/>
              <a:t> la apus. </a:t>
            </a:r>
            <a:r>
              <a:rPr lang="en-US" sz="1200" dirty="0" err="1"/>
              <a:t>Motivul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expune</a:t>
            </a:r>
            <a:r>
              <a:rPr lang="en-US" sz="1200" dirty="0"/>
              <a:t> </a:t>
            </a:r>
            <a:r>
              <a:rPr lang="en-US" sz="1200" dirty="0" err="1"/>
              <a:t>ceea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au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Capaccochas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timpul</a:t>
            </a:r>
            <a:r>
              <a:rPr lang="en-US" sz="1200" dirty="0"/>
              <a:t> </a:t>
            </a:r>
            <a:r>
              <a:rPr lang="en-US" sz="1200" dirty="0" err="1"/>
              <a:t>incanului</a:t>
            </a:r>
            <a:r>
              <a:rPr lang="en-US" sz="1200" dirty="0"/>
              <a:t>, </a:t>
            </a:r>
            <a:r>
              <a:rPr lang="en-US" sz="1200" dirty="0" err="1"/>
              <a:t>permite</a:t>
            </a:r>
            <a:r>
              <a:rPr lang="en-US" sz="1200" dirty="0"/>
              <a:t> </a:t>
            </a:r>
            <a:r>
              <a:rPr lang="en-US" sz="1200" dirty="0" err="1"/>
              <a:t>vizitatorului</a:t>
            </a:r>
            <a:r>
              <a:rPr lang="en-US" sz="1200" dirty="0"/>
              <a:t> </a:t>
            </a:r>
            <a:r>
              <a:rPr lang="en-US" sz="1200" dirty="0" err="1"/>
              <a:t>muzeului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înțeleagă</a:t>
            </a:r>
            <a:r>
              <a:rPr lang="en-US" sz="1200" dirty="0"/>
              <a:t> </a:t>
            </a:r>
            <a:r>
              <a:rPr lang="en-US" sz="1200" dirty="0" err="1"/>
              <a:t>valoarea</a:t>
            </a:r>
            <a:r>
              <a:rPr lang="en-US" sz="1200" dirty="0"/>
              <a:t> </a:t>
            </a:r>
            <a:r>
              <a:rPr lang="en-US" sz="1200" dirty="0" err="1"/>
              <a:t>descoperirii</a:t>
            </a:r>
            <a:r>
              <a:rPr lang="en-US" sz="1200" dirty="0"/>
              <a:t> </a:t>
            </a:r>
            <a:r>
              <a:rPr lang="en-US" sz="1200" dirty="0" err="1"/>
              <a:t>Doamnei</a:t>
            </a:r>
            <a:r>
              <a:rPr lang="en-US" sz="1200" dirty="0"/>
              <a:t> din </a:t>
            </a:r>
            <a:r>
              <a:rPr lang="en-US" sz="1200" dirty="0" err="1"/>
              <a:t>Ampato</a:t>
            </a:r>
            <a:r>
              <a:rPr lang="en-US" sz="1200" dirty="0"/>
              <a:t>. ”</a:t>
            </a:r>
            <a:endParaRPr lang="es-PE" sz="1200" dirty="0"/>
          </a:p>
        </p:txBody>
      </p:sp>
      <p:sp>
        <p:nvSpPr>
          <p:cNvPr id="4" name="3 Rectángulo"/>
          <p:cNvSpPr/>
          <p:nvPr/>
        </p:nvSpPr>
        <p:spPr>
          <a:xfrm>
            <a:off x="571500" y="4318616"/>
            <a:ext cx="7272338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s-PE" sz="1000" dirty="0">
                <a:hlinkClick r:id="rId2"/>
              </a:rPr>
              <a:t>https://turismoi.pe/museos/museo-santuarios-andinos-universidad-catolica-de-santa-maria.htm</a:t>
            </a:r>
            <a:endParaRPr lang="es-PE" sz="1000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8376" y="859471"/>
            <a:ext cx="8162059" cy="363154"/>
          </a:xfrm>
        </p:spPr>
        <p:txBody>
          <a:bodyPr>
            <a:normAutofit/>
          </a:bodyPr>
          <a:lstStyle/>
          <a:p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28650" y="1615799"/>
            <a:ext cx="4143375" cy="1260965"/>
          </a:xfrm>
        </p:spPr>
        <p:txBody>
          <a:bodyPr/>
          <a:lstStyle/>
          <a:p>
            <a:pPr marL="0" indent="0" algn="just">
              <a:buNone/>
            </a:pPr>
            <a:r>
              <a:rPr lang="en-US" sz="1200" dirty="0"/>
              <a:t>Mumia Juanita, a </a:t>
            </a:r>
            <a:r>
              <a:rPr lang="en-US" sz="1200" dirty="0" err="1"/>
              <a:t>fost</a:t>
            </a:r>
            <a:r>
              <a:rPr lang="en-US" sz="1200" dirty="0"/>
              <a:t> o </a:t>
            </a:r>
            <a:r>
              <a:rPr lang="en-US" sz="1200" dirty="0" err="1"/>
              <a:t>fecioară</a:t>
            </a:r>
            <a:r>
              <a:rPr lang="en-US" sz="1200" dirty="0"/>
              <a:t> </a:t>
            </a:r>
            <a:r>
              <a:rPr lang="en-US" sz="1200" dirty="0" err="1"/>
              <a:t>sacrificată</a:t>
            </a:r>
            <a:r>
              <a:rPr lang="en-US" sz="1200" dirty="0"/>
              <a:t> de </a:t>
            </a:r>
            <a:r>
              <a:rPr lang="en-US" sz="1200" dirty="0" err="1"/>
              <a:t>inca</a:t>
            </a:r>
            <a:r>
              <a:rPr lang="en-US" sz="1200" dirty="0"/>
              <a:t>, </a:t>
            </a:r>
            <a:r>
              <a:rPr lang="en-US" sz="1200" dirty="0" err="1"/>
              <a:t>găsită</a:t>
            </a:r>
            <a:r>
              <a:rPr lang="en-US" sz="1200" dirty="0"/>
              <a:t> </a:t>
            </a:r>
            <a:r>
              <a:rPr lang="en-US" sz="1200" dirty="0" err="1"/>
              <a:t>după</a:t>
            </a:r>
            <a:r>
              <a:rPr lang="en-US" sz="1200" dirty="0"/>
              <a:t> 500 de ani pe </a:t>
            </a:r>
            <a:r>
              <a:rPr lang="en-US" sz="1200" dirty="0" err="1"/>
              <a:t>vârful</a:t>
            </a:r>
            <a:r>
              <a:rPr lang="en-US" sz="1200" dirty="0"/>
              <a:t> </a:t>
            </a:r>
            <a:r>
              <a:rPr lang="en-US" sz="1200" dirty="0" err="1"/>
              <a:t>unui</a:t>
            </a:r>
            <a:r>
              <a:rPr lang="en-US" sz="1200" dirty="0"/>
              <a:t> </a:t>
            </a:r>
            <a:r>
              <a:rPr lang="en-US" sz="1200" dirty="0" err="1"/>
              <a:t>munte</a:t>
            </a:r>
            <a:r>
              <a:rPr lang="en-US" sz="1200" dirty="0"/>
              <a:t> din Arequipa, Peru. Este </a:t>
            </a:r>
            <a:r>
              <a:rPr lang="en-US" sz="1200" dirty="0" err="1"/>
              <a:t>cunoscută</a:t>
            </a:r>
            <a:r>
              <a:rPr lang="en-US" sz="1200" dirty="0"/>
              <a:t> sub </a:t>
            </a:r>
            <a:r>
              <a:rPr lang="en-US" sz="1200" dirty="0" err="1"/>
              <a:t>numele</a:t>
            </a:r>
            <a:r>
              <a:rPr lang="en-US" sz="1200" dirty="0"/>
              <a:t> de „fata de </a:t>
            </a:r>
            <a:r>
              <a:rPr lang="en-US" sz="1200" dirty="0" err="1"/>
              <a:t>gheață</a:t>
            </a:r>
            <a:r>
              <a:rPr lang="en-US" sz="1200" dirty="0"/>
              <a:t>” </a:t>
            </a:r>
            <a:r>
              <a:rPr lang="en-US" sz="1200" dirty="0" err="1"/>
              <a:t>sau</a:t>
            </a:r>
            <a:r>
              <a:rPr lang="en-US" sz="1200" dirty="0"/>
              <a:t> „</a:t>
            </a:r>
            <a:r>
              <a:rPr lang="en-US" sz="1200" dirty="0" err="1"/>
              <a:t>doamna</a:t>
            </a:r>
            <a:r>
              <a:rPr lang="en-US" sz="1200" dirty="0"/>
              <a:t> </a:t>
            </a:r>
            <a:r>
              <a:rPr lang="en-US" sz="1200" dirty="0" err="1"/>
              <a:t>lui</a:t>
            </a:r>
            <a:r>
              <a:rPr lang="en-US" sz="1200" dirty="0"/>
              <a:t> </a:t>
            </a:r>
            <a:r>
              <a:rPr lang="en-US" sz="1200" dirty="0" err="1"/>
              <a:t>Ampato</a:t>
            </a:r>
            <a:r>
              <a:rPr lang="en-US" sz="1200" dirty="0"/>
              <a:t>”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considerată</a:t>
            </a:r>
            <a:r>
              <a:rPr lang="en-US" sz="1200" dirty="0"/>
              <a:t> </a:t>
            </a:r>
            <a:r>
              <a:rPr lang="en-US" sz="1200" dirty="0" err="1"/>
              <a:t>cea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bine </a:t>
            </a:r>
            <a:r>
              <a:rPr lang="en-US" sz="1200" dirty="0" err="1"/>
              <a:t>conservată</a:t>
            </a:r>
            <a:r>
              <a:rPr lang="en-US" sz="1200" dirty="0"/>
              <a:t> </a:t>
            </a:r>
            <a:r>
              <a:rPr lang="en-US" sz="1200" dirty="0" err="1"/>
              <a:t>mumie</a:t>
            </a:r>
            <a:r>
              <a:rPr lang="en-US" sz="1200" dirty="0"/>
              <a:t> din </a:t>
            </a:r>
            <a:r>
              <a:rPr lang="en-US" sz="1200" dirty="0" err="1"/>
              <a:t>istoria</a:t>
            </a:r>
            <a:r>
              <a:rPr lang="en-US" sz="1200" dirty="0"/>
              <a:t> </a:t>
            </a:r>
            <a:r>
              <a:rPr lang="en-US" sz="1200" dirty="0" err="1"/>
              <a:t>omenirii</a:t>
            </a:r>
            <a:r>
              <a:rPr lang="ro-RO" sz="1200" dirty="0"/>
              <a:t>.</a:t>
            </a:r>
            <a:endParaRPr lang="es-PE" sz="1200" dirty="0"/>
          </a:p>
        </p:txBody>
      </p:sp>
      <p:pic>
        <p:nvPicPr>
          <p:cNvPr id="149506" name="Picture 2" descr="La momia juanita - Viajar por Per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8094" y="1328738"/>
            <a:ext cx="3066750" cy="23086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102" y="869745"/>
            <a:ext cx="8162059" cy="352880"/>
          </a:xfrm>
        </p:spPr>
        <p:txBody>
          <a:bodyPr>
            <a:normAutofit/>
          </a:bodyPr>
          <a:lstStyle/>
          <a:p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28650" y="1369219"/>
            <a:ext cx="4057650" cy="32635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PE" dirty="0"/>
              <a:t>   </a:t>
            </a:r>
            <a:r>
              <a:rPr lang="en-US" dirty="0"/>
              <a:t/>
            </a:r>
            <a:br>
              <a:rPr lang="en-US" dirty="0"/>
            </a:br>
            <a:r>
              <a:rPr lang="en-US" sz="1300" dirty="0"/>
              <a:t>Mumia Juanita </a:t>
            </a:r>
            <a:r>
              <a:rPr lang="en-US" sz="1300" dirty="0" err="1"/>
              <a:t>este</a:t>
            </a:r>
            <a:r>
              <a:rPr lang="en-US" sz="1300" dirty="0"/>
              <a:t> </a:t>
            </a:r>
            <a:r>
              <a:rPr lang="en-US" sz="1300" dirty="0" err="1"/>
              <a:t>unul</a:t>
            </a:r>
            <a:r>
              <a:rPr lang="en-US" sz="1300" dirty="0"/>
              <a:t> </a:t>
            </a:r>
            <a:r>
              <a:rPr lang="en-US" sz="1300" dirty="0" err="1"/>
              <a:t>dintre</a:t>
            </a:r>
            <a:r>
              <a:rPr lang="en-US" sz="1300" dirty="0"/>
              <a:t> </a:t>
            </a:r>
            <a:r>
              <a:rPr lang="en-US" sz="1300" dirty="0" err="1"/>
              <a:t>cele</a:t>
            </a:r>
            <a:r>
              <a:rPr lang="en-US" sz="1300" dirty="0"/>
              <a:t> </a:t>
            </a:r>
            <a:r>
              <a:rPr lang="en-US" sz="1300" dirty="0" err="1"/>
              <a:t>mai</a:t>
            </a:r>
            <a:r>
              <a:rPr lang="en-US" sz="1300" dirty="0"/>
              <a:t> bine </a:t>
            </a:r>
            <a:r>
              <a:rPr lang="en-US" sz="1300" dirty="0" err="1"/>
              <a:t>conservate</a:t>
            </a:r>
            <a:r>
              <a:rPr lang="en-US" sz="1300" dirty="0"/>
              <a:t> </a:t>
            </a:r>
            <a:r>
              <a:rPr lang="en-US" sz="1300" dirty="0" err="1"/>
              <a:t>cadavre</a:t>
            </a:r>
            <a:r>
              <a:rPr lang="en-US" sz="1300" dirty="0"/>
              <a:t> din </a:t>
            </a:r>
            <a:r>
              <a:rPr lang="en-US" sz="1300" dirty="0" err="1"/>
              <a:t>lume</a:t>
            </a:r>
            <a:r>
              <a:rPr lang="en-US" sz="1300" dirty="0"/>
              <a:t>. </a:t>
            </a:r>
            <a:r>
              <a:rPr lang="en-US" sz="1300" dirty="0" err="1"/>
              <a:t>Capul</a:t>
            </a:r>
            <a:r>
              <a:rPr lang="en-US" sz="1300" dirty="0"/>
              <a:t> </a:t>
            </a:r>
            <a:r>
              <a:rPr lang="en-US" sz="1300" dirty="0" err="1"/>
              <a:t>mumiei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-a </a:t>
            </a:r>
            <a:r>
              <a:rPr lang="en-US" sz="1300" dirty="0" err="1"/>
              <a:t>păstrat</a:t>
            </a:r>
            <a:r>
              <a:rPr lang="en-US" sz="1300" dirty="0"/>
              <a:t> </a:t>
            </a:r>
            <a:r>
              <a:rPr lang="en-US" sz="1300" dirty="0" err="1"/>
              <a:t>părul</a:t>
            </a:r>
            <a:r>
              <a:rPr lang="en-US" sz="1300" dirty="0"/>
              <a:t>, precum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pielea</a:t>
            </a:r>
            <a:r>
              <a:rPr lang="en-US" sz="1300" dirty="0"/>
              <a:t> </a:t>
            </a:r>
            <a:r>
              <a:rPr lang="en-US" sz="1300" dirty="0" err="1"/>
              <a:t>întregului</a:t>
            </a:r>
            <a:r>
              <a:rPr lang="en-US" sz="1300" dirty="0"/>
              <a:t> corp. </a:t>
            </a:r>
            <a:r>
              <a:rPr lang="en-US" sz="1300" dirty="0" err="1"/>
              <a:t>Chiar</a:t>
            </a:r>
            <a:r>
              <a:rPr lang="en-US" sz="1300" dirty="0"/>
              <a:t>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hainele</a:t>
            </a:r>
            <a:r>
              <a:rPr lang="en-US" sz="1300" dirty="0"/>
              <a:t> pe care le </a:t>
            </a:r>
            <a:r>
              <a:rPr lang="en-US" sz="1300" dirty="0" err="1"/>
              <a:t>purta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ziua</a:t>
            </a:r>
            <a:r>
              <a:rPr lang="en-US" sz="1300" dirty="0"/>
              <a:t> </a:t>
            </a:r>
            <a:r>
              <a:rPr lang="en-US" sz="1300" dirty="0" err="1"/>
              <a:t>sacrificiului</a:t>
            </a:r>
            <a:r>
              <a:rPr lang="en-US" sz="1300" dirty="0"/>
              <a:t> au </a:t>
            </a:r>
            <a:r>
              <a:rPr lang="en-US" sz="1300" dirty="0" err="1"/>
              <a:t>fost</a:t>
            </a:r>
            <a:r>
              <a:rPr lang="en-US" sz="1300" dirty="0"/>
              <a:t> bine </a:t>
            </a:r>
            <a:r>
              <a:rPr lang="en-US" sz="1300" dirty="0" err="1"/>
              <a:t>conservate</a:t>
            </a:r>
            <a:r>
              <a:rPr lang="en-US" sz="1300" dirty="0"/>
              <a:t>, </a:t>
            </a:r>
            <a:r>
              <a:rPr lang="en-US" sz="1300" dirty="0" err="1"/>
              <a:t>purta</a:t>
            </a:r>
            <a:r>
              <a:rPr lang="en-US" sz="1300" dirty="0"/>
              <a:t> o </a:t>
            </a:r>
            <a:r>
              <a:rPr lang="en-US" sz="1300" dirty="0" err="1"/>
              <a:t>halat</a:t>
            </a:r>
            <a:r>
              <a:rPr lang="en-US" sz="1300" dirty="0"/>
              <a:t> </a:t>
            </a:r>
            <a:r>
              <a:rPr lang="en-US" sz="1300" dirty="0" err="1"/>
              <a:t>roșu</a:t>
            </a:r>
            <a:r>
              <a:rPr lang="en-US" sz="1300" dirty="0"/>
              <a:t>, precum </a:t>
            </a:r>
            <a:r>
              <a:rPr lang="en-US" sz="1300" dirty="0" err="1"/>
              <a:t>și</a:t>
            </a:r>
            <a:r>
              <a:rPr lang="en-US" sz="1300" dirty="0"/>
              <a:t> </a:t>
            </a:r>
            <a:r>
              <a:rPr lang="en-US" sz="1300" dirty="0" err="1"/>
              <a:t>pantofii</a:t>
            </a:r>
            <a:r>
              <a:rPr lang="en-US" sz="1300" dirty="0"/>
              <a:t> </a:t>
            </a:r>
            <a:r>
              <a:rPr lang="en-US" sz="1300" dirty="0" err="1"/>
              <a:t>ei</a:t>
            </a:r>
            <a:r>
              <a:rPr lang="en-US" sz="1300" dirty="0"/>
              <a:t> din </a:t>
            </a:r>
            <a:r>
              <a:rPr lang="en-US" sz="1300" dirty="0" err="1"/>
              <a:t>lână</a:t>
            </a:r>
            <a:r>
              <a:rPr lang="en-US" sz="1300" dirty="0"/>
              <a:t> de alpaca. Mumia </a:t>
            </a:r>
            <a:r>
              <a:rPr lang="en-US" sz="1300" dirty="0" err="1"/>
              <a:t>avea</a:t>
            </a:r>
            <a:r>
              <a:rPr lang="en-US" sz="1300" dirty="0"/>
              <a:t> </a:t>
            </a:r>
            <a:r>
              <a:rPr lang="en-US" sz="1300" dirty="0" err="1"/>
              <a:t>mâncare</a:t>
            </a:r>
            <a:r>
              <a:rPr lang="en-US" sz="1300" dirty="0"/>
              <a:t>, </a:t>
            </a:r>
            <a:r>
              <a:rPr lang="en-US" sz="1300" dirty="0" err="1"/>
              <a:t>frunze</a:t>
            </a:r>
            <a:r>
              <a:rPr lang="en-US" sz="1300" dirty="0"/>
              <a:t> de coca, </a:t>
            </a:r>
            <a:r>
              <a:rPr lang="en-US" sz="1300" dirty="0" err="1"/>
              <a:t>ofrande</a:t>
            </a:r>
            <a:r>
              <a:rPr lang="en-US" sz="1300" dirty="0"/>
              <a:t> precum, </a:t>
            </a:r>
            <a:r>
              <a:rPr lang="en-US" sz="1300" dirty="0" err="1"/>
              <a:t>printre</a:t>
            </a:r>
            <a:r>
              <a:rPr lang="en-US" sz="1300" dirty="0"/>
              <a:t> </a:t>
            </a:r>
            <a:r>
              <a:rPr lang="en-US" sz="1300" dirty="0" err="1"/>
              <a:t>altele</a:t>
            </a:r>
            <a:r>
              <a:rPr lang="en-US" sz="1300" dirty="0"/>
              <a:t>, </a:t>
            </a:r>
            <a:r>
              <a:rPr lang="en-US" sz="1300" dirty="0" err="1"/>
              <a:t>statuete</a:t>
            </a:r>
            <a:r>
              <a:rPr lang="en-US" sz="1300" dirty="0"/>
              <a:t> de </a:t>
            </a:r>
            <a:r>
              <a:rPr lang="en-US" sz="1300" dirty="0" err="1"/>
              <a:t>aur</a:t>
            </a:r>
            <a:r>
              <a:rPr lang="en-US" sz="1300" dirty="0"/>
              <a:t>, </a:t>
            </a:r>
            <a:r>
              <a:rPr lang="en-US" sz="1300" dirty="0" err="1"/>
              <a:t>lamă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miniatură</a:t>
            </a:r>
            <a:r>
              <a:rPr lang="en-US" sz="1300" dirty="0"/>
              <a:t>.</a:t>
            </a:r>
            <a:endParaRPr lang="es-PE" dirty="0"/>
          </a:p>
        </p:txBody>
      </p:sp>
      <p:pic>
        <p:nvPicPr>
          <p:cNvPr id="5" name="Picture 2" descr="Radio Universidad: AUTOCOLCA SOLICITA AYUDA DEPAISES EUROPEOS PARA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81305" y="1614487"/>
            <a:ext cx="3900758" cy="2615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6507" y="849197"/>
            <a:ext cx="7886700" cy="679375"/>
          </a:xfrm>
        </p:spPr>
        <p:txBody>
          <a:bodyPr>
            <a:normAutofit/>
          </a:bodyPr>
          <a:lstStyle/>
          <a:p>
            <a:r>
              <a:rPr lang="ro-RO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Imperiul </a:t>
            </a:r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458" y="1481947"/>
            <a:ext cx="8183233" cy="119960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200" dirty="0" err="1"/>
              <a:t>Imperiul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considerat</a:t>
            </a:r>
            <a:r>
              <a:rPr lang="en-US" sz="1200" dirty="0"/>
              <a:t> una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cele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</a:t>
            </a:r>
            <a:r>
              <a:rPr lang="en-US" sz="1200" dirty="0" err="1"/>
              <a:t>dezvoltate</a:t>
            </a:r>
            <a:r>
              <a:rPr lang="en-US" sz="1200" dirty="0"/>
              <a:t> </a:t>
            </a:r>
            <a:r>
              <a:rPr lang="en-US" sz="1200" dirty="0" err="1"/>
              <a:t>culturi</a:t>
            </a:r>
            <a:r>
              <a:rPr lang="en-US" sz="1200" dirty="0"/>
              <a:t> indigene, al </a:t>
            </a:r>
            <a:r>
              <a:rPr lang="en-US" sz="1200" dirty="0" err="1"/>
              <a:t>cărui</a:t>
            </a:r>
            <a:r>
              <a:rPr lang="en-US" sz="1200" dirty="0"/>
              <a:t> </a:t>
            </a:r>
            <a:r>
              <a:rPr lang="en-US" sz="1200" dirty="0" err="1"/>
              <a:t>teritoriu</a:t>
            </a:r>
            <a:r>
              <a:rPr lang="en-US" sz="1200" dirty="0"/>
              <a:t> </a:t>
            </a:r>
            <a:r>
              <a:rPr lang="en-US" sz="1200" dirty="0" err="1"/>
              <a:t>cuprindea</a:t>
            </a:r>
            <a:r>
              <a:rPr lang="en-US" sz="1200" dirty="0"/>
              <a:t> </a:t>
            </a:r>
            <a:r>
              <a:rPr lang="en-US" sz="1200" dirty="0" err="1"/>
              <a:t>teritoriul</a:t>
            </a:r>
            <a:r>
              <a:rPr lang="en-US" sz="1200" dirty="0"/>
              <a:t> </a:t>
            </a:r>
            <a:r>
              <a:rPr lang="en-US" sz="1200" dirty="0" err="1"/>
              <a:t>Columbiei</a:t>
            </a:r>
            <a:r>
              <a:rPr lang="en-US" sz="1200" dirty="0"/>
              <a:t> </a:t>
            </a:r>
            <a:r>
              <a:rPr lang="en-US" sz="1200" dirty="0" err="1"/>
              <a:t>actuale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nord</a:t>
            </a:r>
            <a:r>
              <a:rPr lang="en-US" sz="1200" dirty="0"/>
              <a:t>, </a:t>
            </a:r>
            <a:r>
              <a:rPr lang="en-US" sz="1200" dirty="0" err="1"/>
              <a:t>în</a:t>
            </a:r>
            <a:r>
              <a:rPr lang="en-US" sz="1200" dirty="0"/>
              <a:t> vest </a:t>
            </a:r>
            <a:r>
              <a:rPr lang="en-US" sz="1200" dirty="0" err="1"/>
              <a:t>coastele</a:t>
            </a:r>
            <a:r>
              <a:rPr lang="en-US" sz="1200" dirty="0"/>
              <a:t> </a:t>
            </a:r>
            <a:r>
              <a:rPr lang="en-US" sz="1200" dirty="0" err="1"/>
              <a:t>Oceanului</a:t>
            </a:r>
            <a:r>
              <a:rPr lang="en-US" sz="1200" dirty="0"/>
              <a:t> Pacific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sud</a:t>
            </a:r>
            <a:r>
              <a:rPr lang="en-US" sz="1200" dirty="0"/>
              <a:t> a </a:t>
            </a:r>
            <a:r>
              <a:rPr lang="en-US" sz="1200" dirty="0" err="1"/>
              <a:t>ajuns</a:t>
            </a:r>
            <a:r>
              <a:rPr lang="en-US" sz="1200" dirty="0"/>
              <a:t> </a:t>
            </a:r>
            <a:r>
              <a:rPr lang="en-US" sz="1200" dirty="0" err="1"/>
              <a:t>să</a:t>
            </a:r>
            <a:r>
              <a:rPr lang="en-US" sz="1200" dirty="0"/>
              <a:t> </a:t>
            </a:r>
            <a:r>
              <a:rPr lang="en-US" sz="1200" dirty="0" err="1"/>
              <a:t>ocupe</a:t>
            </a:r>
            <a:r>
              <a:rPr lang="en-US" sz="1200" dirty="0"/>
              <a:t> o </a:t>
            </a:r>
            <a:r>
              <a:rPr lang="en-US" sz="1200" dirty="0" err="1"/>
              <a:t>parte</a:t>
            </a:r>
            <a:r>
              <a:rPr lang="en-US" sz="1200" dirty="0"/>
              <a:t> din </a:t>
            </a:r>
            <a:r>
              <a:rPr lang="en-US" sz="1200" dirty="0" err="1"/>
              <a:t>actuala</a:t>
            </a:r>
            <a:r>
              <a:rPr lang="en-US" sz="1200" dirty="0"/>
              <a:t> </a:t>
            </a:r>
            <a:r>
              <a:rPr lang="en-US" sz="1200" dirty="0" err="1"/>
              <a:t>țară</a:t>
            </a:r>
            <a:r>
              <a:rPr lang="en-US" sz="1200" dirty="0"/>
              <a:t> de Chile. De </a:t>
            </a:r>
            <a:r>
              <a:rPr lang="en-US" sz="1200" dirty="0" err="1"/>
              <a:t>asemenea</a:t>
            </a:r>
            <a:r>
              <a:rPr lang="en-US" sz="1200" dirty="0"/>
              <a:t>, s-a </a:t>
            </a:r>
            <a:r>
              <a:rPr lang="en-US" sz="1200" dirty="0" err="1"/>
              <a:t>răspândit</a:t>
            </a:r>
            <a:r>
              <a:rPr lang="en-US" sz="1200" dirty="0"/>
              <a:t> pe </a:t>
            </a:r>
            <a:r>
              <a:rPr lang="en-US" sz="1200" dirty="0" err="1"/>
              <a:t>uscat</a:t>
            </a:r>
            <a:r>
              <a:rPr lang="en-US" sz="1200" dirty="0"/>
              <a:t> la o </a:t>
            </a:r>
            <a:r>
              <a:rPr lang="en-US" sz="1200" dirty="0" err="1"/>
              <a:t>altitudine</a:t>
            </a:r>
            <a:r>
              <a:rPr lang="en-US" sz="1200" dirty="0"/>
              <a:t> </a:t>
            </a:r>
            <a:r>
              <a:rPr lang="en-US" sz="1200" dirty="0" err="1"/>
              <a:t>geografică</a:t>
            </a:r>
            <a:r>
              <a:rPr lang="en-US" sz="1200" dirty="0"/>
              <a:t> mare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Anzi</a:t>
            </a:r>
            <a:r>
              <a:rPr lang="en-US" sz="1200" dirty="0"/>
              <a:t>. </a:t>
            </a:r>
            <a:r>
              <a:rPr lang="en-US" sz="1200" dirty="0" err="1"/>
              <a:t>Există</a:t>
            </a:r>
            <a:r>
              <a:rPr lang="en-US" sz="1200" dirty="0"/>
              <a:t> </a:t>
            </a:r>
            <a:r>
              <a:rPr lang="en-US" sz="1200" dirty="0" err="1"/>
              <a:t>dovezi</a:t>
            </a:r>
            <a:r>
              <a:rPr lang="en-US" sz="1200" dirty="0"/>
              <a:t> </a:t>
            </a:r>
            <a:r>
              <a:rPr lang="en-US" sz="1200" dirty="0" err="1"/>
              <a:t>rezonabile</a:t>
            </a:r>
            <a:r>
              <a:rPr lang="en-US" sz="1200" dirty="0"/>
              <a:t> cu </a:t>
            </a:r>
            <a:r>
              <a:rPr lang="en-US" sz="1200" dirty="0" err="1"/>
              <a:t>privire</a:t>
            </a:r>
            <a:r>
              <a:rPr lang="en-US" sz="1200" dirty="0"/>
              <a:t> la </a:t>
            </a:r>
            <a:r>
              <a:rPr lang="en-US" sz="1200" dirty="0" err="1"/>
              <a:t>diferite</a:t>
            </a:r>
            <a:r>
              <a:rPr lang="en-US" sz="1200" dirty="0"/>
              <a:t> </a:t>
            </a:r>
            <a:r>
              <a:rPr lang="en-US" sz="1200" dirty="0" err="1"/>
              <a:t>aspecte</a:t>
            </a:r>
            <a:r>
              <a:rPr lang="en-US" sz="1200" dirty="0"/>
              <a:t> ale </a:t>
            </a:r>
            <a:r>
              <a:rPr lang="en-US" sz="1200" dirty="0" err="1"/>
              <a:t>medicinei</a:t>
            </a:r>
            <a:r>
              <a:rPr lang="en-US" sz="1200" dirty="0"/>
              <a:t> </a:t>
            </a:r>
            <a:r>
              <a:rPr lang="en-US" sz="1200" dirty="0" err="1"/>
              <a:t>inca</a:t>
            </a:r>
            <a:r>
              <a:rPr lang="en-US" sz="1200" dirty="0"/>
              <a:t>, </a:t>
            </a:r>
            <a:r>
              <a:rPr lang="en-US" sz="1200" dirty="0" err="1"/>
              <a:t>inclusiv</a:t>
            </a:r>
            <a:r>
              <a:rPr lang="en-US" sz="1200" dirty="0"/>
              <a:t> </a:t>
            </a:r>
            <a:r>
              <a:rPr lang="en-US" sz="1200" dirty="0" err="1"/>
              <a:t>prezența</a:t>
            </a:r>
            <a:r>
              <a:rPr lang="en-US" sz="1200" dirty="0"/>
              <a:t> </a:t>
            </a:r>
            <a:r>
              <a:rPr lang="en-US" sz="1200" dirty="0" err="1"/>
              <a:t>vindecătorilor</a:t>
            </a:r>
            <a:r>
              <a:rPr lang="en-US" sz="1200" dirty="0"/>
              <a:t>, </a:t>
            </a:r>
            <a:r>
              <a:rPr lang="en-US" sz="1200" dirty="0" err="1"/>
              <a:t>numiți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șamani</a:t>
            </a:r>
            <a:r>
              <a:rPr lang="en-US" sz="1200" dirty="0"/>
              <a:t>, </a:t>
            </a:r>
            <a:r>
              <a:rPr lang="en-US" sz="1200" dirty="0" err="1"/>
              <a:t>utilizarea</a:t>
            </a:r>
            <a:r>
              <a:rPr lang="en-US" sz="1200" dirty="0"/>
              <a:t> </a:t>
            </a:r>
            <a:r>
              <a:rPr lang="en-US" sz="1200" dirty="0" err="1"/>
              <a:t>plantelor</a:t>
            </a:r>
            <a:r>
              <a:rPr lang="en-US" sz="1200" dirty="0"/>
              <a:t> </a:t>
            </a:r>
            <a:r>
              <a:rPr lang="en-US" sz="1200" dirty="0" err="1"/>
              <a:t>medicinale</a:t>
            </a:r>
            <a:r>
              <a:rPr lang="en-US" sz="1200" dirty="0"/>
              <a:t>, </a:t>
            </a:r>
            <a:r>
              <a:rPr lang="en-US" sz="1200" dirty="0" err="1"/>
              <a:t>operații</a:t>
            </a:r>
            <a:r>
              <a:rPr lang="en-US" sz="1200" dirty="0"/>
              <a:t> </a:t>
            </a:r>
            <a:r>
              <a:rPr lang="en-US" sz="1200" dirty="0" err="1"/>
              <a:t>chirurgicale</a:t>
            </a:r>
            <a:r>
              <a:rPr lang="en-US" sz="1200" dirty="0"/>
              <a:t>, </a:t>
            </a:r>
            <a:r>
              <a:rPr lang="en-US" sz="1200" dirty="0" err="1"/>
              <a:t>trepanări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alte</a:t>
            </a:r>
            <a:r>
              <a:rPr lang="en-US" sz="1200" dirty="0"/>
              <a:t> </a:t>
            </a:r>
            <a:r>
              <a:rPr lang="en-US" sz="1200" dirty="0" err="1"/>
              <a:t>proceduri</a:t>
            </a:r>
            <a:r>
              <a:rPr lang="en-US" sz="12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2144" y="4272434"/>
            <a:ext cx="8695426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050" dirty="0"/>
              <a:t>Jan G. R. </a:t>
            </a:r>
            <a:r>
              <a:rPr lang="en-US" sz="1050" dirty="0" err="1"/>
              <a:t>Elferink</a:t>
            </a:r>
            <a:r>
              <a:rPr lang="en-US" sz="1050" dirty="0"/>
              <a:t>. The Inca healer: empirical medical knowledge and magic  in pre-Columbian Peru </a:t>
            </a:r>
            <a:r>
              <a:rPr lang="en-US" sz="1050" dirty="0" err="1"/>
              <a:t>Revista</a:t>
            </a:r>
            <a:r>
              <a:rPr lang="en-US" sz="1050" dirty="0"/>
              <a:t> de </a:t>
            </a:r>
            <a:r>
              <a:rPr lang="en-US" sz="1050" dirty="0" err="1"/>
              <a:t>Indias</a:t>
            </a:r>
            <a:r>
              <a:rPr lang="en-US" sz="1050" dirty="0"/>
              <a:t>, 2015, vol. LXXV, n.º 264 </a:t>
            </a:r>
            <a:r>
              <a:rPr lang="en-US" sz="1050" dirty="0" err="1"/>
              <a:t>Págs</a:t>
            </a:r>
            <a:r>
              <a:rPr lang="en-US" sz="1050" dirty="0"/>
              <a:t>. 323­350, ISSN: 0034­8341 doi:10.3989/revindias.2015.011</a:t>
            </a:r>
          </a:p>
        </p:txBody>
      </p:sp>
    </p:spTree>
    <p:extLst>
      <p:ext uri="{BB962C8B-B14F-4D97-AF65-F5344CB8AC3E}">
        <p14:creationId xmlns:p14="http://schemas.microsoft.com/office/powerpoint/2010/main" val="27594005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8102" y="792997"/>
            <a:ext cx="8162059" cy="414525"/>
          </a:xfrm>
        </p:spPr>
        <p:txBody>
          <a:bodyPr>
            <a:normAutofit/>
          </a:bodyPr>
          <a:lstStyle/>
          <a:p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628650" y="1369219"/>
            <a:ext cx="4457700" cy="326350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PE" sz="1300" dirty="0"/>
              <a:t>   </a:t>
            </a:r>
            <a:r>
              <a:rPr lang="en-US" sz="1300" dirty="0"/>
              <a:t/>
            </a:r>
            <a:br>
              <a:rPr lang="en-US" sz="1300" dirty="0"/>
            </a:br>
            <a:r>
              <a:rPr lang="en-US" sz="1300" dirty="0"/>
              <a:t>Mumia Juanita a </a:t>
            </a:r>
            <a:r>
              <a:rPr lang="en-US" sz="1300" dirty="0" err="1"/>
              <a:t>murit</a:t>
            </a:r>
            <a:r>
              <a:rPr lang="en-US" sz="1300" dirty="0"/>
              <a:t> ca </a:t>
            </a:r>
            <a:r>
              <a:rPr lang="en-US" sz="1300" dirty="0" err="1"/>
              <a:t>parte</a:t>
            </a:r>
            <a:r>
              <a:rPr lang="en-US" sz="1300" dirty="0"/>
              <a:t> a </a:t>
            </a:r>
            <a:r>
              <a:rPr lang="en-US" sz="1300" dirty="0" err="1"/>
              <a:t>unui</a:t>
            </a:r>
            <a:r>
              <a:rPr lang="en-US" sz="1300" dirty="0"/>
              <a:t> </a:t>
            </a:r>
            <a:r>
              <a:rPr lang="en-US" sz="1300" dirty="0" err="1"/>
              <a:t>sacrificiu</a:t>
            </a:r>
            <a:r>
              <a:rPr lang="en-US" sz="1300" dirty="0"/>
              <a:t> </a:t>
            </a:r>
            <a:r>
              <a:rPr lang="en-US" sz="1300" dirty="0" err="1"/>
              <a:t>uman</a:t>
            </a:r>
            <a:r>
              <a:rPr lang="en-US" sz="1300" dirty="0"/>
              <a:t>. </a:t>
            </a:r>
            <a:r>
              <a:rPr lang="en-US" sz="1300" dirty="0" err="1"/>
              <a:t>Pentru</a:t>
            </a:r>
            <a:r>
              <a:rPr lang="en-US" sz="1300" dirty="0"/>
              <a:t> </a:t>
            </a:r>
            <a:r>
              <a:rPr lang="en-US" sz="1300" dirty="0" err="1"/>
              <a:t>aceasta</a:t>
            </a:r>
            <a:r>
              <a:rPr lang="en-US" sz="1300" dirty="0"/>
              <a:t>, a </a:t>
            </a:r>
            <a:r>
              <a:rPr lang="en-US" sz="1300" dirty="0" err="1"/>
              <a:t>fost</a:t>
            </a:r>
            <a:r>
              <a:rPr lang="en-US" sz="1300" dirty="0"/>
              <a:t> </a:t>
            </a:r>
            <a:r>
              <a:rPr lang="en-US" sz="1300" dirty="0" err="1"/>
              <a:t>dusă</a:t>
            </a:r>
            <a:r>
              <a:rPr lang="en-US" sz="1300" dirty="0"/>
              <a:t> pe un </a:t>
            </a:r>
            <a:r>
              <a:rPr lang="en-US" sz="1300" dirty="0" err="1"/>
              <a:t>munte</a:t>
            </a:r>
            <a:r>
              <a:rPr lang="en-US" sz="1300" dirty="0"/>
              <a:t> </a:t>
            </a:r>
            <a:r>
              <a:rPr lang="en-US" sz="1300" dirty="0" err="1"/>
              <a:t>într</a:t>
            </a:r>
            <a:r>
              <a:rPr lang="en-US" sz="1300" dirty="0"/>
              <a:t>-un ritual </a:t>
            </a:r>
            <a:r>
              <a:rPr lang="en-US" sz="1300" dirty="0" err="1"/>
              <a:t>numit</a:t>
            </a:r>
            <a:r>
              <a:rPr lang="en-US" sz="1300" dirty="0"/>
              <a:t> „capacocha”, </a:t>
            </a:r>
            <a:r>
              <a:rPr lang="en-US" sz="1300" dirty="0" err="1"/>
              <a:t>în</a:t>
            </a:r>
            <a:r>
              <a:rPr lang="en-US" sz="1300" dirty="0"/>
              <a:t> care </a:t>
            </a:r>
            <a:r>
              <a:rPr lang="en-US" sz="1300" dirty="0" err="1"/>
              <a:t>copiii</a:t>
            </a:r>
            <a:r>
              <a:rPr lang="en-US" sz="1300" dirty="0"/>
              <a:t> </a:t>
            </a:r>
            <a:r>
              <a:rPr lang="en-US" sz="1300" dirty="0" err="1"/>
              <a:t>erau</a:t>
            </a:r>
            <a:r>
              <a:rPr lang="en-US" sz="1300" dirty="0"/>
              <a:t> </a:t>
            </a:r>
            <a:r>
              <a:rPr lang="en-US" sz="1300" dirty="0" err="1"/>
              <a:t>oferiți</a:t>
            </a:r>
            <a:r>
              <a:rPr lang="en-US" sz="1300" dirty="0"/>
              <a:t> „</a:t>
            </a:r>
            <a:r>
              <a:rPr lang="en-US" sz="1300" dirty="0" err="1"/>
              <a:t>apusului</a:t>
            </a:r>
            <a:r>
              <a:rPr lang="en-US" sz="1300" dirty="0"/>
              <a:t>”, </a:t>
            </a:r>
            <a:r>
              <a:rPr lang="en-US" sz="1300" dirty="0" err="1"/>
              <a:t>pentru</a:t>
            </a:r>
            <a:r>
              <a:rPr lang="en-US" sz="1300" dirty="0"/>
              <a:t> a-</a:t>
            </a:r>
            <a:r>
              <a:rPr lang="en-US" sz="1300" dirty="0" err="1"/>
              <a:t>i</a:t>
            </a:r>
            <a:r>
              <a:rPr lang="en-US" sz="1300" dirty="0"/>
              <a:t> </a:t>
            </a:r>
            <a:r>
              <a:rPr lang="en-US" sz="1300" dirty="0" err="1"/>
              <a:t>potoli</a:t>
            </a:r>
            <a:r>
              <a:rPr lang="en-US" sz="1300" dirty="0"/>
              <a:t> pe </a:t>
            </a:r>
            <a:r>
              <a:rPr lang="en-US" sz="1300" dirty="0" err="1"/>
              <a:t>zei</a:t>
            </a:r>
            <a:r>
              <a:rPr lang="en-US" sz="1300" dirty="0"/>
              <a:t>. </a:t>
            </a:r>
            <a:r>
              <a:rPr lang="en-US" sz="1300" dirty="0" err="1"/>
              <a:t>Acest</a:t>
            </a:r>
            <a:r>
              <a:rPr lang="en-US" sz="1300" dirty="0"/>
              <a:t> ritual de </a:t>
            </a:r>
            <a:r>
              <a:rPr lang="en-US" sz="1300" dirty="0" err="1"/>
              <a:t>sacrificiu</a:t>
            </a:r>
            <a:r>
              <a:rPr lang="en-US" sz="1300" dirty="0"/>
              <a:t> a </a:t>
            </a:r>
            <a:r>
              <a:rPr lang="en-US" sz="1300" dirty="0" err="1"/>
              <a:t>fost</a:t>
            </a:r>
            <a:r>
              <a:rPr lang="en-US" sz="1300" dirty="0"/>
              <a:t> </a:t>
            </a:r>
            <a:r>
              <a:rPr lang="en-US" sz="1300" dirty="0" err="1"/>
              <a:t>efectuat</a:t>
            </a:r>
            <a:r>
              <a:rPr lang="en-US" sz="1300" dirty="0"/>
              <a:t> </a:t>
            </a:r>
            <a:r>
              <a:rPr lang="en-US" sz="1300" dirty="0" err="1"/>
              <a:t>pentru</a:t>
            </a:r>
            <a:r>
              <a:rPr lang="en-US" sz="1300" dirty="0"/>
              <a:t> a </a:t>
            </a:r>
            <a:r>
              <a:rPr lang="en-US" sz="1300" dirty="0" err="1"/>
              <a:t>opri</a:t>
            </a:r>
            <a:r>
              <a:rPr lang="en-US" sz="1300" dirty="0"/>
              <a:t> un </a:t>
            </a:r>
            <a:r>
              <a:rPr lang="en-US" sz="1300" dirty="0" err="1"/>
              <a:t>dezastru</a:t>
            </a:r>
            <a:r>
              <a:rPr lang="en-US" sz="1300" dirty="0"/>
              <a:t> natural </a:t>
            </a:r>
            <a:r>
              <a:rPr lang="en-US" sz="1300" dirty="0" err="1"/>
              <a:t>sau</a:t>
            </a:r>
            <a:r>
              <a:rPr lang="en-US" sz="1300" dirty="0"/>
              <a:t> </a:t>
            </a:r>
            <a:r>
              <a:rPr lang="en-US" sz="1300" dirty="0" err="1"/>
              <a:t>pentru</a:t>
            </a:r>
            <a:r>
              <a:rPr lang="en-US" sz="1300" dirty="0"/>
              <a:t> a </a:t>
            </a:r>
            <a:r>
              <a:rPr lang="en-US" sz="1300" dirty="0" err="1"/>
              <a:t>asigura</a:t>
            </a:r>
            <a:r>
              <a:rPr lang="en-US" sz="1300" dirty="0"/>
              <a:t> o </a:t>
            </a:r>
            <a:r>
              <a:rPr lang="en-US" sz="1300" dirty="0" err="1"/>
              <a:t>recoltă</a:t>
            </a:r>
            <a:r>
              <a:rPr lang="en-US" sz="1300" dirty="0"/>
              <a:t> </a:t>
            </a:r>
            <a:r>
              <a:rPr lang="ro-RO" sz="1300" dirty="0"/>
              <a:t>bogată</a:t>
            </a:r>
            <a:r>
              <a:rPr lang="en-US" sz="1300" dirty="0"/>
              <a:t>. </a:t>
            </a:r>
            <a:r>
              <a:rPr lang="en-US" sz="1300" dirty="0" err="1"/>
              <a:t>Corpul</a:t>
            </a:r>
            <a:r>
              <a:rPr lang="en-US" sz="1300" dirty="0"/>
              <a:t> </a:t>
            </a:r>
            <a:r>
              <a:rPr lang="en-US" sz="1300" dirty="0" err="1"/>
              <a:t>mumiei</a:t>
            </a:r>
            <a:r>
              <a:rPr lang="en-US" sz="1300" dirty="0"/>
              <a:t> Juanita a </a:t>
            </a:r>
            <a:r>
              <a:rPr lang="en-US" sz="1300" dirty="0" err="1"/>
              <a:t>fost</a:t>
            </a:r>
            <a:r>
              <a:rPr lang="en-US" sz="1300" dirty="0"/>
              <a:t> </a:t>
            </a:r>
            <a:r>
              <a:rPr lang="en-US" sz="1300" dirty="0" err="1"/>
              <a:t>descoperit</a:t>
            </a:r>
            <a:r>
              <a:rPr lang="en-US" sz="1300" dirty="0"/>
              <a:t>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partea</a:t>
            </a:r>
            <a:r>
              <a:rPr lang="en-US" sz="1300" dirty="0"/>
              <a:t> </a:t>
            </a:r>
            <a:r>
              <a:rPr lang="en-US" sz="1300" dirty="0" err="1"/>
              <a:t>superioară</a:t>
            </a:r>
            <a:r>
              <a:rPr lang="en-US" sz="1300" dirty="0"/>
              <a:t> a </a:t>
            </a:r>
            <a:r>
              <a:rPr lang="en-US" sz="1300" dirty="0" err="1"/>
              <a:t>zăpezii</a:t>
            </a:r>
            <a:r>
              <a:rPr lang="en-US" sz="1300" dirty="0"/>
              <a:t> </a:t>
            </a:r>
            <a:r>
              <a:rPr lang="en-US" sz="1300" dirty="0" err="1"/>
              <a:t>Ampato</a:t>
            </a:r>
            <a:r>
              <a:rPr lang="en-US" sz="1300" dirty="0"/>
              <a:t>, </a:t>
            </a:r>
            <a:r>
              <a:rPr lang="en-US" sz="1300" dirty="0" err="1"/>
              <a:t>în</a:t>
            </a:r>
            <a:r>
              <a:rPr lang="en-US" sz="1300" dirty="0"/>
              <a:t> </a:t>
            </a:r>
            <a:r>
              <a:rPr lang="en-US" sz="1300" dirty="0" err="1"/>
              <a:t>septembrie</a:t>
            </a:r>
            <a:r>
              <a:rPr lang="en-US" sz="1300" dirty="0"/>
              <a:t> 1995 de </a:t>
            </a:r>
            <a:r>
              <a:rPr lang="en-US" sz="1300" dirty="0" err="1"/>
              <a:t>antropologul</a:t>
            </a:r>
            <a:r>
              <a:rPr lang="en-US" sz="1300" dirty="0"/>
              <a:t> Johan Reinhard </a:t>
            </a:r>
            <a:r>
              <a:rPr lang="en-US" sz="1300" dirty="0" err="1"/>
              <a:t>și</a:t>
            </a:r>
            <a:r>
              <a:rPr lang="en-US" sz="1300" dirty="0"/>
              <a:t> Miguel </a:t>
            </a:r>
            <a:r>
              <a:rPr lang="en-US" sz="1300" dirty="0" err="1"/>
              <a:t>Zárate</a:t>
            </a:r>
            <a:r>
              <a:rPr lang="en-US" sz="1300" dirty="0"/>
              <a:t>.</a:t>
            </a:r>
            <a:endParaRPr lang="es-PE" dirty="0"/>
          </a:p>
        </p:txBody>
      </p:sp>
      <p:pic>
        <p:nvPicPr>
          <p:cNvPr id="5" name="4 Imagen" descr="Peru-In-Images-Discovering-Juanit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698" y="1207522"/>
            <a:ext cx="2521429" cy="36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960" y="832208"/>
            <a:ext cx="8162059" cy="410965"/>
          </a:xfrm>
        </p:spPr>
        <p:txBody>
          <a:bodyPr>
            <a:normAutofit/>
          </a:bodyPr>
          <a:lstStyle/>
          <a:p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52549" y="1253447"/>
            <a:ext cx="8313470" cy="117125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Mumia Juanita, </a:t>
            </a:r>
            <a:r>
              <a:rPr lang="en-US" sz="1200" dirty="0" err="1"/>
              <a:t>fiind</a:t>
            </a:r>
            <a:r>
              <a:rPr lang="en-US" sz="1200" dirty="0"/>
              <a:t> </a:t>
            </a:r>
            <a:r>
              <a:rPr lang="en-US" sz="1200" dirty="0" err="1"/>
              <a:t>unul</a:t>
            </a:r>
            <a:r>
              <a:rPr lang="en-US" sz="1200" dirty="0"/>
              <a:t>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cele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bine </a:t>
            </a:r>
            <a:r>
              <a:rPr lang="en-US" sz="1200" dirty="0" err="1"/>
              <a:t>conservate</a:t>
            </a:r>
            <a:r>
              <a:rPr lang="en-US" sz="1200" dirty="0"/>
              <a:t> </a:t>
            </a:r>
            <a:r>
              <a:rPr lang="en-US" sz="1200" dirty="0" err="1"/>
              <a:t>cadavre</a:t>
            </a:r>
            <a:r>
              <a:rPr lang="en-US" sz="1200" dirty="0"/>
              <a:t> din </a:t>
            </a:r>
            <a:r>
              <a:rPr lang="en-US" sz="1200" dirty="0" err="1"/>
              <a:t>lume</a:t>
            </a:r>
            <a:r>
              <a:rPr lang="en-US" sz="1200" dirty="0"/>
              <a:t>, a </a:t>
            </a:r>
            <a:r>
              <a:rPr lang="en-US" sz="1200" dirty="0" err="1"/>
              <a:t>atras</a:t>
            </a:r>
            <a:r>
              <a:rPr lang="en-US" sz="1200" dirty="0"/>
              <a:t> </a:t>
            </a:r>
            <a:r>
              <a:rPr lang="en-US" sz="1200" dirty="0" err="1"/>
              <a:t>atenția</a:t>
            </a:r>
            <a:r>
              <a:rPr lang="en-US" sz="1200" dirty="0"/>
              <a:t> </a:t>
            </a:r>
            <a:r>
              <a:rPr lang="en-US" sz="1200" dirty="0" err="1"/>
              <a:t>comunității</a:t>
            </a:r>
            <a:r>
              <a:rPr lang="en-US" sz="1200" dirty="0"/>
              <a:t> </a:t>
            </a:r>
            <a:r>
              <a:rPr lang="en-US" sz="1200" dirty="0" err="1"/>
              <a:t>științifice</a:t>
            </a:r>
            <a:r>
              <a:rPr lang="en-US" sz="1200" dirty="0"/>
              <a:t> </a:t>
            </a:r>
            <a:r>
              <a:rPr lang="en-US" sz="1200" dirty="0" err="1"/>
              <a:t>internaționale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studiu</a:t>
            </a:r>
            <a:r>
              <a:rPr lang="en-US" sz="1200" dirty="0"/>
              <a:t>. De </a:t>
            </a:r>
            <a:r>
              <a:rPr lang="en-US" sz="1200" dirty="0" err="1"/>
              <a:t>exemplu</a:t>
            </a:r>
            <a:r>
              <a:rPr lang="en-US" sz="1200" dirty="0"/>
              <a:t>,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studiat</a:t>
            </a:r>
            <a:r>
              <a:rPr lang="en-US" sz="1200" dirty="0"/>
              <a:t> </a:t>
            </a:r>
            <a:r>
              <a:rPr lang="en-US" sz="1200" dirty="0" err="1"/>
              <a:t>conținutul</a:t>
            </a:r>
            <a:r>
              <a:rPr lang="en-US" sz="1200" dirty="0"/>
              <a:t> gastric din </a:t>
            </a:r>
            <a:r>
              <a:rPr lang="en-US" sz="1200" dirty="0" err="1"/>
              <a:t>orele</a:t>
            </a:r>
            <a:r>
              <a:rPr lang="en-US" sz="1200" dirty="0"/>
              <a:t> </a:t>
            </a:r>
            <a:r>
              <a:rPr lang="en-US" sz="1200" dirty="0" err="1"/>
              <a:t>anterioare</a:t>
            </a:r>
            <a:r>
              <a:rPr lang="en-US" sz="1200" dirty="0"/>
              <a:t> </a:t>
            </a:r>
            <a:r>
              <a:rPr lang="en-US" sz="1200" dirty="0" err="1"/>
              <a:t>sacrificării</a:t>
            </a:r>
            <a:r>
              <a:rPr lang="en-US" sz="1200" dirty="0"/>
              <a:t> lor, </a:t>
            </a:r>
            <a:r>
              <a:rPr lang="en-US" sz="1200" dirty="0" err="1"/>
              <a:t>concluzionând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au </a:t>
            </a:r>
            <a:r>
              <a:rPr lang="en-US" sz="1200" dirty="0" err="1"/>
              <a:t>consumat</a:t>
            </a:r>
            <a:r>
              <a:rPr lang="en-US" sz="1200" dirty="0"/>
              <a:t> coca, </a:t>
            </a:r>
            <a:r>
              <a:rPr lang="en-US" sz="1200" dirty="0" err="1"/>
              <a:t>alcool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chicha. Mumia Juanita,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-a </a:t>
            </a:r>
            <a:r>
              <a:rPr lang="en-US" sz="1200" dirty="0" err="1"/>
              <a:t>păstrat</a:t>
            </a:r>
            <a:r>
              <a:rPr lang="en-US" sz="1200" dirty="0"/>
              <a:t> </a:t>
            </a: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organele</a:t>
            </a:r>
            <a:r>
              <a:rPr lang="en-US" sz="1200" dirty="0"/>
              <a:t>, a </a:t>
            </a:r>
            <a:r>
              <a:rPr lang="en-US" sz="1200" dirty="0" err="1"/>
              <a:t>făcut</a:t>
            </a:r>
            <a:r>
              <a:rPr lang="en-US" sz="1200" dirty="0"/>
              <a:t> </a:t>
            </a:r>
            <a:r>
              <a:rPr lang="en-US" sz="1200" dirty="0" err="1"/>
              <a:t>parte</a:t>
            </a:r>
            <a:r>
              <a:rPr lang="en-US" sz="1200" dirty="0"/>
              <a:t> din diverse </a:t>
            </a:r>
            <a:r>
              <a:rPr lang="en-US" sz="1200" dirty="0" err="1"/>
              <a:t>investigații</a:t>
            </a:r>
            <a:r>
              <a:rPr lang="en-US" sz="1200" dirty="0"/>
              <a:t> locale, </a:t>
            </a:r>
            <a:r>
              <a:rPr lang="en-US" sz="1200" dirty="0" err="1"/>
              <a:t>naționale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internaționale</a:t>
            </a:r>
            <a:r>
              <a:rPr lang="en-US" sz="1200" dirty="0"/>
              <a:t>: </a:t>
            </a:r>
            <a:r>
              <a:rPr lang="en-US" sz="1200" dirty="0" err="1"/>
              <a:t>tomografie</a:t>
            </a:r>
            <a:r>
              <a:rPr lang="en-US" sz="1200" dirty="0"/>
              <a:t>, </a:t>
            </a:r>
            <a:r>
              <a:rPr lang="en-US" sz="1200" dirty="0" err="1"/>
              <a:t>studii</a:t>
            </a:r>
            <a:r>
              <a:rPr lang="en-US" sz="1200" dirty="0"/>
              <a:t> ADN etc.</a:t>
            </a:r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49382" y="4194959"/>
            <a:ext cx="841663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900" dirty="0"/>
              <a:t>MEDINA, ANGELICA ISABEL BRAÑEZ. INDUMENTARIA DE PODER FEMENINO EN EL PERÚ ANTIGUO LA DAMA DE LOS CUATRO TUPUS, LA SEÑORA DE CAO, LA SACERDOTISA DE CHORNANCAP Y JUANITA DE AMPATO. En </a:t>
            </a:r>
            <a:r>
              <a:rPr lang="es-PE" sz="900" i="1" dirty="0"/>
              <a:t>[GKA ARTS 2020] Congreso Internacional de Artes y Culturas</a:t>
            </a:r>
            <a:r>
              <a:rPr lang="es-PE" sz="900" dirty="0"/>
              <a:t>. 2020.</a:t>
            </a:r>
          </a:p>
        </p:txBody>
      </p:sp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670" y="777278"/>
            <a:ext cx="8162059" cy="393976"/>
          </a:xfrm>
        </p:spPr>
        <p:txBody>
          <a:bodyPr>
            <a:normAutofit/>
          </a:bodyPr>
          <a:lstStyle/>
          <a:p>
            <a:r>
              <a:rPr lang="es-PE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78897" y="1217445"/>
            <a:ext cx="8157606" cy="10736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200" dirty="0"/>
              <a:t>Fata </a:t>
            </a:r>
            <a:r>
              <a:rPr lang="en-US" sz="1200" dirty="0" err="1"/>
              <a:t>incașă</a:t>
            </a:r>
            <a:r>
              <a:rPr lang="en-US" sz="1200" dirty="0"/>
              <a:t> de 12 ani, care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sacrificată</a:t>
            </a:r>
            <a:r>
              <a:rPr lang="en-US" sz="1200" dirty="0"/>
              <a:t> ritual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jurul</a:t>
            </a:r>
            <a:r>
              <a:rPr lang="en-US" sz="1200" dirty="0"/>
              <a:t> </a:t>
            </a:r>
            <a:r>
              <a:rPr lang="en-US" sz="1200" dirty="0" err="1"/>
              <a:t>anului</a:t>
            </a:r>
            <a:r>
              <a:rPr lang="en-US" sz="1200" dirty="0"/>
              <a:t> 1440 </a:t>
            </a:r>
            <a:r>
              <a:rPr lang="en-US" sz="1200" dirty="0" err="1"/>
              <a:t>pentru</a:t>
            </a:r>
            <a:r>
              <a:rPr lang="en-US" sz="1200" dirty="0"/>
              <a:t> a </a:t>
            </a:r>
            <a:r>
              <a:rPr lang="en-US" sz="1200" dirty="0" err="1"/>
              <a:t>potoli</a:t>
            </a:r>
            <a:r>
              <a:rPr lang="en-US" sz="1200" dirty="0"/>
              <a:t> </a:t>
            </a:r>
            <a:r>
              <a:rPr lang="en-US" sz="1200" dirty="0" err="1"/>
              <a:t>zeii</a:t>
            </a:r>
            <a:r>
              <a:rPr lang="en-US" sz="1200" dirty="0"/>
              <a:t> </a:t>
            </a:r>
            <a:r>
              <a:rPr lang="en-US" sz="1200" dirty="0" err="1"/>
              <a:t>Muntelui</a:t>
            </a:r>
            <a:r>
              <a:rPr lang="en-US" sz="1200" dirty="0"/>
              <a:t> </a:t>
            </a:r>
            <a:r>
              <a:rPr lang="en-US" sz="1200" dirty="0" err="1"/>
              <a:t>Ampato</a:t>
            </a:r>
            <a:r>
              <a:rPr lang="en-US" sz="1200" dirty="0"/>
              <a:t>,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acum</a:t>
            </a:r>
            <a:r>
              <a:rPr lang="en-US" sz="1200" dirty="0"/>
              <a:t> </a:t>
            </a:r>
            <a:r>
              <a:rPr lang="en-US" sz="1200" dirty="0" err="1"/>
              <a:t>închisă</a:t>
            </a:r>
            <a:r>
              <a:rPr lang="en-US" sz="1200" dirty="0"/>
              <a:t> </a:t>
            </a:r>
            <a:r>
              <a:rPr lang="en-US" sz="1200" dirty="0" err="1"/>
              <a:t>ermetic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va</a:t>
            </a:r>
            <a:r>
              <a:rPr lang="en-US" sz="1200" dirty="0"/>
              <a:t> fi </a:t>
            </a:r>
            <a:r>
              <a:rPr lang="en-US" sz="1200" dirty="0" err="1"/>
              <a:t>ținută</a:t>
            </a:r>
            <a:r>
              <a:rPr lang="en-US" sz="1200" dirty="0"/>
              <a:t> </a:t>
            </a:r>
            <a:r>
              <a:rPr lang="en-US" sz="1200" dirty="0" err="1"/>
              <a:t>în</a:t>
            </a:r>
            <a:r>
              <a:rPr lang="en-US" sz="1200" dirty="0"/>
              <a:t> </a:t>
            </a:r>
            <a:r>
              <a:rPr lang="en-US" sz="1200" dirty="0" err="1"/>
              <a:t>întuneric</a:t>
            </a:r>
            <a:r>
              <a:rPr lang="en-US" sz="1200" dirty="0"/>
              <a:t> total la o </a:t>
            </a:r>
            <a:r>
              <a:rPr lang="en-US" sz="1200" dirty="0" err="1"/>
              <a:t>temperatură</a:t>
            </a:r>
            <a:r>
              <a:rPr lang="en-US" sz="1200" dirty="0"/>
              <a:t> </a:t>
            </a:r>
            <a:r>
              <a:rPr lang="en-US" sz="1200" dirty="0" err="1"/>
              <a:t>constantă</a:t>
            </a:r>
            <a:r>
              <a:rPr lang="en-US" sz="1200" dirty="0"/>
              <a:t> de 20 de grade sub zero.</a:t>
            </a:r>
          </a:p>
          <a:p>
            <a:pPr marL="0" indent="0" algn="just">
              <a:buNone/>
            </a:pPr>
            <a:r>
              <a:rPr lang="en-US" sz="1200" dirty="0"/>
              <a:t>Reinhard, </a:t>
            </a:r>
            <a:r>
              <a:rPr lang="en-US" sz="1200" dirty="0" err="1"/>
              <a:t>alături</a:t>
            </a:r>
            <a:r>
              <a:rPr lang="en-US" sz="1200" dirty="0"/>
              <a:t> de José Antonio Chavez, </a:t>
            </a:r>
            <a:r>
              <a:rPr lang="en-US" sz="1200" dirty="0" err="1"/>
              <a:t>decanul</a:t>
            </a:r>
            <a:r>
              <a:rPr lang="en-US" sz="1200" dirty="0"/>
              <a:t> de </a:t>
            </a:r>
            <a:r>
              <a:rPr lang="en-US" sz="1200" dirty="0" err="1"/>
              <a:t>arheologie</a:t>
            </a:r>
            <a:r>
              <a:rPr lang="en-US" sz="1200" dirty="0"/>
              <a:t> la </a:t>
            </a:r>
            <a:r>
              <a:rPr lang="en-US" sz="1200" dirty="0" err="1"/>
              <a:t>Universitatea</a:t>
            </a:r>
            <a:r>
              <a:rPr lang="en-US" sz="1200" dirty="0"/>
              <a:t> </a:t>
            </a:r>
            <a:r>
              <a:rPr lang="en-US" sz="1200" dirty="0" err="1"/>
              <a:t>Catolică</a:t>
            </a:r>
            <a:r>
              <a:rPr lang="en-US" sz="1200" dirty="0"/>
              <a:t> din Arequipa, l-au </a:t>
            </a:r>
            <a:r>
              <a:rPr lang="en-US" sz="1200" dirty="0" err="1"/>
              <a:t>descoperit</a:t>
            </a:r>
            <a:r>
              <a:rPr lang="en-US" sz="1200" dirty="0"/>
              <a:t> pe Sarita pe o </a:t>
            </a:r>
            <a:r>
              <a:rPr lang="en-US" sz="1200" dirty="0" err="1"/>
              <a:t>platformă</a:t>
            </a:r>
            <a:r>
              <a:rPr lang="en-US" sz="1200" dirty="0"/>
              <a:t> </a:t>
            </a:r>
            <a:r>
              <a:rPr lang="en-US" sz="1200" dirty="0" err="1"/>
              <a:t>rituală</a:t>
            </a:r>
            <a:r>
              <a:rPr lang="en-US" sz="1200" dirty="0"/>
              <a:t> pe </a:t>
            </a:r>
            <a:r>
              <a:rPr lang="en-US" sz="1200" dirty="0" err="1"/>
              <a:t>fața</a:t>
            </a:r>
            <a:r>
              <a:rPr lang="en-US" sz="1200" dirty="0"/>
              <a:t> </a:t>
            </a:r>
            <a:r>
              <a:rPr lang="en-US" sz="1200" dirty="0" err="1"/>
              <a:t>estică</a:t>
            </a:r>
            <a:r>
              <a:rPr lang="en-US" sz="1200" dirty="0"/>
              <a:t> a </a:t>
            </a:r>
            <a:r>
              <a:rPr lang="en-US" sz="1200" dirty="0" err="1"/>
              <a:t>vulcanului</a:t>
            </a:r>
            <a:r>
              <a:rPr lang="en-US" sz="1200" dirty="0"/>
              <a:t> Sara </a:t>
            </a:r>
            <a:r>
              <a:rPr lang="en-US" sz="1200" dirty="0" err="1"/>
              <a:t>Sara</a:t>
            </a:r>
            <a:r>
              <a:rPr lang="en-US" sz="1200" dirty="0"/>
              <a:t>.</a:t>
            </a:r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49382" y="4194959"/>
            <a:ext cx="841663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900" dirty="0"/>
              <a:t>MEDINA, ANGELICA ISABEL BRAÑEZ. INDUMENTARIA DE PODER FEMENINO EN EL PERÚ ANTIGUO LA DAMA DE LOS CUATRO TUPUS, LA SEÑORA DE CAO, LA SACERDOTISA DE CHORNANCAP Y JUANITA DE AMPATO. En </a:t>
            </a:r>
            <a:r>
              <a:rPr lang="es-PE" sz="900" i="1" dirty="0"/>
              <a:t>[GKA ARTS 2020] Congreso Internacional de Artes y Culturas</a:t>
            </a:r>
            <a:r>
              <a:rPr lang="es-PE" sz="900" dirty="0"/>
              <a:t>. 2020.</a:t>
            </a:r>
          </a:p>
        </p:txBody>
      </p:sp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3959" y="842481"/>
            <a:ext cx="8162059" cy="667820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2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r>
              <a:rPr lang="en-US" dirty="0"/>
              <a:t/>
            </a:r>
            <a:br>
              <a:rPr lang="en-US" dirty="0"/>
            </a:br>
            <a:r>
              <a:rPr lang="es-PE" dirty="0"/>
              <a:t> </a:t>
            </a:r>
            <a:endParaRPr lang="en-US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00964" y="1348081"/>
            <a:ext cx="8313470" cy="136040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PE" dirty="0" err="1"/>
              <a:t>Mumia</a:t>
            </a:r>
            <a:r>
              <a:rPr lang="es-PE" dirty="0"/>
              <a:t> Juanita </a:t>
            </a:r>
            <a:r>
              <a:rPr lang="es-PE" dirty="0" err="1"/>
              <a:t>moare</a:t>
            </a:r>
            <a:r>
              <a:rPr lang="es-PE" dirty="0"/>
              <a:t> </a:t>
            </a:r>
            <a:r>
              <a:rPr lang="es-PE" dirty="0" err="1"/>
              <a:t>cu</a:t>
            </a:r>
            <a:r>
              <a:rPr lang="es-PE" dirty="0"/>
              <a:t> </a:t>
            </a:r>
            <a:r>
              <a:rPr lang="es-PE" dirty="0" err="1"/>
              <a:t>siguranță</a:t>
            </a:r>
            <a:r>
              <a:rPr lang="es-PE" dirty="0"/>
              <a:t> de la o </a:t>
            </a:r>
            <a:r>
              <a:rPr lang="es-PE" dirty="0" err="1"/>
              <a:t>lovitură</a:t>
            </a:r>
            <a:r>
              <a:rPr lang="es-PE" dirty="0"/>
              <a:t> de macana (</a:t>
            </a:r>
            <a:r>
              <a:rPr lang="es-PE" dirty="0" err="1"/>
              <a:t>stea</a:t>
            </a:r>
            <a:r>
              <a:rPr lang="es-PE" dirty="0"/>
              <a:t> </a:t>
            </a:r>
            <a:r>
              <a:rPr lang="es-PE" dirty="0" err="1"/>
              <a:t>metalică</a:t>
            </a:r>
            <a:r>
              <a:rPr lang="es-PE" dirty="0"/>
              <a:t> </a:t>
            </a:r>
            <a:r>
              <a:rPr lang="es-PE" dirty="0" err="1"/>
              <a:t>sau</a:t>
            </a:r>
            <a:r>
              <a:rPr lang="es-PE" dirty="0"/>
              <a:t> de </a:t>
            </a:r>
            <a:r>
              <a:rPr lang="es-PE" dirty="0" err="1"/>
              <a:t>piatră</a:t>
            </a:r>
            <a:r>
              <a:rPr lang="es-PE" dirty="0"/>
              <a:t> </a:t>
            </a:r>
            <a:r>
              <a:rPr lang="es-PE" dirty="0" err="1"/>
              <a:t>cu</a:t>
            </a:r>
            <a:r>
              <a:rPr lang="es-PE" dirty="0"/>
              <a:t> </a:t>
            </a:r>
            <a:r>
              <a:rPr lang="es-PE" dirty="0" err="1"/>
              <a:t>cinci</a:t>
            </a:r>
            <a:r>
              <a:rPr lang="es-PE" dirty="0"/>
              <a:t> </a:t>
            </a:r>
            <a:r>
              <a:rPr lang="es-PE" dirty="0" err="1"/>
              <a:t>sau</a:t>
            </a:r>
            <a:r>
              <a:rPr lang="es-PE" dirty="0"/>
              <a:t> </a:t>
            </a:r>
            <a:r>
              <a:rPr lang="es-PE" dirty="0" err="1"/>
              <a:t>mai</a:t>
            </a:r>
            <a:r>
              <a:rPr lang="es-PE" dirty="0"/>
              <a:t> multe </a:t>
            </a:r>
            <a:r>
              <a:rPr lang="es-PE" dirty="0" err="1"/>
              <a:t>puncte</a:t>
            </a:r>
            <a:r>
              <a:rPr lang="es-PE" dirty="0"/>
              <a:t>), </a:t>
            </a:r>
            <a:r>
              <a:rPr lang="es-PE" dirty="0" err="1"/>
              <a:t>în</a:t>
            </a:r>
            <a:r>
              <a:rPr lang="es-PE" dirty="0"/>
              <a:t> zona </a:t>
            </a:r>
            <a:r>
              <a:rPr lang="es-PE" dirty="0" err="1"/>
              <a:t>parietală</a:t>
            </a:r>
            <a:r>
              <a:rPr lang="es-PE" dirty="0"/>
              <a:t> </a:t>
            </a:r>
            <a:r>
              <a:rPr lang="es-PE" dirty="0" err="1"/>
              <a:t>dreaptă</a:t>
            </a:r>
            <a:r>
              <a:rPr lang="es-PE" dirty="0"/>
              <a:t>. </a:t>
            </a:r>
            <a:r>
              <a:rPr lang="es-PE" dirty="0" err="1"/>
              <a:t>Lovitura</a:t>
            </a:r>
            <a:r>
              <a:rPr lang="es-PE" dirty="0"/>
              <a:t> </a:t>
            </a:r>
            <a:r>
              <a:rPr lang="es-PE" dirty="0" err="1"/>
              <a:t>primită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zona </a:t>
            </a:r>
            <a:r>
              <a:rPr lang="es-PE" dirty="0" err="1"/>
              <a:t>parietală</a:t>
            </a:r>
            <a:r>
              <a:rPr lang="es-PE" dirty="0"/>
              <a:t> </a:t>
            </a:r>
            <a:r>
              <a:rPr lang="es-PE" dirty="0" err="1"/>
              <a:t>dreaptă</a:t>
            </a:r>
            <a:r>
              <a:rPr lang="es-PE" dirty="0"/>
              <a:t> a </a:t>
            </a:r>
            <a:r>
              <a:rPr lang="es-PE" dirty="0" err="1"/>
              <a:t>provocat</a:t>
            </a:r>
            <a:r>
              <a:rPr lang="es-PE" dirty="0"/>
              <a:t> </a:t>
            </a:r>
            <a:r>
              <a:rPr lang="es-PE" dirty="0" err="1"/>
              <a:t>Juanitei</a:t>
            </a:r>
            <a:r>
              <a:rPr lang="es-PE" dirty="0"/>
              <a:t> o </a:t>
            </a:r>
            <a:r>
              <a:rPr lang="es-PE" dirty="0" err="1"/>
              <a:t>fractură</a:t>
            </a:r>
            <a:r>
              <a:rPr lang="es-PE" dirty="0"/>
              <a:t> a </a:t>
            </a:r>
            <a:r>
              <a:rPr lang="es-PE" dirty="0" err="1"/>
              <a:t>arcului</a:t>
            </a:r>
            <a:r>
              <a:rPr lang="es-PE" dirty="0"/>
              <a:t> superciliar </a:t>
            </a:r>
            <a:r>
              <a:rPr lang="es-PE" dirty="0" err="1"/>
              <a:t>drept</a:t>
            </a:r>
            <a:r>
              <a:rPr lang="es-PE" dirty="0"/>
              <a:t>; </a:t>
            </a:r>
            <a:r>
              <a:rPr lang="es-PE" dirty="0" err="1"/>
              <a:t>vârfurile</a:t>
            </a:r>
            <a:r>
              <a:rPr lang="es-PE" dirty="0"/>
              <a:t> </a:t>
            </a:r>
            <a:r>
              <a:rPr lang="es-PE" dirty="0" err="1"/>
              <a:t>instrumentului</a:t>
            </a:r>
            <a:r>
              <a:rPr lang="es-PE" dirty="0"/>
              <a:t> </a:t>
            </a:r>
            <a:r>
              <a:rPr lang="es-PE" dirty="0" err="1"/>
              <a:t>folosit</a:t>
            </a:r>
            <a:r>
              <a:rPr lang="es-PE" dirty="0"/>
              <a:t> „macana” </a:t>
            </a:r>
            <a:r>
              <a:rPr lang="es-PE" dirty="0" err="1"/>
              <a:t>au</a:t>
            </a:r>
            <a:r>
              <a:rPr lang="es-PE" dirty="0"/>
              <a:t> </a:t>
            </a:r>
            <a:r>
              <a:rPr lang="es-PE" dirty="0" err="1"/>
              <a:t>pătruns</a:t>
            </a:r>
            <a:r>
              <a:rPr lang="es-PE" dirty="0"/>
              <a:t>, de </a:t>
            </a:r>
            <a:r>
              <a:rPr lang="es-PE" dirty="0" err="1"/>
              <a:t>asemenea</a:t>
            </a:r>
            <a:r>
              <a:rPr lang="es-PE" dirty="0"/>
              <a:t>,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orificiul</a:t>
            </a:r>
            <a:r>
              <a:rPr lang="es-PE" dirty="0"/>
              <a:t> ocular, </a:t>
            </a:r>
            <a:r>
              <a:rPr lang="es-PE" dirty="0" err="1"/>
              <a:t>provocând</a:t>
            </a:r>
            <a:r>
              <a:rPr lang="es-PE" dirty="0"/>
              <a:t> </a:t>
            </a:r>
            <a:r>
              <a:rPr lang="es-PE" dirty="0" err="1"/>
              <a:t>leziuni</a:t>
            </a:r>
            <a:r>
              <a:rPr lang="es-PE" dirty="0"/>
              <a:t> ale </a:t>
            </a:r>
            <a:r>
              <a:rPr lang="es-PE" dirty="0" err="1"/>
              <a:t>nervului</a:t>
            </a:r>
            <a:r>
              <a:rPr lang="es-PE" dirty="0"/>
              <a:t> </a:t>
            </a:r>
            <a:r>
              <a:rPr lang="es-PE" dirty="0" err="1"/>
              <a:t>optic</a:t>
            </a:r>
            <a:r>
              <a:rPr lang="es-PE" dirty="0"/>
              <a:t>, </a:t>
            </a:r>
            <a:r>
              <a:rPr lang="es-PE" dirty="0" err="1"/>
              <a:t>revărsarea</a:t>
            </a:r>
            <a:r>
              <a:rPr lang="es-PE" dirty="0"/>
              <a:t> </a:t>
            </a:r>
            <a:r>
              <a:rPr lang="es-PE" dirty="0" err="1"/>
              <a:t>ochilor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fracturi</a:t>
            </a:r>
            <a:r>
              <a:rPr lang="es-PE" dirty="0"/>
              <a:t> </a:t>
            </a:r>
            <a:r>
              <a:rPr lang="es-PE" dirty="0" err="1"/>
              <a:t>sfenoidale</a:t>
            </a:r>
            <a:r>
              <a:rPr lang="es-PE" dirty="0"/>
              <a:t> </a:t>
            </a:r>
            <a:r>
              <a:rPr lang="es-PE" dirty="0" err="1"/>
              <a:t>ulterioare</a:t>
            </a:r>
            <a:r>
              <a:rPr lang="es-PE" dirty="0"/>
              <a:t>. </a:t>
            </a:r>
            <a:r>
              <a:rPr lang="es-PE" dirty="0" err="1"/>
              <a:t>Mumia</a:t>
            </a:r>
            <a:r>
              <a:rPr lang="es-PE" dirty="0"/>
              <a:t> Juanita a </a:t>
            </a:r>
            <a:r>
              <a:rPr lang="es-PE" dirty="0" err="1"/>
              <a:t>suferit</a:t>
            </a:r>
            <a:r>
              <a:rPr lang="es-PE" dirty="0"/>
              <a:t> un </a:t>
            </a:r>
            <a:r>
              <a:rPr lang="es-PE" dirty="0" err="1"/>
              <a:t>traumatism</a:t>
            </a:r>
            <a:r>
              <a:rPr lang="es-PE" dirty="0"/>
              <a:t> cerebral </a:t>
            </a:r>
            <a:r>
              <a:rPr lang="es-PE" dirty="0" err="1"/>
              <a:t>cranian</a:t>
            </a:r>
            <a:r>
              <a:rPr lang="es-PE" dirty="0"/>
              <a:t> </a:t>
            </a:r>
            <a:r>
              <a:rPr lang="es-PE" dirty="0" err="1"/>
              <a:t>care</a:t>
            </a:r>
            <a:r>
              <a:rPr lang="es-PE" dirty="0"/>
              <a:t> a </a:t>
            </a:r>
            <a:r>
              <a:rPr lang="es-PE" dirty="0" err="1"/>
              <a:t>deplasat</a:t>
            </a:r>
            <a:r>
              <a:rPr lang="es-PE" dirty="0"/>
              <a:t> </a:t>
            </a:r>
            <a:r>
              <a:rPr lang="es-PE" dirty="0" err="1"/>
              <a:t>creierul</a:t>
            </a:r>
            <a:r>
              <a:rPr lang="es-PE" dirty="0"/>
              <a:t> </a:t>
            </a:r>
            <a:r>
              <a:rPr lang="es-PE" dirty="0" err="1"/>
              <a:t>către</a:t>
            </a:r>
            <a:r>
              <a:rPr lang="es-PE" dirty="0"/>
              <a:t> partea </a:t>
            </a:r>
            <a:r>
              <a:rPr lang="es-PE" dirty="0" err="1"/>
              <a:t>opusă</a:t>
            </a:r>
            <a:r>
              <a:rPr lang="es-PE" dirty="0"/>
              <a:t>, </a:t>
            </a:r>
            <a:r>
              <a:rPr lang="es-PE" dirty="0" err="1"/>
              <a:t>provocând</a:t>
            </a:r>
            <a:r>
              <a:rPr lang="es-PE" dirty="0"/>
              <a:t> </a:t>
            </a:r>
            <a:r>
              <a:rPr lang="es-PE" dirty="0" err="1"/>
              <a:t>moartea</a:t>
            </a:r>
            <a:r>
              <a:rPr lang="es-PE" dirty="0"/>
              <a:t>.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prezent</a:t>
            </a:r>
            <a:r>
              <a:rPr lang="es-PE" dirty="0"/>
              <a:t>, </a:t>
            </a:r>
            <a:r>
              <a:rPr lang="es-PE" dirty="0" err="1"/>
              <a:t>mumia</a:t>
            </a:r>
            <a:r>
              <a:rPr lang="es-PE" dirty="0"/>
              <a:t> este </a:t>
            </a:r>
            <a:r>
              <a:rPr lang="es-PE" dirty="0" err="1"/>
              <a:t>încă</a:t>
            </a:r>
            <a:r>
              <a:rPr lang="es-PE" dirty="0"/>
              <a:t> </a:t>
            </a:r>
            <a:r>
              <a:rPr lang="es-PE" dirty="0" err="1"/>
              <a:t>studiată</a:t>
            </a:r>
            <a:r>
              <a:rPr lang="es-PE" dirty="0"/>
              <a:t> </a:t>
            </a:r>
            <a:r>
              <a:rPr lang="es-PE" dirty="0" err="1"/>
              <a:t>datorită</a:t>
            </a:r>
            <a:r>
              <a:rPr lang="es-PE" dirty="0"/>
              <a:t> </a:t>
            </a:r>
            <a:r>
              <a:rPr lang="es-PE" dirty="0" err="1"/>
              <a:t>progreselor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genetică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biologie</a:t>
            </a:r>
            <a:r>
              <a:rPr lang="es-PE" dirty="0"/>
              <a:t> </a:t>
            </a:r>
            <a:r>
              <a:rPr lang="es-PE" dirty="0" err="1"/>
              <a:t>moleculară</a:t>
            </a:r>
            <a:r>
              <a:rPr lang="es-PE" dirty="0"/>
              <a:t>, se </a:t>
            </a:r>
            <a:r>
              <a:rPr lang="es-PE" dirty="0" err="1"/>
              <a:t>așteaptă</a:t>
            </a:r>
            <a:r>
              <a:rPr lang="es-PE" dirty="0"/>
              <a:t> </a:t>
            </a:r>
            <a:r>
              <a:rPr lang="es-PE" dirty="0" err="1"/>
              <a:t>descoperiri</a:t>
            </a:r>
            <a:r>
              <a:rPr lang="es-PE" dirty="0"/>
              <a:t> </a:t>
            </a:r>
            <a:r>
              <a:rPr lang="es-PE" dirty="0" err="1"/>
              <a:t>extraordinare</a:t>
            </a:r>
            <a:r>
              <a:rPr lang="es-PE" dirty="0"/>
              <a:t>.</a:t>
            </a:r>
            <a:endParaRPr lang="es-PE" sz="1200" dirty="0"/>
          </a:p>
        </p:txBody>
      </p:sp>
      <p:sp>
        <p:nvSpPr>
          <p:cNvPr id="5" name="4 CuadroTexto"/>
          <p:cNvSpPr txBox="1"/>
          <p:nvPr/>
        </p:nvSpPr>
        <p:spPr>
          <a:xfrm>
            <a:off x="249381" y="4395537"/>
            <a:ext cx="8416637" cy="2077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900" dirty="0"/>
              <a:t>CHÁVEZ </a:t>
            </a:r>
            <a:r>
              <a:rPr lang="es-PE" sz="900" dirty="0" err="1"/>
              <a:t>CHÁVEZ</a:t>
            </a:r>
            <a:r>
              <a:rPr lang="es-PE" sz="900" dirty="0"/>
              <a:t>, José Antonio. Investigaciones arqueológicas de alta montaña en el sur del Perú. </a:t>
            </a:r>
            <a:r>
              <a:rPr lang="es-PE" sz="900" i="1" dirty="0" err="1"/>
              <a:t>Chungará</a:t>
            </a:r>
            <a:r>
              <a:rPr lang="es-PE" sz="900" i="1" dirty="0"/>
              <a:t> (Arica)</a:t>
            </a:r>
            <a:r>
              <a:rPr lang="es-PE" sz="900" dirty="0"/>
              <a:t>, 2001, vol. 33, no 2, p. 283-288.</a:t>
            </a:r>
          </a:p>
        </p:txBody>
      </p:sp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5634" y="880021"/>
            <a:ext cx="8162059" cy="393976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59897" y="1403236"/>
            <a:ext cx="7514669" cy="1028237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es-PE" dirty="0" err="1"/>
              <a:t>Mumia</a:t>
            </a:r>
            <a:r>
              <a:rPr lang="es-PE" dirty="0"/>
              <a:t> Juanita se </a:t>
            </a:r>
            <a:r>
              <a:rPr lang="es-PE" dirty="0" err="1"/>
              <a:t>află</a:t>
            </a:r>
            <a:r>
              <a:rPr lang="es-PE" dirty="0"/>
              <a:t>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Muzeul</a:t>
            </a:r>
            <a:r>
              <a:rPr lang="es-PE" dirty="0"/>
              <a:t> </a:t>
            </a:r>
            <a:r>
              <a:rPr lang="es-PE" dirty="0" err="1"/>
              <a:t>Sanctuarelor</a:t>
            </a:r>
            <a:r>
              <a:rPr lang="es-PE" dirty="0"/>
              <a:t> </a:t>
            </a:r>
            <a:r>
              <a:rPr lang="es-PE" dirty="0" err="1"/>
              <a:t>Andine</a:t>
            </a:r>
            <a:r>
              <a:rPr lang="es-PE" dirty="0"/>
              <a:t> de la </a:t>
            </a:r>
            <a:r>
              <a:rPr lang="es-PE" dirty="0" err="1"/>
              <a:t>Universitatea</a:t>
            </a:r>
            <a:r>
              <a:rPr lang="es-PE" dirty="0"/>
              <a:t> </a:t>
            </a:r>
            <a:r>
              <a:rPr lang="es-PE" dirty="0" err="1"/>
              <a:t>Catolică</a:t>
            </a:r>
            <a:r>
              <a:rPr lang="es-PE" dirty="0"/>
              <a:t> Santa </a:t>
            </a:r>
            <a:r>
              <a:rPr lang="es-PE" dirty="0" err="1"/>
              <a:t>Maria</a:t>
            </a:r>
            <a:r>
              <a:rPr lang="es-PE" dirty="0"/>
              <a:t> (UCSM), </a:t>
            </a:r>
            <a:r>
              <a:rPr lang="es-PE" dirty="0" err="1"/>
              <a:t>în</a:t>
            </a:r>
            <a:r>
              <a:rPr lang="es-PE" dirty="0"/>
              <a:t> </a:t>
            </a:r>
            <a:r>
              <a:rPr lang="es-PE" dirty="0" err="1"/>
              <a:t>orașul</a:t>
            </a:r>
            <a:r>
              <a:rPr lang="es-PE" dirty="0"/>
              <a:t> Arequipa din </a:t>
            </a:r>
            <a:r>
              <a:rPr lang="es-PE" dirty="0" err="1"/>
              <a:t>sudul</a:t>
            </a:r>
            <a:r>
              <a:rPr lang="es-PE" dirty="0"/>
              <a:t> </a:t>
            </a:r>
            <a:r>
              <a:rPr lang="es-PE" dirty="0" err="1"/>
              <a:t>Peru</a:t>
            </a:r>
            <a:r>
              <a:rPr lang="es-PE" dirty="0"/>
              <a:t>. </a:t>
            </a:r>
            <a:r>
              <a:rPr lang="es-PE" dirty="0" err="1"/>
              <a:t>Oamenii</a:t>
            </a:r>
            <a:r>
              <a:rPr lang="es-PE" dirty="0"/>
              <a:t> sunt </a:t>
            </a:r>
            <a:r>
              <a:rPr lang="es-PE" dirty="0" err="1"/>
              <a:t>uimiți</a:t>
            </a:r>
            <a:r>
              <a:rPr lang="es-PE" dirty="0"/>
              <a:t> de </a:t>
            </a:r>
            <a:r>
              <a:rPr lang="es-PE" dirty="0" err="1"/>
              <a:t>cât</a:t>
            </a:r>
            <a:r>
              <a:rPr lang="es-PE" dirty="0"/>
              <a:t> de </a:t>
            </a:r>
            <a:r>
              <a:rPr lang="es-PE" dirty="0" err="1"/>
              <a:t>bine</a:t>
            </a:r>
            <a:r>
              <a:rPr lang="es-PE" dirty="0"/>
              <a:t> este </a:t>
            </a:r>
            <a:r>
              <a:rPr lang="es-PE" dirty="0" err="1"/>
              <a:t>păstrat</a:t>
            </a:r>
            <a:r>
              <a:rPr lang="es-PE" dirty="0"/>
              <a:t> </a:t>
            </a:r>
            <a:r>
              <a:rPr lang="es-PE" dirty="0" err="1"/>
              <a:t>corpul</a:t>
            </a:r>
            <a:r>
              <a:rPr lang="es-PE" dirty="0"/>
              <a:t> </a:t>
            </a:r>
            <a:r>
              <a:rPr lang="es-PE" dirty="0" err="1"/>
              <a:t>ei</a:t>
            </a:r>
            <a:r>
              <a:rPr lang="es-PE" dirty="0"/>
              <a:t>, </a:t>
            </a:r>
            <a:r>
              <a:rPr lang="es-PE" dirty="0" err="1"/>
              <a:t>atât</a:t>
            </a:r>
            <a:r>
              <a:rPr lang="es-PE" dirty="0"/>
              <a:t> de </a:t>
            </a:r>
            <a:r>
              <a:rPr lang="es-PE" dirty="0" err="1"/>
              <a:t>bine</a:t>
            </a:r>
            <a:r>
              <a:rPr lang="es-PE" dirty="0"/>
              <a:t> </a:t>
            </a:r>
            <a:r>
              <a:rPr lang="es-PE" dirty="0" err="1"/>
              <a:t>încât</a:t>
            </a:r>
            <a:r>
              <a:rPr lang="es-PE" dirty="0"/>
              <a:t> </a:t>
            </a:r>
            <a:r>
              <a:rPr lang="es-PE" dirty="0" err="1"/>
              <a:t>fiecare</a:t>
            </a:r>
            <a:r>
              <a:rPr lang="es-PE" dirty="0"/>
              <a:t> </a:t>
            </a:r>
            <a:r>
              <a:rPr lang="es-PE" dirty="0" err="1"/>
              <a:t>detaliu</a:t>
            </a:r>
            <a:r>
              <a:rPr lang="es-PE" dirty="0"/>
              <a:t> al </a:t>
            </a:r>
            <a:r>
              <a:rPr lang="es-PE" dirty="0" err="1"/>
              <a:t>feței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pielii</a:t>
            </a:r>
            <a:r>
              <a:rPr lang="es-PE" dirty="0"/>
              <a:t> </a:t>
            </a:r>
            <a:r>
              <a:rPr lang="es-PE" dirty="0" err="1"/>
              <a:t>ei</a:t>
            </a:r>
            <a:r>
              <a:rPr lang="es-PE" dirty="0"/>
              <a:t> </a:t>
            </a:r>
            <a:r>
              <a:rPr lang="ro-RO" dirty="0"/>
              <a:t>este imortalizat</a:t>
            </a:r>
            <a:r>
              <a:rPr lang="es-PE" dirty="0"/>
              <a:t>. </a:t>
            </a:r>
            <a:r>
              <a:rPr lang="es-PE" dirty="0" err="1"/>
              <a:t>Mumia</a:t>
            </a:r>
            <a:r>
              <a:rPr lang="es-PE" dirty="0"/>
              <a:t> are </a:t>
            </a:r>
            <a:r>
              <a:rPr lang="es-PE" dirty="0" err="1"/>
              <a:t>toate</a:t>
            </a:r>
            <a:r>
              <a:rPr lang="es-PE" dirty="0"/>
              <a:t> </a:t>
            </a:r>
            <a:r>
              <a:rPr lang="es-PE" dirty="0" err="1"/>
              <a:t>organele</a:t>
            </a:r>
            <a:r>
              <a:rPr lang="es-PE" dirty="0"/>
              <a:t> </a:t>
            </a:r>
            <a:r>
              <a:rPr lang="es-PE" dirty="0" err="1"/>
              <a:t>intacte</a:t>
            </a:r>
            <a:r>
              <a:rPr lang="es-PE" dirty="0"/>
              <a:t>, </a:t>
            </a:r>
            <a:r>
              <a:rPr lang="es-PE" dirty="0" err="1"/>
              <a:t>chiar</a:t>
            </a:r>
            <a:r>
              <a:rPr lang="es-PE" dirty="0"/>
              <a:t> </a:t>
            </a:r>
            <a:r>
              <a:rPr lang="es-PE" dirty="0" err="1"/>
              <a:t>și</a:t>
            </a:r>
            <a:r>
              <a:rPr lang="es-PE" dirty="0"/>
              <a:t> </a:t>
            </a:r>
            <a:r>
              <a:rPr lang="es-PE" dirty="0" err="1"/>
              <a:t>venele</a:t>
            </a:r>
            <a:r>
              <a:rPr lang="es-PE" dirty="0"/>
              <a:t> </a:t>
            </a:r>
            <a:r>
              <a:rPr lang="es-PE" dirty="0" err="1"/>
              <a:t>ei</a:t>
            </a:r>
            <a:r>
              <a:rPr lang="es-PE" dirty="0"/>
              <a:t>.</a:t>
            </a:r>
            <a:endParaRPr lang="es-PE" sz="1200" dirty="0"/>
          </a:p>
        </p:txBody>
      </p:sp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6670" y="857250"/>
            <a:ext cx="8162059" cy="373428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339443" y="1277704"/>
            <a:ext cx="4771469" cy="3263504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0" algn="l"/>
              </a:tabLst>
            </a:pPr>
            <a:r>
              <a:rPr lang="en-US" sz="1200" dirty="0"/>
              <a:t>Mumia Juanita, </a:t>
            </a:r>
            <a:r>
              <a:rPr lang="en-US" sz="1200" dirty="0" err="1"/>
              <a:t>fiind</a:t>
            </a:r>
            <a:r>
              <a:rPr lang="en-US" sz="1200" dirty="0"/>
              <a:t> </a:t>
            </a:r>
            <a:r>
              <a:rPr lang="en-US" sz="1200" dirty="0" err="1"/>
              <a:t>unul</a:t>
            </a:r>
            <a:r>
              <a:rPr lang="en-US" sz="1200" dirty="0"/>
              <a:t> </a:t>
            </a:r>
            <a:r>
              <a:rPr lang="en-US" sz="1200" dirty="0" err="1"/>
              <a:t>dintre</a:t>
            </a:r>
            <a:r>
              <a:rPr lang="en-US" sz="1200" dirty="0"/>
              <a:t> </a:t>
            </a:r>
            <a:r>
              <a:rPr lang="en-US" sz="1200" dirty="0" err="1"/>
              <a:t>cele</a:t>
            </a:r>
            <a:r>
              <a:rPr lang="en-US" sz="1200" dirty="0"/>
              <a:t> </a:t>
            </a:r>
            <a:r>
              <a:rPr lang="en-US" sz="1200" dirty="0" err="1"/>
              <a:t>mai</a:t>
            </a:r>
            <a:r>
              <a:rPr lang="en-US" sz="1200" dirty="0"/>
              <a:t> bine </a:t>
            </a:r>
            <a:r>
              <a:rPr lang="en-US" sz="1200" dirty="0" err="1"/>
              <a:t>conservate</a:t>
            </a:r>
            <a:r>
              <a:rPr lang="en-US" sz="1200" dirty="0"/>
              <a:t> </a:t>
            </a:r>
            <a:r>
              <a:rPr lang="en-US" sz="1200" dirty="0" err="1"/>
              <a:t>cadavre</a:t>
            </a:r>
            <a:r>
              <a:rPr lang="en-US" sz="1200" dirty="0"/>
              <a:t> din </a:t>
            </a:r>
            <a:r>
              <a:rPr lang="en-US" sz="1200" dirty="0" err="1"/>
              <a:t>lume</a:t>
            </a:r>
            <a:r>
              <a:rPr lang="en-US" sz="1200" dirty="0"/>
              <a:t>, a </a:t>
            </a:r>
            <a:r>
              <a:rPr lang="en-US" sz="1200" dirty="0" err="1"/>
              <a:t>atras</a:t>
            </a:r>
            <a:r>
              <a:rPr lang="en-US" sz="1200" dirty="0"/>
              <a:t> </a:t>
            </a:r>
            <a:r>
              <a:rPr lang="en-US" sz="1200" dirty="0" err="1"/>
              <a:t>atenția</a:t>
            </a:r>
            <a:r>
              <a:rPr lang="en-US" sz="1200" dirty="0"/>
              <a:t> </a:t>
            </a:r>
            <a:r>
              <a:rPr lang="en-US" sz="1200" dirty="0" err="1"/>
              <a:t>comunității</a:t>
            </a:r>
            <a:r>
              <a:rPr lang="en-US" sz="1200" dirty="0"/>
              <a:t> </a:t>
            </a:r>
            <a:r>
              <a:rPr lang="en-US" sz="1200" dirty="0" err="1"/>
              <a:t>științifice</a:t>
            </a:r>
            <a:r>
              <a:rPr lang="en-US" sz="1200" dirty="0"/>
              <a:t> </a:t>
            </a:r>
            <a:r>
              <a:rPr lang="en-US" sz="1200" dirty="0" err="1"/>
              <a:t>internaționale</a:t>
            </a:r>
            <a:r>
              <a:rPr lang="en-US" sz="1200" dirty="0"/>
              <a:t> </a:t>
            </a:r>
            <a:r>
              <a:rPr lang="en-US" sz="1200" dirty="0" err="1"/>
              <a:t>pentru</a:t>
            </a:r>
            <a:r>
              <a:rPr lang="en-US" sz="1200" dirty="0"/>
              <a:t> </a:t>
            </a:r>
            <a:r>
              <a:rPr lang="en-US" sz="1200" dirty="0" err="1"/>
              <a:t>studiu</a:t>
            </a:r>
            <a:r>
              <a:rPr lang="en-US" sz="1200" dirty="0"/>
              <a:t>. De </a:t>
            </a:r>
            <a:r>
              <a:rPr lang="en-US" sz="1200" dirty="0" err="1"/>
              <a:t>exemplu</a:t>
            </a:r>
            <a:r>
              <a:rPr lang="en-US" sz="1200" dirty="0"/>
              <a:t>, a </a:t>
            </a:r>
            <a:r>
              <a:rPr lang="en-US" sz="1200" dirty="0" err="1"/>
              <a:t>fost</a:t>
            </a:r>
            <a:r>
              <a:rPr lang="en-US" sz="1200" dirty="0"/>
              <a:t> </a:t>
            </a:r>
            <a:r>
              <a:rPr lang="en-US" sz="1200" dirty="0" err="1"/>
              <a:t>studiat</a:t>
            </a:r>
            <a:r>
              <a:rPr lang="en-US" sz="1200" dirty="0"/>
              <a:t> </a:t>
            </a:r>
            <a:r>
              <a:rPr lang="en-US" sz="1200" dirty="0" err="1"/>
              <a:t>conținutul</a:t>
            </a:r>
            <a:r>
              <a:rPr lang="en-US" sz="1200" dirty="0"/>
              <a:t> gastric din </a:t>
            </a:r>
            <a:r>
              <a:rPr lang="en-US" sz="1200" dirty="0" err="1"/>
              <a:t>orele</a:t>
            </a:r>
            <a:r>
              <a:rPr lang="en-US" sz="1200" dirty="0"/>
              <a:t> </a:t>
            </a:r>
            <a:r>
              <a:rPr lang="en-US" sz="1200" dirty="0" err="1"/>
              <a:t>anterioare</a:t>
            </a:r>
            <a:r>
              <a:rPr lang="en-US" sz="1200" dirty="0"/>
              <a:t> </a:t>
            </a:r>
            <a:r>
              <a:rPr lang="en-US" sz="1200" dirty="0" err="1"/>
              <a:t>sacrificării</a:t>
            </a:r>
            <a:r>
              <a:rPr lang="en-US" sz="1200" dirty="0"/>
              <a:t>, </a:t>
            </a:r>
            <a:r>
              <a:rPr lang="en-US" sz="1200" dirty="0" err="1"/>
              <a:t>concluzionând</a:t>
            </a:r>
            <a:r>
              <a:rPr lang="en-US" sz="1200" dirty="0"/>
              <a:t> </a:t>
            </a:r>
            <a:r>
              <a:rPr lang="en-US" sz="1200" dirty="0" err="1"/>
              <a:t>că</a:t>
            </a:r>
            <a:r>
              <a:rPr lang="en-US" sz="1200" dirty="0"/>
              <a:t> a </a:t>
            </a:r>
            <a:r>
              <a:rPr lang="en-US" sz="1200" dirty="0" err="1"/>
              <a:t>consumat</a:t>
            </a:r>
            <a:r>
              <a:rPr lang="en-US" sz="1200" dirty="0"/>
              <a:t> coca, </a:t>
            </a:r>
            <a:r>
              <a:rPr lang="en-US" sz="1200" dirty="0" err="1"/>
              <a:t>alcool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chicha. Mumia Juanita, </a:t>
            </a:r>
            <a:r>
              <a:rPr lang="en-US" sz="1200" dirty="0" err="1"/>
              <a:t>după</a:t>
            </a:r>
            <a:r>
              <a:rPr lang="en-US" sz="1200" dirty="0"/>
              <a:t> </a:t>
            </a:r>
            <a:r>
              <a:rPr lang="en-US" sz="1200" dirty="0" err="1"/>
              <a:t>ce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-a </a:t>
            </a:r>
            <a:r>
              <a:rPr lang="en-US" sz="1200" dirty="0" err="1"/>
              <a:t>păstrat</a:t>
            </a:r>
            <a:r>
              <a:rPr lang="en-US" sz="1200" dirty="0"/>
              <a:t> </a:t>
            </a:r>
            <a:r>
              <a:rPr lang="en-US" sz="1200" dirty="0" err="1"/>
              <a:t>toate</a:t>
            </a:r>
            <a:r>
              <a:rPr lang="en-US" sz="1200" dirty="0"/>
              <a:t> </a:t>
            </a:r>
            <a:r>
              <a:rPr lang="en-US" sz="1200" dirty="0" err="1"/>
              <a:t>organele</a:t>
            </a:r>
            <a:r>
              <a:rPr lang="en-US" sz="1200" dirty="0"/>
              <a:t>, a </a:t>
            </a:r>
            <a:r>
              <a:rPr lang="en-US" sz="1200" dirty="0" err="1"/>
              <a:t>făcut</a:t>
            </a:r>
            <a:r>
              <a:rPr lang="en-US" sz="1200" dirty="0"/>
              <a:t> </a:t>
            </a:r>
            <a:r>
              <a:rPr lang="en-US" sz="1200" dirty="0" err="1"/>
              <a:t>parte</a:t>
            </a:r>
            <a:r>
              <a:rPr lang="en-US" sz="1200" dirty="0"/>
              <a:t> din diverse </a:t>
            </a:r>
            <a:r>
              <a:rPr lang="en-US" sz="1200" dirty="0" err="1"/>
              <a:t>investigații</a:t>
            </a:r>
            <a:r>
              <a:rPr lang="en-US" sz="1200" dirty="0"/>
              <a:t> locale, </a:t>
            </a:r>
            <a:r>
              <a:rPr lang="en-US" sz="1200" dirty="0" err="1"/>
              <a:t>naționale</a:t>
            </a:r>
            <a:r>
              <a:rPr lang="en-US" sz="1200" dirty="0"/>
              <a:t> </a:t>
            </a:r>
            <a:r>
              <a:rPr lang="en-US" sz="1200" dirty="0" err="1"/>
              <a:t>și</a:t>
            </a:r>
            <a:r>
              <a:rPr lang="en-US" sz="1200" dirty="0"/>
              <a:t> </a:t>
            </a:r>
            <a:r>
              <a:rPr lang="en-US" sz="1200" dirty="0" err="1"/>
              <a:t>internaționale</a:t>
            </a:r>
            <a:r>
              <a:rPr lang="en-US" sz="1200" dirty="0"/>
              <a:t>: </a:t>
            </a:r>
            <a:r>
              <a:rPr lang="en-US" sz="1200" dirty="0" err="1"/>
              <a:t>tomografie</a:t>
            </a:r>
            <a:r>
              <a:rPr lang="en-US" sz="1200" dirty="0"/>
              <a:t>, </a:t>
            </a:r>
            <a:r>
              <a:rPr lang="en-US" sz="1200" dirty="0" err="1"/>
              <a:t>studii</a:t>
            </a:r>
            <a:r>
              <a:rPr lang="en-US" sz="1200" dirty="0"/>
              <a:t> ADN etc.</a:t>
            </a:r>
            <a:endParaRPr lang="es-PE" dirty="0"/>
          </a:p>
        </p:txBody>
      </p:sp>
      <p:sp>
        <p:nvSpPr>
          <p:cNvPr id="5" name="4 CuadroTexto"/>
          <p:cNvSpPr txBox="1"/>
          <p:nvPr/>
        </p:nvSpPr>
        <p:spPr>
          <a:xfrm>
            <a:off x="249382" y="4194959"/>
            <a:ext cx="8416637" cy="3462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s-PE" sz="900" dirty="0"/>
              <a:t>MEDINA, ANGELICA ISABEL BRAÑEZ. INDUMENTARIA DE PODER FEMENINO EN EL PERÚ ANTIGUO LA DAMA DE LOS CUATRO TUPUS, LA SEÑORA DE CAO, LA SACERDOTISA DE CHORNANCAP Y JUANITA DE AMPATO. En </a:t>
            </a:r>
            <a:r>
              <a:rPr lang="es-PE" sz="900" i="1" dirty="0"/>
              <a:t>[GKA ARTS 2020] Congreso Internacional de Artes y Culturas</a:t>
            </a:r>
            <a:r>
              <a:rPr lang="es-PE" sz="900" dirty="0"/>
              <a:t>. 2020.</a:t>
            </a:r>
          </a:p>
        </p:txBody>
      </p:sp>
      <p:pic>
        <p:nvPicPr>
          <p:cNvPr id="147458" name="Picture 2" descr="Imagen"/>
          <p:cNvPicPr>
            <a:picLocks noChangeAspect="1" noChangeArrowheads="1"/>
          </p:cNvPicPr>
          <p:nvPr/>
        </p:nvPicPr>
        <p:blipFill>
          <a:blip r:embed="rId2"/>
          <a:srcRect l="6803" t="15544" r="9993" b="4964"/>
          <a:stretch>
            <a:fillRect/>
          </a:stretch>
        </p:blipFill>
        <p:spPr bwMode="auto">
          <a:xfrm>
            <a:off x="5546358" y="857250"/>
            <a:ext cx="3140442" cy="3000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3441" y="830253"/>
            <a:ext cx="8162059" cy="455621"/>
          </a:xfrm>
        </p:spPr>
        <p:txBody>
          <a:bodyPr>
            <a:normAutofit/>
          </a:bodyPr>
          <a:lstStyle/>
          <a:p>
            <a:r>
              <a:rPr lang="es-PE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pt-BR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Procesul de mumificare: Mumia Juanita</a:t>
            </a:r>
            <a:endParaRPr lang="en-US" sz="1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73007" y="2049271"/>
            <a:ext cx="3742769" cy="744919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s-PE" dirty="0"/>
              <a:t> </a:t>
            </a:r>
            <a:r>
              <a:rPr lang="es-PE" sz="1200" dirty="0">
                <a:hlinkClick r:id="rId2"/>
              </a:rPr>
              <a:t>https://www.youtube.com/watch?v=vUDiXs927-U</a:t>
            </a:r>
            <a:endParaRPr lang="es-PE" sz="1200" dirty="0"/>
          </a:p>
          <a:p>
            <a:pPr algn="just">
              <a:buNone/>
            </a:pPr>
            <a:endParaRPr lang="es-PE" dirty="0"/>
          </a:p>
          <a:p>
            <a:pPr algn="just">
              <a:buNone/>
            </a:pPr>
            <a:endParaRPr lang="es-PE" dirty="0"/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288100" y="1285874"/>
            <a:ext cx="4022825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31407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6001</TotalTime>
  <Words>8202</Words>
  <Application>Microsoft Office PowerPoint</Application>
  <PresentationFormat>On-screen Show (16:9)</PresentationFormat>
  <Paragraphs>726</Paragraphs>
  <Slides>96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97" baseType="lpstr">
      <vt:lpstr>Tema de Office</vt:lpstr>
      <vt:lpstr>PowerPoint Presentation</vt:lpstr>
      <vt:lpstr>PowerPoint Presentation</vt:lpstr>
      <vt:lpstr> Cuprins</vt:lpstr>
      <vt:lpstr> Preambul</vt:lpstr>
      <vt:lpstr> 1. INTRODUCERE</vt:lpstr>
      <vt:lpstr>Culturi precolumbiene</vt:lpstr>
      <vt:lpstr> </vt:lpstr>
      <vt:lpstr>2. Cronologia culturilor andine prehispanice (precolumbiene)</vt:lpstr>
      <vt:lpstr>Imperiul Inca</vt:lpstr>
      <vt:lpstr>  3. Definiții:   3.1 Definiția medicinei precolombiane și incașe.</vt:lpstr>
      <vt:lpstr> 3. Definiția viziunii asupra lumii a populațiilor precolumbiene din Peru.</vt:lpstr>
      <vt:lpstr>3. Definiția viziunii asupra lumii a populației inca din Peru.  </vt:lpstr>
      <vt:lpstr> 3. Definiția viziunii lumii a populației inca din Peru.  </vt:lpstr>
      <vt:lpstr> 3. Definiția viziunii lumii a populației inca din Peru.  </vt:lpstr>
      <vt:lpstr>3. Definiția șamanismului</vt:lpstr>
      <vt:lpstr>3. Definiția viziunii asupra lumii a populației inca din Peru.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</vt:lpstr>
      <vt:lpstr>4. Lista principalelor surse de dovezi din istoria medicinei precolumbiene și inca din Peru </vt:lpstr>
      <vt:lpstr>4. Lista principalelor surse de dovezi din istoria medicinei precolumbiene și inca din Peru</vt:lpstr>
      <vt:lpstr>4. Lista principalelor surse de dovezi din istoria medicinei precolumbiene și inca din Peru </vt:lpstr>
      <vt:lpstr>Experimentul lui Daniel Carrion</vt:lpstr>
      <vt:lpstr>5. Dovezi actuale ale bolilor care afectează populația precolumbiană și imperiul inca din Peru.</vt:lpstr>
      <vt:lpstr>5. Dovezi actuale ale bolilor care afectează populația precolumbiană și imperiul inca din Peru. </vt:lpstr>
      <vt:lpstr>5. Dovezi actuale ale bolilor care afectează populația precolumbiană și imperiul inca din Peru. </vt:lpstr>
      <vt:lpstr>5. Dovezi actuale ale bolilor care afectează populația precolumbiană și imperiul inca din Peru.</vt:lpstr>
      <vt:lpstr>5. Dovezi actuale ale bolilor care afectează populația precolumbiană și imperiul inca din Peru.   </vt:lpstr>
      <vt:lpstr>5. Dovezi actuale ale bolilor care afectează populația precolumbiană și imperiul inca din Peru.</vt:lpstr>
      <vt:lpstr>6. Trepanații craniene </vt:lpstr>
      <vt:lpstr>6. Trepanația</vt:lpstr>
      <vt:lpstr>6. Trepanația</vt:lpstr>
      <vt:lpstr>6. Trepanația</vt:lpstr>
      <vt:lpstr>6. Trepanația</vt:lpstr>
      <vt:lpstr>6. Trepanația</vt:lpstr>
      <vt:lpstr>      6. Trepanația</vt:lpstr>
      <vt:lpstr>6. Trepanația</vt:lpstr>
      <vt:lpstr>6. Trepanația</vt:lpstr>
      <vt:lpstr>6. Trepanația</vt:lpstr>
      <vt:lpstr>6. Trepanația</vt:lpstr>
      <vt:lpstr>6. Trepanația</vt:lpstr>
      <vt:lpstr>6. Trepanația</vt:lpstr>
      <vt:lpstr>6. Trepanația</vt:lpstr>
      <vt:lpstr>6. DOVEZI ALE TREPANAȚIEI ÎN PERU :</vt:lpstr>
      <vt:lpstr>6. Trepanația</vt:lpstr>
      <vt:lpstr>6. Trepanația</vt:lpstr>
      <vt:lpstr>6. Trepanația</vt:lpstr>
      <vt:lpstr>6. Trepanația</vt:lpstr>
      <vt:lpstr>6. Trepanația</vt:lpstr>
      <vt:lpstr>6 Trepanația</vt:lpstr>
      <vt:lpstr>6. Trepanația</vt:lpstr>
      <vt:lpstr>6. Trepanația</vt:lpstr>
      <vt:lpstr>6. Dovezi ale trepanației</vt:lpstr>
      <vt:lpstr>7. Deformații craniene</vt:lpstr>
      <vt:lpstr>7. Deformații craniene </vt:lpstr>
      <vt:lpstr>7. Deformații craniene</vt:lpstr>
      <vt:lpstr>7. Deformații craniene</vt:lpstr>
      <vt:lpstr>7. Deformații craniene</vt:lpstr>
      <vt:lpstr>7. Deformații craniene</vt:lpstr>
      <vt:lpstr>7. Deformații craniene</vt:lpstr>
      <vt:lpstr>7. Deformații craniene</vt:lpstr>
      <vt:lpstr>7. Deformații craniene</vt:lpstr>
      <vt:lpstr>7. Deformații craniene</vt:lpstr>
      <vt:lpstr>8. Procesul de mumificare</vt:lpstr>
      <vt:lpstr>8. Procesul de mumificare</vt:lpstr>
      <vt:lpstr>8. Procesul de mumificare</vt:lpstr>
      <vt:lpstr>8. Procesul de mumificare  </vt:lpstr>
      <vt:lpstr>Muzeul Sanctuarelor Andine, Universidad Católica de Santa María </vt:lpstr>
      <vt:lpstr>8. Procesul de mumificare: Mumia Juanita</vt:lpstr>
      <vt:lpstr>8. Procesul de mumificare: Mumia Juanita</vt:lpstr>
      <vt:lpstr>8. Procesul de mumificare: Mumia Juanita</vt:lpstr>
      <vt:lpstr>8. Procesul de mumificare: Mumia Juanita</vt:lpstr>
      <vt:lpstr>8. Procesul de mumificare: Mumia Juanita</vt:lpstr>
      <vt:lpstr>8. Procesul de mumificare: Mumia Juanita  </vt:lpstr>
      <vt:lpstr>8. Procesul de mumificare: Mumia Juanita</vt:lpstr>
      <vt:lpstr>8. Procesul de mumificare: Mumia Juanita</vt:lpstr>
      <vt:lpstr>8. Procesul de mumificare: Mumia Juanita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Andrea Nozzoli</cp:lastModifiedBy>
  <cp:revision>339</cp:revision>
  <dcterms:created xsi:type="dcterms:W3CDTF">2020-02-06T14:08:36Z</dcterms:created>
  <dcterms:modified xsi:type="dcterms:W3CDTF">2021-06-18T11:31:38Z</dcterms:modified>
</cp:coreProperties>
</file>