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handoutMasterIdLst>
    <p:handoutMasterId r:id="rId98"/>
  </p:handoutMasterIdLst>
  <p:sldIdLst>
    <p:sldId id="261" r:id="rId2"/>
    <p:sldId id="256" r:id="rId3"/>
    <p:sldId id="270" r:id="rId4"/>
    <p:sldId id="268" r:id="rId5"/>
    <p:sldId id="402" r:id="rId6"/>
    <p:sldId id="405" r:id="rId7"/>
    <p:sldId id="426" r:id="rId8"/>
    <p:sldId id="427" r:id="rId9"/>
    <p:sldId id="428" r:id="rId10"/>
    <p:sldId id="429" r:id="rId11"/>
    <p:sldId id="430" r:id="rId12"/>
    <p:sldId id="461" r:id="rId13"/>
    <p:sldId id="432" r:id="rId14"/>
    <p:sldId id="433" r:id="rId15"/>
    <p:sldId id="434" r:id="rId16"/>
    <p:sldId id="522" r:id="rId17"/>
    <p:sldId id="436" r:id="rId18"/>
    <p:sldId id="438" r:id="rId19"/>
    <p:sldId id="462" r:id="rId20"/>
    <p:sldId id="440" r:id="rId21"/>
    <p:sldId id="442" r:id="rId22"/>
    <p:sldId id="520" r:id="rId23"/>
    <p:sldId id="443" r:id="rId24"/>
    <p:sldId id="445" r:id="rId25"/>
    <p:sldId id="460" r:id="rId26"/>
    <p:sldId id="459" r:id="rId27"/>
    <p:sldId id="458" r:id="rId28"/>
    <p:sldId id="457" r:id="rId29"/>
    <p:sldId id="456" r:id="rId30"/>
    <p:sldId id="420" r:id="rId31"/>
    <p:sldId id="323" r:id="rId32"/>
    <p:sldId id="463" r:id="rId33"/>
    <p:sldId id="313" r:id="rId34"/>
    <p:sldId id="515" r:id="rId35"/>
    <p:sldId id="516" r:id="rId36"/>
    <p:sldId id="519" r:id="rId37"/>
    <p:sldId id="452" r:id="rId38"/>
    <p:sldId id="451" r:id="rId39"/>
    <p:sldId id="449" r:id="rId40"/>
    <p:sldId id="329" r:id="rId41"/>
    <p:sldId id="468" r:id="rId42"/>
    <p:sldId id="470" r:id="rId43"/>
    <p:sldId id="480" r:id="rId44"/>
    <p:sldId id="479" r:id="rId45"/>
    <p:sldId id="473" r:id="rId46"/>
    <p:sldId id="478" r:id="rId47"/>
    <p:sldId id="476" r:id="rId48"/>
    <p:sldId id="475" r:id="rId49"/>
    <p:sldId id="330" r:id="rId50"/>
    <p:sldId id="331" r:id="rId51"/>
    <p:sldId id="481" r:id="rId52"/>
    <p:sldId id="482" r:id="rId53"/>
    <p:sldId id="483" r:id="rId54"/>
    <p:sldId id="485" r:id="rId55"/>
    <p:sldId id="335" r:id="rId56"/>
    <p:sldId id="486" r:id="rId57"/>
    <p:sldId id="487" r:id="rId58"/>
    <p:sldId id="488" r:id="rId59"/>
    <p:sldId id="489" r:id="rId60"/>
    <p:sldId id="490" r:id="rId61"/>
    <p:sldId id="492" r:id="rId62"/>
    <p:sldId id="493" r:id="rId63"/>
    <p:sldId id="354" r:id="rId64"/>
    <p:sldId id="355" r:id="rId65"/>
    <p:sldId id="356" r:id="rId66"/>
    <p:sldId id="357" r:id="rId67"/>
    <p:sldId id="358" r:id="rId68"/>
    <p:sldId id="510" r:id="rId69"/>
    <p:sldId id="512" r:id="rId70"/>
    <p:sldId id="514" r:id="rId71"/>
    <p:sldId id="359" r:id="rId72"/>
    <p:sldId id="360" r:id="rId73"/>
    <p:sldId id="495" r:id="rId74"/>
    <p:sldId id="362" r:id="rId75"/>
    <p:sldId id="363" r:id="rId76"/>
    <p:sldId id="364" r:id="rId77"/>
    <p:sldId id="365" r:id="rId78"/>
    <p:sldId id="366" r:id="rId79"/>
    <p:sldId id="367" r:id="rId80"/>
    <p:sldId id="496" r:id="rId81"/>
    <p:sldId id="497" r:id="rId82"/>
    <p:sldId id="413" r:id="rId83"/>
    <p:sldId id="370" r:id="rId84"/>
    <p:sldId id="371" r:id="rId85"/>
    <p:sldId id="372" r:id="rId86"/>
    <p:sldId id="374" r:id="rId87"/>
    <p:sldId id="508" r:id="rId88"/>
    <p:sldId id="499" r:id="rId89"/>
    <p:sldId id="500" r:id="rId90"/>
    <p:sldId id="503" r:id="rId91"/>
    <p:sldId id="418" r:id="rId92"/>
    <p:sldId id="504" r:id="rId93"/>
    <p:sldId id="502" r:id="rId94"/>
    <p:sldId id="506" r:id="rId95"/>
    <p:sldId id="501" r:id="rId96"/>
    <p:sldId id="505" r:id="rId97"/>
  </p:sldIdLst>
  <p:sldSz cx="9144000" cy="5143500" type="screen16x9"/>
  <p:notesSz cx="6858000" cy="9144000"/>
  <p:defaultTextStyle>
    <a:defPPr>
      <a:defRPr lang="es-PE"/>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guide id="3" orient="horz" pos="1620">
          <p15:clr>
            <a:srgbClr val="A4A3A4"/>
          </p15:clr>
        </p15:guide>
        <p15:guide id="4" pos="2880">
          <p15:clr>
            <a:srgbClr val="A4A3A4"/>
          </p15:clr>
        </p15:guide>
      </p15:sldGuideLst>
    </p:ext>
    <p:ext uri="{2D200454-40CA-4A62-9FC3-DE9A4176ACB9}">
      <p15:notesGuideLst xmlns:p15="http://schemas.microsoft.com/office/powerpoint/2012/main" xmlns="">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E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2970" autoAdjust="0"/>
    <p:restoredTop sz="94660"/>
  </p:normalViewPr>
  <p:slideViewPr>
    <p:cSldViewPr snapToGrid="0">
      <p:cViewPr>
        <p:scale>
          <a:sx n="73" d="100"/>
          <a:sy n="73" d="100"/>
        </p:scale>
        <p:origin x="-978" y="-420"/>
      </p:cViewPr>
      <p:guideLst>
        <p:guide orient="horz" pos="2160"/>
        <p:guide orient="horz" pos="1620"/>
        <p:guide pos="3840"/>
        <p:guide pos="2880"/>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52" d="100"/>
          <a:sy n="52" d="100"/>
        </p:scale>
        <p:origin x="-2874" y="-108"/>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tableStyles" Target="tableStyle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presProps" Target="presProps.xml"/><Relationship Id="rId10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handoutMaster" Target="handoutMasters/handoutMaster1.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PE"/>
          </a:p>
        </p:txBody>
      </p:sp>
      <p:sp>
        <p:nvSpPr>
          <p:cNvPr id="3" name="2 Marcador de fecha"/>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A3481B51-4F1F-40D4-BBD9-EB620E19D544}" type="datetimeFigureOut">
              <a:rPr lang="es-PE" smtClean="0"/>
              <a:pPr/>
              <a:t>18/06/2021</a:t>
            </a:fld>
            <a:endParaRPr lang="es-PE"/>
          </a:p>
        </p:txBody>
      </p:sp>
      <p:sp>
        <p:nvSpPr>
          <p:cNvPr id="4" name="3 Marcador de pie de página"/>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s-PE"/>
          </a:p>
        </p:txBody>
      </p:sp>
      <p:sp>
        <p:nvSpPr>
          <p:cNvPr id="5" name="4 Marcador de número de diapositiva"/>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05869908-9B59-43BF-BE1F-788C4D0E1280}" type="slidenum">
              <a:rPr lang="es-PE" smtClean="0"/>
              <a:pPr/>
              <a:t>‹#›</a:t>
            </a:fld>
            <a:endParaRPr lang="es-PE"/>
          </a:p>
        </p:txBody>
      </p:sp>
    </p:spTree>
    <p:extLst>
      <p:ext uri="{BB962C8B-B14F-4D97-AF65-F5344CB8AC3E}">
        <p14:creationId xmlns:p14="http://schemas.microsoft.com/office/powerpoint/2010/main" val="4141365173"/>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F7E61CB7-CC27-47A3-86B7-52FD32823972}"/>
              </a:ext>
            </a:extLst>
          </p:cNvPr>
          <p:cNvSpPr>
            <a:spLocks noGrp="1"/>
          </p:cNvSpPr>
          <p:nvPr>
            <p:ph type="ctrTitle"/>
          </p:nvPr>
        </p:nvSpPr>
        <p:spPr>
          <a:xfrm>
            <a:off x="1143000" y="841772"/>
            <a:ext cx="6858000" cy="1790700"/>
          </a:xfrm>
        </p:spPr>
        <p:txBody>
          <a:bodyPr anchor="b"/>
          <a:lstStyle>
            <a:lvl1pPr algn="ctr">
              <a:defRPr sz="4500"/>
            </a:lvl1pPr>
          </a:lstStyle>
          <a:p>
            <a:r>
              <a:rPr lang="es-ES"/>
              <a:t>Haga clic para modificar el estilo de título del patrón</a:t>
            </a:r>
            <a:endParaRPr lang="es-PE"/>
          </a:p>
        </p:txBody>
      </p:sp>
      <p:sp>
        <p:nvSpPr>
          <p:cNvPr id="3" name="Subtítulo 2">
            <a:extLst>
              <a:ext uri="{FF2B5EF4-FFF2-40B4-BE49-F238E27FC236}">
                <a16:creationId xmlns:a16="http://schemas.microsoft.com/office/drawing/2014/main" xmlns="" id="{761C0616-9919-4A47-9DA0-DE15124382DF}"/>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40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s-ES"/>
              <a:t>Haga clic para modificar el estilo de subtítulo del patrón</a:t>
            </a:r>
            <a:endParaRPr lang="es-PE"/>
          </a:p>
        </p:txBody>
      </p:sp>
      <p:sp>
        <p:nvSpPr>
          <p:cNvPr id="4" name="Marcador de fecha 3">
            <a:extLst>
              <a:ext uri="{FF2B5EF4-FFF2-40B4-BE49-F238E27FC236}">
                <a16:creationId xmlns:a16="http://schemas.microsoft.com/office/drawing/2014/main" xmlns="" id="{E42C895E-5A32-43F7-A908-7CD3D8E69E8E}"/>
              </a:ext>
            </a:extLst>
          </p:cNvPr>
          <p:cNvSpPr>
            <a:spLocks noGrp="1"/>
          </p:cNvSpPr>
          <p:nvPr>
            <p:ph type="dt" sz="half" idx="10"/>
          </p:nvPr>
        </p:nvSpPr>
        <p:spPr/>
        <p:txBody>
          <a:bodyPr/>
          <a:lstStyle/>
          <a:p>
            <a:fld id="{DCD5EC62-E2ED-4E6A-BCEA-BA1EC594789D}" type="datetimeFigureOut">
              <a:rPr lang="es-PE" smtClean="0"/>
              <a:pPr/>
              <a:t>18/06/2021</a:t>
            </a:fld>
            <a:endParaRPr lang="es-PE"/>
          </a:p>
        </p:txBody>
      </p:sp>
      <p:sp>
        <p:nvSpPr>
          <p:cNvPr id="5" name="Marcador de pie de página 4">
            <a:extLst>
              <a:ext uri="{FF2B5EF4-FFF2-40B4-BE49-F238E27FC236}">
                <a16:creationId xmlns:a16="http://schemas.microsoft.com/office/drawing/2014/main" xmlns="" id="{A43AED83-3DAF-4B69-8761-2BEC04E3B395}"/>
              </a:ext>
            </a:extLst>
          </p:cNvPr>
          <p:cNvSpPr>
            <a:spLocks noGrp="1"/>
          </p:cNvSpPr>
          <p:nvPr>
            <p:ph type="ftr" sz="quarter" idx="11"/>
          </p:nvPr>
        </p:nvSpPr>
        <p:spPr/>
        <p:txBody>
          <a:bodyPr/>
          <a:lstStyle/>
          <a:p>
            <a:endParaRPr lang="es-PE"/>
          </a:p>
        </p:txBody>
      </p:sp>
      <p:sp>
        <p:nvSpPr>
          <p:cNvPr id="6" name="Marcador de número de diapositiva 5">
            <a:extLst>
              <a:ext uri="{FF2B5EF4-FFF2-40B4-BE49-F238E27FC236}">
                <a16:creationId xmlns:a16="http://schemas.microsoft.com/office/drawing/2014/main" xmlns="" id="{0ACB520D-CB53-455B-AE1C-5D97070AA078}"/>
              </a:ext>
            </a:extLst>
          </p:cNvPr>
          <p:cNvSpPr>
            <a:spLocks noGrp="1"/>
          </p:cNvSpPr>
          <p:nvPr>
            <p:ph type="sldNum" sz="quarter" idx="12"/>
          </p:nvPr>
        </p:nvSpPr>
        <p:spPr/>
        <p:txBody>
          <a:bodyPr/>
          <a:lstStyle/>
          <a:p>
            <a:fld id="{61D1D727-3966-4747-ABE4-DBDEF8C10B66}" type="slidenum">
              <a:rPr lang="es-PE" smtClean="0"/>
              <a:pPr/>
              <a:t>‹#›</a:t>
            </a:fld>
            <a:endParaRPr lang="es-PE"/>
          </a:p>
        </p:txBody>
      </p:sp>
    </p:spTree>
    <p:extLst>
      <p:ext uri="{BB962C8B-B14F-4D97-AF65-F5344CB8AC3E}">
        <p14:creationId xmlns:p14="http://schemas.microsoft.com/office/powerpoint/2010/main" val="37165026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456D9C74-2F68-4B8F-8064-44246DFE030F}"/>
              </a:ext>
            </a:extLst>
          </p:cNvPr>
          <p:cNvSpPr>
            <a:spLocks noGrp="1"/>
          </p:cNvSpPr>
          <p:nvPr>
            <p:ph type="title"/>
          </p:nvPr>
        </p:nvSpPr>
        <p:spPr/>
        <p:txBody>
          <a:bodyPr/>
          <a:lstStyle/>
          <a:p>
            <a:r>
              <a:rPr lang="es-ES"/>
              <a:t>Haga clic para modificar el estilo de título del patrón</a:t>
            </a:r>
            <a:endParaRPr lang="es-PE"/>
          </a:p>
        </p:txBody>
      </p:sp>
      <p:sp>
        <p:nvSpPr>
          <p:cNvPr id="3" name="Marcador de texto vertical 2">
            <a:extLst>
              <a:ext uri="{FF2B5EF4-FFF2-40B4-BE49-F238E27FC236}">
                <a16:creationId xmlns:a16="http://schemas.microsoft.com/office/drawing/2014/main" xmlns="" id="{87A350D6-4EEF-431E-8E3F-B4617C41B162}"/>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Marcador de fecha 3">
            <a:extLst>
              <a:ext uri="{FF2B5EF4-FFF2-40B4-BE49-F238E27FC236}">
                <a16:creationId xmlns:a16="http://schemas.microsoft.com/office/drawing/2014/main" xmlns="" id="{22A6415D-2B13-4DE0-BD08-73E67E85C83A}"/>
              </a:ext>
            </a:extLst>
          </p:cNvPr>
          <p:cNvSpPr>
            <a:spLocks noGrp="1"/>
          </p:cNvSpPr>
          <p:nvPr>
            <p:ph type="dt" sz="half" idx="10"/>
          </p:nvPr>
        </p:nvSpPr>
        <p:spPr/>
        <p:txBody>
          <a:bodyPr/>
          <a:lstStyle/>
          <a:p>
            <a:fld id="{DCD5EC62-E2ED-4E6A-BCEA-BA1EC594789D}" type="datetimeFigureOut">
              <a:rPr lang="es-PE" smtClean="0"/>
              <a:pPr/>
              <a:t>18/06/2021</a:t>
            </a:fld>
            <a:endParaRPr lang="es-PE"/>
          </a:p>
        </p:txBody>
      </p:sp>
      <p:sp>
        <p:nvSpPr>
          <p:cNvPr id="5" name="Marcador de pie de página 4">
            <a:extLst>
              <a:ext uri="{FF2B5EF4-FFF2-40B4-BE49-F238E27FC236}">
                <a16:creationId xmlns:a16="http://schemas.microsoft.com/office/drawing/2014/main" xmlns="" id="{14DB741D-190D-4636-9740-DEF03B9CAF30}"/>
              </a:ext>
            </a:extLst>
          </p:cNvPr>
          <p:cNvSpPr>
            <a:spLocks noGrp="1"/>
          </p:cNvSpPr>
          <p:nvPr>
            <p:ph type="ftr" sz="quarter" idx="11"/>
          </p:nvPr>
        </p:nvSpPr>
        <p:spPr/>
        <p:txBody>
          <a:bodyPr/>
          <a:lstStyle/>
          <a:p>
            <a:endParaRPr lang="es-PE"/>
          </a:p>
        </p:txBody>
      </p:sp>
      <p:sp>
        <p:nvSpPr>
          <p:cNvPr id="6" name="Marcador de número de diapositiva 5">
            <a:extLst>
              <a:ext uri="{FF2B5EF4-FFF2-40B4-BE49-F238E27FC236}">
                <a16:creationId xmlns:a16="http://schemas.microsoft.com/office/drawing/2014/main" xmlns="" id="{D2507060-24C5-4771-B4BE-C3DE7FA1C158}"/>
              </a:ext>
            </a:extLst>
          </p:cNvPr>
          <p:cNvSpPr>
            <a:spLocks noGrp="1"/>
          </p:cNvSpPr>
          <p:nvPr>
            <p:ph type="sldNum" sz="quarter" idx="12"/>
          </p:nvPr>
        </p:nvSpPr>
        <p:spPr/>
        <p:txBody>
          <a:bodyPr/>
          <a:lstStyle/>
          <a:p>
            <a:fld id="{61D1D727-3966-4747-ABE4-DBDEF8C10B66}" type="slidenum">
              <a:rPr lang="es-PE" smtClean="0"/>
              <a:pPr/>
              <a:t>‹#›</a:t>
            </a:fld>
            <a:endParaRPr lang="es-PE"/>
          </a:p>
        </p:txBody>
      </p:sp>
    </p:spTree>
    <p:extLst>
      <p:ext uri="{BB962C8B-B14F-4D97-AF65-F5344CB8AC3E}">
        <p14:creationId xmlns:p14="http://schemas.microsoft.com/office/powerpoint/2010/main" val="41087217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xmlns="" id="{CD848B07-78CE-464B-8E3F-1E638E1C0F10}"/>
              </a:ext>
            </a:extLst>
          </p:cNvPr>
          <p:cNvSpPr>
            <a:spLocks noGrp="1"/>
          </p:cNvSpPr>
          <p:nvPr>
            <p:ph type="title" orient="vert"/>
          </p:nvPr>
        </p:nvSpPr>
        <p:spPr>
          <a:xfrm>
            <a:off x="6543675" y="273844"/>
            <a:ext cx="1971675" cy="4358879"/>
          </a:xfrm>
        </p:spPr>
        <p:txBody>
          <a:bodyPr vert="eaVert"/>
          <a:lstStyle/>
          <a:p>
            <a:r>
              <a:rPr lang="es-ES"/>
              <a:t>Haga clic para modificar el estilo de título del patrón</a:t>
            </a:r>
            <a:endParaRPr lang="es-PE"/>
          </a:p>
        </p:txBody>
      </p:sp>
      <p:sp>
        <p:nvSpPr>
          <p:cNvPr id="3" name="Marcador de texto vertical 2">
            <a:extLst>
              <a:ext uri="{FF2B5EF4-FFF2-40B4-BE49-F238E27FC236}">
                <a16:creationId xmlns:a16="http://schemas.microsoft.com/office/drawing/2014/main" xmlns="" id="{DCFA2EC7-87DD-4400-AB2C-97268990886C}"/>
              </a:ext>
            </a:extLst>
          </p:cNvPr>
          <p:cNvSpPr>
            <a:spLocks noGrp="1"/>
          </p:cNvSpPr>
          <p:nvPr>
            <p:ph type="body" orient="vert" idx="1"/>
          </p:nvPr>
        </p:nvSpPr>
        <p:spPr>
          <a:xfrm>
            <a:off x="628650" y="273844"/>
            <a:ext cx="5800725" cy="4358879"/>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Marcador de fecha 3">
            <a:extLst>
              <a:ext uri="{FF2B5EF4-FFF2-40B4-BE49-F238E27FC236}">
                <a16:creationId xmlns:a16="http://schemas.microsoft.com/office/drawing/2014/main" xmlns="" id="{D903B9D8-A685-409B-A582-CAD55BECED3D}"/>
              </a:ext>
            </a:extLst>
          </p:cNvPr>
          <p:cNvSpPr>
            <a:spLocks noGrp="1"/>
          </p:cNvSpPr>
          <p:nvPr>
            <p:ph type="dt" sz="half" idx="10"/>
          </p:nvPr>
        </p:nvSpPr>
        <p:spPr/>
        <p:txBody>
          <a:bodyPr/>
          <a:lstStyle/>
          <a:p>
            <a:fld id="{DCD5EC62-E2ED-4E6A-BCEA-BA1EC594789D}" type="datetimeFigureOut">
              <a:rPr lang="es-PE" smtClean="0"/>
              <a:pPr/>
              <a:t>18/06/2021</a:t>
            </a:fld>
            <a:endParaRPr lang="es-PE"/>
          </a:p>
        </p:txBody>
      </p:sp>
      <p:sp>
        <p:nvSpPr>
          <p:cNvPr id="5" name="Marcador de pie de página 4">
            <a:extLst>
              <a:ext uri="{FF2B5EF4-FFF2-40B4-BE49-F238E27FC236}">
                <a16:creationId xmlns:a16="http://schemas.microsoft.com/office/drawing/2014/main" xmlns="" id="{60E66C29-FFA1-421E-89C2-D49856B6E660}"/>
              </a:ext>
            </a:extLst>
          </p:cNvPr>
          <p:cNvSpPr>
            <a:spLocks noGrp="1"/>
          </p:cNvSpPr>
          <p:nvPr>
            <p:ph type="ftr" sz="quarter" idx="11"/>
          </p:nvPr>
        </p:nvSpPr>
        <p:spPr/>
        <p:txBody>
          <a:bodyPr/>
          <a:lstStyle/>
          <a:p>
            <a:endParaRPr lang="es-PE"/>
          </a:p>
        </p:txBody>
      </p:sp>
      <p:sp>
        <p:nvSpPr>
          <p:cNvPr id="6" name="Marcador de número de diapositiva 5">
            <a:extLst>
              <a:ext uri="{FF2B5EF4-FFF2-40B4-BE49-F238E27FC236}">
                <a16:creationId xmlns:a16="http://schemas.microsoft.com/office/drawing/2014/main" xmlns="" id="{D5A9C1BF-E3E9-4C85-AA74-D1C68F455B5B}"/>
              </a:ext>
            </a:extLst>
          </p:cNvPr>
          <p:cNvSpPr>
            <a:spLocks noGrp="1"/>
          </p:cNvSpPr>
          <p:nvPr>
            <p:ph type="sldNum" sz="quarter" idx="12"/>
          </p:nvPr>
        </p:nvSpPr>
        <p:spPr/>
        <p:txBody>
          <a:bodyPr/>
          <a:lstStyle/>
          <a:p>
            <a:fld id="{61D1D727-3966-4747-ABE4-DBDEF8C10B66}" type="slidenum">
              <a:rPr lang="es-PE" smtClean="0"/>
              <a:pPr/>
              <a:t>‹#›</a:t>
            </a:fld>
            <a:endParaRPr lang="es-PE"/>
          </a:p>
        </p:txBody>
      </p:sp>
    </p:spTree>
    <p:extLst>
      <p:ext uri="{BB962C8B-B14F-4D97-AF65-F5344CB8AC3E}">
        <p14:creationId xmlns:p14="http://schemas.microsoft.com/office/powerpoint/2010/main" val="18993868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53FFB1D5-4F03-4D08-A47F-CB45B8F25C61}"/>
              </a:ext>
            </a:extLst>
          </p:cNvPr>
          <p:cNvSpPr>
            <a:spLocks noGrp="1"/>
          </p:cNvSpPr>
          <p:nvPr>
            <p:ph type="title"/>
          </p:nvPr>
        </p:nvSpPr>
        <p:spPr/>
        <p:txBody>
          <a:bodyPr/>
          <a:lstStyle/>
          <a:p>
            <a:r>
              <a:rPr lang="es-ES"/>
              <a:t>Haga clic para modificar el estilo de título del patrón</a:t>
            </a:r>
            <a:endParaRPr lang="es-PE"/>
          </a:p>
        </p:txBody>
      </p:sp>
      <p:sp>
        <p:nvSpPr>
          <p:cNvPr id="3" name="Marcador de contenido 2">
            <a:extLst>
              <a:ext uri="{FF2B5EF4-FFF2-40B4-BE49-F238E27FC236}">
                <a16:creationId xmlns:a16="http://schemas.microsoft.com/office/drawing/2014/main" xmlns="" id="{161EAD4A-2F33-4A75-9063-03455E73BFD2}"/>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Marcador de fecha 3">
            <a:extLst>
              <a:ext uri="{FF2B5EF4-FFF2-40B4-BE49-F238E27FC236}">
                <a16:creationId xmlns:a16="http://schemas.microsoft.com/office/drawing/2014/main" xmlns="" id="{6AE0109F-563A-49A2-AC3C-127D225440B1}"/>
              </a:ext>
            </a:extLst>
          </p:cNvPr>
          <p:cNvSpPr>
            <a:spLocks noGrp="1"/>
          </p:cNvSpPr>
          <p:nvPr>
            <p:ph type="dt" sz="half" idx="10"/>
          </p:nvPr>
        </p:nvSpPr>
        <p:spPr/>
        <p:txBody>
          <a:bodyPr/>
          <a:lstStyle/>
          <a:p>
            <a:fld id="{DCD5EC62-E2ED-4E6A-BCEA-BA1EC594789D}" type="datetimeFigureOut">
              <a:rPr lang="es-PE" smtClean="0"/>
              <a:pPr/>
              <a:t>18/06/2021</a:t>
            </a:fld>
            <a:endParaRPr lang="es-PE"/>
          </a:p>
        </p:txBody>
      </p:sp>
      <p:sp>
        <p:nvSpPr>
          <p:cNvPr id="5" name="Marcador de pie de página 4">
            <a:extLst>
              <a:ext uri="{FF2B5EF4-FFF2-40B4-BE49-F238E27FC236}">
                <a16:creationId xmlns:a16="http://schemas.microsoft.com/office/drawing/2014/main" xmlns="" id="{535B2A96-9A19-4F4C-B1E2-E95AFA988018}"/>
              </a:ext>
            </a:extLst>
          </p:cNvPr>
          <p:cNvSpPr>
            <a:spLocks noGrp="1"/>
          </p:cNvSpPr>
          <p:nvPr>
            <p:ph type="ftr" sz="quarter" idx="11"/>
          </p:nvPr>
        </p:nvSpPr>
        <p:spPr/>
        <p:txBody>
          <a:bodyPr/>
          <a:lstStyle/>
          <a:p>
            <a:endParaRPr lang="es-PE"/>
          </a:p>
        </p:txBody>
      </p:sp>
      <p:sp>
        <p:nvSpPr>
          <p:cNvPr id="6" name="Marcador de número de diapositiva 5">
            <a:extLst>
              <a:ext uri="{FF2B5EF4-FFF2-40B4-BE49-F238E27FC236}">
                <a16:creationId xmlns:a16="http://schemas.microsoft.com/office/drawing/2014/main" xmlns="" id="{EB7D6C00-6318-41C8-A40A-AFCBCA0C64E7}"/>
              </a:ext>
            </a:extLst>
          </p:cNvPr>
          <p:cNvSpPr>
            <a:spLocks noGrp="1"/>
          </p:cNvSpPr>
          <p:nvPr>
            <p:ph type="sldNum" sz="quarter" idx="12"/>
          </p:nvPr>
        </p:nvSpPr>
        <p:spPr/>
        <p:txBody>
          <a:bodyPr/>
          <a:lstStyle/>
          <a:p>
            <a:fld id="{61D1D727-3966-4747-ABE4-DBDEF8C10B66}" type="slidenum">
              <a:rPr lang="es-PE" smtClean="0"/>
              <a:pPr/>
              <a:t>‹#›</a:t>
            </a:fld>
            <a:endParaRPr lang="es-PE"/>
          </a:p>
        </p:txBody>
      </p:sp>
    </p:spTree>
    <p:extLst>
      <p:ext uri="{BB962C8B-B14F-4D97-AF65-F5344CB8AC3E}">
        <p14:creationId xmlns:p14="http://schemas.microsoft.com/office/powerpoint/2010/main" val="10349017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A99B4518-01D2-4DEA-96F0-051EC9842E58}"/>
              </a:ext>
            </a:extLst>
          </p:cNvPr>
          <p:cNvSpPr>
            <a:spLocks noGrp="1"/>
          </p:cNvSpPr>
          <p:nvPr>
            <p:ph type="title"/>
          </p:nvPr>
        </p:nvSpPr>
        <p:spPr>
          <a:xfrm>
            <a:off x="623888" y="1282304"/>
            <a:ext cx="7886700" cy="2139553"/>
          </a:xfrm>
        </p:spPr>
        <p:txBody>
          <a:bodyPr anchor="b"/>
          <a:lstStyle>
            <a:lvl1pPr>
              <a:defRPr sz="4500"/>
            </a:lvl1pPr>
          </a:lstStyle>
          <a:p>
            <a:r>
              <a:rPr lang="es-ES"/>
              <a:t>Haga clic para modificar el estilo de título del patrón</a:t>
            </a:r>
            <a:endParaRPr lang="es-PE"/>
          </a:p>
        </p:txBody>
      </p:sp>
      <p:sp>
        <p:nvSpPr>
          <p:cNvPr id="3" name="Marcador de texto 2">
            <a:extLst>
              <a:ext uri="{FF2B5EF4-FFF2-40B4-BE49-F238E27FC236}">
                <a16:creationId xmlns:a16="http://schemas.microsoft.com/office/drawing/2014/main" xmlns="" id="{D1AC768D-AEED-40DA-8ADD-D5C059201425}"/>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40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xmlns="" id="{6FA285DB-25DD-4AF5-877F-650BD2351410}"/>
              </a:ext>
            </a:extLst>
          </p:cNvPr>
          <p:cNvSpPr>
            <a:spLocks noGrp="1"/>
          </p:cNvSpPr>
          <p:nvPr>
            <p:ph type="dt" sz="half" idx="10"/>
          </p:nvPr>
        </p:nvSpPr>
        <p:spPr/>
        <p:txBody>
          <a:bodyPr/>
          <a:lstStyle/>
          <a:p>
            <a:fld id="{DCD5EC62-E2ED-4E6A-BCEA-BA1EC594789D}" type="datetimeFigureOut">
              <a:rPr lang="es-PE" smtClean="0"/>
              <a:pPr/>
              <a:t>18/06/2021</a:t>
            </a:fld>
            <a:endParaRPr lang="es-PE"/>
          </a:p>
        </p:txBody>
      </p:sp>
      <p:sp>
        <p:nvSpPr>
          <p:cNvPr id="5" name="Marcador de pie de página 4">
            <a:extLst>
              <a:ext uri="{FF2B5EF4-FFF2-40B4-BE49-F238E27FC236}">
                <a16:creationId xmlns:a16="http://schemas.microsoft.com/office/drawing/2014/main" xmlns="" id="{0BA57A51-0457-479A-8B02-D24E584DA114}"/>
              </a:ext>
            </a:extLst>
          </p:cNvPr>
          <p:cNvSpPr>
            <a:spLocks noGrp="1"/>
          </p:cNvSpPr>
          <p:nvPr>
            <p:ph type="ftr" sz="quarter" idx="11"/>
          </p:nvPr>
        </p:nvSpPr>
        <p:spPr/>
        <p:txBody>
          <a:bodyPr/>
          <a:lstStyle/>
          <a:p>
            <a:endParaRPr lang="es-PE"/>
          </a:p>
        </p:txBody>
      </p:sp>
      <p:sp>
        <p:nvSpPr>
          <p:cNvPr id="6" name="Marcador de número de diapositiva 5">
            <a:extLst>
              <a:ext uri="{FF2B5EF4-FFF2-40B4-BE49-F238E27FC236}">
                <a16:creationId xmlns:a16="http://schemas.microsoft.com/office/drawing/2014/main" xmlns="" id="{A41B8CED-D0C2-4634-84A8-D7EF91B1A344}"/>
              </a:ext>
            </a:extLst>
          </p:cNvPr>
          <p:cNvSpPr>
            <a:spLocks noGrp="1"/>
          </p:cNvSpPr>
          <p:nvPr>
            <p:ph type="sldNum" sz="quarter" idx="12"/>
          </p:nvPr>
        </p:nvSpPr>
        <p:spPr/>
        <p:txBody>
          <a:bodyPr/>
          <a:lstStyle/>
          <a:p>
            <a:fld id="{61D1D727-3966-4747-ABE4-DBDEF8C10B66}" type="slidenum">
              <a:rPr lang="es-PE" smtClean="0"/>
              <a:pPr/>
              <a:t>‹#›</a:t>
            </a:fld>
            <a:endParaRPr lang="es-PE"/>
          </a:p>
        </p:txBody>
      </p:sp>
    </p:spTree>
    <p:extLst>
      <p:ext uri="{BB962C8B-B14F-4D97-AF65-F5344CB8AC3E}">
        <p14:creationId xmlns:p14="http://schemas.microsoft.com/office/powerpoint/2010/main" val="41953336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5F29D834-1966-43DC-9A76-E547BD0D16D0}"/>
              </a:ext>
            </a:extLst>
          </p:cNvPr>
          <p:cNvSpPr>
            <a:spLocks noGrp="1"/>
          </p:cNvSpPr>
          <p:nvPr>
            <p:ph type="title"/>
          </p:nvPr>
        </p:nvSpPr>
        <p:spPr/>
        <p:txBody>
          <a:bodyPr/>
          <a:lstStyle/>
          <a:p>
            <a:r>
              <a:rPr lang="es-ES"/>
              <a:t>Haga clic para modificar el estilo de título del patrón</a:t>
            </a:r>
            <a:endParaRPr lang="es-PE"/>
          </a:p>
        </p:txBody>
      </p:sp>
      <p:sp>
        <p:nvSpPr>
          <p:cNvPr id="3" name="Marcador de contenido 2">
            <a:extLst>
              <a:ext uri="{FF2B5EF4-FFF2-40B4-BE49-F238E27FC236}">
                <a16:creationId xmlns:a16="http://schemas.microsoft.com/office/drawing/2014/main" xmlns="" id="{1927FD86-23EA-4FE2-8F77-D527D9E57F14}"/>
              </a:ext>
            </a:extLst>
          </p:cNvPr>
          <p:cNvSpPr>
            <a:spLocks noGrp="1"/>
          </p:cNvSpPr>
          <p:nvPr>
            <p:ph sz="half" idx="1"/>
          </p:nvPr>
        </p:nvSpPr>
        <p:spPr>
          <a:xfrm>
            <a:off x="628650" y="1369219"/>
            <a:ext cx="3886200" cy="3263504"/>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Marcador de contenido 3">
            <a:extLst>
              <a:ext uri="{FF2B5EF4-FFF2-40B4-BE49-F238E27FC236}">
                <a16:creationId xmlns:a16="http://schemas.microsoft.com/office/drawing/2014/main" xmlns="" id="{5516A054-7148-4E75-9AB3-15EDAE9CDCF5}"/>
              </a:ext>
            </a:extLst>
          </p:cNvPr>
          <p:cNvSpPr>
            <a:spLocks noGrp="1"/>
          </p:cNvSpPr>
          <p:nvPr>
            <p:ph sz="half" idx="2"/>
          </p:nvPr>
        </p:nvSpPr>
        <p:spPr>
          <a:xfrm>
            <a:off x="4629150" y="1369219"/>
            <a:ext cx="3886200" cy="3263504"/>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5" name="Marcador de fecha 4">
            <a:extLst>
              <a:ext uri="{FF2B5EF4-FFF2-40B4-BE49-F238E27FC236}">
                <a16:creationId xmlns:a16="http://schemas.microsoft.com/office/drawing/2014/main" xmlns="" id="{7C15573C-0B20-441E-811B-E1A5F9D6497C}"/>
              </a:ext>
            </a:extLst>
          </p:cNvPr>
          <p:cNvSpPr>
            <a:spLocks noGrp="1"/>
          </p:cNvSpPr>
          <p:nvPr>
            <p:ph type="dt" sz="half" idx="10"/>
          </p:nvPr>
        </p:nvSpPr>
        <p:spPr/>
        <p:txBody>
          <a:bodyPr/>
          <a:lstStyle/>
          <a:p>
            <a:fld id="{DCD5EC62-E2ED-4E6A-BCEA-BA1EC594789D}" type="datetimeFigureOut">
              <a:rPr lang="es-PE" smtClean="0"/>
              <a:pPr/>
              <a:t>18/06/2021</a:t>
            </a:fld>
            <a:endParaRPr lang="es-PE"/>
          </a:p>
        </p:txBody>
      </p:sp>
      <p:sp>
        <p:nvSpPr>
          <p:cNvPr id="6" name="Marcador de pie de página 5">
            <a:extLst>
              <a:ext uri="{FF2B5EF4-FFF2-40B4-BE49-F238E27FC236}">
                <a16:creationId xmlns:a16="http://schemas.microsoft.com/office/drawing/2014/main" xmlns="" id="{170B1A6F-E4B2-46B6-8852-B432CC42F58C}"/>
              </a:ext>
            </a:extLst>
          </p:cNvPr>
          <p:cNvSpPr>
            <a:spLocks noGrp="1"/>
          </p:cNvSpPr>
          <p:nvPr>
            <p:ph type="ftr" sz="quarter" idx="11"/>
          </p:nvPr>
        </p:nvSpPr>
        <p:spPr/>
        <p:txBody>
          <a:bodyPr/>
          <a:lstStyle/>
          <a:p>
            <a:endParaRPr lang="es-PE"/>
          </a:p>
        </p:txBody>
      </p:sp>
      <p:sp>
        <p:nvSpPr>
          <p:cNvPr id="7" name="Marcador de número de diapositiva 6">
            <a:extLst>
              <a:ext uri="{FF2B5EF4-FFF2-40B4-BE49-F238E27FC236}">
                <a16:creationId xmlns:a16="http://schemas.microsoft.com/office/drawing/2014/main" xmlns="" id="{551962B9-EB47-4801-9A96-8264CA5017B2}"/>
              </a:ext>
            </a:extLst>
          </p:cNvPr>
          <p:cNvSpPr>
            <a:spLocks noGrp="1"/>
          </p:cNvSpPr>
          <p:nvPr>
            <p:ph type="sldNum" sz="quarter" idx="12"/>
          </p:nvPr>
        </p:nvSpPr>
        <p:spPr/>
        <p:txBody>
          <a:bodyPr/>
          <a:lstStyle/>
          <a:p>
            <a:fld id="{61D1D727-3966-4747-ABE4-DBDEF8C10B66}" type="slidenum">
              <a:rPr lang="es-PE" smtClean="0"/>
              <a:pPr/>
              <a:t>‹#›</a:t>
            </a:fld>
            <a:endParaRPr lang="es-PE"/>
          </a:p>
        </p:txBody>
      </p:sp>
    </p:spTree>
    <p:extLst>
      <p:ext uri="{BB962C8B-B14F-4D97-AF65-F5344CB8AC3E}">
        <p14:creationId xmlns:p14="http://schemas.microsoft.com/office/powerpoint/2010/main" val="22892055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3F2DD27C-FA97-4482-B99F-DAA3C0886411}"/>
              </a:ext>
            </a:extLst>
          </p:cNvPr>
          <p:cNvSpPr>
            <a:spLocks noGrp="1"/>
          </p:cNvSpPr>
          <p:nvPr>
            <p:ph type="title"/>
          </p:nvPr>
        </p:nvSpPr>
        <p:spPr>
          <a:xfrm>
            <a:off x="629841" y="273844"/>
            <a:ext cx="7886700" cy="994172"/>
          </a:xfrm>
        </p:spPr>
        <p:txBody>
          <a:bodyPr/>
          <a:lstStyle/>
          <a:p>
            <a:r>
              <a:rPr lang="es-ES"/>
              <a:t>Haga clic para modificar el estilo de título del patrón</a:t>
            </a:r>
            <a:endParaRPr lang="es-PE"/>
          </a:p>
        </p:txBody>
      </p:sp>
      <p:sp>
        <p:nvSpPr>
          <p:cNvPr id="3" name="Marcador de texto 2">
            <a:extLst>
              <a:ext uri="{FF2B5EF4-FFF2-40B4-BE49-F238E27FC236}">
                <a16:creationId xmlns:a16="http://schemas.microsoft.com/office/drawing/2014/main" xmlns="" id="{A7530425-11DF-41F5-988E-C9D699A36386}"/>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xmlns="" id="{5687A41B-F073-4E99-B8E8-D58D0A9BFA32}"/>
              </a:ext>
            </a:extLst>
          </p:cNvPr>
          <p:cNvSpPr>
            <a:spLocks noGrp="1"/>
          </p:cNvSpPr>
          <p:nvPr>
            <p:ph sz="half" idx="2"/>
          </p:nvPr>
        </p:nvSpPr>
        <p:spPr>
          <a:xfrm>
            <a:off x="629842" y="1878806"/>
            <a:ext cx="3868340" cy="2763441"/>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5" name="Marcador de texto 4">
            <a:extLst>
              <a:ext uri="{FF2B5EF4-FFF2-40B4-BE49-F238E27FC236}">
                <a16:creationId xmlns:a16="http://schemas.microsoft.com/office/drawing/2014/main" xmlns="" id="{4A4621FA-163B-4F50-B03A-5C4CF580285C}"/>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xmlns="" id="{DE7B1687-38B6-42CF-B37C-33B45083139C}"/>
              </a:ext>
            </a:extLst>
          </p:cNvPr>
          <p:cNvSpPr>
            <a:spLocks noGrp="1"/>
          </p:cNvSpPr>
          <p:nvPr>
            <p:ph sz="quarter" idx="4"/>
          </p:nvPr>
        </p:nvSpPr>
        <p:spPr>
          <a:xfrm>
            <a:off x="4629150" y="1878806"/>
            <a:ext cx="3887391" cy="2763441"/>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7" name="Marcador de fecha 6">
            <a:extLst>
              <a:ext uri="{FF2B5EF4-FFF2-40B4-BE49-F238E27FC236}">
                <a16:creationId xmlns:a16="http://schemas.microsoft.com/office/drawing/2014/main" xmlns="" id="{3E2CB945-7ABD-47B9-AE94-01C5BBA642EB}"/>
              </a:ext>
            </a:extLst>
          </p:cNvPr>
          <p:cNvSpPr>
            <a:spLocks noGrp="1"/>
          </p:cNvSpPr>
          <p:nvPr>
            <p:ph type="dt" sz="half" idx="10"/>
          </p:nvPr>
        </p:nvSpPr>
        <p:spPr/>
        <p:txBody>
          <a:bodyPr/>
          <a:lstStyle/>
          <a:p>
            <a:fld id="{DCD5EC62-E2ED-4E6A-BCEA-BA1EC594789D}" type="datetimeFigureOut">
              <a:rPr lang="es-PE" smtClean="0"/>
              <a:pPr/>
              <a:t>18/06/2021</a:t>
            </a:fld>
            <a:endParaRPr lang="es-PE"/>
          </a:p>
        </p:txBody>
      </p:sp>
      <p:sp>
        <p:nvSpPr>
          <p:cNvPr id="8" name="Marcador de pie de página 7">
            <a:extLst>
              <a:ext uri="{FF2B5EF4-FFF2-40B4-BE49-F238E27FC236}">
                <a16:creationId xmlns:a16="http://schemas.microsoft.com/office/drawing/2014/main" xmlns="" id="{BC331B62-90B1-4666-919F-3F830511BADD}"/>
              </a:ext>
            </a:extLst>
          </p:cNvPr>
          <p:cNvSpPr>
            <a:spLocks noGrp="1"/>
          </p:cNvSpPr>
          <p:nvPr>
            <p:ph type="ftr" sz="quarter" idx="11"/>
          </p:nvPr>
        </p:nvSpPr>
        <p:spPr/>
        <p:txBody>
          <a:bodyPr/>
          <a:lstStyle/>
          <a:p>
            <a:endParaRPr lang="es-PE"/>
          </a:p>
        </p:txBody>
      </p:sp>
      <p:sp>
        <p:nvSpPr>
          <p:cNvPr id="9" name="Marcador de número de diapositiva 8">
            <a:extLst>
              <a:ext uri="{FF2B5EF4-FFF2-40B4-BE49-F238E27FC236}">
                <a16:creationId xmlns:a16="http://schemas.microsoft.com/office/drawing/2014/main" xmlns="" id="{6DC84972-9C48-4954-9D1F-259D4E5D2346}"/>
              </a:ext>
            </a:extLst>
          </p:cNvPr>
          <p:cNvSpPr>
            <a:spLocks noGrp="1"/>
          </p:cNvSpPr>
          <p:nvPr>
            <p:ph type="sldNum" sz="quarter" idx="12"/>
          </p:nvPr>
        </p:nvSpPr>
        <p:spPr/>
        <p:txBody>
          <a:bodyPr/>
          <a:lstStyle/>
          <a:p>
            <a:fld id="{61D1D727-3966-4747-ABE4-DBDEF8C10B66}" type="slidenum">
              <a:rPr lang="es-PE" smtClean="0"/>
              <a:pPr/>
              <a:t>‹#›</a:t>
            </a:fld>
            <a:endParaRPr lang="es-PE"/>
          </a:p>
        </p:txBody>
      </p:sp>
    </p:spTree>
    <p:extLst>
      <p:ext uri="{BB962C8B-B14F-4D97-AF65-F5344CB8AC3E}">
        <p14:creationId xmlns:p14="http://schemas.microsoft.com/office/powerpoint/2010/main" val="38968858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B4F75922-9030-4944-B6BA-C5556E6C23F3}"/>
              </a:ext>
            </a:extLst>
          </p:cNvPr>
          <p:cNvSpPr>
            <a:spLocks noGrp="1"/>
          </p:cNvSpPr>
          <p:nvPr>
            <p:ph type="title"/>
          </p:nvPr>
        </p:nvSpPr>
        <p:spPr/>
        <p:txBody>
          <a:bodyPr/>
          <a:lstStyle/>
          <a:p>
            <a:r>
              <a:rPr lang="es-ES"/>
              <a:t>Haga clic para modificar el estilo de título del patrón</a:t>
            </a:r>
            <a:endParaRPr lang="es-PE"/>
          </a:p>
        </p:txBody>
      </p:sp>
      <p:sp>
        <p:nvSpPr>
          <p:cNvPr id="3" name="Marcador de fecha 2">
            <a:extLst>
              <a:ext uri="{FF2B5EF4-FFF2-40B4-BE49-F238E27FC236}">
                <a16:creationId xmlns:a16="http://schemas.microsoft.com/office/drawing/2014/main" xmlns="" id="{1B585527-CB43-4C19-9DEE-C7F88EE42113}"/>
              </a:ext>
            </a:extLst>
          </p:cNvPr>
          <p:cNvSpPr>
            <a:spLocks noGrp="1"/>
          </p:cNvSpPr>
          <p:nvPr>
            <p:ph type="dt" sz="half" idx="10"/>
          </p:nvPr>
        </p:nvSpPr>
        <p:spPr/>
        <p:txBody>
          <a:bodyPr/>
          <a:lstStyle/>
          <a:p>
            <a:fld id="{DCD5EC62-E2ED-4E6A-BCEA-BA1EC594789D}" type="datetimeFigureOut">
              <a:rPr lang="es-PE" smtClean="0"/>
              <a:pPr/>
              <a:t>18/06/2021</a:t>
            </a:fld>
            <a:endParaRPr lang="es-PE"/>
          </a:p>
        </p:txBody>
      </p:sp>
      <p:sp>
        <p:nvSpPr>
          <p:cNvPr id="4" name="Marcador de pie de página 3">
            <a:extLst>
              <a:ext uri="{FF2B5EF4-FFF2-40B4-BE49-F238E27FC236}">
                <a16:creationId xmlns:a16="http://schemas.microsoft.com/office/drawing/2014/main" xmlns="" id="{B474BED3-31FF-491E-93A6-C98DBB5E14E4}"/>
              </a:ext>
            </a:extLst>
          </p:cNvPr>
          <p:cNvSpPr>
            <a:spLocks noGrp="1"/>
          </p:cNvSpPr>
          <p:nvPr>
            <p:ph type="ftr" sz="quarter" idx="11"/>
          </p:nvPr>
        </p:nvSpPr>
        <p:spPr/>
        <p:txBody>
          <a:bodyPr/>
          <a:lstStyle/>
          <a:p>
            <a:endParaRPr lang="es-PE"/>
          </a:p>
        </p:txBody>
      </p:sp>
      <p:sp>
        <p:nvSpPr>
          <p:cNvPr id="5" name="Marcador de número de diapositiva 4">
            <a:extLst>
              <a:ext uri="{FF2B5EF4-FFF2-40B4-BE49-F238E27FC236}">
                <a16:creationId xmlns:a16="http://schemas.microsoft.com/office/drawing/2014/main" xmlns="" id="{42CAC79A-C42E-4206-92AB-34456182C760}"/>
              </a:ext>
            </a:extLst>
          </p:cNvPr>
          <p:cNvSpPr>
            <a:spLocks noGrp="1"/>
          </p:cNvSpPr>
          <p:nvPr>
            <p:ph type="sldNum" sz="quarter" idx="12"/>
          </p:nvPr>
        </p:nvSpPr>
        <p:spPr/>
        <p:txBody>
          <a:bodyPr/>
          <a:lstStyle/>
          <a:p>
            <a:fld id="{61D1D727-3966-4747-ABE4-DBDEF8C10B66}" type="slidenum">
              <a:rPr lang="es-PE" smtClean="0"/>
              <a:pPr/>
              <a:t>‹#›</a:t>
            </a:fld>
            <a:endParaRPr lang="es-PE"/>
          </a:p>
        </p:txBody>
      </p:sp>
    </p:spTree>
    <p:extLst>
      <p:ext uri="{BB962C8B-B14F-4D97-AF65-F5344CB8AC3E}">
        <p14:creationId xmlns:p14="http://schemas.microsoft.com/office/powerpoint/2010/main" val="21879773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xmlns="" id="{B8A62EEA-D05D-4AA3-82B3-58EDFE698DDE}"/>
              </a:ext>
            </a:extLst>
          </p:cNvPr>
          <p:cNvSpPr>
            <a:spLocks noGrp="1"/>
          </p:cNvSpPr>
          <p:nvPr>
            <p:ph type="dt" sz="half" idx="10"/>
          </p:nvPr>
        </p:nvSpPr>
        <p:spPr/>
        <p:txBody>
          <a:bodyPr/>
          <a:lstStyle/>
          <a:p>
            <a:fld id="{DCD5EC62-E2ED-4E6A-BCEA-BA1EC594789D}" type="datetimeFigureOut">
              <a:rPr lang="es-PE" smtClean="0"/>
              <a:pPr/>
              <a:t>18/06/2021</a:t>
            </a:fld>
            <a:endParaRPr lang="es-PE"/>
          </a:p>
        </p:txBody>
      </p:sp>
      <p:sp>
        <p:nvSpPr>
          <p:cNvPr id="3" name="Marcador de pie de página 2">
            <a:extLst>
              <a:ext uri="{FF2B5EF4-FFF2-40B4-BE49-F238E27FC236}">
                <a16:creationId xmlns:a16="http://schemas.microsoft.com/office/drawing/2014/main" xmlns="" id="{7FA98EE3-A1ED-43A6-91BE-131672D924D1}"/>
              </a:ext>
            </a:extLst>
          </p:cNvPr>
          <p:cNvSpPr>
            <a:spLocks noGrp="1"/>
          </p:cNvSpPr>
          <p:nvPr>
            <p:ph type="ftr" sz="quarter" idx="11"/>
          </p:nvPr>
        </p:nvSpPr>
        <p:spPr/>
        <p:txBody>
          <a:bodyPr/>
          <a:lstStyle/>
          <a:p>
            <a:endParaRPr lang="es-PE"/>
          </a:p>
        </p:txBody>
      </p:sp>
      <p:sp>
        <p:nvSpPr>
          <p:cNvPr id="4" name="Marcador de número de diapositiva 3">
            <a:extLst>
              <a:ext uri="{FF2B5EF4-FFF2-40B4-BE49-F238E27FC236}">
                <a16:creationId xmlns:a16="http://schemas.microsoft.com/office/drawing/2014/main" xmlns="" id="{A88C7866-AC05-42B6-9B12-EB6811163514}"/>
              </a:ext>
            </a:extLst>
          </p:cNvPr>
          <p:cNvSpPr>
            <a:spLocks noGrp="1"/>
          </p:cNvSpPr>
          <p:nvPr>
            <p:ph type="sldNum" sz="quarter" idx="12"/>
          </p:nvPr>
        </p:nvSpPr>
        <p:spPr/>
        <p:txBody>
          <a:bodyPr/>
          <a:lstStyle/>
          <a:p>
            <a:fld id="{61D1D727-3966-4747-ABE4-DBDEF8C10B66}" type="slidenum">
              <a:rPr lang="es-PE" smtClean="0"/>
              <a:pPr/>
              <a:t>‹#›</a:t>
            </a:fld>
            <a:endParaRPr lang="es-PE"/>
          </a:p>
        </p:txBody>
      </p:sp>
    </p:spTree>
    <p:extLst>
      <p:ext uri="{BB962C8B-B14F-4D97-AF65-F5344CB8AC3E}">
        <p14:creationId xmlns:p14="http://schemas.microsoft.com/office/powerpoint/2010/main" val="8626629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717434D9-C132-49D2-BD51-89EC92FAC2C4}"/>
              </a:ext>
            </a:extLst>
          </p:cNvPr>
          <p:cNvSpPr>
            <a:spLocks noGrp="1"/>
          </p:cNvSpPr>
          <p:nvPr>
            <p:ph type="title"/>
          </p:nvPr>
        </p:nvSpPr>
        <p:spPr>
          <a:xfrm>
            <a:off x="629841" y="342900"/>
            <a:ext cx="2949178" cy="1200150"/>
          </a:xfrm>
        </p:spPr>
        <p:txBody>
          <a:bodyPr anchor="b"/>
          <a:lstStyle>
            <a:lvl1pPr>
              <a:defRPr sz="2400"/>
            </a:lvl1pPr>
          </a:lstStyle>
          <a:p>
            <a:r>
              <a:rPr lang="es-ES"/>
              <a:t>Haga clic para modificar el estilo de título del patrón</a:t>
            </a:r>
            <a:endParaRPr lang="es-PE"/>
          </a:p>
        </p:txBody>
      </p:sp>
      <p:sp>
        <p:nvSpPr>
          <p:cNvPr id="3" name="Marcador de contenido 2">
            <a:extLst>
              <a:ext uri="{FF2B5EF4-FFF2-40B4-BE49-F238E27FC236}">
                <a16:creationId xmlns:a16="http://schemas.microsoft.com/office/drawing/2014/main" xmlns="" id="{F9A6D1A1-8F90-4883-8BB0-7E8449F0BCCE}"/>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Marcador de texto 3">
            <a:extLst>
              <a:ext uri="{FF2B5EF4-FFF2-40B4-BE49-F238E27FC236}">
                <a16:creationId xmlns:a16="http://schemas.microsoft.com/office/drawing/2014/main" xmlns="" id="{B549D7A9-2C7D-4BB8-8E86-945CAF77E00D}"/>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xmlns="" id="{B8B6F04B-8186-4197-A384-4E4215603D7B}"/>
              </a:ext>
            </a:extLst>
          </p:cNvPr>
          <p:cNvSpPr>
            <a:spLocks noGrp="1"/>
          </p:cNvSpPr>
          <p:nvPr>
            <p:ph type="dt" sz="half" idx="10"/>
          </p:nvPr>
        </p:nvSpPr>
        <p:spPr/>
        <p:txBody>
          <a:bodyPr/>
          <a:lstStyle/>
          <a:p>
            <a:fld id="{DCD5EC62-E2ED-4E6A-BCEA-BA1EC594789D}" type="datetimeFigureOut">
              <a:rPr lang="es-PE" smtClean="0"/>
              <a:pPr/>
              <a:t>18/06/2021</a:t>
            </a:fld>
            <a:endParaRPr lang="es-PE"/>
          </a:p>
        </p:txBody>
      </p:sp>
      <p:sp>
        <p:nvSpPr>
          <p:cNvPr id="6" name="Marcador de pie de página 5">
            <a:extLst>
              <a:ext uri="{FF2B5EF4-FFF2-40B4-BE49-F238E27FC236}">
                <a16:creationId xmlns:a16="http://schemas.microsoft.com/office/drawing/2014/main" xmlns="" id="{50313DF3-E194-4DD4-B519-6EB1FE4A9731}"/>
              </a:ext>
            </a:extLst>
          </p:cNvPr>
          <p:cNvSpPr>
            <a:spLocks noGrp="1"/>
          </p:cNvSpPr>
          <p:nvPr>
            <p:ph type="ftr" sz="quarter" idx="11"/>
          </p:nvPr>
        </p:nvSpPr>
        <p:spPr/>
        <p:txBody>
          <a:bodyPr/>
          <a:lstStyle/>
          <a:p>
            <a:endParaRPr lang="es-PE"/>
          </a:p>
        </p:txBody>
      </p:sp>
      <p:sp>
        <p:nvSpPr>
          <p:cNvPr id="7" name="Marcador de número de diapositiva 6">
            <a:extLst>
              <a:ext uri="{FF2B5EF4-FFF2-40B4-BE49-F238E27FC236}">
                <a16:creationId xmlns:a16="http://schemas.microsoft.com/office/drawing/2014/main" xmlns="" id="{E94C011E-E7C1-4FAD-BFC3-29C83BE82DC3}"/>
              </a:ext>
            </a:extLst>
          </p:cNvPr>
          <p:cNvSpPr>
            <a:spLocks noGrp="1"/>
          </p:cNvSpPr>
          <p:nvPr>
            <p:ph type="sldNum" sz="quarter" idx="12"/>
          </p:nvPr>
        </p:nvSpPr>
        <p:spPr/>
        <p:txBody>
          <a:bodyPr/>
          <a:lstStyle/>
          <a:p>
            <a:fld id="{61D1D727-3966-4747-ABE4-DBDEF8C10B66}" type="slidenum">
              <a:rPr lang="es-PE" smtClean="0"/>
              <a:pPr/>
              <a:t>‹#›</a:t>
            </a:fld>
            <a:endParaRPr lang="es-PE"/>
          </a:p>
        </p:txBody>
      </p:sp>
    </p:spTree>
    <p:extLst>
      <p:ext uri="{BB962C8B-B14F-4D97-AF65-F5344CB8AC3E}">
        <p14:creationId xmlns:p14="http://schemas.microsoft.com/office/powerpoint/2010/main" val="6712269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4FFCB247-7881-4757-BFA9-750E448FED47}"/>
              </a:ext>
            </a:extLst>
          </p:cNvPr>
          <p:cNvSpPr>
            <a:spLocks noGrp="1"/>
          </p:cNvSpPr>
          <p:nvPr>
            <p:ph type="title"/>
          </p:nvPr>
        </p:nvSpPr>
        <p:spPr>
          <a:xfrm>
            <a:off x="629841" y="342900"/>
            <a:ext cx="2949178" cy="1200150"/>
          </a:xfrm>
        </p:spPr>
        <p:txBody>
          <a:bodyPr anchor="b"/>
          <a:lstStyle>
            <a:lvl1pPr>
              <a:defRPr sz="2400"/>
            </a:lvl1pPr>
          </a:lstStyle>
          <a:p>
            <a:r>
              <a:rPr lang="es-ES"/>
              <a:t>Haga clic para modificar el estilo de título del patrón</a:t>
            </a:r>
            <a:endParaRPr lang="es-PE"/>
          </a:p>
        </p:txBody>
      </p:sp>
      <p:sp>
        <p:nvSpPr>
          <p:cNvPr id="3" name="Marcador de posición de imagen 2">
            <a:extLst>
              <a:ext uri="{FF2B5EF4-FFF2-40B4-BE49-F238E27FC236}">
                <a16:creationId xmlns:a16="http://schemas.microsoft.com/office/drawing/2014/main" xmlns="" id="{68903087-A000-4569-A0F3-B617A03D025A}"/>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s-PE"/>
          </a:p>
        </p:txBody>
      </p:sp>
      <p:sp>
        <p:nvSpPr>
          <p:cNvPr id="4" name="Marcador de texto 3">
            <a:extLst>
              <a:ext uri="{FF2B5EF4-FFF2-40B4-BE49-F238E27FC236}">
                <a16:creationId xmlns:a16="http://schemas.microsoft.com/office/drawing/2014/main" xmlns="" id="{22277EC6-4AED-48B8-8B1F-03E6EE6035D4}"/>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xmlns="" id="{18FF03FC-261F-43D7-8ACE-824E6C5387CB}"/>
              </a:ext>
            </a:extLst>
          </p:cNvPr>
          <p:cNvSpPr>
            <a:spLocks noGrp="1"/>
          </p:cNvSpPr>
          <p:nvPr>
            <p:ph type="dt" sz="half" idx="10"/>
          </p:nvPr>
        </p:nvSpPr>
        <p:spPr/>
        <p:txBody>
          <a:bodyPr/>
          <a:lstStyle/>
          <a:p>
            <a:fld id="{DCD5EC62-E2ED-4E6A-BCEA-BA1EC594789D}" type="datetimeFigureOut">
              <a:rPr lang="es-PE" smtClean="0"/>
              <a:pPr/>
              <a:t>18/06/2021</a:t>
            </a:fld>
            <a:endParaRPr lang="es-PE"/>
          </a:p>
        </p:txBody>
      </p:sp>
      <p:sp>
        <p:nvSpPr>
          <p:cNvPr id="6" name="Marcador de pie de página 5">
            <a:extLst>
              <a:ext uri="{FF2B5EF4-FFF2-40B4-BE49-F238E27FC236}">
                <a16:creationId xmlns:a16="http://schemas.microsoft.com/office/drawing/2014/main" xmlns="" id="{BD1B9DA6-F131-4BB7-A383-F21078741621}"/>
              </a:ext>
            </a:extLst>
          </p:cNvPr>
          <p:cNvSpPr>
            <a:spLocks noGrp="1"/>
          </p:cNvSpPr>
          <p:nvPr>
            <p:ph type="ftr" sz="quarter" idx="11"/>
          </p:nvPr>
        </p:nvSpPr>
        <p:spPr/>
        <p:txBody>
          <a:bodyPr/>
          <a:lstStyle/>
          <a:p>
            <a:endParaRPr lang="es-PE"/>
          </a:p>
        </p:txBody>
      </p:sp>
      <p:sp>
        <p:nvSpPr>
          <p:cNvPr id="7" name="Marcador de número de diapositiva 6">
            <a:extLst>
              <a:ext uri="{FF2B5EF4-FFF2-40B4-BE49-F238E27FC236}">
                <a16:creationId xmlns:a16="http://schemas.microsoft.com/office/drawing/2014/main" xmlns="" id="{827AF511-DBED-420A-9D5F-289F502E23E6}"/>
              </a:ext>
            </a:extLst>
          </p:cNvPr>
          <p:cNvSpPr>
            <a:spLocks noGrp="1"/>
          </p:cNvSpPr>
          <p:nvPr>
            <p:ph type="sldNum" sz="quarter" idx="12"/>
          </p:nvPr>
        </p:nvSpPr>
        <p:spPr/>
        <p:txBody>
          <a:bodyPr/>
          <a:lstStyle/>
          <a:p>
            <a:fld id="{61D1D727-3966-4747-ABE4-DBDEF8C10B66}" type="slidenum">
              <a:rPr lang="es-PE" smtClean="0"/>
              <a:pPr/>
              <a:t>‹#›</a:t>
            </a:fld>
            <a:endParaRPr lang="es-PE"/>
          </a:p>
        </p:txBody>
      </p:sp>
    </p:spTree>
    <p:extLst>
      <p:ext uri="{BB962C8B-B14F-4D97-AF65-F5344CB8AC3E}">
        <p14:creationId xmlns:p14="http://schemas.microsoft.com/office/powerpoint/2010/main" val="8547089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image" Target="../media/image4.png"/><Relationship Id="rId2" Type="http://schemas.openxmlformats.org/officeDocument/2006/relationships/slideLayout" Target="../slideLayouts/slideLayout2.xml"/><Relationship Id="rId16" Type="http://schemas.openxmlformats.org/officeDocument/2006/relationships/hyperlink" Target="http://creativecommons.org/licenses/by-nc/4.0/" TargetMode="Externa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xmlns="" id="{6300B13F-91DF-4BF5-B485-EB9DAAA02A2D}"/>
              </a:ext>
            </a:extLst>
          </p:cNvPr>
          <p:cNvSpPr>
            <a:spLocks noGrp="1"/>
          </p:cNvSpPr>
          <p:nvPr>
            <p:ph type="title"/>
          </p:nvPr>
        </p:nvSpPr>
        <p:spPr>
          <a:xfrm>
            <a:off x="628650" y="273844"/>
            <a:ext cx="7886700" cy="994172"/>
          </a:xfrm>
          <a:prstGeom prst="rect">
            <a:avLst/>
          </a:prstGeom>
        </p:spPr>
        <p:txBody>
          <a:bodyPr vert="horz" lIns="68580" tIns="34290" rIns="68580" bIns="34290" rtlCol="0" anchor="ctr">
            <a:normAutofit/>
          </a:bodyPr>
          <a:lstStyle/>
          <a:p>
            <a:r>
              <a:rPr lang="es-ES"/>
              <a:t>Haga clic para modificar el estilo de título del patrón</a:t>
            </a:r>
            <a:endParaRPr lang="es-PE"/>
          </a:p>
        </p:txBody>
      </p:sp>
      <p:sp>
        <p:nvSpPr>
          <p:cNvPr id="3" name="Marcador de texto 2">
            <a:extLst>
              <a:ext uri="{FF2B5EF4-FFF2-40B4-BE49-F238E27FC236}">
                <a16:creationId xmlns:a16="http://schemas.microsoft.com/office/drawing/2014/main" xmlns="" id="{C36F2C1E-1057-498A-9902-B4D57C8D5C6D}"/>
              </a:ext>
            </a:extLst>
          </p:cNvPr>
          <p:cNvSpPr>
            <a:spLocks noGrp="1"/>
          </p:cNvSpPr>
          <p:nvPr>
            <p:ph type="body" idx="1"/>
          </p:nvPr>
        </p:nvSpPr>
        <p:spPr>
          <a:xfrm>
            <a:off x="628650" y="1369219"/>
            <a:ext cx="7886700" cy="3263504"/>
          </a:xfrm>
          <a:prstGeom prst="rect">
            <a:avLst/>
          </a:prstGeom>
        </p:spPr>
        <p:txBody>
          <a:bodyPr vert="horz" lIns="68580" tIns="34290" rIns="68580" bIns="3429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Marcador de fecha 3">
            <a:extLst>
              <a:ext uri="{FF2B5EF4-FFF2-40B4-BE49-F238E27FC236}">
                <a16:creationId xmlns:a16="http://schemas.microsoft.com/office/drawing/2014/main" xmlns="" id="{D323B7F3-B4EA-41DE-A016-24175B0917B5}"/>
              </a:ext>
            </a:extLst>
          </p:cNvPr>
          <p:cNvSpPr>
            <a:spLocks noGrp="1"/>
          </p:cNvSpPr>
          <p:nvPr>
            <p:ph type="dt" sz="half" idx="2"/>
          </p:nvPr>
        </p:nvSpPr>
        <p:spPr>
          <a:xfrm>
            <a:off x="628650" y="4767263"/>
            <a:ext cx="2057400" cy="273844"/>
          </a:xfrm>
          <a:prstGeom prst="rect">
            <a:avLst/>
          </a:prstGeom>
        </p:spPr>
        <p:txBody>
          <a:bodyPr vert="horz" lIns="68580" tIns="34290" rIns="68580" bIns="34290" rtlCol="0" anchor="ctr"/>
          <a:lstStyle>
            <a:lvl1pPr algn="l">
              <a:defRPr sz="900">
                <a:solidFill>
                  <a:schemeClr val="tx1">
                    <a:tint val="75000"/>
                  </a:schemeClr>
                </a:solidFill>
              </a:defRPr>
            </a:lvl1pPr>
          </a:lstStyle>
          <a:p>
            <a:fld id="{DCD5EC62-E2ED-4E6A-BCEA-BA1EC594789D}" type="datetimeFigureOut">
              <a:rPr lang="es-PE" smtClean="0"/>
              <a:pPr/>
              <a:t>18/06/2021</a:t>
            </a:fld>
            <a:endParaRPr lang="es-PE"/>
          </a:p>
        </p:txBody>
      </p:sp>
      <p:sp>
        <p:nvSpPr>
          <p:cNvPr id="5" name="Marcador de pie de página 4">
            <a:extLst>
              <a:ext uri="{FF2B5EF4-FFF2-40B4-BE49-F238E27FC236}">
                <a16:creationId xmlns:a16="http://schemas.microsoft.com/office/drawing/2014/main" xmlns="" id="{260F60C6-4BE1-4C13-95F3-959F3E4C38B2}"/>
              </a:ext>
            </a:extLst>
          </p:cNvPr>
          <p:cNvSpPr>
            <a:spLocks noGrp="1"/>
          </p:cNvSpPr>
          <p:nvPr>
            <p:ph type="ftr" sz="quarter" idx="3"/>
          </p:nvPr>
        </p:nvSpPr>
        <p:spPr>
          <a:xfrm>
            <a:off x="3028950" y="4767263"/>
            <a:ext cx="3086100" cy="273844"/>
          </a:xfrm>
          <a:prstGeom prst="rect">
            <a:avLst/>
          </a:prstGeom>
        </p:spPr>
        <p:txBody>
          <a:bodyPr vert="horz" lIns="68580" tIns="34290" rIns="68580" bIns="34290" rtlCol="0" anchor="ctr"/>
          <a:lstStyle>
            <a:lvl1pPr algn="ctr">
              <a:defRPr sz="900">
                <a:solidFill>
                  <a:schemeClr val="tx1">
                    <a:tint val="75000"/>
                  </a:schemeClr>
                </a:solidFill>
              </a:defRPr>
            </a:lvl1pPr>
          </a:lstStyle>
          <a:p>
            <a:endParaRPr lang="es-PE"/>
          </a:p>
        </p:txBody>
      </p:sp>
      <p:sp>
        <p:nvSpPr>
          <p:cNvPr id="6" name="Marcador de número de diapositiva 5">
            <a:extLst>
              <a:ext uri="{FF2B5EF4-FFF2-40B4-BE49-F238E27FC236}">
                <a16:creationId xmlns:a16="http://schemas.microsoft.com/office/drawing/2014/main" xmlns="" id="{3DAAC168-ED9D-461E-9448-6949F35F33E3}"/>
              </a:ext>
            </a:extLst>
          </p:cNvPr>
          <p:cNvSpPr>
            <a:spLocks noGrp="1"/>
          </p:cNvSpPr>
          <p:nvPr>
            <p:ph type="sldNum" sz="quarter" idx="4"/>
          </p:nvPr>
        </p:nvSpPr>
        <p:spPr>
          <a:xfrm>
            <a:off x="6457950" y="4767263"/>
            <a:ext cx="2057400" cy="273844"/>
          </a:xfrm>
          <a:prstGeom prst="rect">
            <a:avLst/>
          </a:prstGeom>
        </p:spPr>
        <p:txBody>
          <a:bodyPr vert="horz" lIns="68580" tIns="34290" rIns="68580" bIns="34290" rtlCol="0" anchor="ctr"/>
          <a:lstStyle>
            <a:lvl1pPr algn="r">
              <a:defRPr sz="900">
                <a:solidFill>
                  <a:schemeClr val="tx1">
                    <a:tint val="75000"/>
                  </a:schemeClr>
                </a:solidFill>
              </a:defRPr>
            </a:lvl1pPr>
          </a:lstStyle>
          <a:p>
            <a:fld id="{61D1D727-3966-4747-ABE4-DBDEF8C10B66}" type="slidenum">
              <a:rPr lang="es-PE" smtClean="0"/>
              <a:pPr/>
              <a:t>‹#›</a:t>
            </a:fld>
            <a:endParaRPr lang="es-PE"/>
          </a:p>
        </p:txBody>
      </p:sp>
      <p:pic>
        <p:nvPicPr>
          <p:cNvPr id="7" name="Picture 2"/>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1"/>
            <a:ext cx="1219084" cy="7687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Imagen 5">
            <a:extLst>
              <a:ext uri="{FF2B5EF4-FFF2-40B4-BE49-F238E27FC236}">
                <a16:creationId xmlns:a16="http://schemas.microsoft.com/office/drawing/2014/main" xmlns="" id="{8B6A8ECA-B75A-451B-A2C5-40BEE89E90B8}"/>
              </a:ext>
            </a:extLst>
          </p:cNvPr>
          <p:cNvPicPr>
            <a:picLocks noChangeAspect="1"/>
          </p:cNvPicPr>
          <p:nvPr userDrawn="1"/>
        </p:nvPicPr>
        <p:blipFill>
          <a:blip r:embed="rId14"/>
          <a:stretch>
            <a:fillRect/>
          </a:stretch>
        </p:blipFill>
        <p:spPr>
          <a:xfrm>
            <a:off x="8361681" y="0"/>
            <a:ext cx="782320" cy="729101"/>
          </a:xfrm>
          <a:prstGeom prst="rect">
            <a:avLst/>
          </a:prstGeom>
        </p:spPr>
      </p:pic>
      <p:pic>
        <p:nvPicPr>
          <p:cNvPr id="9" name="Picture 8"/>
          <p:cNvPicPr/>
          <p:nvPr userDrawn="1"/>
        </p:nvPicPr>
        <p:blipFill rotWithShape="1">
          <a:blip r:embed="rId15" cstate="print">
            <a:extLst>
              <a:ext uri="{28A0092B-C50C-407E-A947-70E740481C1C}">
                <a14:useLocalDpi xmlns:a14="http://schemas.microsoft.com/office/drawing/2010/main" val="0"/>
              </a:ext>
            </a:extLst>
          </a:blip>
          <a:srcRect t="12638"/>
          <a:stretch/>
        </p:blipFill>
        <p:spPr bwMode="auto">
          <a:xfrm>
            <a:off x="-9640" y="4693920"/>
            <a:ext cx="2590279" cy="439155"/>
          </a:xfrm>
          <a:prstGeom prst="rect">
            <a:avLst/>
          </a:prstGeom>
          <a:noFill/>
          <a:ln>
            <a:noFill/>
          </a:ln>
          <a:extLst>
            <a:ext uri="{53640926-AAD7-44D8-BBD7-CCE9431645EC}">
              <a14:shadowObscured xmlns:a14="http://schemas.microsoft.com/office/drawing/2010/main"/>
            </a:ext>
          </a:extLst>
        </p:spPr>
      </p:pic>
      <p:sp>
        <p:nvSpPr>
          <p:cNvPr id="10" name="Marcador de número de diapositiva 5">
            <a:extLst>
              <a:ext uri="{FF2B5EF4-FFF2-40B4-BE49-F238E27FC236}">
                <a16:creationId xmlns:a16="http://schemas.microsoft.com/office/drawing/2014/main" xmlns="" id="{3DAAC168-ED9D-461E-9448-6949F35F33E3}"/>
              </a:ext>
            </a:extLst>
          </p:cNvPr>
          <p:cNvSpPr txBox="1">
            <a:spLocks/>
          </p:cNvSpPr>
          <p:nvPr userDrawn="1"/>
        </p:nvSpPr>
        <p:spPr>
          <a:xfrm>
            <a:off x="5489089" y="4752816"/>
            <a:ext cx="2451699" cy="321362"/>
          </a:xfrm>
          <a:prstGeom prst="rect">
            <a:avLst/>
          </a:prstGeom>
        </p:spPr>
        <p:txBody>
          <a:bodyPr vert="horz" lIns="68580" tIns="34290" rIns="68580" bIns="34290" rtlCol="0" anchor="ctr"/>
          <a:lstStyle>
            <a:defPPr>
              <a:defRPr lang="it-IT"/>
            </a:defPPr>
            <a:lvl1pPr marL="0" marR="0" indent="0" algn="r" defTabSz="685800" rtl="0" eaLnBrk="1" fontAlgn="auto" latinLnBrk="0" hangingPunct="1">
              <a:lnSpc>
                <a:spcPct val="100000"/>
              </a:lnSpc>
              <a:spcBef>
                <a:spcPts val="0"/>
              </a:spcBef>
              <a:spcAft>
                <a:spcPts val="0"/>
              </a:spcAft>
              <a:buClrTx/>
              <a:buSzTx/>
              <a:buFontTx/>
              <a:buNone/>
              <a:tabLst/>
              <a:defRPr lang="en-US" sz="800" kern="1200" smtClean="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900" dirty="0" smtClean="0"/>
          </a:p>
          <a:p>
            <a:r>
              <a:rPr lang="en-GB" sz="900" dirty="0" smtClean="0"/>
              <a:t>This work is licensed under a </a:t>
            </a:r>
            <a:r>
              <a:rPr lang="en-GB" sz="900" u="sng" dirty="0" smtClean="0">
                <a:hlinkClick r:id="rId16"/>
              </a:rPr>
              <a:t>Creative Commons Attribution - Non-commercial 4.0 International</a:t>
            </a:r>
            <a:r>
              <a:rPr lang="en-GB" sz="900" dirty="0" smtClean="0"/>
              <a:t>   </a:t>
            </a:r>
          </a:p>
          <a:p>
            <a:endParaRPr lang="en-GB" sz="900" dirty="0"/>
          </a:p>
        </p:txBody>
      </p:sp>
      <p:pic>
        <p:nvPicPr>
          <p:cNvPr id="11" name="Picture 10" descr="Licenza Creative Commons"/>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7940788" y="4705298"/>
            <a:ext cx="1057244" cy="368880"/>
          </a:xfrm>
          <a:prstGeom prst="rect">
            <a:avLst/>
          </a:prstGeom>
          <a:noFill/>
          <a:ln>
            <a:noFill/>
          </a:ln>
        </p:spPr>
      </p:pic>
    </p:spTree>
    <p:extLst>
      <p:ext uri="{BB962C8B-B14F-4D97-AF65-F5344CB8AC3E}">
        <p14:creationId xmlns:p14="http://schemas.microsoft.com/office/powerpoint/2010/main" val="407743044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s-PE"/>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hyperlink" Target="http://sisbib.unmsm.edu.pe/bibvirtualdata/libros/2007/med_reumat/a02es.pdf" TargetMode="External"/><Relationship Id="rId2" Type="http://schemas.openxmlformats.org/officeDocument/2006/relationships/hyperlink" Target="http://www.scielo.org.pe/scielo.php?script=sci_arttext&amp;pid=S1728-59172012000200013" TargetMode="External"/><Relationship Id="rId1" Type="http://schemas.openxmlformats.org/officeDocument/2006/relationships/slideLayout" Target="../slideLayouts/slideLayout2.xml"/><Relationship Id="rId4" Type="http://schemas.openxmlformats.org/officeDocument/2006/relationships/hyperlink" Target="http://sisbib.unmsm.edu.pe/bibvirtualdata/libros/2007/med_reumat/a02in.pdf" TargetMode="External"/></Relationships>
</file>

<file path=ppt/slides/_rels/slide11.xml.rels><?xml version="1.0" encoding="UTF-8" standalone="yes"?>
<Relationships xmlns="http://schemas.openxmlformats.org/package/2006/relationships"><Relationship Id="rId2" Type="http://schemas.openxmlformats.org/officeDocument/2006/relationships/hyperlink" Target="http://www.scielo.org.pe/scielo.php?script=sci_arttext&amp;pid=S1728-59172012000200013"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isbib.unmsm.edu.pe/bibvirtualdata/libros/2007/med_reumat/a02es.pdf" TargetMode="External"/><Relationship Id="rId2" Type="http://schemas.openxmlformats.org/officeDocument/2006/relationships/hyperlink" Target="http://www.scielo.org.pe/scielo.php?script=sci_arttext&amp;pid=S1728-59172012000200013" TargetMode="External"/><Relationship Id="rId1" Type="http://schemas.openxmlformats.org/officeDocument/2006/relationships/slideLayout" Target="../slideLayouts/slideLayout2.xml"/><Relationship Id="rId4" Type="http://schemas.openxmlformats.org/officeDocument/2006/relationships/hyperlink" Target="http://sisbib.unmsm.edu.pe/bibvirtualdata/libros/2007/med_reumat/a02in.pdf"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sisbib.unmsm.edu.pe/bibvirtualdata/libros/2007/med_reumat/a02in.pdf" TargetMode="External"/><Relationship Id="rId2" Type="http://schemas.openxmlformats.org/officeDocument/2006/relationships/hyperlink" Target="http://sisbib.unmsm.edu.pe/bibvirtualdata/libros/2007/med_reumat/a02es.pdf" TargetMode="Externa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sisbib.unmsm.edu.pe/bibvirtualdata/libros/2007/med_reumat/a02in.pdf" TargetMode="External"/><Relationship Id="rId2" Type="http://schemas.openxmlformats.org/officeDocument/2006/relationships/hyperlink" Target="http://sisbib.unmsm.edu.pe/bibvirtualdata/libros/2007/med_reumat/a02es.pdf" TargetMode="Externa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hyperlink" Target="https://doi.org/10.18800/revistaira.201602.003"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7.png"/><Relationship Id="rId7" Type="http://schemas.openxmlformats.org/officeDocument/2006/relationships/image" Target="../media/image10.jpeg"/><Relationship Id="rId2" Type="http://schemas.openxmlformats.org/officeDocument/2006/relationships/image" Target="../media/image6.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14.png"/><Relationship Id="rId5" Type="http://schemas.openxmlformats.org/officeDocument/2006/relationships/image" Target="../media/image9.png"/><Relationship Id="rId10" Type="http://schemas.openxmlformats.org/officeDocument/2006/relationships/image" Target="../media/image13.jpeg"/><Relationship Id="rId4" Type="http://schemas.openxmlformats.org/officeDocument/2006/relationships/image" Target="../media/image8.png"/><Relationship Id="rId9" Type="http://schemas.openxmlformats.org/officeDocument/2006/relationships/image" Target="../media/image12.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sisbib.unmsm.edu.pe/bibvirtualdata/libros/2007/med_reumat/a02in.pdf" TargetMode="External"/><Relationship Id="rId2" Type="http://schemas.openxmlformats.org/officeDocument/2006/relationships/hyperlink" Target="http://sisbib.unmsm.edu.pe/bibvirtualdata/libros/2007/med_reumat/a02es.pdf" TargetMode="Externa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sisbib.unmsm.edu.pe/bibvirtualdata/libros/2007/med_reumat/a02in.pdf" TargetMode="External"/><Relationship Id="rId2" Type="http://schemas.openxmlformats.org/officeDocument/2006/relationships/hyperlink" Target="http://sisbib.unmsm.edu.pe/bibvirtualdata/libros/2007/med_reumat/a02es.pdf" TargetMode="Externa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sisbib.unmsm.edu.pe/bibvirtualdata/libros/2007/med_reumat/a02in.pdf" TargetMode="External"/><Relationship Id="rId2" Type="http://schemas.openxmlformats.org/officeDocument/2006/relationships/hyperlink" Target="http://sisbib.unmsm.edu.pe/bibvirtualdata/libros/2007/med_reumat/a02es.pdf" TargetMode="Externa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sisbib.unmsm.edu.pe/bibvirtualdata/libros/2007/med_reumat/a02in.pdf" TargetMode="External"/><Relationship Id="rId2" Type="http://schemas.openxmlformats.org/officeDocument/2006/relationships/hyperlink" Target="http://sisbib.unmsm.edu.pe/bibvirtualdata/libros/2007/med_reumat/a02es.pdf" TargetMode="Externa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http://sisbib.unmsm.edu.pe/bibvirtualdata/libros/2007/med_reumat/a02in.pdf" TargetMode="External"/><Relationship Id="rId2" Type="http://schemas.openxmlformats.org/officeDocument/2006/relationships/hyperlink" Target="http://sisbib.unmsm.edu.pe/bibvirtualdata/libros/2007/med_reumat/a02es.pdf" TargetMode="Externa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http://sisbib.unmsm.edu.pe/bibvirtualdata/libros/2007/med_reumat/a02in.pdf" TargetMode="External"/><Relationship Id="rId2" Type="http://schemas.openxmlformats.org/officeDocument/2006/relationships/hyperlink" Target="http://sisbib.unmsm.edu.pe/bibvirtualdata/libros/2007/med_reumat/a02es.pdf"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5.gi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hyperlink" Target="http://www.acadnacmedicina.org.pe/documentos/Infecciones_y_descubrimiento.pdf" TargetMode="Externa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hyperlink" Target="https://journals.plos.org/plosntds/article/file?type=printable&amp;id=10.1371/journal.pntd.0004349"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hyperlink" Target="https://www.museolarco.org/coleccion/" TargetMode="External"/><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Layout" Target="../slideLayouts/slideLayout2.xml"/><Relationship Id="rId1" Type="http://schemas.openxmlformats.org/officeDocument/2006/relationships/themeOverride" Target="../theme/themeOverride1.xml"/><Relationship Id="rId4" Type="http://schemas.openxmlformats.org/officeDocument/2006/relationships/hyperlink" Target="https://www.museolarco.org/coleccion/"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Layout" Target="../slideLayouts/slideLayout2.xml"/><Relationship Id="rId1" Type="http://schemas.openxmlformats.org/officeDocument/2006/relationships/themeOverride" Target="../theme/themeOverride2.xml"/><Relationship Id="rId4" Type="http://schemas.openxmlformats.org/officeDocument/2006/relationships/hyperlink" Target="https://www.museolarco.org/coleccion/" TargetMode="External"/></Relationships>
</file>

<file path=ppt/slides/_rels/slide4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hyperlink" Target="https://www.museolarco.org/coleccion/" TargetMode="External"/></Relationships>
</file>

<file path=ppt/slides/_rels/slide48.xml.rels><?xml version="1.0" encoding="UTF-8" standalone="yes"?>
<Relationships xmlns="http://schemas.openxmlformats.org/package/2006/relationships"><Relationship Id="rId3" Type="http://schemas.openxmlformats.org/officeDocument/2006/relationships/hyperlink" Target="https://www.museolarco.org/coleccion/" TargetMode="External"/><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isbib.unmsm.edu.pe/bibvirtualdata/libros/2007/med_reumat/a02in.pdf" TargetMode="External"/><Relationship Id="rId2" Type="http://schemas.openxmlformats.org/officeDocument/2006/relationships/hyperlink" Target="http://sisbib.unmsm.edu.pe/bibvirtualdata/libros/2007/med_reumat/a02es.pdf" TargetMode="Externa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hyperlink" Target="http://www.scielo.org.pe/scielo.php?script=sci_arttext&amp;pid=S1728-59172012000100014&amp;lng=es" TargetMode="Externa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4" Type="http://schemas.microsoft.com/office/2007/relationships/hdphoto" Target="../media/hdphoto2.wdp"/></Relationships>
</file>

<file path=ppt/slides/_rels/slide56.xml.rels><?xml version="1.0" encoding="UTF-8" standalone="yes"?>
<Relationships xmlns="http://schemas.openxmlformats.org/package/2006/relationships"><Relationship Id="rId2" Type="http://schemas.openxmlformats.org/officeDocument/2006/relationships/hyperlink" Target="http://www.scielo.org.pe/scielo.php?script=sci_arttext&amp;pid=S1728-59172012000100014&amp;lng=es" TargetMode="Externa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hyperlink" Target="http://www.scielo.org.pe/scielo.php?script=sci_arttext&amp;pid=S1728-59172012000100014&amp;lng=es" TargetMode="Externa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hyperlink" Target="http://www.scielo.org.pe/scielo.php?script=sci_arttext&amp;pid=S1728-59172012000100014&amp;lng=es" TargetMode="Externa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hyperlink" Target="https://revistamedicina.net/ojsanm/index.php/Medicina/article/view/54-7" TargetMode="Externa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hyperlink" Target="http://www.scielo.org.pe/scielo.php?script=sci_arttext&amp;pid=S1728-59172012000100014&amp;lng=es" TargetMode="Externa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hyperlink" Target="https://www.ama-med.org.ar/uploads_archivos/1583/Rev-4-2018-completa%20AMA.pdf" TargetMode="Externa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hyperlink" Target="https://turismoi.pe/museos/museo-santuarios-andinos-universidad-catolica-de-santa-maria.htm" TargetMode="Externa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hyperlink" Target="https://www.youtube.com/watch?v=vUDiXs927-U"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xmlns="" id="{E5D4A9F0-F6C2-4626-BFE1-4010F82C76A1}"/>
              </a:ext>
            </a:extLst>
          </p:cNvPr>
          <p:cNvPicPr>
            <a:picLocks noChangeAspect="1"/>
          </p:cNvPicPr>
          <p:nvPr/>
        </p:nvPicPr>
        <p:blipFill rotWithShape="1">
          <a:blip r:embed="rId2" cstate="print"/>
          <a:srcRect t="7311" r="890" b="8514"/>
          <a:stretch/>
        </p:blipFill>
        <p:spPr>
          <a:xfrm>
            <a:off x="3121595" y="1619933"/>
            <a:ext cx="2714126" cy="1536746"/>
          </a:xfrm>
          <a:prstGeom prst="rect">
            <a:avLst/>
          </a:prstGeom>
        </p:spPr>
      </p:pic>
      <p:sp>
        <p:nvSpPr>
          <p:cNvPr id="9" name="CuadroTexto 8">
            <a:extLst>
              <a:ext uri="{FF2B5EF4-FFF2-40B4-BE49-F238E27FC236}">
                <a16:creationId xmlns:a16="http://schemas.microsoft.com/office/drawing/2014/main" xmlns="" id="{4C4E0C6B-61C0-4A55-8695-42EBBE954074}"/>
              </a:ext>
            </a:extLst>
          </p:cNvPr>
          <p:cNvSpPr txBox="1"/>
          <p:nvPr/>
        </p:nvSpPr>
        <p:spPr>
          <a:xfrm>
            <a:off x="1090083" y="993024"/>
            <a:ext cx="7117941" cy="377026"/>
          </a:xfrm>
          <a:prstGeom prst="rect">
            <a:avLst/>
          </a:prstGeom>
          <a:noFill/>
        </p:spPr>
        <p:txBody>
          <a:bodyPr wrap="square" lIns="68580" tIns="34290" rIns="68580" bIns="34290" rtlCol="0">
            <a:spAutoFit/>
          </a:bodyPr>
          <a:lstStyle/>
          <a:p>
            <a:pPr algn="ctr"/>
            <a:r>
              <a:rPr lang="es-PE" sz="2000" b="1" dirty="0" err="1">
                <a:solidFill>
                  <a:schemeClr val="accent2"/>
                </a:solidFill>
                <a:effectLst>
                  <a:outerShdw blurRad="38100" dist="38100" dir="2700000" algn="tl">
                    <a:srgbClr val="000000">
                      <a:alpha val="43137"/>
                    </a:srgbClr>
                  </a:outerShdw>
                </a:effectLst>
                <a:ea typeface="+mj-ea"/>
                <a:cs typeface="+mj-cs"/>
              </a:rPr>
              <a:t>Unità</a:t>
            </a:r>
            <a:r>
              <a:rPr lang="es-PE" sz="2000" b="1" dirty="0">
                <a:solidFill>
                  <a:schemeClr val="accent2"/>
                </a:solidFill>
                <a:effectLst>
                  <a:outerShdw blurRad="38100" dist="38100" dir="2700000" algn="tl">
                    <a:srgbClr val="000000">
                      <a:alpha val="43137"/>
                    </a:srgbClr>
                  </a:outerShdw>
                </a:effectLst>
                <a:ea typeface="+mj-ea"/>
                <a:cs typeface="+mj-cs"/>
              </a:rPr>
              <a:t> 1 : Storia della medicina </a:t>
            </a:r>
            <a:r>
              <a:rPr lang="es-PE" sz="2000" b="1" dirty="0" err="1">
                <a:solidFill>
                  <a:schemeClr val="accent2"/>
                </a:solidFill>
                <a:effectLst>
                  <a:outerShdw blurRad="38100" dist="38100" dir="2700000" algn="tl">
                    <a:srgbClr val="000000">
                      <a:alpha val="43137"/>
                    </a:srgbClr>
                  </a:outerShdw>
                </a:effectLst>
                <a:ea typeface="+mj-ea"/>
                <a:cs typeface="+mj-cs"/>
              </a:rPr>
              <a:t>precolombiana</a:t>
            </a:r>
            <a:r>
              <a:rPr lang="es-PE" sz="2000" b="1" dirty="0">
                <a:solidFill>
                  <a:schemeClr val="accent2"/>
                </a:solidFill>
                <a:effectLst>
                  <a:outerShdw blurRad="38100" dist="38100" dir="2700000" algn="tl">
                    <a:srgbClr val="000000">
                      <a:alpha val="43137"/>
                    </a:srgbClr>
                  </a:outerShdw>
                </a:effectLst>
                <a:ea typeface="+mj-ea"/>
                <a:cs typeface="+mj-cs"/>
              </a:rPr>
              <a:t> e Inca in </a:t>
            </a:r>
            <a:r>
              <a:rPr lang="es-PE" sz="2000" b="1" dirty="0" err="1" smtClean="0">
                <a:solidFill>
                  <a:schemeClr val="accent2"/>
                </a:solidFill>
                <a:effectLst>
                  <a:outerShdw blurRad="38100" dist="38100" dir="2700000" algn="tl">
                    <a:srgbClr val="000000">
                      <a:alpha val="43137"/>
                    </a:srgbClr>
                  </a:outerShdw>
                </a:effectLst>
                <a:ea typeface="+mj-ea"/>
                <a:cs typeface="+mj-cs"/>
              </a:rPr>
              <a:t>Perù</a:t>
            </a:r>
            <a:endParaRPr lang="es-PE" dirty="0"/>
          </a:p>
        </p:txBody>
      </p:sp>
      <p:sp>
        <p:nvSpPr>
          <p:cNvPr id="3" name="Rectangle 2"/>
          <p:cNvSpPr/>
          <p:nvPr/>
        </p:nvSpPr>
        <p:spPr>
          <a:xfrm>
            <a:off x="1374534" y="3469669"/>
            <a:ext cx="6549040" cy="677108"/>
          </a:xfrm>
          <a:prstGeom prst="rect">
            <a:avLst/>
          </a:prstGeom>
        </p:spPr>
        <p:txBody>
          <a:bodyPr wrap="square">
            <a:spAutoFit/>
          </a:bodyPr>
          <a:lstStyle/>
          <a:p>
            <a:pPr algn="ctr"/>
            <a:r>
              <a:rPr lang="en-US" sz="1900" b="1" dirty="0" err="1"/>
              <a:t>Agueda</a:t>
            </a:r>
            <a:r>
              <a:rPr lang="en-US" sz="1900" b="1" dirty="0"/>
              <a:t> </a:t>
            </a:r>
            <a:r>
              <a:rPr lang="en-US" sz="1900" b="1" dirty="0" err="1"/>
              <a:t>Muoz</a:t>
            </a:r>
            <a:r>
              <a:rPr lang="en-US" sz="1900" b="1" dirty="0"/>
              <a:t> del </a:t>
            </a:r>
            <a:r>
              <a:rPr lang="en-US" sz="1900" b="1" dirty="0" err="1"/>
              <a:t>Carpio</a:t>
            </a:r>
            <a:r>
              <a:rPr lang="en-US" sz="1900" b="1" dirty="0"/>
              <a:t> </a:t>
            </a:r>
            <a:r>
              <a:rPr lang="en-US" sz="1900" b="1" dirty="0" err="1"/>
              <a:t>Toia</a:t>
            </a:r>
            <a:r>
              <a:rPr lang="en-US" sz="1900" b="1" dirty="0"/>
              <a:t>. </a:t>
            </a:r>
            <a:r>
              <a:rPr lang="en-US" sz="1900" b="1" dirty="0" err="1"/>
              <a:t>Md</a:t>
            </a:r>
            <a:r>
              <a:rPr lang="en-US" sz="1900" b="1" dirty="0"/>
              <a:t>, </a:t>
            </a:r>
            <a:r>
              <a:rPr lang="en-US" sz="1900" b="1" dirty="0" err="1"/>
              <a:t>Università</a:t>
            </a:r>
            <a:r>
              <a:rPr lang="en-US" sz="1900" b="1" dirty="0"/>
              <a:t> </a:t>
            </a:r>
            <a:r>
              <a:rPr lang="en-US" sz="1900" b="1" dirty="0" err="1"/>
              <a:t>Cattolica</a:t>
            </a:r>
            <a:r>
              <a:rPr lang="en-US" sz="1900" b="1" dirty="0"/>
              <a:t> MPH di Santa Maria- </a:t>
            </a:r>
            <a:r>
              <a:rPr lang="en-US" sz="1900" b="1" dirty="0" err="1"/>
              <a:t>Perù</a:t>
            </a:r>
            <a:r>
              <a:rPr lang="en-US" sz="1900" b="1" dirty="0"/>
              <a:t> </a:t>
            </a:r>
            <a:endParaRPr lang="en-GB" sz="1900" b="1" dirty="0"/>
          </a:p>
        </p:txBody>
      </p:sp>
    </p:spTree>
    <p:extLst>
      <p:ext uri="{BB962C8B-B14F-4D97-AF65-F5344CB8AC3E}">
        <p14:creationId xmlns:p14="http://schemas.microsoft.com/office/powerpoint/2010/main" val="19807142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32651" y="401950"/>
            <a:ext cx="8329613" cy="1159722"/>
          </a:xfrm>
        </p:spPr>
        <p:txBody>
          <a:bodyPr>
            <a:normAutofit fontScale="90000"/>
          </a:bodyPr>
          <a:lstStyle/>
          <a:p>
            <a:r>
              <a:rPr lang="es-PE" dirty="0"/>
              <a:t/>
            </a:r>
            <a:br>
              <a:rPr lang="es-PE" dirty="0"/>
            </a:br>
            <a:r>
              <a:rPr lang="es-PE" dirty="0"/>
              <a:t/>
            </a:r>
            <a:br>
              <a:rPr lang="es-PE" dirty="0"/>
            </a:br>
            <a:r>
              <a:rPr lang="es-PE" sz="2000" b="1" dirty="0">
                <a:solidFill>
                  <a:schemeClr val="accent2"/>
                </a:solidFill>
                <a:effectLst>
                  <a:outerShdw blurRad="38100" dist="38100" dir="2700000" algn="tl">
                    <a:srgbClr val="000000">
                      <a:alpha val="43137"/>
                    </a:srgbClr>
                  </a:outerShdw>
                </a:effectLst>
              </a:rPr>
              <a:t>3. Definizioni: </a:t>
            </a:r>
            <a:r>
              <a:rPr lang="it-IT" sz="2000" b="1" dirty="0">
                <a:solidFill>
                  <a:schemeClr val="accent2"/>
                </a:solidFill>
                <a:effectLst>
                  <a:outerShdw blurRad="38100" dist="38100" dir="2700000" algn="tl">
                    <a:srgbClr val="000000">
                      <a:alpha val="43137"/>
                    </a:srgbClr>
                  </a:outerShdw>
                </a:effectLst>
              </a:rPr>
              <a:t/>
            </a:r>
            <a:br>
              <a:rPr lang="it-IT" sz="2000" b="1" dirty="0">
                <a:solidFill>
                  <a:schemeClr val="accent2"/>
                </a:solidFill>
                <a:effectLst>
                  <a:outerShdw blurRad="38100" dist="38100" dir="2700000" algn="tl">
                    <a:srgbClr val="000000">
                      <a:alpha val="43137"/>
                    </a:srgbClr>
                  </a:outerShdw>
                </a:effectLst>
              </a:rPr>
            </a:br>
            <a:r>
              <a:rPr lang="it-IT" i="1" dirty="0"/>
              <a:t/>
            </a:r>
            <a:br>
              <a:rPr lang="it-IT" i="1" dirty="0"/>
            </a:br>
            <a:r>
              <a:rPr lang="en-US" sz="1600" b="1" dirty="0">
                <a:solidFill>
                  <a:schemeClr val="accent2"/>
                </a:solidFill>
                <a:effectLst>
                  <a:outerShdw blurRad="38100" dist="38100" dir="2700000" algn="tl">
                    <a:srgbClr val="000000">
                      <a:alpha val="43137"/>
                    </a:srgbClr>
                  </a:outerShdw>
                </a:effectLst>
              </a:rPr>
              <a:t>3.1 </a:t>
            </a:r>
            <a:r>
              <a:rPr lang="en-US" sz="1600" b="1" dirty="0" err="1">
                <a:solidFill>
                  <a:schemeClr val="accent2"/>
                </a:solidFill>
                <a:effectLst>
                  <a:outerShdw blurRad="38100" dist="38100" dir="2700000" algn="tl">
                    <a:srgbClr val="000000">
                      <a:alpha val="43137"/>
                    </a:srgbClr>
                  </a:outerShdw>
                </a:effectLst>
              </a:rPr>
              <a:t>Definizione</a:t>
            </a:r>
            <a:r>
              <a:rPr lang="en-US" sz="1600" b="1" dirty="0">
                <a:solidFill>
                  <a:schemeClr val="accent2"/>
                </a:solidFill>
                <a:effectLst>
                  <a:outerShdw blurRad="38100" dist="38100" dir="2700000" algn="tl">
                    <a:srgbClr val="000000">
                      <a:alpha val="43137"/>
                    </a:srgbClr>
                  </a:outerShdw>
                </a:effectLst>
              </a:rPr>
              <a:t> di </a:t>
            </a:r>
            <a:r>
              <a:rPr lang="en-US" sz="1600" b="1" dirty="0" err="1">
                <a:solidFill>
                  <a:schemeClr val="accent2"/>
                </a:solidFill>
                <a:effectLst>
                  <a:outerShdw blurRad="38100" dist="38100" dir="2700000" algn="tl">
                    <a:srgbClr val="000000">
                      <a:alpha val="43137"/>
                    </a:srgbClr>
                  </a:outerShdw>
                </a:effectLst>
              </a:rPr>
              <a:t>medicina</a:t>
            </a:r>
            <a:r>
              <a:rPr lang="en-US" sz="1600" b="1" dirty="0">
                <a:solidFill>
                  <a:schemeClr val="accent2"/>
                </a:solidFill>
                <a:effectLst>
                  <a:outerShdw blurRad="38100" dist="38100" dir="2700000" algn="tl">
                    <a:srgbClr val="000000">
                      <a:alpha val="43137"/>
                    </a:srgbClr>
                  </a:outerShdw>
                </a:effectLst>
              </a:rPr>
              <a:t> </a:t>
            </a:r>
            <a:r>
              <a:rPr lang="en-US" sz="1600" b="1" dirty="0" err="1">
                <a:solidFill>
                  <a:schemeClr val="accent2"/>
                </a:solidFill>
                <a:effectLst>
                  <a:outerShdw blurRad="38100" dist="38100" dir="2700000" algn="tl">
                    <a:srgbClr val="000000">
                      <a:alpha val="43137"/>
                    </a:srgbClr>
                  </a:outerShdw>
                </a:effectLst>
              </a:rPr>
              <a:t>precolombia</a:t>
            </a:r>
            <a:r>
              <a:rPr lang="en-US" sz="1600" b="1" dirty="0">
                <a:solidFill>
                  <a:schemeClr val="accent2"/>
                </a:solidFill>
                <a:effectLst>
                  <a:outerShdw blurRad="38100" dist="38100" dir="2700000" algn="tl">
                    <a:srgbClr val="000000">
                      <a:alpha val="43137"/>
                    </a:srgbClr>
                  </a:outerShdw>
                </a:effectLst>
              </a:rPr>
              <a:t> e Inca.</a:t>
            </a:r>
          </a:p>
        </p:txBody>
      </p:sp>
      <p:sp>
        <p:nvSpPr>
          <p:cNvPr id="3" name="Marcador de contenido 2"/>
          <p:cNvSpPr>
            <a:spLocks noGrp="1"/>
          </p:cNvSpPr>
          <p:nvPr>
            <p:ph idx="1"/>
          </p:nvPr>
        </p:nvSpPr>
        <p:spPr>
          <a:xfrm>
            <a:off x="442913" y="1879996"/>
            <a:ext cx="8515350" cy="2743375"/>
          </a:xfrm>
          <a:solidFill>
            <a:schemeClr val="bg1"/>
          </a:solidFill>
        </p:spPr>
        <p:txBody>
          <a:bodyPr>
            <a:normAutofit lnSpcReduction="10000"/>
          </a:bodyPr>
          <a:lstStyle/>
          <a:p>
            <a:pPr marL="0" indent="0" algn="just">
              <a:buNone/>
            </a:pPr>
            <a:r>
              <a:rPr lang="en-US" sz="1200" dirty="0" err="1"/>
              <a:t>Medicina</a:t>
            </a:r>
            <a:r>
              <a:rPr lang="en-US" sz="1200" dirty="0"/>
              <a:t> pre-</a:t>
            </a:r>
            <a:r>
              <a:rPr lang="en-US" sz="1200" dirty="0" err="1"/>
              <a:t>colombiana</a:t>
            </a:r>
            <a:r>
              <a:rPr lang="en-US" sz="1200" dirty="0"/>
              <a:t>: i </a:t>
            </a:r>
            <a:r>
              <a:rPr lang="en-US" sz="1200" dirty="0" err="1"/>
              <a:t>popoli</a:t>
            </a:r>
            <a:r>
              <a:rPr lang="en-US" sz="1200" dirty="0"/>
              <a:t> </a:t>
            </a:r>
            <a:r>
              <a:rPr lang="en-US" sz="1200" dirty="0" err="1"/>
              <a:t>originali</a:t>
            </a:r>
            <a:r>
              <a:rPr lang="en-US" sz="1200" dirty="0"/>
              <a:t>, </a:t>
            </a:r>
            <a:r>
              <a:rPr lang="en-US" sz="1200" dirty="0" err="1"/>
              <a:t>che</a:t>
            </a:r>
            <a:r>
              <a:rPr lang="en-US" sz="1200" dirty="0"/>
              <a:t> </a:t>
            </a:r>
            <a:r>
              <a:rPr lang="en-US" sz="1200" dirty="0" err="1"/>
              <a:t>popolavano</a:t>
            </a:r>
            <a:r>
              <a:rPr lang="en-US" sz="1200" dirty="0"/>
              <a:t> </a:t>
            </a:r>
            <a:r>
              <a:rPr lang="en-US" sz="1200" dirty="0" err="1"/>
              <a:t>l'America</a:t>
            </a:r>
            <a:r>
              <a:rPr lang="en-US" sz="1200" dirty="0"/>
              <a:t> Latina, </a:t>
            </a:r>
            <a:r>
              <a:rPr lang="en-US" sz="1200" dirty="0" err="1"/>
              <a:t>concepivano</a:t>
            </a:r>
            <a:r>
              <a:rPr lang="en-US" sz="1200" dirty="0"/>
              <a:t> il </a:t>
            </a:r>
            <a:r>
              <a:rPr lang="en-US" sz="1200" dirty="0" err="1"/>
              <a:t>processo</a:t>
            </a:r>
            <a:r>
              <a:rPr lang="en-US" sz="1200" dirty="0"/>
              <a:t> di salute, </a:t>
            </a:r>
            <a:r>
              <a:rPr lang="en-US" sz="1200" dirty="0" err="1"/>
              <a:t>malattia</a:t>
            </a:r>
            <a:r>
              <a:rPr lang="en-US" sz="1200" dirty="0"/>
              <a:t>, con un </a:t>
            </a:r>
            <a:r>
              <a:rPr lang="en-US" sz="1200" dirty="0" err="1"/>
              <a:t>pensiero</a:t>
            </a:r>
            <a:r>
              <a:rPr lang="en-US" sz="1200" dirty="0"/>
              <a:t> magico-religioso in cui </a:t>
            </a:r>
            <a:r>
              <a:rPr lang="en-US" sz="1200" dirty="0" err="1"/>
              <a:t>c'erano</a:t>
            </a:r>
            <a:r>
              <a:rPr lang="en-US" sz="1200" dirty="0"/>
              <a:t> </a:t>
            </a:r>
            <a:r>
              <a:rPr lang="en-US" sz="1200" dirty="0" err="1"/>
              <a:t>dei</a:t>
            </a:r>
            <a:r>
              <a:rPr lang="en-US" sz="1200" dirty="0"/>
              <a:t> </a:t>
            </a:r>
            <a:r>
              <a:rPr lang="en-US" sz="1200" dirty="0" err="1"/>
              <a:t>buoni</a:t>
            </a:r>
            <a:r>
              <a:rPr lang="en-US" sz="1200" dirty="0"/>
              <a:t> </a:t>
            </a:r>
            <a:r>
              <a:rPr lang="en-US" sz="1200" dirty="0" err="1"/>
              <a:t>che</a:t>
            </a:r>
            <a:r>
              <a:rPr lang="en-US" sz="1200" dirty="0"/>
              <a:t> </a:t>
            </a:r>
            <a:r>
              <a:rPr lang="en-US" sz="1200" dirty="0" err="1"/>
              <a:t>concedevano</a:t>
            </a:r>
            <a:r>
              <a:rPr lang="en-US" sz="1200" dirty="0"/>
              <a:t> il </a:t>
            </a:r>
            <a:r>
              <a:rPr lang="en-US" sz="1200" dirty="0" err="1"/>
              <a:t>benessere</a:t>
            </a:r>
            <a:r>
              <a:rPr lang="en-US" sz="1200" dirty="0"/>
              <a:t> (</a:t>
            </a:r>
            <a:r>
              <a:rPr lang="en-US" sz="1200" dirty="0" err="1"/>
              <a:t>ricchezza</a:t>
            </a:r>
            <a:r>
              <a:rPr lang="en-US" sz="1200" dirty="0"/>
              <a:t>, salute e amore) e </a:t>
            </a:r>
            <a:r>
              <a:rPr lang="en-US" sz="1200" dirty="0" err="1"/>
              <a:t>cattivi</a:t>
            </a:r>
            <a:r>
              <a:rPr lang="en-US" sz="1200" dirty="0"/>
              <a:t> </a:t>
            </a:r>
            <a:r>
              <a:rPr lang="en-US" sz="1200" dirty="0" err="1"/>
              <a:t>dei</a:t>
            </a:r>
            <a:r>
              <a:rPr lang="en-US" sz="1200" dirty="0"/>
              <a:t> </a:t>
            </a:r>
            <a:r>
              <a:rPr lang="en-US" sz="1200" dirty="0" err="1"/>
              <a:t>che</a:t>
            </a:r>
            <a:r>
              <a:rPr lang="en-US" sz="1200" dirty="0"/>
              <a:t> </a:t>
            </a:r>
            <a:r>
              <a:rPr lang="en-US" sz="1200" dirty="0" err="1"/>
              <a:t>attraevano</a:t>
            </a:r>
            <a:r>
              <a:rPr lang="en-US" sz="1200" dirty="0"/>
              <a:t> </a:t>
            </a:r>
            <a:r>
              <a:rPr lang="en-US" sz="1200" dirty="0" err="1"/>
              <a:t>malattie</a:t>
            </a:r>
            <a:r>
              <a:rPr lang="en-US" sz="1200" dirty="0"/>
              <a:t> e </a:t>
            </a:r>
            <a:r>
              <a:rPr lang="en-US" sz="1200" dirty="0" err="1"/>
              <a:t>cataclismi</a:t>
            </a:r>
            <a:r>
              <a:rPr lang="en-US" sz="1200" dirty="0"/>
              <a:t>. (1) </a:t>
            </a:r>
            <a:r>
              <a:rPr lang="en-US" sz="1200" dirty="0" err="1"/>
              <a:t>Medicina</a:t>
            </a:r>
            <a:r>
              <a:rPr lang="en-US" sz="1200" dirty="0"/>
              <a:t> Inca: "La </a:t>
            </a:r>
            <a:r>
              <a:rPr lang="en-US" sz="1200" dirty="0" err="1"/>
              <a:t>medicina</a:t>
            </a:r>
            <a:r>
              <a:rPr lang="en-US" sz="1200" dirty="0"/>
              <a:t> </a:t>
            </a:r>
            <a:r>
              <a:rPr lang="en-US" sz="1200" dirty="0" err="1"/>
              <a:t>inca</a:t>
            </a:r>
            <a:r>
              <a:rPr lang="en-US" sz="1200" dirty="0"/>
              <a:t> era una </a:t>
            </a:r>
            <a:r>
              <a:rPr lang="en-US" sz="1200" dirty="0" err="1"/>
              <a:t>miscela</a:t>
            </a:r>
            <a:r>
              <a:rPr lang="en-US" sz="1200" dirty="0"/>
              <a:t> di </a:t>
            </a:r>
            <a:r>
              <a:rPr lang="en-US" sz="1200" dirty="0" err="1"/>
              <a:t>concezioni</a:t>
            </a:r>
            <a:r>
              <a:rPr lang="en-US" sz="1200" dirty="0"/>
              <a:t> magico-religiose con un </a:t>
            </a:r>
            <a:r>
              <a:rPr lang="en-US" sz="1200" dirty="0" err="1"/>
              <a:t>empirismo</a:t>
            </a:r>
            <a:r>
              <a:rPr lang="en-US" sz="1200" dirty="0"/>
              <a:t> </a:t>
            </a:r>
            <a:r>
              <a:rPr lang="en-US" sz="1200" dirty="0" err="1"/>
              <a:t>dato</a:t>
            </a:r>
            <a:r>
              <a:rPr lang="en-US" sz="1200" dirty="0"/>
              <a:t> </a:t>
            </a:r>
            <a:r>
              <a:rPr lang="en-US" sz="1200" dirty="0" err="1"/>
              <a:t>fondamentalmente</a:t>
            </a:r>
            <a:r>
              <a:rPr lang="en-US" sz="1200" dirty="0"/>
              <a:t> </a:t>
            </a:r>
            <a:r>
              <a:rPr lang="en-US" sz="1200" dirty="0" err="1"/>
              <a:t>dalla</a:t>
            </a:r>
            <a:r>
              <a:rPr lang="en-US" sz="1200" dirty="0"/>
              <a:t> </a:t>
            </a:r>
            <a:r>
              <a:rPr lang="en-US" sz="1200" dirty="0" err="1"/>
              <a:t>conoscenza</a:t>
            </a:r>
            <a:r>
              <a:rPr lang="en-US" sz="1200" dirty="0"/>
              <a:t> </a:t>
            </a:r>
            <a:r>
              <a:rPr lang="en-US" sz="1200" dirty="0" err="1"/>
              <a:t>delle</a:t>
            </a:r>
            <a:r>
              <a:rPr lang="en-US" sz="1200" dirty="0"/>
              <a:t> </a:t>
            </a:r>
            <a:r>
              <a:rPr lang="en-US" sz="1200" dirty="0" err="1"/>
              <a:t>proprietà</a:t>
            </a:r>
            <a:r>
              <a:rPr lang="en-US" sz="1200" dirty="0"/>
              <a:t> curative </a:t>
            </a:r>
            <a:r>
              <a:rPr lang="en-US" sz="1200" dirty="0" err="1"/>
              <a:t>delle</a:t>
            </a:r>
            <a:r>
              <a:rPr lang="en-US" sz="1200" dirty="0"/>
              <a:t> </a:t>
            </a:r>
            <a:r>
              <a:rPr lang="en-US" sz="1200" dirty="0" err="1"/>
              <a:t>piante</a:t>
            </a:r>
            <a:r>
              <a:rPr lang="en-US" sz="1200" dirty="0"/>
              <a:t> </a:t>
            </a:r>
            <a:r>
              <a:rPr lang="en-US" sz="1200" dirty="0" err="1"/>
              <a:t>medicinali</a:t>
            </a:r>
            <a:r>
              <a:rPr lang="en-US" sz="1200" dirty="0"/>
              <a:t>, come </a:t>
            </a:r>
            <a:r>
              <a:rPr lang="en-US" sz="1200" dirty="0" err="1"/>
              <a:t>altri</a:t>
            </a:r>
            <a:r>
              <a:rPr lang="en-US" sz="1200" dirty="0"/>
              <a:t> </a:t>
            </a:r>
            <a:r>
              <a:rPr lang="en-US" sz="1200" dirty="0" err="1"/>
              <a:t>farmaci</a:t>
            </a:r>
            <a:r>
              <a:rPr lang="en-US" sz="1200" dirty="0"/>
              <a:t> di </a:t>
            </a:r>
            <a:r>
              <a:rPr lang="en-US" sz="1200" dirty="0" err="1"/>
              <a:t>altre</a:t>
            </a:r>
            <a:r>
              <a:rPr lang="en-US" sz="1200" dirty="0"/>
              <a:t> culture pre-</a:t>
            </a:r>
            <a:r>
              <a:rPr lang="en-US" sz="1200" dirty="0" err="1"/>
              <a:t>ispaniche</a:t>
            </a:r>
            <a:r>
              <a:rPr lang="en-US" sz="1200" dirty="0"/>
              <a:t> </a:t>
            </a:r>
            <a:r>
              <a:rPr lang="en-US" sz="1200" dirty="0" err="1"/>
              <a:t>che</a:t>
            </a:r>
            <a:r>
              <a:rPr lang="en-US" sz="1200" dirty="0"/>
              <a:t> </a:t>
            </a:r>
            <a:r>
              <a:rPr lang="en-US" sz="1200" dirty="0" err="1"/>
              <a:t>hanno</a:t>
            </a:r>
            <a:r>
              <a:rPr lang="en-US" sz="1200" dirty="0"/>
              <a:t> </a:t>
            </a:r>
            <a:r>
              <a:rPr lang="en-US" sz="1200" dirty="0" err="1"/>
              <a:t>preceduto</a:t>
            </a:r>
            <a:r>
              <a:rPr lang="en-US" sz="1200" dirty="0"/>
              <a:t> o </a:t>
            </a:r>
            <a:r>
              <a:rPr lang="en-US" sz="1200" dirty="0" err="1"/>
              <a:t>esistito</a:t>
            </a:r>
            <a:r>
              <a:rPr lang="en-US" sz="1200" dirty="0"/>
              <a:t> </a:t>
            </a:r>
            <a:r>
              <a:rPr lang="en-US" sz="1200" dirty="0" err="1"/>
              <a:t>insieme</a:t>
            </a:r>
            <a:r>
              <a:rPr lang="en-US" sz="1200" dirty="0"/>
              <a:t> a lei in </a:t>
            </a:r>
            <a:r>
              <a:rPr lang="en-US" sz="1200" dirty="0" err="1"/>
              <a:t>tutto</a:t>
            </a:r>
            <a:r>
              <a:rPr lang="en-US" sz="1200" dirty="0"/>
              <a:t> il </a:t>
            </a:r>
            <a:r>
              <a:rPr lang="en-US" sz="1200" dirty="0" err="1"/>
              <a:t>continente</a:t>
            </a:r>
            <a:r>
              <a:rPr lang="en-US" sz="1200" dirty="0"/>
              <a:t> "(2).
</a:t>
            </a:r>
          </a:p>
          <a:p>
            <a:pPr marL="0" indent="0" algn="just">
              <a:buNone/>
            </a:pPr>
            <a:endParaRPr lang="en-US" sz="1200" dirty="0"/>
          </a:p>
          <a:p>
            <a:pPr marL="0" indent="0" algn="just">
              <a:buNone/>
            </a:pPr>
            <a:endParaRPr lang="en-US" sz="1200" dirty="0"/>
          </a:p>
          <a:p>
            <a:pPr marL="0" indent="0" algn="just">
              <a:buNone/>
            </a:pPr>
            <a:endParaRPr lang="en-US" sz="1200" dirty="0"/>
          </a:p>
          <a:p>
            <a:pPr marL="0" indent="0" algn="just">
              <a:buNone/>
            </a:pPr>
            <a:endParaRPr lang="es-ES" sz="1200" dirty="0"/>
          </a:p>
          <a:p>
            <a:pPr marL="0" indent="0">
              <a:buNone/>
            </a:pPr>
            <a:r>
              <a:rPr lang="es-ES" sz="800" dirty="0"/>
              <a:t>1. </a:t>
            </a:r>
            <a:r>
              <a:rPr lang="es-ES" sz="800" dirty="0" err="1"/>
              <a:t>Frisancho</a:t>
            </a:r>
            <a:r>
              <a:rPr lang="es-ES" sz="800" dirty="0"/>
              <a:t> Velarde, Óscar. Concepción mágico-religiosa de la Medicina en la América Prehispánica. </a:t>
            </a:r>
            <a:r>
              <a:rPr lang="es-ES" sz="800" i="1" dirty="0"/>
              <a:t>Acta Médica Peruana</a:t>
            </a:r>
            <a:r>
              <a:rPr lang="es-ES" sz="800" dirty="0"/>
              <a:t>, 2012, vol. 29, no 2, p. 121-127. </a:t>
            </a:r>
            <a:r>
              <a:rPr lang="en-US" sz="800" dirty="0">
                <a:hlinkClick r:id="rId2"/>
              </a:rPr>
              <a:t>http://www.scielo.org.pe/scielo.php?script=sci_arttext&amp;pid=S1728-59172012000200013</a:t>
            </a:r>
            <a:endParaRPr lang="en-US" sz="800" dirty="0"/>
          </a:p>
          <a:p>
            <a:pPr marL="0" indent="0">
              <a:buNone/>
            </a:pPr>
            <a:r>
              <a:rPr lang="es-PE" sz="800" dirty="0"/>
              <a:t>2. </a:t>
            </a:r>
            <a:r>
              <a:rPr lang="es-PE" sz="800" dirty="0" err="1"/>
              <a:t>Pamo</a:t>
            </a:r>
            <a:r>
              <a:rPr lang="es-PE" sz="800" dirty="0"/>
              <a:t> Reyna Oscar. Medicina Prehispánica. En Alarcón Graciela, Espinoza Luis, </a:t>
            </a:r>
            <a:r>
              <a:rPr lang="es-PE" sz="800" dirty="0" err="1"/>
              <a:t>Pamo</a:t>
            </a:r>
            <a:r>
              <a:rPr lang="es-PE" sz="800" dirty="0"/>
              <a:t>-Reyna Oscar, Eds. Medicina y Reumatología Peruanas: historia y aportes. Lima, Comité Organizador PANLAR 2006. </a:t>
            </a:r>
            <a:r>
              <a:rPr lang="en-US" sz="800" dirty="0">
                <a:hlinkClick r:id="rId3"/>
              </a:rPr>
              <a:t>http://sisbib.unmsm.edu.pe/bibvirtualdata/libros/2007/med_reumat/a02es.pdf</a:t>
            </a:r>
            <a:r>
              <a:rPr lang="en-US" sz="800" dirty="0"/>
              <a:t> (Spanish), </a:t>
            </a:r>
            <a:r>
              <a:rPr lang="en-US" sz="800" dirty="0">
                <a:hlinkClick r:id="rId4"/>
              </a:rPr>
              <a:t>http://sisbib.unmsm.edu.pe/bibvirtualdata/libros/2007/med_reumat/a02in.pdf</a:t>
            </a:r>
            <a:r>
              <a:rPr lang="en-US" sz="800" dirty="0"/>
              <a:t>   (English) </a:t>
            </a:r>
            <a:endParaRPr lang="es-PE" sz="800" dirty="0"/>
          </a:p>
          <a:p>
            <a:pPr marL="0" indent="0">
              <a:buNone/>
            </a:pPr>
            <a:endParaRPr lang="en-US" dirty="0"/>
          </a:p>
        </p:txBody>
      </p:sp>
    </p:spTree>
    <p:extLst>
      <p:ext uri="{BB962C8B-B14F-4D97-AF65-F5344CB8AC3E}">
        <p14:creationId xmlns:p14="http://schemas.microsoft.com/office/powerpoint/2010/main" val="15198807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7351CA0E-CBE1-4E9D-A054-D1EADA378CA2}"/>
              </a:ext>
            </a:extLst>
          </p:cNvPr>
          <p:cNvSpPr>
            <a:spLocks noGrp="1"/>
          </p:cNvSpPr>
          <p:nvPr>
            <p:ph type="title"/>
          </p:nvPr>
        </p:nvSpPr>
        <p:spPr>
          <a:xfrm>
            <a:off x="628650" y="540972"/>
            <a:ext cx="7886700" cy="994172"/>
          </a:xfrm>
        </p:spPr>
        <p:txBody>
          <a:bodyPr>
            <a:normAutofit/>
          </a:bodyPr>
          <a:lstStyle/>
          <a:p>
            <a:r>
              <a:rPr lang="en-US" sz="1800" b="1" dirty="0">
                <a:solidFill>
                  <a:schemeClr val="accent2"/>
                </a:solidFill>
                <a:effectLst>
                  <a:outerShdw blurRad="38100" dist="38100" dir="2700000" algn="tl">
                    <a:srgbClr val="000000">
                      <a:alpha val="43137"/>
                    </a:srgbClr>
                  </a:outerShdw>
                </a:effectLst>
              </a:rPr>
              <a:t/>
            </a:r>
            <a:br>
              <a:rPr lang="en-US" sz="1800" b="1" dirty="0">
                <a:solidFill>
                  <a:schemeClr val="accent2"/>
                </a:solidFill>
                <a:effectLst>
                  <a:outerShdw blurRad="38100" dist="38100" dir="2700000" algn="tl">
                    <a:srgbClr val="000000">
                      <a:alpha val="43137"/>
                    </a:srgbClr>
                  </a:outerShdw>
                </a:effectLst>
              </a:rPr>
            </a:br>
            <a:r>
              <a:rPr lang="en-US" sz="1800" b="1" dirty="0">
                <a:solidFill>
                  <a:schemeClr val="accent2"/>
                </a:solidFill>
                <a:effectLst>
                  <a:outerShdw blurRad="38100" dist="38100" dir="2700000" algn="tl">
                    <a:srgbClr val="000000">
                      <a:alpha val="43137"/>
                    </a:srgbClr>
                  </a:outerShdw>
                </a:effectLst>
              </a:rPr>
              <a:t>3. </a:t>
            </a:r>
            <a:r>
              <a:rPr lang="en-US" sz="1800" b="1" dirty="0" err="1">
                <a:solidFill>
                  <a:schemeClr val="accent2"/>
                </a:solidFill>
                <a:effectLst>
                  <a:outerShdw blurRad="38100" dist="38100" dir="2700000" algn="tl">
                    <a:srgbClr val="000000">
                      <a:alpha val="43137"/>
                    </a:srgbClr>
                  </a:outerShdw>
                </a:effectLst>
              </a:rPr>
              <a:t>Definizione</a:t>
            </a:r>
            <a:r>
              <a:rPr lang="en-US" sz="1800" b="1" dirty="0">
                <a:solidFill>
                  <a:schemeClr val="accent2"/>
                </a:solidFill>
                <a:effectLst>
                  <a:outerShdw blurRad="38100" dist="38100" dir="2700000" algn="tl">
                    <a:srgbClr val="000000">
                      <a:alpha val="43137"/>
                    </a:srgbClr>
                  </a:outerShdw>
                </a:effectLst>
              </a:rPr>
              <a:t> </a:t>
            </a:r>
            <a:r>
              <a:rPr lang="en-US" sz="1800" b="1" dirty="0" err="1">
                <a:solidFill>
                  <a:schemeClr val="accent2"/>
                </a:solidFill>
                <a:effectLst>
                  <a:outerShdw blurRad="38100" dist="38100" dir="2700000" algn="tl">
                    <a:srgbClr val="000000">
                      <a:alpha val="43137"/>
                    </a:srgbClr>
                  </a:outerShdw>
                </a:effectLst>
              </a:rPr>
              <a:t>della</a:t>
            </a:r>
            <a:r>
              <a:rPr lang="en-US" sz="1800" b="1" dirty="0">
                <a:solidFill>
                  <a:schemeClr val="accent2"/>
                </a:solidFill>
                <a:effectLst>
                  <a:outerShdw blurRad="38100" dist="38100" dir="2700000" algn="tl">
                    <a:srgbClr val="000000">
                      <a:alpha val="43137"/>
                    </a:srgbClr>
                  </a:outerShdw>
                </a:effectLst>
              </a:rPr>
              <a:t> </a:t>
            </a:r>
            <a:r>
              <a:rPr lang="en-US" sz="1800" b="1" dirty="0" err="1">
                <a:solidFill>
                  <a:schemeClr val="accent2"/>
                </a:solidFill>
                <a:effectLst>
                  <a:outerShdw blurRad="38100" dist="38100" dir="2700000" algn="tl">
                    <a:srgbClr val="000000">
                      <a:alpha val="43137"/>
                    </a:srgbClr>
                  </a:outerShdw>
                </a:effectLst>
              </a:rPr>
              <a:t>visione</a:t>
            </a:r>
            <a:r>
              <a:rPr lang="en-US" sz="1800" b="1" dirty="0">
                <a:solidFill>
                  <a:schemeClr val="accent2"/>
                </a:solidFill>
                <a:effectLst>
                  <a:outerShdw blurRad="38100" dist="38100" dir="2700000" algn="tl">
                    <a:srgbClr val="000000">
                      <a:alpha val="43137"/>
                    </a:srgbClr>
                  </a:outerShdw>
                </a:effectLst>
              </a:rPr>
              <a:t> del mondo </a:t>
            </a:r>
            <a:r>
              <a:rPr lang="en-US" sz="1800" b="1" dirty="0" err="1">
                <a:solidFill>
                  <a:schemeClr val="accent2"/>
                </a:solidFill>
                <a:effectLst>
                  <a:outerShdw blurRad="38100" dist="38100" dir="2700000" algn="tl">
                    <a:srgbClr val="000000">
                      <a:alpha val="43137"/>
                    </a:srgbClr>
                  </a:outerShdw>
                </a:effectLst>
              </a:rPr>
              <a:t>delle</a:t>
            </a:r>
            <a:r>
              <a:rPr lang="en-US" sz="1800" b="1" dirty="0">
                <a:solidFill>
                  <a:schemeClr val="accent2"/>
                </a:solidFill>
                <a:effectLst>
                  <a:outerShdw blurRad="38100" dist="38100" dir="2700000" algn="tl">
                    <a:srgbClr val="000000">
                      <a:alpha val="43137"/>
                    </a:srgbClr>
                  </a:outerShdw>
                </a:effectLst>
              </a:rPr>
              <a:t> </a:t>
            </a:r>
            <a:r>
              <a:rPr lang="en-US" sz="1800" b="1" dirty="0" err="1">
                <a:solidFill>
                  <a:schemeClr val="accent2"/>
                </a:solidFill>
                <a:effectLst>
                  <a:outerShdw blurRad="38100" dist="38100" dir="2700000" algn="tl">
                    <a:srgbClr val="000000">
                      <a:alpha val="43137"/>
                    </a:srgbClr>
                  </a:outerShdw>
                </a:effectLst>
              </a:rPr>
              <a:t>popolazioni</a:t>
            </a:r>
            <a:r>
              <a:rPr lang="en-US" sz="1800" b="1" dirty="0">
                <a:solidFill>
                  <a:schemeClr val="accent2"/>
                </a:solidFill>
                <a:effectLst>
                  <a:outerShdw blurRad="38100" dist="38100" dir="2700000" algn="tl">
                    <a:srgbClr val="000000">
                      <a:alpha val="43137"/>
                    </a:srgbClr>
                  </a:outerShdw>
                </a:effectLst>
              </a:rPr>
              <a:t> </a:t>
            </a:r>
            <a:r>
              <a:rPr lang="en-US" sz="1800" b="1" dirty="0" err="1">
                <a:solidFill>
                  <a:schemeClr val="accent2"/>
                </a:solidFill>
                <a:effectLst>
                  <a:outerShdw blurRad="38100" dist="38100" dir="2700000" algn="tl">
                    <a:srgbClr val="000000">
                      <a:alpha val="43137"/>
                    </a:srgbClr>
                  </a:outerShdw>
                </a:effectLst>
              </a:rPr>
              <a:t>precolombiani</a:t>
            </a:r>
            <a:r>
              <a:rPr lang="en-US" sz="1800" b="1" dirty="0">
                <a:solidFill>
                  <a:schemeClr val="accent2"/>
                </a:solidFill>
                <a:effectLst>
                  <a:outerShdw blurRad="38100" dist="38100" dir="2700000" algn="tl">
                    <a:srgbClr val="000000">
                      <a:alpha val="43137"/>
                    </a:srgbClr>
                  </a:outerShdw>
                </a:effectLst>
              </a:rPr>
              <a:t> del </a:t>
            </a:r>
            <a:r>
              <a:rPr lang="en-US" sz="1800" b="1" dirty="0" err="1">
                <a:solidFill>
                  <a:schemeClr val="accent2"/>
                </a:solidFill>
                <a:effectLst>
                  <a:outerShdw blurRad="38100" dist="38100" dir="2700000" algn="tl">
                    <a:srgbClr val="000000">
                      <a:alpha val="43137"/>
                    </a:srgbClr>
                  </a:outerShdw>
                </a:effectLst>
              </a:rPr>
              <a:t>Perù</a:t>
            </a:r>
            <a:r>
              <a:rPr lang="en-US" sz="1800" b="1" dirty="0">
                <a:solidFill>
                  <a:schemeClr val="accent2"/>
                </a:solidFill>
                <a:effectLst>
                  <a:outerShdw blurRad="38100" dist="38100" dir="2700000" algn="tl">
                    <a:srgbClr val="000000">
                      <a:alpha val="43137"/>
                    </a:srgbClr>
                  </a:outerShdw>
                </a:effectLst>
              </a:rPr>
              <a:t>.</a:t>
            </a:r>
            <a:endParaRPr lang="es-PE" sz="1800" b="1" dirty="0">
              <a:solidFill>
                <a:schemeClr val="accent2"/>
              </a:solidFill>
              <a:effectLst>
                <a:outerShdw blurRad="38100" dist="38100" dir="2700000" algn="tl">
                  <a:srgbClr val="000000">
                    <a:alpha val="43137"/>
                  </a:srgbClr>
                </a:outerShdw>
              </a:effectLst>
            </a:endParaRPr>
          </a:p>
        </p:txBody>
      </p:sp>
      <p:sp>
        <p:nvSpPr>
          <p:cNvPr id="3" name="Marcador de contenido 2">
            <a:extLst>
              <a:ext uri="{FF2B5EF4-FFF2-40B4-BE49-F238E27FC236}">
                <a16:creationId xmlns:a16="http://schemas.microsoft.com/office/drawing/2014/main" xmlns="" id="{D25EC50D-9331-4DD0-A87D-132DE90C6F43}"/>
              </a:ext>
            </a:extLst>
          </p:cNvPr>
          <p:cNvSpPr>
            <a:spLocks noGrp="1"/>
          </p:cNvSpPr>
          <p:nvPr>
            <p:ph idx="1"/>
          </p:nvPr>
        </p:nvSpPr>
        <p:spPr/>
        <p:txBody>
          <a:bodyPr>
            <a:normAutofit fontScale="92500" lnSpcReduction="20000"/>
          </a:bodyPr>
          <a:lstStyle/>
          <a:p>
            <a:pPr marL="0" indent="0">
              <a:buNone/>
            </a:pPr>
            <a:endParaRPr lang="en-US" sz="1400" b="1" dirty="0">
              <a:solidFill>
                <a:schemeClr val="accent2"/>
              </a:solidFill>
              <a:effectLst>
                <a:outerShdw blurRad="38100" dist="38100" dir="2700000" algn="tl">
                  <a:srgbClr val="000000">
                    <a:alpha val="43137"/>
                  </a:srgbClr>
                </a:outerShdw>
              </a:effectLst>
              <a:latin typeface="+mj-lt"/>
              <a:ea typeface="+mj-ea"/>
              <a:cs typeface="+mj-cs"/>
            </a:endParaRPr>
          </a:p>
          <a:p>
            <a:pPr marL="0" indent="0">
              <a:buNone/>
            </a:pPr>
            <a:endParaRPr lang="en-US" sz="1400" b="1" dirty="0">
              <a:solidFill>
                <a:schemeClr val="accent2"/>
              </a:solidFill>
              <a:effectLst>
                <a:outerShdw blurRad="38100" dist="38100" dir="2700000" algn="tl">
                  <a:srgbClr val="000000">
                    <a:alpha val="43137"/>
                  </a:srgbClr>
                </a:outerShdw>
              </a:effectLst>
              <a:latin typeface="+mj-lt"/>
              <a:ea typeface="+mj-ea"/>
              <a:cs typeface="+mj-cs"/>
            </a:endParaRPr>
          </a:p>
          <a:p>
            <a:pPr marL="0" indent="0">
              <a:buNone/>
            </a:pPr>
            <a:r>
              <a:rPr lang="en-US" sz="1500" b="1" dirty="0">
                <a:solidFill>
                  <a:schemeClr val="accent2"/>
                </a:solidFill>
                <a:effectLst>
                  <a:outerShdw blurRad="38100" dist="38100" dir="2700000" algn="tl">
                    <a:srgbClr val="000000">
                      <a:alpha val="43137"/>
                    </a:srgbClr>
                  </a:outerShdw>
                </a:effectLst>
                <a:latin typeface="+mj-lt"/>
                <a:ea typeface="+mj-ea"/>
                <a:cs typeface="+mj-cs"/>
              </a:rPr>
              <a:t>3.2     </a:t>
            </a:r>
            <a:r>
              <a:rPr lang="en-US" sz="1500" b="1" dirty="0" err="1">
                <a:solidFill>
                  <a:schemeClr val="accent2"/>
                </a:solidFill>
                <a:effectLst>
                  <a:outerShdw blurRad="38100" dist="38100" dir="2700000" algn="tl">
                    <a:srgbClr val="000000">
                      <a:alpha val="43137"/>
                    </a:srgbClr>
                  </a:outerShdw>
                </a:effectLst>
                <a:latin typeface="+mj-lt"/>
                <a:ea typeface="+mj-ea"/>
                <a:cs typeface="+mj-cs"/>
              </a:rPr>
              <a:t>ViSIONE</a:t>
            </a:r>
            <a:r>
              <a:rPr lang="en-US" sz="1500" b="1" dirty="0">
                <a:solidFill>
                  <a:schemeClr val="accent2"/>
                </a:solidFill>
                <a:effectLst>
                  <a:outerShdw blurRad="38100" dist="38100" dir="2700000" algn="tl">
                    <a:srgbClr val="000000">
                      <a:alpha val="43137"/>
                    </a:srgbClr>
                  </a:outerShdw>
                </a:effectLst>
                <a:latin typeface="+mj-lt"/>
                <a:ea typeface="+mj-ea"/>
                <a:cs typeface="+mj-cs"/>
              </a:rPr>
              <a:t> DEL MONDO E DEL COSMO PRE-COLOMBIANO 
</a:t>
            </a:r>
            <a:r>
              <a:rPr lang="en-US" sz="1300" dirty="0" err="1"/>
              <a:t>Considerazione</a:t>
            </a:r>
            <a:r>
              <a:rPr lang="en-US" sz="1300" dirty="0"/>
              <a:t> </a:t>
            </a:r>
            <a:r>
              <a:rPr lang="en-US" sz="1300" dirty="0" err="1"/>
              <a:t>della</a:t>
            </a:r>
            <a:r>
              <a:rPr lang="en-US" sz="1300" dirty="0"/>
              <a:t> </a:t>
            </a:r>
            <a:r>
              <a:rPr lang="en-US" sz="1300" dirty="0" err="1"/>
              <a:t>malattia</a:t>
            </a:r>
            <a:r>
              <a:rPr lang="en-US" sz="1300" dirty="0"/>
              <a:t> e </a:t>
            </a:r>
            <a:r>
              <a:rPr lang="en-US" sz="1300" dirty="0" err="1"/>
              <a:t>della</a:t>
            </a:r>
            <a:r>
              <a:rPr lang="en-US" sz="1300" dirty="0"/>
              <a:t> salute come il </a:t>
            </a:r>
            <a:r>
              <a:rPr lang="en-US" sz="1300" dirty="0" err="1"/>
              <a:t>perfetto</a:t>
            </a:r>
            <a:r>
              <a:rPr lang="en-US" sz="1300" dirty="0"/>
              <a:t> </a:t>
            </a:r>
            <a:r>
              <a:rPr lang="en-US" sz="1300" dirty="0" err="1"/>
              <a:t>equilibrio</a:t>
            </a:r>
            <a:r>
              <a:rPr lang="en-US" sz="1300" dirty="0"/>
              <a:t> </a:t>
            </a:r>
            <a:r>
              <a:rPr lang="en-US" sz="1300" dirty="0" err="1"/>
              <a:t>tra</a:t>
            </a:r>
            <a:r>
              <a:rPr lang="en-US" sz="1300" dirty="0"/>
              <a:t> il </a:t>
            </a:r>
            <a:r>
              <a:rPr lang="en-US" sz="1300" dirty="0" err="1"/>
              <a:t>corpo</a:t>
            </a:r>
            <a:r>
              <a:rPr lang="en-US" sz="1300" dirty="0"/>
              <a:t>, </a:t>
            </a:r>
            <a:r>
              <a:rPr lang="en-US" sz="1300" dirty="0" err="1"/>
              <a:t>l'anima</a:t>
            </a:r>
            <a:r>
              <a:rPr lang="en-US" sz="1300" dirty="0"/>
              <a:t> e lo spirito. La </a:t>
            </a:r>
            <a:r>
              <a:rPr lang="en-US" sz="1300" dirty="0" err="1"/>
              <a:t>visione</a:t>
            </a:r>
            <a:r>
              <a:rPr lang="en-US" sz="1300" dirty="0"/>
              <a:t> del mondo </a:t>
            </a:r>
            <a:r>
              <a:rPr lang="en-US" sz="1300" dirty="0" err="1"/>
              <a:t>andino</a:t>
            </a:r>
            <a:r>
              <a:rPr lang="en-US" sz="1300" dirty="0"/>
              <a:t> pre-</a:t>
            </a:r>
            <a:r>
              <a:rPr lang="en-US" sz="1300" dirty="0" err="1"/>
              <a:t>ispanica</a:t>
            </a:r>
            <a:r>
              <a:rPr lang="en-US" sz="1300" dirty="0"/>
              <a:t> era </a:t>
            </a:r>
            <a:r>
              <a:rPr lang="en-US" sz="1300" dirty="0" err="1"/>
              <a:t>intimamente</a:t>
            </a:r>
            <a:r>
              <a:rPr lang="en-US" sz="1300" dirty="0"/>
              <a:t> </a:t>
            </a:r>
            <a:r>
              <a:rPr lang="en-US" sz="1300" dirty="0" err="1"/>
              <a:t>legata</a:t>
            </a:r>
            <a:r>
              <a:rPr lang="en-US" sz="1300" dirty="0"/>
              <a:t> </a:t>
            </a:r>
            <a:r>
              <a:rPr lang="en-US" sz="1300" dirty="0" err="1"/>
              <a:t>alla</a:t>
            </a:r>
            <a:r>
              <a:rPr lang="en-US" sz="1300" dirty="0"/>
              <a:t> natura, in cui terra, fuoco, aria e </a:t>
            </a:r>
            <a:r>
              <a:rPr lang="en-US" sz="1300" dirty="0" err="1"/>
              <a:t>acqua</a:t>
            </a:r>
            <a:r>
              <a:rPr lang="en-US" sz="1300" dirty="0"/>
              <a:t> </a:t>
            </a:r>
            <a:r>
              <a:rPr lang="en-US" sz="1300" dirty="0" err="1"/>
              <a:t>erano</a:t>
            </a:r>
            <a:r>
              <a:rPr lang="en-US" sz="1300" dirty="0"/>
              <a:t> </a:t>
            </a:r>
            <a:r>
              <a:rPr lang="en-US" sz="1300" dirty="0" err="1"/>
              <a:t>interconnessi</a:t>
            </a:r>
            <a:r>
              <a:rPr lang="en-US" sz="1300" dirty="0"/>
              <a:t>.
</a:t>
            </a:r>
            <a:endParaRPr lang="es-ES" dirty="0"/>
          </a:p>
          <a:p>
            <a:pPr marL="0" indent="0">
              <a:buNone/>
            </a:pPr>
            <a:endParaRPr lang="es-ES" dirty="0"/>
          </a:p>
          <a:p>
            <a:pPr marL="0" indent="0">
              <a:buNone/>
            </a:pPr>
            <a:endParaRPr lang="es-ES" dirty="0"/>
          </a:p>
          <a:p>
            <a:pPr marL="0" indent="0">
              <a:buNone/>
            </a:pPr>
            <a:endParaRPr lang="es-ES" dirty="0"/>
          </a:p>
          <a:p>
            <a:pPr marL="0" indent="0">
              <a:buNone/>
            </a:pPr>
            <a:endParaRPr lang="es-ES" dirty="0"/>
          </a:p>
          <a:p>
            <a:pPr marL="0" indent="0">
              <a:buNone/>
            </a:pPr>
            <a:endParaRPr lang="es-ES" dirty="0"/>
          </a:p>
          <a:p>
            <a:pPr marL="0" indent="0">
              <a:buNone/>
            </a:pPr>
            <a:r>
              <a:rPr lang="es-ES" sz="900" dirty="0"/>
              <a:t>1. </a:t>
            </a:r>
            <a:r>
              <a:rPr lang="es-ES" sz="900" dirty="0" err="1"/>
              <a:t>Frisancho</a:t>
            </a:r>
            <a:r>
              <a:rPr lang="es-ES" sz="900" dirty="0"/>
              <a:t> Velarde, Óscar. Concepción mágico-religiosa de la Medicina en la América Prehispánica. </a:t>
            </a:r>
            <a:r>
              <a:rPr lang="es-ES" sz="900" i="1" dirty="0"/>
              <a:t>Acta Médica Peruana</a:t>
            </a:r>
            <a:r>
              <a:rPr lang="es-ES" sz="900" dirty="0"/>
              <a:t>, 2012, vol. 29, no 2, p. 121-127. </a:t>
            </a:r>
            <a:r>
              <a:rPr lang="en-US" sz="900" dirty="0">
                <a:hlinkClick r:id="rId2"/>
              </a:rPr>
              <a:t>http://www.scielo.org.pe/scielo.php?script=sci_arttext&amp;pid=S1728-59172012000200013</a:t>
            </a:r>
            <a:endParaRPr lang="en-US" sz="900" dirty="0"/>
          </a:p>
          <a:p>
            <a:pPr marL="0" indent="0">
              <a:buNone/>
            </a:pPr>
            <a:endParaRPr lang="es-PE" dirty="0"/>
          </a:p>
          <a:p>
            <a:pPr marL="0" indent="0">
              <a:buNone/>
            </a:pPr>
            <a:endParaRPr lang="es-PE" dirty="0"/>
          </a:p>
        </p:txBody>
      </p:sp>
    </p:spTree>
    <p:extLst>
      <p:ext uri="{BB962C8B-B14F-4D97-AF65-F5344CB8AC3E}">
        <p14:creationId xmlns:p14="http://schemas.microsoft.com/office/powerpoint/2010/main" val="35768907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7351CA0E-CBE1-4E9D-A054-D1EADA378CA2}"/>
              </a:ext>
            </a:extLst>
          </p:cNvPr>
          <p:cNvSpPr>
            <a:spLocks noGrp="1"/>
          </p:cNvSpPr>
          <p:nvPr>
            <p:ph type="title"/>
          </p:nvPr>
        </p:nvSpPr>
        <p:spPr>
          <a:xfrm>
            <a:off x="638925" y="1044407"/>
            <a:ext cx="7886700" cy="537814"/>
          </a:xfrm>
        </p:spPr>
        <p:txBody>
          <a:bodyPr>
            <a:normAutofit fontScale="90000"/>
          </a:bodyPr>
          <a:lstStyle/>
          <a:p>
            <a:r>
              <a:rPr lang="en-US" sz="1800" b="1" dirty="0">
                <a:solidFill>
                  <a:schemeClr val="accent2"/>
                </a:solidFill>
                <a:effectLst>
                  <a:outerShdw blurRad="38100" dist="38100" dir="2700000" algn="tl">
                    <a:srgbClr val="000000">
                      <a:alpha val="43137"/>
                    </a:srgbClr>
                  </a:outerShdw>
                </a:effectLst>
              </a:rPr>
              <a:t>3.</a:t>
            </a:r>
            <a:r>
              <a:rPr lang="en-US" sz="2000" b="1" dirty="0">
                <a:solidFill>
                  <a:schemeClr val="accent2"/>
                </a:solidFill>
                <a:effectLst>
                  <a:outerShdw blurRad="38100" dist="38100" dir="2700000" algn="tl">
                    <a:srgbClr val="000000">
                      <a:alpha val="43137"/>
                    </a:srgbClr>
                  </a:outerShdw>
                </a:effectLst>
              </a:rPr>
              <a:t> </a:t>
            </a:r>
            <a:r>
              <a:rPr lang="en-US" sz="2000" b="1" dirty="0" err="1">
                <a:solidFill>
                  <a:schemeClr val="accent2"/>
                </a:solidFill>
                <a:effectLst>
                  <a:outerShdw blurRad="38100" dist="38100" dir="2700000" algn="tl">
                    <a:srgbClr val="000000">
                      <a:alpha val="43137"/>
                    </a:srgbClr>
                  </a:outerShdw>
                </a:effectLst>
              </a:rPr>
              <a:t>Definizione</a:t>
            </a:r>
            <a:r>
              <a:rPr lang="en-US" sz="2000" b="1" dirty="0">
                <a:solidFill>
                  <a:schemeClr val="accent2"/>
                </a:solidFill>
                <a:effectLst>
                  <a:outerShdw blurRad="38100" dist="38100" dir="2700000" algn="tl">
                    <a:srgbClr val="000000">
                      <a:alpha val="43137"/>
                    </a:srgbClr>
                  </a:outerShdw>
                </a:effectLst>
              </a:rPr>
              <a:t> </a:t>
            </a:r>
            <a:r>
              <a:rPr lang="en-US" sz="2000" b="1" dirty="0" err="1">
                <a:solidFill>
                  <a:schemeClr val="accent2"/>
                </a:solidFill>
                <a:effectLst>
                  <a:outerShdw blurRad="38100" dist="38100" dir="2700000" algn="tl">
                    <a:srgbClr val="000000">
                      <a:alpha val="43137"/>
                    </a:srgbClr>
                  </a:outerShdw>
                </a:effectLst>
              </a:rPr>
              <a:t>della</a:t>
            </a:r>
            <a:r>
              <a:rPr lang="en-US" sz="2000" b="1" dirty="0">
                <a:solidFill>
                  <a:schemeClr val="accent2"/>
                </a:solidFill>
                <a:effectLst>
                  <a:outerShdw blurRad="38100" dist="38100" dir="2700000" algn="tl">
                    <a:srgbClr val="000000">
                      <a:alpha val="43137"/>
                    </a:srgbClr>
                  </a:outerShdw>
                </a:effectLst>
              </a:rPr>
              <a:t> </a:t>
            </a:r>
            <a:r>
              <a:rPr lang="en-US" sz="2000" b="1" dirty="0" err="1">
                <a:solidFill>
                  <a:schemeClr val="accent2"/>
                </a:solidFill>
                <a:effectLst>
                  <a:outerShdw blurRad="38100" dist="38100" dir="2700000" algn="tl">
                    <a:srgbClr val="000000">
                      <a:alpha val="43137"/>
                    </a:srgbClr>
                  </a:outerShdw>
                </a:effectLst>
              </a:rPr>
              <a:t>visione</a:t>
            </a:r>
            <a:r>
              <a:rPr lang="en-US" sz="2000" b="1" dirty="0">
                <a:solidFill>
                  <a:schemeClr val="accent2"/>
                </a:solidFill>
                <a:effectLst>
                  <a:outerShdw blurRad="38100" dist="38100" dir="2700000" algn="tl">
                    <a:srgbClr val="000000">
                      <a:alpha val="43137"/>
                    </a:srgbClr>
                  </a:outerShdw>
                </a:effectLst>
              </a:rPr>
              <a:t> del mondo </a:t>
            </a:r>
            <a:r>
              <a:rPr lang="en-US" sz="2000" b="1" dirty="0" err="1">
                <a:solidFill>
                  <a:schemeClr val="accent2"/>
                </a:solidFill>
                <a:effectLst>
                  <a:outerShdw blurRad="38100" dist="38100" dir="2700000" algn="tl">
                    <a:srgbClr val="000000">
                      <a:alpha val="43137"/>
                    </a:srgbClr>
                  </a:outerShdw>
                </a:effectLst>
              </a:rPr>
              <a:t>della</a:t>
            </a:r>
            <a:r>
              <a:rPr lang="en-US" sz="2000" b="1" dirty="0">
                <a:solidFill>
                  <a:schemeClr val="accent2"/>
                </a:solidFill>
                <a:effectLst>
                  <a:outerShdw blurRad="38100" dist="38100" dir="2700000" algn="tl">
                    <a:srgbClr val="000000">
                      <a:alpha val="43137"/>
                    </a:srgbClr>
                  </a:outerShdw>
                </a:effectLst>
              </a:rPr>
              <a:t> </a:t>
            </a:r>
            <a:r>
              <a:rPr lang="en-US" sz="2000" b="1" dirty="0" err="1">
                <a:solidFill>
                  <a:schemeClr val="accent2"/>
                </a:solidFill>
                <a:effectLst>
                  <a:outerShdw blurRad="38100" dist="38100" dir="2700000" algn="tl">
                    <a:srgbClr val="000000">
                      <a:alpha val="43137"/>
                    </a:srgbClr>
                  </a:outerShdw>
                </a:effectLst>
              </a:rPr>
              <a:t>popolazione</a:t>
            </a:r>
            <a:r>
              <a:rPr lang="en-US" sz="2000" b="1" dirty="0">
                <a:solidFill>
                  <a:schemeClr val="accent2"/>
                </a:solidFill>
                <a:effectLst>
                  <a:outerShdw blurRad="38100" dist="38100" dir="2700000" algn="tl">
                    <a:srgbClr val="000000">
                      <a:alpha val="43137"/>
                    </a:srgbClr>
                  </a:outerShdw>
                </a:effectLst>
              </a:rPr>
              <a:t> Inca del </a:t>
            </a:r>
            <a:r>
              <a:rPr lang="en-US" sz="2000" b="1" dirty="0" err="1">
                <a:solidFill>
                  <a:schemeClr val="accent2"/>
                </a:solidFill>
                <a:effectLst>
                  <a:outerShdw blurRad="38100" dist="38100" dir="2700000" algn="tl">
                    <a:srgbClr val="000000">
                      <a:alpha val="43137"/>
                    </a:srgbClr>
                  </a:outerShdw>
                </a:effectLst>
              </a:rPr>
              <a:t>Perù</a:t>
            </a:r>
            <a:r>
              <a:rPr lang="en-US" sz="2000" b="1" dirty="0">
                <a:solidFill>
                  <a:schemeClr val="accent2"/>
                </a:solidFill>
                <a:effectLst>
                  <a:outerShdw blurRad="38100" dist="38100" dir="2700000" algn="tl">
                    <a:srgbClr val="000000">
                      <a:alpha val="43137"/>
                    </a:srgbClr>
                  </a:outerShdw>
                </a:effectLst>
              </a:rPr>
              <a:t>. </a:t>
            </a:r>
            <a:r>
              <a:rPr lang="en-US" dirty="0"/>
              <a:t/>
            </a:r>
            <a:br>
              <a:rPr lang="en-US" dirty="0"/>
            </a:br>
            <a:endParaRPr lang="es-PE" dirty="0"/>
          </a:p>
        </p:txBody>
      </p:sp>
      <p:sp>
        <p:nvSpPr>
          <p:cNvPr id="3" name="Marcador de contenido 2">
            <a:extLst>
              <a:ext uri="{FF2B5EF4-FFF2-40B4-BE49-F238E27FC236}">
                <a16:creationId xmlns:a16="http://schemas.microsoft.com/office/drawing/2014/main" xmlns="" id="{D25EC50D-9331-4DD0-A87D-132DE90C6F43}"/>
              </a:ext>
            </a:extLst>
          </p:cNvPr>
          <p:cNvSpPr>
            <a:spLocks noGrp="1"/>
          </p:cNvSpPr>
          <p:nvPr>
            <p:ph idx="1"/>
          </p:nvPr>
        </p:nvSpPr>
        <p:spPr>
          <a:xfrm>
            <a:off x="659473" y="1420590"/>
            <a:ext cx="7886700" cy="3263504"/>
          </a:xfrm>
        </p:spPr>
        <p:txBody>
          <a:bodyPr>
            <a:normAutofit/>
          </a:bodyPr>
          <a:lstStyle/>
          <a:p>
            <a:pPr marL="0" indent="0">
              <a:buNone/>
            </a:pPr>
            <a:r>
              <a:rPr lang="en-US" sz="1200" dirty="0" err="1"/>
              <a:t>Gli</a:t>
            </a:r>
            <a:r>
              <a:rPr lang="en-US" sz="1200" dirty="0"/>
              <a:t> Inca </a:t>
            </a:r>
            <a:r>
              <a:rPr lang="en-US" sz="1200" dirty="0" err="1"/>
              <a:t>avevano</a:t>
            </a:r>
            <a:r>
              <a:rPr lang="en-US" sz="1200" dirty="0"/>
              <a:t> una </a:t>
            </a:r>
            <a:r>
              <a:rPr lang="en-US" sz="1200" dirty="0" err="1"/>
              <a:t>concezione</a:t>
            </a:r>
            <a:r>
              <a:rPr lang="en-US" sz="1200" dirty="0"/>
              <a:t> </a:t>
            </a:r>
            <a:r>
              <a:rPr lang="en-US" sz="1200" dirty="0" err="1"/>
              <a:t>dell'universe</a:t>
            </a:r>
            <a:r>
              <a:rPr lang="en-US" sz="1200" dirty="0"/>
              <a:t> divisa in </a:t>
            </a:r>
            <a:r>
              <a:rPr lang="en-US" sz="1200" dirty="0" err="1"/>
              <a:t>tre</a:t>
            </a:r>
            <a:r>
              <a:rPr lang="en-US" sz="1200" dirty="0"/>
              <a:t> </a:t>
            </a:r>
            <a:r>
              <a:rPr lang="en-US" sz="1200" dirty="0" err="1"/>
              <a:t>piani</a:t>
            </a:r>
            <a:r>
              <a:rPr lang="en-US" sz="1200" dirty="0"/>
              <a:t>: il mondo </a:t>
            </a:r>
            <a:r>
              <a:rPr lang="en-US" sz="1200" dirty="0" err="1"/>
              <a:t>divino</a:t>
            </a:r>
            <a:r>
              <a:rPr lang="en-US" sz="1200" dirty="0"/>
              <a:t> </a:t>
            </a:r>
            <a:r>
              <a:rPr lang="en-US" sz="1200" dirty="0" err="1"/>
              <a:t>degli</a:t>
            </a:r>
            <a:r>
              <a:rPr lang="en-US" sz="1200" dirty="0"/>
              <a:t> </a:t>
            </a:r>
            <a:r>
              <a:rPr lang="en-US" sz="1200" dirty="0" err="1"/>
              <a:t>dei</a:t>
            </a:r>
            <a:r>
              <a:rPr lang="en-US" sz="1200" dirty="0"/>
              <a:t> (Hanan Pacha), </a:t>
            </a:r>
            <a:r>
              <a:rPr lang="en-US" sz="1200" dirty="0" err="1"/>
              <a:t>l'attuale</a:t>
            </a:r>
            <a:r>
              <a:rPr lang="en-US" sz="1200" dirty="0"/>
              <a:t> mondo </a:t>
            </a:r>
            <a:r>
              <a:rPr lang="en-US" sz="1200" dirty="0" err="1"/>
              <a:t>abitato</a:t>
            </a:r>
            <a:r>
              <a:rPr lang="en-US" sz="1200" dirty="0"/>
              <a:t> da </a:t>
            </a:r>
            <a:r>
              <a:rPr lang="en-US" sz="1200" dirty="0" err="1"/>
              <a:t>uomini</a:t>
            </a:r>
            <a:r>
              <a:rPr lang="en-US" sz="1200" dirty="0"/>
              <a:t> (Kay Pacha) e il mondo </a:t>
            </a:r>
            <a:r>
              <a:rPr lang="en-US" sz="1200" dirty="0" err="1"/>
              <a:t>sotterraneo</a:t>
            </a:r>
            <a:r>
              <a:rPr lang="en-US" sz="1200" dirty="0"/>
              <a:t> </a:t>
            </a:r>
            <a:r>
              <a:rPr lang="en-US" sz="1200" dirty="0" err="1"/>
              <a:t>dei</a:t>
            </a:r>
            <a:r>
              <a:rPr lang="en-US" sz="1200" dirty="0"/>
              <a:t> </a:t>
            </a:r>
            <a:r>
              <a:rPr lang="en-US" sz="1200" dirty="0" err="1"/>
              <a:t>morti</a:t>
            </a:r>
            <a:r>
              <a:rPr lang="en-US" sz="1200" dirty="0"/>
              <a:t> (Uku Pacha). </a:t>
            </a:r>
            <a:r>
              <a:rPr lang="en-US" sz="1200" dirty="0" err="1"/>
              <a:t>Questi</a:t>
            </a:r>
            <a:r>
              <a:rPr lang="en-US" sz="1200" dirty="0"/>
              <a:t> </a:t>
            </a:r>
            <a:r>
              <a:rPr lang="en-US" sz="1200" dirty="0" err="1"/>
              <a:t>tre</a:t>
            </a:r>
            <a:r>
              <a:rPr lang="en-US" sz="1200" dirty="0"/>
              <a:t> </a:t>
            </a:r>
            <a:r>
              <a:rPr lang="en-US" sz="1200" dirty="0" err="1"/>
              <a:t>mondi</a:t>
            </a:r>
            <a:r>
              <a:rPr lang="en-US" sz="1200" dirty="0"/>
              <a:t> </a:t>
            </a:r>
            <a:r>
              <a:rPr lang="en-US" sz="1200" dirty="0" err="1"/>
              <a:t>erano</a:t>
            </a:r>
            <a:r>
              <a:rPr lang="en-US" sz="1200" dirty="0"/>
              <a:t> </a:t>
            </a:r>
            <a:r>
              <a:rPr lang="en-US" sz="1200" dirty="0" err="1"/>
              <a:t>permanentemente</a:t>
            </a:r>
            <a:r>
              <a:rPr lang="en-US" sz="1200" dirty="0"/>
              <a:t> </a:t>
            </a:r>
            <a:r>
              <a:rPr lang="en-US" sz="1200" dirty="0" err="1"/>
              <a:t>correlati</a:t>
            </a:r>
            <a:r>
              <a:rPr lang="en-US" sz="1200" dirty="0"/>
              <a:t>.
</a:t>
            </a:r>
            <a:endParaRPr lang="es-ES" sz="1200" dirty="0"/>
          </a:p>
          <a:p>
            <a:pPr marL="0" indent="0">
              <a:buNone/>
            </a:pPr>
            <a:r>
              <a:rPr lang="es-ES" sz="1200" dirty="0"/>
              <a:t>1. </a:t>
            </a:r>
            <a:r>
              <a:rPr lang="es-ES" sz="1200" dirty="0" err="1"/>
              <a:t>Frisancho</a:t>
            </a:r>
            <a:r>
              <a:rPr lang="es-ES" sz="1200" dirty="0"/>
              <a:t> Velarde, Oscar. </a:t>
            </a:r>
            <a:r>
              <a:rPr lang="es-ES" sz="1200" dirty="0" err="1"/>
              <a:t>Concezione</a:t>
            </a:r>
            <a:r>
              <a:rPr lang="es-ES" sz="1200" dirty="0"/>
              <a:t> </a:t>
            </a:r>
            <a:r>
              <a:rPr lang="es-ES" sz="1200" dirty="0" err="1"/>
              <a:t>magica</a:t>
            </a:r>
            <a:r>
              <a:rPr lang="es-ES" sz="1200" dirty="0"/>
              <a:t>-religiosa </a:t>
            </a:r>
            <a:r>
              <a:rPr lang="es-ES" sz="1200" dirty="0" err="1"/>
              <a:t>della</a:t>
            </a:r>
            <a:r>
              <a:rPr lang="es-ES" sz="1200" dirty="0"/>
              <a:t> medicina </a:t>
            </a:r>
            <a:r>
              <a:rPr lang="es-ES" sz="1200" dirty="0" err="1"/>
              <a:t>nell'America</a:t>
            </a:r>
            <a:r>
              <a:rPr lang="es-ES" sz="1200" dirty="0"/>
              <a:t> pre-</a:t>
            </a:r>
            <a:r>
              <a:rPr lang="es-ES" sz="1200" dirty="0" err="1"/>
              <a:t>ispanica</a:t>
            </a:r>
            <a:r>
              <a:rPr lang="es-ES" sz="1200" dirty="0"/>
              <a:t>. </a:t>
            </a:r>
            <a:r>
              <a:rPr lang="es-ES" sz="1200" dirty="0" err="1"/>
              <a:t>Legge</a:t>
            </a:r>
            <a:r>
              <a:rPr lang="es-ES" sz="1200" dirty="0"/>
              <a:t> medica peruviana, 2012, vol. 29, n. 2, p. 121-127. </a:t>
            </a:r>
            <a:r>
              <a:rPr lang="en-US" sz="1200" dirty="0">
                <a:hlinkClick r:id="rId2"/>
              </a:rPr>
              <a:t>http://www.scielo.org.pe/scielo.php?script=sci_arttext&amp;pid=S1728-59172012000200013</a:t>
            </a:r>
            <a:endParaRPr lang="en-US" sz="1200" dirty="0"/>
          </a:p>
          <a:p>
            <a:pPr marL="0" indent="0">
              <a:buNone/>
            </a:pPr>
            <a:r>
              <a:rPr lang="es-PE" sz="1200" dirty="0"/>
              <a:t>2. Pamo Reyna Oscar. Medicina pre-ispanica. Ad Alarcàn Graciela, Espinoza Luis, Pamo-Reyna Oscar, Eds. Medicina e Reumatologia peruviana: storia e contributi. Lima, Comitato Organizzatore PANLAR 2006. </a:t>
            </a:r>
            <a:r>
              <a:rPr lang="en-US" sz="1200" dirty="0">
                <a:hlinkClick r:id="rId3"/>
              </a:rPr>
              <a:t>http://sisbib.unmsm.edu.pe/bibvirtualdata/libros/2007/med_reumat/a02es.pdf</a:t>
            </a:r>
            <a:r>
              <a:rPr lang="en-US" sz="1200" dirty="0"/>
              <a:t> (</a:t>
            </a:r>
            <a:r>
              <a:rPr lang="en-US" sz="1200" dirty="0" err="1"/>
              <a:t>spagnolo</a:t>
            </a:r>
            <a:r>
              <a:rPr lang="en-US" sz="1200" dirty="0"/>
              <a:t>), </a:t>
            </a:r>
            <a:r>
              <a:rPr lang="en-US" sz="1200" dirty="0">
                <a:hlinkClick r:id="rId4"/>
              </a:rPr>
              <a:t>http://sisbib.unmsm.edu.pe/bibvirtualdata/libros/2007/med_reumat/a02in.pdf</a:t>
            </a:r>
            <a:r>
              <a:rPr lang="en-US" sz="1200" dirty="0"/>
              <a:t>   (Inglese) 
</a:t>
            </a:r>
            <a:endParaRPr lang="es-PE" dirty="0"/>
          </a:p>
          <a:p>
            <a:pPr marL="0" indent="0">
              <a:buNone/>
            </a:pPr>
            <a:endParaRPr lang="es-PE" dirty="0"/>
          </a:p>
        </p:txBody>
      </p:sp>
    </p:spTree>
    <p:extLst>
      <p:ext uri="{BB962C8B-B14F-4D97-AF65-F5344CB8AC3E}">
        <p14:creationId xmlns:p14="http://schemas.microsoft.com/office/powerpoint/2010/main" val="5757571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7351CA0E-CBE1-4E9D-A054-D1EADA378CA2}"/>
              </a:ext>
            </a:extLst>
          </p:cNvPr>
          <p:cNvSpPr>
            <a:spLocks noGrp="1"/>
          </p:cNvSpPr>
          <p:nvPr>
            <p:ph type="title"/>
          </p:nvPr>
        </p:nvSpPr>
        <p:spPr>
          <a:xfrm>
            <a:off x="453990" y="695085"/>
            <a:ext cx="7886700" cy="702200"/>
          </a:xfrm>
        </p:spPr>
        <p:txBody>
          <a:bodyPr>
            <a:normAutofit fontScale="90000"/>
          </a:bodyPr>
          <a:lstStyle/>
          <a:p>
            <a:r>
              <a:rPr lang="en-US" dirty="0"/>
              <a:t/>
            </a:r>
            <a:br>
              <a:rPr lang="en-US" dirty="0"/>
            </a:br>
            <a:r>
              <a:rPr lang="en-US" sz="2000" b="1" dirty="0">
                <a:solidFill>
                  <a:schemeClr val="accent2"/>
                </a:solidFill>
                <a:effectLst>
                  <a:outerShdw blurRad="38100" dist="38100" dir="2700000" algn="tl">
                    <a:srgbClr val="000000">
                      <a:alpha val="43137"/>
                    </a:srgbClr>
                  </a:outerShdw>
                </a:effectLst>
              </a:rPr>
              <a:t>3. </a:t>
            </a:r>
            <a:r>
              <a:rPr lang="en-US" sz="2000" b="1" dirty="0" err="1">
                <a:solidFill>
                  <a:schemeClr val="accent2"/>
                </a:solidFill>
                <a:effectLst>
                  <a:outerShdw blurRad="38100" dist="38100" dir="2700000" algn="tl">
                    <a:srgbClr val="000000">
                      <a:alpha val="43137"/>
                    </a:srgbClr>
                  </a:outerShdw>
                </a:effectLst>
              </a:rPr>
              <a:t>Definizione</a:t>
            </a:r>
            <a:r>
              <a:rPr lang="en-US" sz="2000" b="1" dirty="0">
                <a:solidFill>
                  <a:schemeClr val="accent2"/>
                </a:solidFill>
                <a:effectLst>
                  <a:outerShdw blurRad="38100" dist="38100" dir="2700000" algn="tl">
                    <a:srgbClr val="000000">
                      <a:alpha val="43137"/>
                    </a:srgbClr>
                  </a:outerShdw>
                </a:effectLst>
              </a:rPr>
              <a:t> </a:t>
            </a:r>
            <a:r>
              <a:rPr lang="en-US" sz="2000" b="1" dirty="0" err="1">
                <a:solidFill>
                  <a:schemeClr val="accent2"/>
                </a:solidFill>
                <a:effectLst>
                  <a:outerShdw blurRad="38100" dist="38100" dir="2700000" algn="tl">
                    <a:srgbClr val="000000">
                      <a:alpha val="43137"/>
                    </a:srgbClr>
                  </a:outerShdw>
                </a:effectLst>
              </a:rPr>
              <a:t>della</a:t>
            </a:r>
            <a:r>
              <a:rPr lang="en-US" sz="2000" b="1" dirty="0">
                <a:solidFill>
                  <a:schemeClr val="accent2"/>
                </a:solidFill>
                <a:effectLst>
                  <a:outerShdw blurRad="38100" dist="38100" dir="2700000" algn="tl">
                    <a:srgbClr val="000000">
                      <a:alpha val="43137"/>
                    </a:srgbClr>
                  </a:outerShdw>
                </a:effectLst>
              </a:rPr>
              <a:t> </a:t>
            </a:r>
            <a:r>
              <a:rPr lang="en-US" sz="2000" b="1" dirty="0" err="1">
                <a:solidFill>
                  <a:schemeClr val="accent2"/>
                </a:solidFill>
                <a:effectLst>
                  <a:outerShdw blurRad="38100" dist="38100" dir="2700000" algn="tl">
                    <a:srgbClr val="000000">
                      <a:alpha val="43137"/>
                    </a:srgbClr>
                  </a:outerShdw>
                </a:effectLst>
              </a:rPr>
              <a:t>visione</a:t>
            </a:r>
            <a:r>
              <a:rPr lang="en-US" sz="2000" b="1" dirty="0">
                <a:solidFill>
                  <a:schemeClr val="accent2"/>
                </a:solidFill>
                <a:effectLst>
                  <a:outerShdw blurRad="38100" dist="38100" dir="2700000" algn="tl">
                    <a:srgbClr val="000000">
                      <a:alpha val="43137"/>
                    </a:srgbClr>
                  </a:outerShdw>
                </a:effectLst>
              </a:rPr>
              <a:t> del mondo </a:t>
            </a:r>
            <a:r>
              <a:rPr lang="en-US" sz="2000" b="1" dirty="0" err="1">
                <a:solidFill>
                  <a:schemeClr val="accent2"/>
                </a:solidFill>
                <a:effectLst>
                  <a:outerShdw blurRad="38100" dist="38100" dir="2700000" algn="tl">
                    <a:srgbClr val="000000">
                      <a:alpha val="43137"/>
                    </a:srgbClr>
                  </a:outerShdw>
                </a:effectLst>
              </a:rPr>
              <a:t>della</a:t>
            </a:r>
            <a:r>
              <a:rPr lang="en-US" sz="2000" b="1" dirty="0">
                <a:solidFill>
                  <a:schemeClr val="accent2"/>
                </a:solidFill>
                <a:effectLst>
                  <a:outerShdw blurRad="38100" dist="38100" dir="2700000" algn="tl">
                    <a:srgbClr val="000000">
                      <a:alpha val="43137"/>
                    </a:srgbClr>
                  </a:outerShdw>
                </a:effectLst>
              </a:rPr>
              <a:t> </a:t>
            </a:r>
            <a:r>
              <a:rPr lang="en-US" sz="2000" b="1" dirty="0" err="1">
                <a:solidFill>
                  <a:schemeClr val="accent2"/>
                </a:solidFill>
                <a:effectLst>
                  <a:outerShdw blurRad="38100" dist="38100" dir="2700000" algn="tl">
                    <a:srgbClr val="000000">
                      <a:alpha val="43137"/>
                    </a:srgbClr>
                  </a:outerShdw>
                </a:effectLst>
              </a:rPr>
              <a:t>popolazione</a:t>
            </a:r>
            <a:r>
              <a:rPr lang="en-US" sz="2000" b="1" dirty="0">
                <a:solidFill>
                  <a:schemeClr val="accent2"/>
                </a:solidFill>
                <a:effectLst>
                  <a:outerShdw blurRad="38100" dist="38100" dir="2700000" algn="tl">
                    <a:srgbClr val="000000">
                      <a:alpha val="43137"/>
                    </a:srgbClr>
                  </a:outerShdw>
                </a:effectLst>
              </a:rPr>
              <a:t> Inca del </a:t>
            </a:r>
            <a:r>
              <a:rPr lang="en-US" sz="2000" b="1" dirty="0" err="1">
                <a:solidFill>
                  <a:schemeClr val="accent2"/>
                </a:solidFill>
                <a:effectLst>
                  <a:outerShdw blurRad="38100" dist="38100" dir="2700000" algn="tl">
                    <a:srgbClr val="000000">
                      <a:alpha val="43137"/>
                    </a:srgbClr>
                  </a:outerShdw>
                </a:effectLst>
              </a:rPr>
              <a:t>Perù</a:t>
            </a:r>
            <a:r>
              <a:rPr lang="en-US" sz="2000" b="1" dirty="0">
                <a:solidFill>
                  <a:schemeClr val="accent2"/>
                </a:solidFill>
                <a:effectLst>
                  <a:outerShdw blurRad="38100" dist="38100" dir="2700000" algn="tl">
                    <a:srgbClr val="000000">
                      <a:alpha val="43137"/>
                    </a:srgbClr>
                  </a:outerShdw>
                </a:effectLst>
              </a:rPr>
              <a:t>. </a:t>
            </a:r>
            <a:r>
              <a:rPr lang="en-US" dirty="0"/>
              <a:t/>
            </a:r>
            <a:br>
              <a:rPr lang="en-US" dirty="0"/>
            </a:br>
            <a:endParaRPr lang="es-PE" dirty="0"/>
          </a:p>
        </p:txBody>
      </p:sp>
      <p:sp>
        <p:nvSpPr>
          <p:cNvPr id="3" name="Marcador de contenido 2">
            <a:extLst>
              <a:ext uri="{FF2B5EF4-FFF2-40B4-BE49-F238E27FC236}">
                <a16:creationId xmlns:a16="http://schemas.microsoft.com/office/drawing/2014/main" xmlns="" id="{D25EC50D-9331-4DD0-A87D-132DE90C6F43}"/>
              </a:ext>
            </a:extLst>
          </p:cNvPr>
          <p:cNvSpPr>
            <a:spLocks noGrp="1"/>
          </p:cNvSpPr>
          <p:nvPr>
            <p:ph idx="1"/>
          </p:nvPr>
        </p:nvSpPr>
        <p:spPr>
          <a:xfrm>
            <a:off x="385763" y="1114426"/>
            <a:ext cx="8343900" cy="3832622"/>
          </a:xfrm>
        </p:spPr>
        <p:txBody>
          <a:bodyPr>
            <a:normAutofit/>
          </a:bodyPr>
          <a:lstStyle/>
          <a:p>
            <a:pPr marL="0" indent="0">
              <a:buNone/>
            </a:pPr>
            <a:r>
              <a:rPr lang="en-US" dirty="0"/>
              <a:t/>
            </a:r>
            <a:br>
              <a:rPr lang="en-US" dirty="0"/>
            </a:br>
            <a:endParaRPr lang="en-US" dirty="0"/>
          </a:p>
          <a:p>
            <a:pPr marL="0" indent="0">
              <a:buNone/>
            </a:pPr>
            <a:r>
              <a:rPr lang="en-US" sz="1200" dirty="0" err="1"/>
              <a:t>Gli</a:t>
            </a:r>
            <a:r>
              <a:rPr lang="en-US" sz="1200" dirty="0"/>
              <a:t> </a:t>
            </a:r>
            <a:r>
              <a:rPr lang="en-US" sz="1200" dirty="0" err="1"/>
              <a:t>antichi</a:t>
            </a:r>
            <a:r>
              <a:rPr lang="en-US" sz="1200" dirty="0"/>
              <a:t> </a:t>
            </a:r>
            <a:r>
              <a:rPr lang="en-US" sz="1200" dirty="0" err="1"/>
              <a:t>coloni</a:t>
            </a:r>
            <a:r>
              <a:rPr lang="en-US" sz="1200" dirty="0"/>
              <a:t> </a:t>
            </a:r>
            <a:r>
              <a:rPr lang="en-US" sz="1200" dirty="0" err="1"/>
              <a:t>precolombiani</a:t>
            </a:r>
            <a:r>
              <a:rPr lang="en-US" sz="1200" dirty="0"/>
              <a:t> </a:t>
            </a:r>
            <a:r>
              <a:rPr lang="en-US" sz="1200" dirty="0" err="1"/>
              <a:t>svilupparono</a:t>
            </a:r>
            <a:r>
              <a:rPr lang="en-US" sz="1200" dirty="0"/>
              <a:t> una </a:t>
            </a:r>
            <a:r>
              <a:rPr lang="en-US" sz="1200" dirty="0" err="1"/>
              <a:t>medicina</a:t>
            </a:r>
            <a:r>
              <a:rPr lang="en-US" sz="1200" dirty="0"/>
              <a:t> </a:t>
            </a:r>
            <a:r>
              <a:rPr lang="en-US" sz="1200" dirty="0" err="1"/>
              <a:t>basata</a:t>
            </a:r>
            <a:r>
              <a:rPr lang="en-US" sz="1200" dirty="0"/>
              <a:t> </a:t>
            </a:r>
            <a:r>
              <a:rPr lang="en-US" sz="1200" dirty="0" err="1"/>
              <a:t>sul</a:t>
            </a:r>
            <a:r>
              <a:rPr lang="en-US" sz="1200" dirty="0"/>
              <a:t> rispetto </a:t>
            </a:r>
            <a:r>
              <a:rPr lang="en-US" sz="1200" dirty="0" err="1"/>
              <a:t>della</a:t>
            </a:r>
            <a:r>
              <a:rPr lang="en-US" sz="1200" dirty="0"/>
              <a:t> </a:t>
            </a:r>
            <a:r>
              <a:rPr lang="en-US" sz="1200" dirty="0" err="1"/>
              <a:t>conoscenza</a:t>
            </a:r>
            <a:r>
              <a:rPr lang="en-US" sz="1200" dirty="0"/>
              <a:t> </a:t>
            </a:r>
            <a:r>
              <a:rPr lang="en-US" sz="1200" dirty="0" err="1"/>
              <a:t>degli</a:t>
            </a:r>
            <a:r>
              <a:rPr lang="en-US" sz="1200" dirty="0"/>
              <a:t> </a:t>
            </a:r>
            <a:r>
              <a:rPr lang="en-US" sz="1200" dirty="0" err="1"/>
              <a:t>sciamani</a:t>
            </a:r>
            <a:r>
              <a:rPr lang="en-US" sz="1200" dirty="0"/>
              <a:t>. Nella </a:t>
            </a:r>
            <a:r>
              <a:rPr lang="en-US" sz="1200" dirty="0" err="1"/>
              <a:t>regione</a:t>
            </a:r>
            <a:r>
              <a:rPr lang="en-US" sz="1200" dirty="0"/>
              <a:t> di Piura, </a:t>
            </a:r>
            <a:r>
              <a:rPr lang="en-US" sz="1200" dirty="0" err="1"/>
              <a:t>nel</a:t>
            </a:r>
            <a:r>
              <a:rPr lang="en-US" sz="1200" dirty="0"/>
              <a:t> </a:t>
            </a:r>
            <a:r>
              <a:rPr lang="en-US" sz="1200" dirty="0" err="1"/>
              <a:t>nord</a:t>
            </a:r>
            <a:r>
              <a:rPr lang="en-US" sz="1200" dirty="0"/>
              <a:t> del </a:t>
            </a:r>
            <a:r>
              <a:rPr lang="en-US" sz="1200" dirty="0" err="1"/>
              <a:t>Perù</a:t>
            </a:r>
            <a:r>
              <a:rPr lang="en-US" sz="1200" dirty="0"/>
              <a:t>, </a:t>
            </a:r>
            <a:r>
              <a:rPr lang="en-US" sz="1200" dirty="0" err="1"/>
              <a:t>è</a:t>
            </a:r>
            <a:r>
              <a:rPr lang="en-US" sz="1200" dirty="0"/>
              <a:t> </a:t>
            </a:r>
            <a:r>
              <a:rPr lang="en-US" sz="1200" dirty="0" err="1"/>
              <a:t>stata</a:t>
            </a:r>
            <a:r>
              <a:rPr lang="en-US" sz="1200" dirty="0"/>
              <a:t> </a:t>
            </a:r>
            <a:r>
              <a:rPr lang="en-US" sz="1200" dirty="0" err="1"/>
              <a:t>scoperta</a:t>
            </a:r>
            <a:r>
              <a:rPr lang="en-US" sz="1200" dirty="0"/>
              <a:t> una </a:t>
            </a:r>
            <a:r>
              <a:rPr lang="en-US" sz="1200" dirty="0" err="1"/>
              <a:t>tomba</a:t>
            </a:r>
            <a:r>
              <a:rPr lang="en-US" sz="1200" dirty="0"/>
              <a:t> di </a:t>
            </a:r>
            <a:r>
              <a:rPr lang="en-US" sz="1200" dirty="0" err="1"/>
              <a:t>duemila</a:t>
            </a:r>
            <a:r>
              <a:rPr lang="en-US" sz="1200" dirty="0"/>
              <a:t> anni fa. </a:t>
            </a:r>
            <a:r>
              <a:rPr lang="en-US" sz="1200" dirty="0" err="1"/>
              <a:t>All'interno</a:t>
            </a:r>
            <a:r>
              <a:rPr lang="en-US" sz="1200" dirty="0"/>
              <a:t> di </a:t>
            </a:r>
            <a:r>
              <a:rPr lang="en-US" sz="1200" dirty="0" err="1"/>
              <a:t>questa</a:t>
            </a:r>
            <a:r>
              <a:rPr lang="en-US" sz="1200" dirty="0"/>
              <a:t> </a:t>
            </a:r>
            <a:r>
              <a:rPr lang="en-US" sz="1200" dirty="0" err="1"/>
              <a:t>tomba</a:t>
            </a:r>
            <a:r>
              <a:rPr lang="en-US" sz="1200" dirty="0"/>
              <a:t>, </a:t>
            </a:r>
            <a:r>
              <a:rPr lang="en-US" sz="1200" dirty="0" err="1"/>
              <a:t>sono</a:t>
            </a:r>
            <a:r>
              <a:rPr lang="en-US" sz="1200" dirty="0"/>
              <a:t> </a:t>
            </a:r>
            <a:r>
              <a:rPr lang="en-US" sz="1200" dirty="0" err="1"/>
              <a:t>stati</a:t>
            </a:r>
            <a:r>
              <a:rPr lang="en-US" sz="1200" dirty="0"/>
              <a:t> </a:t>
            </a:r>
            <a:r>
              <a:rPr lang="en-US" sz="1200" dirty="0" err="1"/>
              <a:t>trovati</a:t>
            </a:r>
            <a:r>
              <a:rPr lang="en-US" sz="1200" dirty="0"/>
              <a:t> </a:t>
            </a:r>
            <a:r>
              <a:rPr lang="en-US" sz="1200" dirty="0" err="1"/>
              <a:t>i</a:t>
            </a:r>
            <a:r>
              <a:rPr lang="en-US" sz="1200" dirty="0"/>
              <a:t> </a:t>
            </a:r>
            <a:r>
              <a:rPr lang="en-US" sz="1200" dirty="0" err="1"/>
              <a:t>resti</a:t>
            </a:r>
            <a:r>
              <a:rPr lang="en-US" sz="1200" dirty="0"/>
              <a:t> di un </a:t>
            </a:r>
            <a:r>
              <a:rPr lang="en-US" sz="1200" dirty="0" err="1"/>
              <a:t>guaritore</a:t>
            </a:r>
            <a:r>
              <a:rPr lang="en-US" sz="1200" dirty="0"/>
              <a:t> </a:t>
            </a:r>
            <a:r>
              <a:rPr lang="en-US" sz="1200" dirty="0" err="1"/>
              <a:t>sepolto</a:t>
            </a:r>
            <a:r>
              <a:rPr lang="en-US" sz="1200" dirty="0"/>
              <a:t> con </a:t>
            </a:r>
            <a:r>
              <a:rPr lang="en-US" sz="1200" dirty="0" err="1"/>
              <a:t>vari</a:t>
            </a:r>
            <a:r>
              <a:rPr lang="en-US" sz="1200" dirty="0"/>
              <a:t> </a:t>
            </a:r>
            <a:r>
              <a:rPr lang="en-US" sz="1200" dirty="0" err="1"/>
              <a:t>elementi</a:t>
            </a:r>
            <a:r>
              <a:rPr lang="en-US" sz="1200" dirty="0"/>
              <a:t> </a:t>
            </a:r>
            <a:r>
              <a:rPr lang="en-US" sz="1200" dirty="0" err="1"/>
              <a:t>utilizzati</a:t>
            </a:r>
            <a:r>
              <a:rPr lang="en-US" sz="1200" dirty="0"/>
              <a:t> </a:t>
            </a:r>
            <a:r>
              <a:rPr lang="en-US" sz="1200" dirty="0" err="1"/>
              <a:t>nel</a:t>
            </a:r>
            <a:r>
              <a:rPr lang="en-US" sz="1200" dirty="0"/>
              <a:t> </a:t>
            </a:r>
            <a:r>
              <a:rPr lang="en-US" sz="1200" dirty="0" err="1"/>
              <a:t>suo</a:t>
            </a:r>
            <a:r>
              <a:rPr lang="en-US" sz="1200" dirty="0"/>
              <a:t> </a:t>
            </a:r>
            <a:r>
              <a:rPr lang="en-US" sz="1200" dirty="0" err="1"/>
              <a:t>lavoro</a:t>
            </a:r>
            <a:r>
              <a:rPr lang="en-US" sz="1200" dirty="0"/>
              <a:t> di </a:t>
            </a:r>
            <a:r>
              <a:rPr lang="en-US" sz="1200" dirty="0" err="1"/>
              <a:t>sciamano</a:t>
            </a:r>
            <a:r>
              <a:rPr lang="en-US" sz="1200" dirty="0"/>
              <a:t>: </a:t>
            </a:r>
            <a:r>
              <a:rPr lang="en-US" sz="1200" dirty="0" err="1"/>
              <a:t>pietre</a:t>
            </a:r>
            <a:r>
              <a:rPr lang="en-US" sz="1200" dirty="0"/>
              <a:t>, </a:t>
            </a:r>
            <a:r>
              <a:rPr lang="en-US" sz="1200" dirty="0" err="1"/>
              <a:t>cristalli</a:t>
            </a:r>
            <a:r>
              <a:rPr lang="en-US" sz="1200" dirty="0"/>
              <a:t>, </a:t>
            </a:r>
            <a:r>
              <a:rPr lang="en-US" sz="1200" dirty="0" err="1"/>
              <a:t>denti</a:t>
            </a:r>
            <a:r>
              <a:rPr lang="en-US" sz="1200" dirty="0"/>
              <a:t> di puma, conchiglie, </a:t>
            </a:r>
            <a:r>
              <a:rPr lang="en-US" sz="1200" dirty="0" err="1"/>
              <a:t>ecc</a:t>
            </a:r>
            <a:r>
              <a:rPr lang="en-US" sz="1200" dirty="0"/>
              <a:t>. Vale la </a:t>
            </a:r>
            <a:r>
              <a:rPr lang="en-US" sz="1200" dirty="0" err="1"/>
              <a:t>pena</a:t>
            </a:r>
            <a:r>
              <a:rPr lang="en-US" sz="1200" dirty="0"/>
              <a:t> </a:t>
            </a:r>
            <a:r>
              <a:rPr lang="en-US" sz="1200" dirty="0" err="1"/>
              <a:t>ricordare</a:t>
            </a:r>
            <a:r>
              <a:rPr lang="en-US" sz="1200" dirty="0"/>
              <a:t> </a:t>
            </a:r>
            <a:r>
              <a:rPr lang="en-US" sz="1200" dirty="0" err="1"/>
              <a:t>che</a:t>
            </a:r>
            <a:r>
              <a:rPr lang="en-US" sz="1200" dirty="0"/>
              <a:t> </a:t>
            </a:r>
            <a:r>
              <a:rPr lang="en-US" sz="1200" dirty="0" err="1"/>
              <a:t>attualmente</a:t>
            </a:r>
            <a:r>
              <a:rPr lang="en-US" sz="1200" dirty="0"/>
              <a:t> è lo </a:t>
            </a:r>
            <a:r>
              <a:rPr lang="en-US" sz="1200" dirty="0" err="1"/>
              <a:t>stesso</a:t>
            </a:r>
            <a:r>
              <a:rPr lang="en-US" sz="1200" dirty="0"/>
              <a:t> </a:t>
            </a:r>
            <a:r>
              <a:rPr lang="en-US" sz="1200" dirty="0" err="1"/>
              <a:t>contenuto</a:t>
            </a:r>
            <a:r>
              <a:rPr lang="en-US" sz="1200" dirty="0"/>
              <a:t> </a:t>
            </a:r>
            <a:r>
              <a:rPr lang="en-US" sz="1200" dirty="0" err="1"/>
              <a:t>della</a:t>
            </a:r>
            <a:r>
              <a:rPr lang="en-US" sz="1200" dirty="0"/>
              <a:t> "</a:t>
            </a:r>
            <a:r>
              <a:rPr lang="en-US" sz="1200" dirty="0" err="1"/>
              <a:t>tabella</a:t>
            </a:r>
            <a:r>
              <a:rPr lang="en-US" sz="1200" dirty="0"/>
              <a:t>" del </a:t>
            </a:r>
            <a:r>
              <a:rPr lang="en-US" sz="1200" dirty="0" err="1"/>
              <a:t>lavoro</a:t>
            </a:r>
            <a:r>
              <a:rPr lang="en-US" sz="1200" dirty="0"/>
              <a:t> </a:t>
            </a:r>
            <a:r>
              <a:rPr lang="en-US" sz="1200" dirty="0" err="1"/>
              <a:t>utilizzato</a:t>
            </a:r>
            <a:r>
              <a:rPr lang="en-US" sz="1200" dirty="0"/>
              <a:t> </a:t>
            </a:r>
            <a:r>
              <a:rPr lang="en-US" sz="1200" dirty="0" err="1"/>
              <a:t>nei</a:t>
            </a:r>
            <a:r>
              <a:rPr lang="en-US" sz="1200" dirty="0"/>
              <a:t> </a:t>
            </a:r>
            <a:r>
              <a:rPr lang="en-US" sz="1200" dirty="0" err="1"/>
              <a:t>rituali</a:t>
            </a:r>
            <a:r>
              <a:rPr lang="en-US" sz="1200" dirty="0"/>
              <a:t> </a:t>
            </a:r>
            <a:r>
              <a:rPr lang="en-US" sz="1200" dirty="0" err="1"/>
              <a:t>dei</a:t>
            </a:r>
            <a:r>
              <a:rPr lang="en-US" sz="1200" dirty="0"/>
              <a:t> </a:t>
            </a:r>
            <a:r>
              <a:rPr lang="en-US" sz="1200" dirty="0" err="1"/>
              <a:t>guaritori</a:t>
            </a:r>
            <a:r>
              <a:rPr lang="en-US" sz="1200" dirty="0"/>
              <a:t> del </a:t>
            </a:r>
            <a:r>
              <a:rPr lang="en-US" sz="1200" dirty="0" err="1"/>
              <a:t>Perù</a:t>
            </a:r>
            <a:r>
              <a:rPr lang="en-US" sz="1200" dirty="0"/>
              <a:t> in </a:t>
            </a:r>
            <a:r>
              <a:rPr lang="en-US" sz="1200" dirty="0" err="1"/>
              <a:t>quella</a:t>
            </a:r>
            <a:r>
              <a:rPr lang="en-US" sz="1200" dirty="0"/>
              <a:t> zona </a:t>
            </a:r>
            <a:r>
              <a:rPr lang="en-US" sz="1200" dirty="0" err="1"/>
              <a:t>settentrionale</a:t>
            </a:r>
            <a:r>
              <a:rPr lang="en-US" sz="1200" dirty="0"/>
              <a:t>, </a:t>
            </a:r>
            <a:r>
              <a:rPr lang="en-US" sz="1200" dirty="0" err="1"/>
              <a:t>che</a:t>
            </a:r>
            <a:r>
              <a:rPr lang="en-US" sz="1200" dirty="0"/>
              <a:t> </a:t>
            </a:r>
            <a:r>
              <a:rPr lang="en-US" sz="1200" dirty="0" err="1"/>
              <a:t>rivelerebbe</a:t>
            </a:r>
            <a:r>
              <a:rPr lang="en-US" sz="1200" dirty="0"/>
              <a:t> la </a:t>
            </a:r>
            <a:r>
              <a:rPr lang="en-US" sz="1200" dirty="0" err="1"/>
              <a:t>continuità</a:t>
            </a:r>
            <a:r>
              <a:rPr lang="en-US" sz="1200" dirty="0"/>
              <a:t> </a:t>
            </a:r>
            <a:r>
              <a:rPr lang="en-US" sz="1200" dirty="0" err="1"/>
              <a:t>storica</a:t>
            </a:r>
            <a:r>
              <a:rPr lang="en-US" sz="1200" dirty="0"/>
              <a:t> </a:t>
            </a:r>
            <a:r>
              <a:rPr lang="en-US" sz="1200" dirty="0" err="1"/>
              <a:t>della</a:t>
            </a:r>
            <a:r>
              <a:rPr lang="en-US" sz="1200" dirty="0"/>
              <a:t> </a:t>
            </a:r>
            <a:r>
              <a:rPr lang="en-US" sz="1200" dirty="0" err="1"/>
              <a:t>medicina</a:t>
            </a:r>
            <a:r>
              <a:rPr lang="en-US" sz="1200" dirty="0"/>
              <a:t> </a:t>
            </a:r>
            <a:r>
              <a:rPr lang="en-US" sz="1200" dirty="0" err="1"/>
              <a:t>nelle</a:t>
            </a:r>
            <a:r>
              <a:rPr lang="en-US" sz="1200" dirty="0"/>
              <a:t> </a:t>
            </a:r>
            <a:r>
              <a:rPr lang="en-US" sz="1200" dirty="0" err="1"/>
              <a:t>Ande</a:t>
            </a:r>
            <a:r>
              <a:rPr lang="en-US" sz="1200" dirty="0"/>
              <a:t> in </a:t>
            </a:r>
            <a:r>
              <a:rPr lang="en-US" sz="1200" dirty="0" err="1"/>
              <a:t>questi</a:t>
            </a:r>
            <a:r>
              <a:rPr lang="en-US" sz="1200" dirty="0"/>
              <a:t> tempi.
</a:t>
            </a:r>
            <a:endParaRPr lang="es-PE" sz="1000" dirty="0"/>
          </a:p>
          <a:p>
            <a:pPr marL="0" indent="0">
              <a:buNone/>
            </a:pPr>
            <a:endParaRPr lang="es-PE" sz="1000" dirty="0"/>
          </a:p>
          <a:p>
            <a:pPr marL="0" indent="0">
              <a:buNone/>
            </a:pPr>
            <a:endParaRPr lang="es-PE" sz="1000" dirty="0"/>
          </a:p>
          <a:p>
            <a:pPr marL="0" indent="0">
              <a:buNone/>
            </a:pPr>
            <a:endParaRPr lang="es-PE" sz="1000" dirty="0"/>
          </a:p>
          <a:p>
            <a:pPr marL="0" indent="0">
              <a:buNone/>
            </a:pPr>
            <a:endParaRPr lang="es-PE" sz="1000" dirty="0"/>
          </a:p>
          <a:p>
            <a:pPr marL="0" indent="0">
              <a:buNone/>
            </a:pPr>
            <a:endParaRPr lang="es-PE" sz="1000" dirty="0"/>
          </a:p>
          <a:p>
            <a:pPr marL="0" indent="0">
              <a:buNone/>
            </a:pPr>
            <a:r>
              <a:rPr lang="es-PE" sz="1000" dirty="0" err="1"/>
              <a:t>Frisancho</a:t>
            </a:r>
            <a:r>
              <a:rPr lang="es-PE" sz="1000" dirty="0"/>
              <a:t> Velarde, Óscar Concepción mágico-religiosa de la Medicina en la América Prehispánica Acta Médica Peruana, vol. 29, núm. 2, abril-junio, 2012, pp. 121-127 Colegio Médico del Perú Lima, Perú</a:t>
            </a:r>
          </a:p>
          <a:p>
            <a:pPr marL="0" indent="0">
              <a:buNone/>
            </a:pPr>
            <a:endParaRPr lang="es-PE" dirty="0"/>
          </a:p>
        </p:txBody>
      </p:sp>
    </p:spTree>
    <p:extLst>
      <p:ext uri="{BB962C8B-B14F-4D97-AF65-F5344CB8AC3E}">
        <p14:creationId xmlns:p14="http://schemas.microsoft.com/office/powerpoint/2010/main" val="5757571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7351CA0E-CBE1-4E9D-A054-D1EADA378CA2}"/>
              </a:ext>
            </a:extLst>
          </p:cNvPr>
          <p:cNvSpPr>
            <a:spLocks noGrp="1"/>
          </p:cNvSpPr>
          <p:nvPr>
            <p:ph type="title"/>
          </p:nvPr>
        </p:nvSpPr>
        <p:spPr>
          <a:xfrm>
            <a:off x="423167" y="880020"/>
            <a:ext cx="7886700" cy="640556"/>
          </a:xfrm>
        </p:spPr>
        <p:txBody>
          <a:bodyPr>
            <a:normAutofit fontScale="90000"/>
          </a:bodyPr>
          <a:lstStyle/>
          <a:p>
            <a:r>
              <a:rPr lang="en-US" dirty="0"/>
              <a:t/>
            </a:r>
            <a:br>
              <a:rPr lang="en-US" dirty="0"/>
            </a:br>
            <a:r>
              <a:rPr lang="en-US" sz="2000" b="1" dirty="0">
                <a:solidFill>
                  <a:schemeClr val="accent2"/>
                </a:solidFill>
                <a:effectLst>
                  <a:outerShdw blurRad="38100" dist="38100" dir="2700000" algn="tl">
                    <a:srgbClr val="000000">
                      <a:alpha val="43137"/>
                    </a:srgbClr>
                  </a:outerShdw>
                </a:effectLst>
              </a:rPr>
              <a:t>3. </a:t>
            </a:r>
            <a:r>
              <a:rPr lang="en-US" sz="2000" b="1" dirty="0" err="1">
                <a:solidFill>
                  <a:schemeClr val="accent2"/>
                </a:solidFill>
                <a:effectLst>
                  <a:outerShdw blurRad="38100" dist="38100" dir="2700000" algn="tl">
                    <a:srgbClr val="000000">
                      <a:alpha val="43137"/>
                    </a:srgbClr>
                  </a:outerShdw>
                </a:effectLst>
              </a:rPr>
              <a:t>Definizione</a:t>
            </a:r>
            <a:r>
              <a:rPr lang="en-US" sz="2000" b="1" dirty="0">
                <a:solidFill>
                  <a:schemeClr val="accent2"/>
                </a:solidFill>
                <a:effectLst>
                  <a:outerShdw blurRad="38100" dist="38100" dir="2700000" algn="tl">
                    <a:srgbClr val="000000">
                      <a:alpha val="43137"/>
                    </a:srgbClr>
                  </a:outerShdw>
                </a:effectLst>
              </a:rPr>
              <a:t> </a:t>
            </a:r>
            <a:r>
              <a:rPr lang="en-US" sz="2000" b="1" dirty="0" err="1">
                <a:solidFill>
                  <a:schemeClr val="accent2"/>
                </a:solidFill>
                <a:effectLst>
                  <a:outerShdw blurRad="38100" dist="38100" dir="2700000" algn="tl">
                    <a:srgbClr val="000000">
                      <a:alpha val="43137"/>
                    </a:srgbClr>
                  </a:outerShdw>
                </a:effectLst>
              </a:rPr>
              <a:t>della</a:t>
            </a:r>
            <a:r>
              <a:rPr lang="en-US" sz="2000" b="1" dirty="0">
                <a:solidFill>
                  <a:schemeClr val="accent2"/>
                </a:solidFill>
                <a:effectLst>
                  <a:outerShdw blurRad="38100" dist="38100" dir="2700000" algn="tl">
                    <a:srgbClr val="000000">
                      <a:alpha val="43137"/>
                    </a:srgbClr>
                  </a:outerShdw>
                </a:effectLst>
              </a:rPr>
              <a:t> </a:t>
            </a:r>
            <a:r>
              <a:rPr lang="en-US" sz="2000" b="1" dirty="0" err="1">
                <a:solidFill>
                  <a:schemeClr val="accent2"/>
                </a:solidFill>
                <a:effectLst>
                  <a:outerShdw blurRad="38100" dist="38100" dir="2700000" algn="tl">
                    <a:srgbClr val="000000">
                      <a:alpha val="43137"/>
                    </a:srgbClr>
                  </a:outerShdw>
                </a:effectLst>
              </a:rPr>
              <a:t>visione</a:t>
            </a:r>
            <a:r>
              <a:rPr lang="en-US" sz="2000" b="1" dirty="0">
                <a:solidFill>
                  <a:schemeClr val="accent2"/>
                </a:solidFill>
                <a:effectLst>
                  <a:outerShdw blurRad="38100" dist="38100" dir="2700000" algn="tl">
                    <a:srgbClr val="000000">
                      <a:alpha val="43137"/>
                    </a:srgbClr>
                  </a:outerShdw>
                </a:effectLst>
              </a:rPr>
              <a:t> del mondo </a:t>
            </a:r>
            <a:r>
              <a:rPr lang="en-US" sz="2000" b="1" dirty="0" err="1">
                <a:solidFill>
                  <a:schemeClr val="accent2"/>
                </a:solidFill>
                <a:effectLst>
                  <a:outerShdw blurRad="38100" dist="38100" dir="2700000" algn="tl">
                    <a:srgbClr val="000000">
                      <a:alpha val="43137"/>
                    </a:srgbClr>
                  </a:outerShdw>
                </a:effectLst>
              </a:rPr>
              <a:t>della</a:t>
            </a:r>
            <a:r>
              <a:rPr lang="en-US" sz="2000" b="1" dirty="0">
                <a:solidFill>
                  <a:schemeClr val="accent2"/>
                </a:solidFill>
                <a:effectLst>
                  <a:outerShdw blurRad="38100" dist="38100" dir="2700000" algn="tl">
                    <a:srgbClr val="000000">
                      <a:alpha val="43137"/>
                    </a:srgbClr>
                  </a:outerShdw>
                </a:effectLst>
              </a:rPr>
              <a:t> </a:t>
            </a:r>
            <a:r>
              <a:rPr lang="en-US" sz="2000" b="1" dirty="0" err="1">
                <a:solidFill>
                  <a:schemeClr val="accent2"/>
                </a:solidFill>
                <a:effectLst>
                  <a:outerShdw blurRad="38100" dist="38100" dir="2700000" algn="tl">
                    <a:srgbClr val="000000">
                      <a:alpha val="43137"/>
                    </a:srgbClr>
                  </a:outerShdw>
                </a:effectLst>
              </a:rPr>
              <a:t>popolazione</a:t>
            </a:r>
            <a:r>
              <a:rPr lang="en-US" sz="2000" b="1" dirty="0">
                <a:solidFill>
                  <a:schemeClr val="accent2"/>
                </a:solidFill>
                <a:effectLst>
                  <a:outerShdw blurRad="38100" dist="38100" dir="2700000" algn="tl">
                    <a:srgbClr val="000000">
                      <a:alpha val="43137"/>
                    </a:srgbClr>
                  </a:outerShdw>
                </a:effectLst>
              </a:rPr>
              <a:t> Inca del </a:t>
            </a:r>
            <a:r>
              <a:rPr lang="en-US" sz="2000" b="1" dirty="0" err="1">
                <a:solidFill>
                  <a:schemeClr val="accent2"/>
                </a:solidFill>
                <a:effectLst>
                  <a:outerShdw blurRad="38100" dist="38100" dir="2700000" algn="tl">
                    <a:srgbClr val="000000">
                      <a:alpha val="43137"/>
                    </a:srgbClr>
                  </a:outerShdw>
                </a:effectLst>
              </a:rPr>
              <a:t>Perù</a:t>
            </a:r>
            <a:r>
              <a:rPr lang="en-US" sz="2000" b="1" dirty="0">
                <a:solidFill>
                  <a:schemeClr val="accent2"/>
                </a:solidFill>
                <a:effectLst>
                  <a:outerShdw blurRad="38100" dist="38100" dir="2700000" algn="tl">
                    <a:srgbClr val="000000">
                      <a:alpha val="43137"/>
                    </a:srgbClr>
                  </a:outerShdw>
                </a:effectLst>
              </a:rPr>
              <a:t>. </a:t>
            </a:r>
            <a:br>
              <a:rPr lang="en-US" sz="2000" b="1" dirty="0">
                <a:solidFill>
                  <a:schemeClr val="accent2"/>
                </a:solidFill>
                <a:effectLst>
                  <a:outerShdw blurRad="38100" dist="38100" dir="2700000" algn="tl">
                    <a:srgbClr val="000000">
                      <a:alpha val="43137"/>
                    </a:srgbClr>
                  </a:outerShdw>
                </a:effectLst>
              </a:rPr>
            </a:br>
            <a:endParaRPr lang="es-PE" sz="2000" b="1" dirty="0">
              <a:solidFill>
                <a:schemeClr val="accent2"/>
              </a:solidFill>
              <a:effectLst>
                <a:outerShdw blurRad="38100" dist="38100" dir="2700000" algn="tl">
                  <a:srgbClr val="000000">
                    <a:alpha val="43137"/>
                  </a:srgbClr>
                </a:outerShdw>
              </a:effectLst>
            </a:endParaRPr>
          </a:p>
        </p:txBody>
      </p:sp>
      <p:sp>
        <p:nvSpPr>
          <p:cNvPr id="3" name="Marcador de contenido 2">
            <a:extLst>
              <a:ext uri="{FF2B5EF4-FFF2-40B4-BE49-F238E27FC236}">
                <a16:creationId xmlns:a16="http://schemas.microsoft.com/office/drawing/2014/main" xmlns="" id="{D25EC50D-9331-4DD0-A87D-132DE90C6F43}"/>
              </a:ext>
            </a:extLst>
          </p:cNvPr>
          <p:cNvSpPr>
            <a:spLocks noGrp="1"/>
          </p:cNvSpPr>
          <p:nvPr>
            <p:ph idx="1"/>
          </p:nvPr>
        </p:nvSpPr>
        <p:spPr>
          <a:xfrm>
            <a:off x="365215" y="1422651"/>
            <a:ext cx="8343900" cy="1639048"/>
          </a:xfrm>
        </p:spPr>
        <p:txBody>
          <a:bodyPr>
            <a:normAutofit/>
          </a:bodyPr>
          <a:lstStyle/>
          <a:p>
            <a:pPr marL="0" indent="0" algn="just">
              <a:buNone/>
            </a:pPr>
            <a:r>
              <a:rPr lang="es-PE" dirty="0"/>
              <a:t/>
            </a:r>
            <a:br>
              <a:rPr lang="es-PE" dirty="0"/>
            </a:br>
            <a:r>
              <a:rPr lang="en-US" sz="1200" dirty="0"/>
              <a:t>La </a:t>
            </a:r>
            <a:r>
              <a:rPr lang="en-US" sz="1200" dirty="0" err="1"/>
              <a:t>varietà</a:t>
            </a:r>
            <a:r>
              <a:rPr lang="en-US" sz="1200" dirty="0"/>
              <a:t> </a:t>
            </a:r>
            <a:r>
              <a:rPr lang="en-US" sz="1200" dirty="0" err="1"/>
              <a:t>dei</a:t>
            </a:r>
            <a:r>
              <a:rPr lang="en-US" sz="1200" dirty="0"/>
              <a:t> </a:t>
            </a:r>
            <a:r>
              <a:rPr lang="en-US" sz="1200" dirty="0" err="1"/>
              <a:t>nomi</a:t>
            </a:r>
            <a:r>
              <a:rPr lang="en-US" sz="1200" dirty="0"/>
              <a:t> Quechua e Aymara per </a:t>
            </a:r>
            <a:r>
              <a:rPr lang="en-US" sz="1200" dirty="0" err="1"/>
              <a:t>i</a:t>
            </a:r>
            <a:r>
              <a:rPr lang="en-US" sz="1200" dirty="0"/>
              <a:t> </a:t>
            </a:r>
            <a:r>
              <a:rPr lang="en-US" sz="1200" dirty="0" err="1"/>
              <a:t>guaritori</a:t>
            </a:r>
            <a:r>
              <a:rPr lang="en-US" sz="1200" dirty="0"/>
              <a:t> </a:t>
            </a:r>
            <a:r>
              <a:rPr lang="en-US" sz="1200" dirty="0" err="1"/>
              <a:t>indigeni</a:t>
            </a:r>
            <a:r>
              <a:rPr lang="en-US" sz="1200" dirty="0"/>
              <a:t> </a:t>
            </a:r>
            <a:r>
              <a:rPr lang="en-US" sz="1200" dirty="0" err="1"/>
              <a:t>suggerisce</a:t>
            </a:r>
            <a:r>
              <a:rPr lang="en-US" sz="1200" dirty="0"/>
              <a:t> </a:t>
            </a:r>
            <a:r>
              <a:rPr lang="en-US" sz="1200" dirty="0" err="1"/>
              <a:t>che</a:t>
            </a:r>
            <a:r>
              <a:rPr lang="en-US" sz="1200" dirty="0"/>
              <a:t> </a:t>
            </a:r>
            <a:r>
              <a:rPr lang="en-US" sz="1200" dirty="0" err="1"/>
              <a:t>c'erano</a:t>
            </a:r>
            <a:r>
              <a:rPr lang="en-US" sz="1200" dirty="0"/>
              <a:t> </a:t>
            </a:r>
            <a:r>
              <a:rPr lang="en-US" sz="1200" dirty="0" err="1"/>
              <a:t>molti</a:t>
            </a:r>
            <a:r>
              <a:rPr lang="en-US" sz="1200" dirty="0"/>
              <a:t> tipi di medici </a:t>
            </a:r>
            <a:r>
              <a:rPr lang="en-US" sz="1200" dirty="0" err="1"/>
              <a:t>nell'antico</a:t>
            </a:r>
            <a:r>
              <a:rPr lang="en-US" sz="1200" dirty="0"/>
              <a:t> </a:t>
            </a:r>
            <a:r>
              <a:rPr lang="en-US" sz="1200" dirty="0" err="1"/>
              <a:t>Perù</a:t>
            </a:r>
            <a:r>
              <a:rPr lang="en-US" sz="1200" dirty="0"/>
              <a:t> </a:t>
            </a:r>
            <a:r>
              <a:rPr lang="en-US" sz="1200" dirty="0" err="1"/>
              <a:t>che</a:t>
            </a:r>
            <a:r>
              <a:rPr lang="en-US" sz="1200" dirty="0"/>
              <a:t> </a:t>
            </a:r>
            <a:r>
              <a:rPr lang="en-US" sz="1200" dirty="0" err="1"/>
              <a:t>guarivano</a:t>
            </a:r>
            <a:r>
              <a:rPr lang="en-US" sz="1200" dirty="0"/>
              <a:t> in </a:t>
            </a:r>
            <a:r>
              <a:rPr lang="en-US" sz="1200" dirty="0" err="1"/>
              <a:t>modi</a:t>
            </a:r>
            <a:r>
              <a:rPr lang="en-US" sz="1200" dirty="0"/>
              <a:t> </a:t>
            </a:r>
            <a:r>
              <a:rPr lang="en-US" sz="1200" dirty="0" err="1"/>
              <a:t>diversi</a:t>
            </a:r>
            <a:r>
              <a:rPr lang="en-US" sz="1200" dirty="0"/>
              <a:t>, </a:t>
            </a:r>
            <a:r>
              <a:rPr lang="en-US" sz="1200" dirty="0" err="1"/>
              <a:t>usando</a:t>
            </a:r>
            <a:r>
              <a:rPr lang="en-US" sz="1200" dirty="0"/>
              <a:t> una </a:t>
            </a:r>
            <a:r>
              <a:rPr lang="en-US" sz="1200" dirty="0" err="1"/>
              <a:t>quantità</a:t>
            </a:r>
            <a:r>
              <a:rPr lang="en-US" sz="1200" dirty="0"/>
              <a:t> </a:t>
            </a:r>
            <a:r>
              <a:rPr lang="en-US" sz="1200" dirty="0" err="1"/>
              <a:t>variabile</a:t>
            </a:r>
            <a:r>
              <a:rPr lang="en-US" sz="1200" dirty="0"/>
              <a:t> di </a:t>
            </a:r>
            <a:r>
              <a:rPr lang="en-US" sz="1200" dirty="0" err="1"/>
              <a:t>religione</a:t>
            </a:r>
            <a:r>
              <a:rPr lang="en-US" sz="1200" dirty="0"/>
              <a:t>, </a:t>
            </a:r>
            <a:r>
              <a:rPr lang="en-US" sz="1200" dirty="0" err="1"/>
              <a:t>magia</a:t>
            </a:r>
            <a:r>
              <a:rPr lang="en-US" sz="1200" dirty="0"/>
              <a:t> e </a:t>
            </a:r>
            <a:r>
              <a:rPr lang="en-US" sz="1200" dirty="0" err="1"/>
              <a:t>conoscenza</a:t>
            </a:r>
            <a:r>
              <a:rPr lang="en-US" sz="1200" dirty="0"/>
              <a:t> </a:t>
            </a:r>
            <a:r>
              <a:rPr lang="en-US" sz="1200" dirty="0" err="1"/>
              <a:t>empirica</a:t>
            </a:r>
            <a:r>
              <a:rPr lang="en-US" sz="1200" dirty="0"/>
              <a:t> </a:t>
            </a:r>
            <a:r>
              <a:rPr lang="en-US" sz="1200" dirty="0" err="1"/>
              <a:t>delle</a:t>
            </a:r>
            <a:r>
              <a:rPr lang="en-US" sz="1200" dirty="0"/>
              <a:t> </a:t>
            </a:r>
            <a:r>
              <a:rPr lang="en-US" sz="1200" dirty="0" err="1"/>
              <a:t>piante</a:t>
            </a:r>
            <a:r>
              <a:rPr lang="en-US" sz="1200" dirty="0"/>
              <a:t> </a:t>
            </a:r>
            <a:r>
              <a:rPr lang="en-US" sz="1200" dirty="0" err="1"/>
              <a:t>medicinali</a:t>
            </a:r>
            <a:r>
              <a:rPr lang="en-US" sz="1200" dirty="0"/>
              <a:t> e </a:t>
            </a:r>
            <a:r>
              <a:rPr lang="en-US" sz="1200" dirty="0" err="1"/>
              <a:t>delle</a:t>
            </a:r>
            <a:r>
              <a:rPr lang="en-US" sz="1200" dirty="0"/>
              <a:t> </a:t>
            </a:r>
            <a:r>
              <a:rPr lang="en-US" sz="1200" dirty="0" err="1"/>
              <a:t>abilità</a:t>
            </a:r>
            <a:r>
              <a:rPr lang="en-US" sz="1200" dirty="0"/>
              <a:t> </a:t>
            </a:r>
            <a:r>
              <a:rPr lang="en-US" sz="1200" dirty="0" err="1"/>
              <a:t>chirurgiche</a:t>
            </a:r>
            <a:r>
              <a:rPr lang="en-US" sz="1200" dirty="0"/>
              <a:t> </a:t>
            </a:r>
            <a:r>
              <a:rPr lang="en-US" sz="1200" dirty="0" err="1"/>
              <a:t>nelle</a:t>
            </a:r>
            <a:r>
              <a:rPr lang="en-US" sz="1200" dirty="0"/>
              <a:t> </a:t>
            </a:r>
            <a:r>
              <a:rPr lang="en-US" sz="1200" dirty="0" err="1"/>
              <a:t>loro</a:t>
            </a:r>
            <a:r>
              <a:rPr lang="en-US" sz="1200" dirty="0"/>
              <a:t> cure. </a:t>
            </a:r>
            <a:r>
              <a:rPr lang="en-US" sz="1200" dirty="0" err="1"/>
              <a:t>Sembra</a:t>
            </a:r>
            <a:r>
              <a:rPr lang="en-US" sz="1200" dirty="0"/>
              <a:t> </a:t>
            </a:r>
            <a:r>
              <a:rPr lang="en-US" sz="1200" dirty="0" err="1"/>
              <a:t>che</a:t>
            </a:r>
            <a:r>
              <a:rPr lang="en-US" sz="1200" dirty="0"/>
              <a:t> </a:t>
            </a:r>
            <a:r>
              <a:rPr lang="en-US" sz="1200" dirty="0" err="1"/>
              <a:t>l'hampicamayoc</a:t>
            </a:r>
            <a:r>
              <a:rPr lang="en-US" sz="1200" dirty="0"/>
              <a:t> fosse </a:t>
            </a:r>
            <a:r>
              <a:rPr lang="en-US" sz="1200" dirty="0" err="1"/>
              <a:t>tra</a:t>
            </a:r>
            <a:r>
              <a:rPr lang="en-US" sz="1200" dirty="0"/>
              <a:t> tutti </a:t>
            </a:r>
            <a:r>
              <a:rPr lang="en-US" sz="1200" dirty="0" err="1"/>
              <a:t>quei</a:t>
            </a:r>
            <a:r>
              <a:rPr lang="en-US" sz="1200" dirty="0"/>
              <a:t> </a:t>
            </a:r>
            <a:r>
              <a:rPr lang="en-US" sz="1200" dirty="0" err="1"/>
              <a:t>praticanti</a:t>
            </a:r>
            <a:r>
              <a:rPr lang="en-US" sz="1200" dirty="0"/>
              <a:t> </a:t>
            </a:r>
            <a:r>
              <a:rPr lang="en-US" sz="1200" dirty="0" err="1"/>
              <a:t>che</a:t>
            </a:r>
            <a:r>
              <a:rPr lang="en-US" sz="1200" dirty="0"/>
              <a:t> </a:t>
            </a:r>
            <a:r>
              <a:rPr lang="en-US" sz="1200" dirty="0" err="1"/>
              <a:t>più</a:t>
            </a:r>
            <a:r>
              <a:rPr lang="en-US" sz="1200" dirty="0"/>
              <a:t> </a:t>
            </a:r>
            <a:r>
              <a:rPr lang="en-US" sz="1200" dirty="0" err="1"/>
              <a:t>corrispondevano</a:t>
            </a:r>
            <a:r>
              <a:rPr lang="en-US" sz="1200" dirty="0"/>
              <a:t> con il </a:t>
            </a:r>
            <a:r>
              <a:rPr lang="en-US" sz="1200" dirty="0" err="1"/>
              <a:t>guaritore</a:t>
            </a:r>
            <a:r>
              <a:rPr lang="en-US" sz="1200" dirty="0"/>
              <a:t> </a:t>
            </a:r>
            <a:r>
              <a:rPr lang="en-US" sz="1200" dirty="0" err="1"/>
              <a:t>europeo</a:t>
            </a:r>
            <a:r>
              <a:rPr lang="en-US" sz="1200" dirty="0"/>
              <a:t> </a:t>
            </a:r>
            <a:r>
              <a:rPr lang="en-US" sz="1200" dirty="0" err="1"/>
              <a:t>dell'epoca</a:t>
            </a:r>
            <a:r>
              <a:rPr lang="en-US" sz="1200" dirty="0"/>
              <a:t>.
</a:t>
            </a:r>
            <a:endParaRPr lang="es-PE" sz="1200" dirty="0"/>
          </a:p>
        </p:txBody>
      </p:sp>
    </p:spTree>
    <p:extLst>
      <p:ext uri="{BB962C8B-B14F-4D97-AF65-F5344CB8AC3E}">
        <p14:creationId xmlns:p14="http://schemas.microsoft.com/office/powerpoint/2010/main" val="5757571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7351CA0E-CBE1-4E9D-A054-D1EADA378CA2}"/>
              </a:ext>
            </a:extLst>
          </p:cNvPr>
          <p:cNvSpPr>
            <a:spLocks noGrp="1"/>
          </p:cNvSpPr>
          <p:nvPr>
            <p:ph type="title"/>
          </p:nvPr>
        </p:nvSpPr>
        <p:spPr>
          <a:xfrm>
            <a:off x="578921" y="950948"/>
            <a:ext cx="7886700" cy="445347"/>
          </a:xfrm>
        </p:spPr>
        <p:txBody>
          <a:bodyPr>
            <a:normAutofit/>
          </a:bodyPr>
          <a:lstStyle/>
          <a:p>
            <a:r>
              <a:rPr lang="es-PE" sz="1800" b="1" dirty="0">
                <a:solidFill>
                  <a:schemeClr val="accent2"/>
                </a:solidFill>
                <a:effectLst>
                  <a:outerShdw blurRad="38100" dist="38100" dir="2700000" algn="tl">
                    <a:srgbClr val="000000">
                      <a:alpha val="43137"/>
                    </a:srgbClr>
                  </a:outerShdw>
                </a:effectLst>
              </a:rPr>
              <a:t>3. Definizione di Sciamanesimo</a:t>
            </a:r>
          </a:p>
        </p:txBody>
      </p:sp>
      <p:sp>
        <p:nvSpPr>
          <p:cNvPr id="3" name="Marcador de contenido 2">
            <a:extLst>
              <a:ext uri="{FF2B5EF4-FFF2-40B4-BE49-F238E27FC236}">
                <a16:creationId xmlns:a16="http://schemas.microsoft.com/office/drawing/2014/main" xmlns="" id="{D25EC50D-9331-4DD0-A87D-132DE90C6F43}"/>
              </a:ext>
            </a:extLst>
          </p:cNvPr>
          <p:cNvSpPr>
            <a:spLocks noGrp="1"/>
          </p:cNvSpPr>
          <p:nvPr>
            <p:ph idx="1"/>
          </p:nvPr>
        </p:nvSpPr>
        <p:spPr>
          <a:xfrm>
            <a:off x="344619" y="1036128"/>
            <a:ext cx="8284338" cy="274988"/>
          </a:xfrm>
        </p:spPr>
        <p:txBody>
          <a:bodyPr>
            <a:normAutofit fontScale="32500" lnSpcReduction="20000"/>
          </a:bodyPr>
          <a:lstStyle/>
          <a:p>
            <a:pPr marL="0" indent="0">
              <a:buNone/>
            </a:pPr>
            <a:r>
              <a:rPr lang="es-PE" dirty="0"/>
              <a:t/>
            </a:r>
            <a:br>
              <a:rPr lang="es-PE" dirty="0"/>
            </a:br>
            <a:endParaRPr lang="es-PE" sz="3400" dirty="0"/>
          </a:p>
          <a:p>
            <a:pPr marL="0" indent="0">
              <a:buNone/>
            </a:pPr>
            <a:endParaRPr lang="es-PE" dirty="0"/>
          </a:p>
          <a:p>
            <a:pPr marL="0" indent="0">
              <a:buNone/>
            </a:pPr>
            <a:endParaRPr lang="es-PE" dirty="0"/>
          </a:p>
        </p:txBody>
      </p:sp>
      <p:sp>
        <p:nvSpPr>
          <p:cNvPr id="6" name="5 CuadroTexto"/>
          <p:cNvSpPr txBox="1"/>
          <p:nvPr/>
        </p:nvSpPr>
        <p:spPr>
          <a:xfrm>
            <a:off x="578921" y="1173622"/>
            <a:ext cx="7490361" cy="3593291"/>
          </a:xfrm>
          <a:prstGeom prst="rect">
            <a:avLst/>
          </a:prstGeom>
          <a:noFill/>
        </p:spPr>
        <p:txBody>
          <a:bodyPr wrap="square" lIns="68580" tIns="34290" rIns="68580" bIns="34290" rtlCol="0">
            <a:spAutoFit/>
          </a:bodyPr>
          <a:lstStyle/>
          <a:p>
            <a:pPr algn="just"/>
            <a:r>
              <a:rPr lang="en-US" dirty="0"/>
              <a:t/>
            </a:r>
            <a:br>
              <a:rPr lang="en-US" dirty="0"/>
            </a:br>
            <a:endParaRPr lang="en-US" dirty="0"/>
          </a:p>
          <a:p>
            <a:pPr algn="just"/>
            <a:r>
              <a:rPr lang="en-US" sz="1200" dirty="0"/>
              <a:t>La </a:t>
            </a:r>
            <a:r>
              <a:rPr lang="en-US" sz="1200" dirty="0" err="1"/>
              <a:t>medicina</a:t>
            </a:r>
            <a:r>
              <a:rPr lang="en-US" sz="1200" dirty="0"/>
              <a:t> </a:t>
            </a:r>
            <a:r>
              <a:rPr lang="en-US" sz="1200" dirty="0" err="1"/>
              <a:t>precolombiana</a:t>
            </a:r>
            <a:r>
              <a:rPr lang="en-US" sz="1200" dirty="0"/>
              <a:t> era </a:t>
            </a:r>
            <a:r>
              <a:rPr lang="en-US" sz="1200" dirty="0" err="1"/>
              <a:t>basata</a:t>
            </a:r>
            <a:r>
              <a:rPr lang="en-US" sz="1200" dirty="0"/>
              <a:t> </a:t>
            </a:r>
            <a:r>
              <a:rPr lang="en-US" sz="1200" dirty="0" err="1"/>
              <a:t>sullo</a:t>
            </a:r>
            <a:r>
              <a:rPr lang="en-US" sz="1200" dirty="0"/>
              <a:t> </a:t>
            </a:r>
            <a:r>
              <a:rPr lang="en-US" sz="1200" dirty="0" err="1"/>
              <a:t>sciamanesimo</a:t>
            </a:r>
            <a:r>
              <a:rPr lang="en-US" sz="1200" dirty="0"/>
              <a:t> e </a:t>
            </a:r>
            <a:r>
              <a:rPr lang="en-US" sz="1200" dirty="0" err="1"/>
              <a:t>sul</a:t>
            </a:r>
            <a:r>
              <a:rPr lang="en-US" sz="1200" dirty="0"/>
              <a:t> </a:t>
            </a:r>
            <a:r>
              <a:rPr lang="en-US" sz="1200" dirty="0" err="1"/>
              <a:t>curanderismo</a:t>
            </a:r>
            <a:r>
              <a:rPr lang="en-US" sz="1200" dirty="0"/>
              <a:t>,; </a:t>
            </a:r>
            <a:r>
              <a:rPr lang="en-US" sz="1200" dirty="0" err="1"/>
              <a:t>questi</a:t>
            </a:r>
            <a:r>
              <a:rPr lang="en-US" sz="1200" dirty="0"/>
              <a:t> "</a:t>
            </a:r>
            <a:r>
              <a:rPr lang="en-US" sz="1200" dirty="0" err="1"/>
              <a:t>guaritori</a:t>
            </a:r>
            <a:r>
              <a:rPr lang="en-US" sz="1200" dirty="0"/>
              <a:t>" </a:t>
            </a:r>
            <a:r>
              <a:rPr lang="en-US" sz="1200" dirty="0" err="1"/>
              <a:t>erano</a:t>
            </a:r>
            <a:r>
              <a:rPr lang="en-US" sz="1200" dirty="0"/>
              <a:t> </a:t>
            </a:r>
            <a:r>
              <a:rPr lang="en-US" sz="1200" dirty="0" err="1"/>
              <a:t>scelti</a:t>
            </a:r>
            <a:r>
              <a:rPr lang="en-US" sz="1200" dirty="0"/>
              <a:t> per </a:t>
            </a:r>
            <a:r>
              <a:rPr lang="en-US" sz="1200" dirty="0" err="1"/>
              <a:t>tradizione</a:t>
            </a:r>
            <a:r>
              <a:rPr lang="en-US" sz="1200" dirty="0"/>
              <a:t> di </a:t>
            </a:r>
            <a:r>
              <a:rPr lang="en-US" sz="1200" dirty="0" err="1"/>
              <a:t>generazione</a:t>
            </a:r>
            <a:r>
              <a:rPr lang="en-US" sz="1200" dirty="0"/>
              <a:t> in </a:t>
            </a:r>
            <a:r>
              <a:rPr lang="en-US" sz="1200" dirty="0" err="1"/>
              <a:t>generazione</a:t>
            </a:r>
            <a:r>
              <a:rPr lang="en-US" sz="1200" dirty="0"/>
              <a:t> o per </a:t>
            </a:r>
            <a:r>
              <a:rPr lang="en-US" sz="1200" dirty="0" err="1"/>
              <a:t>richiamo</a:t>
            </a:r>
            <a:r>
              <a:rPr lang="en-US" sz="1200" dirty="0"/>
              <a:t> di </a:t>
            </a:r>
            <a:r>
              <a:rPr lang="en-US" sz="1200" dirty="0" err="1"/>
              <a:t>divinità</a:t>
            </a:r>
            <a:r>
              <a:rPr lang="en-US" sz="1200" dirty="0"/>
              <a:t> e </a:t>
            </a:r>
            <a:r>
              <a:rPr lang="en-US" sz="1200" dirty="0" err="1"/>
              <a:t>si</a:t>
            </a:r>
            <a:r>
              <a:rPr lang="en-US" sz="1200" dirty="0"/>
              <a:t> </a:t>
            </a:r>
            <a:r>
              <a:rPr lang="en-US" sz="1200" dirty="0" err="1"/>
              <a:t>sono</a:t>
            </a:r>
            <a:r>
              <a:rPr lang="en-US" sz="1200" dirty="0"/>
              <a:t> </a:t>
            </a:r>
            <a:r>
              <a:rPr lang="en-US" sz="1200" dirty="0" err="1"/>
              <a:t>presi</a:t>
            </a:r>
            <a:r>
              <a:rPr lang="en-US" sz="1200" dirty="0"/>
              <a:t> </a:t>
            </a:r>
            <a:r>
              <a:rPr lang="en-US" sz="1200" dirty="0" err="1"/>
              <a:t>cura</a:t>
            </a:r>
            <a:r>
              <a:rPr lang="en-US" sz="1200" dirty="0"/>
              <a:t> </a:t>
            </a:r>
            <a:r>
              <a:rPr lang="en-US" sz="1200" dirty="0" err="1"/>
              <a:t>della</a:t>
            </a:r>
            <a:r>
              <a:rPr lang="en-US" sz="1200" dirty="0"/>
              <a:t> salute </a:t>
            </a:r>
            <a:r>
              <a:rPr lang="en-US" sz="1200" dirty="0" err="1"/>
              <a:t>della</a:t>
            </a:r>
            <a:r>
              <a:rPr lang="en-US" sz="1200" dirty="0"/>
              <a:t> </a:t>
            </a:r>
            <a:r>
              <a:rPr lang="en-US" sz="1200" dirty="0" err="1"/>
              <a:t>popolazione</a:t>
            </a:r>
            <a:r>
              <a:rPr lang="en-US" sz="1200" dirty="0"/>
              <a:t>. </a:t>
            </a:r>
            <a:r>
              <a:rPr lang="en-US" sz="1200" dirty="0" err="1"/>
              <a:t>Questi</a:t>
            </a:r>
            <a:r>
              <a:rPr lang="en-US" sz="1200" dirty="0"/>
              <a:t> </a:t>
            </a:r>
            <a:r>
              <a:rPr lang="en-US" sz="1200" dirty="0" err="1"/>
              <a:t>guaritori</a:t>
            </a:r>
            <a:r>
              <a:rPr lang="en-US" sz="1200" dirty="0"/>
              <a:t> </a:t>
            </a:r>
            <a:r>
              <a:rPr lang="en-US" sz="1200" dirty="0" err="1"/>
              <a:t>sciamani</a:t>
            </a:r>
            <a:r>
              <a:rPr lang="en-US" sz="1200" dirty="0"/>
              <a:t> </a:t>
            </a:r>
            <a:r>
              <a:rPr lang="en-US" sz="1200" dirty="0" err="1"/>
              <a:t>erano</a:t>
            </a:r>
            <a:r>
              <a:rPr lang="en-US" sz="1200" dirty="0"/>
              <a:t> </a:t>
            </a:r>
            <a:r>
              <a:rPr lang="en-US" sz="1200" dirty="0" err="1"/>
              <a:t>incaricati</a:t>
            </a:r>
            <a:r>
              <a:rPr lang="en-US" sz="1200" dirty="0"/>
              <a:t> di </a:t>
            </a:r>
            <a:r>
              <a:rPr lang="en-US" sz="1200" dirty="0" err="1"/>
              <a:t>occuparsi</a:t>
            </a:r>
            <a:r>
              <a:rPr lang="en-US" sz="1200" dirty="0"/>
              <a:t> con </a:t>
            </a:r>
            <a:r>
              <a:rPr lang="en-US" sz="1200" dirty="0" err="1"/>
              <a:t>grande</a:t>
            </a:r>
            <a:r>
              <a:rPr lang="en-US" sz="1200" dirty="0"/>
              <a:t> </a:t>
            </a:r>
            <a:r>
              <a:rPr lang="en-US" sz="1200" dirty="0" err="1"/>
              <a:t>successo</a:t>
            </a:r>
            <a:r>
              <a:rPr lang="en-US" sz="1200" dirty="0"/>
              <a:t> </a:t>
            </a:r>
            <a:r>
              <a:rPr lang="en-US" sz="1200" dirty="0" err="1"/>
              <a:t>della</a:t>
            </a:r>
            <a:r>
              <a:rPr lang="en-US" sz="1200" dirty="0"/>
              <a:t> salute </a:t>
            </a:r>
            <a:r>
              <a:rPr lang="en-US" sz="1200" dirty="0" err="1"/>
              <a:t>individuale</a:t>
            </a:r>
            <a:r>
              <a:rPr lang="en-US" sz="1200" dirty="0"/>
              <a:t> e </a:t>
            </a:r>
            <a:r>
              <a:rPr lang="en-US" sz="1200" dirty="0" err="1"/>
              <a:t>collettiva</a:t>
            </a:r>
            <a:r>
              <a:rPr lang="en-US" sz="1200" dirty="0"/>
              <a:t> </a:t>
            </a:r>
            <a:r>
              <a:rPr lang="en-US" sz="1200" dirty="0" err="1"/>
              <a:t>dei</a:t>
            </a:r>
            <a:r>
              <a:rPr lang="en-US" sz="1200" dirty="0"/>
              <a:t> </a:t>
            </a:r>
            <a:r>
              <a:rPr lang="en-US" sz="1200" dirty="0" err="1"/>
              <a:t>popoli</a:t>
            </a:r>
            <a:r>
              <a:rPr lang="en-US" sz="1200" dirty="0"/>
              <a:t> </a:t>
            </a:r>
            <a:r>
              <a:rPr lang="en-US" sz="1200" dirty="0" err="1"/>
              <a:t>indigeni</a:t>
            </a:r>
            <a:r>
              <a:rPr lang="en-US" sz="1200" dirty="0"/>
              <a:t> a </a:t>
            </a:r>
            <a:r>
              <a:rPr lang="en-US" sz="1200" dirty="0" err="1"/>
              <a:t>livello</a:t>
            </a:r>
            <a:r>
              <a:rPr lang="en-US" sz="1200" dirty="0"/>
              <a:t> </a:t>
            </a:r>
            <a:r>
              <a:rPr lang="en-US" sz="1200" dirty="0" err="1"/>
              <a:t>fisico</a:t>
            </a:r>
            <a:r>
              <a:rPr lang="en-US" sz="1200" dirty="0"/>
              <a:t>, </a:t>
            </a:r>
            <a:r>
              <a:rPr lang="en-US" sz="1200" dirty="0" err="1"/>
              <a:t>mentale</a:t>
            </a:r>
            <a:r>
              <a:rPr lang="en-US" sz="1200" dirty="0"/>
              <a:t> e </a:t>
            </a:r>
            <a:r>
              <a:rPr lang="en-US" sz="1200" dirty="0" err="1"/>
              <a:t>spirituale</a:t>
            </a:r>
            <a:r>
              <a:rPr lang="en-US" sz="1200" dirty="0"/>
              <a:t>. </a:t>
            </a:r>
            <a:r>
              <a:rPr lang="en-US" sz="1200" dirty="0" err="1"/>
              <a:t>Molte</a:t>
            </a:r>
            <a:r>
              <a:rPr lang="en-US" sz="1200" dirty="0"/>
              <a:t> di </a:t>
            </a:r>
            <a:r>
              <a:rPr lang="en-US" sz="1200" dirty="0" err="1"/>
              <a:t>queste</a:t>
            </a:r>
            <a:r>
              <a:rPr lang="en-US" sz="1200" dirty="0"/>
              <a:t> </a:t>
            </a:r>
            <a:r>
              <a:rPr lang="en-US" sz="1200" dirty="0" err="1"/>
              <a:t>pratiche</a:t>
            </a:r>
            <a:r>
              <a:rPr lang="en-US" sz="1200" dirty="0"/>
              <a:t> </a:t>
            </a:r>
            <a:r>
              <a:rPr lang="en-US" sz="1200" dirty="0" err="1"/>
              <a:t>della</a:t>
            </a:r>
            <a:r>
              <a:rPr lang="en-US" sz="1200" dirty="0"/>
              <a:t> </a:t>
            </a:r>
            <a:r>
              <a:rPr lang="en-US" sz="1200" dirty="0" err="1"/>
              <a:t>medicina</a:t>
            </a:r>
            <a:r>
              <a:rPr lang="en-US" sz="1200" dirty="0"/>
              <a:t> </a:t>
            </a:r>
            <a:r>
              <a:rPr lang="en-US" sz="1200" dirty="0" err="1"/>
              <a:t>andina</a:t>
            </a:r>
            <a:r>
              <a:rPr lang="en-US" sz="1200" dirty="0"/>
              <a:t> </a:t>
            </a:r>
            <a:r>
              <a:rPr lang="en-US" sz="1200" dirty="0" err="1"/>
              <a:t>precolombiana</a:t>
            </a:r>
            <a:r>
              <a:rPr lang="en-US" sz="1200" dirty="0"/>
              <a:t> </a:t>
            </a:r>
            <a:r>
              <a:rPr lang="en-US" sz="1200" dirty="0" err="1"/>
              <a:t>rimasero</a:t>
            </a:r>
            <a:r>
              <a:rPr lang="en-US" sz="1200" dirty="0"/>
              <a:t> come </a:t>
            </a:r>
            <a:r>
              <a:rPr lang="en-US" sz="1200" dirty="0" err="1"/>
              <a:t>eredità</a:t>
            </a:r>
            <a:r>
              <a:rPr lang="en-US" sz="1200" dirty="0"/>
              <a:t> </a:t>
            </a:r>
            <a:r>
              <a:rPr lang="en-US" sz="1200" dirty="0" err="1"/>
              <a:t>storico-culturale</a:t>
            </a:r>
            <a:r>
              <a:rPr lang="en-US" sz="1200" dirty="0"/>
              <a:t> </a:t>
            </a:r>
            <a:r>
              <a:rPr lang="en-US" sz="1200" dirty="0" err="1"/>
              <a:t>nellla</a:t>
            </a:r>
            <a:r>
              <a:rPr lang="en-US" sz="1200" dirty="0"/>
              <a:t> </a:t>
            </a:r>
            <a:r>
              <a:rPr lang="en-US" sz="1200" dirty="0" err="1"/>
              <a:t>ceramica</a:t>
            </a:r>
            <a:r>
              <a:rPr lang="en-US" sz="1200" dirty="0"/>
              <a:t>, </a:t>
            </a:r>
            <a:r>
              <a:rPr lang="en-US" sz="1200" dirty="0" err="1"/>
              <a:t>nei</a:t>
            </a:r>
            <a:r>
              <a:rPr lang="en-US" sz="1200" dirty="0"/>
              <a:t> </a:t>
            </a:r>
            <a:r>
              <a:rPr lang="en-US" sz="1200" dirty="0" err="1"/>
              <a:t>tessuti</a:t>
            </a:r>
            <a:r>
              <a:rPr lang="en-US" sz="1200" dirty="0"/>
              <a:t> e in </a:t>
            </a:r>
            <a:r>
              <a:rPr lang="en-US" sz="1200" dirty="0" err="1"/>
              <a:t>altre</a:t>
            </a:r>
            <a:r>
              <a:rPr lang="en-US" sz="1200" dirty="0"/>
              <a:t> </a:t>
            </a:r>
            <a:r>
              <a:rPr lang="en-US" sz="1200" dirty="0" err="1"/>
              <a:t>espressioni</a:t>
            </a:r>
            <a:r>
              <a:rPr lang="en-US" sz="1200" dirty="0"/>
              <a:t> </a:t>
            </a:r>
            <a:r>
              <a:rPr lang="en-US" sz="1200" dirty="0" err="1"/>
              <a:t>artistiche</a:t>
            </a:r>
            <a:r>
              <a:rPr lang="en-US" sz="1200" dirty="0"/>
              <a:t> di </a:t>
            </a:r>
            <a:r>
              <a:rPr lang="en-US" sz="1200" dirty="0" err="1"/>
              <a:t>contenuti</a:t>
            </a:r>
            <a:r>
              <a:rPr lang="en-US" sz="1200" dirty="0"/>
              <a:t> </a:t>
            </a:r>
            <a:r>
              <a:rPr lang="en-US" sz="1200" dirty="0" err="1"/>
              <a:t>magici-religiosi</a:t>
            </a:r>
            <a:r>
              <a:rPr lang="en-US" sz="1200" dirty="0"/>
              <a:t> </a:t>
            </a:r>
            <a:r>
              <a:rPr lang="en-US" sz="1200" dirty="0" err="1"/>
              <a:t>conservati</a:t>
            </a:r>
            <a:r>
              <a:rPr lang="en-US" sz="1200" dirty="0"/>
              <a:t> in </a:t>
            </a:r>
            <a:r>
              <a:rPr lang="en-US" sz="1200" dirty="0" err="1"/>
              <a:t>resti</a:t>
            </a:r>
            <a:r>
              <a:rPr lang="en-US" sz="1200" dirty="0"/>
              <a:t> </a:t>
            </a:r>
            <a:r>
              <a:rPr lang="en-US" sz="1200" dirty="0" err="1"/>
              <a:t>archeologici</a:t>
            </a:r>
            <a:r>
              <a:rPr lang="en-US" sz="1200" dirty="0"/>
              <a:t> </a:t>
            </a:r>
            <a:r>
              <a:rPr lang="en-US" sz="1200" dirty="0" err="1"/>
              <a:t>precolombiani</a:t>
            </a:r>
            <a:r>
              <a:rPr lang="en-US" sz="1200" dirty="0"/>
              <a:t>.
</a:t>
            </a:r>
            <a:endParaRPr lang="es-PE" sz="1200" dirty="0"/>
          </a:p>
          <a:p>
            <a:pPr algn="just"/>
            <a:endParaRPr lang="es-PE" sz="1200" dirty="0"/>
          </a:p>
          <a:p>
            <a:pPr algn="just"/>
            <a:endParaRPr lang="es-PE" sz="1200" dirty="0"/>
          </a:p>
          <a:p>
            <a:pPr algn="just"/>
            <a:endParaRPr lang="es-PE" sz="1200" dirty="0"/>
          </a:p>
          <a:p>
            <a:pPr algn="just"/>
            <a:endParaRPr lang="es-PE" sz="1200" dirty="0"/>
          </a:p>
          <a:p>
            <a:pPr algn="just"/>
            <a:endParaRPr lang="es-PE" sz="1200" dirty="0"/>
          </a:p>
          <a:p>
            <a:pPr algn="just"/>
            <a:endParaRPr lang="es-PE" sz="1200" dirty="0"/>
          </a:p>
          <a:p>
            <a:pPr algn="just"/>
            <a:endParaRPr lang="es-PE" sz="1200" dirty="0"/>
          </a:p>
          <a:p>
            <a:pPr algn="just"/>
            <a:endParaRPr lang="es-PE" sz="1200" dirty="0"/>
          </a:p>
          <a:p>
            <a:pPr algn="just"/>
            <a:r>
              <a:rPr lang="it-IT" sz="1050" dirty="0"/>
              <a:t>R. G. Franco:</a:t>
            </a:r>
            <a:r>
              <a:rPr lang="es-PE" sz="1050" dirty="0"/>
              <a:t>chamanismo y plantas de poder en el mundo Precolombino de la Costa Norte del Perú . Perspectivas Latinoamericanas El </a:t>
            </a:r>
            <a:r>
              <a:rPr lang="es-PE" sz="1050" dirty="0" err="1"/>
              <a:t>Taki</a:t>
            </a:r>
            <a:r>
              <a:rPr lang="es-PE" sz="1050" dirty="0"/>
              <a:t> </a:t>
            </a:r>
            <a:r>
              <a:rPr lang="es-PE" sz="1050" dirty="0" err="1"/>
              <a:t>Onqoy</a:t>
            </a:r>
            <a:r>
              <a:rPr lang="es-PE" sz="1050" dirty="0"/>
              <a:t>, 2015</a:t>
            </a:r>
          </a:p>
        </p:txBody>
      </p:sp>
    </p:spTree>
    <p:extLst>
      <p:ext uri="{BB962C8B-B14F-4D97-AF65-F5344CB8AC3E}">
        <p14:creationId xmlns:p14="http://schemas.microsoft.com/office/powerpoint/2010/main" val="5757571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7351CA0E-CBE1-4E9D-A054-D1EADA378CA2}"/>
              </a:ext>
            </a:extLst>
          </p:cNvPr>
          <p:cNvSpPr>
            <a:spLocks noGrp="1"/>
          </p:cNvSpPr>
          <p:nvPr>
            <p:ph type="title"/>
          </p:nvPr>
        </p:nvSpPr>
        <p:spPr>
          <a:xfrm>
            <a:off x="618376" y="762973"/>
            <a:ext cx="7886700" cy="474302"/>
          </a:xfrm>
        </p:spPr>
        <p:txBody>
          <a:bodyPr>
            <a:normAutofit/>
          </a:bodyPr>
          <a:lstStyle/>
          <a:p>
            <a:r>
              <a:rPr lang="en-US" sz="1800" b="1" dirty="0">
                <a:solidFill>
                  <a:schemeClr val="accent2"/>
                </a:solidFill>
                <a:effectLst>
                  <a:outerShdw blurRad="38100" dist="38100" dir="2700000" algn="tl">
                    <a:srgbClr val="000000">
                      <a:alpha val="43137"/>
                    </a:srgbClr>
                  </a:outerShdw>
                </a:effectLst>
              </a:rPr>
              <a:t>3. </a:t>
            </a:r>
            <a:r>
              <a:rPr lang="en-US" sz="1800" b="1" dirty="0" err="1">
                <a:solidFill>
                  <a:schemeClr val="accent2"/>
                </a:solidFill>
                <a:effectLst>
                  <a:outerShdw blurRad="38100" dist="38100" dir="2700000" algn="tl">
                    <a:srgbClr val="000000">
                      <a:alpha val="43137"/>
                    </a:srgbClr>
                  </a:outerShdw>
                </a:effectLst>
              </a:rPr>
              <a:t>Definizione</a:t>
            </a:r>
            <a:r>
              <a:rPr lang="en-US" sz="1800" b="1" dirty="0">
                <a:solidFill>
                  <a:schemeClr val="accent2"/>
                </a:solidFill>
                <a:effectLst>
                  <a:outerShdw blurRad="38100" dist="38100" dir="2700000" algn="tl">
                    <a:srgbClr val="000000">
                      <a:alpha val="43137"/>
                    </a:srgbClr>
                  </a:outerShdw>
                </a:effectLst>
              </a:rPr>
              <a:t> </a:t>
            </a:r>
            <a:r>
              <a:rPr lang="en-US" sz="1800" b="1" dirty="0" err="1">
                <a:solidFill>
                  <a:schemeClr val="accent2"/>
                </a:solidFill>
                <a:effectLst>
                  <a:outerShdw blurRad="38100" dist="38100" dir="2700000" algn="tl">
                    <a:srgbClr val="000000">
                      <a:alpha val="43137"/>
                    </a:srgbClr>
                  </a:outerShdw>
                </a:effectLst>
              </a:rPr>
              <a:t>della</a:t>
            </a:r>
            <a:r>
              <a:rPr lang="en-US" sz="1800" b="1" dirty="0">
                <a:solidFill>
                  <a:schemeClr val="accent2"/>
                </a:solidFill>
                <a:effectLst>
                  <a:outerShdw blurRad="38100" dist="38100" dir="2700000" algn="tl">
                    <a:srgbClr val="000000">
                      <a:alpha val="43137"/>
                    </a:srgbClr>
                  </a:outerShdw>
                </a:effectLst>
              </a:rPr>
              <a:t> vision del mondo </a:t>
            </a:r>
            <a:r>
              <a:rPr lang="en-US" sz="1800" b="1" dirty="0" err="1">
                <a:solidFill>
                  <a:schemeClr val="accent2"/>
                </a:solidFill>
                <a:effectLst>
                  <a:outerShdw blurRad="38100" dist="38100" dir="2700000" algn="tl">
                    <a:srgbClr val="000000">
                      <a:alpha val="43137"/>
                    </a:srgbClr>
                  </a:outerShdw>
                </a:effectLst>
              </a:rPr>
              <a:t>della</a:t>
            </a:r>
            <a:r>
              <a:rPr lang="en-US" sz="1800" b="1" dirty="0">
                <a:solidFill>
                  <a:schemeClr val="accent2"/>
                </a:solidFill>
                <a:effectLst>
                  <a:outerShdw blurRad="38100" dist="38100" dir="2700000" algn="tl">
                    <a:srgbClr val="000000">
                      <a:alpha val="43137"/>
                    </a:srgbClr>
                  </a:outerShdw>
                </a:effectLst>
              </a:rPr>
              <a:t> </a:t>
            </a:r>
            <a:r>
              <a:rPr lang="en-US" sz="1800" b="1" dirty="0" err="1">
                <a:solidFill>
                  <a:schemeClr val="accent2"/>
                </a:solidFill>
                <a:effectLst>
                  <a:outerShdw blurRad="38100" dist="38100" dir="2700000" algn="tl">
                    <a:srgbClr val="000000">
                      <a:alpha val="43137"/>
                    </a:srgbClr>
                  </a:outerShdw>
                </a:effectLst>
              </a:rPr>
              <a:t>popolazione</a:t>
            </a:r>
            <a:r>
              <a:rPr lang="en-US" sz="1800" b="1" dirty="0">
                <a:solidFill>
                  <a:schemeClr val="accent2"/>
                </a:solidFill>
                <a:effectLst>
                  <a:outerShdw blurRad="38100" dist="38100" dir="2700000" algn="tl">
                    <a:srgbClr val="000000">
                      <a:alpha val="43137"/>
                    </a:srgbClr>
                  </a:outerShdw>
                </a:effectLst>
              </a:rPr>
              <a:t> Inca del </a:t>
            </a:r>
            <a:r>
              <a:rPr lang="en-US" sz="1800" b="1" dirty="0" err="1">
                <a:solidFill>
                  <a:schemeClr val="accent2"/>
                </a:solidFill>
                <a:effectLst>
                  <a:outerShdw blurRad="38100" dist="38100" dir="2700000" algn="tl">
                    <a:srgbClr val="000000">
                      <a:alpha val="43137"/>
                    </a:srgbClr>
                  </a:outerShdw>
                </a:effectLst>
              </a:rPr>
              <a:t>Perù</a:t>
            </a:r>
            <a:endParaRPr lang="es-PE" sz="1800" b="1" dirty="0">
              <a:solidFill>
                <a:schemeClr val="accent2"/>
              </a:solidFill>
              <a:effectLst>
                <a:outerShdw blurRad="38100" dist="38100" dir="2700000" algn="tl">
                  <a:srgbClr val="000000">
                    <a:alpha val="43137"/>
                  </a:srgbClr>
                </a:outerShdw>
              </a:effectLst>
            </a:endParaRPr>
          </a:p>
        </p:txBody>
      </p:sp>
      <p:graphicFrame>
        <p:nvGraphicFramePr>
          <p:cNvPr id="4" name="3 Tabla"/>
          <p:cNvGraphicFramePr>
            <a:graphicFrameLocks noGrp="1"/>
          </p:cNvGraphicFramePr>
          <p:nvPr>
            <p:extLst>
              <p:ext uri="{D42A27DB-BD31-4B8C-83A1-F6EECF244321}">
                <p14:modId xmlns:p14="http://schemas.microsoft.com/office/powerpoint/2010/main" val="2836232710"/>
              </p:ext>
            </p:extLst>
          </p:nvPr>
        </p:nvGraphicFramePr>
        <p:xfrm>
          <a:off x="1826728" y="1605466"/>
          <a:ext cx="4594854" cy="2620872"/>
        </p:xfrm>
        <a:graphic>
          <a:graphicData uri="http://schemas.openxmlformats.org/drawingml/2006/table">
            <a:tbl>
              <a:tblPr/>
              <a:tblGrid>
                <a:gridCol w="2042505">
                  <a:extLst>
                    <a:ext uri="{9D8B030D-6E8A-4147-A177-3AD203B41FA5}">
                      <a16:colId xmlns:a16="http://schemas.microsoft.com/office/drawing/2014/main" xmlns="" val="20000"/>
                    </a:ext>
                  </a:extLst>
                </a:gridCol>
                <a:gridCol w="2552349">
                  <a:extLst>
                    <a:ext uri="{9D8B030D-6E8A-4147-A177-3AD203B41FA5}">
                      <a16:colId xmlns:a16="http://schemas.microsoft.com/office/drawing/2014/main" xmlns="" val="20001"/>
                    </a:ext>
                  </a:extLst>
                </a:gridCol>
              </a:tblGrid>
              <a:tr h="145604">
                <a:tc>
                  <a:txBody>
                    <a:bodyPr/>
                    <a:lstStyle/>
                    <a:p>
                      <a:pPr marL="71755">
                        <a:spcBef>
                          <a:spcPts val="400"/>
                        </a:spcBef>
                        <a:spcAft>
                          <a:spcPts val="0"/>
                        </a:spcAft>
                      </a:pPr>
                      <a:r>
                        <a:rPr lang="en-US" sz="700" i="1" dirty="0">
                          <a:solidFill>
                            <a:srgbClr val="231F20"/>
                          </a:solidFill>
                          <a:latin typeface="Times New Roman"/>
                          <a:ea typeface="Times New Roman"/>
                          <a:cs typeface="Times New Roman"/>
                        </a:rPr>
                        <a:t>Indigenous name:</a:t>
                      </a:r>
                      <a:endParaRPr lang="es-PE" sz="800" dirty="0">
                        <a:latin typeface="Times New Roman"/>
                        <a:ea typeface="Times New Roman"/>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71120">
                        <a:spcBef>
                          <a:spcPts val="400"/>
                        </a:spcBef>
                        <a:spcAft>
                          <a:spcPts val="0"/>
                        </a:spcAft>
                      </a:pPr>
                      <a:r>
                        <a:rPr lang="en-US" sz="700" i="1">
                          <a:solidFill>
                            <a:srgbClr val="231F20"/>
                          </a:solidFill>
                          <a:latin typeface="Times New Roman"/>
                          <a:ea typeface="Times New Roman"/>
                          <a:cs typeface="Times New Roman"/>
                        </a:rPr>
                        <a:t>Description:</a:t>
                      </a:r>
                      <a:endParaRPr lang="es-PE" sz="800">
                        <a:latin typeface="Times New Roman"/>
                        <a:ea typeface="Times New Roman"/>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extLst>
                  <a:ext uri="{0D108BD9-81ED-4DB2-BD59-A6C34878D82A}">
                    <a16:rowId xmlns:a16="http://schemas.microsoft.com/office/drawing/2014/main" xmlns="" val="10000"/>
                  </a:ext>
                </a:extLst>
              </a:tr>
              <a:tr h="145604">
                <a:tc>
                  <a:txBody>
                    <a:bodyPr/>
                    <a:lstStyle/>
                    <a:p>
                      <a:pPr marL="71755">
                        <a:spcBef>
                          <a:spcPts val="400"/>
                        </a:spcBef>
                        <a:spcAft>
                          <a:spcPts val="0"/>
                        </a:spcAft>
                      </a:pPr>
                      <a:r>
                        <a:rPr lang="en-US" sz="700" dirty="0" err="1">
                          <a:solidFill>
                            <a:srgbClr val="231F20"/>
                          </a:solidFill>
                          <a:latin typeface="Times New Roman"/>
                          <a:ea typeface="Times New Roman"/>
                          <a:cs typeface="Times New Roman"/>
                        </a:rPr>
                        <a:t>Ambicamayo</a:t>
                      </a:r>
                      <a:endParaRPr lang="es-PE" sz="800" dirty="0">
                        <a:latin typeface="Times New Roman"/>
                        <a:ea typeface="Times New Roman"/>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71120">
                        <a:spcBef>
                          <a:spcPts val="400"/>
                        </a:spcBef>
                        <a:spcAft>
                          <a:spcPts val="0"/>
                        </a:spcAft>
                      </a:pPr>
                      <a:r>
                        <a:rPr lang="en-US" sz="700" dirty="0" err="1">
                          <a:solidFill>
                            <a:srgbClr val="231F20"/>
                          </a:solidFill>
                          <a:latin typeface="Times New Roman"/>
                          <a:ea typeface="Times New Roman"/>
                          <a:cs typeface="Times New Roman"/>
                        </a:rPr>
                        <a:t>Stregone</a:t>
                      </a:r>
                      <a:endParaRPr lang="es-PE" sz="800" dirty="0">
                        <a:latin typeface="Times New Roman"/>
                        <a:ea typeface="Times New Roman"/>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extLst>
                  <a:ext uri="{0D108BD9-81ED-4DB2-BD59-A6C34878D82A}">
                    <a16:rowId xmlns:a16="http://schemas.microsoft.com/office/drawing/2014/main" xmlns="" val="10001"/>
                  </a:ext>
                </a:extLst>
              </a:tr>
              <a:tr h="145604">
                <a:tc>
                  <a:txBody>
                    <a:bodyPr/>
                    <a:lstStyle/>
                    <a:p>
                      <a:pPr marL="71755">
                        <a:spcBef>
                          <a:spcPts val="400"/>
                        </a:spcBef>
                        <a:spcAft>
                          <a:spcPts val="0"/>
                        </a:spcAft>
                      </a:pPr>
                      <a:r>
                        <a:rPr lang="en-US" sz="700" dirty="0" err="1">
                          <a:solidFill>
                            <a:srgbClr val="231F20"/>
                          </a:solidFill>
                          <a:latin typeface="Times New Roman"/>
                          <a:ea typeface="Times New Roman"/>
                          <a:cs typeface="Times New Roman"/>
                        </a:rPr>
                        <a:t>Camasca</a:t>
                      </a:r>
                      <a:endParaRPr lang="es-PE" sz="800" dirty="0">
                        <a:latin typeface="Times New Roman"/>
                        <a:ea typeface="Times New Roman"/>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71120">
                        <a:spcBef>
                          <a:spcPts val="400"/>
                        </a:spcBef>
                        <a:spcAft>
                          <a:spcPts val="0"/>
                        </a:spcAft>
                      </a:pPr>
                      <a:r>
                        <a:rPr lang="en-US" sz="700" dirty="0" err="1">
                          <a:solidFill>
                            <a:srgbClr val="231F20"/>
                          </a:solidFill>
                          <a:latin typeface="Times New Roman"/>
                          <a:ea typeface="Times New Roman"/>
                          <a:cs typeface="Times New Roman"/>
                        </a:rPr>
                        <a:t>Guaritore-mago</a:t>
                      </a:r>
                      <a:endParaRPr lang="es-PE" sz="800" dirty="0">
                        <a:latin typeface="Times New Roman"/>
                        <a:ea typeface="Times New Roman"/>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extLst>
                  <a:ext uri="{0D108BD9-81ED-4DB2-BD59-A6C34878D82A}">
                    <a16:rowId xmlns:a16="http://schemas.microsoft.com/office/drawing/2014/main" xmlns="" val="10002"/>
                  </a:ext>
                </a:extLst>
              </a:tr>
              <a:tr h="145604">
                <a:tc>
                  <a:txBody>
                    <a:bodyPr/>
                    <a:lstStyle/>
                    <a:p>
                      <a:pPr marL="71755">
                        <a:spcBef>
                          <a:spcPts val="400"/>
                        </a:spcBef>
                        <a:spcAft>
                          <a:spcPts val="0"/>
                        </a:spcAft>
                      </a:pPr>
                      <a:r>
                        <a:rPr lang="en-US" sz="700" dirty="0" err="1">
                          <a:solidFill>
                            <a:srgbClr val="231F20"/>
                          </a:solidFill>
                          <a:latin typeface="Times New Roman"/>
                          <a:ea typeface="Times New Roman"/>
                          <a:cs typeface="Times New Roman"/>
                        </a:rPr>
                        <a:t>Camasca</a:t>
                      </a:r>
                      <a:r>
                        <a:rPr lang="en-US" sz="700" dirty="0">
                          <a:solidFill>
                            <a:srgbClr val="231F20"/>
                          </a:solidFill>
                          <a:latin typeface="Times New Roman"/>
                          <a:ea typeface="Times New Roman"/>
                          <a:cs typeface="Times New Roman"/>
                        </a:rPr>
                        <a:t> </a:t>
                      </a:r>
                      <a:r>
                        <a:rPr lang="en-US" sz="700" dirty="0" err="1">
                          <a:solidFill>
                            <a:srgbClr val="231F20"/>
                          </a:solidFill>
                          <a:latin typeface="Times New Roman"/>
                          <a:ea typeface="Times New Roman"/>
                          <a:cs typeface="Times New Roman"/>
                        </a:rPr>
                        <a:t>osoacoyoc</a:t>
                      </a:r>
                      <a:endParaRPr lang="es-PE" sz="800" dirty="0">
                        <a:latin typeface="Times New Roman"/>
                        <a:ea typeface="Times New Roman"/>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71120">
                        <a:spcBef>
                          <a:spcPts val="400"/>
                        </a:spcBef>
                        <a:spcAft>
                          <a:spcPts val="0"/>
                        </a:spcAft>
                      </a:pPr>
                      <a:r>
                        <a:rPr lang="en-US" sz="700" dirty="0" err="1">
                          <a:solidFill>
                            <a:srgbClr val="231F20"/>
                          </a:solidFill>
                          <a:latin typeface="Times New Roman"/>
                          <a:ea typeface="Times New Roman"/>
                          <a:cs typeface="Times New Roman"/>
                        </a:rPr>
                        <a:t>Guaritore</a:t>
                      </a:r>
                      <a:endParaRPr lang="es-PE" sz="800" dirty="0">
                        <a:latin typeface="Times New Roman"/>
                        <a:ea typeface="Times New Roman"/>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extLst>
                  <a:ext uri="{0D108BD9-81ED-4DB2-BD59-A6C34878D82A}">
                    <a16:rowId xmlns:a16="http://schemas.microsoft.com/office/drawing/2014/main" xmlns="" val="10003"/>
                  </a:ext>
                </a:extLst>
              </a:tr>
              <a:tr h="145604">
                <a:tc>
                  <a:txBody>
                    <a:bodyPr/>
                    <a:lstStyle/>
                    <a:p>
                      <a:pPr marL="71755">
                        <a:spcBef>
                          <a:spcPts val="400"/>
                        </a:spcBef>
                        <a:spcAft>
                          <a:spcPts val="0"/>
                        </a:spcAft>
                      </a:pPr>
                      <a:r>
                        <a:rPr lang="en-US" sz="700">
                          <a:solidFill>
                            <a:srgbClr val="231F20"/>
                          </a:solidFill>
                          <a:latin typeface="Times New Roman"/>
                          <a:ea typeface="Times New Roman"/>
                          <a:cs typeface="Times New Roman"/>
                        </a:rPr>
                        <a:t>Chukri hampicamayok</a:t>
                      </a:r>
                      <a:endParaRPr lang="es-PE" sz="800">
                        <a:latin typeface="Times New Roman"/>
                        <a:ea typeface="Times New Roman"/>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71120">
                        <a:spcBef>
                          <a:spcPts val="400"/>
                        </a:spcBef>
                        <a:spcAft>
                          <a:spcPts val="0"/>
                        </a:spcAft>
                      </a:pPr>
                      <a:r>
                        <a:rPr lang="en-US" sz="700" dirty="0" err="1">
                          <a:solidFill>
                            <a:srgbClr val="231F20"/>
                          </a:solidFill>
                          <a:latin typeface="Times New Roman"/>
                          <a:ea typeface="Times New Roman"/>
                          <a:cs typeface="Times New Roman"/>
                        </a:rPr>
                        <a:t>Chirurgo</a:t>
                      </a:r>
                      <a:endParaRPr lang="es-PE" sz="800" dirty="0">
                        <a:latin typeface="Times New Roman"/>
                        <a:ea typeface="Times New Roman"/>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extLst>
                  <a:ext uri="{0D108BD9-81ED-4DB2-BD59-A6C34878D82A}">
                    <a16:rowId xmlns:a16="http://schemas.microsoft.com/office/drawing/2014/main" xmlns="" val="10004"/>
                  </a:ext>
                </a:extLst>
              </a:tr>
              <a:tr h="145604">
                <a:tc>
                  <a:txBody>
                    <a:bodyPr/>
                    <a:lstStyle/>
                    <a:p>
                      <a:pPr marL="71755">
                        <a:spcBef>
                          <a:spcPts val="400"/>
                        </a:spcBef>
                        <a:spcAft>
                          <a:spcPts val="0"/>
                        </a:spcAft>
                      </a:pPr>
                      <a:r>
                        <a:rPr lang="en-US" sz="700">
                          <a:solidFill>
                            <a:srgbClr val="231F20"/>
                          </a:solidFill>
                          <a:latin typeface="Times New Roman"/>
                          <a:ea typeface="Times New Roman"/>
                          <a:cs typeface="Times New Roman"/>
                        </a:rPr>
                        <a:t>Chukrihampik</a:t>
                      </a:r>
                      <a:endParaRPr lang="es-PE" sz="800">
                        <a:latin typeface="Times New Roman"/>
                        <a:ea typeface="Times New Roman"/>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71120">
                        <a:spcBef>
                          <a:spcPts val="400"/>
                        </a:spcBef>
                        <a:spcAft>
                          <a:spcPts val="0"/>
                        </a:spcAft>
                      </a:pPr>
                      <a:r>
                        <a:rPr lang="en-US" sz="700" dirty="0" err="1">
                          <a:solidFill>
                            <a:srgbClr val="231F20"/>
                          </a:solidFill>
                          <a:latin typeface="Times New Roman"/>
                          <a:ea typeface="Times New Roman"/>
                          <a:cs typeface="Times New Roman"/>
                        </a:rPr>
                        <a:t>Chirurgo</a:t>
                      </a:r>
                      <a:endParaRPr lang="es-PE" sz="800" dirty="0">
                        <a:latin typeface="Times New Roman"/>
                        <a:ea typeface="Times New Roman"/>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extLst>
                  <a:ext uri="{0D108BD9-81ED-4DB2-BD59-A6C34878D82A}">
                    <a16:rowId xmlns:a16="http://schemas.microsoft.com/office/drawing/2014/main" xmlns="" val="10005"/>
                  </a:ext>
                </a:extLst>
              </a:tr>
              <a:tr h="145604">
                <a:tc>
                  <a:txBody>
                    <a:bodyPr/>
                    <a:lstStyle/>
                    <a:p>
                      <a:pPr marL="71755">
                        <a:spcBef>
                          <a:spcPts val="400"/>
                        </a:spcBef>
                        <a:spcAft>
                          <a:spcPts val="0"/>
                        </a:spcAft>
                      </a:pPr>
                      <a:r>
                        <a:rPr lang="en-US" sz="700">
                          <a:solidFill>
                            <a:srgbClr val="231F20"/>
                          </a:solidFill>
                          <a:latin typeface="Times New Roman"/>
                          <a:ea typeface="Times New Roman"/>
                          <a:cs typeface="Times New Roman"/>
                        </a:rPr>
                        <a:t>Circay camayok</a:t>
                      </a:r>
                      <a:endParaRPr lang="es-PE" sz="800">
                        <a:latin typeface="Times New Roman"/>
                        <a:ea typeface="Times New Roman"/>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71120">
                        <a:spcBef>
                          <a:spcPts val="400"/>
                        </a:spcBef>
                        <a:spcAft>
                          <a:spcPts val="0"/>
                        </a:spcAft>
                      </a:pPr>
                      <a:r>
                        <a:rPr lang="en-US" sz="700" dirty="0" err="1">
                          <a:solidFill>
                            <a:srgbClr val="231F20"/>
                          </a:solidFill>
                          <a:latin typeface="Times New Roman"/>
                          <a:ea typeface="Times New Roman"/>
                          <a:cs typeface="Times New Roman"/>
                        </a:rPr>
                        <a:t>Chirurgo</a:t>
                      </a:r>
                      <a:r>
                        <a:rPr lang="en-US" sz="700" dirty="0">
                          <a:solidFill>
                            <a:srgbClr val="231F20"/>
                          </a:solidFill>
                          <a:latin typeface="Times New Roman"/>
                          <a:ea typeface="Times New Roman"/>
                          <a:cs typeface="Times New Roman"/>
                        </a:rPr>
                        <a:t> (per </a:t>
                      </a:r>
                      <a:r>
                        <a:rPr lang="en-US" sz="700" dirty="0" err="1">
                          <a:solidFill>
                            <a:srgbClr val="231F20"/>
                          </a:solidFill>
                          <a:latin typeface="Times New Roman"/>
                          <a:ea typeface="Times New Roman"/>
                          <a:cs typeface="Times New Roman"/>
                        </a:rPr>
                        <a:t>emorragie</a:t>
                      </a:r>
                      <a:r>
                        <a:rPr lang="en-US" sz="700" dirty="0">
                          <a:solidFill>
                            <a:srgbClr val="231F20"/>
                          </a:solidFill>
                          <a:latin typeface="Times New Roman"/>
                          <a:ea typeface="Times New Roman"/>
                          <a:cs typeface="Times New Roman"/>
                        </a:rPr>
                        <a:t>)</a:t>
                      </a:r>
                      <a:endParaRPr lang="es-PE" sz="800" dirty="0">
                        <a:latin typeface="Times New Roman"/>
                        <a:ea typeface="Times New Roman"/>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extLst>
                  <a:ext uri="{0D108BD9-81ED-4DB2-BD59-A6C34878D82A}">
                    <a16:rowId xmlns:a16="http://schemas.microsoft.com/office/drawing/2014/main" xmlns="" val="10006"/>
                  </a:ext>
                </a:extLst>
              </a:tr>
              <a:tr h="145604">
                <a:tc>
                  <a:txBody>
                    <a:bodyPr/>
                    <a:lstStyle/>
                    <a:p>
                      <a:pPr marL="71755">
                        <a:spcBef>
                          <a:spcPts val="400"/>
                        </a:spcBef>
                        <a:spcAft>
                          <a:spcPts val="0"/>
                        </a:spcAft>
                      </a:pPr>
                      <a:r>
                        <a:rPr lang="en-US" sz="700">
                          <a:solidFill>
                            <a:srgbClr val="231F20"/>
                          </a:solidFill>
                          <a:latin typeface="Times New Roman"/>
                          <a:ea typeface="Times New Roman"/>
                          <a:cs typeface="Times New Roman"/>
                        </a:rPr>
                        <a:t>Colla camana</a:t>
                      </a:r>
                      <a:endParaRPr lang="es-PE" sz="800">
                        <a:latin typeface="Times New Roman"/>
                        <a:ea typeface="Times New Roman"/>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71120">
                        <a:spcBef>
                          <a:spcPts val="400"/>
                        </a:spcBef>
                        <a:spcAft>
                          <a:spcPts val="0"/>
                        </a:spcAft>
                      </a:pPr>
                      <a:r>
                        <a:rPr lang="en-US" sz="700" dirty="0" err="1">
                          <a:solidFill>
                            <a:srgbClr val="231F20"/>
                          </a:solidFill>
                          <a:latin typeface="Times New Roman"/>
                          <a:ea typeface="Times New Roman"/>
                          <a:cs typeface="Times New Roman"/>
                        </a:rPr>
                        <a:t>vedere</a:t>
                      </a:r>
                      <a:r>
                        <a:rPr lang="en-US" sz="700" dirty="0">
                          <a:solidFill>
                            <a:srgbClr val="231F20"/>
                          </a:solidFill>
                          <a:latin typeface="Times New Roman"/>
                          <a:ea typeface="Times New Roman"/>
                          <a:cs typeface="Times New Roman"/>
                        </a:rPr>
                        <a:t>: </a:t>
                      </a:r>
                      <a:r>
                        <a:rPr lang="en-US" sz="700" dirty="0" err="1">
                          <a:solidFill>
                            <a:srgbClr val="231F20"/>
                          </a:solidFill>
                          <a:latin typeface="Times New Roman"/>
                          <a:ea typeface="Times New Roman"/>
                          <a:cs typeface="Times New Roman"/>
                        </a:rPr>
                        <a:t>collacamana</a:t>
                      </a:r>
                      <a:endParaRPr lang="es-PE" sz="800" dirty="0">
                        <a:latin typeface="Times New Roman"/>
                        <a:ea typeface="Times New Roman"/>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extLst>
                  <a:ext uri="{0D108BD9-81ED-4DB2-BD59-A6C34878D82A}">
                    <a16:rowId xmlns:a16="http://schemas.microsoft.com/office/drawing/2014/main" xmlns="" val="10007"/>
                  </a:ext>
                </a:extLst>
              </a:tr>
              <a:tr h="145604">
                <a:tc>
                  <a:txBody>
                    <a:bodyPr/>
                    <a:lstStyle/>
                    <a:p>
                      <a:pPr marL="71755">
                        <a:spcBef>
                          <a:spcPts val="400"/>
                        </a:spcBef>
                        <a:spcAft>
                          <a:spcPts val="0"/>
                        </a:spcAft>
                      </a:pPr>
                      <a:r>
                        <a:rPr lang="en-US" sz="700">
                          <a:solidFill>
                            <a:srgbClr val="231F20"/>
                          </a:solidFill>
                          <a:latin typeface="Times New Roman"/>
                          <a:ea typeface="Times New Roman"/>
                          <a:cs typeface="Times New Roman"/>
                        </a:rPr>
                        <a:t>Collacamana</a:t>
                      </a:r>
                      <a:endParaRPr lang="es-PE" sz="800">
                        <a:latin typeface="Times New Roman"/>
                        <a:ea typeface="Times New Roman"/>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71120">
                        <a:spcBef>
                          <a:spcPts val="400"/>
                        </a:spcBef>
                        <a:spcAft>
                          <a:spcPts val="0"/>
                        </a:spcAft>
                      </a:pPr>
                      <a:r>
                        <a:rPr lang="en-US" sz="700" dirty="0" err="1">
                          <a:solidFill>
                            <a:srgbClr val="231F20"/>
                          </a:solidFill>
                          <a:latin typeface="Times New Roman"/>
                          <a:ea typeface="Times New Roman"/>
                          <a:cs typeface="Times New Roman"/>
                        </a:rPr>
                        <a:t>Chirurgo</a:t>
                      </a:r>
                      <a:r>
                        <a:rPr lang="en-US" sz="700" dirty="0">
                          <a:solidFill>
                            <a:srgbClr val="231F20"/>
                          </a:solidFill>
                          <a:latin typeface="Times New Roman"/>
                          <a:ea typeface="Times New Roman"/>
                          <a:cs typeface="Times New Roman"/>
                        </a:rPr>
                        <a:t>, </a:t>
                      </a:r>
                      <a:r>
                        <a:rPr lang="en-US" sz="700" dirty="0" err="1">
                          <a:solidFill>
                            <a:srgbClr val="231F20"/>
                          </a:solidFill>
                          <a:latin typeface="Times New Roman"/>
                          <a:ea typeface="Times New Roman"/>
                          <a:cs typeface="Times New Roman"/>
                        </a:rPr>
                        <a:t>guaritore</a:t>
                      </a:r>
                      <a:endParaRPr lang="es-PE" sz="800" dirty="0">
                        <a:latin typeface="Times New Roman"/>
                        <a:ea typeface="Times New Roman"/>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extLst>
                  <a:ext uri="{0D108BD9-81ED-4DB2-BD59-A6C34878D82A}">
                    <a16:rowId xmlns:a16="http://schemas.microsoft.com/office/drawing/2014/main" xmlns="" val="10008"/>
                  </a:ext>
                </a:extLst>
              </a:tr>
              <a:tr h="145604">
                <a:tc>
                  <a:txBody>
                    <a:bodyPr/>
                    <a:lstStyle/>
                    <a:p>
                      <a:pPr marL="71755">
                        <a:spcBef>
                          <a:spcPts val="400"/>
                        </a:spcBef>
                        <a:spcAft>
                          <a:spcPts val="0"/>
                        </a:spcAft>
                      </a:pPr>
                      <a:r>
                        <a:rPr lang="en-US" sz="700">
                          <a:solidFill>
                            <a:srgbClr val="231F20"/>
                          </a:solidFill>
                          <a:latin typeface="Times New Roman"/>
                          <a:ea typeface="Times New Roman"/>
                          <a:cs typeface="Times New Roman"/>
                        </a:rPr>
                        <a:t>Collayoc</a:t>
                      </a:r>
                      <a:endParaRPr lang="es-PE" sz="800">
                        <a:latin typeface="Times New Roman"/>
                        <a:ea typeface="Times New Roman"/>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71120">
                        <a:spcBef>
                          <a:spcPts val="400"/>
                        </a:spcBef>
                        <a:spcAft>
                          <a:spcPts val="0"/>
                        </a:spcAft>
                      </a:pPr>
                      <a:r>
                        <a:rPr lang="en-US" sz="700" dirty="0" err="1">
                          <a:solidFill>
                            <a:srgbClr val="231F20"/>
                          </a:solidFill>
                          <a:latin typeface="Times New Roman"/>
                          <a:ea typeface="Times New Roman"/>
                          <a:cs typeface="Times New Roman"/>
                        </a:rPr>
                        <a:t>Erborista</a:t>
                      </a:r>
                      <a:endParaRPr lang="es-PE" sz="800" dirty="0">
                        <a:latin typeface="Times New Roman"/>
                        <a:ea typeface="Times New Roman"/>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extLst>
                  <a:ext uri="{0D108BD9-81ED-4DB2-BD59-A6C34878D82A}">
                    <a16:rowId xmlns:a16="http://schemas.microsoft.com/office/drawing/2014/main" xmlns="" val="10009"/>
                  </a:ext>
                </a:extLst>
              </a:tr>
              <a:tr h="145604">
                <a:tc>
                  <a:txBody>
                    <a:bodyPr/>
                    <a:lstStyle/>
                    <a:p>
                      <a:pPr marL="71755">
                        <a:spcBef>
                          <a:spcPts val="405"/>
                        </a:spcBef>
                        <a:spcAft>
                          <a:spcPts val="0"/>
                        </a:spcAft>
                      </a:pPr>
                      <a:r>
                        <a:rPr lang="en-US" sz="700">
                          <a:solidFill>
                            <a:srgbClr val="231F20"/>
                          </a:solidFill>
                          <a:latin typeface="Times New Roman"/>
                          <a:ea typeface="Times New Roman"/>
                          <a:cs typeface="Times New Roman"/>
                        </a:rPr>
                        <a:t>Hambi camayoc</a:t>
                      </a:r>
                      <a:endParaRPr lang="es-PE" sz="800">
                        <a:latin typeface="Times New Roman"/>
                        <a:ea typeface="Times New Roman"/>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71120">
                        <a:spcBef>
                          <a:spcPts val="405"/>
                        </a:spcBef>
                        <a:spcAft>
                          <a:spcPts val="0"/>
                        </a:spcAft>
                      </a:pPr>
                      <a:r>
                        <a:rPr lang="en-US" sz="700" dirty="0">
                          <a:solidFill>
                            <a:srgbClr val="231F20"/>
                          </a:solidFill>
                          <a:latin typeface="Times New Roman"/>
                          <a:ea typeface="Times New Roman"/>
                          <a:cs typeface="Times New Roman"/>
                        </a:rPr>
                        <a:t>Medico</a:t>
                      </a:r>
                      <a:endParaRPr lang="es-PE" sz="800" dirty="0">
                        <a:latin typeface="Times New Roman"/>
                        <a:ea typeface="Times New Roman"/>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extLst>
                  <a:ext uri="{0D108BD9-81ED-4DB2-BD59-A6C34878D82A}">
                    <a16:rowId xmlns:a16="http://schemas.microsoft.com/office/drawing/2014/main" xmlns="" val="10010"/>
                  </a:ext>
                </a:extLst>
              </a:tr>
              <a:tr h="145604">
                <a:tc>
                  <a:txBody>
                    <a:bodyPr/>
                    <a:lstStyle/>
                    <a:p>
                      <a:pPr marL="71755">
                        <a:spcBef>
                          <a:spcPts val="405"/>
                        </a:spcBef>
                        <a:spcAft>
                          <a:spcPts val="0"/>
                        </a:spcAft>
                      </a:pPr>
                      <a:r>
                        <a:rPr lang="en-US" sz="700">
                          <a:solidFill>
                            <a:srgbClr val="231F20"/>
                          </a:solidFill>
                          <a:latin typeface="Times New Roman"/>
                          <a:ea typeface="Times New Roman"/>
                          <a:cs typeface="Times New Roman"/>
                        </a:rPr>
                        <a:t>Hanpi camayoc</a:t>
                      </a:r>
                      <a:endParaRPr lang="es-PE" sz="800">
                        <a:latin typeface="Times New Roman"/>
                        <a:ea typeface="Times New Roman"/>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71120">
                        <a:spcBef>
                          <a:spcPts val="405"/>
                        </a:spcBef>
                        <a:spcAft>
                          <a:spcPts val="0"/>
                        </a:spcAft>
                      </a:pPr>
                      <a:r>
                        <a:rPr lang="en-US" sz="700" dirty="0" err="1">
                          <a:solidFill>
                            <a:srgbClr val="231F20"/>
                          </a:solidFill>
                          <a:latin typeface="Times New Roman"/>
                          <a:ea typeface="Times New Roman"/>
                          <a:cs typeface="Times New Roman"/>
                        </a:rPr>
                        <a:t>Guaritore</a:t>
                      </a:r>
                      <a:r>
                        <a:rPr lang="en-US" sz="700" dirty="0">
                          <a:solidFill>
                            <a:srgbClr val="231F20"/>
                          </a:solidFill>
                          <a:latin typeface="Times New Roman"/>
                          <a:ea typeface="Times New Roman"/>
                          <a:cs typeface="Times New Roman"/>
                        </a:rPr>
                        <a:t>, </a:t>
                      </a:r>
                      <a:r>
                        <a:rPr lang="en-US" sz="700" dirty="0" err="1">
                          <a:solidFill>
                            <a:srgbClr val="231F20"/>
                          </a:solidFill>
                          <a:latin typeface="Times New Roman"/>
                          <a:ea typeface="Times New Roman"/>
                          <a:cs typeface="Times New Roman"/>
                        </a:rPr>
                        <a:t>chirurgo</a:t>
                      </a:r>
                      <a:endParaRPr lang="es-PE" sz="800" dirty="0">
                        <a:latin typeface="Times New Roman"/>
                        <a:ea typeface="Times New Roman"/>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extLst>
                  <a:ext uri="{0D108BD9-81ED-4DB2-BD59-A6C34878D82A}">
                    <a16:rowId xmlns:a16="http://schemas.microsoft.com/office/drawing/2014/main" xmlns="" val="10011"/>
                  </a:ext>
                </a:extLst>
              </a:tr>
              <a:tr h="145604">
                <a:tc>
                  <a:txBody>
                    <a:bodyPr/>
                    <a:lstStyle/>
                    <a:p>
                      <a:pPr marL="71755">
                        <a:spcBef>
                          <a:spcPts val="405"/>
                        </a:spcBef>
                        <a:spcAft>
                          <a:spcPts val="0"/>
                        </a:spcAft>
                      </a:pPr>
                      <a:r>
                        <a:rPr lang="en-US" sz="700">
                          <a:solidFill>
                            <a:srgbClr val="231F20"/>
                          </a:solidFill>
                          <a:latin typeface="Times New Roman"/>
                          <a:ea typeface="Times New Roman"/>
                          <a:cs typeface="Times New Roman"/>
                        </a:rPr>
                        <a:t>Hampicamana</a:t>
                      </a:r>
                      <a:endParaRPr lang="es-PE" sz="800">
                        <a:latin typeface="Times New Roman"/>
                        <a:ea typeface="Times New Roman"/>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71120">
                        <a:spcBef>
                          <a:spcPts val="405"/>
                        </a:spcBef>
                        <a:spcAft>
                          <a:spcPts val="0"/>
                        </a:spcAft>
                      </a:pPr>
                      <a:r>
                        <a:rPr lang="en-US" sz="700" dirty="0" err="1">
                          <a:solidFill>
                            <a:srgbClr val="231F20"/>
                          </a:solidFill>
                          <a:latin typeface="Times New Roman"/>
                          <a:ea typeface="Times New Roman"/>
                          <a:cs typeface="Times New Roman"/>
                        </a:rPr>
                        <a:t>Guaritore</a:t>
                      </a:r>
                      <a:endParaRPr lang="es-PE" sz="800" dirty="0">
                        <a:latin typeface="Times New Roman"/>
                        <a:ea typeface="Times New Roman"/>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extLst>
                  <a:ext uri="{0D108BD9-81ED-4DB2-BD59-A6C34878D82A}">
                    <a16:rowId xmlns:a16="http://schemas.microsoft.com/office/drawing/2014/main" xmlns="" val="10012"/>
                  </a:ext>
                </a:extLst>
              </a:tr>
              <a:tr h="145604">
                <a:tc>
                  <a:txBody>
                    <a:bodyPr/>
                    <a:lstStyle/>
                    <a:p>
                      <a:pPr marL="71755">
                        <a:spcBef>
                          <a:spcPts val="405"/>
                        </a:spcBef>
                        <a:spcAft>
                          <a:spcPts val="0"/>
                        </a:spcAft>
                      </a:pPr>
                      <a:r>
                        <a:rPr lang="en-US" sz="700">
                          <a:solidFill>
                            <a:srgbClr val="231F20"/>
                          </a:solidFill>
                          <a:latin typeface="Times New Roman"/>
                          <a:ea typeface="Times New Roman"/>
                          <a:cs typeface="Times New Roman"/>
                        </a:rPr>
                        <a:t>Hampipayak</a:t>
                      </a:r>
                      <a:endParaRPr lang="es-PE" sz="800">
                        <a:latin typeface="Times New Roman"/>
                        <a:ea typeface="Times New Roman"/>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71120">
                        <a:spcBef>
                          <a:spcPts val="405"/>
                        </a:spcBef>
                        <a:spcAft>
                          <a:spcPts val="0"/>
                        </a:spcAft>
                      </a:pPr>
                      <a:r>
                        <a:rPr lang="en-US" sz="700" dirty="0" err="1">
                          <a:solidFill>
                            <a:srgbClr val="231F20"/>
                          </a:solidFill>
                          <a:latin typeface="Times New Roman"/>
                          <a:ea typeface="Times New Roman"/>
                          <a:cs typeface="Times New Roman"/>
                        </a:rPr>
                        <a:t>Sacerdote-guaritore</a:t>
                      </a:r>
                      <a:endParaRPr lang="es-PE" sz="800" dirty="0">
                        <a:latin typeface="Times New Roman"/>
                        <a:ea typeface="Times New Roman"/>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extLst>
                  <a:ext uri="{0D108BD9-81ED-4DB2-BD59-A6C34878D82A}">
                    <a16:rowId xmlns:a16="http://schemas.microsoft.com/office/drawing/2014/main" xmlns="" val="10013"/>
                  </a:ext>
                </a:extLst>
              </a:tr>
              <a:tr h="145604">
                <a:tc>
                  <a:txBody>
                    <a:bodyPr/>
                    <a:lstStyle/>
                    <a:p>
                      <a:pPr marL="71755">
                        <a:spcBef>
                          <a:spcPts val="405"/>
                        </a:spcBef>
                        <a:spcAft>
                          <a:spcPts val="0"/>
                        </a:spcAft>
                      </a:pPr>
                      <a:r>
                        <a:rPr lang="en-US" sz="700">
                          <a:solidFill>
                            <a:srgbClr val="231F20"/>
                          </a:solidFill>
                          <a:latin typeface="Times New Roman"/>
                          <a:ea typeface="Times New Roman"/>
                          <a:cs typeface="Times New Roman"/>
                        </a:rPr>
                        <a:t>Hanpiyoc</a:t>
                      </a:r>
                      <a:endParaRPr lang="es-PE" sz="800">
                        <a:latin typeface="Times New Roman"/>
                        <a:ea typeface="Times New Roman"/>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71120">
                        <a:spcBef>
                          <a:spcPts val="405"/>
                        </a:spcBef>
                        <a:spcAft>
                          <a:spcPts val="0"/>
                        </a:spcAft>
                      </a:pPr>
                      <a:r>
                        <a:rPr lang="en-US" sz="700" dirty="0" err="1">
                          <a:solidFill>
                            <a:srgbClr val="231F20"/>
                          </a:solidFill>
                          <a:latin typeface="Times New Roman"/>
                          <a:ea typeface="Times New Roman"/>
                          <a:cs typeface="Times New Roman"/>
                        </a:rPr>
                        <a:t>Guaritore</a:t>
                      </a:r>
                      <a:r>
                        <a:rPr lang="en-US" sz="700" dirty="0">
                          <a:solidFill>
                            <a:srgbClr val="231F20"/>
                          </a:solidFill>
                          <a:latin typeface="Times New Roman"/>
                          <a:ea typeface="Times New Roman"/>
                          <a:cs typeface="Times New Roman"/>
                        </a:rPr>
                        <a:t> per </a:t>
                      </a:r>
                      <a:r>
                        <a:rPr lang="en-US" sz="700" dirty="0" err="1">
                          <a:solidFill>
                            <a:srgbClr val="231F20"/>
                          </a:solidFill>
                          <a:latin typeface="Times New Roman"/>
                          <a:ea typeface="Times New Roman"/>
                          <a:cs typeface="Times New Roman"/>
                        </a:rPr>
                        <a:t>pratiche</a:t>
                      </a:r>
                      <a:r>
                        <a:rPr lang="en-US" sz="700" dirty="0">
                          <a:solidFill>
                            <a:srgbClr val="231F20"/>
                          </a:solidFill>
                          <a:latin typeface="Times New Roman"/>
                          <a:ea typeface="Times New Roman"/>
                          <a:cs typeface="Times New Roman"/>
                        </a:rPr>
                        <a:t> </a:t>
                      </a:r>
                      <a:r>
                        <a:rPr lang="en-US" sz="700" dirty="0" err="1">
                          <a:solidFill>
                            <a:srgbClr val="231F20"/>
                          </a:solidFill>
                          <a:latin typeface="Times New Roman"/>
                          <a:ea typeface="Times New Roman"/>
                          <a:cs typeface="Times New Roman"/>
                        </a:rPr>
                        <a:t>criminali</a:t>
                      </a:r>
                      <a:endParaRPr lang="es-PE" sz="800" dirty="0">
                        <a:latin typeface="Times New Roman"/>
                        <a:ea typeface="Times New Roman"/>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extLst>
                  <a:ext uri="{0D108BD9-81ED-4DB2-BD59-A6C34878D82A}">
                    <a16:rowId xmlns:a16="http://schemas.microsoft.com/office/drawing/2014/main" xmlns="" val="10014"/>
                  </a:ext>
                </a:extLst>
              </a:tr>
              <a:tr h="145604">
                <a:tc>
                  <a:txBody>
                    <a:bodyPr/>
                    <a:lstStyle/>
                    <a:p>
                      <a:pPr marL="71755">
                        <a:spcBef>
                          <a:spcPts val="405"/>
                        </a:spcBef>
                        <a:spcAft>
                          <a:spcPts val="0"/>
                        </a:spcAft>
                      </a:pPr>
                      <a:r>
                        <a:rPr lang="en-US" sz="700">
                          <a:solidFill>
                            <a:srgbClr val="231F20"/>
                          </a:solidFill>
                          <a:latin typeface="Times New Roman"/>
                          <a:ea typeface="Times New Roman"/>
                          <a:cs typeface="Times New Roman"/>
                        </a:rPr>
                        <a:t>Huachachicuk</a:t>
                      </a:r>
                      <a:endParaRPr lang="es-PE" sz="800">
                        <a:latin typeface="Times New Roman"/>
                        <a:ea typeface="Times New Roman"/>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71120">
                        <a:spcBef>
                          <a:spcPts val="405"/>
                        </a:spcBef>
                        <a:spcAft>
                          <a:spcPts val="0"/>
                        </a:spcAft>
                      </a:pPr>
                      <a:r>
                        <a:rPr lang="en-US" sz="700" dirty="0" err="1">
                          <a:solidFill>
                            <a:srgbClr val="231F20"/>
                          </a:solidFill>
                          <a:latin typeface="Times New Roman"/>
                          <a:ea typeface="Times New Roman"/>
                          <a:cs typeface="Times New Roman"/>
                        </a:rPr>
                        <a:t>Ostetrica</a:t>
                      </a:r>
                      <a:endParaRPr lang="es-PE" sz="800" dirty="0">
                        <a:latin typeface="Times New Roman"/>
                        <a:ea typeface="Times New Roman"/>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extLst>
                  <a:ext uri="{0D108BD9-81ED-4DB2-BD59-A6C34878D82A}">
                    <a16:rowId xmlns:a16="http://schemas.microsoft.com/office/drawing/2014/main" xmlns="" val="10015"/>
                  </a:ext>
                </a:extLst>
              </a:tr>
              <a:tr h="145604">
                <a:tc>
                  <a:txBody>
                    <a:bodyPr/>
                    <a:lstStyle/>
                    <a:p>
                      <a:pPr marL="71755">
                        <a:spcBef>
                          <a:spcPts val="405"/>
                        </a:spcBef>
                        <a:spcAft>
                          <a:spcPts val="0"/>
                        </a:spcAft>
                      </a:pPr>
                      <a:r>
                        <a:rPr lang="en-US" sz="700">
                          <a:solidFill>
                            <a:srgbClr val="231F20"/>
                          </a:solidFill>
                          <a:latin typeface="Times New Roman"/>
                          <a:ea typeface="Times New Roman"/>
                          <a:cs typeface="Times New Roman"/>
                        </a:rPr>
                        <a:t>Huachachik</a:t>
                      </a:r>
                      <a:endParaRPr lang="es-PE" sz="800">
                        <a:latin typeface="Times New Roman"/>
                        <a:ea typeface="Times New Roman"/>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71120">
                        <a:spcBef>
                          <a:spcPts val="405"/>
                        </a:spcBef>
                        <a:spcAft>
                          <a:spcPts val="0"/>
                        </a:spcAft>
                      </a:pPr>
                      <a:r>
                        <a:rPr lang="en-US" sz="700" dirty="0" err="1">
                          <a:solidFill>
                            <a:srgbClr val="231F20"/>
                          </a:solidFill>
                          <a:latin typeface="Times New Roman"/>
                          <a:ea typeface="Times New Roman"/>
                          <a:cs typeface="Times New Roman"/>
                        </a:rPr>
                        <a:t>Ostetrica</a:t>
                      </a:r>
                      <a:endParaRPr lang="es-PE" sz="800" dirty="0">
                        <a:latin typeface="Times New Roman"/>
                        <a:ea typeface="Times New Roman"/>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extLst>
                  <a:ext uri="{0D108BD9-81ED-4DB2-BD59-A6C34878D82A}">
                    <a16:rowId xmlns:a16="http://schemas.microsoft.com/office/drawing/2014/main" xmlns="" val="10016"/>
                  </a:ext>
                </a:extLst>
              </a:tr>
              <a:tr h="145604">
                <a:tc>
                  <a:txBody>
                    <a:bodyPr/>
                    <a:lstStyle/>
                    <a:p>
                      <a:pPr marL="71755">
                        <a:spcBef>
                          <a:spcPts val="405"/>
                        </a:spcBef>
                        <a:spcAft>
                          <a:spcPts val="0"/>
                        </a:spcAft>
                      </a:pPr>
                      <a:r>
                        <a:rPr lang="en-US" sz="700" dirty="0" err="1">
                          <a:solidFill>
                            <a:srgbClr val="231F20"/>
                          </a:solidFill>
                          <a:latin typeface="Times New Roman"/>
                          <a:ea typeface="Times New Roman"/>
                          <a:cs typeface="Times New Roman"/>
                        </a:rPr>
                        <a:t>Huahuachiti</a:t>
                      </a:r>
                      <a:endParaRPr lang="es-PE" sz="800" dirty="0">
                        <a:latin typeface="Times New Roman"/>
                        <a:ea typeface="Times New Roman"/>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tc>
                  <a:txBody>
                    <a:bodyPr/>
                    <a:lstStyle/>
                    <a:p>
                      <a:pPr marL="71120" marR="0" lvl="0" indent="0" algn="l" defTabSz="685800" rtl="0" eaLnBrk="1" fontAlgn="auto" latinLnBrk="0" hangingPunct="1">
                        <a:lnSpc>
                          <a:spcPct val="100000"/>
                        </a:lnSpc>
                        <a:spcBef>
                          <a:spcPts val="405"/>
                        </a:spcBef>
                        <a:spcAft>
                          <a:spcPts val="0"/>
                        </a:spcAft>
                        <a:buClrTx/>
                        <a:buSzTx/>
                        <a:buFontTx/>
                        <a:buNone/>
                        <a:tabLst/>
                        <a:defRPr/>
                      </a:pPr>
                      <a:r>
                        <a:rPr lang="en-US" sz="800" dirty="0" err="1">
                          <a:solidFill>
                            <a:srgbClr val="231F20"/>
                          </a:solidFill>
                          <a:latin typeface="Times New Roman"/>
                          <a:ea typeface="Times New Roman"/>
                          <a:cs typeface="Times New Roman"/>
                        </a:rPr>
                        <a:t>Ostetrica</a:t>
                      </a:r>
                      <a:endParaRPr lang="es-PE" sz="900" dirty="0">
                        <a:latin typeface="Times New Roman"/>
                        <a:ea typeface="Times New Roman"/>
                        <a:cs typeface="Times New Roman"/>
                      </a:endParaRPr>
                    </a:p>
                  </a:txBody>
                  <a:tcPr marL="0" marR="0" marT="0" marB="0">
                    <a:lnL w="12700" cap="flat" cmpd="sng" algn="ctr">
                      <a:solidFill>
                        <a:srgbClr val="231F20"/>
                      </a:solidFill>
                      <a:prstDash val="solid"/>
                      <a:round/>
                      <a:headEnd type="none" w="med" len="med"/>
                      <a:tailEnd type="none" w="med" len="med"/>
                    </a:lnL>
                    <a:lnR w="12700" cap="flat" cmpd="sng" algn="ctr">
                      <a:solidFill>
                        <a:srgbClr val="231F20"/>
                      </a:solidFill>
                      <a:prstDash val="solid"/>
                      <a:round/>
                      <a:headEnd type="none" w="med" len="med"/>
                      <a:tailEnd type="none" w="med" len="med"/>
                    </a:lnR>
                    <a:lnT w="12700" cap="flat" cmpd="sng" algn="ctr">
                      <a:solidFill>
                        <a:srgbClr val="231F20"/>
                      </a:solidFill>
                      <a:prstDash val="solid"/>
                      <a:round/>
                      <a:headEnd type="none" w="med" len="med"/>
                      <a:tailEnd type="none" w="med" len="med"/>
                    </a:lnT>
                    <a:lnB w="12700" cap="flat" cmpd="sng" algn="ctr">
                      <a:solidFill>
                        <a:srgbClr val="231F20"/>
                      </a:solidFill>
                      <a:prstDash val="solid"/>
                      <a:round/>
                      <a:headEnd type="none" w="med" len="med"/>
                      <a:tailEnd type="none" w="med" len="med"/>
                    </a:lnB>
                  </a:tcPr>
                </a:tc>
                <a:extLst>
                  <a:ext uri="{0D108BD9-81ED-4DB2-BD59-A6C34878D82A}">
                    <a16:rowId xmlns:a16="http://schemas.microsoft.com/office/drawing/2014/main" xmlns="" val="10017"/>
                  </a:ext>
                </a:extLst>
              </a:tr>
            </a:tbl>
          </a:graphicData>
        </a:graphic>
      </p:graphicFrame>
      <p:sp>
        <p:nvSpPr>
          <p:cNvPr id="5" name="4 CuadroTexto"/>
          <p:cNvSpPr txBox="1"/>
          <p:nvPr/>
        </p:nvSpPr>
        <p:spPr>
          <a:xfrm>
            <a:off x="445324" y="4226338"/>
            <a:ext cx="7763727" cy="961802"/>
          </a:xfrm>
          <a:prstGeom prst="rect">
            <a:avLst/>
          </a:prstGeom>
          <a:noFill/>
        </p:spPr>
        <p:txBody>
          <a:bodyPr wrap="square" lIns="68580" tIns="34290" rIns="68580" bIns="34290" rtlCol="0">
            <a:spAutoFit/>
          </a:bodyPr>
          <a:lstStyle/>
          <a:p>
            <a:r>
              <a:rPr lang="en-US" sz="1000" dirty="0"/>
              <a:t>Jan G. R.  </a:t>
            </a:r>
            <a:r>
              <a:rPr lang="en-US" sz="1000" dirty="0" err="1"/>
              <a:t>Elferink</a:t>
            </a:r>
            <a:r>
              <a:rPr lang="en-US" sz="1000" dirty="0"/>
              <a:t>. Il </a:t>
            </a:r>
            <a:r>
              <a:rPr lang="en-US" sz="1000" dirty="0" err="1"/>
              <a:t>guaritore</a:t>
            </a:r>
            <a:r>
              <a:rPr lang="en-US" sz="1000" dirty="0"/>
              <a:t> Inca: </a:t>
            </a:r>
            <a:r>
              <a:rPr lang="en-US" sz="1000" dirty="0" err="1"/>
              <a:t>conoscenza</a:t>
            </a:r>
            <a:r>
              <a:rPr lang="en-US" sz="1000" dirty="0"/>
              <a:t> medica </a:t>
            </a:r>
            <a:r>
              <a:rPr lang="en-US" sz="1000" dirty="0" err="1"/>
              <a:t>empirica</a:t>
            </a:r>
            <a:r>
              <a:rPr lang="en-US" sz="1000" dirty="0"/>
              <a:t> e </a:t>
            </a:r>
            <a:r>
              <a:rPr lang="en-US" sz="1000" dirty="0" err="1"/>
              <a:t>magia</a:t>
            </a:r>
            <a:r>
              <a:rPr lang="en-US" sz="1000" dirty="0"/>
              <a:t> </a:t>
            </a:r>
            <a:r>
              <a:rPr lang="en-US" sz="1000" dirty="0" err="1"/>
              <a:t>nel</a:t>
            </a:r>
            <a:r>
              <a:rPr lang="en-US" sz="1000" dirty="0"/>
              <a:t> </a:t>
            </a:r>
            <a:r>
              <a:rPr lang="en-US" sz="1000" dirty="0" err="1"/>
              <a:t>Perù</a:t>
            </a:r>
            <a:r>
              <a:rPr lang="en-US" sz="1000" dirty="0"/>
              <a:t> </a:t>
            </a:r>
            <a:r>
              <a:rPr lang="en-US" sz="1000" dirty="0" err="1"/>
              <a:t>precolombiale</a:t>
            </a:r>
            <a:r>
              <a:rPr lang="en-US" sz="1000" dirty="0"/>
              <a:t>. </a:t>
            </a:r>
            <a:r>
              <a:rPr lang="en-US" sz="1000" dirty="0" err="1"/>
              <a:t>Revista</a:t>
            </a:r>
            <a:r>
              <a:rPr lang="en-US" sz="1000" dirty="0"/>
              <a:t> de </a:t>
            </a:r>
            <a:r>
              <a:rPr lang="en-US" sz="1000" dirty="0" err="1"/>
              <a:t>Indias</a:t>
            </a:r>
            <a:r>
              <a:rPr lang="en-US" sz="1000" dirty="0"/>
              <a:t>, 2015, vol. LXXV, </a:t>
            </a:r>
            <a:r>
              <a:rPr lang="en-US" sz="1000" dirty="0" err="1"/>
              <a:t>n.o</a:t>
            </a:r>
            <a:r>
              <a:rPr lang="en-US" sz="1000" dirty="0"/>
              <a:t> 264, 323-350, ISSN: 0034-8341 doi:10.3989/revindias.2015.011
</a:t>
            </a:r>
            <a:endParaRPr lang="es-PE" dirty="0"/>
          </a:p>
          <a:p>
            <a:endParaRPr lang="es-PE" dirty="0"/>
          </a:p>
          <a:p>
            <a:endParaRPr lang="es-PE" dirty="0"/>
          </a:p>
        </p:txBody>
      </p:sp>
      <p:sp>
        <p:nvSpPr>
          <p:cNvPr id="6" name="5 CuadroTexto"/>
          <p:cNvSpPr txBox="1"/>
          <p:nvPr/>
        </p:nvSpPr>
        <p:spPr>
          <a:xfrm>
            <a:off x="1463800" y="1237275"/>
            <a:ext cx="4898572" cy="253916"/>
          </a:xfrm>
          <a:prstGeom prst="rect">
            <a:avLst/>
          </a:prstGeom>
          <a:noFill/>
        </p:spPr>
        <p:txBody>
          <a:bodyPr wrap="square" lIns="68580" tIns="34290" rIns="68580" bIns="34290" rtlCol="0">
            <a:spAutoFit/>
          </a:bodyPr>
          <a:lstStyle/>
          <a:p>
            <a:r>
              <a:rPr lang="en-US" sz="1200" dirty="0"/>
              <a:t>Quechua and </a:t>
            </a:r>
            <a:r>
              <a:rPr lang="en-US" sz="1200" dirty="0" err="1"/>
              <a:t>Aymara</a:t>
            </a:r>
            <a:r>
              <a:rPr lang="en-US" sz="1200" dirty="0"/>
              <a:t> names for indigenous healers:</a:t>
            </a:r>
            <a:endParaRPr lang="es-PE" sz="1200" dirty="0"/>
          </a:p>
        </p:txBody>
      </p:sp>
      <p:sp>
        <p:nvSpPr>
          <p:cNvPr id="7" name="Segnaposto contenuto 6">
            <a:extLst>
              <a:ext uri="{FF2B5EF4-FFF2-40B4-BE49-F238E27FC236}">
                <a16:creationId xmlns:a16="http://schemas.microsoft.com/office/drawing/2014/main" xmlns="" id="{89EAAE1D-157E-4605-86C1-30C782AB750F}"/>
              </a:ext>
            </a:extLst>
          </p:cNvPr>
          <p:cNvSpPr>
            <a:spLocks noGrp="1"/>
          </p:cNvSpPr>
          <p:nvPr>
            <p:ph idx="1"/>
          </p:nvPr>
        </p:nvSpPr>
        <p:spPr/>
        <p:txBody>
          <a:bodyPr/>
          <a:lstStyle/>
          <a:p>
            <a:endParaRPr lang="it-IT"/>
          </a:p>
        </p:txBody>
      </p:sp>
    </p:spTree>
    <p:extLst>
      <p:ext uri="{BB962C8B-B14F-4D97-AF65-F5344CB8AC3E}">
        <p14:creationId xmlns:p14="http://schemas.microsoft.com/office/powerpoint/2010/main" val="4548164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97828" y="705358"/>
            <a:ext cx="7886700" cy="994172"/>
          </a:xfrm>
        </p:spPr>
        <p:txBody>
          <a:bodyPr>
            <a:normAutofit/>
          </a:bodyPr>
          <a:lstStyle/>
          <a:p>
            <a:r>
              <a:rPr lang="en-US" sz="1800" b="1" dirty="0">
                <a:solidFill>
                  <a:schemeClr val="accent2"/>
                </a:solidFill>
                <a:effectLst>
                  <a:outerShdw blurRad="38100" dist="38100" dir="2700000" algn="tl">
                    <a:srgbClr val="000000">
                      <a:alpha val="43137"/>
                    </a:srgbClr>
                  </a:outerShdw>
                </a:effectLst>
              </a:rPr>
              <a:t>4. Elenco </a:t>
            </a:r>
            <a:r>
              <a:rPr lang="en-US" sz="1800" b="1" dirty="0" err="1">
                <a:solidFill>
                  <a:schemeClr val="accent2"/>
                </a:solidFill>
                <a:effectLst>
                  <a:outerShdw blurRad="38100" dist="38100" dir="2700000" algn="tl">
                    <a:srgbClr val="000000">
                      <a:alpha val="43137"/>
                    </a:srgbClr>
                  </a:outerShdw>
                </a:effectLst>
              </a:rPr>
              <a:t>delle</a:t>
            </a:r>
            <a:r>
              <a:rPr lang="en-US" sz="1800" b="1" dirty="0">
                <a:solidFill>
                  <a:schemeClr val="accent2"/>
                </a:solidFill>
                <a:effectLst>
                  <a:outerShdw blurRad="38100" dist="38100" dir="2700000" algn="tl">
                    <a:srgbClr val="000000">
                      <a:alpha val="43137"/>
                    </a:srgbClr>
                  </a:outerShdw>
                </a:effectLst>
              </a:rPr>
              <a:t> </a:t>
            </a:r>
            <a:r>
              <a:rPr lang="en-US" sz="1800" b="1" dirty="0" err="1">
                <a:solidFill>
                  <a:schemeClr val="accent2"/>
                </a:solidFill>
                <a:effectLst>
                  <a:outerShdw blurRad="38100" dist="38100" dir="2700000" algn="tl">
                    <a:srgbClr val="000000">
                      <a:alpha val="43137"/>
                    </a:srgbClr>
                  </a:outerShdw>
                </a:effectLst>
              </a:rPr>
              <a:t>principali</a:t>
            </a:r>
            <a:r>
              <a:rPr lang="en-US" sz="1800" b="1" dirty="0">
                <a:solidFill>
                  <a:schemeClr val="accent2"/>
                </a:solidFill>
                <a:effectLst>
                  <a:outerShdw blurRad="38100" dist="38100" dir="2700000" algn="tl">
                    <a:srgbClr val="000000">
                      <a:alpha val="43137"/>
                    </a:srgbClr>
                  </a:outerShdw>
                </a:effectLst>
              </a:rPr>
              <a:t> </a:t>
            </a:r>
            <a:r>
              <a:rPr lang="en-US" sz="1800" b="1" dirty="0" err="1">
                <a:solidFill>
                  <a:schemeClr val="accent2"/>
                </a:solidFill>
                <a:effectLst>
                  <a:outerShdw blurRad="38100" dist="38100" dir="2700000" algn="tl">
                    <a:srgbClr val="000000">
                      <a:alpha val="43137"/>
                    </a:srgbClr>
                  </a:outerShdw>
                </a:effectLst>
              </a:rPr>
              <a:t>fonti</a:t>
            </a:r>
            <a:r>
              <a:rPr lang="en-US" sz="1800" b="1" dirty="0">
                <a:solidFill>
                  <a:schemeClr val="accent2"/>
                </a:solidFill>
                <a:effectLst>
                  <a:outerShdw blurRad="38100" dist="38100" dir="2700000" algn="tl">
                    <a:srgbClr val="000000">
                      <a:alpha val="43137"/>
                    </a:srgbClr>
                  </a:outerShdw>
                </a:effectLst>
              </a:rPr>
              <a:t> </a:t>
            </a:r>
            <a:r>
              <a:rPr lang="en-US" sz="1800" b="1" dirty="0" err="1">
                <a:solidFill>
                  <a:schemeClr val="accent2"/>
                </a:solidFill>
                <a:effectLst>
                  <a:outerShdw blurRad="38100" dist="38100" dir="2700000" algn="tl">
                    <a:srgbClr val="000000">
                      <a:alpha val="43137"/>
                    </a:srgbClr>
                  </a:outerShdw>
                </a:effectLst>
              </a:rPr>
              <a:t>nella</a:t>
            </a:r>
            <a:r>
              <a:rPr lang="en-US" sz="1800" b="1" dirty="0">
                <a:solidFill>
                  <a:schemeClr val="accent2"/>
                </a:solidFill>
                <a:effectLst>
                  <a:outerShdw blurRad="38100" dist="38100" dir="2700000" algn="tl">
                    <a:srgbClr val="000000">
                      <a:alpha val="43137"/>
                    </a:srgbClr>
                  </a:outerShdw>
                </a:effectLst>
              </a:rPr>
              <a:t> </a:t>
            </a:r>
            <a:r>
              <a:rPr lang="en-US" sz="1800" b="1" dirty="0" err="1">
                <a:solidFill>
                  <a:schemeClr val="accent2"/>
                </a:solidFill>
                <a:effectLst>
                  <a:outerShdw blurRad="38100" dist="38100" dir="2700000" algn="tl">
                    <a:srgbClr val="000000">
                      <a:alpha val="43137"/>
                    </a:srgbClr>
                  </a:outerShdw>
                </a:effectLst>
              </a:rPr>
              <a:t>storia</a:t>
            </a:r>
            <a:r>
              <a:rPr lang="en-US" sz="1800" b="1" dirty="0">
                <a:solidFill>
                  <a:schemeClr val="accent2"/>
                </a:solidFill>
                <a:effectLst>
                  <a:outerShdw blurRad="38100" dist="38100" dir="2700000" algn="tl">
                    <a:srgbClr val="000000">
                      <a:alpha val="43137"/>
                    </a:srgbClr>
                  </a:outerShdw>
                </a:effectLst>
              </a:rPr>
              <a:t> </a:t>
            </a:r>
            <a:r>
              <a:rPr lang="en-US" sz="1800" b="1" dirty="0" err="1">
                <a:solidFill>
                  <a:schemeClr val="accent2"/>
                </a:solidFill>
                <a:effectLst>
                  <a:outerShdw blurRad="38100" dist="38100" dir="2700000" algn="tl">
                    <a:srgbClr val="000000">
                      <a:alpha val="43137"/>
                    </a:srgbClr>
                  </a:outerShdw>
                </a:effectLst>
              </a:rPr>
              <a:t>della</a:t>
            </a:r>
            <a:r>
              <a:rPr lang="en-US" sz="1800" b="1" dirty="0">
                <a:solidFill>
                  <a:schemeClr val="accent2"/>
                </a:solidFill>
                <a:effectLst>
                  <a:outerShdw blurRad="38100" dist="38100" dir="2700000" algn="tl">
                    <a:srgbClr val="000000">
                      <a:alpha val="43137"/>
                    </a:srgbClr>
                  </a:outerShdw>
                </a:effectLst>
              </a:rPr>
              <a:t> </a:t>
            </a:r>
            <a:r>
              <a:rPr lang="en-US" sz="1800" b="1" dirty="0" err="1">
                <a:solidFill>
                  <a:schemeClr val="accent2"/>
                </a:solidFill>
                <a:effectLst>
                  <a:outerShdw blurRad="38100" dist="38100" dir="2700000" algn="tl">
                    <a:srgbClr val="000000">
                      <a:alpha val="43137"/>
                    </a:srgbClr>
                  </a:outerShdw>
                </a:effectLst>
              </a:rPr>
              <a:t>medicina</a:t>
            </a:r>
            <a:r>
              <a:rPr lang="en-US" sz="1800" b="1" dirty="0">
                <a:solidFill>
                  <a:schemeClr val="accent2"/>
                </a:solidFill>
                <a:effectLst>
                  <a:outerShdw blurRad="38100" dist="38100" dir="2700000" algn="tl">
                    <a:srgbClr val="000000">
                      <a:alpha val="43137"/>
                    </a:srgbClr>
                  </a:outerShdw>
                </a:effectLst>
              </a:rPr>
              <a:t> pre-</a:t>
            </a:r>
            <a:r>
              <a:rPr lang="en-US" sz="1800" b="1" dirty="0" err="1">
                <a:solidFill>
                  <a:schemeClr val="accent2"/>
                </a:solidFill>
                <a:effectLst>
                  <a:outerShdw blurRad="38100" dist="38100" dir="2700000" algn="tl">
                    <a:srgbClr val="000000">
                      <a:alpha val="43137"/>
                    </a:srgbClr>
                  </a:outerShdw>
                </a:effectLst>
              </a:rPr>
              <a:t>colombina</a:t>
            </a:r>
            <a:r>
              <a:rPr lang="en-US" sz="1800" b="1" dirty="0">
                <a:solidFill>
                  <a:schemeClr val="accent2"/>
                </a:solidFill>
                <a:effectLst>
                  <a:outerShdw blurRad="38100" dist="38100" dir="2700000" algn="tl">
                    <a:srgbClr val="000000">
                      <a:alpha val="43137"/>
                    </a:srgbClr>
                  </a:outerShdw>
                </a:effectLst>
              </a:rPr>
              <a:t> e Inca in </a:t>
            </a:r>
            <a:r>
              <a:rPr lang="en-US" sz="1800" b="1" dirty="0" err="1">
                <a:solidFill>
                  <a:schemeClr val="accent2"/>
                </a:solidFill>
                <a:effectLst>
                  <a:outerShdw blurRad="38100" dist="38100" dir="2700000" algn="tl">
                    <a:srgbClr val="000000">
                      <a:alpha val="43137"/>
                    </a:srgbClr>
                  </a:outerShdw>
                </a:effectLst>
              </a:rPr>
              <a:t>Perù</a:t>
            </a:r>
            <a:endParaRPr lang="en-US" sz="1800" b="1" dirty="0">
              <a:solidFill>
                <a:schemeClr val="accent2"/>
              </a:solidFill>
              <a:effectLst>
                <a:outerShdw blurRad="38100" dist="38100" dir="2700000" algn="tl">
                  <a:srgbClr val="000000">
                    <a:alpha val="43137"/>
                  </a:srgbClr>
                </a:outerShdw>
              </a:effectLst>
            </a:endParaRPr>
          </a:p>
        </p:txBody>
      </p:sp>
      <p:sp>
        <p:nvSpPr>
          <p:cNvPr id="3" name="Marcador de contenido 2"/>
          <p:cNvSpPr>
            <a:spLocks noGrp="1"/>
          </p:cNvSpPr>
          <p:nvPr>
            <p:ph idx="1"/>
          </p:nvPr>
        </p:nvSpPr>
        <p:spPr>
          <a:xfrm>
            <a:off x="618376" y="1595251"/>
            <a:ext cx="8255577" cy="3141136"/>
          </a:xfrm>
        </p:spPr>
        <p:txBody>
          <a:bodyPr>
            <a:normAutofit/>
          </a:bodyPr>
          <a:lstStyle/>
          <a:p>
            <a:pPr algn="just">
              <a:buNone/>
            </a:pPr>
            <a:endParaRPr lang="en-US" sz="1500" dirty="0"/>
          </a:p>
          <a:p>
            <a:pPr algn="just">
              <a:buFont typeface="Wingdings" pitchFamily="2" charset="2"/>
              <a:buChar char="ü"/>
            </a:pPr>
            <a:r>
              <a:rPr lang="en-US" sz="1500" dirty="0"/>
              <a:t> </a:t>
            </a:r>
            <a:r>
              <a:rPr lang="en-US" sz="1200" dirty="0" err="1"/>
              <a:t>Testimonianze</a:t>
            </a:r>
            <a:r>
              <a:rPr lang="en-US" sz="1200" dirty="0"/>
              <a:t> </a:t>
            </a:r>
            <a:r>
              <a:rPr lang="en-US" sz="1200" dirty="0" err="1"/>
              <a:t>delle</a:t>
            </a:r>
            <a:r>
              <a:rPr lang="en-US" sz="1200" dirty="0"/>
              <a:t> </a:t>
            </a:r>
            <a:r>
              <a:rPr lang="en-US" sz="1200" dirty="0" err="1"/>
              <a:t>cosiddette</a:t>
            </a:r>
            <a:r>
              <a:rPr lang="en-US" sz="1200" dirty="0"/>
              <a:t> </a:t>
            </a:r>
            <a:r>
              <a:rPr lang="en-US" sz="1200" dirty="0" err="1"/>
              <a:t>cronisti</a:t>
            </a:r>
            <a:r>
              <a:rPr lang="en-US" sz="1200" dirty="0"/>
              <a:t>.
      I </a:t>
            </a:r>
            <a:r>
              <a:rPr lang="en-US" sz="1200" dirty="0" err="1"/>
              <a:t>coproliti</a:t>
            </a:r>
            <a:r>
              <a:rPr lang="en-US" sz="1200" dirty="0"/>
              <a:t>. 
       Lo studio </a:t>
            </a:r>
            <a:r>
              <a:rPr lang="en-US" sz="1200" dirty="0" err="1"/>
              <a:t>dei</a:t>
            </a:r>
            <a:r>
              <a:rPr lang="en-US" sz="1200" dirty="0"/>
              <a:t> </a:t>
            </a:r>
            <a:r>
              <a:rPr lang="en-US" sz="1200" dirty="0" err="1"/>
              <a:t>residui</a:t>
            </a:r>
            <a:r>
              <a:rPr lang="en-US" sz="1200" dirty="0"/>
              <a:t> </a:t>
            </a:r>
            <a:r>
              <a:rPr lang="en-US" sz="1200" dirty="0" err="1"/>
              <a:t>ossi</a:t>
            </a:r>
            <a:r>
              <a:rPr lang="en-US" sz="1200" dirty="0"/>
              <a:t> </a:t>
            </a:r>
            <a:r>
              <a:rPr lang="en-US" sz="1200" dirty="0" err="1"/>
              <a:t>della</a:t>
            </a:r>
            <a:r>
              <a:rPr lang="en-US" sz="1200" dirty="0"/>
              <a:t> mummia
       La </a:t>
            </a:r>
            <a:r>
              <a:rPr lang="en-US" sz="1200" dirty="0" err="1"/>
              <a:t>ceramica</a:t>
            </a:r>
            <a:r>
              <a:rPr lang="es-PE" sz="1000" dirty="0"/>
              <a:t>   </a:t>
            </a:r>
          </a:p>
          <a:p>
            <a:pPr algn="just">
              <a:buNone/>
            </a:pPr>
            <a:endParaRPr lang="es-PE" sz="1000" dirty="0"/>
          </a:p>
          <a:p>
            <a:pPr algn="just">
              <a:buNone/>
            </a:pPr>
            <a:endParaRPr lang="es-PE" sz="1000" dirty="0"/>
          </a:p>
          <a:p>
            <a:pPr algn="just">
              <a:buNone/>
            </a:pPr>
            <a:endParaRPr lang="es-PE" sz="1000" dirty="0"/>
          </a:p>
          <a:p>
            <a:pPr algn="just">
              <a:buNone/>
            </a:pPr>
            <a:r>
              <a:rPr lang="es-PE" sz="1000" dirty="0"/>
              <a:t> </a:t>
            </a:r>
            <a:r>
              <a:rPr lang="es-PE" sz="1000" dirty="0" err="1"/>
              <a:t>Pamo</a:t>
            </a:r>
            <a:r>
              <a:rPr lang="es-PE" sz="1000" dirty="0"/>
              <a:t> Reyna Oscar. Medicina Prehispánica. En Alarcón Graciela, Espinoza Luis, </a:t>
            </a:r>
            <a:r>
              <a:rPr lang="es-PE" sz="1000" dirty="0" err="1"/>
              <a:t>Pamo</a:t>
            </a:r>
            <a:r>
              <a:rPr lang="es-PE" sz="1000" dirty="0"/>
              <a:t>-Reyna Oscar, Eds. Medicina y Reumatología Peruanas: historia y aportes. Lima, Comité Organizador PANLAR 2006. </a:t>
            </a:r>
            <a:r>
              <a:rPr lang="en-US" sz="1000" dirty="0">
                <a:hlinkClick r:id="rId2"/>
              </a:rPr>
              <a:t>http://sisbib.unmsm.edu.pe/bibvirtualdata/libros/2007/med_reumat/a02es.pdf</a:t>
            </a:r>
            <a:r>
              <a:rPr lang="en-US" sz="1000" dirty="0"/>
              <a:t> (Spanish), </a:t>
            </a:r>
            <a:r>
              <a:rPr lang="en-US" sz="1000" dirty="0">
                <a:hlinkClick r:id="rId3"/>
              </a:rPr>
              <a:t>http://sisbib.unmsm.edu.pe/bibvirtualdata/libros/2007/med_reumat/a02in.pdf</a:t>
            </a:r>
            <a:r>
              <a:rPr lang="en-US" sz="1000" dirty="0"/>
              <a:t>   (English</a:t>
            </a:r>
            <a:endParaRPr lang="es-PE" sz="1000" dirty="0"/>
          </a:p>
          <a:p>
            <a:endParaRPr lang="es-PE" dirty="0"/>
          </a:p>
          <a:p>
            <a:endParaRPr lang="en-US" dirty="0"/>
          </a:p>
        </p:txBody>
      </p:sp>
    </p:spTree>
    <p:extLst>
      <p:ext uri="{BB962C8B-B14F-4D97-AF65-F5344CB8AC3E}">
        <p14:creationId xmlns:p14="http://schemas.microsoft.com/office/powerpoint/2010/main" val="37759392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38924" y="653988"/>
            <a:ext cx="7886700" cy="994172"/>
          </a:xfrm>
        </p:spPr>
        <p:txBody>
          <a:bodyPr>
            <a:normAutofit/>
          </a:bodyPr>
          <a:lstStyle/>
          <a:p>
            <a:r>
              <a:rPr lang="en-US" sz="1800" b="1" dirty="0">
                <a:solidFill>
                  <a:schemeClr val="accent2"/>
                </a:solidFill>
                <a:effectLst>
                  <a:outerShdw blurRad="38100" dist="38100" dir="2700000" algn="tl">
                    <a:srgbClr val="000000">
                      <a:alpha val="43137"/>
                    </a:srgbClr>
                  </a:outerShdw>
                </a:effectLst>
              </a:rPr>
              <a:t>4. Elenco </a:t>
            </a:r>
            <a:r>
              <a:rPr lang="en-US" sz="1800" b="1" dirty="0" err="1">
                <a:solidFill>
                  <a:schemeClr val="accent2"/>
                </a:solidFill>
                <a:effectLst>
                  <a:outerShdw blurRad="38100" dist="38100" dir="2700000" algn="tl">
                    <a:srgbClr val="000000">
                      <a:alpha val="43137"/>
                    </a:srgbClr>
                  </a:outerShdw>
                </a:effectLst>
              </a:rPr>
              <a:t>delle</a:t>
            </a:r>
            <a:r>
              <a:rPr lang="en-US" sz="1800" b="1" dirty="0">
                <a:solidFill>
                  <a:schemeClr val="accent2"/>
                </a:solidFill>
                <a:effectLst>
                  <a:outerShdw blurRad="38100" dist="38100" dir="2700000" algn="tl">
                    <a:srgbClr val="000000">
                      <a:alpha val="43137"/>
                    </a:srgbClr>
                  </a:outerShdw>
                </a:effectLst>
              </a:rPr>
              <a:t> </a:t>
            </a:r>
            <a:r>
              <a:rPr lang="en-US" sz="1800" b="1" dirty="0" err="1">
                <a:solidFill>
                  <a:schemeClr val="accent2"/>
                </a:solidFill>
                <a:effectLst>
                  <a:outerShdw blurRad="38100" dist="38100" dir="2700000" algn="tl">
                    <a:srgbClr val="000000">
                      <a:alpha val="43137"/>
                    </a:srgbClr>
                  </a:outerShdw>
                </a:effectLst>
              </a:rPr>
              <a:t>principali</a:t>
            </a:r>
            <a:r>
              <a:rPr lang="en-US" sz="1800" b="1" dirty="0">
                <a:solidFill>
                  <a:schemeClr val="accent2"/>
                </a:solidFill>
                <a:effectLst>
                  <a:outerShdw blurRad="38100" dist="38100" dir="2700000" algn="tl">
                    <a:srgbClr val="000000">
                      <a:alpha val="43137"/>
                    </a:srgbClr>
                  </a:outerShdw>
                </a:effectLst>
              </a:rPr>
              <a:t> </a:t>
            </a:r>
            <a:r>
              <a:rPr lang="en-US" sz="1800" b="1" dirty="0" err="1">
                <a:solidFill>
                  <a:schemeClr val="accent2"/>
                </a:solidFill>
                <a:effectLst>
                  <a:outerShdw blurRad="38100" dist="38100" dir="2700000" algn="tl">
                    <a:srgbClr val="000000">
                      <a:alpha val="43137"/>
                    </a:srgbClr>
                  </a:outerShdw>
                </a:effectLst>
              </a:rPr>
              <a:t>fonti</a:t>
            </a:r>
            <a:r>
              <a:rPr lang="en-US" sz="1800" b="1" dirty="0">
                <a:solidFill>
                  <a:schemeClr val="accent2"/>
                </a:solidFill>
                <a:effectLst>
                  <a:outerShdw blurRad="38100" dist="38100" dir="2700000" algn="tl">
                    <a:srgbClr val="000000">
                      <a:alpha val="43137"/>
                    </a:srgbClr>
                  </a:outerShdw>
                </a:effectLst>
              </a:rPr>
              <a:t> </a:t>
            </a:r>
            <a:r>
              <a:rPr lang="en-US" sz="1800" b="1" dirty="0" err="1">
                <a:solidFill>
                  <a:schemeClr val="accent2"/>
                </a:solidFill>
                <a:effectLst>
                  <a:outerShdw blurRad="38100" dist="38100" dir="2700000" algn="tl">
                    <a:srgbClr val="000000">
                      <a:alpha val="43137"/>
                    </a:srgbClr>
                  </a:outerShdw>
                </a:effectLst>
              </a:rPr>
              <a:t>nella</a:t>
            </a:r>
            <a:r>
              <a:rPr lang="en-US" sz="1800" b="1" dirty="0">
                <a:solidFill>
                  <a:schemeClr val="accent2"/>
                </a:solidFill>
                <a:effectLst>
                  <a:outerShdw blurRad="38100" dist="38100" dir="2700000" algn="tl">
                    <a:srgbClr val="000000">
                      <a:alpha val="43137"/>
                    </a:srgbClr>
                  </a:outerShdw>
                </a:effectLst>
              </a:rPr>
              <a:t> </a:t>
            </a:r>
            <a:r>
              <a:rPr lang="en-US" sz="1800" b="1" dirty="0" err="1">
                <a:solidFill>
                  <a:schemeClr val="accent2"/>
                </a:solidFill>
                <a:effectLst>
                  <a:outerShdw blurRad="38100" dist="38100" dir="2700000" algn="tl">
                    <a:srgbClr val="000000">
                      <a:alpha val="43137"/>
                    </a:srgbClr>
                  </a:outerShdw>
                </a:effectLst>
              </a:rPr>
              <a:t>storia</a:t>
            </a:r>
            <a:r>
              <a:rPr lang="en-US" sz="1800" b="1" dirty="0">
                <a:solidFill>
                  <a:schemeClr val="accent2"/>
                </a:solidFill>
                <a:effectLst>
                  <a:outerShdw blurRad="38100" dist="38100" dir="2700000" algn="tl">
                    <a:srgbClr val="000000">
                      <a:alpha val="43137"/>
                    </a:srgbClr>
                  </a:outerShdw>
                </a:effectLst>
              </a:rPr>
              <a:t> </a:t>
            </a:r>
            <a:r>
              <a:rPr lang="en-US" sz="1800" b="1" dirty="0" err="1">
                <a:solidFill>
                  <a:schemeClr val="accent2"/>
                </a:solidFill>
                <a:effectLst>
                  <a:outerShdw blurRad="38100" dist="38100" dir="2700000" algn="tl">
                    <a:srgbClr val="000000">
                      <a:alpha val="43137"/>
                    </a:srgbClr>
                  </a:outerShdw>
                </a:effectLst>
              </a:rPr>
              <a:t>della</a:t>
            </a:r>
            <a:r>
              <a:rPr lang="en-US" sz="1800" b="1" dirty="0">
                <a:solidFill>
                  <a:schemeClr val="accent2"/>
                </a:solidFill>
                <a:effectLst>
                  <a:outerShdw blurRad="38100" dist="38100" dir="2700000" algn="tl">
                    <a:srgbClr val="000000">
                      <a:alpha val="43137"/>
                    </a:srgbClr>
                  </a:outerShdw>
                </a:effectLst>
              </a:rPr>
              <a:t> </a:t>
            </a:r>
            <a:r>
              <a:rPr lang="en-US" sz="1800" b="1" dirty="0" err="1">
                <a:solidFill>
                  <a:schemeClr val="accent2"/>
                </a:solidFill>
                <a:effectLst>
                  <a:outerShdw blurRad="38100" dist="38100" dir="2700000" algn="tl">
                    <a:srgbClr val="000000">
                      <a:alpha val="43137"/>
                    </a:srgbClr>
                  </a:outerShdw>
                </a:effectLst>
              </a:rPr>
              <a:t>medicina</a:t>
            </a:r>
            <a:r>
              <a:rPr lang="en-US" sz="1800" b="1" dirty="0">
                <a:solidFill>
                  <a:schemeClr val="accent2"/>
                </a:solidFill>
                <a:effectLst>
                  <a:outerShdw blurRad="38100" dist="38100" dir="2700000" algn="tl">
                    <a:srgbClr val="000000">
                      <a:alpha val="43137"/>
                    </a:srgbClr>
                  </a:outerShdw>
                </a:effectLst>
              </a:rPr>
              <a:t> pre-</a:t>
            </a:r>
            <a:r>
              <a:rPr lang="en-US" sz="1800" b="1" dirty="0" err="1">
                <a:solidFill>
                  <a:schemeClr val="accent2"/>
                </a:solidFill>
                <a:effectLst>
                  <a:outerShdw blurRad="38100" dist="38100" dir="2700000" algn="tl">
                    <a:srgbClr val="000000">
                      <a:alpha val="43137"/>
                    </a:srgbClr>
                  </a:outerShdw>
                </a:effectLst>
              </a:rPr>
              <a:t>colombina</a:t>
            </a:r>
            <a:r>
              <a:rPr lang="en-US" sz="1800" b="1" dirty="0">
                <a:solidFill>
                  <a:schemeClr val="accent2"/>
                </a:solidFill>
                <a:effectLst>
                  <a:outerShdw blurRad="38100" dist="38100" dir="2700000" algn="tl">
                    <a:srgbClr val="000000">
                      <a:alpha val="43137"/>
                    </a:srgbClr>
                  </a:outerShdw>
                </a:effectLst>
              </a:rPr>
              <a:t> e Inca in </a:t>
            </a:r>
            <a:r>
              <a:rPr lang="en-US" sz="1800" b="1" dirty="0" err="1">
                <a:solidFill>
                  <a:schemeClr val="accent2"/>
                </a:solidFill>
                <a:effectLst>
                  <a:outerShdw blurRad="38100" dist="38100" dir="2700000" algn="tl">
                    <a:srgbClr val="000000">
                      <a:alpha val="43137"/>
                    </a:srgbClr>
                  </a:outerShdw>
                </a:effectLst>
              </a:rPr>
              <a:t>Perù</a:t>
            </a:r>
            <a:endParaRPr lang="en-US" sz="1800" b="1" dirty="0">
              <a:solidFill>
                <a:schemeClr val="accent2"/>
              </a:solidFill>
              <a:effectLst>
                <a:outerShdw blurRad="38100" dist="38100" dir="2700000" algn="tl">
                  <a:srgbClr val="000000">
                    <a:alpha val="43137"/>
                  </a:srgbClr>
                </a:outerShdw>
              </a:effectLst>
            </a:endParaRPr>
          </a:p>
        </p:txBody>
      </p:sp>
      <p:sp>
        <p:nvSpPr>
          <p:cNvPr id="3" name="Marcador de contenido 2"/>
          <p:cNvSpPr>
            <a:spLocks noGrp="1"/>
          </p:cNvSpPr>
          <p:nvPr>
            <p:ph idx="1"/>
          </p:nvPr>
        </p:nvSpPr>
        <p:spPr>
          <a:xfrm>
            <a:off x="548492" y="1164369"/>
            <a:ext cx="7886700" cy="3263504"/>
          </a:xfrm>
        </p:spPr>
        <p:txBody>
          <a:bodyPr>
            <a:normAutofit lnSpcReduction="10000"/>
          </a:bodyPr>
          <a:lstStyle/>
          <a:p>
            <a:pPr>
              <a:buNone/>
            </a:pPr>
            <a:r>
              <a:rPr lang="es-PE" sz="1800" dirty="0"/>
              <a:t> </a:t>
            </a:r>
          </a:p>
          <a:p>
            <a:pPr algn="just">
              <a:buNone/>
            </a:pPr>
            <a:r>
              <a:rPr lang="es-PE" sz="1800" dirty="0"/>
              <a:t> </a:t>
            </a:r>
            <a:r>
              <a:rPr lang="en-US" sz="1200" dirty="0" err="1"/>
              <a:t>Quando</a:t>
            </a:r>
            <a:r>
              <a:rPr lang="en-US" sz="1200" dirty="0"/>
              <a:t> </a:t>
            </a:r>
            <a:r>
              <a:rPr lang="en-US" sz="1200" dirty="0" err="1"/>
              <a:t>abbiamo</a:t>
            </a:r>
            <a:r>
              <a:rPr lang="en-US" sz="1200" dirty="0"/>
              <a:t> </a:t>
            </a:r>
            <a:r>
              <a:rPr lang="en-US" sz="1200" dirty="0" err="1"/>
              <a:t>bisogno</a:t>
            </a:r>
            <a:r>
              <a:rPr lang="en-US" sz="1200" dirty="0"/>
              <a:t> di </a:t>
            </a:r>
            <a:r>
              <a:rPr lang="en-US" sz="1200" dirty="0" err="1"/>
              <a:t>conoscere</a:t>
            </a:r>
            <a:r>
              <a:rPr lang="en-US" sz="1200" dirty="0"/>
              <a:t> le culture </a:t>
            </a:r>
            <a:r>
              <a:rPr lang="en-US" sz="1200" dirty="0" err="1"/>
              <a:t>precolombiani</a:t>
            </a:r>
            <a:r>
              <a:rPr lang="en-US" sz="1200" dirty="0"/>
              <a:t> e Inca, ci </a:t>
            </a:r>
            <a:r>
              <a:rPr lang="en-US" sz="1200" dirty="0" err="1"/>
              <a:t>rivolgiamo</a:t>
            </a:r>
            <a:r>
              <a:rPr lang="en-US" sz="1200" dirty="0"/>
              <a:t> a diverse </a:t>
            </a:r>
            <a:r>
              <a:rPr lang="en-US" sz="1200" dirty="0" err="1"/>
              <a:t>fonti</a:t>
            </a:r>
            <a:r>
              <a:rPr lang="en-US" sz="1200" dirty="0"/>
              <a:t>: 
  Non </a:t>
            </a:r>
            <a:r>
              <a:rPr lang="en-US" sz="1200" dirty="0" err="1"/>
              <a:t>avendo</a:t>
            </a:r>
            <a:r>
              <a:rPr lang="en-US" sz="1200" dirty="0"/>
              <a:t> </a:t>
            </a:r>
            <a:r>
              <a:rPr lang="en-US" sz="1200" dirty="0" err="1"/>
              <a:t>lasciato</a:t>
            </a:r>
            <a:r>
              <a:rPr lang="en-US" sz="1200" dirty="0"/>
              <a:t> </a:t>
            </a:r>
            <a:r>
              <a:rPr lang="en-US" sz="1200" dirty="0" err="1"/>
              <a:t>un'eredità</a:t>
            </a:r>
            <a:r>
              <a:rPr lang="en-US" sz="1200" dirty="0"/>
              <a:t> </a:t>
            </a:r>
            <a:r>
              <a:rPr lang="en-US" sz="1200" dirty="0" err="1"/>
              <a:t>scritta</a:t>
            </a:r>
            <a:r>
              <a:rPr lang="en-US" sz="1200" dirty="0"/>
              <a:t> </a:t>
            </a:r>
            <a:r>
              <a:rPr lang="en-US" sz="1200" dirty="0" err="1"/>
              <a:t>dagli</a:t>
            </a:r>
            <a:r>
              <a:rPr lang="en-US" sz="1200" dirty="0"/>
              <a:t> </a:t>
            </a:r>
            <a:r>
              <a:rPr lang="en-US" sz="1200" dirty="0" err="1"/>
              <a:t>indigeni</a:t>
            </a:r>
            <a:r>
              <a:rPr lang="en-US" sz="1200" dirty="0"/>
              <a:t> di </a:t>
            </a:r>
            <a:r>
              <a:rPr lang="en-US" sz="1200" dirty="0" err="1"/>
              <a:t>questo</a:t>
            </a:r>
            <a:r>
              <a:rPr lang="en-US" sz="1200" dirty="0"/>
              <a:t> </a:t>
            </a:r>
            <a:r>
              <a:rPr lang="en-US" sz="1200" dirty="0" err="1"/>
              <a:t>continente</a:t>
            </a:r>
            <a:r>
              <a:rPr lang="en-US" sz="1200" dirty="0"/>
              <a:t>, </a:t>
            </a:r>
            <a:r>
              <a:rPr lang="en-US" sz="1200" dirty="0" err="1"/>
              <a:t>dobbiamo</a:t>
            </a:r>
            <a:r>
              <a:rPr lang="en-US" sz="1200" dirty="0"/>
              <a:t> </a:t>
            </a:r>
            <a:r>
              <a:rPr lang="en-US" sz="1200" dirty="0" err="1"/>
              <a:t>cercare</a:t>
            </a:r>
            <a:r>
              <a:rPr lang="en-US" sz="1200" dirty="0"/>
              <a:t> prove </a:t>
            </a:r>
            <a:r>
              <a:rPr lang="en-US" sz="1200" dirty="0" err="1"/>
              <a:t>delle</a:t>
            </a:r>
            <a:r>
              <a:rPr lang="en-US" sz="1200" dirty="0"/>
              <a:t> </a:t>
            </a:r>
            <a:r>
              <a:rPr lang="en-US" sz="1200" dirty="0" err="1"/>
              <a:t>testimonianze</a:t>
            </a:r>
            <a:r>
              <a:rPr lang="en-US" sz="1200" dirty="0"/>
              <a:t> </a:t>
            </a:r>
            <a:r>
              <a:rPr lang="en-US" sz="1200" dirty="0" err="1"/>
              <a:t>dei</a:t>
            </a:r>
            <a:r>
              <a:rPr lang="en-US" sz="1200" dirty="0"/>
              <a:t> </a:t>
            </a:r>
            <a:r>
              <a:rPr lang="en-US" sz="1200" dirty="0" err="1"/>
              <a:t>cosiddetti</a:t>
            </a:r>
            <a:r>
              <a:rPr lang="en-US" sz="1200" dirty="0"/>
              <a:t> </a:t>
            </a:r>
            <a:r>
              <a:rPr lang="en-US" sz="1200" dirty="0" err="1"/>
              <a:t>cronisti</a:t>
            </a:r>
            <a:r>
              <a:rPr lang="en-US" sz="1200" dirty="0"/>
              <a:t>, </a:t>
            </a:r>
            <a:r>
              <a:rPr lang="en-US" sz="1200" dirty="0" err="1"/>
              <a:t>che</a:t>
            </a:r>
            <a:r>
              <a:rPr lang="en-US" sz="1200" dirty="0"/>
              <a:t> </a:t>
            </a:r>
            <a:r>
              <a:rPr lang="en-US" sz="1200" dirty="0" err="1"/>
              <a:t>erano</a:t>
            </a:r>
            <a:r>
              <a:rPr lang="en-US" sz="1200" dirty="0"/>
              <a:t> </a:t>
            </a:r>
            <a:r>
              <a:rPr lang="en-US" sz="1200" dirty="0" err="1"/>
              <a:t>i</a:t>
            </a:r>
            <a:r>
              <a:rPr lang="en-US" sz="1200" dirty="0"/>
              <a:t> </a:t>
            </a:r>
            <a:r>
              <a:rPr lang="en-US" sz="1200" dirty="0" err="1"/>
              <a:t>militari</a:t>
            </a:r>
            <a:r>
              <a:rPr lang="en-US" sz="1200" dirty="0"/>
              <a:t> </a:t>
            </a:r>
            <a:r>
              <a:rPr lang="en-US" sz="1200" dirty="0" err="1"/>
              <a:t>spagnoli</a:t>
            </a:r>
            <a:r>
              <a:rPr lang="en-US" sz="1200" dirty="0"/>
              <a:t>, </a:t>
            </a:r>
            <a:r>
              <a:rPr lang="en-US" sz="1200" dirty="0" err="1"/>
              <a:t>frati</a:t>
            </a:r>
            <a:r>
              <a:rPr lang="en-US" sz="1200" dirty="0"/>
              <a:t> e </a:t>
            </a:r>
            <a:r>
              <a:rPr lang="en-US" sz="1200" dirty="0" err="1"/>
              <a:t>avvocati</a:t>
            </a:r>
            <a:r>
              <a:rPr lang="en-US" sz="1200" dirty="0"/>
              <a:t>, </a:t>
            </a:r>
            <a:r>
              <a:rPr lang="en-US" sz="1200" dirty="0" err="1"/>
              <a:t>che</a:t>
            </a:r>
            <a:r>
              <a:rPr lang="en-US" sz="1200" dirty="0"/>
              <a:t> </a:t>
            </a:r>
            <a:r>
              <a:rPr lang="en-US" sz="1200" dirty="0" err="1"/>
              <a:t>hanno</a:t>
            </a:r>
            <a:r>
              <a:rPr lang="en-US" sz="1200" dirty="0"/>
              <a:t> </a:t>
            </a:r>
            <a:r>
              <a:rPr lang="en-US" sz="1200" dirty="0" err="1"/>
              <a:t>assistito</a:t>
            </a:r>
            <a:r>
              <a:rPr lang="en-US" sz="1200" dirty="0"/>
              <a:t> a </a:t>
            </a:r>
            <a:r>
              <a:rPr lang="en-US" sz="1200" dirty="0" err="1"/>
              <a:t>ciò</a:t>
            </a:r>
            <a:r>
              <a:rPr lang="en-US" sz="1200" dirty="0"/>
              <a:t> </a:t>
            </a:r>
            <a:r>
              <a:rPr lang="en-US" sz="1200" dirty="0" err="1"/>
              <a:t>che</a:t>
            </a:r>
            <a:r>
              <a:rPr lang="en-US" sz="1200" dirty="0"/>
              <a:t> </a:t>
            </a:r>
            <a:r>
              <a:rPr lang="en-US" sz="1200" dirty="0" err="1"/>
              <a:t>stava</a:t>
            </a:r>
            <a:r>
              <a:rPr lang="en-US" sz="1200" dirty="0"/>
              <a:t> </a:t>
            </a:r>
            <a:r>
              <a:rPr lang="en-US" sz="1200" dirty="0" err="1"/>
              <a:t>accadendo</a:t>
            </a:r>
            <a:r>
              <a:rPr lang="en-US" sz="1200" dirty="0"/>
              <a:t> </a:t>
            </a:r>
            <a:r>
              <a:rPr lang="en-US" sz="1200" dirty="0" err="1"/>
              <a:t>nel</a:t>
            </a:r>
            <a:r>
              <a:rPr lang="en-US" sz="1200" dirty="0"/>
              <a:t> Nuovo </a:t>
            </a:r>
            <a:r>
              <a:rPr lang="en-US" sz="1200" dirty="0" err="1"/>
              <a:t>Continente</a:t>
            </a:r>
            <a:r>
              <a:rPr lang="en-US" sz="1200" dirty="0"/>
              <a:t> </a:t>
            </a:r>
            <a:r>
              <a:rPr lang="en-US" sz="1200" dirty="0" err="1"/>
              <a:t>sulla</a:t>
            </a:r>
            <a:r>
              <a:rPr lang="en-US" sz="1200" dirty="0"/>
              <a:t> </a:t>
            </a:r>
            <a:r>
              <a:rPr lang="en-US" sz="1200" dirty="0" err="1"/>
              <a:t>medicina</a:t>
            </a:r>
            <a:r>
              <a:rPr lang="en-US" sz="1200" dirty="0"/>
              <a:t> </a:t>
            </a:r>
            <a:r>
              <a:rPr lang="en-US" sz="1200" dirty="0" err="1"/>
              <a:t>andina</a:t>
            </a:r>
            <a:r>
              <a:rPr lang="en-US" sz="1200" dirty="0"/>
              <a:t> e </a:t>
            </a:r>
            <a:r>
              <a:rPr lang="en-US" sz="1200" dirty="0" err="1"/>
              <a:t>l'hanno</a:t>
            </a:r>
            <a:r>
              <a:rPr lang="en-US" sz="1200" dirty="0"/>
              <a:t> </a:t>
            </a:r>
            <a:r>
              <a:rPr lang="en-US" sz="1200" dirty="0" err="1"/>
              <a:t>scritto</a:t>
            </a:r>
            <a:r>
              <a:rPr lang="en-US" sz="1200" dirty="0"/>
              <a:t> </a:t>
            </a:r>
            <a:r>
              <a:rPr lang="en-US" sz="1200" dirty="0" err="1"/>
              <a:t>nei</a:t>
            </a:r>
            <a:r>
              <a:rPr lang="en-US" sz="1200" dirty="0"/>
              <a:t> libri. 
   I </a:t>
            </a:r>
            <a:r>
              <a:rPr lang="en-US" sz="1200" dirty="0" err="1"/>
              <a:t>riferimenti</a:t>
            </a:r>
            <a:r>
              <a:rPr lang="en-US" sz="1200" dirty="0"/>
              <a:t> </a:t>
            </a:r>
            <a:r>
              <a:rPr lang="en-US" sz="1200" dirty="0" err="1"/>
              <a:t>riportati</a:t>
            </a:r>
            <a:r>
              <a:rPr lang="en-US" sz="1200" dirty="0"/>
              <a:t> </a:t>
            </a:r>
            <a:r>
              <a:rPr lang="en-US" sz="1200" dirty="0" err="1"/>
              <a:t>nelle</a:t>
            </a:r>
            <a:r>
              <a:rPr lang="en-US" sz="1200" dirty="0"/>
              <a:t> </a:t>
            </a:r>
            <a:r>
              <a:rPr lang="en-US" sz="1200" dirty="0" err="1"/>
              <a:t>cronache</a:t>
            </a:r>
            <a:r>
              <a:rPr lang="en-US" sz="1200" dirty="0"/>
              <a:t> </a:t>
            </a:r>
            <a:r>
              <a:rPr lang="en-US" sz="1200" dirty="0" err="1"/>
              <a:t>sono</a:t>
            </a:r>
            <a:r>
              <a:rPr lang="en-US" sz="1200" dirty="0"/>
              <a:t> </a:t>
            </a:r>
            <a:r>
              <a:rPr lang="en-US" sz="1200" dirty="0" err="1"/>
              <a:t>validi</a:t>
            </a:r>
            <a:r>
              <a:rPr lang="en-US" sz="1200" dirty="0"/>
              <a:t> solo per le </a:t>
            </a:r>
            <a:r>
              <a:rPr lang="en-US" sz="1200" dirty="0" err="1"/>
              <a:t>popolazioni</a:t>
            </a:r>
            <a:r>
              <a:rPr lang="en-US" sz="1200" dirty="0"/>
              <a:t> indigene.
</a:t>
            </a:r>
            <a:endParaRPr lang="es-PE" sz="1000" dirty="0"/>
          </a:p>
          <a:p>
            <a:pPr>
              <a:buNone/>
            </a:pPr>
            <a:endParaRPr lang="es-PE" sz="1000" dirty="0"/>
          </a:p>
          <a:p>
            <a:pPr>
              <a:buNone/>
            </a:pPr>
            <a:endParaRPr lang="es-PE" sz="1000" dirty="0"/>
          </a:p>
          <a:p>
            <a:pPr>
              <a:buNone/>
            </a:pPr>
            <a:endParaRPr lang="es-PE" sz="1000" dirty="0"/>
          </a:p>
          <a:p>
            <a:pPr>
              <a:buNone/>
            </a:pPr>
            <a:r>
              <a:rPr lang="es-PE" sz="1000" dirty="0" err="1"/>
              <a:t>Pamo</a:t>
            </a:r>
            <a:r>
              <a:rPr lang="es-PE" sz="1000" dirty="0"/>
              <a:t> Reyna Oscar. Medicina Prehispánica. En Alarcón Graciela, Espinoza Luis, </a:t>
            </a:r>
            <a:r>
              <a:rPr lang="es-PE" sz="1000" dirty="0" err="1"/>
              <a:t>Pamo</a:t>
            </a:r>
            <a:r>
              <a:rPr lang="es-PE" sz="1000" dirty="0"/>
              <a:t>-Reyna Oscar, Eds. Medicina y Reumatología Peruanas: historia y aportes. Lima, Comité Organizador PANLAR 2006. </a:t>
            </a:r>
            <a:r>
              <a:rPr lang="en-US" sz="1000" dirty="0">
                <a:hlinkClick r:id="rId2"/>
              </a:rPr>
              <a:t>http://sisbib.unmsm.edu.pe/bibvirtualdata/libros/2007/med_reumat/a02es.pdf</a:t>
            </a:r>
            <a:r>
              <a:rPr lang="en-US" sz="1000" dirty="0"/>
              <a:t> (Spanish), </a:t>
            </a:r>
            <a:r>
              <a:rPr lang="en-US" sz="1000" dirty="0">
                <a:hlinkClick r:id="rId3"/>
              </a:rPr>
              <a:t>http://sisbib.unmsm.edu.pe/bibvirtualdata/libros/2007/med_reumat/a02in.pdf</a:t>
            </a:r>
            <a:r>
              <a:rPr lang="en-US" sz="1000" dirty="0"/>
              <a:t>   (English</a:t>
            </a:r>
            <a:endParaRPr lang="es-PE" sz="1000" dirty="0"/>
          </a:p>
          <a:p>
            <a:endParaRPr lang="es-PE" dirty="0"/>
          </a:p>
          <a:p>
            <a:endParaRPr lang="en-US" dirty="0"/>
          </a:p>
        </p:txBody>
      </p:sp>
    </p:spTree>
    <p:extLst>
      <p:ext uri="{BB962C8B-B14F-4D97-AF65-F5344CB8AC3E}">
        <p14:creationId xmlns:p14="http://schemas.microsoft.com/office/powerpoint/2010/main" val="37759392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79948138-4209-49D9-B2A5-B6468E5A7F6F}"/>
              </a:ext>
            </a:extLst>
          </p:cNvPr>
          <p:cNvSpPr>
            <a:spLocks noGrp="1"/>
          </p:cNvSpPr>
          <p:nvPr>
            <p:ph type="title"/>
          </p:nvPr>
        </p:nvSpPr>
        <p:spPr>
          <a:xfrm>
            <a:off x="150116" y="787551"/>
            <a:ext cx="8354961" cy="702201"/>
          </a:xfrm>
        </p:spPr>
        <p:txBody>
          <a:bodyPr>
            <a:noAutofit/>
          </a:bodyPr>
          <a:lstStyle/>
          <a:p>
            <a:r>
              <a:rPr lang="es-PE" sz="1800" b="1" dirty="0">
                <a:solidFill>
                  <a:schemeClr val="accent2"/>
                </a:solidFill>
                <a:effectLst>
                  <a:outerShdw blurRad="38100" dist="38100" dir="2700000" algn="tl">
                    <a:srgbClr val="000000">
                      <a:alpha val="43137"/>
                    </a:srgbClr>
                  </a:outerShdw>
                </a:effectLst>
              </a:rPr>
              <a:t>4. Elenco delle principali fonti nella storia della medicina pre-colombina e Inca in Perù </a:t>
            </a:r>
          </a:p>
        </p:txBody>
      </p:sp>
      <p:sp>
        <p:nvSpPr>
          <p:cNvPr id="3" name="Marcador de contenido 2">
            <a:extLst>
              <a:ext uri="{FF2B5EF4-FFF2-40B4-BE49-F238E27FC236}">
                <a16:creationId xmlns:a16="http://schemas.microsoft.com/office/drawing/2014/main" xmlns="" id="{4D72F654-AE2B-4A78-8EFB-BF99A36336D8}"/>
              </a:ext>
            </a:extLst>
          </p:cNvPr>
          <p:cNvSpPr>
            <a:spLocks noGrp="1"/>
          </p:cNvSpPr>
          <p:nvPr>
            <p:ph idx="1"/>
          </p:nvPr>
        </p:nvSpPr>
        <p:spPr>
          <a:xfrm>
            <a:off x="133669" y="1407560"/>
            <a:ext cx="8849032" cy="3215811"/>
          </a:xfrm>
          <a:solidFill>
            <a:schemeClr val="bg1"/>
          </a:solidFill>
        </p:spPr>
        <p:txBody>
          <a:bodyPr>
            <a:normAutofit fontScale="92500" lnSpcReduction="20000"/>
          </a:bodyPr>
          <a:lstStyle/>
          <a:p>
            <a:pPr marL="0" indent="0" algn="just">
              <a:lnSpc>
                <a:spcPct val="100000"/>
              </a:lnSpc>
              <a:buNone/>
            </a:pPr>
            <a:endParaRPr lang="en-US" sz="1300" dirty="0"/>
          </a:p>
          <a:p>
            <a:pPr marL="0" indent="0" algn="just">
              <a:lnSpc>
                <a:spcPct val="100000"/>
              </a:lnSpc>
              <a:buNone/>
            </a:pPr>
            <a:r>
              <a:rPr lang="en-US" sz="1300" dirty="0"/>
              <a:t>Le prime </a:t>
            </a:r>
            <a:r>
              <a:rPr lang="en-US" sz="1300" dirty="0" err="1"/>
              <a:t>fonti</a:t>
            </a:r>
            <a:r>
              <a:rPr lang="en-US" sz="1300" dirty="0"/>
              <a:t> </a:t>
            </a:r>
            <a:r>
              <a:rPr lang="en-US" sz="1300" dirty="0" err="1"/>
              <a:t>sulla</a:t>
            </a:r>
            <a:r>
              <a:rPr lang="en-US" sz="1300" dirty="0"/>
              <a:t> </a:t>
            </a:r>
            <a:r>
              <a:rPr lang="en-US" sz="1300" dirty="0" err="1"/>
              <a:t>medicina</a:t>
            </a:r>
            <a:r>
              <a:rPr lang="en-US" sz="1300" dirty="0"/>
              <a:t> </a:t>
            </a:r>
            <a:r>
              <a:rPr lang="en-US" sz="1300" dirty="0" err="1"/>
              <a:t>tradizionale</a:t>
            </a:r>
            <a:r>
              <a:rPr lang="en-US" sz="1300" dirty="0"/>
              <a:t> </a:t>
            </a:r>
            <a:r>
              <a:rPr lang="en-US" sz="1300" dirty="0" err="1"/>
              <a:t>andina</a:t>
            </a:r>
            <a:r>
              <a:rPr lang="en-US" sz="1300" dirty="0"/>
              <a:t> </a:t>
            </a:r>
            <a:r>
              <a:rPr lang="en-US" sz="1300" dirty="0" err="1"/>
              <a:t>furono</a:t>
            </a:r>
            <a:r>
              <a:rPr lang="en-US" sz="1300" dirty="0"/>
              <a:t> </a:t>
            </a:r>
            <a:r>
              <a:rPr lang="en-US" sz="1300" dirty="0" err="1"/>
              <a:t>gli</a:t>
            </a:r>
            <a:r>
              <a:rPr lang="en-US" sz="1300" dirty="0"/>
              <a:t> </a:t>
            </a:r>
            <a:r>
              <a:rPr lang="en-US" sz="1300" dirty="0" err="1"/>
              <a:t>scritti</a:t>
            </a:r>
            <a:r>
              <a:rPr lang="en-US" sz="1300" dirty="0"/>
              <a:t> </a:t>
            </a:r>
            <a:r>
              <a:rPr lang="en-US" sz="1300" dirty="0" err="1"/>
              <a:t>dei</a:t>
            </a:r>
            <a:r>
              <a:rPr lang="en-US" sz="1300" dirty="0"/>
              <a:t> </a:t>
            </a:r>
            <a:r>
              <a:rPr lang="en-US" sz="1300" dirty="0" err="1"/>
              <a:t>cronisti</a:t>
            </a:r>
            <a:r>
              <a:rPr lang="en-US" sz="1300" dirty="0"/>
              <a:t> </a:t>
            </a:r>
            <a:r>
              <a:rPr lang="en-US" sz="1300" dirty="0" err="1"/>
              <a:t>spagnoli</a:t>
            </a:r>
            <a:r>
              <a:rPr lang="en-US" sz="1300" dirty="0"/>
              <a:t> e </a:t>
            </a:r>
            <a:r>
              <a:rPr lang="en-US" sz="1300" dirty="0" err="1"/>
              <a:t>indigeni</a:t>
            </a:r>
            <a:r>
              <a:rPr lang="en-US" sz="1300" dirty="0"/>
              <a:t> </a:t>
            </a:r>
            <a:r>
              <a:rPr lang="en-US" sz="1300" dirty="0" err="1"/>
              <a:t>che</a:t>
            </a:r>
            <a:r>
              <a:rPr lang="en-US" sz="1300" dirty="0"/>
              <a:t> </a:t>
            </a:r>
            <a:r>
              <a:rPr lang="en-US" sz="1300" dirty="0" err="1"/>
              <a:t>impararono</a:t>
            </a:r>
            <a:r>
              <a:rPr lang="en-US" sz="1300" dirty="0"/>
              <a:t> a </a:t>
            </a:r>
            <a:r>
              <a:rPr lang="en-US" sz="1300" dirty="0" err="1"/>
              <a:t>scrivere</a:t>
            </a:r>
            <a:r>
              <a:rPr lang="en-US" sz="1300" dirty="0"/>
              <a:t> e </a:t>
            </a:r>
            <a:r>
              <a:rPr lang="en-US" sz="1300" dirty="0" err="1"/>
              <a:t>lasciarono</a:t>
            </a:r>
            <a:r>
              <a:rPr lang="en-US" sz="1300" dirty="0"/>
              <a:t> </a:t>
            </a:r>
            <a:r>
              <a:rPr lang="en-US" sz="1300" dirty="0" err="1"/>
              <a:t>i</a:t>
            </a:r>
            <a:r>
              <a:rPr lang="en-US" sz="1300" dirty="0"/>
              <a:t> </a:t>
            </a:r>
            <a:r>
              <a:rPr lang="en-US" sz="1300" dirty="0" err="1"/>
              <a:t>loro</a:t>
            </a:r>
            <a:r>
              <a:rPr lang="en-US" sz="1300" dirty="0"/>
              <a:t> </a:t>
            </a:r>
            <a:r>
              <a:rPr lang="en-US" sz="1300" dirty="0" err="1"/>
              <a:t>messaggi</a:t>
            </a:r>
            <a:r>
              <a:rPr lang="en-US" sz="1300" dirty="0"/>
              <a:t> per il mondo: </a:t>
            </a:r>
            <a:r>
              <a:rPr lang="en-US" sz="1300" dirty="0" err="1"/>
              <a:t>scritti</a:t>
            </a:r>
            <a:r>
              <a:rPr lang="en-US" sz="1300" dirty="0"/>
              <a:t> del padre </a:t>
            </a:r>
            <a:r>
              <a:rPr lang="en-US" sz="1300" dirty="0" err="1"/>
              <a:t>gesuita</a:t>
            </a:r>
            <a:r>
              <a:rPr lang="en-US" sz="1300" dirty="0"/>
              <a:t> </a:t>
            </a:r>
            <a:r>
              <a:rPr lang="en-US" sz="1300" dirty="0" err="1"/>
              <a:t>Bernabé</a:t>
            </a:r>
            <a:r>
              <a:rPr lang="en-US" sz="1300" dirty="0"/>
              <a:t> </a:t>
            </a:r>
            <a:r>
              <a:rPr lang="en-US" sz="1300" dirty="0" err="1"/>
              <a:t>Cobo</a:t>
            </a:r>
            <a:r>
              <a:rPr lang="en-US" sz="1300" dirty="0"/>
              <a:t>. 
COBO, </a:t>
            </a:r>
            <a:r>
              <a:rPr lang="en-US" sz="1300" dirty="0" err="1"/>
              <a:t>Bernabé</a:t>
            </a:r>
            <a:r>
              <a:rPr lang="en-US" sz="1300" dirty="0"/>
              <a:t> 1964 </a:t>
            </a:r>
            <a:r>
              <a:rPr lang="en-US" sz="1300" dirty="0" err="1"/>
              <a:t>Opere</a:t>
            </a:r>
            <a:r>
              <a:rPr lang="en-US" sz="1300" dirty="0"/>
              <a:t> di P. </a:t>
            </a:r>
            <a:r>
              <a:rPr lang="en-US" sz="1300" dirty="0" err="1"/>
              <a:t>Bernabé</a:t>
            </a:r>
            <a:r>
              <a:rPr lang="en-US" sz="1300" dirty="0"/>
              <a:t> </a:t>
            </a:r>
            <a:r>
              <a:rPr lang="en-US" sz="1300" dirty="0" err="1"/>
              <a:t>Cobo</a:t>
            </a:r>
            <a:r>
              <a:rPr lang="en-US" sz="1300" dirty="0"/>
              <a:t> </a:t>
            </a:r>
            <a:r>
              <a:rPr lang="en-US" sz="1300" dirty="0" err="1"/>
              <a:t>della</a:t>
            </a:r>
            <a:r>
              <a:rPr lang="en-US" sz="1300" dirty="0"/>
              <a:t> </a:t>
            </a:r>
            <a:r>
              <a:rPr lang="en-US" sz="1300" dirty="0" err="1"/>
              <a:t>Società</a:t>
            </a:r>
            <a:r>
              <a:rPr lang="en-US" sz="1300" dirty="0"/>
              <a:t> di </a:t>
            </a:r>
            <a:r>
              <a:rPr lang="en-US" sz="1300" dirty="0" err="1"/>
              <a:t>Gesù</a:t>
            </a:r>
            <a:r>
              <a:rPr lang="en-US" sz="1300" dirty="0"/>
              <a:t> (</a:t>
            </a:r>
            <a:r>
              <a:rPr lang="en-US" sz="1300" dirty="0" err="1"/>
              <a:t>edizione</a:t>
            </a:r>
            <a:r>
              <a:rPr lang="en-US" sz="1300" dirty="0"/>
              <a:t> </a:t>
            </a:r>
            <a:r>
              <a:rPr lang="en-US" sz="1300" dirty="0" err="1"/>
              <a:t>della</a:t>
            </a:r>
            <a:r>
              <a:rPr lang="en-US" sz="1300" dirty="0"/>
              <a:t> </a:t>
            </a:r>
            <a:r>
              <a:rPr lang="en-US" sz="1300" dirty="0" err="1"/>
              <a:t>Biblioteca</a:t>
            </a:r>
            <a:r>
              <a:rPr lang="en-US" sz="1300" dirty="0"/>
              <a:t> </a:t>
            </a:r>
            <a:r>
              <a:rPr lang="en-US" sz="1300" dirty="0" err="1"/>
              <a:t>degli</a:t>
            </a:r>
            <a:r>
              <a:rPr lang="en-US" sz="1300" dirty="0"/>
              <a:t> </a:t>
            </a:r>
            <a:r>
              <a:rPr lang="en-US" sz="1300" dirty="0" err="1"/>
              <a:t>Autori</a:t>
            </a:r>
            <a:r>
              <a:rPr lang="en-US" sz="1300" dirty="0"/>
              <a:t> </a:t>
            </a:r>
            <a:r>
              <a:rPr lang="en-US" sz="1300" dirty="0" err="1"/>
              <a:t>Spagnoli</a:t>
            </a:r>
            <a:r>
              <a:rPr lang="en-US" sz="1300" dirty="0"/>
              <a:t>, BAE). Madrid: </a:t>
            </a:r>
            <a:r>
              <a:rPr lang="en-US" sz="1300" dirty="0" err="1"/>
              <a:t>Edizioni</a:t>
            </a:r>
            <a:r>
              <a:rPr lang="en-US" sz="1300" dirty="0"/>
              <a:t> Atlas. 
Una </a:t>
            </a:r>
            <a:r>
              <a:rPr lang="en-US" sz="1300" dirty="0" err="1"/>
              <a:t>delle</a:t>
            </a:r>
            <a:r>
              <a:rPr lang="en-US" sz="1300" dirty="0"/>
              <a:t> prove </a:t>
            </a:r>
            <a:r>
              <a:rPr lang="en-US" sz="1300" dirty="0" err="1"/>
              <a:t>più</a:t>
            </a:r>
            <a:r>
              <a:rPr lang="en-US" sz="1300" dirty="0"/>
              <a:t> </a:t>
            </a:r>
            <a:r>
              <a:rPr lang="en-US" sz="1300" dirty="0" err="1"/>
              <a:t>importanti</a:t>
            </a:r>
            <a:r>
              <a:rPr lang="en-US" sz="1300" dirty="0"/>
              <a:t> è il </a:t>
            </a:r>
            <a:r>
              <a:rPr lang="en-US" sz="1300" dirty="0" err="1"/>
              <a:t>libro</a:t>
            </a:r>
            <a:r>
              <a:rPr lang="en-US" sz="1300" dirty="0"/>
              <a:t> "Real comments of the Incas", il cui </a:t>
            </a:r>
            <a:r>
              <a:rPr lang="en-US" sz="1300" dirty="0" err="1"/>
              <a:t>autore</a:t>
            </a:r>
            <a:r>
              <a:rPr lang="en-US" sz="1300" dirty="0"/>
              <a:t> è </a:t>
            </a:r>
            <a:r>
              <a:rPr lang="en-US" sz="1300" dirty="0" err="1"/>
              <a:t>stato</a:t>
            </a:r>
            <a:r>
              <a:rPr lang="en-US" sz="1300" dirty="0"/>
              <a:t> </a:t>
            </a:r>
            <a:r>
              <a:rPr lang="en-US" sz="1300" dirty="0" err="1"/>
              <a:t>l'Inca</a:t>
            </a:r>
            <a:r>
              <a:rPr lang="en-US" sz="1300" dirty="0"/>
              <a:t> </a:t>
            </a:r>
            <a:r>
              <a:rPr lang="en-US" sz="1300" dirty="0" err="1"/>
              <a:t>Garcilaso</a:t>
            </a:r>
            <a:r>
              <a:rPr lang="en-US" sz="1300" dirty="0"/>
              <a:t> de la Vega (1609), in cui </a:t>
            </a:r>
            <a:r>
              <a:rPr lang="en-US" sz="1300" dirty="0" err="1"/>
              <a:t>descrive</a:t>
            </a:r>
            <a:r>
              <a:rPr lang="en-US" sz="1300" dirty="0"/>
              <a:t> </a:t>
            </a:r>
            <a:r>
              <a:rPr lang="en-US" sz="1300" dirty="0" err="1"/>
              <a:t>i</a:t>
            </a:r>
            <a:r>
              <a:rPr lang="en-US" sz="1300" dirty="0"/>
              <a:t> </a:t>
            </a:r>
            <a:r>
              <a:rPr lang="en-US" sz="1300" dirty="0" err="1"/>
              <a:t>diversi</a:t>
            </a:r>
            <a:r>
              <a:rPr lang="en-US" sz="1300" dirty="0"/>
              <a:t> </a:t>
            </a:r>
            <a:r>
              <a:rPr lang="en-US" sz="1300" dirty="0" err="1"/>
              <a:t>trattamenti</a:t>
            </a:r>
            <a:r>
              <a:rPr lang="en-US" sz="1300" dirty="0"/>
              <a:t> </a:t>
            </a:r>
            <a:r>
              <a:rPr lang="en-US" sz="1300" dirty="0" err="1"/>
              <a:t>indigeni</a:t>
            </a:r>
            <a:r>
              <a:rPr lang="en-US" sz="1300" dirty="0"/>
              <a:t> </a:t>
            </a:r>
            <a:r>
              <a:rPr lang="en-US" sz="1300" dirty="0" err="1"/>
              <a:t>effettuati</a:t>
            </a:r>
            <a:r>
              <a:rPr lang="en-US" sz="1300" dirty="0"/>
              <a:t> sui </a:t>
            </a:r>
            <a:r>
              <a:rPr lang="en-US" sz="1300" dirty="0" err="1"/>
              <a:t>conquistatori</a:t>
            </a:r>
            <a:r>
              <a:rPr lang="en-US" sz="1300" dirty="0"/>
              <a:t> </a:t>
            </a:r>
            <a:r>
              <a:rPr lang="en-US" sz="1300" dirty="0" err="1"/>
              <a:t>ispanici</a:t>
            </a:r>
            <a:r>
              <a:rPr lang="en-US" sz="1300" dirty="0"/>
              <a:t>, </a:t>
            </a:r>
            <a:r>
              <a:rPr lang="en-US" sz="1300" dirty="0" err="1"/>
              <a:t>sia</a:t>
            </a:r>
            <a:r>
              <a:rPr lang="en-US" sz="1300" dirty="0"/>
              <a:t> </a:t>
            </a:r>
            <a:r>
              <a:rPr lang="en-US" sz="1300" dirty="0" err="1"/>
              <a:t>nelle</a:t>
            </a:r>
            <a:r>
              <a:rPr lang="en-US" sz="1300" dirty="0"/>
              <a:t> </a:t>
            </a:r>
            <a:r>
              <a:rPr lang="en-US" sz="1300" dirty="0" err="1"/>
              <a:t>loro</a:t>
            </a:r>
            <a:r>
              <a:rPr lang="en-US" sz="1300" dirty="0"/>
              <a:t> </a:t>
            </a:r>
            <a:r>
              <a:rPr lang="en-US" sz="1300" dirty="0" err="1"/>
              <a:t>lotte</a:t>
            </a:r>
            <a:r>
              <a:rPr lang="en-US" sz="1300" dirty="0"/>
              <a:t> </a:t>
            </a:r>
            <a:r>
              <a:rPr lang="en-US" sz="1300" dirty="0" err="1"/>
              <a:t>contro</a:t>
            </a:r>
            <a:r>
              <a:rPr lang="en-US" sz="1300" dirty="0"/>
              <a:t> le </a:t>
            </a:r>
            <a:r>
              <a:rPr lang="en-US" sz="1300" dirty="0" err="1"/>
              <a:t>incannate</a:t>
            </a:r>
            <a:r>
              <a:rPr lang="en-US" sz="1300" dirty="0"/>
              <a:t> </a:t>
            </a:r>
            <a:r>
              <a:rPr lang="en-US" sz="1300" dirty="0" err="1"/>
              <a:t>che</a:t>
            </a:r>
            <a:r>
              <a:rPr lang="en-US" sz="1300" dirty="0"/>
              <a:t> </a:t>
            </a:r>
            <a:r>
              <a:rPr lang="en-US" sz="1300" dirty="0" err="1"/>
              <a:t>nelle</a:t>
            </a:r>
            <a:r>
              <a:rPr lang="en-US" sz="1300" dirty="0"/>
              <a:t> </a:t>
            </a:r>
            <a:r>
              <a:rPr lang="en-US" sz="1300" dirty="0" err="1"/>
              <a:t>loro</a:t>
            </a:r>
            <a:r>
              <a:rPr lang="en-US" sz="1300" dirty="0"/>
              <a:t> guerre </a:t>
            </a:r>
            <a:r>
              <a:rPr lang="en-US" sz="1300" dirty="0" err="1"/>
              <a:t>civili</a:t>
            </a:r>
            <a:r>
              <a:rPr lang="en-US" sz="1300" dirty="0"/>
              <a:t>. </a:t>
            </a:r>
            <a:r>
              <a:rPr lang="en-US" sz="1300" dirty="0" err="1"/>
              <a:t>Un'altra</a:t>
            </a:r>
            <a:r>
              <a:rPr lang="en-US" sz="1300" dirty="0"/>
              <a:t> </a:t>
            </a:r>
            <a:r>
              <a:rPr lang="en-US" sz="1300" dirty="0" err="1"/>
              <a:t>prova</a:t>
            </a:r>
            <a:r>
              <a:rPr lang="en-US" sz="1300" dirty="0"/>
              <a:t> </a:t>
            </a:r>
            <a:r>
              <a:rPr lang="en-US" sz="1300" dirty="0" err="1"/>
              <a:t>importante</a:t>
            </a:r>
            <a:r>
              <a:rPr lang="en-US" sz="1300" dirty="0"/>
              <a:t> </a:t>
            </a:r>
            <a:r>
              <a:rPr lang="en-US" sz="1300" dirty="0" err="1"/>
              <a:t>è</a:t>
            </a:r>
            <a:r>
              <a:rPr lang="en-US" sz="1300" dirty="0"/>
              <a:t> la "Nuova </a:t>
            </a:r>
            <a:r>
              <a:rPr lang="en-US" sz="1300" dirty="0" err="1"/>
              <a:t>Cronaca</a:t>
            </a:r>
            <a:r>
              <a:rPr lang="en-US" sz="1300" dirty="0"/>
              <a:t> e </a:t>
            </a:r>
            <a:r>
              <a:rPr lang="en-US" sz="1300" dirty="0" err="1"/>
              <a:t>Buon</a:t>
            </a:r>
            <a:r>
              <a:rPr lang="en-US" sz="1300" dirty="0"/>
              <a:t> </a:t>
            </a:r>
            <a:r>
              <a:rPr lang="en-US" sz="1300" dirty="0" err="1"/>
              <a:t>Governo</a:t>
            </a:r>
            <a:r>
              <a:rPr lang="en-US" sz="1300" dirty="0"/>
              <a:t>" </a:t>
            </a:r>
            <a:r>
              <a:rPr lang="en-US" sz="1300" dirty="0" err="1"/>
              <a:t>scritta</a:t>
            </a:r>
            <a:r>
              <a:rPr lang="en-US" sz="1300" dirty="0"/>
              <a:t> da </a:t>
            </a:r>
            <a:r>
              <a:rPr lang="en-US" sz="1300" dirty="0" err="1"/>
              <a:t>Guamàn</a:t>
            </a:r>
            <a:r>
              <a:rPr lang="en-US" sz="1300" dirty="0"/>
              <a:t> Poma de Ayala (</a:t>
            </a:r>
            <a:r>
              <a:rPr lang="en-US" sz="1300" dirty="0" err="1"/>
              <a:t>indiano</a:t>
            </a:r>
            <a:r>
              <a:rPr lang="en-US" sz="1300" dirty="0"/>
              <a:t> </a:t>
            </a:r>
            <a:r>
              <a:rPr lang="en-US" sz="1300" dirty="0" err="1"/>
              <a:t>ispanico</a:t>
            </a:r>
            <a:r>
              <a:rPr lang="en-US" sz="1300" dirty="0"/>
              <a:t>) </a:t>
            </a:r>
            <a:r>
              <a:rPr lang="en-US" sz="1300" dirty="0" err="1"/>
              <a:t>nell'anno</a:t>
            </a:r>
            <a:r>
              <a:rPr lang="en-US" sz="1300" dirty="0"/>
              <a:t> 1615. 
</a:t>
            </a:r>
            <a:r>
              <a:rPr lang="en-US" sz="1300" dirty="0" err="1"/>
              <a:t>C'è</a:t>
            </a:r>
            <a:r>
              <a:rPr lang="en-US" sz="1300" dirty="0"/>
              <a:t> </a:t>
            </a:r>
            <a:r>
              <a:rPr lang="en-US" sz="1300" dirty="0" err="1"/>
              <a:t>altra</a:t>
            </a:r>
            <a:r>
              <a:rPr lang="en-US" sz="1300" dirty="0"/>
              <a:t> </a:t>
            </a:r>
            <a:r>
              <a:rPr lang="en-US" sz="1300" dirty="0" err="1"/>
              <a:t>letteratura</a:t>
            </a:r>
            <a:r>
              <a:rPr lang="en-US" sz="1300" dirty="0"/>
              <a:t> </a:t>
            </a:r>
            <a:r>
              <a:rPr lang="en-US" sz="1300" dirty="0" err="1"/>
              <a:t>che</a:t>
            </a:r>
            <a:r>
              <a:rPr lang="en-US" sz="1300" dirty="0"/>
              <a:t> </a:t>
            </a:r>
            <a:r>
              <a:rPr lang="en-US" sz="1300" dirty="0" err="1"/>
              <a:t>mette</a:t>
            </a:r>
            <a:r>
              <a:rPr lang="en-US" sz="1300" dirty="0"/>
              <a:t> in </a:t>
            </a:r>
            <a:r>
              <a:rPr lang="en-US" sz="1300" dirty="0" err="1"/>
              <a:t>evidenza</a:t>
            </a:r>
            <a:r>
              <a:rPr lang="en-US" sz="1300" dirty="0"/>
              <a:t> il </a:t>
            </a:r>
            <a:r>
              <a:rPr lang="en-US" sz="1300" dirty="0" err="1"/>
              <a:t>lavoro</a:t>
            </a:r>
            <a:r>
              <a:rPr lang="en-US" sz="1300" dirty="0"/>
              <a:t> </a:t>
            </a:r>
            <a:r>
              <a:rPr lang="en-US" sz="1300" dirty="0" err="1"/>
              <a:t>dei</a:t>
            </a:r>
            <a:r>
              <a:rPr lang="en-US" sz="1300" dirty="0"/>
              <a:t> </a:t>
            </a:r>
            <a:r>
              <a:rPr lang="en-US" sz="1300" dirty="0" err="1"/>
              <a:t>guaritori</a:t>
            </a:r>
            <a:r>
              <a:rPr lang="en-US" sz="1300" dirty="0"/>
              <a:t> </a:t>
            </a:r>
            <a:r>
              <a:rPr lang="en-US" sz="1300" dirty="0" err="1"/>
              <a:t>indiani</a:t>
            </a:r>
            <a:r>
              <a:rPr lang="en-US" sz="1300" dirty="0"/>
              <a:t>, con </a:t>
            </a:r>
            <a:r>
              <a:rPr lang="en-US" sz="1300" dirty="0" err="1"/>
              <a:t>piante</a:t>
            </a:r>
            <a:r>
              <a:rPr lang="en-US" sz="1300" dirty="0"/>
              <a:t> </a:t>
            </a:r>
            <a:r>
              <a:rPr lang="en-US" sz="1300" dirty="0" err="1"/>
              <a:t>medicinali</a:t>
            </a:r>
            <a:r>
              <a:rPr lang="en-US" sz="1300" dirty="0"/>
              <a:t>, ma </a:t>
            </a:r>
            <a:r>
              <a:rPr lang="en-US" sz="1300" dirty="0" err="1"/>
              <a:t>critica</a:t>
            </a:r>
            <a:r>
              <a:rPr lang="en-US" sz="1300" dirty="0"/>
              <a:t> </a:t>
            </a:r>
            <a:r>
              <a:rPr lang="en-US" sz="1300" dirty="0" err="1"/>
              <a:t>i</a:t>
            </a:r>
            <a:r>
              <a:rPr lang="en-US" sz="1300" dirty="0"/>
              <a:t> </a:t>
            </a:r>
            <a:r>
              <a:rPr lang="en-US" sz="1300" dirty="0" err="1"/>
              <a:t>rituali</a:t>
            </a:r>
            <a:r>
              <a:rPr lang="en-US" sz="1300" dirty="0"/>
              <a:t> di </a:t>
            </a:r>
            <a:r>
              <a:rPr lang="en-US" sz="1300" dirty="0" err="1"/>
              <a:t>guarigione</a:t>
            </a:r>
            <a:r>
              <a:rPr lang="en-US" sz="1300" dirty="0"/>
              <a:t> </a:t>
            </a:r>
            <a:r>
              <a:rPr lang="en-US" sz="1300" dirty="0" err="1"/>
              <a:t>delle</a:t>
            </a:r>
            <a:r>
              <a:rPr lang="en-US" sz="1300" dirty="0"/>
              <a:t> </a:t>
            </a:r>
            <a:r>
              <a:rPr lang="en-US" sz="1300" dirty="0" err="1"/>
              <a:t>popolazioni</a:t>
            </a:r>
            <a:r>
              <a:rPr lang="en-US" sz="1300" dirty="0"/>
              <a:t> indigene, per la </a:t>
            </a:r>
            <a:r>
              <a:rPr lang="en-US" sz="1300" dirty="0" err="1"/>
              <a:t>loro</a:t>
            </a:r>
            <a:r>
              <a:rPr lang="en-US" sz="1300" dirty="0"/>
              <a:t> </a:t>
            </a:r>
            <a:r>
              <a:rPr lang="en-US" sz="1300" dirty="0" err="1"/>
              <a:t>componente</a:t>
            </a:r>
            <a:r>
              <a:rPr lang="en-US" sz="1300" dirty="0"/>
              <a:t> </a:t>
            </a:r>
            <a:r>
              <a:rPr lang="en-US" sz="1300" dirty="0" err="1"/>
              <a:t>magica</a:t>
            </a:r>
            <a:r>
              <a:rPr lang="en-US" sz="1300" dirty="0"/>
              <a:t>, per la quale </a:t>
            </a:r>
            <a:r>
              <a:rPr lang="en-US" sz="1300" dirty="0" err="1"/>
              <a:t>sono</a:t>
            </a:r>
            <a:r>
              <a:rPr lang="en-US" sz="1300" dirty="0"/>
              <a:t> </a:t>
            </a:r>
            <a:r>
              <a:rPr lang="en-US" sz="1300" dirty="0" err="1"/>
              <a:t>stati</a:t>
            </a:r>
            <a:r>
              <a:rPr lang="en-US" sz="1300" dirty="0"/>
              <a:t> </a:t>
            </a:r>
            <a:r>
              <a:rPr lang="en-US" sz="1300" dirty="0" err="1"/>
              <a:t>bollati</a:t>
            </a:r>
            <a:r>
              <a:rPr lang="en-US" sz="1300" dirty="0"/>
              <a:t> come </a:t>
            </a:r>
            <a:r>
              <a:rPr lang="en-US" sz="1300" dirty="0" err="1"/>
              <a:t>stregoneria</a:t>
            </a:r>
            <a:r>
              <a:rPr lang="en-US" sz="1300" dirty="0"/>
              <a:t>. </a:t>
            </a:r>
            <a:r>
              <a:rPr lang="en-US" sz="1300" dirty="0" err="1"/>
              <a:t>Questi</a:t>
            </a:r>
            <a:r>
              <a:rPr lang="en-US" sz="1300" dirty="0"/>
              <a:t> </a:t>
            </a:r>
            <a:r>
              <a:rPr lang="en-US" sz="1300" dirty="0" err="1"/>
              <a:t>messaggi</a:t>
            </a:r>
            <a:r>
              <a:rPr lang="en-US" sz="1300" dirty="0"/>
              <a:t> </a:t>
            </a:r>
            <a:r>
              <a:rPr lang="en-US" sz="1300" dirty="0" err="1"/>
              <a:t>possono</a:t>
            </a:r>
            <a:r>
              <a:rPr lang="en-US" sz="1300" dirty="0"/>
              <a:t> </a:t>
            </a:r>
            <a:r>
              <a:rPr lang="en-US" sz="1300" dirty="0" err="1"/>
              <a:t>essere</a:t>
            </a:r>
            <a:r>
              <a:rPr lang="en-US" sz="1300" dirty="0"/>
              <a:t> </a:t>
            </a:r>
            <a:r>
              <a:rPr lang="en-US" sz="1300" dirty="0" err="1"/>
              <a:t>trovati</a:t>
            </a:r>
            <a:r>
              <a:rPr lang="en-US" sz="1300" dirty="0"/>
              <a:t> </a:t>
            </a:r>
            <a:r>
              <a:rPr lang="en-US" sz="1300" dirty="0" err="1"/>
              <a:t>nelle</a:t>
            </a:r>
            <a:r>
              <a:rPr lang="en-US" sz="1300" dirty="0"/>
              <a:t> </a:t>
            </a:r>
            <a:r>
              <a:rPr lang="en-US" sz="1300" dirty="0" err="1"/>
              <a:t>opere</a:t>
            </a:r>
            <a:r>
              <a:rPr lang="en-US" sz="1300" dirty="0"/>
              <a:t> di </a:t>
            </a:r>
            <a:r>
              <a:rPr lang="en-US" sz="1300" dirty="0" err="1"/>
              <a:t>Cristàbal</a:t>
            </a:r>
            <a:r>
              <a:rPr lang="en-US" sz="1300" dirty="0"/>
              <a:t> de Molina (1573) "</a:t>
            </a:r>
            <a:r>
              <a:rPr lang="en-US" sz="1300" dirty="0" err="1"/>
              <a:t>Relazione</a:t>
            </a:r>
            <a:r>
              <a:rPr lang="en-US" sz="1300" dirty="0"/>
              <a:t> di </a:t>
            </a:r>
            <a:r>
              <a:rPr lang="en-US" sz="1300" dirty="0" err="1"/>
              <a:t>favole</a:t>
            </a:r>
            <a:r>
              <a:rPr lang="en-US" sz="1300" dirty="0"/>
              <a:t> e </a:t>
            </a:r>
            <a:r>
              <a:rPr lang="en-US" sz="1300" dirty="0" err="1"/>
              <a:t>riti</a:t>
            </a:r>
            <a:r>
              <a:rPr lang="en-US" sz="1300" dirty="0"/>
              <a:t> </a:t>
            </a:r>
            <a:r>
              <a:rPr lang="en-US" sz="1300" dirty="0" err="1"/>
              <a:t>degli</a:t>
            </a:r>
            <a:r>
              <a:rPr lang="en-US" sz="1300" dirty="0"/>
              <a:t> Inca". </a:t>
            </a:r>
            <a:r>
              <a:rPr lang="en-US" sz="1300" dirty="0" err="1"/>
              <a:t>Apuntes</a:t>
            </a:r>
            <a:r>
              <a:rPr lang="en-US" sz="1300" dirty="0"/>
              <a:t> para la </a:t>
            </a:r>
            <a:r>
              <a:rPr lang="en-US" sz="1300" dirty="0" err="1"/>
              <a:t>elaboraciàn</a:t>
            </a:r>
            <a:r>
              <a:rPr lang="en-US" sz="1300" dirty="0"/>
              <a:t> de una </a:t>
            </a:r>
            <a:r>
              <a:rPr lang="en-US" sz="1300" dirty="0" err="1"/>
              <a:t>historia</a:t>
            </a:r>
            <a:r>
              <a:rPr lang="en-US" sz="1300" dirty="0"/>
              <a:t> de la </a:t>
            </a:r>
            <a:r>
              <a:rPr lang="en-US" sz="1300" dirty="0" err="1"/>
              <a:t>medicina</a:t>
            </a:r>
            <a:r>
              <a:rPr lang="en-US" sz="1300" dirty="0"/>
              <a:t> </a:t>
            </a:r>
            <a:r>
              <a:rPr lang="en-US" sz="1300" dirty="0" err="1"/>
              <a:t>tradicional</a:t>
            </a:r>
            <a:r>
              <a:rPr lang="en-US" sz="1300" dirty="0"/>
              <a:t> </a:t>
            </a:r>
            <a:r>
              <a:rPr lang="en-US" sz="1300" dirty="0" err="1"/>
              <a:t>andina</a:t>
            </a:r>
            <a:r>
              <a:rPr lang="en-US" sz="1300" dirty="0"/>
              <a:t> - Note per lo </a:t>
            </a:r>
            <a:r>
              <a:rPr lang="en-US" sz="1300" dirty="0" err="1"/>
              <a:t>sviluppo</a:t>
            </a:r>
            <a:r>
              <a:rPr lang="en-US" sz="1300" dirty="0"/>
              <a:t> di una </a:t>
            </a:r>
            <a:r>
              <a:rPr lang="en-US" sz="1300" dirty="0" err="1"/>
              <a:t>storia</a:t>
            </a:r>
            <a:r>
              <a:rPr lang="en-US" sz="1300" dirty="0"/>
              <a:t> di </a:t>
            </a:r>
            <a:r>
              <a:rPr lang="en-US" sz="1300" dirty="0" err="1"/>
              <a:t>medicina</a:t>
            </a:r>
            <a:r>
              <a:rPr lang="en-US" sz="1300" dirty="0"/>
              <a:t> </a:t>
            </a:r>
            <a:r>
              <a:rPr lang="en-US" sz="1300" dirty="0" err="1"/>
              <a:t>tradizionale</a:t>
            </a:r>
            <a:r>
              <a:rPr lang="en-US" sz="1300" dirty="0"/>
              <a:t> </a:t>
            </a:r>
            <a:r>
              <a:rPr lang="en-US" sz="1300" dirty="0" err="1"/>
              <a:t>andina</a:t>
            </a:r>
            <a:r>
              <a:rPr lang="en-US" sz="1300" dirty="0"/>
              <a:t>. Erick </a:t>
            </a:r>
            <a:r>
              <a:rPr lang="en-US" sz="1300" dirty="0" err="1"/>
              <a:t>Devoto</a:t>
            </a:r>
            <a:r>
              <a:rPr lang="en-US" sz="1300" dirty="0"/>
              <a:t> </a:t>
            </a:r>
            <a:r>
              <a:rPr lang="en-US" sz="1300" dirty="0" err="1"/>
              <a:t>Bazàn</a:t>
            </a:r>
            <a:r>
              <a:rPr lang="en-US" sz="1300" dirty="0"/>
              <a:t> </a:t>
            </a:r>
            <a:r>
              <a:rPr lang="en-US" sz="1300" dirty="0" err="1"/>
              <a:t>à</a:t>
            </a:r>
            <a:r>
              <a:rPr lang="en-US" sz="1300" dirty="0"/>
              <a:t> Universidad de Lima. </a:t>
            </a:r>
            <a:r>
              <a:rPr lang="en-US" sz="1300" dirty="0" err="1"/>
              <a:t>Revista</a:t>
            </a:r>
            <a:r>
              <a:rPr lang="en-US" sz="1300" dirty="0"/>
              <a:t> </a:t>
            </a:r>
            <a:r>
              <a:rPr lang="en-US" sz="1300" dirty="0" err="1"/>
              <a:t>dell'Instituto</a:t>
            </a:r>
            <a:r>
              <a:rPr lang="en-US" sz="1300" dirty="0"/>
              <a:t> Riva-Ag </a:t>
            </a:r>
            <a:r>
              <a:rPr lang="en-US" sz="1300" dirty="0" err="1"/>
              <a:t>ero</a:t>
            </a:r>
            <a:r>
              <a:rPr lang="en-US" sz="1300" dirty="0"/>
              <a:t> RIRA vol. 1, n. 2 (</a:t>
            </a:r>
            <a:r>
              <a:rPr lang="en-US" sz="1300" dirty="0" err="1"/>
              <a:t>ottubre</a:t>
            </a:r>
            <a:r>
              <a:rPr lang="en-US" sz="1300" dirty="0"/>
              <a:t> 2016) pp. 79-116 / ISSN: 2415-5896 </a:t>
            </a:r>
            <a:r>
              <a:rPr lang="pt-BR" sz="1300" dirty="0">
                <a:hlinkClick r:id="rId2"/>
              </a:rPr>
              <a:t>https://doi.org/10.18800/revistaira.201602.003</a:t>
            </a:r>
            <a:endParaRPr lang="pt-BR" sz="1300" dirty="0"/>
          </a:p>
          <a:p>
            <a:pPr marL="0" indent="0">
              <a:lnSpc>
                <a:spcPct val="100000"/>
              </a:lnSpc>
              <a:buNone/>
            </a:pPr>
            <a:endParaRPr lang="es-ES" sz="1200" dirty="0"/>
          </a:p>
          <a:p>
            <a:pPr marL="0" indent="0">
              <a:lnSpc>
                <a:spcPct val="100000"/>
              </a:lnSpc>
              <a:buNone/>
            </a:pPr>
            <a:r>
              <a:rPr lang="es-ES" sz="1000" dirty="0"/>
              <a:t>POMA DE AYALA, Guamán [1615] El primer nueva </a:t>
            </a:r>
            <a:r>
              <a:rPr lang="es-ES" sz="1000" dirty="0" err="1"/>
              <a:t>corónica</a:t>
            </a:r>
            <a:r>
              <a:rPr lang="es-ES" sz="1000" dirty="0"/>
              <a:t> y buen gobierno (1615-1616). [Manuscrito original de la Biblioteca Real de Dinamarca]. </a:t>
            </a:r>
            <a:r>
              <a:rPr lang="es-ES" sz="1000" dirty="0" err="1"/>
              <a:t>København</a:t>
            </a:r>
            <a:r>
              <a:rPr lang="es-ES" sz="1000" dirty="0"/>
              <a:t>, </a:t>
            </a:r>
            <a:r>
              <a:rPr lang="es-ES" sz="1000" dirty="0" err="1"/>
              <a:t>Det</a:t>
            </a:r>
            <a:r>
              <a:rPr lang="es-ES" sz="1000" dirty="0"/>
              <a:t> </a:t>
            </a:r>
            <a:r>
              <a:rPr lang="es-ES" sz="1000" dirty="0" err="1"/>
              <a:t>Kongelige</a:t>
            </a:r>
            <a:r>
              <a:rPr lang="es-ES" sz="1000" dirty="0"/>
              <a:t> </a:t>
            </a:r>
            <a:r>
              <a:rPr lang="es-ES" sz="1000" dirty="0" err="1"/>
              <a:t>Bibliotek</a:t>
            </a:r>
            <a:r>
              <a:rPr lang="es-ES" sz="1000" dirty="0"/>
              <a:t>, GKS 2232 4°. &lt;http://www.kb.dk/permalink/2006/ poma/840/es/</a:t>
            </a:r>
            <a:r>
              <a:rPr lang="es-ES" sz="1000" dirty="0" err="1"/>
              <a:t>text</a:t>
            </a:r>
            <a:r>
              <a:rPr lang="es-ES" sz="1000" dirty="0"/>
              <a:t>/&gt;</a:t>
            </a:r>
            <a:endParaRPr lang="es-PE" sz="1000" dirty="0"/>
          </a:p>
          <a:p>
            <a:pPr marL="0" indent="0">
              <a:lnSpc>
                <a:spcPct val="100000"/>
              </a:lnSpc>
              <a:buNone/>
            </a:pPr>
            <a:endParaRPr lang="es-PE" sz="1200" dirty="0"/>
          </a:p>
        </p:txBody>
      </p:sp>
    </p:spTree>
    <p:extLst>
      <p:ext uri="{BB962C8B-B14F-4D97-AF65-F5344CB8AC3E}">
        <p14:creationId xmlns:p14="http://schemas.microsoft.com/office/powerpoint/2010/main" val="7466970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xmlns="" id="{E7F5E432-9736-47F7-8B27-31BA65447E28}"/>
              </a:ext>
            </a:extLst>
          </p:cNvPr>
          <p:cNvPicPr>
            <a:picLocks noChangeAspect="1"/>
          </p:cNvPicPr>
          <p:nvPr/>
        </p:nvPicPr>
        <p:blipFill rotWithShape="1">
          <a:blip r:embed="rId2"/>
          <a:srcRect l="10324" t="2886" r="7218" b="-3764"/>
          <a:stretch/>
        </p:blipFill>
        <p:spPr>
          <a:xfrm>
            <a:off x="1749409" y="3382741"/>
            <a:ext cx="1883421" cy="1302275"/>
          </a:xfrm>
          <a:prstGeom prst="rect">
            <a:avLst/>
          </a:prstGeom>
        </p:spPr>
      </p:pic>
      <p:pic>
        <p:nvPicPr>
          <p:cNvPr id="6" name="Imagen 5">
            <a:extLst>
              <a:ext uri="{FF2B5EF4-FFF2-40B4-BE49-F238E27FC236}">
                <a16:creationId xmlns:a16="http://schemas.microsoft.com/office/drawing/2014/main" xmlns="" id="{772DE806-FE0C-46F9-AE22-449B1B2E5139}"/>
              </a:ext>
            </a:extLst>
          </p:cNvPr>
          <p:cNvPicPr>
            <a:picLocks noChangeAspect="1"/>
          </p:cNvPicPr>
          <p:nvPr/>
        </p:nvPicPr>
        <p:blipFill>
          <a:blip r:embed="rId3"/>
          <a:stretch>
            <a:fillRect/>
          </a:stretch>
        </p:blipFill>
        <p:spPr>
          <a:xfrm>
            <a:off x="4328527" y="3407261"/>
            <a:ext cx="2051725" cy="1231908"/>
          </a:xfrm>
          <a:prstGeom prst="rect">
            <a:avLst/>
          </a:prstGeom>
        </p:spPr>
      </p:pic>
      <p:pic>
        <p:nvPicPr>
          <p:cNvPr id="8" name="Imagen 7">
            <a:extLst>
              <a:ext uri="{FF2B5EF4-FFF2-40B4-BE49-F238E27FC236}">
                <a16:creationId xmlns:a16="http://schemas.microsoft.com/office/drawing/2014/main" xmlns="" id="{79E6C448-71F2-4864-A35E-DCC9ED5F004C}"/>
              </a:ext>
            </a:extLst>
          </p:cNvPr>
          <p:cNvPicPr>
            <a:picLocks noChangeAspect="1"/>
          </p:cNvPicPr>
          <p:nvPr/>
        </p:nvPicPr>
        <p:blipFill rotWithShape="1">
          <a:blip r:embed="rId4"/>
          <a:srcRect l="14817" t="1744" r="15423" b="1"/>
          <a:stretch/>
        </p:blipFill>
        <p:spPr>
          <a:xfrm>
            <a:off x="88112" y="3341277"/>
            <a:ext cx="990676" cy="1251099"/>
          </a:xfrm>
          <a:prstGeom prst="rect">
            <a:avLst/>
          </a:prstGeom>
        </p:spPr>
      </p:pic>
      <p:pic>
        <p:nvPicPr>
          <p:cNvPr id="9" name="Imagen 8">
            <a:extLst>
              <a:ext uri="{FF2B5EF4-FFF2-40B4-BE49-F238E27FC236}">
                <a16:creationId xmlns:a16="http://schemas.microsoft.com/office/drawing/2014/main" xmlns="" id="{E7C46EA1-1BD9-4ED7-96C1-F47ADB3F4F34}"/>
              </a:ext>
            </a:extLst>
          </p:cNvPr>
          <p:cNvPicPr>
            <a:picLocks noChangeAspect="1"/>
          </p:cNvPicPr>
          <p:nvPr/>
        </p:nvPicPr>
        <p:blipFill>
          <a:blip r:embed="rId5">
            <a:extLst>
              <a:ext uri="{BEBA8EAE-BF5A-486C-A8C5-ECC9F3942E4B}">
                <a14:imgProps xmlns:a14="http://schemas.microsoft.com/office/drawing/2010/main">
                  <a14:imgLayer r:embed="rId6">
                    <a14:imgEffect>
                      <a14:colorTemperature colorTemp="7200"/>
                    </a14:imgEffect>
                  </a14:imgLayer>
                </a14:imgProps>
              </a:ext>
            </a:extLst>
          </a:blip>
          <a:stretch>
            <a:fillRect/>
          </a:stretch>
        </p:blipFill>
        <p:spPr>
          <a:xfrm>
            <a:off x="28522" y="842481"/>
            <a:ext cx="1720887" cy="1939434"/>
          </a:xfrm>
          <a:prstGeom prst="rect">
            <a:avLst/>
          </a:prstGeom>
        </p:spPr>
      </p:pic>
      <p:pic>
        <p:nvPicPr>
          <p:cNvPr id="1028" name="Picture 4" descr="Resultado de imagen para AYAHUASCA">
            <a:extLst>
              <a:ext uri="{FF2B5EF4-FFF2-40B4-BE49-F238E27FC236}">
                <a16:creationId xmlns:a16="http://schemas.microsoft.com/office/drawing/2014/main" xmlns="" id="{F33F1DDD-092E-42F8-A3FD-36D6E3AA71F5}"/>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161140" y="828031"/>
            <a:ext cx="1236253" cy="195388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Resultado de imagen para ayahuasca planta medicinal">
            <a:extLst>
              <a:ext uri="{FF2B5EF4-FFF2-40B4-BE49-F238E27FC236}">
                <a16:creationId xmlns:a16="http://schemas.microsoft.com/office/drawing/2014/main" xmlns="" id="{EAE221DF-9FFC-4A4D-AF23-F02C2CEB3073}"/>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5400000">
            <a:off x="7384790" y="1357493"/>
            <a:ext cx="1939435" cy="90941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Resultado de imagen para MOMIA JUANITA">
            <a:extLst>
              <a:ext uri="{FF2B5EF4-FFF2-40B4-BE49-F238E27FC236}">
                <a16:creationId xmlns:a16="http://schemas.microsoft.com/office/drawing/2014/main" xmlns="" id="{0ABA7613-E1AF-41A9-B628-612021891A65}"/>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10465" t="13548" r="7061" b="8817"/>
          <a:stretch/>
        </p:blipFill>
        <p:spPr bwMode="auto">
          <a:xfrm>
            <a:off x="7110031" y="3407261"/>
            <a:ext cx="1345600" cy="1266654"/>
          </a:xfrm>
          <a:prstGeom prst="rect">
            <a:avLst/>
          </a:prstGeom>
          <a:noFill/>
          <a:extLst>
            <a:ext uri="{909E8E84-426E-40DD-AFC4-6F175D3DCCD1}">
              <a14:hiddenFill xmlns:a14="http://schemas.microsoft.com/office/drawing/2010/main">
                <a:solidFill>
                  <a:srgbClr val="FFFFFF"/>
                </a:solidFill>
              </a14:hiddenFill>
            </a:ext>
          </a:extLst>
        </p:spPr>
      </p:pic>
      <p:pic>
        <p:nvPicPr>
          <p:cNvPr id="12" name="Imagen 11">
            <a:extLst>
              <a:ext uri="{FF2B5EF4-FFF2-40B4-BE49-F238E27FC236}">
                <a16:creationId xmlns:a16="http://schemas.microsoft.com/office/drawing/2014/main" xmlns="" id="{DF74E011-102F-44ED-8CDB-50FDFB1E80A9}"/>
              </a:ext>
            </a:extLst>
          </p:cNvPr>
          <p:cNvPicPr>
            <a:picLocks noChangeAspect="1"/>
          </p:cNvPicPr>
          <p:nvPr/>
        </p:nvPicPr>
        <p:blipFill rotWithShape="1">
          <a:blip r:embed="rId10" cstate="print"/>
          <a:srcRect l="7435" t="6023" r="14683" b="9461"/>
          <a:stretch/>
        </p:blipFill>
        <p:spPr>
          <a:xfrm>
            <a:off x="4409297" y="824083"/>
            <a:ext cx="1275594" cy="1957831"/>
          </a:xfrm>
          <a:prstGeom prst="rect">
            <a:avLst/>
          </a:prstGeom>
        </p:spPr>
      </p:pic>
      <p:pic>
        <p:nvPicPr>
          <p:cNvPr id="13" name="Imagen 12">
            <a:extLst>
              <a:ext uri="{FF2B5EF4-FFF2-40B4-BE49-F238E27FC236}">
                <a16:creationId xmlns:a16="http://schemas.microsoft.com/office/drawing/2014/main" xmlns="" id="{4F499F38-52B9-4C25-90A0-5667A308543E}"/>
              </a:ext>
            </a:extLst>
          </p:cNvPr>
          <p:cNvPicPr>
            <a:picLocks noChangeAspect="1"/>
          </p:cNvPicPr>
          <p:nvPr/>
        </p:nvPicPr>
        <p:blipFill rotWithShape="1">
          <a:blip r:embed="rId11" cstate="print"/>
          <a:srcRect l="8909" t="9354" r="20770" b="16452"/>
          <a:stretch/>
        </p:blipFill>
        <p:spPr>
          <a:xfrm>
            <a:off x="2327352" y="842481"/>
            <a:ext cx="1491889" cy="1939434"/>
          </a:xfrm>
          <a:prstGeom prst="rect">
            <a:avLst/>
          </a:prstGeom>
        </p:spPr>
      </p:pic>
      <p:sp>
        <p:nvSpPr>
          <p:cNvPr id="14" name="CuadroTexto 13">
            <a:extLst>
              <a:ext uri="{FF2B5EF4-FFF2-40B4-BE49-F238E27FC236}">
                <a16:creationId xmlns:a16="http://schemas.microsoft.com/office/drawing/2014/main" xmlns="" id="{D075B8FD-CD36-422E-B939-0DA6B9BD049F}"/>
              </a:ext>
            </a:extLst>
          </p:cNvPr>
          <p:cNvSpPr txBox="1"/>
          <p:nvPr/>
        </p:nvSpPr>
        <p:spPr>
          <a:xfrm>
            <a:off x="88111" y="2888472"/>
            <a:ext cx="8866004" cy="623248"/>
          </a:xfrm>
          <a:prstGeom prst="rect">
            <a:avLst/>
          </a:prstGeom>
          <a:noFill/>
        </p:spPr>
        <p:txBody>
          <a:bodyPr wrap="square" lIns="68580" tIns="34290" rIns="68580" bIns="34290" rtlCol="0">
            <a:spAutoFit/>
          </a:bodyPr>
          <a:lstStyle/>
          <a:p>
            <a:pPr algn="ctr"/>
            <a:r>
              <a:rPr lang="en-US" sz="1800" b="1" dirty="0"/>
              <a:t>STORIA DELLA MEDICINA PRECOLOMBINA E INCA. SCIAMANISMO PERUVIANO
</a:t>
            </a:r>
            <a:endParaRPr lang="es-PE" sz="1800" b="1" dirty="0"/>
          </a:p>
        </p:txBody>
      </p:sp>
    </p:spTree>
    <p:extLst>
      <p:ext uri="{BB962C8B-B14F-4D97-AF65-F5344CB8AC3E}">
        <p14:creationId xmlns:p14="http://schemas.microsoft.com/office/powerpoint/2010/main" val="41281054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79948138-4209-49D9-B2A5-B6468E5A7F6F}"/>
              </a:ext>
            </a:extLst>
          </p:cNvPr>
          <p:cNvSpPr>
            <a:spLocks noGrp="1"/>
          </p:cNvSpPr>
          <p:nvPr>
            <p:ph type="title"/>
          </p:nvPr>
        </p:nvSpPr>
        <p:spPr>
          <a:xfrm>
            <a:off x="198750" y="764301"/>
            <a:ext cx="8354961" cy="528100"/>
          </a:xfrm>
        </p:spPr>
        <p:txBody>
          <a:bodyPr>
            <a:noAutofit/>
          </a:bodyPr>
          <a:lstStyle/>
          <a:p>
            <a:r>
              <a:rPr lang="es-PE" sz="1800" b="1" dirty="0">
                <a:solidFill>
                  <a:schemeClr val="accent2"/>
                </a:solidFill>
                <a:effectLst>
                  <a:outerShdw blurRad="38100" dist="38100" dir="2700000" algn="tl">
                    <a:srgbClr val="000000">
                      <a:alpha val="43137"/>
                    </a:srgbClr>
                  </a:outerShdw>
                </a:effectLst>
              </a:rPr>
              <a:t>4. </a:t>
            </a:r>
            <a:r>
              <a:rPr lang="en-US" sz="1800" b="1" dirty="0">
                <a:solidFill>
                  <a:schemeClr val="accent2"/>
                </a:solidFill>
                <a:effectLst>
                  <a:outerShdw blurRad="38100" dist="38100" dir="2700000" algn="tl">
                    <a:srgbClr val="000000">
                      <a:alpha val="43137"/>
                    </a:srgbClr>
                  </a:outerShdw>
                </a:effectLst>
              </a:rPr>
              <a:t>Elenco </a:t>
            </a:r>
            <a:r>
              <a:rPr lang="en-US" sz="1800" b="1" dirty="0" err="1">
                <a:solidFill>
                  <a:schemeClr val="accent2"/>
                </a:solidFill>
                <a:effectLst>
                  <a:outerShdw blurRad="38100" dist="38100" dir="2700000" algn="tl">
                    <a:srgbClr val="000000">
                      <a:alpha val="43137"/>
                    </a:srgbClr>
                  </a:outerShdw>
                </a:effectLst>
              </a:rPr>
              <a:t>delle</a:t>
            </a:r>
            <a:r>
              <a:rPr lang="en-US" sz="1800" b="1" dirty="0">
                <a:solidFill>
                  <a:schemeClr val="accent2"/>
                </a:solidFill>
                <a:effectLst>
                  <a:outerShdw blurRad="38100" dist="38100" dir="2700000" algn="tl">
                    <a:srgbClr val="000000">
                      <a:alpha val="43137"/>
                    </a:srgbClr>
                  </a:outerShdw>
                </a:effectLst>
              </a:rPr>
              <a:t> </a:t>
            </a:r>
            <a:r>
              <a:rPr lang="en-US" sz="1800" b="1" dirty="0" err="1">
                <a:solidFill>
                  <a:schemeClr val="accent2"/>
                </a:solidFill>
                <a:effectLst>
                  <a:outerShdw blurRad="38100" dist="38100" dir="2700000" algn="tl">
                    <a:srgbClr val="000000">
                      <a:alpha val="43137"/>
                    </a:srgbClr>
                  </a:outerShdw>
                </a:effectLst>
              </a:rPr>
              <a:t>principali</a:t>
            </a:r>
            <a:r>
              <a:rPr lang="en-US" sz="1800" b="1" dirty="0">
                <a:solidFill>
                  <a:schemeClr val="accent2"/>
                </a:solidFill>
                <a:effectLst>
                  <a:outerShdw blurRad="38100" dist="38100" dir="2700000" algn="tl">
                    <a:srgbClr val="000000">
                      <a:alpha val="43137"/>
                    </a:srgbClr>
                  </a:outerShdw>
                </a:effectLst>
              </a:rPr>
              <a:t> </a:t>
            </a:r>
            <a:r>
              <a:rPr lang="en-US" sz="1800" b="1" dirty="0" err="1">
                <a:solidFill>
                  <a:schemeClr val="accent2"/>
                </a:solidFill>
                <a:effectLst>
                  <a:outerShdw blurRad="38100" dist="38100" dir="2700000" algn="tl">
                    <a:srgbClr val="000000">
                      <a:alpha val="43137"/>
                    </a:srgbClr>
                  </a:outerShdw>
                </a:effectLst>
              </a:rPr>
              <a:t>fonti</a:t>
            </a:r>
            <a:r>
              <a:rPr lang="en-US" sz="1800" b="1" dirty="0">
                <a:solidFill>
                  <a:schemeClr val="accent2"/>
                </a:solidFill>
                <a:effectLst>
                  <a:outerShdw blurRad="38100" dist="38100" dir="2700000" algn="tl">
                    <a:srgbClr val="000000">
                      <a:alpha val="43137"/>
                    </a:srgbClr>
                  </a:outerShdw>
                </a:effectLst>
              </a:rPr>
              <a:t> </a:t>
            </a:r>
            <a:r>
              <a:rPr lang="en-US" sz="1800" b="1" dirty="0" err="1">
                <a:solidFill>
                  <a:schemeClr val="accent2"/>
                </a:solidFill>
                <a:effectLst>
                  <a:outerShdw blurRad="38100" dist="38100" dir="2700000" algn="tl">
                    <a:srgbClr val="000000">
                      <a:alpha val="43137"/>
                    </a:srgbClr>
                  </a:outerShdw>
                </a:effectLst>
              </a:rPr>
              <a:t>nella</a:t>
            </a:r>
            <a:r>
              <a:rPr lang="en-US" sz="1800" b="1" dirty="0">
                <a:solidFill>
                  <a:schemeClr val="accent2"/>
                </a:solidFill>
                <a:effectLst>
                  <a:outerShdw blurRad="38100" dist="38100" dir="2700000" algn="tl">
                    <a:srgbClr val="000000">
                      <a:alpha val="43137"/>
                    </a:srgbClr>
                  </a:outerShdw>
                </a:effectLst>
              </a:rPr>
              <a:t> </a:t>
            </a:r>
            <a:r>
              <a:rPr lang="en-US" sz="1800" b="1" dirty="0" err="1">
                <a:solidFill>
                  <a:schemeClr val="accent2"/>
                </a:solidFill>
                <a:effectLst>
                  <a:outerShdw blurRad="38100" dist="38100" dir="2700000" algn="tl">
                    <a:srgbClr val="000000">
                      <a:alpha val="43137"/>
                    </a:srgbClr>
                  </a:outerShdw>
                </a:effectLst>
              </a:rPr>
              <a:t>storia</a:t>
            </a:r>
            <a:r>
              <a:rPr lang="en-US" sz="1800" b="1" dirty="0">
                <a:solidFill>
                  <a:schemeClr val="accent2"/>
                </a:solidFill>
                <a:effectLst>
                  <a:outerShdw blurRad="38100" dist="38100" dir="2700000" algn="tl">
                    <a:srgbClr val="000000">
                      <a:alpha val="43137"/>
                    </a:srgbClr>
                  </a:outerShdw>
                </a:effectLst>
              </a:rPr>
              <a:t> </a:t>
            </a:r>
            <a:r>
              <a:rPr lang="en-US" sz="1800" b="1" dirty="0" err="1">
                <a:solidFill>
                  <a:schemeClr val="accent2"/>
                </a:solidFill>
                <a:effectLst>
                  <a:outerShdw blurRad="38100" dist="38100" dir="2700000" algn="tl">
                    <a:srgbClr val="000000">
                      <a:alpha val="43137"/>
                    </a:srgbClr>
                  </a:outerShdw>
                </a:effectLst>
              </a:rPr>
              <a:t>della</a:t>
            </a:r>
            <a:r>
              <a:rPr lang="en-US" sz="1800" b="1" dirty="0">
                <a:solidFill>
                  <a:schemeClr val="accent2"/>
                </a:solidFill>
                <a:effectLst>
                  <a:outerShdw blurRad="38100" dist="38100" dir="2700000" algn="tl">
                    <a:srgbClr val="000000">
                      <a:alpha val="43137"/>
                    </a:srgbClr>
                  </a:outerShdw>
                </a:effectLst>
              </a:rPr>
              <a:t> </a:t>
            </a:r>
            <a:r>
              <a:rPr lang="en-US" sz="1800" b="1" dirty="0" err="1">
                <a:solidFill>
                  <a:schemeClr val="accent2"/>
                </a:solidFill>
                <a:effectLst>
                  <a:outerShdw blurRad="38100" dist="38100" dir="2700000" algn="tl">
                    <a:srgbClr val="000000">
                      <a:alpha val="43137"/>
                    </a:srgbClr>
                  </a:outerShdw>
                </a:effectLst>
              </a:rPr>
              <a:t>medicina</a:t>
            </a:r>
            <a:r>
              <a:rPr lang="en-US" sz="1800" b="1" dirty="0">
                <a:solidFill>
                  <a:schemeClr val="accent2"/>
                </a:solidFill>
                <a:effectLst>
                  <a:outerShdw blurRad="38100" dist="38100" dir="2700000" algn="tl">
                    <a:srgbClr val="000000">
                      <a:alpha val="43137"/>
                    </a:srgbClr>
                  </a:outerShdw>
                </a:effectLst>
              </a:rPr>
              <a:t> pre-</a:t>
            </a:r>
            <a:r>
              <a:rPr lang="en-US" sz="1800" b="1" dirty="0" err="1">
                <a:solidFill>
                  <a:schemeClr val="accent2"/>
                </a:solidFill>
                <a:effectLst>
                  <a:outerShdw blurRad="38100" dist="38100" dir="2700000" algn="tl">
                    <a:srgbClr val="000000">
                      <a:alpha val="43137"/>
                    </a:srgbClr>
                  </a:outerShdw>
                </a:effectLst>
              </a:rPr>
              <a:t>colombina</a:t>
            </a:r>
            <a:r>
              <a:rPr lang="en-US" sz="1800" b="1" dirty="0">
                <a:solidFill>
                  <a:schemeClr val="accent2"/>
                </a:solidFill>
                <a:effectLst>
                  <a:outerShdw blurRad="38100" dist="38100" dir="2700000" algn="tl">
                    <a:srgbClr val="000000">
                      <a:alpha val="43137"/>
                    </a:srgbClr>
                  </a:outerShdw>
                </a:effectLst>
              </a:rPr>
              <a:t> e Inca in </a:t>
            </a:r>
            <a:r>
              <a:rPr lang="en-US" sz="1800" b="1" dirty="0" err="1">
                <a:solidFill>
                  <a:schemeClr val="accent2"/>
                </a:solidFill>
                <a:effectLst>
                  <a:outerShdw blurRad="38100" dist="38100" dir="2700000" algn="tl">
                    <a:srgbClr val="000000">
                      <a:alpha val="43137"/>
                    </a:srgbClr>
                  </a:outerShdw>
                </a:effectLst>
              </a:rPr>
              <a:t>Perù</a:t>
            </a:r>
            <a:r>
              <a:rPr lang="en-US" sz="1800" b="1" dirty="0">
                <a:solidFill>
                  <a:schemeClr val="accent2"/>
                </a:solidFill>
                <a:effectLst>
                  <a:outerShdw blurRad="38100" dist="38100" dir="2700000" algn="tl">
                    <a:srgbClr val="000000">
                      <a:alpha val="43137"/>
                    </a:srgbClr>
                  </a:outerShdw>
                </a:effectLst>
              </a:rPr>
              <a:t> </a:t>
            </a:r>
            <a:endParaRPr lang="es-PE" sz="1800" b="1" dirty="0">
              <a:solidFill>
                <a:schemeClr val="accent2"/>
              </a:solidFill>
              <a:effectLst>
                <a:outerShdw blurRad="38100" dist="38100" dir="2700000" algn="tl">
                  <a:srgbClr val="000000">
                    <a:alpha val="43137"/>
                  </a:srgbClr>
                </a:outerShdw>
              </a:effectLst>
            </a:endParaRPr>
          </a:p>
        </p:txBody>
      </p:sp>
      <p:sp>
        <p:nvSpPr>
          <p:cNvPr id="3" name="Marcador de contenido 2">
            <a:extLst>
              <a:ext uri="{FF2B5EF4-FFF2-40B4-BE49-F238E27FC236}">
                <a16:creationId xmlns:a16="http://schemas.microsoft.com/office/drawing/2014/main" xmlns="" id="{4D72F654-AE2B-4A78-8EFB-BF99A36336D8}"/>
              </a:ext>
            </a:extLst>
          </p:cNvPr>
          <p:cNvSpPr>
            <a:spLocks noGrp="1"/>
          </p:cNvSpPr>
          <p:nvPr>
            <p:ph idx="1"/>
          </p:nvPr>
        </p:nvSpPr>
        <p:spPr>
          <a:xfrm>
            <a:off x="294968" y="1438283"/>
            <a:ext cx="8849032" cy="3102895"/>
          </a:xfrm>
          <a:solidFill>
            <a:schemeClr val="bg1"/>
          </a:solidFill>
        </p:spPr>
        <p:txBody>
          <a:bodyPr>
            <a:normAutofit/>
          </a:bodyPr>
          <a:lstStyle/>
          <a:p>
            <a:pPr marL="0" indent="0">
              <a:buNone/>
            </a:pPr>
            <a:r>
              <a:rPr lang="en-US" sz="1200" dirty="0"/>
              <a:t>Nel </a:t>
            </a:r>
            <a:r>
              <a:rPr lang="en-US" sz="1200" dirty="0" err="1"/>
              <a:t>libro</a:t>
            </a:r>
            <a:r>
              <a:rPr lang="en-US" sz="1200" dirty="0"/>
              <a:t> "Real Comments of the Incas", Inca </a:t>
            </a:r>
            <a:r>
              <a:rPr lang="en-US" sz="1200" dirty="0" err="1"/>
              <a:t>Garcilaso</a:t>
            </a:r>
            <a:r>
              <a:rPr lang="en-US" sz="1200" dirty="0"/>
              <a:t> de la Vega (1609), </a:t>
            </a:r>
            <a:r>
              <a:rPr lang="it-IT" sz="1200" dirty="0"/>
              <a:t>racconta le cure con il letame di </a:t>
            </a:r>
            <a:r>
              <a:rPr lang="it-IT" sz="1200" dirty="0" err="1"/>
              <a:t>auquénido</a:t>
            </a:r>
            <a:r>
              <a:rPr lang="it-IT" sz="1200" dirty="0"/>
              <a:t> mescolato con un particolare "sego", per curare le ferite di guerra. </a:t>
            </a:r>
            <a:endParaRPr lang="en-US" sz="1200" dirty="0"/>
          </a:p>
          <a:p>
            <a:pPr marL="0" indent="0">
              <a:buNone/>
            </a:pPr>
            <a:r>
              <a:rPr lang="en-US" sz="1200" dirty="0"/>
              <a:t>Joseph de Acosta (1590): </a:t>
            </a:r>
            <a:r>
              <a:rPr lang="en-US" sz="1200" dirty="0" err="1"/>
              <a:t>nel</a:t>
            </a:r>
            <a:r>
              <a:rPr lang="en-US" sz="1200" dirty="0"/>
              <a:t> </a:t>
            </a:r>
            <a:r>
              <a:rPr lang="en-US" sz="1200" dirty="0" err="1"/>
              <a:t>suo</a:t>
            </a:r>
            <a:r>
              <a:rPr lang="en-US" sz="1200" dirty="0"/>
              <a:t> </a:t>
            </a:r>
            <a:r>
              <a:rPr lang="en-US" sz="1200" dirty="0" err="1"/>
              <a:t>lavoro</a:t>
            </a:r>
            <a:r>
              <a:rPr lang="en-US" sz="1200" dirty="0"/>
              <a:t> "Natural and Moral History of the Indies”, è </a:t>
            </a:r>
            <a:r>
              <a:rPr lang="en-US" sz="1200" dirty="0" err="1"/>
              <a:t>narrato</a:t>
            </a:r>
            <a:r>
              <a:rPr lang="en-US" sz="1200" dirty="0"/>
              <a:t> </a:t>
            </a:r>
            <a:r>
              <a:rPr lang="en-US" sz="1200" dirty="0" err="1"/>
              <a:t>l’uso</a:t>
            </a:r>
            <a:r>
              <a:rPr lang="en-US" sz="1200" dirty="0"/>
              <a:t> </a:t>
            </a:r>
            <a:r>
              <a:rPr lang="en-US" sz="1200" dirty="0" err="1"/>
              <a:t>delle</a:t>
            </a:r>
            <a:r>
              <a:rPr lang="en-US" sz="1200" dirty="0"/>
              <a:t> </a:t>
            </a:r>
            <a:r>
              <a:rPr lang="en-US" sz="1200" dirty="0" err="1"/>
              <a:t>piante</a:t>
            </a:r>
            <a:r>
              <a:rPr lang="en-US" sz="1200" dirty="0"/>
              <a:t> </a:t>
            </a:r>
            <a:r>
              <a:rPr lang="en-US" sz="1200" dirty="0" err="1"/>
              <a:t>americane</a:t>
            </a:r>
            <a:r>
              <a:rPr lang="en-US" sz="1200" dirty="0"/>
              <a:t> e le </a:t>
            </a:r>
            <a:r>
              <a:rPr lang="en-US" sz="1200" dirty="0" err="1"/>
              <a:t>loro</a:t>
            </a:r>
            <a:r>
              <a:rPr lang="en-US" sz="1200" dirty="0"/>
              <a:t> </a:t>
            </a:r>
            <a:r>
              <a:rPr lang="en-US" sz="1200" dirty="0" err="1"/>
              <a:t>proprietà</a:t>
            </a:r>
            <a:r>
              <a:rPr lang="en-US" sz="1200" dirty="0"/>
              <a:t> </a:t>
            </a:r>
            <a:r>
              <a:rPr lang="en-US" sz="1200" dirty="0" err="1"/>
              <a:t>mediche</a:t>
            </a:r>
            <a:r>
              <a:rPr lang="en-US" sz="1200" dirty="0"/>
              <a:t>, </a:t>
            </a:r>
            <a:r>
              <a:rPr lang="en-US" sz="1200" dirty="0" err="1"/>
              <a:t>l’autore</a:t>
            </a:r>
            <a:r>
              <a:rPr lang="en-US" sz="1200" dirty="0"/>
              <a:t> </a:t>
            </a:r>
            <a:r>
              <a:rPr lang="en-US" sz="1200" dirty="0" err="1"/>
              <a:t>evidenzia</a:t>
            </a:r>
            <a:r>
              <a:rPr lang="en-US" sz="1200" dirty="0"/>
              <a:t> </a:t>
            </a:r>
            <a:r>
              <a:rPr lang="en-US" sz="1200" dirty="0" err="1"/>
              <a:t>che</a:t>
            </a:r>
            <a:r>
              <a:rPr lang="en-US" sz="1200" dirty="0"/>
              <a:t> le culture </a:t>
            </a:r>
            <a:r>
              <a:rPr lang="en-US" sz="1200" dirty="0" err="1"/>
              <a:t>andine</a:t>
            </a:r>
            <a:r>
              <a:rPr lang="en-US" sz="1200" dirty="0"/>
              <a:t> pre-</a:t>
            </a:r>
            <a:r>
              <a:rPr lang="en-US" sz="1200" dirty="0" err="1"/>
              <a:t>colombiane</a:t>
            </a:r>
            <a:r>
              <a:rPr lang="en-US" sz="1200" dirty="0"/>
              <a:t> </a:t>
            </a:r>
            <a:r>
              <a:rPr lang="en-US" sz="1200" dirty="0" err="1"/>
              <a:t>usavano</a:t>
            </a:r>
            <a:r>
              <a:rPr lang="en-US" sz="1200" dirty="0"/>
              <a:t> la </a:t>
            </a:r>
            <a:r>
              <a:rPr lang="en-US" sz="1200" dirty="0" err="1"/>
              <a:t>dieta</a:t>
            </a:r>
            <a:r>
              <a:rPr lang="en-US" sz="1200" dirty="0"/>
              <a:t> come </a:t>
            </a:r>
            <a:r>
              <a:rPr lang="en-US" sz="1200" dirty="0" err="1"/>
              <a:t>pratica</a:t>
            </a:r>
            <a:r>
              <a:rPr lang="en-US" sz="1200" dirty="0"/>
              <a:t> </a:t>
            </a:r>
            <a:r>
              <a:rPr lang="en-US" sz="1200" dirty="0" err="1"/>
              <a:t>salutogenetica</a:t>
            </a:r>
            <a:r>
              <a:rPr lang="en-US" sz="1200" dirty="0"/>
              <a:t> “</a:t>
            </a:r>
            <a:r>
              <a:rPr lang="en-US" sz="1200" dirty="0" err="1"/>
              <a:t>uso</a:t>
            </a:r>
            <a:r>
              <a:rPr lang="en-US" sz="1200" dirty="0"/>
              <a:t> e consume di </a:t>
            </a:r>
            <a:r>
              <a:rPr lang="en-US" sz="1200" dirty="0" err="1"/>
              <a:t>cibo</a:t>
            </a:r>
            <a:r>
              <a:rPr lang="en-US" sz="1200" dirty="0"/>
              <a:t>”. </a:t>
            </a:r>
            <a:endParaRPr lang="es-ES" sz="1500" dirty="0"/>
          </a:p>
          <a:p>
            <a:pPr marL="0" indent="0">
              <a:buNone/>
            </a:pPr>
            <a:endParaRPr lang="es-ES" sz="1500" dirty="0"/>
          </a:p>
          <a:p>
            <a:pPr marL="0" indent="0">
              <a:buNone/>
            </a:pPr>
            <a:endParaRPr lang="es-ES" sz="1500" dirty="0"/>
          </a:p>
          <a:p>
            <a:pPr marL="0" indent="0">
              <a:lnSpc>
                <a:spcPct val="100000"/>
              </a:lnSpc>
              <a:buNone/>
            </a:pPr>
            <a:endParaRPr lang="es-ES" sz="900" dirty="0"/>
          </a:p>
          <a:p>
            <a:pPr marL="0" indent="0">
              <a:lnSpc>
                <a:spcPct val="100000"/>
              </a:lnSpc>
              <a:buNone/>
            </a:pPr>
            <a:endParaRPr lang="es-ES" sz="900" dirty="0"/>
          </a:p>
          <a:p>
            <a:pPr marL="0" indent="0">
              <a:lnSpc>
                <a:spcPct val="100000"/>
              </a:lnSpc>
              <a:buNone/>
            </a:pPr>
            <a:endParaRPr lang="es-ES" sz="900" dirty="0"/>
          </a:p>
          <a:p>
            <a:pPr marL="0" indent="0">
              <a:lnSpc>
                <a:spcPct val="100000"/>
              </a:lnSpc>
              <a:buNone/>
            </a:pPr>
            <a:r>
              <a:rPr lang="es-ES" sz="900" dirty="0"/>
              <a:t>Apuntes para la elaboración de una historia de la medicina tradicional andina* Notes </a:t>
            </a:r>
            <a:r>
              <a:rPr lang="es-ES" sz="900" dirty="0" err="1"/>
              <a:t>for</a:t>
            </a:r>
            <a:r>
              <a:rPr lang="es-ES" sz="900" dirty="0"/>
              <a:t> </a:t>
            </a:r>
            <a:r>
              <a:rPr lang="es-ES" sz="900" dirty="0" err="1"/>
              <a:t>the</a:t>
            </a:r>
            <a:r>
              <a:rPr lang="es-ES" sz="900" dirty="0"/>
              <a:t> </a:t>
            </a:r>
            <a:r>
              <a:rPr lang="es-ES" sz="900" dirty="0" err="1"/>
              <a:t>development</a:t>
            </a:r>
            <a:r>
              <a:rPr lang="es-ES" sz="900" dirty="0"/>
              <a:t> of a </a:t>
            </a:r>
            <a:r>
              <a:rPr lang="es-ES" sz="900" dirty="0" err="1"/>
              <a:t>history</a:t>
            </a:r>
            <a:r>
              <a:rPr lang="es-ES" sz="900" dirty="0"/>
              <a:t> of    </a:t>
            </a:r>
            <a:r>
              <a:rPr lang="es-ES" sz="900" dirty="0" err="1"/>
              <a:t>traditional</a:t>
            </a:r>
            <a:r>
              <a:rPr lang="es-ES" sz="900" dirty="0"/>
              <a:t> </a:t>
            </a:r>
            <a:r>
              <a:rPr lang="es-ES" sz="900" dirty="0" err="1"/>
              <a:t>Andean</a:t>
            </a:r>
            <a:r>
              <a:rPr lang="es-ES" sz="900" dirty="0"/>
              <a:t> medicine. Erick Devoto Bazán** Universidad de Lima. </a:t>
            </a:r>
            <a:r>
              <a:rPr lang="pt-BR" sz="900" dirty="0"/>
              <a:t>RIRA vol. 1, n° 2 (</a:t>
            </a:r>
            <a:r>
              <a:rPr lang="pt-BR" sz="900" dirty="0" err="1"/>
              <a:t>octubre</a:t>
            </a:r>
            <a:r>
              <a:rPr lang="pt-BR" sz="900" dirty="0"/>
              <a:t> 2016) pp. 79-116 / ISSN: 2415-5896 https://doi.org/10.18800/revistaira.201602.003</a:t>
            </a:r>
          </a:p>
          <a:p>
            <a:pPr marL="0" indent="0">
              <a:lnSpc>
                <a:spcPct val="100000"/>
              </a:lnSpc>
              <a:buNone/>
            </a:pPr>
            <a:endParaRPr lang="es-PE" sz="900" dirty="0"/>
          </a:p>
        </p:txBody>
      </p:sp>
    </p:spTree>
    <p:extLst>
      <p:ext uri="{BB962C8B-B14F-4D97-AF65-F5344CB8AC3E}">
        <p14:creationId xmlns:p14="http://schemas.microsoft.com/office/powerpoint/2010/main" val="24815072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79948138-4209-49D9-B2A5-B6468E5A7F6F}"/>
              </a:ext>
            </a:extLst>
          </p:cNvPr>
          <p:cNvSpPr>
            <a:spLocks noGrp="1"/>
          </p:cNvSpPr>
          <p:nvPr>
            <p:ph type="title"/>
          </p:nvPr>
        </p:nvSpPr>
        <p:spPr>
          <a:xfrm>
            <a:off x="201486" y="1159523"/>
            <a:ext cx="8354961" cy="576809"/>
          </a:xfrm>
        </p:spPr>
        <p:txBody>
          <a:bodyPr>
            <a:noAutofit/>
          </a:bodyPr>
          <a:lstStyle/>
          <a:p>
            <a:r>
              <a:rPr lang="es-PE" sz="1800" b="1" dirty="0">
                <a:solidFill>
                  <a:schemeClr val="accent2"/>
                </a:solidFill>
                <a:effectLst>
                  <a:outerShdw blurRad="38100" dist="38100" dir="2700000" algn="tl">
                    <a:srgbClr val="000000">
                      <a:alpha val="43137"/>
                    </a:srgbClr>
                  </a:outerShdw>
                </a:effectLst>
              </a:rPr>
              <a:t>4. </a:t>
            </a:r>
            <a:r>
              <a:rPr lang="en-US" sz="1800" b="1" dirty="0">
                <a:solidFill>
                  <a:schemeClr val="accent2"/>
                </a:solidFill>
                <a:effectLst>
                  <a:outerShdw blurRad="38100" dist="38100" dir="2700000" algn="tl">
                    <a:srgbClr val="000000">
                      <a:alpha val="43137"/>
                    </a:srgbClr>
                  </a:outerShdw>
                </a:effectLst>
              </a:rPr>
              <a:t>Elenco </a:t>
            </a:r>
            <a:r>
              <a:rPr lang="en-US" sz="1800" b="1" dirty="0" err="1">
                <a:solidFill>
                  <a:schemeClr val="accent2"/>
                </a:solidFill>
                <a:effectLst>
                  <a:outerShdw blurRad="38100" dist="38100" dir="2700000" algn="tl">
                    <a:srgbClr val="000000">
                      <a:alpha val="43137"/>
                    </a:srgbClr>
                  </a:outerShdw>
                </a:effectLst>
              </a:rPr>
              <a:t>delle</a:t>
            </a:r>
            <a:r>
              <a:rPr lang="en-US" sz="1800" b="1" dirty="0">
                <a:solidFill>
                  <a:schemeClr val="accent2"/>
                </a:solidFill>
                <a:effectLst>
                  <a:outerShdw blurRad="38100" dist="38100" dir="2700000" algn="tl">
                    <a:srgbClr val="000000">
                      <a:alpha val="43137"/>
                    </a:srgbClr>
                  </a:outerShdw>
                </a:effectLst>
              </a:rPr>
              <a:t> </a:t>
            </a:r>
            <a:r>
              <a:rPr lang="en-US" sz="1800" b="1" dirty="0" err="1">
                <a:solidFill>
                  <a:schemeClr val="accent2"/>
                </a:solidFill>
                <a:effectLst>
                  <a:outerShdw blurRad="38100" dist="38100" dir="2700000" algn="tl">
                    <a:srgbClr val="000000">
                      <a:alpha val="43137"/>
                    </a:srgbClr>
                  </a:outerShdw>
                </a:effectLst>
              </a:rPr>
              <a:t>principali</a:t>
            </a:r>
            <a:r>
              <a:rPr lang="en-US" sz="1800" b="1" dirty="0">
                <a:solidFill>
                  <a:schemeClr val="accent2"/>
                </a:solidFill>
                <a:effectLst>
                  <a:outerShdw blurRad="38100" dist="38100" dir="2700000" algn="tl">
                    <a:srgbClr val="000000">
                      <a:alpha val="43137"/>
                    </a:srgbClr>
                  </a:outerShdw>
                </a:effectLst>
              </a:rPr>
              <a:t> </a:t>
            </a:r>
            <a:r>
              <a:rPr lang="en-US" sz="1800" b="1" dirty="0" err="1">
                <a:solidFill>
                  <a:schemeClr val="accent2"/>
                </a:solidFill>
                <a:effectLst>
                  <a:outerShdw blurRad="38100" dist="38100" dir="2700000" algn="tl">
                    <a:srgbClr val="000000">
                      <a:alpha val="43137"/>
                    </a:srgbClr>
                  </a:outerShdw>
                </a:effectLst>
              </a:rPr>
              <a:t>fonti</a:t>
            </a:r>
            <a:r>
              <a:rPr lang="en-US" sz="1800" b="1" dirty="0">
                <a:solidFill>
                  <a:schemeClr val="accent2"/>
                </a:solidFill>
                <a:effectLst>
                  <a:outerShdw blurRad="38100" dist="38100" dir="2700000" algn="tl">
                    <a:srgbClr val="000000">
                      <a:alpha val="43137"/>
                    </a:srgbClr>
                  </a:outerShdw>
                </a:effectLst>
              </a:rPr>
              <a:t> </a:t>
            </a:r>
            <a:r>
              <a:rPr lang="en-US" sz="1800" b="1" dirty="0" err="1">
                <a:solidFill>
                  <a:schemeClr val="accent2"/>
                </a:solidFill>
                <a:effectLst>
                  <a:outerShdw blurRad="38100" dist="38100" dir="2700000" algn="tl">
                    <a:srgbClr val="000000">
                      <a:alpha val="43137"/>
                    </a:srgbClr>
                  </a:outerShdw>
                </a:effectLst>
              </a:rPr>
              <a:t>nella</a:t>
            </a:r>
            <a:r>
              <a:rPr lang="en-US" sz="1800" b="1" dirty="0">
                <a:solidFill>
                  <a:schemeClr val="accent2"/>
                </a:solidFill>
                <a:effectLst>
                  <a:outerShdw blurRad="38100" dist="38100" dir="2700000" algn="tl">
                    <a:srgbClr val="000000">
                      <a:alpha val="43137"/>
                    </a:srgbClr>
                  </a:outerShdw>
                </a:effectLst>
              </a:rPr>
              <a:t> </a:t>
            </a:r>
            <a:r>
              <a:rPr lang="en-US" sz="1800" b="1" dirty="0" err="1">
                <a:solidFill>
                  <a:schemeClr val="accent2"/>
                </a:solidFill>
                <a:effectLst>
                  <a:outerShdw blurRad="38100" dist="38100" dir="2700000" algn="tl">
                    <a:srgbClr val="000000">
                      <a:alpha val="43137"/>
                    </a:srgbClr>
                  </a:outerShdw>
                </a:effectLst>
              </a:rPr>
              <a:t>storia</a:t>
            </a:r>
            <a:r>
              <a:rPr lang="en-US" sz="1800" b="1" dirty="0">
                <a:solidFill>
                  <a:schemeClr val="accent2"/>
                </a:solidFill>
                <a:effectLst>
                  <a:outerShdw blurRad="38100" dist="38100" dir="2700000" algn="tl">
                    <a:srgbClr val="000000">
                      <a:alpha val="43137"/>
                    </a:srgbClr>
                  </a:outerShdw>
                </a:effectLst>
              </a:rPr>
              <a:t> </a:t>
            </a:r>
            <a:r>
              <a:rPr lang="en-US" sz="1800" b="1" dirty="0" err="1">
                <a:solidFill>
                  <a:schemeClr val="accent2"/>
                </a:solidFill>
                <a:effectLst>
                  <a:outerShdw blurRad="38100" dist="38100" dir="2700000" algn="tl">
                    <a:srgbClr val="000000">
                      <a:alpha val="43137"/>
                    </a:srgbClr>
                  </a:outerShdw>
                </a:effectLst>
              </a:rPr>
              <a:t>della</a:t>
            </a:r>
            <a:r>
              <a:rPr lang="en-US" sz="1800" b="1" dirty="0">
                <a:solidFill>
                  <a:schemeClr val="accent2"/>
                </a:solidFill>
                <a:effectLst>
                  <a:outerShdw blurRad="38100" dist="38100" dir="2700000" algn="tl">
                    <a:srgbClr val="000000">
                      <a:alpha val="43137"/>
                    </a:srgbClr>
                  </a:outerShdw>
                </a:effectLst>
              </a:rPr>
              <a:t> </a:t>
            </a:r>
            <a:r>
              <a:rPr lang="en-US" sz="1800" b="1" dirty="0" err="1">
                <a:solidFill>
                  <a:schemeClr val="accent2"/>
                </a:solidFill>
                <a:effectLst>
                  <a:outerShdw blurRad="38100" dist="38100" dir="2700000" algn="tl">
                    <a:srgbClr val="000000">
                      <a:alpha val="43137"/>
                    </a:srgbClr>
                  </a:outerShdw>
                </a:effectLst>
              </a:rPr>
              <a:t>medicina</a:t>
            </a:r>
            <a:r>
              <a:rPr lang="en-US" sz="1800" b="1" dirty="0">
                <a:solidFill>
                  <a:schemeClr val="accent2"/>
                </a:solidFill>
                <a:effectLst>
                  <a:outerShdw blurRad="38100" dist="38100" dir="2700000" algn="tl">
                    <a:srgbClr val="000000">
                      <a:alpha val="43137"/>
                    </a:srgbClr>
                  </a:outerShdw>
                </a:effectLst>
              </a:rPr>
              <a:t> pre-</a:t>
            </a:r>
            <a:r>
              <a:rPr lang="en-US" sz="1800" b="1" dirty="0" err="1">
                <a:solidFill>
                  <a:schemeClr val="accent2"/>
                </a:solidFill>
                <a:effectLst>
                  <a:outerShdw blurRad="38100" dist="38100" dir="2700000" algn="tl">
                    <a:srgbClr val="000000">
                      <a:alpha val="43137"/>
                    </a:srgbClr>
                  </a:outerShdw>
                </a:effectLst>
              </a:rPr>
              <a:t>colombiana</a:t>
            </a:r>
            <a:r>
              <a:rPr lang="en-US" sz="1800" b="1" dirty="0">
                <a:solidFill>
                  <a:schemeClr val="accent2"/>
                </a:solidFill>
                <a:effectLst>
                  <a:outerShdw blurRad="38100" dist="38100" dir="2700000" algn="tl">
                    <a:srgbClr val="000000">
                      <a:alpha val="43137"/>
                    </a:srgbClr>
                  </a:outerShdw>
                </a:effectLst>
              </a:rPr>
              <a:t> e Inca in </a:t>
            </a:r>
            <a:r>
              <a:rPr lang="en-US" sz="1800" b="1" dirty="0" err="1">
                <a:solidFill>
                  <a:schemeClr val="accent2"/>
                </a:solidFill>
                <a:effectLst>
                  <a:outerShdw blurRad="38100" dist="38100" dir="2700000" algn="tl">
                    <a:srgbClr val="000000">
                      <a:alpha val="43137"/>
                    </a:srgbClr>
                  </a:outerShdw>
                </a:effectLst>
              </a:rPr>
              <a:t>Perù</a:t>
            </a:r>
            <a:r>
              <a:rPr lang="en-US" sz="1800" b="1" dirty="0">
                <a:solidFill>
                  <a:schemeClr val="accent2"/>
                </a:solidFill>
                <a:effectLst>
                  <a:outerShdw blurRad="38100" dist="38100" dir="2700000" algn="tl">
                    <a:srgbClr val="000000">
                      <a:alpha val="43137"/>
                    </a:srgbClr>
                  </a:outerShdw>
                </a:effectLst>
              </a:rPr>
              <a:t> </a:t>
            </a:r>
            <a:endParaRPr lang="es-PE" sz="1800" b="1" dirty="0">
              <a:solidFill>
                <a:schemeClr val="accent2"/>
              </a:solidFill>
              <a:effectLst>
                <a:outerShdw blurRad="38100" dist="38100" dir="2700000" algn="tl">
                  <a:srgbClr val="000000">
                    <a:alpha val="43137"/>
                  </a:srgbClr>
                </a:outerShdw>
              </a:effectLst>
            </a:endParaRPr>
          </a:p>
        </p:txBody>
      </p:sp>
      <p:sp>
        <p:nvSpPr>
          <p:cNvPr id="3" name="Marcador de contenido 2">
            <a:extLst>
              <a:ext uri="{FF2B5EF4-FFF2-40B4-BE49-F238E27FC236}">
                <a16:creationId xmlns:a16="http://schemas.microsoft.com/office/drawing/2014/main" xmlns="" id="{4D72F654-AE2B-4A78-8EFB-BF99A36336D8}"/>
              </a:ext>
            </a:extLst>
          </p:cNvPr>
          <p:cNvSpPr>
            <a:spLocks noGrp="1"/>
          </p:cNvSpPr>
          <p:nvPr>
            <p:ph idx="1"/>
          </p:nvPr>
        </p:nvSpPr>
        <p:spPr>
          <a:xfrm>
            <a:off x="160389" y="1777429"/>
            <a:ext cx="8849032" cy="2270589"/>
          </a:xfrm>
          <a:solidFill>
            <a:schemeClr val="bg1"/>
          </a:solidFill>
        </p:spPr>
        <p:txBody>
          <a:bodyPr>
            <a:normAutofit fontScale="25000" lnSpcReduction="20000"/>
          </a:bodyPr>
          <a:lstStyle/>
          <a:p>
            <a:pPr marL="0" indent="0">
              <a:buNone/>
            </a:pPr>
            <a:endParaRPr lang="en-US" sz="3800" dirty="0"/>
          </a:p>
          <a:p>
            <a:pPr marL="0" indent="0">
              <a:buNone/>
            </a:pPr>
            <a:r>
              <a:rPr lang="en-US" sz="4800" dirty="0" err="1"/>
              <a:t>Prova</a:t>
            </a:r>
            <a:r>
              <a:rPr lang="en-US" sz="4800" dirty="0"/>
              <a:t> del </a:t>
            </a:r>
            <a:r>
              <a:rPr lang="en-US" sz="4800" dirty="0" err="1"/>
              <a:t>trattamento</a:t>
            </a:r>
            <a:r>
              <a:rPr lang="en-US" sz="4800" dirty="0"/>
              <a:t> per </a:t>
            </a:r>
            <a:r>
              <a:rPr lang="en-US" sz="4800" dirty="0" err="1"/>
              <a:t>poliglobulia</a:t>
            </a:r>
            <a:r>
              <a:rPr lang="en-US" sz="4800" dirty="0"/>
              <a:t> e mal di </a:t>
            </a:r>
            <a:r>
              <a:rPr lang="en-US" sz="4800" dirty="0" err="1"/>
              <a:t>testa</a:t>
            </a:r>
            <a:r>
              <a:rPr lang="en-US" sz="4800" dirty="0"/>
              <a:t>: 
Grande </a:t>
            </a:r>
            <a:r>
              <a:rPr lang="en-US" sz="4800" dirty="0" err="1"/>
              <a:t>prova</a:t>
            </a:r>
            <a:r>
              <a:rPr lang="en-US" sz="4800" dirty="0"/>
              <a:t> </a:t>
            </a:r>
            <a:r>
              <a:rPr lang="en-US" sz="4800" dirty="0" err="1"/>
              <a:t>della</a:t>
            </a:r>
            <a:r>
              <a:rPr lang="en-US" sz="4800" dirty="0"/>
              <a:t> </a:t>
            </a:r>
            <a:r>
              <a:rPr lang="en-US" sz="4800" dirty="0" err="1"/>
              <a:t>qualità</a:t>
            </a:r>
            <a:r>
              <a:rPr lang="en-US" sz="4800" dirty="0"/>
              <a:t> </a:t>
            </a:r>
            <a:r>
              <a:rPr lang="en-US" sz="4800" dirty="0" err="1"/>
              <a:t>della</a:t>
            </a:r>
            <a:r>
              <a:rPr lang="en-US" sz="4800" dirty="0"/>
              <a:t> </a:t>
            </a:r>
            <a:r>
              <a:rPr lang="en-US" sz="4800" dirty="0" err="1"/>
              <a:t>medicina</a:t>
            </a:r>
            <a:r>
              <a:rPr lang="en-US" sz="4800" dirty="0"/>
              <a:t> </a:t>
            </a:r>
            <a:r>
              <a:rPr lang="en-US" sz="4800" dirty="0" err="1"/>
              <a:t>indigena</a:t>
            </a:r>
            <a:r>
              <a:rPr lang="en-US" sz="4800" dirty="0"/>
              <a:t> è </a:t>
            </a:r>
            <a:r>
              <a:rPr lang="en-US" sz="4800" dirty="0" err="1"/>
              <a:t>stato</a:t>
            </a:r>
            <a:r>
              <a:rPr lang="en-US" sz="4800" dirty="0"/>
              <a:t> </a:t>
            </a:r>
            <a:r>
              <a:rPr lang="en-US" sz="4800" dirty="0" err="1"/>
              <a:t>l'uso</a:t>
            </a:r>
            <a:r>
              <a:rPr lang="en-US" sz="4800" dirty="0"/>
              <a:t> di </a:t>
            </a:r>
            <a:r>
              <a:rPr lang="en-US" sz="4800" dirty="0" err="1"/>
              <a:t>sanguinamento</a:t>
            </a:r>
            <a:r>
              <a:rPr lang="en-US" sz="4800" dirty="0"/>
              <a:t> come </a:t>
            </a:r>
            <a:r>
              <a:rPr lang="en-US" sz="4800" dirty="0" err="1"/>
              <a:t>strumento</a:t>
            </a:r>
            <a:r>
              <a:rPr lang="en-US" sz="4800" dirty="0"/>
              <a:t> per </a:t>
            </a:r>
            <a:r>
              <a:rPr lang="en-US" sz="4800" dirty="0" err="1"/>
              <a:t>migliorare</a:t>
            </a:r>
            <a:r>
              <a:rPr lang="en-US" sz="4800" dirty="0"/>
              <a:t> le </a:t>
            </a:r>
            <a:r>
              <a:rPr lang="en-US" sz="4800" dirty="0" err="1"/>
              <a:t>condizioni</a:t>
            </a:r>
            <a:r>
              <a:rPr lang="en-US" sz="4800" dirty="0"/>
              <a:t> di salute </a:t>
            </a:r>
            <a:r>
              <a:rPr lang="en-US" sz="4800" dirty="0" err="1"/>
              <a:t>dei</a:t>
            </a:r>
            <a:r>
              <a:rPr lang="en-US" sz="4800" dirty="0"/>
              <a:t> </a:t>
            </a:r>
            <a:r>
              <a:rPr lang="en-US" sz="4800" dirty="0" err="1"/>
              <a:t>pazienti</a:t>
            </a:r>
            <a:r>
              <a:rPr lang="en-US" sz="4800" dirty="0"/>
              <a:t>. 
Le </a:t>
            </a:r>
            <a:r>
              <a:rPr lang="en-US" sz="4800" dirty="0" err="1"/>
              <a:t>emorragia</a:t>
            </a:r>
            <a:r>
              <a:rPr lang="en-US" sz="4800" dirty="0"/>
              <a:t> </a:t>
            </a:r>
            <a:r>
              <a:rPr lang="en-US" sz="4800" dirty="0" err="1"/>
              <a:t>sono</a:t>
            </a:r>
            <a:r>
              <a:rPr lang="en-US" sz="4800" dirty="0"/>
              <a:t> state </a:t>
            </a:r>
            <a:r>
              <a:rPr lang="en-US" sz="4800" dirty="0" err="1"/>
              <a:t>eseguite</a:t>
            </a:r>
            <a:r>
              <a:rPr lang="en-US" sz="4800" dirty="0"/>
              <a:t> da </a:t>
            </a:r>
            <a:r>
              <a:rPr lang="en-US" sz="4800" dirty="0" err="1"/>
              <a:t>guaritori</a:t>
            </a:r>
            <a:r>
              <a:rPr lang="en-US" sz="4800" dirty="0"/>
              <a:t> </a:t>
            </a:r>
            <a:r>
              <a:rPr lang="en-US" sz="4800" dirty="0" err="1"/>
              <a:t>esperti</a:t>
            </a:r>
            <a:r>
              <a:rPr lang="en-US" sz="4800" dirty="0"/>
              <a:t> </a:t>
            </a:r>
            <a:r>
              <a:rPr lang="en-US" sz="4800" dirty="0" err="1"/>
              <a:t>chiamati</a:t>
            </a:r>
            <a:r>
              <a:rPr lang="en-US" sz="4800" dirty="0"/>
              <a:t> </a:t>
            </a:r>
            <a:r>
              <a:rPr lang="en-US" sz="4800" dirty="0" err="1"/>
              <a:t>Circay</a:t>
            </a:r>
            <a:r>
              <a:rPr lang="en-US" sz="4800" dirty="0"/>
              <a:t> </a:t>
            </a:r>
            <a:r>
              <a:rPr lang="en-US" sz="4800" dirty="0" err="1"/>
              <a:t>camayok</a:t>
            </a:r>
            <a:r>
              <a:rPr lang="en-US" sz="4800" dirty="0"/>
              <a:t>. </a:t>
            </a:r>
          </a:p>
          <a:p>
            <a:pPr marL="0" indent="0">
              <a:buNone/>
            </a:pPr>
            <a:r>
              <a:rPr lang="en-US" sz="4800" dirty="0" err="1"/>
              <a:t>Quando</a:t>
            </a:r>
            <a:r>
              <a:rPr lang="en-US" sz="4800" dirty="0"/>
              <a:t> </a:t>
            </a:r>
            <a:r>
              <a:rPr lang="en-US" sz="4800" dirty="0" err="1"/>
              <a:t>il</a:t>
            </a:r>
            <a:r>
              <a:rPr lang="en-US" sz="4800" dirty="0"/>
              <a:t> </a:t>
            </a:r>
            <a:r>
              <a:rPr lang="en-US" sz="4800" dirty="0" err="1"/>
              <a:t>popolo</a:t>
            </a:r>
            <a:r>
              <a:rPr lang="en-US" sz="4800" dirty="0"/>
              <a:t> </a:t>
            </a:r>
            <a:r>
              <a:rPr lang="en-US" sz="4800" dirty="0" err="1"/>
              <a:t>spagnolo</a:t>
            </a:r>
            <a:r>
              <a:rPr lang="en-US" sz="4800" dirty="0"/>
              <a:t> </a:t>
            </a:r>
            <a:r>
              <a:rPr lang="en-US" sz="4800" dirty="0" err="1"/>
              <a:t>arrivò</a:t>
            </a:r>
            <a:r>
              <a:rPr lang="en-US" sz="4800" dirty="0"/>
              <a:t> in America, </a:t>
            </a:r>
            <a:r>
              <a:rPr lang="en-US" sz="4800" dirty="0" err="1"/>
              <a:t>verificò</a:t>
            </a:r>
            <a:r>
              <a:rPr lang="en-US" sz="4800" dirty="0"/>
              <a:t> </a:t>
            </a:r>
            <a:r>
              <a:rPr lang="en-US" sz="4800" dirty="0" err="1"/>
              <a:t>l'uso</a:t>
            </a:r>
            <a:r>
              <a:rPr lang="en-US" sz="4800" dirty="0"/>
              <a:t> </a:t>
            </a:r>
            <a:r>
              <a:rPr lang="en-US" sz="4800" dirty="0" err="1"/>
              <a:t>delle</a:t>
            </a:r>
            <a:r>
              <a:rPr lang="en-US" sz="4800" dirty="0"/>
              <a:t> </a:t>
            </a:r>
            <a:r>
              <a:rPr lang="en-US" sz="4800" dirty="0" err="1"/>
              <a:t>emorragie</a:t>
            </a:r>
            <a:r>
              <a:rPr lang="en-US" sz="4800" dirty="0"/>
              <a:t> </a:t>
            </a:r>
            <a:r>
              <a:rPr lang="en-US" sz="4800" dirty="0" err="1"/>
              <a:t>negli</a:t>
            </a:r>
            <a:r>
              <a:rPr lang="en-US" sz="4800" dirty="0"/>
              <a:t> Inca, </a:t>
            </a:r>
            <a:r>
              <a:rPr lang="en-US" sz="4800" dirty="0" err="1"/>
              <a:t>perché</a:t>
            </a:r>
            <a:r>
              <a:rPr lang="en-US" sz="4800" dirty="0"/>
              <a:t> le </a:t>
            </a:r>
            <a:r>
              <a:rPr lang="en-US" sz="4800" dirty="0" err="1"/>
              <a:t>emorragie</a:t>
            </a:r>
            <a:r>
              <a:rPr lang="en-US" sz="4800" dirty="0"/>
              <a:t> </a:t>
            </a:r>
            <a:r>
              <a:rPr lang="en-US" sz="4800" dirty="0" err="1"/>
              <a:t>erano</a:t>
            </a:r>
            <a:r>
              <a:rPr lang="en-US" sz="4800" dirty="0"/>
              <a:t> di </a:t>
            </a:r>
            <a:r>
              <a:rPr lang="en-US" sz="4800" dirty="0" err="1"/>
              <a:t>moda</a:t>
            </a:r>
            <a:r>
              <a:rPr lang="en-US" sz="4800" dirty="0"/>
              <a:t> in Europa, lo </a:t>
            </a:r>
            <a:r>
              <a:rPr lang="en-US" sz="4800" dirty="0" err="1"/>
              <a:t>consideravano</a:t>
            </a:r>
            <a:r>
              <a:rPr lang="en-US" sz="4800" dirty="0"/>
              <a:t> come la </a:t>
            </a:r>
            <a:r>
              <a:rPr lang="en-US" sz="4800" dirty="0" err="1"/>
              <a:t>prova</a:t>
            </a:r>
            <a:r>
              <a:rPr lang="en-US" sz="4800" dirty="0"/>
              <a:t> </a:t>
            </a:r>
            <a:r>
              <a:rPr lang="en-US" sz="4800" dirty="0" err="1"/>
              <a:t>dell'alto</a:t>
            </a:r>
            <a:r>
              <a:rPr lang="en-US" sz="4800" dirty="0"/>
              <a:t> </a:t>
            </a:r>
            <a:r>
              <a:rPr lang="en-US" sz="4800" dirty="0" err="1"/>
              <a:t>livello</a:t>
            </a:r>
            <a:r>
              <a:rPr lang="en-US" sz="4800" dirty="0"/>
              <a:t> </a:t>
            </a:r>
            <a:r>
              <a:rPr lang="en-US" sz="4800" dirty="0" err="1"/>
              <a:t>della</a:t>
            </a:r>
            <a:r>
              <a:rPr lang="en-US" sz="4800" dirty="0"/>
              <a:t> </a:t>
            </a:r>
            <a:r>
              <a:rPr lang="en-US" sz="4800" dirty="0" err="1"/>
              <a:t>medicina</a:t>
            </a:r>
            <a:r>
              <a:rPr lang="en-US" sz="4800" dirty="0"/>
              <a:t> Inca. 
Le </a:t>
            </a:r>
            <a:r>
              <a:rPr lang="en-US" sz="4800" dirty="0" err="1"/>
              <a:t>colture</a:t>
            </a:r>
            <a:r>
              <a:rPr lang="en-US" sz="4800" dirty="0"/>
              <a:t> </a:t>
            </a:r>
            <a:r>
              <a:rPr lang="en-US" sz="4800" dirty="0" err="1"/>
              <a:t>precolombiane</a:t>
            </a:r>
            <a:r>
              <a:rPr lang="en-US" sz="4800" dirty="0"/>
              <a:t> </a:t>
            </a:r>
            <a:r>
              <a:rPr lang="en-US" sz="4800" dirty="0" err="1"/>
              <a:t>avevano</a:t>
            </a:r>
            <a:r>
              <a:rPr lang="en-US" sz="4800" dirty="0"/>
              <a:t> </a:t>
            </a:r>
            <a:r>
              <a:rPr lang="en-US" sz="4800" dirty="0" err="1"/>
              <a:t>sviluppato</a:t>
            </a:r>
            <a:r>
              <a:rPr lang="en-US" sz="4800" dirty="0"/>
              <a:t>, </a:t>
            </a:r>
            <a:r>
              <a:rPr lang="en-US" sz="4800" dirty="0" err="1"/>
              <a:t>attraverso</a:t>
            </a:r>
            <a:r>
              <a:rPr lang="en-US" sz="4800" dirty="0"/>
              <a:t> </a:t>
            </a:r>
            <a:r>
              <a:rPr lang="en-US" sz="4800" dirty="0" err="1"/>
              <a:t>l'oreficeria</a:t>
            </a:r>
            <a:r>
              <a:rPr lang="en-US" sz="4800" dirty="0"/>
              <a:t>, </a:t>
            </a:r>
            <a:r>
              <a:rPr lang="en-US" sz="4800" dirty="0" err="1"/>
              <a:t>vari</a:t>
            </a:r>
            <a:r>
              <a:rPr lang="en-US" sz="4800" dirty="0"/>
              <a:t> </a:t>
            </a:r>
            <a:r>
              <a:rPr lang="en-US" sz="4800" dirty="0" err="1"/>
              <a:t>strumenti</a:t>
            </a:r>
            <a:r>
              <a:rPr lang="en-US" sz="4800" dirty="0"/>
              <a:t> </a:t>
            </a:r>
            <a:r>
              <a:rPr lang="en-US" sz="4800" dirty="0" err="1"/>
              <a:t>chirurgici</a:t>
            </a:r>
            <a:r>
              <a:rPr lang="en-US" sz="4800" dirty="0"/>
              <a:t> come </a:t>
            </a:r>
            <a:r>
              <a:rPr lang="en-US" sz="4800" dirty="0" err="1"/>
              <a:t>aghi</a:t>
            </a:r>
            <a:r>
              <a:rPr lang="en-US" sz="4800" dirty="0"/>
              <a:t> molto </a:t>
            </a:r>
            <a:r>
              <a:rPr lang="en-US" sz="4800" dirty="0" err="1"/>
              <a:t>sottili</a:t>
            </a:r>
            <a:r>
              <a:rPr lang="en-US" sz="4800" dirty="0"/>
              <a:t>, per lo </a:t>
            </a:r>
            <a:r>
              <a:rPr lang="en-US" sz="4800" dirty="0" err="1"/>
              <a:t>più</a:t>
            </a:r>
            <a:r>
              <a:rPr lang="en-US" sz="4800" dirty="0"/>
              <a:t> </a:t>
            </a:r>
            <a:r>
              <a:rPr lang="en-US" sz="4800" dirty="0" err="1"/>
              <a:t>punte</a:t>
            </a:r>
            <a:r>
              <a:rPr lang="en-US" sz="4800" dirty="0"/>
              <a:t> di </a:t>
            </a:r>
            <a:r>
              <a:rPr lang="en-US" sz="4800" dirty="0" err="1"/>
              <a:t>selce</a:t>
            </a:r>
            <a:r>
              <a:rPr lang="en-US" sz="4800" dirty="0"/>
              <a:t>, per </a:t>
            </a:r>
            <a:r>
              <a:rPr lang="en-US" sz="4800" dirty="0" err="1"/>
              <a:t>causare</a:t>
            </a:r>
            <a:r>
              <a:rPr lang="en-US" sz="4800" dirty="0"/>
              <a:t> </a:t>
            </a:r>
            <a:r>
              <a:rPr lang="en-US" sz="4800" dirty="0" err="1"/>
              <a:t>sanguinamento</a:t>
            </a:r>
            <a:r>
              <a:rPr lang="en-US" sz="4800" dirty="0"/>
              <a:t>. Le culture </a:t>
            </a:r>
            <a:r>
              <a:rPr lang="en-US" sz="4800" dirty="0" err="1"/>
              <a:t>precolombiane</a:t>
            </a:r>
            <a:r>
              <a:rPr lang="en-US" sz="4800" dirty="0"/>
              <a:t> </a:t>
            </a:r>
            <a:r>
              <a:rPr lang="en-US" sz="4800" dirty="0" err="1"/>
              <a:t>trattavano</a:t>
            </a:r>
            <a:r>
              <a:rPr lang="en-US" sz="4800" dirty="0"/>
              <a:t> il dolore </a:t>
            </a:r>
            <a:r>
              <a:rPr lang="en-US" sz="4800" dirty="0" err="1"/>
              <a:t>alla</a:t>
            </a:r>
            <a:r>
              <a:rPr lang="en-US" sz="4800" dirty="0"/>
              <a:t> </a:t>
            </a:r>
            <a:r>
              <a:rPr lang="en-US" sz="4800" dirty="0" err="1"/>
              <a:t>testa</a:t>
            </a:r>
            <a:r>
              <a:rPr lang="en-US" sz="4800" dirty="0"/>
              <a:t>, </a:t>
            </a:r>
            <a:r>
              <a:rPr lang="en-US" sz="4800" dirty="0" err="1"/>
              <a:t>forando</a:t>
            </a:r>
            <a:r>
              <a:rPr lang="en-US" sz="4800" dirty="0"/>
              <a:t> la vena </a:t>
            </a:r>
            <a:r>
              <a:rPr lang="en-US" sz="4800" dirty="0" err="1"/>
              <a:t>giugulare</a:t>
            </a:r>
            <a:r>
              <a:rPr lang="en-US" sz="4800" dirty="0"/>
              <a:t> e </a:t>
            </a:r>
            <a:r>
              <a:rPr lang="en-US" sz="4800" dirty="0" err="1"/>
              <a:t>sanguinavano</a:t>
            </a:r>
            <a:r>
              <a:rPr lang="en-US" sz="4800" dirty="0"/>
              <a:t> </a:t>
            </a:r>
            <a:r>
              <a:rPr lang="en-US" sz="4800" dirty="0" err="1"/>
              <a:t>anche</a:t>
            </a:r>
            <a:r>
              <a:rPr lang="en-US" sz="4800" dirty="0"/>
              <a:t> </a:t>
            </a:r>
            <a:r>
              <a:rPr lang="en-US" sz="4800" dirty="0" err="1"/>
              <a:t>tra</a:t>
            </a:r>
            <a:r>
              <a:rPr lang="en-US" sz="4800" dirty="0"/>
              <a:t> le </a:t>
            </a:r>
            <a:r>
              <a:rPr lang="en-US" sz="4800" dirty="0" err="1"/>
              <a:t>sopracciglia</a:t>
            </a:r>
            <a:r>
              <a:rPr lang="en-US" sz="4800" dirty="0"/>
              <a:t> </a:t>
            </a:r>
            <a:r>
              <a:rPr lang="en-US" sz="4800" dirty="0" err="1"/>
              <a:t>sul</a:t>
            </a:r>
            <a:r>
              <a:rPr lang="en-US" sz="4800" dirty="0"/>
              <a:t> </a:t>
            </a:r>
            <a:r>
              <a:rPr lang="en-US" sz="4800" dirty="0" err="1"/>
              <a:t>ponte</a:t>
            </a:r>
            <a:r>
              <a:rPr lang="en-US" sz="4800" dirty="0"/>
              <a:t> del </a:t>
            </a:r>
            <a:r>
              <a:rPr lang="en-US" sz="4800" dirty="0" err="1"/>
              <a:t>naso</a:t>
            </a:r>
            <a:r>
              <a:rPr lang="en-US" sz="4800" dirty="0"/>
              <a:t>.
</a:t>
            </a:r>
            <a:endParaRPr lang="es-ES" sz="3200" dirty="0"/>
          </a:p>
          <a:p>
            <a:pPr marL="0" indent="0">
              <a:lnSpc>
                <a:spcPct val="100000"/>
              </a:lnSpc>
              <a:buNone/>
            </a:pPr>
            <a:endParaRPr lang="en-US" sz="3200" dirty="0"/>
          </a:p>
          <a:p>
            <a:pPr marL="0" indent="0">
              <a:lnSpc>
                <a:spcPct val="100000"/>
              </a:lnSpc>
              <a:buNone/>
            </a:pPr>
            <a:endParaRPr lang="en-US" sz="3200" dirty="0"/>
          </a:p>
          <a:p>
            <a:pPr marL="0" indent="0">
              <a:lnSpc>
                <a:spcPct val="100000"/>
              </a:lnSpc>
              <a:buNone/>
            </a:pPr>
            <a:endParaRPr lang="en-US" sz="3200" dirty="0"/>
          </a:p>
          <a:p>
            <a:pPr marL="0" indent="0">
              <a:lnSpc>
                <a:spcPct val="100000"/>
              </a:lnSpc>
              <a:buNone/>
            </a:pPr>
            <a:endParaRPr lang="en-US" sz="3200" dirty="0"/>
          </a:p>
          <a:p>
            <a:pPr marL="0" indent="0">
              <a:lnSpc>
                <a:spcPct val="100000"/>
              </a:lnSpc>
              <a:buNone/>
            </a:pPr>
            <a:r>
              <a:rPr lang="en-US" sz="3200" dirty="0"/>
              <a:t>Jan G. R.  </a:t>
            </a:r>
            <a:r>
              <a:rPr lang="en-US" sz="3200" dirty="0" err="1"/>
              <a:t>Elferink</a:t>
            </a:r>
            <a:r>
              <a:rPr lang="es-PE" sz="3200" dirty="0"/>
              <a:t>. </a:t>
            </a:r>
            <a:r>
              <a:rPr lang="en-US" sz="3200" dirty="0"/>
              <a:t>The Inca healer: empirical medical knowledge and magic in pre-Columbian Peru. </a:t>
            </a:r>
            <a:r>
              <a:rPr lang="es-PE" sz="3200" dirty="0"/>
              <a:t>Revista de Indias, 2015, vol. LXXV, n.º 264 Págs. 323­350, ISSN: 0034­8341. </a:t>
            </a:r>
            <a:r>
              <a:rPr lang="en-US" sz="3200" dirty="0"/>
              <a:t>doi:10.3989/revindias.2015.011</a:t>
            </a:r>
            <a:endParaRPr lang="es-PE" sz="3200" dirty="0"/>
          </a:p>
          <a:p>
            <a:pPr marL="0" indent="0">
              <a:lnSpc>
                <a:spcPct val="100000"/>
              </a:lnSpc>
              <a:buNone/>
            </a:pPr>
            <a:endParaRPr lang="es-ES" sz="3200" dirty="0"/>
          </a:p>
          <a:p>
            <a:pPr marL="0" indent="0">
              <a:lnSpc>
                <a:spcPct val="100000"/>
              </a:lnSpc>
              <a:buNone/>
            </a:pPr>
            <a:endParaRPr lang="es-ES" sz="900" dirty="0"/>
          </a:p>
          <a:p>
            <a:pPr marL="0" indent="0">
              <a:lnSpc>
                <a:spcPct val="100000"/>
              </a:lnSpc>
              <a:buNone/>
            </a:pPr>
            <a:endParaRPr lang="es-ES" sz="900" dirty="0"/>
          </a:p>
          <a:p>
            <a:pPr marL="0" indent="0">
              <a:lnSpc>
                <a:spcPct val="100000"/>
              </a:lnSpc>
              <a:buNone/>
            </a:pPr>
            <a:endParaRPr lang="es-ES" sz="900" dirty="0"/>
          </a:p>
          <a:p>
            <a:pPr marL="0" indent="0">
              <a:lnSpc>
                <a:spcPct val="100000"/>
              </a:lnSpc>
              <a:buNone/>
            </a:pPr>
            <a:endParaRPr lang="es-ES" sz="900" dirty="0"/>
          </a:p>
          <a:p>
            <a:pPr marL="0" indent="0">
              <a:lnSpc>
                <a:spcPct val="100000"/>
              </a:lnSpc>
              <a:buNone/>
            </a:pPr>
            <a:endParaRPr lang="es-ES" sz="900" dirty="0"/>
          </a:p>
          <a:p>
            <a:pPr marL="0" indent="0">
              <a:lnSpc>
                <a:spcPct val="100000"/>
              </a:lnSpc>
              <a:buNone/>
            </a:pPr>
            <a:endParaRPr lang="es-ES" sz="900" dirty="0"/>
          </a:p>
          <a:p>
            <a:pPr marL="0" indent="0">
              <a:lnSpc>
                <a:spcPct val="100000"/>
              </a:lnSpc>
              <a:buNone/>
            </a:pPr>
            <a:endParaRPr lang="es-ES" sz="900" dirty="0"/>
          </a:p>
          <a:p>
            <a:pPr marL="0" indent="0">
              <a:lnSpc>
                <a:spcPct val="100000"/>
              </a:lnSpc>
              <a:buNone/>
            </a:pPr>
            <a:endParaRPr lang="es-ES" sz="2800" dirty="0"/>
          </a:p>
          <a:p>
            <a:pPr marL="0" indent="0">
              <a:lnSpc>
                <a:spcPct val="100000"/>
              </a:lnSpc>
              <a:buNone/>
            </a:pPr>
            <a:endParaRPr lang="es-ES" sz="900" dirty="0"/>
          </a:p>
          <a:p>
            <a:pPr marL="0" indent="0">
              <a:lnSpc>
                <a:spcPct val="100000"/>
              </a:lnSpc>
              <a:buNone/>
            </a:pPr>
            <a:endParaRPr lang="es-ES" sz="900" dirty="0"/>
          </a:p>
          <a:p>
            <a:pPr marL="0" indent="0">
              <a:lnSpc>
                <a:spcPct val="100000"/>
              </a:lnSpc>
              <a:buNone/>
            </a:pPr>
            <a:endParaRPr lang="es-ES" sz="900" dirty="0"/>
          </a:p>
          <a:p>
            <a:pPr marL="0" indent="0">
              <a:lnSpc>
                <a:spcPct val="100000"/>
              </a:lnSpc>
              <a:buNone/>
            </a:pPr>
            <a:endParaRPr lang="es-ES" sz="900" dirty="0"/>
          </a:p>
          <a:p>
            <a:pPr marL="0" indent="0">
              <a:lnSpc>
                <a:spcPct val="100000"/>
              </a:lnSpc>
              <a:buNone/>
            </a:pPr>
            <a:endParaRPr lang="es-PE" sz="900" dirty="0"/>
          </a:p>
        </p:txBody>
      </p:sp>
    </p:spTree>
    <p:extLst>
      <p:ext uri="{BB962C8B-B14F-4D97-AF65-F5344CB8AC3E}">
        <p14:creationId xmlns:p14="http://schemas.microsoft.com/office/powerpoint/2010/main" val="24815072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79948138-4209-49D9-B2A5-B6468E5A7F6F}"/>
              </a:ext>
            </a:extLst>
          </p:cNvPr>
          <p:cNvSpPr>
            <a:spLocks noGrp="1"/>
          </p:cNvSpPr>
          <p:nvPr>
            <p:ph type="title"/>
          </p:nvPr>
        </p:nvSpPr>
        <p:spPr>
          <a:xfrm>
            <a:off x="160388" y="882121"/>
            <a:ext cx="8354961" cy="528100"/>
          </a:xfrm>
        </p:spPr>
        <p:txBody>
          <a:bodyPr>
            <a:noAutofit/>
          </a:bodyPr>
          <a:lstStyle/>
          <a:p>
            <a:r>
              <a:rPr lang="es-PE" sz="1800" b="1" dirty="0">
                <a:solidFill>
                  <a:schemeClr val="accent2"/>
                </a:solidFill>
                <a:effectLst>
                  <a:outerShdw blurRad="38100" dist="38100" dir="2700000" algn="tl">
                    <a:srgbClr val="000000">
                      <a:alpha val="43137"/>
                    </a:srgbClr>
                  </a:outerShdw>
                </a:effectLst>
              </a:rPr>
              <a:t>4. </a:t>
            </a:r>
            <a:r>
              <a:rPr lang="en-US" sz="1800" b="1" dirty="0">
                <a:solidFill>
                  <a:schemeClr val="accent2"/>
                </a:solidFill>
                <a:effectLst>
                  <a:outerShdw blurRad="38100" dist="38100" dir="2700000" algn="tl">
                    <a:srgbClr val="000000">
                      <a:alpha val="43137"/>
                    </a:srgbClr>
                  </a:outerShdw>
                </a:effectLst>
              </a:rPr>
              <a:t>Elenco </a:t>
            </a:r>
            <a:r>
              <a:rPr lang="en-US" sz="1800" b="1" dirty="0" err="1">
                <a:solidFill>
                  <a:schemeClr val="accent2"/>
                </a:solidFill>
                <a:effectLst>
                  <a:outerShdw blurRad="38100" dist="38100" dir="2700000" algn="tl">
                    <a:srgbClr val="000000">
                      <a:alpha val="43137"/>
                    </a:srgbClr>
                  </a:outerShdw>
                </a:effectLst>
              </a:rPr>
              <a:t>delle</a:t>
            </a:r>
            <a:r>
              <a:rPr lang="en-US" sz="1800" b="1" dirty="0">
                <a:solidFill>
                  <a:schemeClr val="accent2"/>
                </a:solidFill>
                <a:effectLst>
                  <a:outerShdw blurRad="38100" dist="38100" dir="2700000" algn="tl">
                    <a:srgbClr val="000000">
                      <a:alpha val="43137"/>
                    </a:srgbClr>
                  </a:outerShdw>
                </a:effectLst>
              </a:rPr>
              <a:t> </a:t>
            </a:r>
            <a:r>
              <a:rPr lang="en-US" sz="1800" b="1" dirty="0" err="1">
                <a:solidFill>
                  <a:schemeClr val="accent2"/>
                </a:solidFill>
                <a:effectLst>
                  <a:outerShdw blurRad="38100" dist="38100" dir="2700000" algn="tl">
                    <a:srgbClr val="000000">
                      <a:alpha val="43137"/>
                    </a:srgbClr>
                  </a:outerShdw>
                </a:effectLst>
              </a:rPr>
              <a:t>principali</a:t>
            </a:r>
            <a:r>
              <a:rPr lang="en-US" sz="1800" b="1" dirty="0">
                <a:solidFill>
                  <a:schemeClr val="accent2"/>
                </a:solidFill>
                <a:effectLst>
                  <a:outerShdw blurRad="38100" dist="38100" dir="2700000" algn="tl">
                    <a:srgbClr val="000000">
                      <a:alpha val="43137"/>
                    </a:srgbClr>
                  </a:outerShdw>
                </a:effectLst>
              </a:rPr>
              <a:t> </a:t>
            </a:r>
            <a:r>
              <a:rPr lang="en-US" sz="1800" b="1" dirty="0" err="1">
                <a:solidFill>
                  <a:schemeClr val="accent2"/>
                </a:solidFill>
                <a:effectLst>
                  <a:outerShdw blurRad="38100" dist="38100" dir="2700000" algn="tl">
                    <a:srgbClr val="000000">
                      <a:alpha val="43137"/>
                    </a:srgbClr>
                  </a:outerShdw>
                </a:effectLst>
              </a:rPr>
              <a:t>fonti</a:t>
            </a:r>
            <a:r>
              <a:rPr lang="en-US" sz="1800" b="1" dirty="0">
                <a:solidFill>
                  <a:schemeClr val="accent2"/>
                </a:solidFill>
                <a:effectLst>
                  <a:outerShdw blurRad="38100" dist="38100" dir="2700000" algn="tl">
                    <a:srgbClr val="000000">
                      <a:alpha val="43137"/>
                    </a:srgbClr>
                  </a:outerShdw>
                </a:effectLst>
              </a:rPr>
              <a:t> </a:t>
            </a:r>
            <a:r>
              <a:rPr lang="en-US" sz="1800" b="1" dirty="0" err="1">
                <a:solidFill>
                  <a:schemeClr val="accent2"/>
                </a:solidFill>
                <a:effectLst>
                  <a:outerShdw blurRad="38100" dist="38100" dir="2700000" algn="tl">
                    <a:srgbClr val="000000">
                      <a:alpha val="43137"/>
                    </a:srgbClr>
                  </a:outerShdw>
                </a:effectLst>
              </a:rPr>
              <a:t>dnella</a:t>
            </a:r>
            <a:r>
              <a:rPr lang="en-US" sz="1800" b="1" dirty="0">
                <a:solidFill>
                  <a:schemeClr val="accent2"/>
                </a:solidFill>
                <a:effectLst>
                  <a:outerShdw blurRad="38100" dist="38100" dir="2700000" algn="tl">
                    <a:srgbClr val="000000">
                      <a:alpha val="43137"/>
                    </a:srgbClr>
                  </a:outerShdw>
                </a:effectLst>
              </a:rPr>
              <a:t> </a:t>
            </a:r>
            <a:r>
              <a:rPr lang="en-US" sz="1800" b="1" dirty="0" err="1">
                <a:solidFill>
                  <a:schemeClr val="accent2"/>
                </a:solidFill>
                <a:effectLst>
                  <a:outerShdw blurRad="38100" dist="38100" dir="2700000" algn="tl">
                    <a:srgbClr val="000000">
                      <a:alpha val="43137"/>
                    </a:srgbClr>
                  </a:outerShdw>
                </a:effectLst>
              </a:rPr>
              <a:t>storia</a:t>
            </a:r>
            <a:r>
              <a:rPr lang="en-US" sz="1800" b="1" dirty="0">
                <a:solidFill>
                  <a:schemeClr val="accent2"/>
                </a:solidFill>
                <a:effectLst>
                  <a:outerShdw blurRad="38100" dist="38100" dir="2700000" algn="tl">
                    <a:srgbClr val="000000">
                      <a:alpha val="43137"/>
                    </a:srgbClr>
                  </a:outerShdw>
                </a:effectLst>
              </a:rPr>
              <a:t> </a:t>
            </a:r>
            <a:r>
              <a:rPr lang="en-US" sz="1800" b="1" dirty="0" err="1">
                <a:solidFill>
                  <a:schemeClr val="accent2"/>
                </a:solidFill>
                <a:effectLst>
                  <a:outerShdw blurRad="38100" dist="38100" dir="2700000" algn="tl">
                    <a:srgbClr val="000000">
                      <a:alpha val="43137"/>
                    </a:srgbClr>
                  </a:outerShdw>
                </a:effectLst>
              </a:rPr>
              <a:t>della</a:t>
            </a:r>
            <a:r>
              <a:rPr lang="en-US" sz="1800" b="1" dirty="0">
                <a:solidFill>
                  <a:schemeClr val="accent2"/>
                </a:solidFill>
                <a:effectLst>
                  <a:outerShdw blurRad="38100" dist="38100" dir="2700000" algn="tl">
                    <a:srgbClr val="000000">
                      <a:alpha val="43137"/>
                    </a:srgbClr>
                  </a:outerShdw>
                </a:effectLst>
              </a:rPr>
              <a:t> </a:t>
            </a:r>
            <a:r>
              <a:rPr lang="en-US" sz="1800" b="1" dirty="0" err="1">
                <a:solidFill>
                  <a:schemeClr val="accent2"/>
                </a:solidFill>
                <a:effectLst>
                  <a:outerShdw blurRad="38100" dist="38100" dir="2700000" algn="tl">
                    <a:srgbClr val="000000">
                      <a:alpha val="43137"/>
                    </a:srgbClr>
                  </a:outerShdw>
                </a:effectLst>
              </a:rPr>
              <a:t>medicina</a:t>
            </a:r>
            <a:r>
              <a:rPr lang="en-US" sz="1800" b="1" dirty="0">
                <a:solidFill>
                  <a:schemeClr val="accent2"/>
                </a:solidFill>
                <a:effectLst>
                  <a:outerShdw blurRad="38100" dist="38100" dir="2700000" algn="tl">
                    <a:srgbClr val="000000">
                      <a:alpha val="43137"/>
                    </a:srgbClr>
                  </a:outerShdw>
                </a:effectLst>
              </a:rPr>
              <a:t> </a:t>
            </a:r>
            <a:r>
              <a:rPr lang="en-US" sz="1800" b="1" dirty="0" err="1">
                <a:solidFill>
                  <a:schemeClr val="accent2"/>
                </a:solidFill>
                <a:effectLst>
                  <a:outerShdw blurRad="38100" dist="38100" dir="2700000" algn="tl">
                    <a:srgbClr val="000000">
                      <a:alpha val="43137"/>
                    </a:srgbClr>
                  </a:outerShdw>
                </a:effectLst>
              </a:rPr>
              <a:t>precolombiana</a:t>
            </a:r>
            <a:r>
              <a:rPr lang="en-US" sz="1800" b="1" dirty="0">
                <a:solidFill>
                  <a:schemeClr val="accent2"/>
                </a:solidFill>
                <a:effectLst>
                  <a:outerShdw blurRad="38100" dist="38100" dir="2700000" algn="tl">
                    <a:srgbClr val="000000">
                      <a:alpha val="43137"/>
                    </a:srgbClr>
                  </a:outerShdw>
                </a:effectLst>
              </a:rPr>
              <a:t> e Inca in </a:t>
            </a:r>
            <a:r>
              <a:rPr lang="en-US" sz="1800" b="1" dirty="0" err="1">
                <a:solidFill>
                  <a:schemeClr val="accent2"/>
                </a:solidFill>
                <a:effectLst>
                  <a:outerShdw blurRad="38100" dist="38100" dir="2700000" algn="tl">
                    <a:srgbClr val="000000">
                      <a:alpha val="43137"/>
                    </a:srgbClr>
                  </a:outerShdw>
                </a:effectLst>
              </a:rPr>
              <a:t>Perù</a:t>
            </a:r>
            <a:r>
              <a:rPr lang="en-US" sz="1800" b="1" dirty="0">
                <a:solidFill>
                  <a:schemeClr val="accent2"/>
                </a:solidFill>
                <a:effectLst>
                  <a:outerShdw blurRad="38100" dist="38100" dir="2700000" algn="tl">
                    <a:srgbClr val="000000">
                      <a:alpha val="43137"/>
                    </a:srgbClr>
                  </a:outerShdw>
                </a:effectLst>
              </a:rPr>
              <a:t> </a:t>
            </a:r>
            <a:endParaRPr lang="es-PE" sz="1800" b="1" dirty="0">
              <a:solidFill>
                <a:schemeClr val="accent2"/>
              </a:solidFill>
              <a:effectLst>
                <a:outerShdw blurRad="38100" dist="38100" dir="2700000" algn="tl">
                  <a:srgbClr val="000000">
                    <a:alpha val="43137"/>
                  </a:srgbClr>
                </a:outerShdw>
              </a:effectLst>
            </a:endParaRPr>
          </a:p>
        </p:txBody>
      </p:sp>
      <p:sp>
        <p:nvSpPr>
          <p:cNvPr id="3" name="Marcador de contenido 2">
            <a:extLst>
              <a:ext uri="{FF2B5EF4-FFF2-40B4-BE49-F238E27FC236}">
                <a16:creationId xmlns:a16="http://schemas.microsoft.com/office/drawing/2014/main" xmlns="" id="{4D72F654-AE2B-4A78-8EFB-BF99A36336D8}"/>
              </a:ext>
            </a:extLst>
          </p:cNvPr>
          <p:cNvSpPr>
            <a:spLocks noGrp="1"/>
          </p:cNvSpPr>
          <p:nvPr>
            <p:ph idx="1"/>
          </p:nvPr>
        </p:nvSpPr>
        <p:spPr>
          <a:xfrm>
            <a:off x="303384" y="1345913"/>
            <a:ext cx="8396758" cy="2208944"/>
          </a:xfrm>
          <a:solidFill>
            <a:schemeClr val="bg1"/>
          </a:solidFill>
        </p:spPr>
        <p:txBody>
          <a:bodyPr>
            <a:normAutofit fontScale="92500" lnSpcReduction="10000"/>
          </a:bodyPr>
          <a:lstStyle/>
          <a:p>
            <a:pPr marL="0" indent="0" algn="just">
              <a:lnSpc>
                <a:spcPct val="100000"/>
              </a:lnSpc>
              <a:buNone/>
            </a:pPr>
            <a:r>
              <a:rPr lang="en-US" sz="1800" dirty="0"/>
              <a:t/>
            </a:r>
            <a:br>
              <a:rPr lang="en-US" sz="1800" dirty="0"/>
            </a:br>
            <a:r>
              <a:rPr lang="en-US" sz="1200" dirty="0" err="1"/>
              <a:t>Cronisti</a:t>
            </a:r>
            <a:r>
              <a:rPr lang="en-US" sz="1200" dirty="0"/>
              <a:t> come </a:t>
            </a:r>
            <a:r>
              <a:rPr lang="en-US" sz="1200" dirty="0" err="1"/>
              <a:t>Garcilazo</a:t>
            </a:r>
            <a:r>
              <a:rPr lang="en-US" sz="1200" dirty="0"/>
              <a:t> de la Vega </a:t>
            </a:r>
            <a:r>
              <a:rPr lang="en-US" sz="1200" dirty="0" err="1"/>
              <a:t>hanno</a:t>
            </a:r>
            <a:r>
              <a:rPr lang="en-US" sz="1200" dirty="0"/>
              <a:t> </a:t>
            </a:r>
            <a:r>
              <a:rPr lang="en-US" sz="1200" dirty="0" err="1"/>
              <a:t>scritto</a:t>
            </a:r>
            <a:r>
              <a:rPr lang="en-US" sz="1200" dirty="0"/>
              <a:t> molto sui </a:t>
            </a:r>
            <a:r>
              <a:rPr lang="en-US" sz="1200" dirty="0" err="1"/>
              <a:t>trattamenti</a:t>
            </a:r>
            <a:r>
              <a:rPr lang="en-US" sz="1200" dirty="0"/>
              <a:t> </a:t>
            </a:r>
            <a:r>
              <a:rPr lang="en-US" sz="1200" dirty="0" err="1"/>
              <a:t>dei</a:t>
            </a:r>
            <a:r>
              <a:rPr lang="en-US" sz="1200" dirty="0"/>
              <a:t> </a:t>
            </a:r>
            <a:r>
              <a:rPr lang="en-US" sz="1200" dirty="0" err="1"/>
              <a:t>guaritori</a:t>
            </a:r>
            <a:r>
              <a:rPr lang="en-US" sz="1200" dirty="0"/>
              <a:t> </a:t>
            </a:r>
            <a:r>
              <a:rPr lang="en-US" sz="1200" dirty="0" err="1"/>
              <a:t>indigeni</a:t>
            </a:r>
            <a:r>
              <a:rPr lang="en-US" sz="1200" dirty="0"/>
              <a:t>. Un </a:t>
            </a:r>
            <a:r>
              <a:rPr lang="en-US" sz="1200" dirty="0" err="1"/>
              <a:t>soggetto</a:t>
            </a:r>
            <a:r>
              <a:rPr lang="en-US" sz="1200" dirty="0"/>
              <a:t> </a:t>
            </a:r>
            <a:r>
              <a:rPr lang="en-US" sz="1200" dirty="0" err="1"/>
              <a:t>che</a:t>
            </a:r>
            <a:r>
              <a:rPr lang="en-US" sz="1200" dirty="0"/>
              <a:t> ha </a:t>
            </a:r>
            <a:r>
              <a:rPr lang="en-US" sz="1200" dirty="0" err="1"/>
              <a:t>attirato</a:t>
            </a:r>
            <a:r>
              <a:rPr lang="en-US" sz="1200" dirty="0"/>
              <a:t> la </a:t>
            </a:r>
            <a:r>
              <a:rPr lang="en-US" sz="1200" dirty="0" err="1"/>
              <a:t>sua</a:t>
            </a:r>
            <a:r>
              <a:rPr lang="en-US" sz="1200" dirty="0"/>
              <a:t> </a:t>
            </a:r>
            <a:r>
              <a:rPr lang="en-US" sz="1200" dirty="0" err="1"/>
              <a:t>attenzione</a:t>
            </a:r>
            <a:r>
              <a:rPr lang="en-US" sz="1200" dirty="0"/>
              <a:t> </a:t>
            </a:r>
            <a:r>
              <a:rPr lang="en-US" sz="1200" dirty="0" err="1"/>
              <a:t>è</a:t>
            </a:r>
            <a:r>
              <a:rPr lang="en-US" sz="1200" dirty="0"/>
              <a:t> </a:t>
            </a:r>
            <a:r>
              <a:rPr lang="en-US" sz="1200" dirty="0" err="1"/>
              <a:t>stato</a:t>
            </a:r>
            <a:r>
              <a:rPr lang="en-US" sz="1200" dirty="0"/>
              <a:t> il </a:t>
            </a:r>
            <a:r>
              <a:rPr lang="en-US" sz="1200" dirty="0" err="1"/>
              <a:t>medicinale</a:t>
            </a:r>
            <a:r>
              <a:rPr lang="en-US" sz="1200" dirty="0"/>
              <a:t> </a:t>
            </a:r>
            <a:r>
              <a:rPr lang="en-US" sz="1200" dirty="0" err="1"/>
              <a:t>utilizzato</a:t>
            </a:r>
            <a:r>
              <a:rPr lang="en-US" sz="1200" dirty="0"/>
              <a:t> per la </a:t>
            </a:r>
            <a:r>
              <a:rPr lang="en-US" sz="1200" dirty="0" err="1"/>
              <a:t>riproduzione</a:t>
            </a:r>
            <a:r>
              <a:rPr lang="en-US" sz="1200" dirty="0"/>
              <a:t>. </a:t>
            </a:r>
            <a:r>
              <a:rPr lang="en-US" sz="1200" dirty="0" err="1"/>
              <a:t>Garcilazo</a:t>
            </a:r>
            <a:r>
              <a:rPr lang="en-US" sz="1200" dirty="0"/>
              <a:t> </a:t>
            </a:r>
            <a:r>
              <a:rPr lang="en-US" sz="1200" dirty="0" err="1"/>
              <a:t>menziona</a:t>
            </a:r>
            <a:r>
              <a:rPr lang="en-US" sz="1200" dirty="0"/>
              <a:t> in uno </a:t>
            </a:r>
            <a:r>
              <a:rPr lang="en-US" sz="1200" dirty="0" err="1"/>
              <a:t>dei</a:t>
            </a:r>
            <a:r>
              <a:rPr lang="en-US" sz="1200" dirty="0"/>
              <a:t> </a:t>
            </a:r>
            <a:r>
              <a:rPr lang="en-US" sz="1200" dirty="0" err="1"/>
              <a:t>suoi</a:t>
            </a:r>
            <a:r>
              <a:rPr lang="en-US" sz="1200" dirty="0"/>
              <a:t> </a:t>
            </a:r>
            <a:r>
              <a:rPr lang="en-US" sz="1200" dirty="0" err="1"/>
              <a:t>scritti</a:t>
            </a:r>
            <a:r>
              <a:rPr lang="en-US" sz="1200" dirty="0"/>
              <a:t> </a:t>
            </a:r>
            <a:r>
              <a:rPr lang="en-US" sz="1200" dirty="0" err="1"/>
              <a:t>che</a:t>
            </a:r>
            <a:r>
              <a:rPr lang="en-US" sz="1200" dirty="0"/>
              <a:t> </a:t>
            </a:r>
            <a:r>
              <a:rPr lang="en-US" sz="1200" dirty="0" err="1"/>
              <a:t>i</a:t>
            </a:r>
            <a:r>
              <a:rPr lang="en-US" sz="1200" dirty="0"/>
              <a:t> medici </a:t>
            </a:r>
            <a:r>
              <a:rPr lang="en-US" sz="1200" dirty="0" err="1"/>
              <a:t>indigeni</a:t>
            </a:r>
            <a:r>
              <a:rPr lang="en-US" sz="1200" dirty="0"/>
              <a:t> </a:t>
            </a:r>
            <a:r>
              <a:rPr lang="en-US" sz="1200" dirty="0" err="1"/>
              <a:t>usavano</a:t>
            </a:r>
            <a:r>
              <a:rPr lang="en-US" sz="1200" dirty="0"/>
              <a:t> le </a:t>
            </a:r>
            <a:r>
              <a:rPr lang="en-US" sz="1200" dirty="0" err="1"/>
              <a:t>piante</a:t>
            </a:r>
            <a:r>
              <a:rPr lang="en-US" sz="1200" dirty="0"/>
              <a:t> per </a:t>
            </a:r>
            <a:r>
              <a:rPr lang="en-US" sz="1200" dirty="0" err="1"/>
              <a:t>i</a:t>
            </a:r>
            <a:r>
              <a:rPr lang="en-US" sz="1200" dirty="0"/>
              <a:t> </a:t>
            </a:r>
            <a:r>
              <a:rPr lang="en-US" sz="1200" dirty="0" err="1"/>
              <a:t>loro</a:t>
            </a:r>
            <a:r>
              <a:rPr lang="en-US" sz="1200" dirty="0"/>
              <a:t> </a:t>
            </a:r>
            <a:r>
              <a:rPr lang="en-US" sz="1200" dirty="0" err="1"/>
              <a:t>effetti</a:t>
            </a:r>
            <a:r>
              <a:rPr lang="en-US" sz="1200" dirty="0"/>
              <a:t> </a:t>
            </a:r>
            <a:r>
              <a:rPr lang="en-US" sz="1200" dirty="0" err="1"/>
              <a:t>sulla</a:t>
            </a:r>
            <a:r>
              <a:rPr lang="en-US" sz="1200" dirty="0"/>
              <a:t> </a:t>
            </a:r>
            <a:r>
              <a:rPr lang="en-US" sz="1200" dirty="0" err="1"/>
              <a:t>virilità</a:t>
            </a:r>
            <a:r>
              <a:rPr lang="en-US" sz="1200" dirty="0"/>
              <a:t>. 
Per </a:t>
            </a:r>
            <a:r>
              <a:rPr lang="en-US" sz="1200" dirty="0" err="1"/>
              <a:t>esempio</a:t>
            </a:r>
            <a:r>
              <a:rPr lang="en-US" sz="1200" dirty="0"/>
              <a:t>, ha </a:t>
            </a:r>
            <a:r>
              <a:rPr lang="en-US" sz="1200" dirty="0" err="1"/>
              <a:t>descritto</a:t>
            </a:r>
            <a:r>
              <a:rPr lang="en-US" sz="1200" dirty="0"/>
              <a:t> </a:t>
            </a:r>
            <a:r>
              <a:rPr lang="en-US" sz="1200" dirty="0" err="1"/>
              <a:t>che</a:t>
            </a:r>
            <a:r>
              <a:rPr lang="en-US" sz="1200" dirty="0"/>
              <a:t> la </a:t>
            </a:r>
            <a:r>
              <a:rPr lang="en-US" sz="1200" dirty="0" err="1"/>
              <a:t>pianta</a:t>
            </a:r>
            <a:r>
              <a:rPr lang="en-US" sz="1200" dirty="0"/>
              <a:t> di </a:t>
            </a:r>
            <a:r>
              <a:rPr lang="en-US" sz="1200" dirty="0" err="1"/>
              <a:t>huarnapu</a:t>
            </a:r>
            <a:r>
              <a:rPr lang="en-US" sz="1200" dirty="0"/>
              <a:t> è </a:t>
            </a:r>
            <a:r>
              <a:rPr lang="en-US" sz="1200" dirty="0" err="1"/>
              <a:t>stata</a:t>
            </a:r>
            <a:r>
              <a:rPr lang="en-US" sz="1200" dirty="0"/>
              <a:t> </a:t>
            </a:r>
            <a:r>
              <a:rPr lang="en-US" sz="1200" dirty="0" err="1"/>
              <a:t>strofinata</a:t>
            </a:r>
            <a:r>
              <a:rPr lang="en-US" sz="1200" dirty="0"/>
              <a:t> </a:t>
            </a:r>
            <a:r>
              <a:rPr lang="en-US" sz="1200" dirty="0" err="1"/>
              <a:t>sulla</a:t>
            </a:r>
            <a:r>
              <a:rPr lang="en-US" sz="1200" dirty="0"/>
              <a:t> zona pudenda per </a:t>
            </a:r>
            <a:r>
              <a:rPr lang="en-US" sz="1200" dirty="0" err="1"/>
              <a:t>ottenere</a:t>
            </a:r>
            <a:r>
              <a:rPr lang="en-US" sz="1200" dirty="0"/>
              <a:t> una </a:t>
            </a:r>
            <a:r>
              <a:rPr lang="en-US" sz="1200" dirty="0" err="1"/>
              <a:t>maggiore</a:t>
            </a:r>
            <a:r>
              <a:rPr lang="en-US" sz="1200" dirty="0"/>
              <a:t> </a:t>
            </a:r>
            <a:r>
              <a:rPr lang="en-US" sz="1200" dirty="0" err="1"/>
              <a:t>eccitabilità</a:t>
            </a:r>
            <a:r>
              <a:rPr lang="en-US" sz="1200" dirty="0"/>
              <a:t>. </a:t>
            </a:r>
            <a:r>
              <a:rPr lang="en-US" sz="1200" dirty="0" err="1"/>
              <a:t>Allo</a:t>
            </a:r>
            <a:r>
              <a:rPr lang="en-US" sz="1200" dirty="0"/>
              <a:t> </a:t>
            </a:r>
            <a:r>
              <a:rPr lang="en-US" sz="1200" dirty="0" err="1"/>
              <a:t>stesso</a:t>
            </a:r>
            <a:r>
              <a:rPr lang="en-US" sz="1200" dirty="0"/>
              <a:t> modo, un </a:t>
            </a:r>
            <a:r>
              <a:rPr lang="en-US" sz="1200" dirty="0" err="1"/>
              <a:t>cronista</a:t>
            </a:r>
            <a:r>
              <a:rPr lang="en-US" sz="1200" dirty="0"/>
              <a:t> di mezzo </a:t>
            </a:r>
            <a:r>
              <a:rPr lang="en-US" sz="1200" dirty="0" err="1"/>
              <a:t>sangue</a:t>
            </a:r>
            <a:r>
              <a:rPr lang="en-US" sz="1200" dirty="0"/>
              <a:t> di </a:t>
            </a:r>
            <a:r>
              <a:rPr lang="en-US" sz="1200" dirty="0" err="1"/>
              <a:t>nome</a:t>
            </a:r>
            <a:r>
              <a:rPr lang="en-US" sz="1200" dirty="0"/>
              <a:t> Santa Cruz </a:t>
            </a:r>
            <a:r>
              <a:rPr lang="en-US" sz="1200" dirty="0" err="1"/>
              <a:t>Pachacutic</a:t>
            </a:r>
            <a:r>
              <a:rPr lang="en-US" sz="1200" dirty="0"/>
              <a:t>, </a:t>
            </a:r>
            <a:r>
              <a:rPr lang="en-US" sz="1200" dirty="0" err="1"/>
              <a:t>descrisse</a:t>
            </a:r>
            <a:r>
              <a:rPr lang="en-US" sz="1200" dirty="0"/>
              <a:t> come </a:t>
            </a:r>
            <a:r>
              <a:rPr lang="en-US" sz="1200" dirty="0" err="1"/>
              <a:t>l'Inca</a:t>
            </a:r>
            <a:r>
              <a:rPr lang="en-US" sz="1200" dirty="0"/>
              <a:t> </a:t>
            </a:r>
            <a:r>
              <a:rPr lang="en-US" sz="1200" dirty="0" err="1"/>
              <a:t>Sinchi</a:t>
            </a:r>
            <a:r>
              <a:rPr lang="en-US" sz="1200" dirty="0"/>
              <a:t> Roca </a:t>
            </a:r>
            <a:r>
              <a:rPr lang="en-US" sz="1200" dirty="0" err="1"/>
              <a:t>usò</a:t>
            </a:r>
            <a:r>
              <a:rPr lang="en-US" sz="1200" dirty="0"/>
              <a:t> la </a:t>
            </a:r>
            <a:r>
              <a:rPr lang="en-US" sz="1200" dirty="0" err="1"/>
              <a:t>pianta</a:t>
            </a:r>
            <a:r>
              <a:rPr lang="en-US" sz="1200" dirty="0"/>
              <a:t> di </a:t>
            </a:r>
            <a:r>
              <a:rPr lang="en-US" sz="1200" dirty="0" err="1"/>
              <a:t>Chotarguanarpu</a:t>
            </a:r>
            <a:r>
              <a:rPr lang="en-US" sz="1200" dirty="0"/>
              <a:t>. 
Il </a:t>
            </a:r>
            <a:r>
              <a:rPr lang="en-US" sz="1200" dirty="0" err="1"/>
              <a:t>bastone</a:t>
            </a:r>
            <a:r>
              <a:rPr lang="en-US" sz="1200" dirty="0"/>
              <a:t> di </a:t>
            </a:r>
            <a:r>
              <a:rPr lang="en-US" sz="1200" dirty="0" err="1"/>
              <a:t>incenso</a:t>
            </a:r>
            <a:r>
              <a:rPr lang="en-US" sz="1200" dirty="0"/>
              <a:t> con </a:t>
            </a:r>
            <a:r>
              <a:rPr lang="en-US" sz="1200" dirty="0" err="1"/>
              <a:t>huallaquita</a:t>
            </a:r>
            <a:r>
              <a:rPr lang="en-US" sz="1200" dirty="0"/>
              <a:t> ha un </a:t>
            </a:r>
            <a:r>
              <a:rPr lang="en-US" sz="1200" dirty="0" err="1"/>
              <a:t>effetto</a:t>
            </a:r>
            <a:r>
              <a:rPr lang="en-US" sz="1200" dirty="0"/>
              <a:t> </a:t>
            </a:r>
            <a:r>
              <a:rPr lang="en-US" sz="1200" dirty="0" err="1"/>
              <a:t>virilizzante</a:t>
            </a:r>
            <a:r>
              <a:rPr lang="en-US" sz="1200" dirty="0"/>
              <a:t>, </a:t>
            </a:r>
            <a:r>
              <a:rPr lang="en-US" sz="1200" dirty="0" err="1"/>
              <a:t>che</a:t>
            </a:r>
            <a:r>
              <a:rPr lang="en-US" sz="1200" dirty="0"/>
              <a:t> è </a:t>
            </a:r>
            <a:r>
              <a:rPr lang="en-US" sz="1200" dirty="0" err="1"/>
              <a:t>stato</a:t>
            </a:r>
            <a:r>
              <a:rPr lang="en-US" sz="1200" dirty="0"/>
              <a:t> </a:t>
            </a:r>
            <a:r>
              <a:rPr lang="en-US" sz="1200" dirty="0" err="1"/>
              <a:t>raggiunto</a:t>
            </a:r>
            <a:r>
              <a:rPr lang="en-US" sz="1200" dirty="0"/>
              <a:t> </a:t>
            </a:r>
            <a:r>
              <a:rPr lang="en-US" sz="1200" dirty="0" err="1"/>
              <a:t>anche</a:t>
            </a:r>
            <a:r>
              <a:rPr lang="en-US" sz="1200" dirty="0"/>
              <a:t> con </a:t>
            </a:r>
            <a:r>
              <a:rPr lang="en-US" sz="1200" dirty="0" err="1"/>
              <a:t>vermi</a:t>
            </a:r>
            <a:r>
              <a:rPr lang="en-US" sz="1200" dirty="0"/>
              <a:t> </a:t>
            </a:r>
            <a:r>
              <a:rPr lang="en-US" sz="1200" dirty="0" err="1"/>
              <a:t>chiamati</a:t>
            </a:r>
            <a:r>
              <a:rPr lang="en-US" sz="1200" dirty="0"/>
              <a:t> </a:t>
            </a:r>
            <a:r>
              <a:rPr lang="en-US" sz="1200" dirty="0" err="1"/>
              <a:t>sucama</a:t>
            </a:r>
            <a:r>
              <a:rPr lang="en-US" sz="1200" dirty="0"/>
              <a:t>. Il </a:t>
            </a:r>
            <a:r>
              <a:rPr lang="en-US" sz="1200" dirty="0" err="1"/>
              <a:t>chutarpulo</a:t>
            </a:r>
            <a:r>
              <a:rPr lang="en-US" sz="1200" dirty="0"/>
              <a:t> è </a:t>
            </a:r>
            <a:r>
              <a:rPr lang="en-US" sz="1200" dirty="0" err="1"/>
              <a:t>stato</a:t>
            </a:r>
            <a:r>
              <a:rPr lang="en-US" sz="1200" dirty="0"/>
              <a:t> </a:t>
            </a:r>
            <a:r>
              <a:rPr lang="en-US" sz="1200" dirty="0" err="1"/>
              <a:t>utilizzato</a:t>
            </a:r>
            <a:r>
              <a:rPr lang="en-US" sz="1200" dirty="0"/>
              <a:t> per </a:t>
            </a:r>
            <a:r>
              <a:rPr lang="en-US" sz="1200" dirty="0" err="1"/>
              <a:t>l'effetto</a:t>
            </a:r>
            <a:r>
              <a:rPr lang="en-US" sz="1200" dirty="0"/>
              <a:t> </a:t>
            </a:r>
            <a:r>
              <a:rPr lang="en-US" sz="1200" dirty="0" err="1"/>
              <a:t>sterilizzante</a:t>
            </a:r>
            <a:r>
              <a:rPr lang="en-US" sz="1200" dirty="0"/>
              <a:t>. 
Secondo </a:t>
            </a:r>
            <a:r>
              <a:rPr lang="en-US" sz="1200" dirty="0" err="1"/>
              <a:t>Garcilaso</a:t>
            </a:r>
            <a:r>
              <a:rPr lang="en-US" sz="1200" dirty="0"/>
              <a:t> era </a:t>
            </a:r>
            <a:r>
              <a:rPr lang="en-US" sz="1200" dirty="0" err="1"/>
              <a:t>noto</a:t>
            </a:r>
            <a:r>
              <a:rPr lang="en-US" sz="1200" dirty="0"/>
              <a:t> </a:t>
            </a:r>
            <a:r>
              <a:rPr lang="en-US" sz="1200" dirty="0" err="1"/>
              <a:t>che</a:t>
            </a:r>
            <a:r>
              <a:rPr lang="en-US" sz="1200" dirty="0"/>
              <a:t> la </a:t>
            </a:r>
            <a:r>
              <a:rPr lang="en-US" sz="1200" dirty="0" err="1"/>
              <a:t>pianta</a:t>
            </a:r>
            <a:r>
              <a:rPr lang="en-US" sz="1200" dirty="0"/>
              <a:t> di anus </a:t>
            </a:r>
            <a:r>
              <a:rPr lang="en-US" sz="1200" dirty="0" err="1"/>
              <a:t>riusciva</a:t>
            </a:r>
            <a:r>
              <a:rPr lang="en-US" sz="1200" dirty="0"/>
              <a:t> a </a:t>
            </a:r>
            <a:r>
              <a:rPr lang="en-US" sz="1200" dirty="0" err="1"/>
              <a:t>ridurre</a:t>
            </a:r>
            <a:r>
              <a:rPr lang="en-US" sz="1200" dirty="0"/>
              <a:t> il </a:t>
            </a:r>
            <a:r>
              <a:rPr lang="en-US" sz="1200" dirty="0" err="1"/>
              <a:t>potenziale</a:t>
            </a:r>
            <a:r>
              <a:rPr lang="en-US" sz="1200" dirty="0"/>
              <a:t> </a:t>
            </a:r>
            <a:r>
              <a:rPr lang="en-US" sz="1200" dirty="0" err="1"/>
              <a:t>sessuale</a:t>
            </a:r>
            <a:r>
              <a:rPr lang="en-US" sz="1200" dirty="0"/>
              <a:t> come </a:t>
            </a:r>
            <a:r>
              <a:rPr lang="en-US" sz="1200" dirty="0" err="1"/>
              <a:t>contraccettivo</a:t>
            </a:r>
            <a:r>
              <a:rPr lang="en-US" sz="1200" dirty="0"/>
              <a:t>. 
</a:t>
            </a:r>
            <a:endParaRPr lang="es-PE" sz="1700" dirty="0">
              <a:solidFill>
                <a:srgbClr val="FF0000"/>
              </a:solidFill>
            </a:endParaRPr>
          </a:p>
          <a:p>
            <a:pPr marL="0" indent="0">
              <a:lnSpc>
                <a:spcPct val="100000"/>
              </a:lnSpc>
              <a:buNone/>
            </a:pPr>
            <a:endParaRPr lang="es-ES" sz="900" dirty="0"/>
          </a:p>
          <a:p>
            <a:pPr marL="0" indent="0">
              <a:lnSpc>
                <a:spcPct val="100000"/>
              </a:lnSpc>
              <a:buNone/>
            </a:pPr>
            <a:endParaRPr lang="es-ES" sz="900" dirty="0"/>
          </a:p>
          <a:p>
            <a:pPr marL="0" indent="0">
              <a:lnSpc>
                <a:spcPct val="100000"/>
              </a:lnSpc>
              <a:buNone/>
            </a:pPr>
            <a:endParaRPr lang="es-ES" sz="900" dirty="0"/>
          </a:p>
          <a:p>
            <a:pPr marL="0" indent="0">
              <a:lnSpc>
                <a:spcPct val="100000"/>
              </a:lnSpc>
              <a:buNone/>
            </a:pPr>
            <a:endParaRPr lang="es-ES" sz="900" dirty="0"/>
          </a:p>
          <a:p>
            <a:pPr marL="0" indent="0">
              <a:lnSpc>
                <a:spcPct val="100000"/>
              </a:lnSpc>
              <a:buNone/>
            </a:pPr>
            <a:endParaRPr lang="es-ES" sz="900" dirty="0"/>
          </a:p>
          <a:p>
            <a:pPr marL="0" indent="0">
              <a:lnSpc>
                <a:spcPct val="100000"/>
              </a:lnSpc>
              <a:buNone/>
            </a:pPr>
            <a:endParaRPr lang="es-ES" sz="900" dirty="0"/>
          </a:p>
          <a:p>
            <a:pPr marL="0" indent="0">
              <a:lnSpc>
                <a:spcPct val="100000"/>
              </a:lnSpc>
              <a:buNone/>
            </a:pPr>
            <a:endParaRPr lang="es-ES" sz="2800" dirty="0"/>
          </a:p>
          <a:p>
            <a:pPr marL="0" indent="0">
              <a:lnSpc>
                <a:spcPct val="100000"/>
              </a:lnSpc>
              <a:buNone/>
            </a:pPr>
            <a:endParaRPr lang="es-ES" sz="900" dirty="0"/>
          </a:p>
          <a:p>
            <a:pPr marL="0" indent="0">
              <a:lnSpc>
                <a:spcPct val="100000"/>
              </a:lnSpc>
              <a:buNone/>
            </a:pPr>
            <a:endParaRPr lang="es-ES" sz="900" dirty="0"/>
          </a:p>
          <a:p>
            <a:pPr marL="0" indent="0">
              <a:lnSpc>
                <a:spcPct val="100000"/>
              </a:lnSpc>
              <a:buNone/>
            </a:pPr>
            <a:endParaRPr lang="es-ES" sz="900" dirty="0"/>
          </a:p>
          <a:p>
            <a:pPr marL="0" indent="0">
              <a:lnSpc>
                <a:spcPct val="100000"/>
              </a:lnSpc>
              <a:buNone/>
            </a:pPr>
            <a:endParaRPr lang="es-ES" sz="900" dirty="0"/>
          </a:p>
          <a:p>
            <a:pPr marL="0" indent="0">
              <a:lnSpc>
                <a:spcPct val="100000"/>
              </a:lnSpc>
              <a:buNone/>
            </a:pPr>
            <a:endParaRPr lang="es-PE" sz="900" dirty="0"/>
          </a:p>
        </p:txBody>
      </p:sp>
    </p:spTree>
    <p:extLst>
      <p:ext uri="{BB962C8B-B14F-4D97-AF65-F5344CB8AC3E}">
        <p14:creationId xmlns:p14="http://schemas.microsoft.com/office/powerpoint/2010/main" val="24815072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56731" y="1023858"/>
            <a:ext cx="7886700" cy="681653"/>
          </a:xfrm>
        </p:spPr>
        <p:txBody>
          <a:bodyPr>
            <a:normAutofit/>
          </a:bodyPr>
          <a:lstStyle/>
          <a:p>
            <a:r>
              <a:rPr lang="es-PE" sz="1800" b="1" dirty="0">
                <a:solidFill>
                  <a:schemeClr val="accent2"/>
                </a:solidFill>
                <a:effectLst>
                  <a:outerShdw blurRad="38100" dist="38100" dir="2700000" algn="tl">
                    <a:srgbClr val="000000">
                      <a:alpha val="43137"/>
                    </a:srgbClr>
                  </a:outerShdw>
                </a:effectLst>
              </a:rPr>
              <a:t>4. </a:t>
            </a:r>
            <a:r>
              <a:rPr lang="en-US" sz="1800" b="1" dirty="0">
                <a:solidFill>
                  <a:schemeClr val="accent2"/>
                </a:solidFill>
                <a:effectLst>
                  <a:outerShdw blurRad="38100" dist="38100" dir="2700000" algn="tl">
                    <a:srgbClr val="000000">
                      <a:alpha val="43137"/>
                    </a:srgbClr>
                  </a:outerShdw>
                </a:effectLst>
              </a:rPr>
              <a:t>Elenco </a:t>
            </a:r>
            <a:r>
              <a:rPr lang="en-US" sz="1800" b="1" dirty="0" err="1">
                <a:solidFill>
                  <a:schemeClr val="accent2"/>
                </a:solidFill>
                <a:effectLst>
                  <a:outerShdw blurRad="38100" dist="38100" dir="2700000" algn="tl">
                    <a:srgbClr val="000000">
                      <a:alpha val="43137"/>
                    </a:srgbClr>
                  </a:outerShdw>
                </a:effectLst>
              </a:rPr>
              <a:t>delle</a:t>
            </a:r>
            <a:r>
              <a:rPr lang="en-US" sz="1800" b="1" dirty="0">
                <a:solidFill>
                  <a:schemeClr val="accent2"/>
                </a:solidFill>
                <a:effectLst>
                  <a:outerShdw blurRad="38100" dist="38100" dir="2700000" algn="tl">
                    <a:srgbClr val="000000">
                      <a:alpha val="43137"/>
                    </a:srgbClr>
                  </a:outerShdw>
                </a:effectLst>
              </a:rPr>
              <a:t> </a:t>
            </a:r>
            <a:r>
              <a:rPr lang="en-US" sz="1800" b="1" dirty="0" err="1">
                <a:solidFill>
                  <a:schemeClr val="accent2"/>
                </a:solidFill>
                <a:effectLst>
                  <a:outerShdw blurRad="38100" dist="38100" dir="2700000" algn="tl">
                    <a:srgbClr val="000000">
                      <a:alpha val="43137"/>
                    </a:srgbClr>
                  </a:outerShdw>
                </a:effectLst>
              </a:rPr>
              <a:t>principali</a:t>
            </a:r>
            <a:r>
              <a:rPr lang="en-US" sz="1800" b="1" dirty="0">
                <a:solidFill>
                  <a:schemeClr val="accent2"/>
                </a:solidFill>
                <a:effectLst>
                  <a:outerShdw blurRad="38100" dist="38100" dir="2700000" algn="tl">
                    <a:srgbClr val="000000">
                      <a:alpha val="43137"/>
                    </a:srgbClr>
                  </a:outerShdw>
                </a:effectLst>
              </a:rPr>
              <a:t> </a:t>
            </a:r>
            <a:r>
              <a:rPr lang="en-US" sz="1800" b="1" dirty="0" err="1">
                <a:solidFill>
                  <a:schemeClr val="accent2"/>
                </a:solidFill>
                <a:effectLst>
                  <a:outerShdw blurRad="38100" dist="38100" dir="2700000" algn="tl">
                    <a:srgbClr val="000000">
                      <a:alpha val="43137"/>
                    </a:srgbClr>
                  </a:outerShdw>
                </a:effectLst>
              </a:rPr>
              <a:t>fonti</a:t>
            </a:r>
            <a:r>
              <a:rPr lang="en-US" sz="1800" b="1" dirty="0">
                <a:solidFill>
                  <a:schemeClr val="accent2"/>
                </a:solidFill>
                <a:effectLst>
                  <a:outerShdw blurRad="38100" dist="38100" dir="2700000" algn="tl">
                    <a:srgbClr val="000000">
                      <a:alpha val="43137"/>
                    </a:srgbClr>
                  </a:outerShdw>
                </a:effectLst>
              </a:rPr>
              <a:t> </a:t>
            </a:r>
            <a:r>
              <a:rPr lang="en-US" sz="1800" b="1" dirty="0" err="1">
                <a:solidFill>
                  <a:schemeClr val="accent2"/>
                </a:solidFill>
                <a:effectLst>
                  <a:outerShdw blurRad="38100" dist="38100" dir="2700000" algn="tl">
                    <a:srgbClr val="000000">
                      <a:alpha val="43137"/>
                    </a:srgbClr>
                  </a:outerShdw>
                </a:effectLst>
              </a:rPr>
              <a:t>nella</a:t>
            </a:r>
            <a:r>
              <a:rPr lang="en-US" sz="1800" b="1" dirty="0">
                <a:solidFill>
                  <a:schemeClr val="accent2"/>
                </a:solidFill>
                <a:effectLst>
                  <a:outerShdw blurRad="38100" dist="38100" dir="2700000" algn="tl">
                    <a:srgbClr val="000000">
                      <a:alpha val="43137"/>
                    </a:srgbClr>
                  </a:outerShdw>
                </a:effectLst>
              </a:rPr>
              <a:t> </a:t>
            </a:r>
            <a:r>
              <a:rPr lang="en-US" sz="1800" b="1" dirty="0" err="1">
                <a:solidFill>
                  <a:schemeClr val="accent2"/>
                </a:solidFill>
                <a:effectLst>
                  <a:outerShdw blurRad="38100" dist="38100" dir="2700000" algn="tl">
                    <a:srgbClr val="000000">
                      <a:alpha val="43137"/>
                    </a:srgbClr>
                  </a:outerShdw>
                </a:effectLst>
              </a:rPr>
              <a:t>storia</a:t>
            </a:r>
            <a:r>
              <a:rPr lang="en-US" sz="1800" b="1" dirty="0">
                <a:solidFill>
                  <a:schemeClr val="accent2"/>
                </a:solidFill>
                <a:effectLst>
                  <a:outerShdw blurRad="38100" dist="38100" dir="2700000" algn="tl">
                    <a:srgbClr val="000000">
                      <a:alpha val="43137"/>
                    </a:srgbClr>
                  </a:outerShdw>
                </a:effectLst>
              </a:rPr>
              <a:t> </a:t>
            </a:r>
            <a:r>
              <a:rPr lang="en-US" sz="1800" b="1" dirty="0" err="1">
                <a:solidFill>
                  <a:schemeClr val="accent2"/>
                </a:solidFill>
                <a:effectLst>
                  <a:outerShdw blurRad="38100" dist="38100" dir="2700000" algn="tl">
                    <a:srgbClr val="000000">
                      <a:alpha val="43137"/>
                    </a:srgbClr>
                  </a:outerShdw>
                </a:effectLst>
              </a:rPr>
              <a:t>della</a:t>
            </a:r>
            <a:r>
              <a:rPr lang="en-US" sz="1800" b="1" dirty="0">
                <a:solidFill>
                  <a:schemeClr val="accent2"/>
                </a:solidFill>
                <a:effectLst>
                  <a:outerShdw blurRad="38100" dist="38100" dir="2700000" algn="tl">
                    <a:srgbClr val="000000">
                      <a:alpha val="43137"/>
                    </a:srgbClr>
                  </a:outerShdw>
                </a:effectLst>
              </a:rPr>
              <a:t> </a:t>
            </a:r>
            <a:r>
              <a:rPr lang="en-US" sz="1800" b="1" dirty="0" err="1">
                <a:solidFill>
                  <a:schemeClr val="accent2"/>
                </a:solidFill>
                <a:effectLst>
                  <a:outerShdw blurRad="38100" dist="38100" dir="2700000" algn="tl">
                    <a:srgbClr val="000000">
                      <a:alpha val="43137"/>
                    </a:srgbClr>
                  </a:outerShdw>
                </a:effectLst>
              </a:rPr>
              <a:t>medicina</a:t>
            </a:r>
            <a:r>
              <a:rPr lang="en-US" sz="1800" b="1" dirty="0">
                <a:solidFill>
                  <a:schemeClr val="accent2"/>
                </a:solidFill>
                <a:effectLst>
                  <a:outerShdw blurRad="38100" dist="38100" dir="2700000" algn="tl">
                    <a:srgbClr val="000000">
                      <a:alpha val="43137"/>
                    </a:srgbClr>
                  </a:outerShdw>
                </a:effectLst>
              </a:rPr>
              <a:t> </a:t>
            </a:r>
            <a:r>
              <a:rPr lang="en-US" sz="1800" b="1" dirty="0" err="1">
                <a:solidFill>
                  <a:schemeClr val="accent2"/>
                </a:solidFill>
                <a:effectLst>
                  <a:outerShdw blurRad="38100" dist="38100" dir="2700000" algn="tl">
                    <a:srgbClr val="000000">
                      <a:alpha val="43137"/>
                    </a:srgbClr>
                  </a:outerShdw>
                </a:effectLst>
              </a:rPr>
              <a:t>precolombiana</a:t>
            </a:r>
            <a:r>
              <a:rPr lang="en-US" sz="1800" b="1" dirty="0">
                <a:solidFill>
                  <a:schemeClr val="accent2"/>
                </a:solidFill>
                <a:effectLst>
                  <a:outerShdw blurRad="38100" dist="38100" dir="2700000" algn="tl">
                    <a:srgbClr val="000000">
                      <a:alpha val="43137"/>
                    </a:srgbClr>
                  </a:outerShdw>
                </a:effectLst>
              </a:rPr>
              <a:t> e Inca in </a:t>
            </a:r>
            <a:r>
              <a:rPr lang="en-US" sz="1800" b="1" dirty="0" err="1">
                <a:solidFill>
                  <a:schemeClr val="accent2"/>
                </a:solidFill>
                <a:effectLst>
                  <a:outerShdw blurRad="38100" dist="38100" dir="2700000" algn="tl">
                    <a:srgbClr val="000000">
                      <a:alpha val="43137"/>
                    </a:srgbClr>
                  </a:outerShdw>
                </a:effectLst>
              </a:rPr>
              <a:t>Perù</a:t>
            </a:r>
            <a:r>
              <a:rPr lang="en-US" sz="1800" b="1" dirty="0">
                <a:solidFill>
                  <a:schemeClr val="accent2"/>
                </a:solidFill>
                <a:effectLst>
                  <a:outerShdw blurRad="38100" dist="38100" dir="2700000" algn="tl">
                    <a:srgbClr val="000000">
                      <a:alpha val="43137"/>
                    </a:srgbClr>
                  </a:outerShdw>
                </a:effectLst>
              </a:rPr>
              <a:t> </a:t>
            </a:r>
          </a:p>
        </p:txBody>
      </p:sp>
      <p:sp>
        <p:nvSpPr>
          <p:cNvPr id="3" name="Marcador de contenido 2"/>
          <p:cNvSpPr>
            <a:spLocks noGrp="1"/>
          </p:cNvSpPr>
          <p:nvPr>
            <p:ph idx="1"/>
          </p:nvPr>
        </p:nvSpPr>
        <p:spPr>
          <a:xfrm>
            <a:off x="503434" y="1369219"/>
            <a:ext cx="8380794" cy="3263504"/>
          </a:xfrm>
        </p:spPr>
        <p:txBody>
          <a:bodyPr>
            <a:normAutofit/>
          </a:bodyPr>
          <a:lstStyle/>
          <a:p>
            <a:pPr algn="just">
              <a:buNone/>
            </a:pPr>
            <a:endParaRPr lang="es-PE" sz="1200" b="1" dirty="0"/>
          </a:p>
          <a:p>
            <a:pPr algn="just">
              <a:buNone/>
            </a:pPr>
            <a:endParaRPr lang="es-PE" sz="1200" b="1" dirty="0"/>
          </a:p>
          <a:p>
            <a:pPr algn="just">
              <a:buNone/>
            </a:pPr>
            <a:endParaRPr lang="es-PE" sz="1200" b="1" dirty="0"/>
          </a:p>
          <a:p>
            <a:pPr algn="just">
              <a:buNone/>
            </a:pPr>
            <a:r>
              <a:rPr lang="es-PE" sz="1200" b="1" dirty="0"/>
              <a:t>
 I coproliti (resti di feci) delle culture gengivali precolombiane sono stati ben studiati grazie ai resti di latrine trovati nelle tombe intorno al territorio peruviano.
</a:t>
            </a:r>
          </a:p>
          <a:p>
            <a:pPr algn="just">
              <a:buNone/>
            </a:pPr>
            <a:endParaRPr lang="es-PE" sz="1200" b="1" dirty="0"/>
          </a:p>
          <a:p>
            <a:pPr algn="just">
              <a:buNone/>
            </a:pPr>
            <a:endParaRPr lang="es-PE" sz="1200" b="1" dirty="0"/>
          </a:p>
          <a:p>
            <a:pPr algn="just">
              <a:buNone/>
            </a:pPr>
            <a:endParaRPr lang="es-PE" sz="1200" b="1" dirty="0"/>
          </a:p>
          <a:p>
            <a:pPr marL="0" indent="0" algn="just">
              <a:buNone/>
            </a:pPr>
            <a:r>
              <a:rPr lang="es-PE" sz="1000" dirty="0" err="1"/>
              <a:t>Pamo</a:t>
            </a:r>
            <a:r>
              <a:rPr lang="es-PE" sz="1000" dirty="0"/>
              <a:t> Reyna Oscar. Medicina Prehispánica. En Alarcón Graciela, Espinoza Luis, </a:t>
            </a:r>
            <a:r>
              <a:rPr lang="es-PE" sz="1000" dirty="0" err="1"/>
              <a:t>Pamo</a:t>
            </a:r>
            <a:r>
              <a:rPr lang="es-PE" sz="1000" dirty="0"/>
              <a:t>-Reyna Oscar, Eds. Medicina y Reumatología Peruanas: historia y aportes. Lima, Comité Organizador PANLAR 2006. </a:t>
            </a:r>
            <a:r>
              <a:rPr lang="en-US" sz="1000" dirty="0">
                <a:hlinkClick r:id="rId2"/>
              </a:rPr>
              <a:t>http://sisbib.unmsm.edu.pe/bibvirtualdata/libros/2007/med_reumat/a02es.pdf</a:t>
            </a:r>
            <a:r>
              <a:rPr lang="en-US" sz="1000" dirty="0"/>
              <a:t> (Spanish), </a:t>
            </a:r>
            <a:r>
              <a:rPr lang="en-US" sz="1000" dirty="0">
                <a:hlinkClick r:id="rId3"/>
              </a:rPr>
              <a:t>http://sisbib.unmsm.edu.pe/bibvirtualdata/libros/2007/med_reumat/a02in.pdf</a:t>
            </a:r>
            <a:r>
              <a:rPr lang="en-US" sz="1000" dirty="0"/>
              <a:t>   (English</a:t>
            </a:r>
            <a:endParaRPr lang="es-PE" sz="1000" dirty="0"/>
          </a:p>
          <a:p>
            <a:endParaRPr lang="es-PE" dirty="0"/>
          </a:p>
          <a:p>
            <a:endParaRPr lang="en-US" dirty="0"/>
          </a:p>
        </p:txBody>
      </p:sp>
      <p:sp>
        <p:nvSpPr>
          <p:cNvPr id="4" name="3 Rectángulo"/>
          <p:cNvSpPr/>
          <p:nvPr/>
        </p:nvSpPr>
        <p:spPr>
          <a:xfrm>
            <a:off x="595902" y="1934901"/>
            <a:ext cx="7384318" cy="438582"/>
          </a:xfrm>
          <a:prstGeom prst="rect">
            <a:avLst/>
          </a:prstGeom>
        </p:spPr>
        <p:txBody>
          <a:bodyPr wrap="square" lIns="68580" tIns="34290" rIns="68580" bIns="34290">
            <a:spAutoFit/>
          </a:bodyPr>
          <a:lstStyle/>
          <a:p>
            <a:pPr algn="just"/>
            <a:r>
              <a:rPr lang="en-US" sz="1200" dirty="0"/>
              <a:t>I </a:t>
            </a:r>
            <a:r>
              <a:rPr lang="en-US" sz="1200" dirty="0" err="1"/>
              <a:t>coproliti</a:t>
            </a:r>
            <a:r>
              <a:rPr lang="en-US" sz="1200" dirty="0"/>
              <a:t> </a:t>
            </a:r>
            <a:r>
              <a:rPr lang="en-US" sz="1200" dirty="0" err="1"/>
              <a:t>sono</a:t>
            </a:r>
            <a:r>
              <a:rPr lang="en-US" sz="1200" dirty="0"/>
              <a:t> le </a:t>
            </a:r>
            <a:r>
              <a:rPr lang="en-US" sz="1200" dirty="0" err="1"/>
              <a:t>feci</a:t>
            </a:r>
            <a:r>
              <a:rPr lang="en-US" sz="1200" dirty="0"/>
              <a:t> </a:t>
            </a:r>
            <a:r>
              <a:rPr lang="en-US" sz="1200" dirty="0" err="1"/>
              <a:t>secche</a:t>
            </a:r>
            <a:r>
              <a:rPr lang="en-US" sz="1200" dirty="0"/>
              <a:t> e </a:t>
            </a:r>
            <a:r>
              <a:rPr lang="en-US" sz="1200" dirty="0" err="1"/>
              <a:t>grumose</a:t>
            </a:r>
            <a:r>
              <a:rPr lang="en-US" sz="1200" dirty="0"/>
              <a:t>, </a:t>
            </a:r>
            <a:r>
              <a:rPr lang="en-US" sz="1200" dirty="0" err="1"/>
              <a:t>indurite</a:t>
            </a:r>
            <a:r>
              <a:rPr lang="en-US" sz="1200" dirty="0"/>
              <a:t> </a:t>
            </a:r>
            <a:r>
              <a:rPr lang="en-US" sz="1200" dirty="0" err="1"/>
              <a:t>dalla</a:t>
            </a:r>
            <a:r>
              <a:rPr lang="en-US" sz="1200" dirty="0"/>
              <a:t> </a:t>
            </a:r>
            <a:r>
              <a:rPr lang="en-US" sz="1200" dirty="0" err="1"/>
              <a:t>disidratazione</a:t>
            </a:r>
            <a:r>
              <a:rPr lang="en-US" sz="1200" dirty="0"/>
              <a:t>, </a:t>
            </a:r>
            <a:r>
              <a:rPr lang="en-US" sz="1200" dirty="0" err="1"/>
              <a:t>che</a:t>
            </a:r>
            <a:r>
              <a:rPr lang="en-US" sz="1200" dirty="0"/>
              <a:t>, </a:t>
            </a:r>
            <a:r>
              <a:rPr lang="en-US" sz="1200" dirty="0" err="1"/>
              <a:t>adeguatamente</a:t>
            </a:r>
            <a:r>
              <a:rPr lang="en-US" sz="1200" dirty="0"/>
              <a:t> </a:t>
            </a:r>
            <a:r>
              <a:rPr lang="en-US" sz="1200" dirty="0" err="1"/>
              <a:t>trattate</a:t>
            </a:r>
            <a:r>
              <a:rPr lang="en-US" sz="1200" dirty="0"/>
              <a:t>, </a:t>
            </a:r>
            <a:r>
              <a:rPr lang="en-US" sz="1200" dirty="0" err="1"/>
              <a:t>possono</a:t>
            </a:r>
            <a:r>
              <a:rPr lang="en-US" sz="1200" dirty="0"/>
              <a:t> </a:t>
            </a:r>
            <a:r>
              <a:rPr lang="en-US" sz="1200" dirty="0" err="1"/>
              <a:t>darci</a:t>
            </a:r>
            <a:r>
              <a:rPr lang="en-US" sz="1200" dirty="0"/>
              <a:t> </a:t>
            </a:r>
            <a:r>
              <a:rPr lang="en-US" sz="1200" dirty="0" err="1"/>
              <a:t>informazioni</a:t>
            </a:r>
            <a:r>
              <a:rPr lang="en-US" sz="1200" dirty="0"/>
              <a:t> </a:t>
            </a:r>
            <a:r>
              <a:rPr lang="en-US" sz="1200" dirty="0" err="1"/>
              <a:t>sulla</a:t>
            </a:r>
            <a:r>
              <a:rPr lang="en-US" sz="1200" dirty="0"/>
              <a:t> salute e </a:t>
            </a:r>
            <a:r>
              <a:rPr lang="en-US" sz="1200" dirty="0" err="1"/>
              <a:t>altre</a:t>
            </a:r>
            <a:r>
              <a:rPr lang="en-US" sz="1200" dirty="0"/>
              <a:t> </a:t>
            </a:r>
            <a:r>
              <a:rPr lang="en-US" sz="1200" dirty="0" err="1"/>
              <a:t>informazioni</a:t>
            </a:r>
            <a:r>
              <a:rPr lang="en-US" sz="1200" dirty="0"/>
              <a:t> come </a:t>
            </a:r>
            <a:r>
              <a:rPr lang="en-US" sz="1200" dirty="0" err="1"/>
              <a:t>i</a:t>
            </a:r>
            <a:r>
              <a:rPr lang="en-US" sz="1200" dirty="0"/>
              <a:t> </a:t>
            </a:r>
            <a:r>
              <a:rPr lang="en-US" sz="1200" dirty="0" err="1"/>
              <a:t>parassiti</a:t>
            </a:r>
            <a:r>
              <a:rPr lang="en-US" sz="1200" dirty="0"/>
              <a:t> </a:t>
            </a:r>
            <a:r>
              <a:rPr lang="en-US" sz="1200" dirty="0" err="1"/>
              <a:t>intestinali</a:t>
            </a:r>
            <a:r>
              <a:rPr lang="en-US" sz="1200" dirty="0"/>
              <a:t> </a:t>
            </a:r>
            <a:r>
              <a:rPr lang="en-US" sz="1200" dirty="0" err="1"/>
              <a:t>degli</a:t>
            </a:r>
            <a:r>
              <a:rPr lang="en-US" sz="1200" dirty="0"/>
              <a:t> </a:t>
            </a:r>
            <a:r>
              <a:rPr lang="en-US" sz="1200" dirty="0" err="1"/>
              <a:t>individui</a:t>
            </a:r>
            <a:r>
              <a:rPr lang="en-US" sz="1200" dirty="0"/>
              <a:t> da cui </a:t>
            </a:r>
            <a:r>
              <a:rPr lang="en-US" sz="1200" dirty="0" err="1"/>
              <a:t>provenivano</a:t>
            </a:r>
            <a:r>
              <a:rPr lang="en-US" sz="1200" dirty="0"/>
              <a:t>.</a:t>
            </a:r>
            <a:endParaRPr lang="es-PE" sz="1200" dirty="0"/>
          </a:p>
        </p:txBody>
      </p:sp>
    </p:spTree>
    <p:extLst>
      <p:ext uri="{BB962C8B-B14F-4D97-AF65-F5344CB8AC3E}">
        <p14:creationId xmlns:p14="http://schemas.microsoft.com/office/powerpoint/2010/main" val="37759392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74073" y="993035"/>
            <a:ext cx="7886700" cy="630282"/>
          </a:xfrm>
        </p:spPr>
        <p:txBody>
          <a:bodyPr>
            <a:normAutofit/>
          </a:bodyPr>
          <a:lstStyle/>
          <a:p>
            <a:r>
              <a:rPr lang="es-PE" sz="1800" b="1" dirty="0">
                <a:solidFill>
                  <a:schemeClr val="accent2"/>
                </a:solidFill>
                <a:effectLst>
                  <a:outerShdw blurRad="38100" dist="38100" dir="2700000" algn="tl">
                    <a:srgbClr val="000000">
                      <a:alpha val="43137"/>
                    </a:srgbClr>
                  </a:outerShdw>
                </a:effectLst>
              </a:rPr>
              <a:t>4. </a:t>
            </a:r>
            <a:r>
              <a:rPr lang="en-US" sz="1800" b="1" dirty="0">
                <a:solidFill>
                  <a:schemeClr val="accent2"/>
                </a:solidFill>
                <a:effectLst>
                  <a:outerShdw blurRad="38100" dist="38100" dir="2700000" algn="tl">
                    <a:srgbClr val="000000">
                      <a:alpha val="43137"/>
                    </a:srgbClr>
                  </a:outerShdw>
                </a:effectLst>
              </a:rPr>
              <a:t>Elenco </a:t>
            </a:r>
            <a:r>
              <a:rPr lang="en-US" sz="1800" b="1" dirty="0" err="1">
                <a:solidFill>
                  <a:schemeClr val="accent2"/>
                </a:solidFill>
                <a:effectLst>
                  <a:outerShdw blurRad="38100" dist="38100" dir="2700000" algn="tl">
                    <a:srgbClr val="000000">
                      <a:alpha val="43137"/>
                    </a:srgbClr>
                  </a:outerShdw>
                </a:effectLst>
              </a:rPr>
              <a:t>delle</a:t>
            </a:r>
            <a:r>
              <a:rPr lang="en-US" sz="1800" b="1" dirty="0">
                <a:solidFill>
                  <a:schemeClr val="accent2"/>
                </a:solidFill>
                <a:effectLst>
                  <a:outerShdw blurRad="38100" dist="38100" dir="2700000" algn="tl">
                    <a:srgbClr val="000000">
                      <a:alpha val="43137"/>
                    </a:srgbClr>
                  </a:outerShdw>
                </a:effectLst>
              </a:rPr>
              <a:t> </a:t>
            </a:r>
            <a:r>
              <a:rPr lang="en-US" sz="1800" b="1" dirty="0" err="1">
                <a:solidFill>
                  <a:schemeClr val="accent2"/>
                </a:solidFill>
                <a:effectLst>
                  <a:outerShdw blurRad="38100" dist="38100" dir="2700000" algn="tl">
                    <a:srgbClr val="000000">
                      <a:alpha val="43137"/>
                    </a:srgbClr>
                  </a:outerShdw>
                </a:effectLst>
              </a:rPr>
              <a:t>principali</a:t>
            </a:r>
            <a:r>
              <a:rPr lang="en-US" sz="1800" b="1" dirty="0">
                <a:solidFill>
                  <a:schemeClr val="accent2"/>
                </a:solidFill>
                <a:effectLst>
                  <a:outerShdw blurRad="38100" dist="38100" dir="2700000" algn="tl">
                    <a:srgbClr val="000000">
                      <a:alpha val="43137"/>
                    </a:srgbClr>
                  </a:outerShdw>
                </a:effectLst>
              </a:rPr>
              <a:t> </a:t>
            </a:r>
            <a:r>
              <a:rPr lang="en-US" sz="1800" b="1" dirty="0" err="1">
                <a:solidFill>
                  <a:schemeClr val="accent2"/>
                </a:solidFill>
                <a:effectLst>
                  <a:outerShdw blurRad="38100" dist="38100" dir="2700000" algn="tl">
                    <a:srgbClr val="000000">
                      <a:alpha val="43137"/>
                    </a:srgbClr>
                  </a:outerShdw>
                </a:effectLst>
              </a:rPr>
              <a:t>fonti</a:t>
            </a:r>
            <a:r>
              <a:rPr lang="en-US" sz="1800" b="1" dirty="0">
                <a:solidFill>
                  <a:schemeClr val="accent2"/>
                </a:solidFill>
                <a:effectLst>
                  <a:outerShdw blurRad="38100" dist="38100" dir="2700000" algn="tl">
                    <a:srgbClr val="000000">
                      <a:alpha val="43137"/>
                    </a:srgbClr>
                  </a:outerShdw>
                </a:effectLst>
              </a:rPr>
              <a:t> di </a:t>
            </a:r>
            <a:r>
              <a:rPr lang="en-US" sz="1800" b="1" dirty="0" err="1">
                <a:solidFill>
                  <a:schemeClr val="accent2"/>
                </a:solidFill>
                <a:effectLst>
                  <a:outerShdw blurRad="38100" dist="38100" dir="2700000" algn="tl">
                    <a:srgbClr val="000000">
                      <a:alpha val="43137"/>
                    </a:srgbClr>
                  </a:outerShdw>
                </a:effectLst>
              </a:rPr>
              <a:t>prova</a:t>
            </a:r>
            <a:r>
              <a:rPr lang="en-US" sz="1800" b="1" dirty="0">
                <a:solidFill>
                  <a:schemeClr val="accent2"/>
                </a:solidFill>
                <a:effectLst>
                  <a:outerShdw blurRad="38100" dist="38100" dir="2700000" algn="tl">
                    <a:srgbClr val="000000">
                      <a:alpha val="43137"/>
                    </a:srgbClr>
                  </a:outerShdw>
                </a:effectLst>
              </a:rPr>
              <a:t> </a:t>
            </a:r>
            <a:r>
              <a:rPr lang="en-US" sz="1800" b="1" dirty="0" err="1">
                <a:solidFill>
                  <a:schemeClr val="accent2"/>
                </a:solidFill>
                <a:effectLst>
                  <a:outerShdw blurRad="38100" dist="38100" dir="2700000" algn="tl">
                    <a:srgbClr val="000000">
                      <a:alpha val="43137"/>
                    </a:srgbClr>
                  </a:outerShdw>
                </a:effectLst>
              </a:rPr>
              <a:t>nella</a:t>
            </a:r>
            <a:r>
              <a:rPr lang="en-US" sz="1800" b="1" dirty="0">
                <a:solidFill>
                  <a:schemeClr val="accent2"/>
                </a:solidFill>
                <a:effectLst>
                  <a:outerShdw blurRad="38100" dist="38100" dir="2700000" algn="tl">
                    <a:srgbClr val="000000">
                      <a:alpha val="43137"/>
                    </a:srgbClr>
                  </a:outerShdw>
                </a:effectLst>
              </a:rPr>
              <a:t> </a:t>
            </a:r>
            <a:r>
              <a:rPr lang="en-US" sz="1800" b="1" dirty="0" err="1">
                <a:solidFill>
                  <a:schemeClr val="accent2"/>
                </a:solidFill>
                <a:effectLst>
                  <a:outerShdw blurRad="38100" dist="38100" dir="2700000" algn="tl">
                    <a:srgbClr val="000000">
                      <a:alpha val="43137"/>
                    </a:srgbClr>
                  </a:outerShdw>
                </a:effectLst>
              </a:rPr>
              <a:t>storia</a:t>
            </a:r>
            <a:r>
              <a:rPr lang="en-US" sz="1800" b="1" dirty="0">
                <a:solidFill>
                  <a:schemeClr val="accent2"/>
                </a:solidFill>
                <a:effectLst>
                  <a:outerShdw blurRad="38100" dist="38100" dir="2700000" algn="tl">
                    <a:srgbClr val="000000">
                      <a:alpha val="43137"/>
                    </a:srgbClr>
                  </a:outerShdw>
                </a:effectLst>
              </a:rPr>
              <a:t> </a:t>
            </a:r>
            <a:r>
              <a:rPr lang="en-US" sz="1800" b="1" dirty="0" err="1">
                <a:solidFill>
                  <a:schemeClr val="accent2"/>
                </a:solidFill>
                <a:effectLst>
                  <a:outerShdw blurRad="38100" dist="38100" dir="2700000" algn="tl">
                    <a:srgbClr val="000000">
                      <a:alpha val="43137"/>
                    </a:srgbClr>
                  </a:outerShdw>
                </a:effectLst>
              </a:rPr>
              <a:t>della</a:t>
            </a:r>
            <a:r>
              <a:rPr lang="en-US" sz="1800" b="1" dirty="0">
                <a:solidFill>
                  <a:schemeClr val="accent2"/>
                </a:solidFill>
                <a:effectLst>
                  <a:outerShdw blurRad="38100" dist="38100" dir="2700000" algn="tl">
                    <a:srgbClr val="000000">
                      <a:alpha val="43137"/>
                    </a:srgbClr>
                  </a:outerShdw>
                </a:effectLst>
              </a:rPr>
              <a:t> </a:t>
            </a:r>
            <a:r>
              <a:rPr lang="en-US" sz="1800" b="1" dirty="0" err="1">
                <a:solidFill>
                  <a:schemeClr val="accent2"/>
                </a:solidFill>
                <a:effectLst>
                  <a:outerShdw blurRad="38100" dist="38100" dir="2700000" algn="tl">
                    <a:srgbClr val="000000">
                      <a:alpha val="43137"/>
                    </a:srgbClr>
                  </a:outerShdw>
                </a:effectLst>
              </a:rPr>
              <a:t>medicina</a:t>
            </a:r>
            <a:r>
              <a:rPr lang="en-US" sz="1800" b="1" dirty="0">
                <a:solidFill>
                  <a:schemeClr val="accent2"/>
                </a:solidFill>
                <a:effectLst>
                  <a:outerShdw blurRad="38100" dist="38100" dir="2700000" algn="tl">
                    <a:srgbClr val="000000">
                      <a:alpha val="43137"/>
                    </a:srgbClr>
                  </a:outerShdw>
                </a:effectLst>
              </a:rPr>
              <a:t> </a:t>
            </a:r>
            <a:r>
              <a:rPr lang="en-US" sz="1800" b="1" dirty="0" err="1">
                <a:solidFill>
                  <a:schemeClr val="accent2"/>
                </a:solidFill>
                <a:effectLst>
                  <a:outerShdw blurRad="38100" dist="38100" dir="2700000" algn="tl">
                    <a:srgbClr val="000000">
                      <a:alpha val="43137"/>
                    </a:srgbClr>
                  </a:outerShdw>
                </a:effectLst>
              </a:rPr>
              <a:t>precolombina</a:t>
            </a:r>
            <a:r>
              <a:rPr lang="en-US" sz="1800" b="1" dirty="0">
                <a:solidFill>
                  <a:schemeClr val="accent2"/>
                </a:solidFill>
                <a:effectLst>
                  <a:outerShdw blurRad="38100" dist="38100" dir="2700000" algn="tl">
                    <a:srgbClr val="000000">
                      <a:alpha val="43137"/>
                    </a:srgbClr>
                  </a:outerShdw>
                </a:effectLst>
              </a:rPr>
              <a:t> e </a:t>
            </a:r>
            <a:r>
              <a:rPr lang="en-US" sz="1800" b="1" dirty="0" err="1">
                <a:solidFill>
                  <a:schemeClr val="accent2"/>
                </a:solidFill>
                <a:effectLst>
                  <a:outerShdw blurRad="38100" dist="38100" dir="2700000" algn="tl">
                    <a:srgbClr val="000000">
                      <a:alpha val="43137"/>
                    </a:srgbClr>
                  </a:outerShdw>
                </a:effectLst>
              </a:rPr>
              <a:t>inca</a:t>
            </a:r>
            <a:r>
              <a:rPr lang="en-US" sz="1800" b="1" dirty="0">
                <a:solidFill>
                  <a:schemeClr val="accent2"/>
                </a:solidFill>
                <a:effectLst>
                  <a:outerShdw blurRad="38100" dist="38100" dir="2700000" algn="tl">
                    <a:srgbClr val="000000">
                      <a:alpha val="43137"/>
                    </a:srgbClr>
                  </a:outerShdw>
                </a:effectLst>
              </a:rPr>
              <a:t> in </a:t>
            </a:r>
            <a:r>
              <a:rPr lang="en-US" sz="1800" b="1" dirty="0" err="1">
                <a:solidFill>
                  <a:schemeClr val="accent2"/>
                </a:solidFill>
                <a:effectLst>
                  <a:outerShdw blurRad="38100" dist="38100" dir="2700000" algn="tl">
                    <a:srgbClr val="000000">
                      <a:alpha val="43137"/>
                    </a:srgbClr>
                  </a:outerShdw>
                </a:effectLst>
              </a:rPr>
              <a:t>Perù</a:t>
            </a:r>
            <a:endParaRPr lang="en-US" sz="1800" b="1" dirty="0">
              <a:solidFill>
                <a:schemeClr val="accent2"/>
              </a:solidFill>
              <a:effectLst>
                <a:outerShdw blurRad="38100" dist="38100" dir="2700000" algn="tl">
                  <a:srgbClr val="000000">
                    <a:alpha val="43137"/>
                  </a:srgbClr>
                </a:outerShdw>
              </a:effectLst>
            </a:endParaRPr>
          </a:p>
        </p:txBody>
      </p:sp>
      <p:sp>
        <p:nvSpPr>
          <p:cNvPr id="3" name="Marcador de contenido 2"/>
          <p:cNvSpPr>
            <a:spLocks noGrp="1"/>
          </p:cNvSpPr>
          <p:nvPr>
            <p:ph idx="1"/>
          </p:nvPr>
        </p:nvSpPr>
        <p:spPr>
          <a:xfrm>
            <a:off x="374074" y="1369219"/>
            <a:ext cx="8510154" cy="2959894"/>
          </a:xfrm>
        </p:spPr>
        <p:txBody>
          <a:bodyPr>
            <a:normAutofit/>
          </a:bodyPr>
          <a:lstStyle/>
          <a:p>
            <a:pPr algn="just">
              <a:buNone/>
            </a:pPr>
            <a:endParaRPr lang="es-PE" sz="1200" b="1" dirty="0"/>
          </a:p>
          <a:p>
            <a:pPr algn="just">
              <a:buNone/>
            </a:pPr>
            <a:endParaRPr lang="es-PE" sz="1200" b="1" dirty="0"/>
          </a:p>
          <a:p>
            <a:pPr algn="just">
              <a:buNone/>
            </a:pPr>
            <a:endParaRPr lang="es-PE" sz="1200" b="1" dirty="0"/>
          </a:p>
          <a:p>
            <a:pPr algn="just">
              <a:buNone/>
            </a:pPr>
            <a:endParaRPr lang="es-PE" sz="1200" b="1" dirty="0"/>
          </a:p>
          <a:p>
            <a:pPr algn="just">
              <a:buNone/>
            </a:pPr>
            <a:endParaRPr lang="es-PE" sz="1200" b="1" dirty="0"/>
          </a:p>
          <a:p>
            <a:pPr algn="just">
              <a:buNone/>
            </a:pPr>
            <a:endParaRPr lang="es-PE" sz="1200" b="1" dirty="0"/>
          </a:p>
          <a:p>
            <a:pPr algn="just">
              <a:buNone/>
            </a:pPr>
            <a:endParaRPr lang="es-PE" sz="1200" b="1" dirty="0"/>
          </a:p>
          <a:p>
            <a:pPr algn="just">
              <a:buNone/>
            </a:pPr>
            <a:endParaRPr lang="es-PE" dirty="0"/>
          </a:p>
          <a:p>
            <a:pPr algn="just">
              <a:buNone/>
            </a:pPr>
            <a:endParaRPr lang="es-PE" sz="1000" dirty="0"/>
          </a:p>
          <a:p>
            <a:pPr algn="just">
              <a:buNone/>
            </a:pPr>
            <a:endParaRPr lang="es-PE" sz="1000" dirty="0"/>
          </a:p>
          <a:p>
            <a:pPr>
              <a:buNone/>
            </a:pPr>
            <a:endParaRPr lang="es-PE" dirty="0"/>
          </a:p>
          <a:p>
            <a:endParaRPr lang="en-US" dirty="0"/>
          </a:p>
        </p:txBody>
      </p:sp>
      <p:sp>
        <p:nvSpPr>
          <p:cNvPr id="4" name="3 Rectángulo"/>
          <p:cNvSpPr/>
          <p:nvPr/>
        </p:nvSpPr>
        <p:spPr>
          <a:xfrm>
            <a:off x="374073" y="1800734"/>
            <a:ext cx="8510154" cy="1177245"/>
          </a:xfrm>
          <a:prstGeom prst="rect">
            <a:avLst/>
          </a:prstGeom>
        </p:spPr>
        <p:txBody>
          <a:bodyPr wrap="square" lIns="68580" tIns="34290" rIns="68580" bIns="34290">
            <a:spAutoFit/>
          </a:bodyPr>
          <a:lstStyle/>
          <a:p>
            <a:r>
              <a:rPr lang="en-US" sz="1200" dirty="0"/>
              <a:t>
</a:t>
            </a:r>
          </a:p>
          <a:p>
            <a:r>
              <a:rPr lang="en-US" sz="1200" dirty="0"/>
              <a:t>A Los Gavilanes (Ancash), </a:t>
            </a:r>
            <a:r>
              <a:rPr lang="en-US" sz="1200" dirty="0" err="1"/>
              <a:t>resti</a:t>
            </a:r>
            <a:r>
              <a:rPr lang="en-US" sz="1200" dirty="0"/>
              <a:t> </a:t>
            </a:r>
            <a:r>
              <a:rPr lang="en-US" sz="1200" dirty="0" err="1"/>
              <a:t>degli</a:t>
            </a:r>
            <a:r>
              <a:rPr lang="en-US" sz="1200" dirty="0"/>
              <a:t> anni 2850-2700 </a:t>
            </a:r>
            <a:r>
              <a:rPr lang="en-US" sz="1200" dirty="0" err="1"/>
              <a:t>a.C</a:t>
            </a:r>
            <a:r>
              <a:rPr lang="en-US" sz="1200" dirty="0"/>
              <a:t>., </a:t>
            </a:r>
            <a:r>
              <a:rPr lang="en-US" sz="1200" dirty="0" err="1"/>
              <a:t>corrispondenti</a:t>
            </a:r>
            <a:r>
              <a:rPr lang="en-US" sz="1200" dirty="0"/>
              <a:t> al tardo </a:t>
            </a:r>
            <a:r>
              <a:rPr lang="en-US" sz="1200" dirty="0" err="1"/>
              <a:t>periodo</a:t>
            </a:r>
            <a:r>
              <a:rPr lang="en-US" sz="1200" dirty="0"/>
              <a:t> </a:t>
            </a:r>
            <a:r>
              <a:rPr lang="en-US" sz="1200" dirty="0" err="1"/>
              <a:t>arcaico</a:t>
            </a:r>
            <a:r>
              <a:rPr lang="en-US" sz="1200" dirty="0"/>
              <a:t>, </a:t>
            </a:r>
            <a:r>
              <a:rPr lang="en-US" sz="1200" dirty="0" err="1"/>
              <a:t>sono</a:t>
            </a:r>
            <a:r>
              <a:rPr lang="en-US" sz="1200" dirty="0"/>
              <a:t> state </a:t>
            </a:r>
            <a:r>
              <a:rPr lang="en-US" sz="1200" dirty="0" err="1"/>
              <a:t>trovate</a:t>
            </a:r>
            <a:r>
              <a:rPr lang="en-US" sz="1200" dirty="0"/>
              <a:t> le </a:t>
            </a:r>
            <a:r>
              <a:rPr lang="en-US" sz="1200" dirty="0" err="1"/>
              <a:t>uova</a:t>
            </a:r>
            <a:r>
              <a:rPr lang="en-US" sz="1200" dirty="0"/>
              <a:t> di </a:t>
            </a:r>
            <a:r>
              <a:rPr lang="en-US" sz="1200" dirty="0" err="1"/>
              <a:t>Diphyllobotr</a:t>
            </a:r>
            <a:r>
              <a:rPr lang="en-US" sz="1200" dirty="0"/>
              <a:t>-um </a:t>
            </a:r>
            <a:r>
              <a:rPr lang="en-US" sz="1200" dirty="0" err="1"/>
              <a:t>pacificum</a:t>
            </a:r>
            <a:r>
              <a:rPr lang="en-US" sz="1200" dirty="0"/>
              <a:t>.</a:t>
            </a:r>
          </a:p>
          <a:p>
            <a:endParaRPr lang="en-US" sz="1200" dirty="0"/>
          </a:p>
          <a:p>
            <a:r>
              <a:rPr lang="en-US" sz="1200" dirty="0"/>
              <a:t> </a:t>
            </a:r>
            <a:r>
              <a:rPr lang="en-US" sz="1200" dirty="0" err="1"/>
              <a:t>Nei</a:t>
            </a:r>
            <a:r>
              <a:rPr lang="en-US" sz="1200" dirty="0"/>
              <a:t> </a:t>
            </a:r>
            <a:r>
              <a:rPr lang="en-US" sz="1200" dirty="0" err="1"/>
              <a:t>resti</a:t>
            </a:r>
            <a:r>
              <a:rPr lang="en-US" sz="1200" dirty="0"/>
              <a:t> </a:t>
            </a:r>
            <a:r>
              <a:rPr lang="en-US" sz="1200" dirty="0" err="1"/>
              <a:t>della</a:t>
            </a:r>
            <a:r>
              <a:rPr lang="en-US" sz="1200" dirty="0"/>
              <a:t> </a:t>
            </a:r>
            <a:r>
              <a:rPr lang="en-US" sz="1200" dirty="0" err="1"/>
              <a:t>cultura</a:t>
            </a:r>
            <a:r>
              <a:rPr lang="en-US" sz="1200" dirty="0"/>
              <a:t> </a:t>
            </a:r>
            <a:r>
              <a:rPr lang="en-US" sz="1200" dirty="0" err="1"/>
              <a:t>Chiribaya</a:t>
            </a:r>
            <a:r>
              <a:rPr lang="en-US" sz="1200" dirty="0"/>
              <a:t>, </a:t>
            </a:r>
            <a:r>
              <a:rPr lang="en-US" sz="1200" dirty="0" err="1"/>
              <a:t>tra</a:t>
            </a:r>
            <a:r>
              <a:rPr lang="en-US" sz="1200" dirty="0"/>
              <a:t> il 700 e il 1350 </a:t>
            </a:r>
            <a:r>
              <a:rPr lang="en-US" sz="1200" dirty="0" err="1"/>
              <a:t>d.C.</a:t>
            </a:r>
            <a:r>
              <a:rPr lang="en-US" sz="1200" dirty="0"/>
              <a:t>, </a:t>
            </a:r>
            <a:r>
              <a:rPr lang="en-US" sz="1200" dirty="0" err="1"/>
              <a:t>uova</a:t>
            </a:r>
            <a:r>
              <a:rPr lang="en-US" sz="1200" dirty="0"/>
              <a:t> di D. </a:t>
            </a:r>
            <a:r>
              <a:rPr lang="en-US" sz="1200" dirty="0" err="1"/>
              <a:t>pacificum</a:t>
            </a:r>
            <a:r>
              <a:rPr lang="en-US" sz="1200" dirty="0"/>
              <a:t> e T. </a:t>
            </a:r>
            <a:r>
              <a:rPr lang="en-US" sz="1200" dirty="0" err="1"/>
              <a:t>trichuris</a:t>
            </a:r>
            <a:r>
              <a:rPr lang="en-US" sz="1200" dirty="0"/>
              <a:t> </a:t>
            </a:r>
            <a:r>
              <a:rPr lang="en-US" sz="1200" dirty="0" err="1"/>
              <a:t>sono</a:t>
            </a:r>
            <a:r>
              <a:rPr lang="en-US" sz="1200" dirty="0"/>
              <a:t> state </a:t>
            </a:r>
            <a:r>
              <a:rPr lang="en-US" sz="1200" dirty="0" err="1"/>
              <a:t>trovate</a:t>
            </a:r>
            <a:r>
              <a:rPr lang="en-US" sz="1200" dirty="0"/>
              <a:t> </a:t>
            </a:r>
            <a:r>
              <a:rPr lang="en-US" sz="1200" dirty="0" err="1"/>
              <a:t>nei</a:t>
            </a:r>
            <a:r>
              <a:rPr lang="en-US" sz="1200" dirty="0"/>
              <a:t> </a:t>
            </a:r>
            <a:r>
              <a:rPr lang="en-US" sz="1200" dirty="0" err="1"/>
              <a:t>coproliti</a:t>
            </a:r>
            <a:r>
              <a:rPr lang="en-US" sz="1200" dirty="0"/>
              <a:t>.</a:t>
            </a:r>
            <a:endParaRPr lang="es-PE" sz="1200" dirty="0"/>
          </a:p>
        </p:txBody>
      </p:sp>
      <p:sp>
        <p:nvSpPr>
          <p:cNvPr id="5" name="4 CuadroTexto"/>
          <p:cNvSpPr txBox="1"/>
          <p:nvPr/>
        </p:nvSpPr>
        <p:spPr>
          <a:xfrm>
            <a:off x="613063" y="4199095"/>
            <a:ext cx="7190510" cy="577081"/>
          </a:xfrm>
          <a:prstGeom prst="rect">
            <a:avLst/>
          </a:prstGeom>
          <a:noFill/>
        </p:spPr>
        <p:txBody>
          <a:bodyPr wrap="square" lIns="68580" tIns="34290" rIns="68580" bIns="34290" rtlCol="0">
            <a:spAutoFit/>
          </a:bodyPr>
          <a:lstStyle/>
          <a:p>
            <a:r>
              <a:rPr lang="es-PE" sz="800" dirty="0" err="1"/>
              <a:t>Pamo</a:t>
            </a:r>
            <a:r>
              <a:rPr lang="es-PE" sz="800" dirty="0"/>
              <a:t> Reyna Oscar. Medicina Prehispánica. En Alarcón Graciela, Espinoza Luis, </a:t>
            </a:r>
            <a:r>
              <a:rPr lang="es-PE" sz="800" dirty="0" err="1"/>
              <a:t>Pamo</a:t>
            </a:r>
            <a:r>
              <a:rPr lang="es-PE" sz="800" dirty="0"/>
              <a:t>-Reyna Oscar, Eds. Medicina y Reumatología Peruanas: historia y aportes. Lima, Comité Organizador PANLAR 2006. </a:t>
            </a:r>
            <a:r>
              <a:rPr lang="en-US" sz="800" dirty="0">
                <a:hlinkClick r:id="rId2"/>
              </a:rPr>
              <a:t>http://sisbib.unmsm.edu.pe/bibvirtualdata/libros/2007/med_reumat/a02es.pdf</a:t>
            </a:r>
            <a:r>
              <a:rPr lang="en-US" sz="800" dirty="0"/>
              <a:t> (Spanish), </a:t>
            </a:r>
            <a:r>
              <a:rPr lang="en-US" sz="800" dirty="0">
                <a:hlinkClick r:id="rId3"/>
              </a:rPr>
              <a:t>http://sisbib.unmsm.edu.pe/bibvirtualdata/libros/2007/med_reumat/a02in.pdf</a:t>
            </a:r>
            <a:r>
              <a:rPr lang="en-US" sz="800" dirty="0"/>
              <a:t>   (English</a:t>
            </a:r>
            <a:endParaRPr lang="es-PE" sz="800" dirty="0"/>
          </a:p>
          <a:p>
            <a:endParaRPr lang="es-PE" sz="800" dirty="0"/>
          </a:p>
        </p:txBody>
      </p:sp>
    </p:spTree>
    <p:extLst>
      <p:ext uri="{BB962C8B-B14F-4D97-AF65-F5344CB8AC3E}">
        <p14:creationId xmlns:p14="http://schemas.microsoft.com/office/powerpoint/2010/main" val="377593929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79499" y="938160"/>
            <a:ext cx="7886700" cy="633786"/>
          </a:xfrm>
        </p:spPr>
        <p:txBody>
          <a:bodyPr>
            <a:normAutofit/>
          </a:bodyPr>
          <a:lstStyle/>
          <a:p>
            <a:r>
              <a:rPr lang="es-PE" sz="1800" b="1" dirty="0">
                <a:solidFill>
                  <a:schemeClr val="accent2"/>
                </a:solidFill>
                <a:effectLst>
                  <a:outerShdw blurRad="38100" dist="38100" dir="2700000" algn="tl">
                    <a:srgbClr val="000000">
                      <a:alpha val="43137"/>
                    </a:srgbClr>
                  </a:outerShdw>
                </a:effectLst>
              </a:rPr>
              <a:t>4. </a:t>
            </a:r>
            <a:r>
              <a:rPr lang="en-US" sz="1800" b="1" dirty="0">
                <a:solidFill>
                  <a:schemeClr val="accent2"/>
                </a:solidFill>
                <a:effectLst>
                  <a:outerShdw blurRad="38100" dist="38100" dir="2700000" algn="tl">
                    <a:srgbClr val="000000">
                      <a:alpha val="43137"/>
                    </a:srgbClr>
                  </a:outerShdw>
                </a:effectLst>
              </a:rPr>
              <a:t>Elenco </a:t>
            </a:r>
            <a:r>
              <a:rPr lang="en-US" sz="1800" b="1" dirty="0" err="1">
                <a:solidFill>
                  <a:schemeClr val="accent2"/>
                </a:solidFill>
                <a:effectLst>
                  <a:outerShdw blurRad="38100" dist="38100" dir="2700000" algn="tl">
                    <a:srgbClr val="000000">
                      <a:alpha val="43137"/>
                    </a:srgbClr>
                  </a:outerShdw>
                </a:effectLst>
              </a:rPr>
              <a:t>delle</a:t>
            </a:r>
            <a:r>
              <a:rPr lang="en-US" sz="1800" b="1" dirty="0">
                <a:solidFill>
                  <a:schemeClr val="accent2"/>
                </a:solidFill>
                <a:effectLst>
                  <a:outerShdw blurRad="38100" dist="38100" dir="2700000" algn="tl">
                    <a:srgbClr val="000000">
                      <a:alpha val="43137"/>
                    </a:srgbClr>
                  </a:outerShdw>
                </a:effectLst>
              </a:rPr>
              <a:t> </a:t>
            </a:r>
            <a:r>
              <a:rPr lang="en-US" sz="1800" b="1" dirty="0" err="1">
                <a:solidFill>
                  <a:schemeClr val="accent2"/>
                </a:solidFill>
                <a:effectLst>
                  <a:outerShdw blurRad="38100" dist="38100" dir="2700000" algn="tl">
                    <a:srgbClr val="000000">
                      <a:alpha val="43137"/>
                    </a:srgbClr>
                  </a:outerShdw>
                </a:effectLst>
              </a:rPr>
              <a:t>principali</a:t>
            </a:r>
            <a:r>
              <a:rPr lang="en-US" sz="1800" b="1" dirty="0">
                <a:solidFill>
                  <a:schemeClr val="accent2"/>
                </a:solidFill>
                <a:effectLst>
                  <a:outerShdw blurRad="38100" dist="38100" dir="2700000" algn="tl">
                    <a:srgbClr val="000000">
                      <a:alpha val="43137"/>
                    </a:srgbClr>
                  </a:outerShdw>
                </a:effectLst>
              </a:rPr>
              <a:t> </a:t>
            </a:r>
            <a:r>
              <a:rPr lang="en-US" sz="1800" b="1" dirty="0" err="1">
                <a:solidFill>
                  <a:schemeClr val="accent2"/>
                </a:solidFill>
                <a:effectLst>
                  <a:outerShdw blurRad="38100" dist="38100" dir="2700000" algn="tl">
                    <a:srgbClr val="000000">
                      <a:alpha val="43137"/>
                    </a:srgbClr>
                  </a:outerShdw>
                </a:effectLst>
              </a:rPr>
              <a:t>fonti</a:t>
            </a:r>
            <a:r>
              <a:rPr lang="en-US" sz="1800" b="1" dirty="0">
                <a:solidFill>
                  <a:schemeClr val="accent2"/>
                </a:solidFill>
                <a:effectLst>
                  <a:outerShdw blurRad="38100" dist="38100" dir="2700000" algn="tl">
                    <a:srgbClr val="000000">
                      <a:alpha val="43137"/>
                    </a:srgbClr>
                  </a:outerShdw>
                </a:effectLst>
              </a:rPr>
              <a:t> </a:t>
            </a:r>
            <a:r>
              <a:rPr lang="en-US" sz="1800" b="1" dirty="0" err="1">
                <a:solidFill>
                  <a:schemeClr val="accent2"/>
                </a:solidFill>
                <a:effectLst>
                  <a:outerShdw blurRad="38100" dist="38100" dir="2700000" algn="tl">
                    <a:srgbClr val="000000">
                      <a:alpha val="43137"/>
                    </a:srgbClr>
                  </a:outerShdw>
                </a:effectLst>
              </a:rPr>
              <a:t>nella</a:t>
            </a:r>
            <a:r>
              <a:rPr lang="en-US" sz="1800" b="1" dirty="0">
                <a:solidFill>
                  <a:schemeClr val="accent2"/>
                </a:solidFill>
                <a:effectLst>
                  <a:outerShdw blurRad="38100" dist="38100" dir="2700000" algn="tl">
                    <a:srgbClr val="000000">
                      <a:alpha val="43137"/>
                    </a:srgbClr>
                  </a:outerShdw>
                </a:effectLst>
              </a:rPr>
              <a:t> </a:t>
            </a:r>
            <a:r>
              <a:rPr lang="en-US" sz="1800" b="1" dirty="0" err="1">
                <a:solidFill>
                  <a:schemeClr val="accent2"/>
                </a:solidFill>
                <a:effectLst>
                  <a:outerShdw blurRad="38100" dist="38100" dir="2700000" algn="tl">
                    <a:srgbClr val="000000">
                      <a:alpha val="43137"/>
                    </a:srgbClr>
                  </a:outerShdw>
                </a:effectLst>
              </a:rPr>
              <a:t>storia</a:t>
            </a:r>
            <a:r>
              <a:rPr lang="en-US" sz="1800" b="1" dirty="0">
                <a:solidFill>
                  <a:schemeClr val="accent2"/>
                </a:solidFill>
                <a:effectLst>
                  <a:outerShdw blurRad="38100" dist="38100" dir="2700000" algn="tl">
                    <a:srgbClr val="000000">
                      <a:alpha val="43137"/>
                    </a:srgbClr>
                  </a:outerShdw>
                </a:effectLst>
              </a:rPr>
              <a:t> </a:t>
            </a:r>
            <a:r>
              <a:rPr lang="en-US" sz="1800" b="1" dirty="0" err="1">
                <a:solidFill>
                  <a:schemeClr val="accent2"/>
                </a:solidFill>
                <a:effectLst>
                  <a:outerShdw blurRad="38100" dist="38100" dir="2700000" algn="tl">
                    <a:srgbClr val="000000">
                      <a:alpha val="43137"/>
                    </a:srgbClr>
                  </a:outerShdw>
                </a:effectLst>
              </a:rPr>
              <a:t>della</a:t>
            </a:r>
            <a:r>
              <a:rPr lang="en-US" sz="1800" b="1" dirty="0">
                <a:solidFill>
                  <a:schemeClr val="accent2"/>
                </a:solidFill>
                <a:effectLst>
                  <a:outerShdw blurRad="38100" dist="38100" dir="2700000" algn="tl">
                    <a:srgbClr val="000000">
                      <a:alpha val="43137"/>
                    </a:srgbClr>
                  </a:outerShdw>
                </a:effectLst>
              </a:rPr>
              <a:t> </a:t>
            </a:r>
            <a:r>
              <a:rPr lang="en-US" sz="1800" b="1" dirty="0" err="1">
                <a:solidFill>
                  <a:schemeClr val="accent2"/>
                </a:solidFill>
                <a:effectLst>
                  <a:outerShdw blurRad="38100" dist="38100" dir="2700000" algn="tl">
                    <a:srgbClr val="000000">
                      <a:alpha val="43137"/>
                    </a:srgbClr>
                  </a:outerShdw>
                </a:effectLst>
              </a:rPr>
              <a:t>medicina</a:t>
            </a:r>
            <a:r>
              <a:rPr lang="en-US" sz="1800" b="1" dirty="0">
                <a:solidFill>
                  <a:schemeClr val="accent2"/>
                </a:solidFill>
                <a:effectLst>
                  <a:outerShdw blurRad="38100" dist="38100" dir="2700000" algn="tl">
                    <a:srgbClr val="000000">
                      <a:alpha val="43137"/>
                    </a:srgbClr>
                  </a:outerShdw>
                </a:effectLst>
              </a:rPr>
              <a:t> </a:t>
            </a:r>
            <a:r>
              <a:rPr lang="en-US" sz="1800" b="1" dirty="0" err="1">
                <a:solidFill>
                  <a:schemeClr val="accent2"/>
                </a:solidFill>
                <a:effectLst>
                  <a:outerShdw blurRad="38100" dist="38100" dir="2700000" algn="tl">
                    <a:srgbClr val="000000">
                      <a:alpha val="43137"/>
                    </a:srgbClr>
                  </a:outerShdw>
                </a:effectLst>
              </a:rPr>
              <a:t>precolombiana</a:t>
            </a:r>
            <a:r>
              <a:rPr lang="en-US" sz="1800" b="1" dirty="0">
                <a:solidFill>
                  <a:schemeClr val="accent2"/>
                </a:solidFill>
                <a:effectLst>
                  <a:outerShdw blurRad="38100" dist="38100" dir="2700000" algn="tl">
                    <a:srgbClr val="000000">
                      <a:alpha val="43137"/>
                    </a:srgbClr>
                  </a:outerShdw>
                </a:effectLst>
              </a:rPr>
              <a:t> e Inca in </a:t>
            </a:r>
            <a:r>
              <a:rPr lang="en-US" sz="1800" b="1" dirty="0" err="1">
                <a:solidFill>
                  <a:schemeClr val="accent2"/>
                </a:solidFill>
                <a:effectLst>
                  <a:outerShdw blurRad="38100" dist="38100" dir="2700000" algn="tl">
                    <a:srgbClr val="000000">
                      <a:alpha val="43137"/>
                    </a:srgbClr>
                  </a:outerShdw>
                </a:effectLst>
              </a:rPr>
              <a:t>Perù</a:t>
            </a:r>
            <a:endParaRPr lang="en-US" sz="1800" b="1" dirty="0">
              <a:solidFill>
                <a:schemeClr val="accent2"/>
              </a:solidFill>
              <a:effectLst>
                <a:outerShdw blurRad="38100" dist="38100" dir="2700000" algn="tl">
                  <a:srgbClr val="000000">
                    <a:alpha val="43137"/>
                  </a:srgbClr>
                </a:outerShdw>
              </a:effectLst>
            </a:endParaRPr>
          </a:p>
        </p:txBody>
      </p:sp>
      <p:sp>
        <p:nvSpPr>
          <p:cNvPr id="3" name="Marcador de contenido 2"/>
          <p:cNvSpPr>
            <a:spLocks noGrp="1"/>
          </p:cNvSpPr>
          <p:nvPr>
            <p:ph idx="1"/>
          </p:nvPr>
        </p:nvSpPr>
        <p:spPr>
          <a:xfrm>
            <a:off x="628650" y="1369219"/>
            <a:ext cx="8255577" cy="2870273"/>
          </a:xfrm>
        </p:spPr>
        <p:txBody>
          <a:bodyPr>
            <a:normAutofit/>
          </a:bodyPr>
          <a:lstStyle/>
          <a:p>
            <a:pPr algn="just">
              <a:buNone/>
            </a:pPr>
            <a:endParaRPr lang="es-PE" sz="1200" b="1" dirty="0"/>
          </a:p>
          <a:p>
            <a:pPr algn="just">
              <a:buNone/>
            </a:pPr>
            <a:endParaRPr lang="es-PE" sz="1200" b="1" dirty="0"/>
          </a:p>
          <a:p>
            <a:pPr algn="just">
              <a:buNone/>
            </a:pPr>
            <a:endParaRPr lang="es-PE" sz="1200" b="1" dirty="0"/>
          </a:p>
          <a:p>
            <a:pPr algn="just">
              <a:buNone/>
            </a:pPr>
            <a:endParaRPr lang="es-PE" sz="1200" b="1" dirty="0"/>
          </a:p>
          <a:p>
            <a:pPr algn="just">
              <a:buNone/>
            </a:pPr>
            <a:endParaRPr lang="es-PE" sz="1200" b="1" dirty="0"/>
          </a:p>
          <a:p>
            <a:pPr algn="just">
              <a:buNone/>
            </a:pPr>
            <a:endParaRPr lang="es-PE" sz="1200" b="1" dirty="0"/>
          </a:p>
          <a:p>
            <a:pPr algn="just">
              <a:buNone/>
            </a:pPr>
            <a:endParaRPr lang="es-PE" sz="1200" b="1" dirty="0"/>
          </a:p>
          <a:p>
            <a:pPr algn="just">
              <a:buNone/>
            </a:pPr>
            <a:endParaRPr lang="es-PE" sz="1200" b="1" dirty="0"/>
          </a:p>
          <a:p>
            <a:pPr algn="just">
              <a:buNone/>
            </a:pPr>
            <a:r>
              <a:rPr lang="es-PE" dirty="0"/>
              <a:t>	</a:t>
            </a:r>
          </a:p>
          <a:p>
            <a:pPr algn="just">
              <a:buNone/>
            </a:pPr>
            <a:endParaRPr lang="es-PE" sz="1000" dirty="0"/>
          </a:p>
          <a:p>
            <a:pPr algn="just">
              <a:buNone/>
            </a:pPr>
            <a:endParaRPr lang="es-PE" sz="1000" dirty="0"/>
          </a:p>
          <a:p>
            <a:pPr>
              <a:buNone/>
            </a:pPr>
            <a:endParaRPr lang="es-PE" dirty="0"/>
          </a:p>
          <a:p>
            <a:endParaRPr lang="en-US" dirty="0"/>
          </a:p>
        </p:txBody>
      </p:sp>
      <p:sp>
        <p:nvSpPr>
          <p:cNvPr id="4" name="3 Rectángulo"/>
          <p:cNvSpPr/>
          <p:nvPr/>
        </p:nvSpPr>
        <p:spPr>
          <a:xfrm>
            <a:off x="374073" y="1706301"/>
            <a:ext cx="8239991" cy="2100575"/>
          </a:xfrm>
          <a:prstGeom prst="rect">
            <a:avLst/>
          </a:prstGeom>
        </p:spPr>
        <p:txBody>
          <a:bodyPr wrap="square" lIns="68580" tIns="34290" rIns="68580" bIns="34290">
            <a:spAutoFit/>
          </a:bodyPr>
          <a:lstStyle/>
          <a:p>
            <a:pPr marL="257175" indent="-257175" algn="just"/>
            <a:r>
              <a:rPr lang="es-PE" sz="1200" dirty="0"/>
              <a:t>Risultati dello studio dei coproliti:
</a:t>
            </a:r>
          </a:p>
          <a:p>
            <a:pPr marL="257175" indent="-257175" algn="just"/>
            <a:r>
              <a:rPr lang="en-US" sz="1200" dirty="0" err="1"/>
              <a:t>Uova</a:t>
            </a:r>
            <a:r>
              <a:rPr lang="en-US" sz="1200" dirty="0"/>
              <a:t> di Enterobius vermicularis
Ascaris lumbricoides
</a:t>
            </a:r>
            <a:r>
              <a:rPr lang="en-US" sz="1200" dirty="0" err="1"/>
              <a:t>Trichiura</a:t>
            </a:r>
            <a:r>
              <a:rPr lang="en-US" sz="1200" dirty="0"/>
              <a:t> </a:t>
            </a:r>
            <a:r>
              <a:rPr lang="en-US" sz="1200" dirty="0" err="1"/>
              <a:t>trichuris</a:t>
            </a:r>
            <a:r>
              <a:rPr lang="en-US" sz="1200" dirty="0"/>
              <a:t>
Giardia lamblia
</a:t>
            </a:r>
            <a:r>
              <a:rPr lang="en-US" sz="1200" dirty="0" err="1"/>
              <a:t>tra</a:t>
            </a:r>
            <a:r>
              <a:rPr lang="en-US" sz="1200" dirty="0"/>
              <a:t> </a:t>
            </a:r>
            <a:r>
              <a:rPr lang="en-US" sz="1200" dirty="0" err="1"/>
              <a:t>gli</a:t>
            </a:r>
            <a:r>
              <a:rPr lang="en-US" sz="1200" dirty="0"/>
              <a:t> </a:t>
            </a:r>
            <a:r>
              <a:rPr lang="en-US" sz="1200" dirty="0" err="1"/>
              <a:t>altri</a:t>
            </a:r>
            <a:r>
              <a:rPr lang="en-US" sz="1200" dirty="0"/>
              <a:t>.
</a:t>
            </a:r>
          </a:p>
          <a:p>
            <a:pPr algn="just"/>
            <a:r>
              <a:rPr lang="en-US" sz="1200" dirty="0" err="1"/>
              <a:t>L'analisi</a:t>
            </a:r>
            <a:r>
              <a:rPr lang="en-US" sz="1200" dirty="0"/>
              <a:t> </a:t>
            </a:r>
            <a:r>
              <a:rPr lang="en-US" sz="1200" dirty="0" err="1"/>
              <a:t>dei</a:t>
            </a:r>
            <a:r>
              <a:rPr lang="en-US" sz="1200" dirty="0"/>
              <a:t> </a:t>
            </a:r>
            <a:r>
              <a:rPr lang="en-US" sz="1200" dirty="0" err="1"/>
              <a:t>coproliti</a:t>
            </a:r>
            <a:r>
              <a:rPr lang="en-US" sz="1200" dirty="0"/>
              <a:t> </a:t>
            </a:r>
            <a:r>
              <a:rPr lang="en-US" sz="1200" dirty="0" err="1"/>
              <a:t>hanno</a:t>
            </a:r>
            <a:r>
              <a:rPr lang="en-US" sz="1200" dirty="0"/>
              <a:t> </a:t>
            </a:r>
            <a:r>
              <a:rPr lang="en-US" sz="1200" dirty="0" err="1"/>
              <a:t>rivelato</a:t>
            </a:r>
            <a:r>
              <a:rPr lang="en-US" sz="1200" dirty="0"/>
              <a:t> </a:t>
            </a:r>
            <a:r>
              <a:rPr lang="en-US" sz="1200" dirty="0" err="1"/>
              <a:t>che</a:t>
            </a:r>
            <a:r>
              <a:rPr lang="en-US" sz="1200" dirty="0"/>
              <a:t> </a:t>
            </a:r>
            <a:r>
              <a:rPr lang="en-US" sz="1200" dirty="0" err="1"/>
              <a:t>i</a:t>
            </a:r>
            <a:r>
              <a:rPr lang="en-US" sz="1200" dirty="0"/>
              <a:t> </a:t>
            </a:r>
            <a:r>
              <a:rPr lang="en-US" sz="1200" dirty="0" err="1"/>
              <a:t>nostri</a:t>
            </a:r>
            <a:r>
              <a:rPr lang="en-US" sz="1200" dirty="0"/>
              <a:t> </a:t>
            </a:r>
            <a:r>
              <a:rPr lang="en-US" sz="1200" dirty="0" err="1"/>
              <a:t>antichi</a:t>
            </a:r>
            <a:r>
              <a:rPr lang="en-US" sz="1200" dirty="0"/>
              <a:t> </a:t>
            </a:r>
            <a:r>
              <a:rPr lang="en-US" sz="1200" dirty="0" err="1"/>
              <a:t>abitanti</a:t>
            </a:r>
            <a:r>
              <a:rPr lang="en-US" sz="1200" dirty="0"/>
              <a:t> </a:t>
            </a:r>
            <a:r>
              <a:rPr lang="en-US" sz="1200" dirty="0" err="1"/>
              <a:t>precolombiani</a:t>
            </a:r>
            <a:r>
              <a:rPr lang="en-US" sz="1200" dirty="0"/>
              <a:t> e Inca </a:t>
            </a:r>
            <a:r>
              <a:rPr lang="en-US" sz="1200" dirty="0" err="1"/>
              <a:t>vivevano</a:t>
            </a:r>
            <a:r>
              <a:rPr lang="en-US" sz="1200" dirty="0"/>
              <a:t> con </a:t>
            </a:r>
            <a:r>
              <a:rPr lang="en-US" sz="1200" dirty="0" err="1"/>
              <a:t>parassiti</a:t>
            </a:r>
            <a:r>
              <a:rPr lang="en-US" sz="1200" dirty="0"/>
              <a:t> </a:t>
            </a:r>
            <a:r>
              <a:rPr lang="en-US" sz="1200" dirty="0" err="1"/>
              <a:t>intestinali</a:t>
            </a:r>
            <a:r>
              <a:rPr lang="en-US" sz="1200" dirty="0"/>
              <a:t> e </a:t>
            </a:r>
            <a:r>
              <a:rPr lang="en-US" sz="1200" dirty="0" err="1"/>
              <a:t>che</a:t>
            </a:r>
            <a:r>
              <a:rPr lang="en-US" sz="1200" dirty="0"/>
              <a:t> </a:t>
            </a:r>
            <a:r>
              <a:rPr lang="en-US" sz="1200" dirty="0" err="1"/>
              <a:t>alcune</a:t>
            </a:r>
            <a:r>
              <a:rPr lang="en-US" sz="1200" dirty="0"/>
              <a:t> </a:t>
            </a:r>
            <a:r>
              <a:rPr lang="en-US" sz="1200" dirty="0" err="1"/>
              <a:t>piante</a:t>
            </a:r>
            <a:r>
              <a:rPr lang="en-US" sz="1200" dirty="0"/>
              <a:t> </a:t>
            </a:r>
            <a:r>
              <a:rPr lang="en-US" sz="1200" dirty="0" err="1"/>
              <a:t>medicinali</a:t>
            </a:r>
            <a:r>
              <a:rPr lang="en-US" sz="1200" dirty="0"/>
              <a:t> per </a:t>
            </a:r>
            <a:r>
              <a:rPr lang="en-US" sz="1200" dirty="0" err="1"/>
              <a:t>combattere</a:t>
            </a:r>
            <a:r>
              <a:rPr lang="en-US" sz="1200" dirty="0"/>
              <a:t> </a:t>
            </a:r>
            <a:r>
              <a:rPr lang="en-US" sz="1200" dirty="0" err="1"/>
              <a:t>i</a:t>
            </a:r>
            <a:r>
              <a:rPr lang="en-US" sz="1200" dirty="0"/>
              <a:t> </a:t>
            </a:r>
            <a:r>
              <a:rPr lang="en-US" sz="1200" dirty="0" err="1"/>
              <a:t>parassiti</a:t>
            </a:r>
            <a:r>
              <a:rPr lang="en-US" sz="1200" dirty="0"/>
              <a:t> </a:t>
            </a:r>
            <a:r>
              <a:rPr lang="en-US" sz="1200" dirty="0" err="1"/>
              <a:t>intestinali</a:t>
            </a:r>
            <a:r>
              <a:rPr lang="en-US" sz="1200" dirty="0"/>
              <a:t> </a:t>
            </a:r>
            <a:r>
              <a:rPr lang="en-US" sz="1200" dirty="0" err="1"/>
              <a:t>sono</a:t>
            </a:r>
            <a:r>
              <a:rPr lang="en-US" sz="1200" dirty="0"/>
              <a:t> </a:t>
            </a:r>
            <a:r>
              <a:rPr lang="en-US" sz="1200" dirty="0" err="1"/>
              <a:t>stati</a:t>
            </a:r>
            <a:r>
              <a:rPr lang="en-US" sz="1200" dirty="0"/>
              <a:t> </a:t>
            </a:r>
            <a:r>
              <a:rPr lang="en-US" sz="1200" dirty="0" err="1"/>
              <a:t>utilizzati</a:t>
            </a:r>
            <a:r>
              <a:rPr lang="en-US" sz="1200" dirty="0"/>
              <a:t> per il </a:t>
            </a:r>
            <a:r>
              <a:rPr lang="en-US" sz="1200" dirty="0" err="1"/>
              <a:t>loro</a:t>
            </a:r>
            <a:r>
              <a:rPr lang="en-US" sz="1200" dirty="0"/>
              <a:t> </a:t>
            </a:r>
            <a:r>
              <a:rPr lang="en-US" sz="1200" dirty="0" err="1"/>
              <a:t>trattamento</a:t>
            </a:r>
            <a:r>
              <a:rPr lang="en-US" sz="1200" dirty="0"/>
              <a:t>.
</a:t>
            </a:r>
            <a:endParaRPr lang="es-PE" sz="1200" dirty="0"/>
          </a:p>
        </p:txBody>
      </p:sp>
      <p:sp>
        <p:nvSpPr>
          <p:cNvPr id="5" name="4 CuadroTexto"/>
          <p:cNvSpPr txBox="1"/>
          <p:nvPr/>
        </p:nvSpPr>
        <p:spPr>
          <a:xfrm>
            <a:off x="479499" y="4407178"/>
            <a:ext cx="7190510" cy="196208"/>
          </a:xfrm>
          <a:prstGeom prst="rect">
            <a:avLst/>
          </a:prstGeom>
          <a:noFill/>
        </p:spPr>
        <p:txBody>
          <a:bodyPr wrap="square" lIns="68580" tIns="34290" rIns="68580" bIns="34290" rtlCol="0">
            <a:spAutoFit/>
          </a:bodyPr>
          <a:lstStyle/>
          <a:p>
            <a:r>
              <a:rPr lang="es-PE" sz="800" dirty="0"/>
              <a:t>GUERRA, Francisco; SÁNCHEZ, </a:t>
            </a:r>
            <a:r>
              <a:rPr lang="es-PE" sz="800" dirty="0" err="1"/>
              <a:t>Maréa</a:t>
            </a:r>
            <a:r>
              <a:rPr lang="es-PE" sz="800" dirty="0"/>
              <a:t> C. Las enfermedades del hombre americano. </a:t>
            </a:r>
            <a:r>
              <a:rPr lang="es-PE" sz="800" i="1" dirty="0"/>
              <a:t>Quinto Centenario</a:t>
            </a:r>
            <a:r>
              <a:rPr lang="es-PE" sz="800" dirty="0"/>
              <a:t>, 1990, vol. 16, p. 19-52.</a:t>
            </a:r>
          </a:p>
        </p:txBody>
      </p:sp>
    </p:spTree>
    <p:extLst>
      <p:ext uri="{BB962C8B-B14F-4D97-AF65-F5344CB8AC3E}">
        <p14:creationId xmlns:p14="http://schemas.microsoft.com/office/powerpoint/2010/main" val="37759392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75409" y="859471"/>
            <a:ext cx="7886700" cy="763846"/>
          </a:xfrm>
        </p:spPr>
        <p:txBody>
          <a:bodyPr>
            <a:normAutofit/>
          </a:bodyPr>
          <a:lstStyle/>
          <a:p>
            <a:r>
              <a:rPr lang="es-PE" sz="1800" b="1" dirty="0">
                <a:solidFill>
                  <a:schemeClr val="accent2"/>
                </a:solidFill>
                <a:effectLst>
                  <a:outerShdw blurRad="38100" dist="38100" dir="2700000" algn="tl">
                    <a:srgbClr val="000000">
                      <a:alpha val="43137"/>
                    </a:srgbClr>
                  </a:outerShdw>
                </a:effectLst>
              </a:rPr>
              <a:t>4. </a:t>
            </a:r>
            <a:r>
              <a:rPr lang="en-US" sz="1800" b="1" dirty="0">
                <a:solidFill>
                  <a:schemeClr val="accent2"/>
                </a:solidFill>
                <a:effectLst>
                  <a:outerShdw blurRad="38100" dist="38100" dir="2700000" algn="tl">
                    <a:srgbClr val="000000">
                      <a:alpha val="43137"/>
                    </a:srgbClr>
                  </a:outerShdw>
                </a:effectLst>
              </a:rPr>
              <a:t>Elenco </a:t>
            </a:r>
            <a:r>
              <a:rPr lang="en-US" sz="1800" b="1" dirty="0" err="1">
                <a:solidFill>
                  <a:schemeClr val="accent2"/>
                </a:solidFill>
                <a:effectLst>
                  <a:outerShdw blurRad="38100" dist="38100" dir="2700000" algn="tl">
                    <a:srgbClr val="000000">
                      <a:alpha val="43137"/>
                    </a:srgbClr>
                  </a:outerShdw>
                </a:effectLst>
              </a:rPr>
              <a:t>delle</a:t>
            </a:r>
            <a:r>
              <a:rPr lang="en-US" sz="1800" b="1" dirty="0">
                <a:solidFill>
                  <a:schemeClr val="accent2"/>
                </a:solidFill>
                <a:effectLst>
                  <a:outerShdw blurRad="38100" dist="38100" dir="2700000" algn="tl">
                    <a:srgbClr val="000000">
                      <a:alpha val="43137"/>
                    </a:srgbClr>
                  </a:outerShdw>
                </a:effectLst>
              </a:rPr>
              <a:t> </a:t>
            </a:r>
            <a:r>
              <a:rPr lang="en-US" sz="1800" b="1" dirty="0" err="1">
                <a:solidFill>
                  <a:schemeClr val="accent2"/>
                </a:solidFill>
                <a:effectLst>
                  <a:outerShdw blurRad="38100" dist="38100" dir="2700000" algn="tl">
                    <a:srgbClr val="000000">
                      <a:alpha val="43137"/>
                    </a:srgbClr>
                  </a:outerShdw>
                </a:effectLst>
              </a:rPr>
              <a:t>principali</a:t>
            </a:r>
            <a:r>
              <a:rPr lang="en-US" sz="1800" b="1" dirty="0">
                <a:solidFill>
                  <a:schemeClr val="accent2"/>
                </a:solidFill>
                <a:effectLst>
                  <a:outerShdw blurRad="38100" dist="38100" dir="2700000" algn="tl">
                    <a:srgbClr val="000000">
                      <a:alpha val="43137"/>
                    </a:srgbClr>
                  </a:outerShdw>
                </a:effectLst>
              </a:rPr>
              <a:t> </a:t>
            </a:r>
            <a:r>
              <a:rPr lang="en-US" sz="1800" b="1" dirty="0" err="1">
                <a:solidFill>
                  <a:schemeClr val="accent2"/>
                </a:solidFill>
                <a:effectLst>
                  <a:outerShdw blurRad="38100" dist="38100" dir="2700000" algn="tl">
                    <a:srgbClr val="000000">
                      <a:alpha val="43137"/>
                    </a:srgbClr>
                  </a:outerShdw>
                </a:effectLst>
              </a:rPr>
              <a:t>fonti</a:t>
            </a:r>
            <a:r>
              <a:rPr lang="en-US" sz="1800" b="1" dirty="0">
                <a:solidFill>
                  <a:schemeClr val="accent2"/>
                </a:solidFill>
                <a:effectLst>
                  <a:outerShdw blurRad="38100" dist="38100" dir="2700000" algn="tl">
                    <a:srgbClr val="000000">
                      <a:alpha val="43137"/>
                    </a:srgbClr>
                  </a:outerShdw>
                </a:effectLst>
              </a:rPr>
              <a:t> </a:t>
            </a:r>
            <a:r>
              <a:rPr lang="en-US" sz="1800" b="1" dirty="0" err="1">
                <a:solidFill>
                  <a:schemeClr val="accent2"/>
                </a:solidFill>
                <a:effectLst>
                  <a:outerShdw blurRad="38100" dist="38100" dir="2700000" algn="tl">
                    <a:srgbClr val="000000">
                      <a:alpha val="43137"/>
                    </a:srgbClr>
                  </a:outerShdw>
                </a:effectLst>
              </a:rPr>
              <a:t>nella</a:t>
            </a:r>
            <a:r>
              <a:rPr lang="en-US" sz="1800" b="1" dirty="0">
                <a:solidFill>
                  <a:schemeClr val="accent2"/>
                </a:solidFill>
                <a:effectLst>
                  <a:outerShdw blurRad="38100" dist="38100" dir="2700000" algn="tl">
                    <a:srgbClr val="000000">
                      <a:alpha val="43137"/>
                    </a:srgbClr>
                  </a:outerShdw>
                </a:effectLst>
              </a:rPr>
              <a:t> </a:t>
            </a:r>
            <a:r>
              <a:rPr lang="en-US" sz="1800" b="1" dirty="0" err="1">
                <a:solidFill>
                  <a:schemeClr val="accent2"/>
                </a:solidFill>
                <a:effectLst>
                  <a:outerShdw blurRad="38100" dist="38100" dir="2700000" algn="tl">
                    <a:srgbClr val="000000">
                      <a:alpha val="43137"/>
                    </a:srgbClr>
                  </a:outerShdw>
                </a:effectLst>
              </a:rPr>
              <a:t>storia</a:t>
            </a:r>
            <a:r>
              <a:rPr lang="en-US" sz="1800" b="1" dirty="0">
                <a:solidFill>
                  <a:schemeClr val="accent2"/>
                </a:solidFill>
                <a:effectLst>
                  <a:outerShdw blurRad="38100" dist="38100" dir="2700000" algn="tl">
                    <a:srgbClr val="000000">
                      <a:alpha val="43137"/>
                    </a:srgbClr>
                  </a:outerShdw>
                </a:effectLst>
              </a:rPr>
              <a:t> </a:t>
            </a:r>
            <a:r>
              <a:rPr lang="en-US" sz="1800" b="1" dirty="0" err="1">
                <a:solidFill>
                  <a:schemeClr val="accent2"/>
                </a:solidFill>
                <a:effectLst>
                  <a:outerShdw blurRad="38100" dist="38100" dir="2700000" algn="tl">
                    <a:srgbClr val="000000">
                      <a:alpha val="43137"/>
                    </a:srgbClr>
                  </a:outerShdw>
                </a:effectLst>
              </a:rPr>
              <a:t>della</a:t>
            </a:r>
            <a:r>
              <a:rPr lang="en-US" sz="1800" b="1" dirty="0">
                <a:solidFill>
                  <a:schemeClr val="accent2"/>
                </a:solidFill>
                <a:effectLst>
                  <a:outerShdw blurRad="38100" dist="38100" dir="2700000" algn="tl">
                    <a:srgbClr val="000000">
                      <a:alpha val="43137"/>
                    </a:srgbClr>
                  </a:outerShdw>
                </a:effectLst>
              </a:rPr>
              <a:t> </a:t>
            </a:r>
            <a:r>
              <a:rPr lang="en-US" sz="1800" b="1" dirty="0" err="1">
                <a:solidFill>
                  <a:schemeClr val="accent2"/>
                </a:solidFill>
                <a:effectLst>
                  <a:outerShdw blurRad="38100" dist="38100" dir="2700000" algn="tl">
                    <a:srgbClr val="000000">
                      <a:alpha val="43137"/>
                    </a:srgbClr>
                  </a:outerShdw>
                </a:effectLst>
              </a:rPr>
              <a:t>medicina</a:t>
            </a:r>
            <a:r>
              <a:rPr lang="en-US" sz="1800" b="1" dirty="0">
                <a:solidFill>
                  <a:schemeClr val="accent2"/>
                </a:solidFill>
                <a:effectLst>
                  <a:outerShdw blurRad="38100" dist="38100" dir="2700000" algn="tl">
                    <a:srgbClr val="000000">
                      <a:alpha val="43137"/>
                    </a:srgbClr>
                  </a:outerShdw>
                </a:effectLst>
              </a:rPr>
              <a:t> </a:t>
            </a:r>
            <a:r>
              <a:rPr lang="en-US" sz="1800" b="1" dirty="0" err="1">
                <a:solidFill>
                  <a:schemeClr val="accent2"/>
                </a:solidFill>
                <a:effectLst>
                  <a:outerShdw blurRad="38100" dist="38100" dir="2700000" algn="tl">
                    <a:srgbClr val="000000">
                      <a:alpha val="43137"/>
                    </a:srgbClr>
                  </a:outerShdw>
                </a:effectLst>
              </a:rPr>
              <a:t>precolombiana</a:t>
            </a:r>
            <a:r>
              <a:rPr lang="en-US" sz="1800" b="1" dirty="0">
                <a:solidFill>
                  <a:schemeClr val="accent2"/>
                </a:solidFill>
                <a:effectLst>
                  <a:outerShdw blurRad="38100" dist="38100" dir="2700000" algn="tl">
                    <a:srgbClr val="000000">
                      <a:alpha val="43137"/>
                    </a:srgbClr>
                  </a:outerShdw>
                </a:effectLst>
              </a:rPr>
              <a:t> e Inca in </a:t>
            </a:r>
            <a:r>
              <a:rPr lang="en-US" sz="1800" b="1" dirty="0" err="1">
                <a:solidFill>
                  <a:schemeClr val="accent2"/>
                </a:solidFill>
                <a:effectLst>
                  <a:outerShdw blurRad="38100" dist="38100" dir="2700000" algn="tl">
                    <a:srgbClr val="000000">
                      <a:alpha val="43137"/>
                    </a:srgbClr>
                  </a:outerShdw>
                </a:effectLst>
              </a:rPr>
              <a:t>Perù</a:t>
            </a:r>
            <a:endParaRPr lang="en-US" sz="1800" b="1" dirty="0">
              <a:solidFill>
                <a:schemeClr val="accent2"/>
              </a:solidFill>
              <a:effectLst>
                <a:outerShdw blurRad="38100" dist="38100" dir="2700000" algn="tl">
                  <a:srgbClr val="000000">
                    <a:alpha val="43137"/>
                  </a:srgbClr>
                </a:outerShdw>
              </a:effectLst>
            </a:endParaRPr>
          </a:p>
        </p:txBody>
      </p:sp>
      <p:sp>
        <p:nvSpPr>
          <p:cNvPr id="3" name="Marcador de contenido 2"/>
          <p:cNvSpPr>
            <a:spLocks noGrp="1"/>
          </p:cNvSpPr>
          <p:nvPr>
            <p:ph idx="1"/>
          </p:nvPr>
        </p:nvSpPr>
        <p:spPr>
          <a:xfrm>
            <a:off x="628650" y="1369219"/>
            <a:ext cx="8255577" cy="3263504"/>
          </a:xfrm>
        </p:spPr>
        <p:txBody>
          <a:bodyPr>
            <a:normAutofit lnSpcReduction="10000"/>
          </a:bodyPr>
          <a:lstStyle/>
          <a:p>
            <a:pPr algn="just">
              <a:buNone/>
            </a:pPr>
            <a:endParaRPr lang="es-PE" sz="1200" b="1" dirty="0"/>
          </a:p>
          <a:p>
            <a:pPr algn="just">
              <a:buNone/>
            </a:pPr>
            <a:endParaRPr lang="es-PE" sz="1200" b="1" dirty="0"/>
          </a:p>
          <a:p>
            <a:pPr algn="just">
              <a:buNone/>
            </a:pPr>
            <a:endParaRPr lang="es-PE" sz="1200" b="1" dirty="0"/>
          </a:p>
          <a:p>
            <a:pPr algn="just">
              <a:buNone/>
            </a:pPr>
            <a:endParaRPr lang="es-PE" sz="1200" b="1" dirty="0"/>
          </a:p>
          <a:p>
            <a:pPr algn="just">
              <a:buNone/>
            </a:pPr>
            <a:endParaRPr lang="es-PE" sz="1200" b="1" dirty="0"/>
          </a:p>
          <a:p>
            <a:pPr algn="just">
              <a:buNone/>
            </a:pPr>
            <a:endParaRPr lang="es-PE" sz="1200" b="1" dirty="0"/>
          </a:p>
          <a:p>
            <a:pPr algn="just">
              <a:buNone/>
            </a:pPr>
            <a:endParaRPr lang="es-PE" sz="1200" b="1" dirty="0"/>
          </a:p>
          <a:p>
            <a:pPr algn="just">
              <a:buNone/>
            </a:pPr>
            <a:endParaRPr lang="es-PE" sz="1200" b="1" dirty="0"/>
          </a:p>
          <a:p>
            <a:pPr algn="just">
              <a:buNone/>
            </a:pPr>
            <a:endParaRPr lang="es-PE" sz="1200" b="1" dirty="0"/>
          </a:p>
          <a:p>
            <a:pPr algn="just">
              <a:buNone/>
            </a:pPr>
            <a:endParaRPr lang="es-PE" sz="1200" b="1" dirty="0"/>
          </a:p>
          <a:p>
            <a:pPr algn="just">
              <a:buNone/>
            </a:pPr>
            <a:r>
              <a:rPr lang="es-PE" dirty="0"/>
              <a:t>	</a:t>
            </a:r>
            <a:r>
              <a:rPr lang="es-PE" sz="1000" dirty="0" err="1"/>
              <a:t>Pamo</a:t>
            </a:r>
            <a:r>
              <a:rPr lang="es-PE" sz="1000" dirty="0"/>
              <a:t> Reyna Oscar. Medicina Prehispánica. En Alarcón Graciela, Espinoza Luis, </a:t>
            </a:r>
            <a:r>
              <a:rPr lang="es-PE" sz="1000" dirty="0" err="1"/>
              <a:t>Pamo</a:t>
            </a:r>
            <a:r>
              <a:rPr lang="es-PE" sz="1000" dirty="0"/>
              <a:t>-Reyna Oscar, Eds. Medicina y Reumatología Peruanas: historia y aportes. Lima, Comité Organizador PANLAR 2006. </a:t>
            </a:r>
            <a:r>
              <a:rPr lang="en-US" sz="1000" dirty="0">
                <a:hlinkClick r:id="rId2"/>
              </a:rPr>
              <a:t>http://sisbib.unmsm.edu.pe/bibvirtualdata/libros/2007/med_reumat/a02es.pdf</a:t>
            </a:r>
            <a:r>
              <a:rPr lang="en-US" sz="1000" dirty="0"/>
              <a:t> (Spanish), </a:t>
            </a:r>
            <a:r>
              <a:rPr lang="en-US" sz="1000" dirty="0">
                <a:hlinkClick r:id="rId3"/>
              </a:rPr>
              <a:t>http://sisbib.unmsm.edu.pe/bibvirtualdata/libros/2007/med_reumat/a02in.pdf</a:t>
            </a:r>
            <a:r>
              <a:rPr lang="en-US" sz="1000" dirty="0"/>
              <a:t>   (English</a:t>
            </a:r>
            <a:endParaRPr lang="es-PE" sz="1000" dirty="0"/>
          </a:p>
          <a:p>
            <a:endParaRPr lang="es-PE" dirty="0"/>
          </a:p>
          <a:p>
            <a:endParaRPr lang="en-US" dirty="0"/>
          </a:p>
        </p:txBody>
      </p:sp>
      <p:sp>
        <p:nvSpPr>
          <p:cNvPr id="4" name="3 Rectángulo"/>
          <p:cNvSpPr/>
          <p:nvPr/>
        </p:nvSpPr>
        <p:spPr>
          <a:xfrm>
            <a:off x="727363" y="1741691"/>
            <a:ext cx="7834745" cy="623248"/>
          </a:xfrm>
          <a:prstGeom prst="rect">
            <a:avLst/>
          </a:prstGeom>
        </p:spPr>
        <p:txBody>
          <a:bodyPr wrap="square" lIns="68580" tIns="34290" rIns="68580" bIns="34290">
            <a:spAutoFit/>
          </a:bodyPr>
          <a:lstStyle/>
          <a:p>
            <a:pPr marL="257175" indent="-257175" algn="just"/>
            <a:r>
              <a:rPr lang="es-PE" sz="1200" dirty="0"/>
              <a:t>c. Lo studio dei resti scheletrici della mummia ha rivelato informazioni su alcune malattie e trattamenti in queste città precolombiane e Inca.
</a:t>
            </a:r>
            <a:endParaRPr lang="es-PE" dirty="0"/>
          </a:p>
        </p:txBody>
      </p:sp>
    </p:spTree>
    <p:extLst>
      <p:ext uri="{BB962C8B-B14F-4D97-AF65-F5344CB8AC3E}">
        <p14:creationId xmlns:p14="http://schemas.microsoft.com/office/powerpoint/2010/main" val="377593929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50719" y="918314"/>
            <a:ext cx="7886700" cy="486444"/>
          </a:xfrm>
        </p:spPr>
        <p:txBody>
          <a:bodyPr>
            <a:noAutofit/>
          </a:bodyPr>
          <a:lstStyle/>
          <a:p>
            <a:r>
              <a:rPr lang="es-PE" sz="1800" b="1" dirty="0">
                <a:solidFill>
                  <a:schemeClr val="accent2"/>
                </a:solidFill>
                <a:effectLst>
                  <a:outerShdw blurRad="38100" dist="38100" dir="2700000" algn="tl">
                    <a:srgbClr val="000000">
                      <a:alpha val="43137"/>
                    </a:srgbClr>
                  </a:outerShdw>
                </a:effectLst>
              </a:rPr>
              <a:t>4. Elenco delle principali fonti nella storia della medicina precolombiana e Inca in Perù
</a:t>
            </a:r>
            <a:endParaRPr lang="en-US" sz="1800" b="1" dirty="0">
              <a:solidFill>
                <a:schemeClr val="accent2"/>
              </a:solidFill>
              <a:effectLst>
                <a:outerShdw blurRad="38100" dist="38100" dir="2700000" algn="tl">
                  <a:srgbClr val="000000">
                    <a:alpha val="43137"/>
                  </a:srgbClr>
                </a:outerShdw>
              </a:effectLst>
            </a:endParaRPr>
          </a:p>
        </p:txBody>
      </p:sp>
      <p:sp>
        <p:nvSpPr>
          <p:cNvPr id="3" name="Marcador de contenido 2"/>
          <p:cNvSpPr>
            <a:spLocks noGrp="1"/>
          </p:cNvSpPr>
          <p:nvPr>
            <p:ph idx="1"/>
          </p:nvPr>
        </p:nvSpPr>
        <p:spPr>
          <a:xfrm>
            <a:off x="628650" y="1369219"/>
            <a:ext cx="8255577" cy="3263504"/>
          </a:xfrm>
        </p:spPr>
        <p:txBody>
          <a:bodyPr>
            <a:normAutofit/>
          </a:bodyPr>
          <a:lstStyle/>
          <a:p>
            <a:pPr algn="just">
              <a:buNone/>
            </a:pPr>
            <a:endParaRPr lang="es-PE" sz="1200" b="1" dirty="0"/>
          </a:p>
          <a:p>
            <a:pPr algn="just">
              <a:buNone/>
            </a:pPr>
            <a:endParaRPr lang="es-PE" sz="1200" b="1" dirty="0"/>
          </a:p>
          <a:p>
            <a:pPr algn="just">
              <a:buNone/>
            </a:pPr>
            <a:endParaRPr lang="es-PE" sz="1200" b="1" dirty="0"/>
          </a:p>
          <a:p>
            <a:pPr algn="just">
              <a:buNone/>
            </a:pPr>
            <a:endParaRPr lang="es-PE" sz="1200" b="1" dirty="0"/>
          </a:p>
          <a:p>
            <a:pPr algn="just">
              <a:buNone/>
            </a:pPr>
            <a:endParaRPr lang="es-PE" sz="1200" b="1" dirty="0"/>
          </a:p>
          <a:p>
            <a:pPr algn="just">
              <a:buNone/>
            </a:pPr>
            <a:endParaRPr lang="es-PE" sz="1200" b="1" dirty="0"/>
          </a:p>
          <a:p>
            <a:pPr algn="just">
              <a:buNone/>
            </a:pPr>
            <a:endParaRPr lang="es-PE" sz="1200" b="1" dirty="0"/>
          </a:p>
          <a:p>
            <a:pPr algn="just">
              <a:buNone/>
            </a:pPr>
            <a:endParaRPr lang="es-PE" sz="1200" b="1" dirty="0"/>
          </a:p>
          <a:p>
            <a:pPr algn="just">
              <a:buNone/>
            </a:pPr>
            <a:endParaRPr lang="es-PE" sz="1200" b="1" dirty="0"/>
          </a:p>
          <a:p>
            <a:pPr algn="just">
              <a:buNone/>
            </a:pPr>
            <a:endParaRPr lang="es-PE" sz="1200" b="1" dirty="0"/>
          </a:p>
          <a:p>
            <a:pPr algn="just">
              <a:buNone/>
            </a:pPr>
            <a:r>
              <a:rPr lang="es-PE" dirty="0"/>
              <a:t>	</a:t>
            </a:r>
          </a:p>
          <a:p>
            <a:endParaRPr lang="en-US" dirty="0"/>
          </a:p>
        </p:txBody>
      </p:sp>
      <p:sp>
        <p:nvSpPr>
          <p:cNvPr id="4" name="3 Rectángulo"/>
          <p:cNvSpPr/>
          <p:nvPr/>
        </p:nvSpPr>
        <p:spPr>
          <a:xfrm>
            <a:off x="550719" y="1404758"/>
            <a:ext cx="8177645" cy="3316292"/>
          </a:xfrm>
          <a:prstGeom prst="rect">
            <a:avLst/>
          </a:prstGeom>
        </p:spPr>
        <p:txBody>
          <a:bodyPr wrap="square" lIns="68580" tIns="34290" rIns="68580" bIns="34290">
            <a:spAutoFit/>
          </a:bodyPr>
          <a:lstStyle/>
          <a:p>
            <a:endParaRPr lang="en-US" sz="1200" dirty="0"/>
          </a:p>
          <a:p>
            <a:r>
              <a:rPr lang="en-US" sz="1200" dirty="0"/>
              <a:t>Lo studio </a:t>
            </a:r>
            <a:r>
              <a:rPr lang="en-US" sz="1200" dirty="0" err="1"/>
              <a:t>dei</a:t>
            </a:r>
            <a:r>
              <a:rPr lang="en-US" sz="1200" dirty="0"/>
              <a:t> </a:t>
            </a:r>
            <a:r>
              <a:rPr lang="en-US" sz="1200" dirty="0" err="1"/>
              <a:t>resti</a:t>
            </a:r>
            <a:r>
              <a:rPr lang="en-US" sz="1200" dirty="0"/>
              <a:t> </a:t>
            </a:r>
            <a:r>
              <a:rPr lang="en-US" sz="1200" dirty="0" err="1"/>
              <a:t>scheletrici</a:t>
            </a:r>
            <a:r>
              <a:rPr lang="en-US" sz="1200" dirty="0"/>
              <a:t> </a:t>
            </a:r>
            <a:r>
              <a:rPr lang="en-US" sz="1200" dirty="0" err="1"/>
              <a:t>provenienti</a:t>
            </a:r>
            <a:r>
              <a:rPr lang="en-US" sz="1200" dirty="0"/>
              <a:t> da culture </a:t>
            </a:r>
            <a:r>
              <a:rPr lang="en-US" sz="1200" dirty="0" err="1"/>
              <a:t>precolombiane</a:t>
            </a:r>
            <a:r>
              <a:rPr lang="en-US" sz="1200" dirty="0"/>
              <a:t> e Inca, ha </a:t>
            </a:r>
            <a:r>
              <a:rPr lang="en-US" sz="1200" dirty="0" err="1"/>
              <a:t>anche</a:t>
            </a:r>
            <a:r>
              <a:rPr lang="en-US" sz="1200" dirty="0"/>
              <a:t> </a:t>
            </a:r>
            <a:r>
              <a:rPr lang="en-US" sz="1200" dirty="0" err="1"/>
              <a:t>mostrato</a:t>
            </a:r>
            <a:r>
              <a:rPr lang="en-US" sz="1200" dirty="0"/>
              <a:t> prove di </a:t>
            </a:r>
            <a:r>
              <a:rPr lang="en-US" sz="1200" dirty="0" err="1"/>
              <a:t>malattie</a:t>
            </a:r>
            <a:r>
              <a:rPr lang="en-US" sz="1200" dirty="0"/>
              <a:t> </a:t>
            </a:r>
            <a:r>
              <a:rPr lang="en-US" sz="1200" dirty="0" err="1"/>
              <a:t>nell'orecchio</a:t>
            </a:r>
            <a:r>
              <a:rPr lang="en-US" sz="1200" dirty="0"/>
              <a:t>. 
</a:t>
            </a:r>
          </a:p>
          <a:p>
            <a:r>
              <a:rPr lang="en-US" sz="1200" dirty="0" err="1"/>
              <a:t>Sono</a:t>
            </a:r>
            <a:r>
              <a:rPr lang="en-US" sz="1200" dirty="0"/>
              <a:t> state </a:t>
            </a:r>
            <a:r>
              <a:rPr lang="en-US" sz="1200" dirty="0" err="1"/>
              <a:t>trovate</a:t>
            </a:r>
            <a:r>
              <a:rPr lang="en-US" sz="1200" dirty="0"/>
              <a:t> </a:t>
            </a:r>
            <a:r>
              <a:rPr lang="en-US" sz="1200" dirty="0" err="1"/>
              <a:t>nei</a:t>
            </a:r>
            <a:r>
              <a:rPr lang="en-US" sz="1200" dirty="0"/>
              <a:t> </a:t>
            </a:r>
            <a:r>
              <a:rPr lang="en-US" sz="1200" dirty="0" err="1"/>
              <a:t>teschi</a:t>
            </a:r>
            <a:r>
              <a:rPr lang="en-US" sz="1200" dirty="0"/>
              <a:t>, </a:t>
            </a:r>
            <a:r>
              <a:rPr lang="en-US" sz="1200" dirty="0" err="1"/>
              <a:t>prominenze</a:t>
            </a:r>
            <a:r>
              <a:rPr lang="en-US" sz="1200" dirty="0"/>
              <a:t> </a:t>
            </a:r>
            <a:r>
              <a:rPr lang="en-US" sz="1200" dirty="0" err="1"/>
              <a:t>ossea</a:t>
            </a:r>
            <a:r>
              <a:rPr lang="en-US" sz="1200" dirty="0"/>
              <a:t> </a:t>
            </a:r>
            <a:r>
              <a:rPr lang="en-US" sz="1200" dirty="0" err="1"/>
              <a:t>chiamate</a:t>
            </a:r>
            <a:r>
              <a:rPr lang="en-US" sz="1200" dirty="0"/>
              <a:t> "osteoma del </a:t>
            </a:r>
            <a:r>
              <a:rPr lang="en-US" sz="1200" dirty="0" err="1"/>
              <a:t>canale</a:t>
            </a:r>
            <a:r>
              <a:rPr lang="en-US" sz="1200" dirty="0"/>
              <a:t> </a:t>
            </a:r>
            <a:r>
              <a:rPr lang="en-US" sz="1200" dirty="0" err="1"/>
              <a:t>uditivo</a:t>
            </a:r>
            <a:r>
              <a:rPr lang="en-US" sz="1200" dirty="0"/>
              <a:t> </a:t>
            </a:r>
            <a:r>
              <a:rPr lang="en-US" sz="1200" dirty="0" err="1"/>
              <a:t>esterno</a:t>
            </a:r>
            <a:r>
              <a:rPr lang="en-US" sz="1200" dirty="0"/>
              <a:t>“; </a:t>
            </a:r>
            <a:r>
              <a:rPr lang="en-US" sz="1200" dirty="0" err="1"/>
              <a:t>queste</a:t>
            </a:r>
            <a:r>
              <a:rPr lang="en-US" sz="1200" dirty="0"/>
              <a:t> </a:t>
            </a:r>
            <a:r>
              <a:rPr lang="en-US" sz="1200" dirty="0" err="1"/>
              <a:t>deformazioni</a:t>
            </a:r>
            <a:r>
              <a:rPr lang="en-US" sz="1200" dirty="0"/>
              <a:t> </a:t>
            </a:r>
            <a:r>
              <a:rPr lang="en-US" sz="1200" dirty="0" err="1"/>
              <a:t>si</a:t>
            </a:r>
            <a:r>
              <a:rPr lang="en-US" sz="1200" dirty="0"/>
              <a:t> </a:t>
            </a:r>
            <a:r>
              <a:rPr lang="en-US" sz="1200" dirty="0" err="1"/>
              <a:t>trovano</a:t>
            </a:r>
            <a:r>
              <a:rPr lang="en-US" sz="1200" dirty="0"/>
              <a:t> come </a:t>
            </a:r>
            <a:r>
              <a:rPr lang="en-US" sz="1200" dirty="0" err="1"/>
              <a:t>reazione</a:t>
            </a:r>
            <a:r>
              <a:rPr lang="en-US" sz="1200" dirty="0"/>
              <a:t> alle </a:t>
            </a:r>
            <a:r>
              <a:rPr lang="en-US" sz="1200" dirty="0" err="1"/>
              <a:t>frequenti</a:t>
            </a:r>
            <a:r>
              <a:rPr lang="en-US" sz="1200" dirty="0"/>
              <a:t> </a:t>
            </a:r>
            <a:r>
              <a:rPr lang="en-US" sz="1200" dirty="0" err="1"/>
              <a:t>infezioni</a:t>
            </a:r>
            <a:r>
              <a:rPr lang="en-US" sz="1200" dirty="0"/>
              <a:t> del </a:t>
            </a:r>
            <a:r>
              <a:rPr lang="en-US" sz="1200" dirty="0" err="1"/>
              <a:t>canale</a:t>
            </a:r>
            <a:r>
              <a:rPr lang="en-US" sz="1200" dirty="0"/>
              <a:t> </a:t>
            </a:r>
            <a:r>
              <a:rPr lang="en-US" sz="1200" dirty="0" err="1"/>
              <a:t>uditivo</a:t>
            </a:r>
            <a:r>
              <a:rPr lang="en-US" sz="1200" dirty="0"/>
              <a:t> </a:t>
            </a:r>
            <a:r>
              <a:rPr lang="en-US" sz="1200" dirty="0" err="1"/>
              <a:t>esterno</a:t>
            </a:r>
            <a:r>
              <a:rPr lang="en-US" sz="1200" dirty="0"/>
              <a:t>.
</a:t>
            </a:r>
          </a:p>
          <a:p>
            <a:r>
              <a:rPr lang="en-US" sz="1200" dirty="0"/>
              <a:t> </a:t>
            </a:r>
            <a:r>
              <a:rPr lang="en-US" sz="1200" dirty="0" err="1"/>
              <a:t>Va</a:t>
            </a:r>
            <a:r>
              <a:rPr lang="en-US" sz="1200" dirty="0"/>
              <a:t> </a:t>
            </a:r>
            <a:r>
              <a:rPr lang="en-US" sz="1200" dirty="0" err="1"/>
              <a:t>notato</a:t>
            </a:r>
            <a:r>
              <a:rPr lang="en-US" sz="1200" dirty="0"/>
              <a:t> </a:t>
            </a:r>
            <a:r>
              <a:rPr lang="en-US" sz="1200" dirty="0" err="1"/>
              <a:t>che</a:t>
            </a:r>
            <a:r>
              <a:rPr lang="en-US" sz="1200" dirty="0"/>
              <a:t> </a:t>
            </a:r>
            <a:r>
              <a:rPr lang="en-US" sz="1200" dirty="0" err="1"/>
              <a:t>i</a:t>
            </a:r>
            <a:r>
              <a:rPr lang="en-US" sz="1200" dirty="0"/>
              <a:t> </a:t>
            </a:r>
            <a:r>
              <a:rPr lang="en-US" sz="1200" dirty="0" err="1"/>
              <a:t>nostri</a:t>
            </a:r>
            <a:r>
              <a:rPr lang="en-US" sz="1200" dirty="0"/>
              <a:t> </a:t>
            </a:r>
            <a:r>
              <a:rPr lang="en-US" sz="1200" dirty="0" err="1"/>
              <a:t>antenati</a:t>
            </a:r>
            <a:r>
              <a:rPr lang="en-US" sz="1200" dirty="0"/>
              <a:t> </a:t>
            </a:r>
            <a:r>
              <a:rPr lang="en-US" sz="1200" dirty="0" err="1"/>
              <a:t>erano</a:t>
            </a:r>
            <a:r>
              <a:rPr lang="en-US" sz="1200" dirty="0"/>
              <a:t> </a:t>
            </a:r>
            <a:r>
              <a:rPr lang="en-US" sz="1200" dirty="0" err="1"/>
              <a:t>collezionisti</a:t>
            </a:r>
            <a:r>
              <a:rPr lang="en-US" sz="1200" dirty="0"/>
              <a:t> di </a:t>
            </a:r>
            <a:r>
              <a:rPr lang="en-US" sz="1200" dirty="0" err="1"/>
              <a:t>molluschi</a:t>
            </a:r>
            <a:r>
              <a:rPr lang="en-US" sz="1200" dirty="0"/>
              <a:t> </a:t>
            </a:r>
            <a:r>
              <a:rPr lang="en-US" sz="1200" dirty="0" err="1"/>
              <a:t>d’alto</a:t>
            </a:r>
            <a:r>
              <a:rPr lang="en-US" sz="1200" dirty="0"/>
              <a:t> mare, </a:t>
            </a:r>
            <a:r>
              <a:rPr lang="en-US" sz="1200" dirty="0" err="1"/>
              <a:t>queste</a:t>
            </a:r>
            <a:r>
              <a:rPr lang="en-US" sz="1200" dirty="0"/>
              <a:t> </a:t>
            </a:r>
            <a:r>
              <a:rPr lang="en-US" sz="1200" dirty="0" err="1"/>
              <a:t>lesioni</a:t>
            </a:r>
            <a:r>
              <a:rPr lang="en-US" sz="1200" dirty="0"/>
              <a:t> </a:t>
            </a:r>
            <a:r>
              <a:rPr lang="en-US" sz="1200" dirty="0" err="1"/>
              <a:t>sono</a:t>
            </a:r>
            <a:r>
              <a:rPr lang="en-US" sz="1200" dirty="0"/>
              <a:t> </a:t>
            </a:r>
            <a:r>
              <a:rPr lang="en-US" sz="1200" dirty="0" err="1"/>
              <a:t>comuni</a:t>
            </a:r>
            <a:r>
              <a:rPr lang="en-US" sz="1200" dirty="0"/>
              <a:t> </a:t>
            </a:r>
            <a:r>
              <a:rPr lang="en-US" sz="1200" dirty="0" err="1"/>
              <a:t>nelle</a:t>
            </a:r>
            <a:r>
              <a:rPr lang="en-US" sz="1200" dirty="0"/>
              <a:t> </a:t>
            </a:r>
            <a:r>
              <a:rPr lang="en-US" sz="1200" dirty="0" err="1"/>
              <a:t>città</a:t>
            </a:r>
            <a:r>
              <a:rPr lang="en-US" sz="1200" dirty="0"/>
              <a:t> </a:t>
            </a:r>
            <a:r>
              <a:rPr lang="en-US" sz="1200" dirty="0" err="1"/>
              <a:t>costiere</a:t>
            </a:r>
            <a:r>
              <a:rPr lang="en-US" sz="1200" dirty="0"/>
              <a:t> o </a:t>
            </a:r>
            <a:r>
              <a:rPr lang="en-US" sz="1200" dirty="0" err="1"/>
              <a:t>nei</a:t>
            </a:r>
            <a:r>
              <a:rPr lang="en-US" sz="1200" dirty="0"/>
              <a:t> </a:t>
            </a:r>
            <a:r>
              <a:rPr lang="en-US" sz="1200" dirty="0" err="1"/>
              <a:t>pressi</a:t>
            </a:r>
            <a:r>
              <a:rPr lang="en-US" sz="1200" dirty="0"/>
              <a:t> di </a:t>
            </a:r>
            <a:r>
              <a:rPr lang="en-US" sz="1200" dirty="0" err="1"/>
              <a:t>grandi</a:t>
            </a:r>
            <a:r>
              <a:rPr lang="en-US" sz="1200" dirty="0"/>
              <a:t> </a:t>
            </a:r>
            <a:r>
              <a:rPr lang="en-US" sz="1200" dirty="0" err="1"/>
              <a:t>laghi</a:t>
            </a:r>
            <a:r>
              <a:rPr lang="en-US" sz="1200" dirty="0"/>
              <a:t>, da cui </a:t>
            </a:r>
            <a:r>
              <a:rPr lang="en-US" sz="1200" dirty="0" err="1"/>
              <a:t>si</a:t>
            </a:r>
            <a:r>
              <a:rPr lang="en-US" sz="1200" dirty="0"/>
              <a:t> conclude </a:t>
            </a:r>
            <a:r>
              <a:rPr lang="en-US" sz="1200" dirty="0" err="1"/>
              <a:t>che</a:t>
            </a:r>
            <a:r>
              <a:rPr lang="en-US" sz="1200" dirty="0"/>
              <a:t> </a:t>
            </a:r>
            <a:r>
              <a:rPr lang="en-US" sz="1200" dirty="0" err="1"/>
              <a:t>c'era</a:t>
            </a:r>
            <a:r>
              <a:rPr lang="en-US" sz="1200" dirty="0"/>
              <a:t> una </a:t>
            </a:r>
            <a:r>
              <a:rPr lang="en-US" sz="1200" dirty="0" err="1"/>
              <a:t>relazione</a:t>
            </a:r>
            <a:r>
              <a:rPr lang="en-US" sz="1200" dirty="0"/>
              <a:t> con </a:t>
            </a:r>
            <a:r>
              <a:rPr lang="en-US" sz="1200" dirty="0" err="1"/>
              <a:t>l'attività</a:t>
            </a:r>
            <a:r>
              <a:rPr lang="en-US" sz="1200" dirty="0"/>
              <a:t> di </a:t>
            </a:r>
            <a:r>
              <a:rPr lang="en-US" sz="1200" dirty="0" err="1"/>
              <a:t>lavoro</a:t>
            </a:r>
            <a:r>
              <a:rPr lang="en-US" sz="1200" dirty="0"/>
              <a:t> </a:t>
            </a:r>
            <a:r>
              <a:rPr lang="en-US" sz="1200" dirty="0" err="1"/>
              <a:t>delle</a:t>
            </a:r>
            <a:r>
              <a:rPr lang="en-US" sz="1200" dirty="0"/>
              <a:t> </a:t>
            </a:r>
            <a:r>
              <a:rPr lang="en-US" sz="1200" dirty="0" err="1"/>
              <a:t>immersioni</a:t>
            </a:r>
            <a:r>
              <a:rPr lang="en-US" sz="1200" dirty="0"/>
              <a:t> e </a:t>
            </a:r>
            <a:r>
              <a:rPr lang="en-US" sz="1200" dirty="0" err="1"/>
              <a:t>questo</a:t>
            </a:r>
            <a:r>
              <a:rPr lang="en-US" sz="1200" dirty="0"/>
              <a:t> </a:t>
            </a:r>
            <a:r>
              <a:rPr lang="en-US" sz="1200" dirty="0" err="1"/>
              <a:t>tipo</a:t>
            </a:r>
            <a:r>
              <a:rPr lang="en-US" sz="1200" dirty="0"/>
              <a:t> di </a:t>
            </a:r>
            <a:r>
              <a:rPr lang="en-US" sz="1200" dirty="0" err="1"/>
              <a:t>malattia</a:t>
            </a:r>
            <a:r>
              <a:rPr lang="en-US" sz="1200" dirty="0"/>
              <a:t>.
</a:t>
            </a:r>
            <a:endParaRPr lang="es-PE" sz="1500" dirty="0"/>
          </a:p>
          <a:p>
            <a:endParaRPr lang="es-PE" dirty="0"/>
          </a:p>
          <a:p>
            <a:endParaRPr lang="es-PE" dirty="0"/>
          </a:p>
          <a:p>
            <a:endParaRPr lang="es-PE" sz="900" dirty="0"/>
          </a:p>
          <a:p>
            <a:endParaRPr lang="es-PE" sz="900" dirty="0"/>
          </a:p>
          <a:p>
            <a:endParaRPr lang="es-PE" sz="900" dirty="0"/>
          </a:p>
          <a:p>
            <a:endParaRPr lang="es-PE" sz="900" dirty="0"/>
          </a:p>
          <a:p>
            <a:r>
              <a:rPr lang="es-PE" sz="900" dirty="0" err="1"/>
              <a:t>Pamo</a:t>
            </a:r>
            <a:r>
              <a:rPr lang="es-PE" sz="900" dirty="0"/>
              <a:t> Reyna Oscar. Medicina Prehispánica. En Alarcón Graciela, Espinoza Luis, </a:t>
            </a:r>
            <a:r>
              <a:rPr lang="es-PE" sz="900" dirty="0" err="1"/>
              <a:t>Pamo</a:t>
            </a:r>
            <a:r>
              <a:rPr lang="es-PE" sz="900" dirty="0"/>
              <a:t>-Reyna Oscar, Eds. Medicina y Reumatología Peruanas: historia y aportes. Lima, Comité Organizador PANLAR 2006. </a:t>
            </a:r>
            <a:r>
              <a:rPr lang="en-US" sz="900" dirty="0">
                <a:hlinkClick r:id="rId2"/>
              </a:rPr>
              <a:t>http://sisbib.unmsm.edu.pe/bibvirtualdata/libros/2007/med_reumat/a02es.pdf</a:t>
            </a:r>
            <a:r>
              <a:rPr lang="en-US" sz="900" dirty="0"/>
              <a:t> (Spanish), </a:t>
            </a:r>
            <a:r>
              <a:rPr lang="en-US" sz="900" dirty="0">
                <a:hlinkClick r:id="rId3"/>
              </a:rPr>
              <a:t>http://sisbib.unmsm.edu.pe/bibvirtualdata/libros/2007/med_reumat/a02in.pdf</a:t>
            </a:r>
            <a:r>
              <a:rPr lang="en-US" sz="900" dirty="0"/>
              <a:t>   (English)</a:t>
            </a:r>
            <a:endParaRPr lang="es-PE" sz="900" dirty="0"/>
          </a:p>
          <a:p>
            <a:pPr marL="257175" indent="-257175" algn="just">
              <a:buFont typeface="+mj-lt"/>
              <a:buAutoNum type="alphaLcPeriod"/>
            </a:pPr>
            <a:endParaRPr lang="es-PE" sz="900" dirty="0"/>
          </a:p>
        </p:txBody>
      </p:sp>
    </p:spTree>
    <p:extLst>
      <p:ext uri="{BB962C8B-B14F-4D97-AF65-F5344CB8AC3E}">
        <p14:creationId xmlns:p14="http://schemas.microsoft.com/office/powerpoint/2010/main" val="377593929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50719" y="836121"/>
            <a:ext cx="7886700" cy="763846"/>
          </a:xfrm>
        </p:spPr>
        <p:txBody>
          <a:bodyPr>
            <a:normAutofit/>
          </a:bodyPr>
          <a:lstStyle/>
          <a:p>
            <a:r>
              <a:rPr lang="es-PE" sz="1800" b="1" dirty="0">
                <a:solidFill>
                  <a:schemeClr val="accent2"/>
                </a:solidFill>
                <a:effectLst>
                  <a:outerShdw blurRad="38100" dist="38100" dir="2700000" algn="tl">
                    <a:srgbClr val="000000">
                      <a:alpha val="43137"/>
                    </a:srgbClr>
                  </a:outerShdw>
                </a:effectLst>
              </a:rPr>
              <a:t>4. Elenco delle principali fonti nella storia della medicina precolombinaa e inca in Perù</a:t>
            </a:r>
            <a:endParaRPr lang="en-US" sz="1800" b="1" dirty="0">
              <a:solidFill>
                <a:schemeClr val="accent2"/>
              </a:solidFill>
              <a:effectLst>
                <a:outerShdw blurRad="38100" dist="38100" dir="2700000" algn="tl">
                  <a:srgbClr val="000000">
                    <a:alpha val="43137"/>
                  </a:srgbClr>
                </a:outerShdw>
              </a:effectLst>
            </a:endParaRPr>
          </a:p>
        </p:txBody>
      </p:sp>
      <p:sp>
        <p:nvSpPr>
          <p:cNvPr id="3" name="Marcador de contenido 2"/>
          <p:cNvSpPr>
            <a:spLocks noGrp="1"/>
          </p:cNvSpPr>
          <p:nvPr>
            <p:ph idx="1"/>
          </p:nvPr>
        </p:nvSpPr>
        <p:spPr>
          <a:xfrm>
            <a:off x="628650" y="1369219"/>
            <a:ext cx="8255577" cy="3263504"/>
          </a:xfrm>
        </p:spPr>
        <p:txBody>
          <a:bodyPr>
            <a:normAutofit/>
          </a:bodyPr>
          <a:lstStyle/>
          <a:p>
            <a:pPr algn="just">
              <a:buNone/>
            </a:pPr>
            <a:endParaRPr lang="es-PE" sz="1200" b="1" dirty="0"/>
          </a:p>
          <a:p>
            <a:pPr algn="just">
              <a:buNone/>
            </a:pPr>
            <a:endParaRPr lang="es-PE" sz="1200" b="1" dirty="0"/>
          </a:p>
          <a:p>
            <a:pPr algn="just">
              <a:buNone/>
            </a:pPr>
            <a:endParaRPr lang="es-PE" sz="1200" b="1" dirty="0"/>
          </a:p>
          <a:p>
            <a:pPr algn="just">
              <a:buNone/>
            </a:pPr>
            <a:endParaRPr lang="es-PE" sz="1200" b="1" dirty="0"/>
          </a:p>
          <a:p>
            <a:pPr algn="just">
              <a:buNone/>
            </a:pPr>
            <a:endParaRPr lang="es-PE" sz="1200" b="1" dirty="0"/>
          </a:p>
          <a:p>
            <a:pPr algn="just">
              <a:buNone/>
            </a:pPr>
            <a:endParaRPr lang="es-PE" sz="1200" b="1" dirty="0"/>
          </a:p>
          <a:p>
            <a:pPr algn="just">
              <a:buNone/>
            </a:pPr>
            <a:endParaRPr lang="es-PE" sz="1200" b="1" dirty="0"/>
          </a:p>
          <a:p>
            <a:pPr algn="just">
              <a:buNone/>
            </a:pPr>
            <a:endParaRPr lang="es-PE" sz="1200" b="1" dirty="0"/>
          </a:p>
          <a:p>
            <a:pPr algn="just">
              <a:buNone/>
            </a:pPr>
            <a:endParaRPr lang="es-PE" sz="1200" b="1" dirty="0"/>
          </a:p>
          <a:p>
            <a:pPr algn="just">
              <a:buNone/>
            </a:pPr>
            <a:endParaRPr lang="es-PE" sz="1200" b="1" dirty="0"/>
          </a:p>
          <a:p>
            <a:pPr algn="just">
              <a:buNone/>
            </a:pPr>
            <a:r>
              <a:rPr lang="es-PE" dirty="0"/>
              <a:t>	</a:t>
            </a:r>
          </a:p>
          <a:p>
            <a:endParaRPr lang="en-US" dirty="0"/>
          </a:p>
        </p:txBody>
      </p:sp>
      <p:sp>
        <p:nvSpPr>
          <p:cNvPr id="4" name="3 Rectángulo"/>
          <p:cNvSpPr/>
          <p:nvPr/>
        </p:nvSpPr>
        <p:spPr>
          <a:xfrm>
            <a:off x="550719" y="1404758"/>
            <a:ext cx="8177645" cy="3424014"/>
          </a:xfrm>
          <a:prstGeom prst="rect">
            <a:avLst/>
          </a:prstGeom>
        </p:spPr>
        <p:txBody>
          <a:bodyPr wrap="square" lIns="68580" tIns="34290" rIns="68580" bIns="34290">
            <a:spAutoFit/>
          </a:bodyPr>
          <a:lstStyle/>
          <a:p>
            <a:endParaRPr lang="en-US" sz="1200" dirty="0"/>
          </a:p>
          <a:p>
            <a:r>
              <a:rPr lang="en-US" sz="1200" dirty="0"/>
              <a:t>Lo studio </a:t>
            </a:r>
            <a:r>
              <a:rPr lang="en-US" sz="1200" dirty="0" err="1"/>
              <a:t>dei</a:t>
            </a:r>
            <a:r>
              <a:rPr lang="en-US" sz="1200" dirty="0"/>
              <a:t> </a:t>
            </a:r>
            <a:r>
              <a:rPr lang="en-US" sz="1200" dirty="0" err="1"/>
              <a:t>resti</a:t>
            </a:r>
            <a:r>
              <a:rPr lang="en-US" sz="1200" dirty="0"/>
              <a:t> </a:t>
            </a:r>
            <a:r>
              <a:rPr lang="en-US" sz="1200" dirty="0" err="1"/>
              <a:t>ossei</a:t>
            </a:r>
            <a:r>
              <a:rPr lang="en-US" sz="1200" dirty="0"/>
              <a:t> </a:t>
            </a:r>
            <a:r>
              <a:rPr lang="en-US" sz="1200" dirty="0" err="1"/>
              <a:t>della</a:t>
            </a:r>
            <a:r>
              <a:rPr lang="en-US" sz="1200" dirty="0"/>
              <a:t> mummia pre-Inca e Inca ha </a:t>
            </a:r>
            <a:r>
              <a:rPr lang="en-US" sz="1200" dirty="0" err="1"/>
              <a:t>anche</a:t>
            </a:r>
            <a:r>
              <a:rPr lang="en-US" sz="1200" dirty="0"/>
              <a:t> </a:t>
            </a:r>
            <a:r>
              <a:rPr lang="en-US" sz="1200" dirty="0" err="1"/>
              <a:t>mostrato</a:t>
            </a:r>
            <a:r>
              <a:rPr lang="en-US" sz="1200" dirty="0"/>
              <a:t> prove di </a:t>
            </a:r>
            <a:r>
              <a:rPr lang="en-US" sz="1200" dirty="0" err="1"/>
              <a:t>tubercolosi</a:t>
            </a:r>
            <a:r>
              <a:rPr lang="en-US" sz="1200" dirty="0"/>
              <a:t> </a:t>
            </a:r>
            <a:r>
              <a:rPr lang="en-US" sz="1200" dirty="0" err="1"/>
              <a:t>vertebrale</a:t>
            </a:r>
            <a:r>
              <a:rPr lang="en-US" sz="1200" dirty="0"/>
              <a:t> o </a:t>
            </a:r>
            <a:r>
              <a:rPr lang="en-US" sz="1200" dirty="0" err="1"/>
              <a:t>malattia</a:t>
            </a:r>
            <a:r>
              <a:rPr lang="en-US" sz="1200" dirty="0"/>
              <a:t> di Pott </a:t>
            </a:r>
            <a:r>
              <a:rPr lang="en-US" sz="1200" dirty="0" err="1"/>
              <a:t>trovato</a:t>
            </a:r>
            <a:r>
              <a:rPr lang="en-US" sz="1200" dirty="0"/>
              <a:t> </a:t>
            </a:r>
            <a:r>
              <a:rPr lang="en-US" sz="1200" dirty="0" err="1"/>
              <a:t>nelle</a:t>
            </a:r>
            <a:r>
              <a:rPr lang="en-US" sz="1200" dirty="0"/>
              <a:t> </a:t>
            </a:r>
            <a:r>
              <a:rPr lang="en-US" sz="1200" dirty="0" err="1"/>
              <a:t>mummie</a:t>
            </a:r>
            <a:r>
              <a:rPr lang="en-US" sz="1200" dirty="0"/>
              <a:t>. (1, 2)
</a:t>
            </a:r>
            <a:endParaRPr lang="en-US" sz="1200" b="1" dirty="0">
              <a:solidFill>
                <a:schemeClr val="accent2"/>
              </a:solidFill>
              <a:effectLst>
                <a:outerShdw blurRad="38100" dist="38100" dir="2700000" algn="tl">
                  <a:srgbClr val="000000">
                    <a:alpha val="43137"/>
                  </a:srgbClr>
                </a:outerShdw>
              </a:effectLst>
              <a:latin typeface="+mj-lt"/>
              <a:ea typeface="+mj-ea"/>
              <a:cs typeface="+mj-cs"/>
            </a:endParaRPr>
          </a:p>
          <a:p>
            <a:r>
              <a:rPr lang="en-US" sz="1200" dirty="0"/>
              <a:t> Le ossa </a:t>
            </a:r>
            <a:r>
              <a:rPr lang="en-US" sz="1200" dirty="0" err="1"/>
              <a:t>sono</a:t>
            </a:r>
            <a:r>
              <a:rPr lang="en-US" sz="1200" dirty="0"/>
              <a:t> state </a:t>
            </a:r>
            <a:r>
              <a:rPr lang="en-US" sz="1200" dirty="0" err="1"/>
              <a:t>sottoposte</a:t>
            </a:r>
            <a:r>
              <a:rPr lang="en-US" sz="1200" dirty="0"/>
              <a:t> a </a:t>
            </a:r>
            <a:r>
              <a:rPr lang="en-US" sz="1200" dirty="0" err="1"/>
              <a:t>vari</a:t>
            </a:r>
            <a:r>
              <a:rPr lang="en-US" sz="1200" dirty="0"/>
              <a:t> </a:t>
            </a:r>
            <a:r>
              <a:rPr lang="en-US" sz="1200" dirty="0" err="1"/>
              <a:t>studi</a:t>
            </a:r>
            <a:r>
              <a:rPr lang="en-US" sz="1200" dirty="0"/>
              <a:t> </a:t>
            </a:r>
            <a:r>
              <a:rPr lang="en-US" sz="1200" dirty="0" err="1"/>
              <a:t>radiologici</a:t>
            </a:r>
            <a:r>
              <a:rPr lang="en-US" sz="1200" dirty="0"/>
              <a:t> e </a:t>
            </a:r>
            <a:r>
              <a:rPr lang="en-US" sz="1200" dirty="0" err="1"/>
              <a:t>molecolari</a:t>
            </a:r>
            <a:r>
              <a:rPr lang="en-US" sz="1200" dirty="0"/>
              <a:t> per </a:t>
            </a:r>
            <a:r>
              <a:rPr lang="en-US" sz="1200" dirty="0" err="1"/>
              <a:t>confermare</a:t>
            </a:r>
            <a:r>
              <a:rPr lang="en-US" sz="1200" dirty="0"/>
              <a:t> la </a:t>
            </a:r>
            <a:r>
              <a:rPr lang="en-US" sz="1200" dirty="0" err="1"/>
              <a:t>diagnosi</a:t>
            </a:r>
            <a:r>
              <a:rPr lang="en-US" sz="1200" dirty="0"/>
              <a:t>. 
</a:t>
            </a:r>
          </a:p>
          <a:p>
            <a:r>
              <a:rPr lang="en-US" sz="1200" dirty="0"/>
              <a:t>Studio </a:t>
            </a:r>
            <a:r>
              <a:rPr lang="en-US" sz="1200" dirty="0" err="1"/>
              <a:t>radiologico</a:t>
            </a:r>
            <a:r>
              <a:rPr lang="en-US" sz="1200" dirty="0"/>
              <a:t> - studio di </a:t>
            </a:r>
            <a:r>
              <a:rPr lang="en-US" sz="1200" dirty="0" err="1"/>
              <a:t>reazione</a:t>
            </a:r>
            <a:r>
              <a:rPr lang="en-US" sz="1200" dirty="0"/>
              <a:t> a catena </a:t>
            </a:r>
            <a:r>
              <a:rPr lang="en-US" sz="1200" dirty="0" err="1"/>
              <a:t>della</a:t>
            </a:r>
            <a:r>
              <a:rPr lang="en-US" sz="1200" dirty="0"/>
              <a:t> </a:t>
            </a:r>
            <a:r>
              <a:rPr lang="en-US" sz="1200" dirty="0" err="1"/>
              <a:t>polimerasi</a:t>
            </a:r>
            <a:r>
              <a:rPr lang="en-US" sz="1200" dirty="0"/>
              <a:t> (PCR) - </a:t>
            </a:r>
            <a:r>
              <a:rPr lang="en-US" sz="1200" dirty="0" err="1"/>
              <a:t>tubercolosi</a:t>
            </a:r>
            <a:r>
              <a:rPr lang="en-US" sz="1200" dirty="0"/>
              <a:t> </a:t>
            </a:r>
            <a:r>
              <a:rPr lang="en-US" sz="1200" dirty="0" err="1"/>
              <a:t>vertebrale</a:t>
            </a:r>
            <a:r>
              <a:rPr lang="en-US" sz="1200" dirty="0"/>
              <a:t> o </a:t>
            </a:r>
            <a:r>
              <a:rPr lang="en-US" sz="1200" dirty="0" err="1"/>
              <a:t>malattia</a:t>
            </a:r>
            <a:r>
              <a:rPr lang="en-US" sz="1200" dirty="0"/>
              <a:t> di Pott.
</a:t>
            </a:r>
            <a:endParaRPr lang="es-PE" sz="1200" dirty="0"/>
          </a:p>
          <a:p>
            <a:endParaRPr lang="es-PE" dirty="0"/>
          </a:p>
          <a:p>
            <a:endParaRPr lang="es-PE" sz="900" dirty="0"/>
          </a:p>
          <a:p>
            <a:endParaRPr lang="es-PE" sz="900" dirty="0"/>
          </a:p>
          <a:p>
            <a:endParaRPr lang="es-PE" sz="900" dirty="0"/>
          </a:p>
          <a:p>
            <a:endParaRPr lang="es-PE" sz="900" dirty="0"/>
          </a:p>
          <a:p>
            <a:endParaRPr lang="es-PE" sz="900" dirty="0"/>
          </a:p>
          <a:p>
            <a:endParaRPr lang="es-PE" sz="900" dirty="0"/>
          </a:p>
          <a:p>
            <a:r>
              <a:rPr lang="es-PE" sz="900" dirty="0"/>
              <a:t>1. </a:t>
            </a:r>
            <a:r>
              <a:rPr lang="en-US" sz="900" dirty="0"/>
              <a:t>GUILLÉN, Sonia E. A History of </a:t>
            </a:r>
            <a:r>
              <a:rPr lang="en-US" sz="900" dirty="0" err="1"/>
              <a:t>paleopathology</a:t>
            </a:r>
            <a:r>
              <a:rPr lang="en-US" sz="900" dirty="0"/>
              <a:t> in Peru and Northern Chile: From head hunting to head counting. </a:t>
            </a:r>
            <a:r>
              <a:rPr lang="en-US" sz="900" i="1" dirty="0"/>
              <a:t>The global history of </a:t>
            </a:r>
            <a:r>
              <a:rPr lang="en-US" sz="900" i="1" dirty="0" err="1"/>
              <a:t>paleopathology</a:t>
            </a:r>
            <a:r>
              <a:rPr lang="en-US" sz="900" i="1" dirty="0"/>
              <a:t>: Pioneers and prospects</a:t>
            </a:r>
            <a:r>
              <a:rPr lang="en-US" sz="900" dirty="0"/>
              <a:t>, 2012, p. 312-328.</a:t>
            </a:r>
            <a:endParaRPr lang="es-PE" sz="900" dirty="0"/>
          </a:p>
          <a:p>
            <a:r>
              <a:rPr lang="es-PE" sz="900" dirty="0"/>
              <a:t>2. </a:t>
            </a:r>
            <a:r>
              <a:rPr lang="es-PE" sz="900" dirty="0" err="1"/>
              <a:t>Pamo</a:t>
            </a:r>
            <a:r>
              <a:rPr lang="es-PE" sz="900" dirty="0"/>
              <a:t> Reyna Oscar. Medicina Prehispánica. En Alarcón Graciela, Espinoza Luis, </a:t>
            </a:r>
            <a:r>
              <a:rPr lang="es-PE" sz="900" dirty="0" err="1"/>
              <a:t>Pamo</a:t>
            </a:r>
            <a:r>
              <a:rPr lang="es-PE" sz="900" dirty="0"/>
              <a:t>-Reyna Oscar, Eds. Medicina y Reumatología Peruanas: historia y aportes. Lima, Comité Organizador PANLAR 2006. </a:t>
            </a:r>
            <a:r>
              <a:rPr lang="en-US" sz="900" dirty="0">
                <a:hlinkClick r:id="rId2"/>
              </a:rPr>
              <a:t>http://sisbib.unmsm.edu.pe/bibvirtualdata/libros/2007/med_reumat/a02es.pdf</a:t>
            </a:r>
            <a:r>
              <a:rPr lang="en-US" sz="900" dirty="0"/>
              <a:t> (Spanish), </a:t>
            </a:r>
            <a:r>
              <a:rPr lang="en-US" sz="900" dirty="0">
                <a:hlinkClick r:id="rId3"/>
              </a:rPr>
              <a:t>http://sisbib.unmsm.edu.pe/bibvirtualdata/libros/2007/med_reumat/a02in.pdf</a:t>
            </a:r>
            <a:r>
              <a:rPr lang="en-US" sz="900" dirty="0"/>
              <a:t>   (English)</a:t>
            </a:r>
            <a:endParaRPr lang="es-PE" sz="900" dirty="0"/>
          </a:p>
          <a:p>
            <a:pPr marL="257175" indent="-257175" algn="just">
              <a:buFont typeface="+mj-lt"/>
              <a:buAutoNum type="alphaLcPeriod"/>
            </a:pPr>
            <a:endParaRPr lang="es-PE" sz="900" dirty="0"/>
          </a:p>
        </p:txBody>
      </p:sp>
    </p:spTree>
    <p:extLst>
      <p:ext uri="{BB962C8B-B14F-4D97-AF65-F5344CB8AC3E}">
        <p14:creationId xmlns:p14="http://schemas.microsoft.com/office/powerpoint/2010/main" val="377593929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42429" y="879086"/>
            <a:ext cx="7886700" cy="733023"/>
          </a:xfrm>
        </p:spPr>
        <p:txBody>
          <a:bodyPr>
            <a:normAutofit/>
          </a:bodyPr>
          <a:lstStyle/>
          <a:p>
            <a:r>
              <a:rPr lang="es-PE" sz="1800" b="1" dirty="0">
                <a:solidFill>
                  <a:schemeClr val="accent2"/>
                </a:solidFill>
                <a:effectLst>
                  <a:outerShdw blurRad="38100" dist="38100" dir="2700000" algn="tl">
                    <a:srgbClr val="000000">
                      <a:alpha val="43137"/>
                    </a:srgbClr>
                  </a:outerShdw>
                </a:effectLst>
              </a:rPr>
              <a:t>4. </a:t>
            </a:r>
            <a:r>
              <a:rPr lang="en-US" sz="1800" b="1" dirty="0">
                <a:solidFill>
                  <a:schemeClr val="accent2"/>
                </a:solidFill>
                <a:effectLst>
                  <a:outerShdw blurRad="38100" dist="38100" dir="2700000" algn="tl">
                    <a:srgbClr val="000000">
                      <a:alpha val="43137"/>
                    </a:srgbClr>
                  </a:outerShdw>
                </a:effectLst>
              </a:rPr>
              <a:t>Elenco </a:t>
            </a:r>
            <a:r>
              <a:rPr lang="en-US" sz="1800" b="1" dirty="0" err="1">
                <a:solidFill>
                  <a:schemeClr val="accent2"/>
                </a:solidFill>
                <a:effectLst>
                  <a:outerShdw blurRad="38100" dist="38100" dir="2700000" algn="tl">
                    <a:srgbClr val="000000">
                      <a:alpha val="43137"/>
                    </a:srgbClr>
                  </a:outerShdw>
                </a:effectLst>
              </a:rPr>
              <a:t>delle</a:t>
            </a:r>
            <a:r>
              <a:rPr lang="en-US" sz="1800" b="1" dirty="0">
                <a:solidFill>
                  <a:schemeClr val="accent2"/>
                </a:solidFill>
                <a:effectLst>
                  <a:outerShdw blurRad="38100" dist="38100" dir="2700000" algn="tl">
                    <a:srgbClr val="000000">
                      <a:alpha val="43137"/>
                    </a:srgbClr>
                  </a:outerShdw>
                </a:effectLst>
              </a:rPr>
              <a:t> </a:t>
            </a:r>
            <a:r>
              <a:rPr lang="en-US" sz="1800" b="1" dirty="0" err="1">
                <a:solidFill>
                  <a:schemeClr val="accent2"/>
                </a:solidFill>
                <a:effectLst>
                  <a:outerShdw blurRad="38100" dist="38100" dir="2700000" algn="tl">
                    <a:srgbClr val="000000">
                      <a:alpha val="43137"/>
                    </a:srgbClr>
                  </a:outerShdw>
                </a:effectLst>
              </a:rPr>
              <a:t>principali</a:t>
            </a:r>
            <a:r>
              <a:rPr lang="en-US" sz="1800" b="1" dirty="0">
                <a:solidFill>
                  <a:schemeClr val="accent2"/>
                </a:solidFill>
                <a:effectLst>
                  <a:outerShdw blurRad="38100" dist="38100" dir="2700000" algn="tl">
                    <a:srgbClr val="000000">
                      <a:alpha val="43137"/>
                    </a:srgbClr>
                  </a:outerShdw>
                </a:effectLst>
              </a:rPr>
              <a:t> </a:t>
            </a:r>
            <a:r>
              <a:rPr lang="en-US" sz="1800" b="1" dirty="0" err="1">
                <a:solidFill>
                  <a:schemeClr val="accent2"/>
                </a:solidFill>
                <a:effectLst>
                  <a:outerShdw blurRad="38100" dist="38100" dir="2700000" algn="tl">
                    <a:srgbClr val="000000">
                      <a:alpha val="43137"/>
                    </a:srgbClr>
                  </a:outerShdw>
                </a:effectLst>
              </a:rPr>
              <a:t>fonti</a:t>
            </a:r>
            <a:r>
              <a:rPr lang="en-US" sz="1800" b="1" dirty="0">
                <a:solidFill>
                  <a:schemeClr val="accent2"/>
                </a:solidFill>
                <a:effectLst>
                  <a:outerShdw blurRad="38100" dist="38100" dir="2700000" algn="tl">
                    <a:srgbClr val="000000">
                      <a:alpha val="43137"/>
                    </a:srgbClr>
                  </a:outerShdw>
                </a:effectLst>
              </a:rPr>
              <a:t> </a:t>
            </a:r>
            <a:r>
              <a:rPr lang="en-US" sz="1800" b="1" dirty="0" err="1">
                <a:solidFill>
                  <a:schemeClr val="accent2"/>
                </a:solidFill>
                <a:effectLst>
                  <a:outerShdw blurRad="38100" dist="38100" dir="2700000" algn="tl">
                    <a:srgbClr val="000000">
                      <a:alpha val="43137"/>
                    </a:srgbClr>
                  </a:outerShdw>
                </a:effectLst>
              </a:rPr>
              <a:t>nella</a:t>
            </a:r>
            <a:r>
              <a:rPr lang="en-US" sz="1800" b="1" dirty="0">
                <a:solidFill>
                  <a:schemeClr val="accent2"/>
                </a:solidFill>
                <a:effectLst>
                  <a:outerShdw blurRad="38100" dist="38100" dir="2700000" algn="tl">
                    <a:srgbClr val="000000">
                      <a:alpha val="43137"/>
                    </a:srgbClr>
                  </a:outerShdw>
                </a:effectLst>
              </a:rPr>
              <a:t> </a:t>
            </a:r>
            <a:r>
              <a:rPr lang="en-US" sz="1800" b="1" dirty="0" err="1">
                <a:solidFill>
                  <a:schemeClr val="accent2"/>
                </a:solidFill>
                <a:effectLst>
                  <a:outerShdw blurRad="38100" dist="38100" dir="2700000" algn="tl">
                    <a:srgbClr val="000000">
                      <a:alpha val="43137"/>
                    </a:srgbClr>
                  </a:outerShdw>
                </a:effectLst>
              </a:rPr>
              <a:t>storia</a:t>
            </a:r>
            <a:r>
              <a:rPr lang="en-US" sz="1800" b="1" dirty="0">
                <a:solidFill>
                  <a:schemeClr val="accent2"/>
                </a:solidFill>
                <a:effectLst>
                  <a:outerShdw blurRad="38100" dist="38100" dir="2700000" algn="tl">
                    <a:srgbClr val="000000">
                      <a:alpha val="43137"/>
                    </a:srgbClr>
                  </a:outerShdw>
                </a:effectLst>
              </a:rPr>
              <a:t> </a:t>
            </a:r>
            <a:r>
              <a:rPr lang="en-US" sz="1800" b="1" dirty="0" err="1">
                <a:solidFill>
                  <a:schemeClr val="accent2"/>
                </a:solidFill>
                <a:effectLst>
                  <a:outerShdw blurRad="38100" dist="38100" dir="2700000" algn="tl">
                    <a:srgbClr val="000000">
                      <a:alpha val="43137"/>
                    </a:srgbClr>
                  </a:outerShdw>
                </a:effectLst>
              </a:rPr>
              <a:t>della</a:t>
            </a:r>
            <a:r>
              <a:rPr lang="en-US" sz="1800" b="1" dirty="0">
                <a:solidFill>
                  <a:schemeClr val="accent2"/>
                </a:solidFill>
                <a:effectLst>
                  <a:outerShdw blurRad="38100" dist="38100" dir="2700000" algn="tl">
                    <a:srgbClr val="000000">
                      <a:alpha val="43137"/>
                    </a:srgbClr>
                  </a:outerShdw>
                </a:effectLst>
              </a:rPr>
              <a:t> </a:t>
            </a:r>
            <a:r>
              <a:rPr lang="en-US" sz="1800" b="1" dirty="0" err="1">
                <a:solidFill>
                  <a:schemeClr val="accent2"/>
                </a:solidFill>
                <a:effectLst>
                  <a:outerShdw blurRad="38100" dist="38100" dir="2700000" algn="tl">
                    <a:srgbClr val="000000">
                      <a:alpha val="43137"/>
                    </a:srgbClr>
                  </a:outerShdw>
                </a:effectLst>
              </a:rPr>
              <a:t>medicina</a:t>
            </a:r>
            <a:r>
              <a:rPr lang="en-US" sz="1800" b="1" dirty="0">
                <a:solidFill>
                  <a:schemeClr val="accent2"/>
                </a:solidFill>
                <a:effectLst>
                  <a:outerShdw blurRad="38100" dist="38100" dir="2700000" algn="tl">
                    <a:srgbClr val="000000">
                      <a:alpha val="43137"/>
                    </a:srgbClr>
                  </a:outerShdw>
                </a:effectLst>
              </a:rPr>
              <a:t> pre-</a:t>
            </a:r>
            <a:r>
              <a:rPr lang="en-US" sz="1800" b="1" dirty="0" err="1">
                <a:solidFill>
                  <a:schemeClr val="accent2"/>
                </a:solidFill>
                <a:effectLst>
                  <a:outerShdw blurRad="38100" dist="38100" dir="2700000" algn="tl">
                    <a:srgbClr val="000000">
                      <a:alpha val="43137"/>
                    </a:srgbClr>
                  </a:outerShdw>
                </a:effectLst>
              </a:rPr>
              <a:t>colombiana</a:t>
            </a:r>
            <a:r>
              <a:rPr lang="en-US" sz="1800" b="1" dirty="0">
                <a:solidFill>
                  <a:schemeClr val="accent2"/>
                </a:solidFill>
                <a:effectLst>
                  <a:outerShdw blurRad="38100" dist="38100" dir="2700000" algn="tl">
                    <a:srgbClr val="000000">
                      <a:alpha val="43137"/>
                    </a:srgbClr>
                  </a:outerShdw>
                </a:effectLst>
              </a:rPr>
              <a:t> e Inca in </a:t>
            </a:r>
            <a:r>
              <a:rPr lang="en-US" sz="1800" b="1" dirty="0" err="1">
                <a:solidFill>
                  <a:schemeClr val="accent2"/>
                </a:solidFill>
                <a:effectLst>
                  <a:outerShdw blurRad="38100" dist="38100" dir="2700000" algn="tl">
                    <a:srgbClr val="000000">
                      <a:alpha val="43137"/>
                    </a:srgbClr>
                  </a:outerShdw>
                </a:effectLst>
              </a:rPr>
              <a:t>Perù</a:t>
            </a:r>
            <a:endParaRPr lang="en-US" sz="1800" b="1" dirty="0">
              <a:solidFill>
                <a:schemeClr val="accent2"/>
              </a:solidFill>
              <a:effectLst>
                <a:outerShdw blurRad="38100" dist="38100" dir="2700000" algn="tl">
                  <a:srgbClr val="000000">
                    <a:alpha val="43137"/>
                  </a:srgbClr>
                </a:outerShdw>
              </a:effectLst>
            </a:endParaRPr>
          </a:p>
        </p:txBody>
      </p:sp>
      <p:sp>
        <p:nvSpPr>
          <p:cNvPr id="3" name="Marcador de contenido 2"/>
          <p:cNvSpPr>
            <a:spLocks noGrp="1"/>
          </p:cNvSpPr>
          <p:nvPr>
            <p:ph idx="1"/>
          </p:nvPr>
        </p:nvSpPr>
        <p:spPr>
          <a:xfrm>
            <a:off x="628650" y="1369219"/>
            <a:ext cx="8255577" cy="3263504"/>
          </a:xfrm>
        </p:spPr>
        <p:txBody>
          <a:bodyPr>
            <a:normAutofit lnSpcReduction="10000"/>
          </a:bodyPr>
          <a:lstStyle/>
          <a:p>
            <a:pPr algn="just">
              <a:buNone/>
            </a:pPr>
            <a:endParaRPr lang="es-PE" sz="1200" b="1" dirty="0"/>
          </a:p>
          <a:p>
            <a:pPr algn="just">
              <a:buNone/>
            </a:pPr>
            <a:endParaRPr lang="es-PE" sz="1200" b="1" dirty="0"/>
          </a:p>
          <a:p>
            <a:pPr algn="just">
              <a:buNone/>
            </a:pPr>
            <a:endParaRPr lang="es-PE" sz="1200" b="1" dirty="0"/>
          </a:p>
          <a:p>
            <a:pPr algn="just">
              <a:buNone/>
            </a:pPr>
            <a:endParaRPr lang="es-PE" sz="1200" b="1" dirty="0"/>
          </a:p>
          <a:p>
            <a:pPr algn="just">
              <a:buNone/>
            </a:pPr>
            <a:endParaRPr lang="es-PE" sz="1200" b="1" dirty="0"/>
          </a:p>
          <a:p>
            <a:pPr algn="just">
              <a:buNone/>
            </a:pPr>
            <a:endParaRPr lang="es-PE" sz="1200" b="1" dirty="0"/>
          </a:p>
          <a:p>
            <a:pPr algn="just">
              <a:buNone/>
            </a:pPr>
            <a:endParaRPr lang="es-PE" sz="1200" b="1" dirty="0"/>
          </a:p>
          <a:p>
            <a:pPr algn="just">
              <a:buNone/>
            </a:pPr>
            <a:endParaRPr lang="es-PE" sz="1200" b="1" dirty="0"/>
          </a:p>
          <a:p>
            <a:pPr algn="just">
              <a:buNone/>
            </a:pPr>
            <a:endParaRPr lang="es-PE" sz="1200" b="1" dirty="0"/>
          </a:p>
          <a:p>
            <a:pPr algn="just">
              <a:buNone/>
            </a:pPr>
            <a:endParaRPr lang="es-PE" sz="1200" b="1" dirty="0"/>
          </a:p>
          <a:p>
            <a:pPr algn="just">
              <a:buNone/>
            </a:pPr>
            <a:r>
              <a:rPr lang="es-PE" dirty="0"/>
              <a:t>	</a:t>
            </a:r>
            <a:r>
              <a:rPr lang="es-PE" sz="1000" dirty="0" err="1"/>
              <a:t>Pamo</a:t>
            </a:r>
            <a:r>
              <a:rPr lang="es-PE" sz="1000" dirty="0"/>
              <a:t> Reyna Oscar. Medicina Prehispánica. En Alarcón Graciela, Espinoza Luis, </a:t>
            </a:r>
            <a:r>
              <a:rPr lang="es-PE" sz="1000" dirty="0" err="1"/>
              <a:t>Pamo</a:t>
            </a:r>
            <a:r>
              <a:rPr lang="es-PE" sz="1000" dirty="0"/>
              <a:t>-Reyna Oscar, Eds. Medicina y Reumatología Peruanas: historia y aportes. Lima, Comité Organizador PANLAR 2006. </a:t>
            </a:r>
            <a:r>
              <a:rPr lang="en-US" sz="1000" dirty="0">
                <a:hlinkClick r:id="rId2"/>
              </a:rPr>
              <a:t>http://sisbib.unmsm.edu.pe/bibvirtualdata/libros/2007/med_reumat/a02es.pdf</a:t>
            </a:r>
            <a:r>
              <a:rPr lang="en-US" sz="1000" dirty="0"/>
              <a:t> (Spanish), </a:t>
            </a:r>
            <a:r>
              <a:rPr lang="en-US" sz="1000" dirty="0">
                <a:hlinkClick r:id="rId3"/>
              </a:rPr>
              <a:t>http://sisbib.unmsm.edu.pe/bibvirtualdata/libros/2007/med_reumat/a02in.pdf</a:t>
            </a:r>
            <a:r>
              <a:rPr lang="en-US" sz="1000" dirty="0"/>
              <a:t>   (English</a:t>
            </a:r>
            <a:endParaRPr lang="es-PE" sz="1000" dirty="0"/>
          </a:p>
          <a:p>
            <a:endParaRPr lang="es-PE" dirty="0"/>
          </a:p>
          <a:p>
            <a:endParaRPr lang="en-US" dirty="0"/>
          </a:p>
        </p:txBody>
      </p:sp>
      <p:sp>
        <p:nvSpPr>
          <p:cNvPr id="4" name="3 Rectángulo"/>
          <p:cNvSpPr/>
          <p:nvPr/>
        </p:nvSpPr>
        <p:spPr>
          <a:xfrm>
            <a:off x="542429" y="1612109"/>
            <a:ext cx="7834745" cy="992579"/>
          </a:xfrm>
          <a:prstGeom prst="rect">
            <a:avLst/>
          </a:prstGeom>
        </p:spPr>
        <p:txBody>
          <a:bodyPr wrap="square" lIns="68580" tIns="34290" rIns="68580" bIns="34290">
            <a:spAutoFit/>
          </a:bodyPr>
          <a:lstStyle/>
          <a:p>
            <a:pPr algn="just"/>
            <a:r>
              <a:rPr lang="en-US" sz="1200" dirty="0" err="1"/>
              <a:t>Un'altra</a:t>
            </a:r>
            <a:r>
              <a:rPr lang="en-US" sz="1200" dirty="0"/>
              <a:t> </a:t>
            </a:r>
            <a:r>
              <a:rPr lang="en-US" sz="1200" dirty="0" err="1"/>
              <a:t>prova</a:t>
            </a:r>
            <a:r>
              <a:rPr lang="en-US" sz="1200" dirty="0"/>
              <a:t> </a:t>
            </a:r>
            <a:r>
              <a:rPr lang="en-US" sz="1200" dirty="0" err="1"/>
              <a:t>interessante</a:t>
            </a:r>
            <a:r>
              <a:rPr lang="en-US" sz="1200" dirty="0"/>
              <a:t> </a:t>
            </a:r>
            <a:r>
              <a:rPr lang="en-US" sz="1200" dirty="0" err="1"/>
              <a:t>della</a:t>
            </a:r>
            <a:r>
              <a:rPr lang="en-US" sz="1200" dirty="0"/>
              <a:t> </a:t>
            </a:r>
            <a:r>
              <a:rPr lang="en-US" sz="1200" dirty="0" err="1"/>
              <a:t>malattia</a:t>
            </a:r>
            <a:r>
              <a:rPr lang="en-US" sz="1200" dirty="0"/>
              <a:t> </a:t>
            </a:r>
            <a:r>
              <a:rPr lang="en-US" sz="1200" dirty="0" err="1"/>
              <a:t>nelle</a:t>
            </a:r>
            <a:r>
              <a:rPr lang="en-US" sz="1200" dirty="0"/>
              <a:t> </a:t>
            </a:r>
            <a:r>
              <a:rPr lang="en-US" sz="1200" dirty="0" err="1"/>
              <a:t>popolazioni</a:t>
            </a:r>
            <a:r>
              <a:rPr lang="en-US" sz="1200" dirty="0"/>
              <a:t> </a:t>
            </a:r>
            <a:r>
              <a:rPr lang="en-US" sz="1200" dirty="0" err="1"/>
              <a:t>andine</a:t>
            </a:r>
            <a:r>
              <a:rPr lang="en-US" sz="1200" dirty="0"/>
              <a:t> era la </a:t>
            </a:r>
            <a:r>
              <a:rPr lang="en-US" sz="1200" dirty="0" err="1"/>
              <a:t>presenza</a:t>
            </a:r>
            <a:r>
              <a:rPr lang="en-US" sz="1200" dirty="0"/>
              <a:t> di </a:t>
            </a:r>
            <a:r>
              <a:rPr lang="en-US" sz="1200" dirty="0" err="1"/>
              <a:t>lesioni</a:t>
            </a:r>
            <a:r>
              <a:rPr lang="en-US" sz="1200" dirty="0"/>
              <a:t> note come </a:t>
            </a:r>
            <a:r>
              <a:rPr lang="en-US" sz="1200" dirty="0" err="1"/>
              <a:t>iperostosi</a:t>
            </a:r>
            <a:r>
              <a:rPr lang="en-US" sz="1200" dirty="0"/>
              <a:t> </a:t>
            </a:r>
            <a:r>
              <a:rPr lang="en-US" sz="1200" dirty="0" err="1"/>
              <a:t>porotica</a:t>
            </a:r>
            <a:r>
              <a:rPr lang="en-US" sz="1200" dirty="0"/>
              <a:t> o </a:t>
            </a:r>
            <a:r>
              <a:rPr lang="en-US" sz="1200" dirty="0" err="1"/>
              <a:t>spongioitperortosi</a:t>
            </a:r>
            <a:r>
              <a:rPr lang="en-US" sz="1200" dirty="0"/>
              <a:t>; </a:t>
            </a:r>
            <a:r>
              <a:rPr lang="en-US" sz="1200" dirty="0" err="1"/>
              <a:t>queste</a:t>
            </a:r>
            <a:r>
              <a:rPr lang="en-US" sz="1200" dirty="0"/>
              <a:t> </a:t>
            </a:r>
            <a:r>
              <a:rPr lang="en-US" sz="1200" dirty="0" err="1"/>
              <a:t>lesioni</a:t>
            </a:r>
            <a:r>
              <a:rPr lang="en-US" sz="1200" dirty="0"/>
              <a:t> </a:t>
            </a:r>
            <a:r>
              <a:rPr lang="en-US" sz="1200" dirty="0" err="1"/>
              <a:t>si</a:t>
            </a:r>
            <a:r>
              <a:rPr lang="en-US" sz="1200" dirty="0"/>
              <a:t> </a:t>
            </a:r>
            <a:r>
              <a:rPr lang="en-US" sz="1200" dirty="0" err="1"/>
              <a:t>sono</a:t>
            </a:r>
            <a:r>
              <a:rPr lang="en-US" sz="1200" dirty="0"/>
              <a:t> </a:t>
            </a:r>
            <a:r>
              <a:rPr lang="en-US" sz="1200" dirty="0" err="1"/>
              <a:t>verificate</a:t>
            </a:r>
            <a:r>
              <a:rPr lang="en-US" sz="1200" dirty="0"/>
              <a:t> in </a:t>
            </a:r>
            <a:r>
              <a:rPr lang="en-US" sz="1200" dirty="0" err="1"/>
              <a:t>pazienti</a:t>
            </a:r>
            <a:r>
              <a:rPr lang="en-US" sz="1200" dirty="0"/>
              <a:t> con anemia grave </a:t>
            </a:r>
            <a:r>
              <a:rPr lang="en-US" sz="1200" dirty="0" err="1"/>
              <a:t>cronica</a:t>
            </a:r>
            <a:r>
              <a:rPr lang="en-US" sz="1200" dirty="0"/>
              <a:t>. 
 Questa </a:t>
            </a:r>
            <a:r>
              <a:rPr lang="en-US" sz="1200" dirty="0" err="1"/>
              <a:t>iperostosi</a:t>
            </a:r>
            <a:r>
              <a:rPr lang="en-US" sz="1200" dirty="0"/>
              <a:t> </a:t>
            </a:r>
            <a:r>
              <a:rPr lang="en-US" sz="1200" dirty="0" err="1"/>
              <a:t>porotica</a:t>
            </a:r>
            <a:r>
              <a:rPr lang="en-US" sz="1200" dirty="0"/>
              <a:t> </a:t>
            </a:r>
            <a:r>
              <a:rPr lang="en-US" sz="1200" dirty="0" err="1"/>
              <a:t>è</a:t>
            </a:r>
            <a:r>
              <a:rPr lang="en-US" sz="1200" dirty="0"/>
              <a:t> </a:t>
            </a:r>
            <a:r>
              <a:rPr lang="en-US" sz="1200" dirty="0" err="1"/>
              <a:t>stata</a:t>
            </a:r>
            <a:r>
              <a:rPr lang="en-US" sz="1200" dirty="0"/>
              <a:t> </a:t>
            </a:r>
            <a:r>
              <a:rPr lang="en-US" sz="1200" dirty="0" err="1"/>
              <a:t>trovata</a:t>
            </a:r>
            <a:r>
              <a:rPr lang="en-US" sz="1200" dirty="0"/>
              <a:t> </a:t>
            </a:r>
            <a:r>
              <a:rPr lang="en-US" sz="1200" dirty="0" err="1"/>
              <a:t>nei</a:t>
            </a:r>
            <a:r>
              <a:rPr lang="en-US" sz="1200" dirty="0"/>
              <a:t> </a:t>
            </a:r>
            <a:r>
              <a:rPr lang="en-US" sz="1200" dirty="0" err="1"/>
              <a:t>teschi</a:t>
            </a:r>
            <a:r>
              <a:rPr lang="en-US" sz="1200" dirty="0"/>
              <a:t> </a:t>
            </a:r>
            <a:r>
              <a:rPr lang="en-US" sz="1200" dirty="0" err="1"/>
              <a:t>delle</a:t>
            </a:r>
            <a:r>
              <a:rPr lang="en-US" sz="1200" dirty="0"/>
              <a:t> </a:t>
            </a:r>
            <a:r>
              <a:rPr lang="en-US" sz="1200" dirty="0" err="1"/>
              <a:t>popolazioni</a:t>
            </a:r>
            <a:r>
              <a:rPr lang="en-US" sz="1200" dirty="0"/>
              <a:t> </a:t>
            </a:r>
            <a:r>
              <a:rPr lang="en-US" sz="1200" dirty="0" err="1"/>
              <a:t>costiere</a:t>
            </a:r>
            <a:r>
              <a:rPr lang="en-US" sz="1200" dirty="0"/>
              <a:t>, ma non era </a:t>
            </a:r>
            <a:r>
              <a:rPr lang="en-US" sz="1200" dirty="0" err="1"/>
              <a:t>basata</a:t>
            </a:r>
            <a:r>
              <a:rPr lang="en-US" sz="1200" dirty="0"/>
              <a:t> </a:t>
            </a:r>
            <a:r>
              <a:rPr lang="en-US" sz="1200" dirty="0" err="1"/>
              <a:t>sulla</a:t>
            </a:r>
            <a:r>
              <a:rPr lang="en-US" sz="1200" dirty="0"/>
              <a:t> quinoa.
</a:t>
            </a:r>
            <a:endParaRPr lang="es-PE" sz="1200" dirty="0"/>
          </a:p>
        </p:txBody>
      </p:sp>
    </p:spTree>
    <p:extLst>
      <p:ext uri="{BB962C8B-B14F-4D97-AF65-F5344CB8AC3E}">
        <p14:creationId xmlns:p14="http://schemas.microsoft.com/office/powerpoint/2010/main" val="37759392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BAA4CC96-55C9-4893-BBE5-088FB8C0A7AA}"/>
              </a:ext>
            </a:extLst>
          </p:cNvPr>
          <p:cNvSpPr>
            <a:spLocks noGrp="1"/>
          </p:cNvSpPr>
          <p:nvPr>
            <p:ph type="title"/>
          </p:nvPr>
        </p:nvSpPr>
        <p:spPr/>
        <p:txBody>
          <a:bodyPr/>
          <a:lstStyle/>
          <a:p>
            <a:r>
              <a:rPr lang="es-PE" dirty="0"/>
              <a:t/>
            </a:r>
            <a:br>
              <a:rPr lang="es-PE" dirty="0"/>
            </a:br>
            <a:r>
              <a:rPr lang="es-PE" sz="1800" b="1" dirty="0">
                <a:solidFill>
                  <a:schemeClr val="accent2"/>
                </a:solidFill>
                <a:effectLst>
                  <a:outerShdw blurRad="38100" dist="38100" dir="2700000" algn="tl">
                    <a:srgbClr val="000000">
                      <a:alpha val="43137"/>
                    </a:srgbClr>
                  </a:outerShdw>
                </a:effectLst>
              </a:rPr>
              <a:t>Sommario</a:t>
            </a:r>
          </a:p>
        </p:txBody>
      </p:sp>
      <p:sp>
        <p:nvSpPr>
          <p:cNvPr id="3" name="Marcador de contenido 2">
            <a:extLst>
              <a:ext uri="{FF2B5EF4-FFF2-40B4-BE49-F238E27FC236}">
                <a16:creationId xmlns:a16="http://schemas.microsoft.com/office/drawing/2014/main" xmlns="" id="{4ACD484B-16DD-4499-B3F6-197B23D88C32}"/>
              </a:ext>
            </a:extLst>
          </p:cNvPr>
          <p:cNvSpPr>
            <a:spLocks noGrp="1"/>
          </p:cNvSpPr>
          <p:nvPr>
            <p:ph idx="1"/>
          </p:nvPr>
        </p:nvSpPr>
        <p:spPr>
          <a:xfrm>
            <a:off x="361455" y="1234921"/>
            <a:ext cx="8463731" cy="3263504"/>
          </a:xfrm>
        </p:spPr>
        <p:txBody>
          <a:bodyPr>
            <a:normAutofit/>
          </a:bodyPr>
          <a:lstStyle/>
          <a:p>
            <a:pPr marL="0" indent="0">
              <a:buNone/>
            </a:pPr>
            <a:r>
              <a:rPr lang="en-US" sz="1200" dirty="0" err="1"/>
              <a:t>Preambolo</a:t>
            </a:r>
            <a:r>
              <a:rPr lang="en-US" sz="1200" dirty="0"/>
              <a:t> </a:t>
            </a:r>
          </a:p>
          <a:p>
            <a:pPr marL="385763" indent="-385763">
              <a:buFont typeface="+mj-lt"/>
              <a:buAutoNum type="arabicPeriod"/>
            </a:pPr>
            <a:r>
              <a:rPr lang="en-US" sz="1200" dirty="0" err="1"/>
              <a:t>Introduzione</a:t>
            </a:r>
            <a:r>
              <a:rPr lang="en-US" sz="1200" dirty="0"/>
              <a:t> 
</a:t>
            </a:r>
            <a:r>
              <a:rPr lang="en-US" sz="1200" dirty="0" err="1"/>
              <a:t>Definizione</a:t>
            </a:r>
            <a:r>
              <a:rPr lang="en-US" sz="1200" dirty="0"/>
              <a:t> di </a:t>
            </a:r>
            <a:r>
              <a:rPr lang="en-US" sz="1200" dirty="0" err="1"/>
              <a:t>medicina</a:t>
            </a:r>
            <a:r>
              <a:rPr lang="en-US" sz="1200" dirty="0"/>
              <a:t> </a:t>
            </a:r>
            <a:r>
              <a:rPr lang="en-US" sz="1200" dirty="0" err="1"/>
              <a:t>precolombiana</a:t>
            </a:r>
            <a:r>
              <a:rPr lang="en-US" sz="1200" dirty="0"/>
              <a:t>
</a:t>
            </a:r>
            <a:r>
              <a:rPr lang="en-US" sz="1200" dirty="0" err="1"/>
              <a:t>Definizione</a:t>
            </a:r>
            <a:r>
              <a:rPr lang="en-US" sz="1200" dirty="0"/>
              <a:t> </a:t>
            </a:r>
            <a:r>
              <a:rPr lang="en-US" sz="1200" dirty="0" err="1"/>
              <a:t>della</a:t>
            </a:r>
            <a:r>
              <a:rPr lang="en-US" sz="1200" dirty="0"/>
              <a:t> </a:t>
            </a:r>
            <a:r>
              <a:rPr lang="en-US" sz="1200" dirty="0" err="1"/>
              <a:t>visione</a:t>
            </a:r>
            <a:r>
              <a:rPr lang="en-US" sz="1200" dirty="0"/>
              <a:t> del mondo </a:t>
            </a:r>
            <a:r>
              <a:rPr lang="en-US" sz="1200" dirty="0" err="1"/>
              <a:t>delle</a:t>
            </a:r>
            <a:r>
              <a:rPr lang="en-US" sz="1200" dirty="0"/>
              <a:t> </a:t>
            </a:r>
            <a:r>
              <a:rPr lang="en-US" sz="1200" dirty="0" err="1"/>
              <a:t>popolazioni</a:t>
            </a:r>
            <a:r>
              <a:rPr lang="en-US" sz="1200" dirty="0"/>
              <a:t> </a:t>
            </a:r>
            <a:r>
              <a:rPr lang="en-US" sz="1200" dirty="0" err="1"/>
              <a:t>precolombiani</a:t>
            </a:r>
            <a:r>
              <a:rPr lang="en-US" sz="1200" dirty="0"/>
              <a:t> e Inca del </a:t>
            </a:r>
            <a:r>
              <a:rPr lang="en-US" sz="1200" dirty="0" err="1"/>
              <a:t>Perù</a:t>
            </a:r>
            <a:r>
              <a:rPr lang="en-US" sz="1200" dirty="0"/>
              <a:t>
Elenco </a:t>
            </a:r>
            <a:r>
              <a:rPr lang="en-US" sz="1200" dirty="0" err="1"/>
              <a:t>delle</a:t>
            </a:r>
            <a:r>
              <a:rPr lang="en-US" sz="1200" dirty="0"/>
              <a:t> </a:t>
            </a:r>
            <a:r>
              <a:rPr lang="en-US" sz="1200" dirty="0" err="1"/>
              <a:t>principali</a:t>
            </a:r>
            <a:r>
              <a:rPr lang="en-US" sz="1200" dirty="0"/>
              <a:t> </a:t>
            </a:r>
            <a:r>
              <a:rPr lang="en-US" sz="1200" dirty="0" err="1"/>
              <a:t>fonti</a:t>
            </a:r>
            <a:r>
              <a:rPr lang="en-US" sz="1200" dirty="0"/>
              <a:t> </a:t>
            </a:r>
            <a:r>
              <a:rPr lang="en-US" sz="1200" dirty="0" err="1"/>
              <a:t>nella</a:t>
            </a:r>
            <a:r>
              <a:rPr lang="en-US" sz="1200" dirty="0"/>
              <a:t> </a:t>
            </a:r>
            <a:r>
              <a:rPr lang="en-US" sz="1200" dirty="0" err="1"/>
              <a:t>storia</a:t>
            </a:r>
            <a:r>
              <a:rPr lang="en-US" sz="1200" dirty="0"/>
              <a:t> </a:t>
            </a:r>
            <a:r>
              <a:rPr lang="en-US" sz="1200" dirty="0" err="1"/>
              <a:t>della</a:t>
            </a:r>
            <a:r>
              <a:rPr lang="en-US" sz="1200" dirty="0"/>
              <a:t> </a:t>
            </a:r>
            <a:r>
              <a:rPr lang="en-US" sz="1200" dirty="0" err="1"/>
              <a:t>medicina</a:t>
            </a:r>
            <a:r>
              <a:rPr lang="en-US" sz="1200" dirty="0"/>
              <a:t> </a:t>
            </a:r>
            <a:r>
              <a:rPr lang="en-US" sz="1200" dirty="0" err="1"/>
              <a:t>precolombina</a:t>
            </a:r>
            <a:r>
              <a:rPr lang="en-US" sz="1200" dirty="0"/>
              <a:t> e Inca in </a:t>
            </a:r>
            <a:r>
              <a:rPr lang="en-US" sz="1200" dirty="0" err="1"/>
              <a:t>Perù</a:t>
            </a:r>
            <a:r>
              <a:rPr lang="en-US" sz="1200" dirty="0"/>
              <a:t>. 
</a:t>
            </a:r>
            <a:r>
              <a:rPr lang="en-US" sz="1200" dirty="0" err="1"/>
              <a:t>Trepanazioni</a:t>
            </a:r>
            <a:r>
              <a:rPr lang="en-US" sz="1200" dirty="0"/>
              <a:t> </a:t>
            </a:r>
            <a:r>
              <a:rPr lang="en-US" sz="1200" dirty="0" err="1"/>
              <a:t>craniche</a:t>
            </a:r>
            <a:r>
              <a:rPr lang="en-US" sz="1200" dirty="0"/>
              <a:t>
</a:t>
            </a:r>
            <a:r>
              <a:rPr lang="en-US" sz="1200" dirty="0" err="1"/>
              <a:t>Deformazioni</a:t>
            </a:r>
            <a:r>
              <a:rPr lang="en-US" sz="1200" dirty="0"/>
              <a:t> </a:t>
            </a:r>
            <a:r>
              <a:rPr lang="en-US" sz="1200" dirty="0" err="1"/>
              <a:t>delle</a:t>
            </a:r>
            <a:r>
              <a:rPr lang="en-US" sz="1200" dirty="0"/>
              <a:t> </a:t>
            </a:r>
            <a:r>
              <a:rPr lang="en-US" sz="1200" dirty="0" err="1"/>
              <a:t>ossa</a:t>
            </a:r>
            <a:r>
              <a:rPr lang="en-US" sz="1200" dirty="0"/>
              <a:t> </a:t>
            </a:r>
            <a:r>
              <a:rPr lang="en-US" sz="1200" dirty="0" err="1"/>
              <a:t>craniche</a:t>
            </a:r>
            <a:r>
              <a:rPr lang="en-US" sz="1200" dirty="0"/>
              <a:t>
</a:t>
            </a:r>
            <a:r>
              <a:rPr lang="en-US" sz="1200" dirty="0" err="1"/>
              <a:t>Processo</a:t>
            </a:r>
            <a:r>
              <a:rPr lang="en-US" sz="1200" dirty="0"/>
              <a:t> di </a:t>
            </a:r>
            <a:r>
              <a:rPr lang="en-US" sz="1200" dirty="0" err="1"/>
              <a:t>mummificazione</a:t>
            </a:r>
            <a:r>
              <a:rPr lang="en-US" sz="1200" dirty="0"/>
              <a:t>. Mummia Juanita</a:t>
            </a:r>
            <a:endParaRPr lang="es-PE" sz="1200" dirty="0"/>
          </a:p>
        </p:txBody>
      </p:sp>
    </p:spTree>
    <p:extLst>
      <p:ext uri="{BB962C8B-B14F-4D97-AF65-F5344CB8AC3E}">
        <p14:creationId xmlns:p14="http://schemas.microsoft.com/office/powerpoint/2010/main" val="72965184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44774" y="1010276"/>
            <a:ext cx="7886700" cy="461716"/>
          </a:xfrm>
        </p:spPr>
        <p:txBody>
          <a:bodyPr>
            <a:noAutofit/>
          </a:bodyPr>
          <a:lstStyle/>
          <a:p>
            <a:r>
              <a:rPr lang="es-PE" sz="1800" b="1" dirty="0">
                <a:solidFill>
                  <a:schemeClr val="accent2"/>
                </a:solidFill>
                <a:effectLst>
                  <a:outerShdw blurRad="38100" dist="38100" dir="2700000" algn="tl">
                    <a:srgbClr val="000000">
                      <a:alpha val="43137"/>
                    </a:srgbClr>
                  </a:outerShdw>
                </a:effectLst>
              </a:rPr>
              <a:t>4. </a:t>
            </a:r>
            <a:r>
              <a:rPr lang="en-US" sz="1800" b="1" dirty="0">
                <a:solidFill>
                  <a:schemeClr val="accent2"/>
                </a:solidFill>
                <a:effectLst>
                  <a:outerShdw blurRad="38100" dist="38100" dir="2700000" algn="tl">
                    <a:srgbClr val="000000">
                      <a:alpha val="43137"/>
                    </a:srgbClr>
                  </a:outerShdw>
                </a:effectLst>
              </a:rPr>
              <a:t>Elenco </a:t>
            </a:r>
            <a:r>
              <a:rPr lang="en-US" sz="1800" b="1" dirty="0" err="1">
                <a:solidFill>
                  <a:schemeClr val="accent2"/>
                </a:solidFill>
                <a:effectLst>
                  <a:outerShdw blurRad="38100" dist="38100" dir="2700000" algn="tl">
                    <a:srgbClr val="000000">
                      <a:alpha val="43137"/>
                    </a:srgbClr>
                  </a:outerShdw>
                </a:effectLst>
              </a:rPr>
              <a:t>delle</a:t>
            </a:r>
            <a:r>
              <a:rPr lang="en-US" sz="1800" b="1" dirty="0">
                <a:solidFill>
                  <a:schemeClr val="accent2"/>
                </a:solidFill>
                <a:effectLst>
                  <a:outerShdw blurRad="38100" dist="38100" dir="2700000" algn="tl">
                    <a:srgbClr val="000000">
                      <a:alpha val="43137"/>
                    </a:srgbClr>
                  </a:outerShdw>
                </a:effectLst>
              </a:rPr>
              <a:t> </a:t>
            </a:r>
            <a:r>
              <a:rPr lang="en-US" sz="1800" b="1" dirty="0" err="1">
                <a:solidFill>
                  <a:schemeClr val="accent2"/>
                </a:solidFill>
                <a:effectLst>
                  <a:outerShdw blurRad="38100" dist="38100" dir="2700000" algn="tl">
                    <a:srgbClr val="000000">
                      <a:alpha val="43137"/>
                    </a:srgbClr>
                  </a:outerShdw>
                </a:effectLst>
              </a:rPr>
              <a:t>principali</a:t>
            </a:r>
            <a:r>
              <a:rPr lang="en-US" sz="1800" b="1" dirty="0">
                <a:solidFill>
                  <a:schemeClr val="accent2"/>
                </a:solidFill>
                <a:effectLst>
                  <a:outerShdw blurRad="38100" dist="38100" dir="2700000" algn="tl">
                    <a:srgbClr val="000000">
                      <a:alpha val="43137"/>
                    </a:srgbClr>
                  </a:outerShdw>
                </a:effectLst>
              </a:rPr>
              <a:t> </a:t>
            </a:r>
            <a:r>
              <a:rPr lang="en-US" sz="1800" b="1" dirty="0" err="1">
                <a:solidFill>
                  <a:schemeClr val="accent2"/>
                </a:solidFill>
                <a:effectLst>
                  <a:outerShdw blurRad="38100" dist="38100" dir="2700000" algn="tl">
                    <a:srgbClr val="000000">
                      <a:alpha val="43137"/>
                    </a:srgbClr>
                  </a:outerShdw>
                </a:effectLst>
              </a:rPr>
              <a:t>fonti</a:t>
            </a:r>
            <a:r>
              <a:rPr lang="en-US" sz="1800" b="1" dirty="0">
                <a:solidFill>
                  <a:schemeClr val="accent2"/>
                </a:solidFill>
                <a:effectLst>
                  <a:outerShdw blurRad="38100" dist="38100" dir="2700000" algn="tl">
                    <a:srgbClr val="000000">
                      <a:alpha val="43137"/>
                    </a:srgbClr>
                  </a:outerShdw>
                </a:effectLst>
              </a:rPr>
              <a:t> </a:t>
            </a:r>
            <a:r>
              <a:rPr lang="en-US" sz="1800" b="1" dirty="0" err="1">
                <a:solidFill>
                  <a:schemeClr val="accent2"/>
                </a:solidFill>
                <a:effectLst>
                  <a:outerShdw blurRad="38100" dist="38100" dir="2700000" algn="tl">
                    <a:srgbClr val="000000">
                      <a:alpha val="43137"/>
                    </a:srgbClr>
                  </a:outerShdw>
                </a:effectLst>
              </a:rPr>
              <a:t>nella</a:t>
            </a:r>
            <a:r>
              <a:rPr lang="en-US" sz="1800" b="1" dirty="0">
                <a:solidFill>
                  <a:schemeClr val="accent2"/>
                </a:solidFill>
                <a:effectLst>
                  <a:outerShdw blurRad="38100" dist="38100" dir="2700000" algn="tl">
                    <a:srgbClr val="000000">
                      <a:alpha val="43137"/>
                    </a:srgbClr>
                  </a:outerShdw>
                </a:effectLst>
              </a:rPr>
              <a:t> </a:t>
            </a:r>
            <a:r>
              <a:rPr lang="en-US" sz="1800" b="1" dirty="0" err="1">
                <a:solidFill>
                  <a:schemeClr val="accent2"/>
                </a:solidFill>
                <a:effectLst>
                  <a:outerShdw blurRad="38100" dist="38100" dir="2700000" algn="tl">
                    <a:srgbClr val="000000">
                      <a:alpha val="43137"/>
                    </a:srgbClr>
                  </a:outerShdw>
                </a:effectLst>
              </a:rPr>
              <a:t>storia</a:t>
            </a:r>
            <a:r>
              <a:rPr lang="en-US" sz="1800" b="1" dirty="0">
                <a:solidFill>
                  <a:schemeClr val="accent2"/>
                </a:solidFill>
                <a:effectLst>
                  <a:outerShdw blurRad="38100" dist="38100" dir="2700000" algn="tl">
                    <a:srgbClr val="000000">
                      <a:alpha val="43137"/>
                    </a:srgbClr>
                  </a:outerShdw>
                </a:effectLst>
              </a:rPr>
              <a:t> </a:t>
            </a:r>
            <a:r>
              <a:rPr lang="en-US" sz="1800" b="1" dirty="0" err="1">
                <a:solidFill>
                  <a:schemeClr val="accent2"/>
                </a:solidFill>
                <a:effectLst>
                  <a:outerShdw blurRad="38100" dist="38100" dir="2700000" algn="tl">
                    <a:srgbClr val="000000">
                      <a:alpha val="43137"/>
                    </a:srgbClr>
                  </a:outerShdw>
                </a:effectLst>
              </a:rPr>
              <a:t>della</a:t>
            </a:r>
            <a:r>
              <a:rPr lang="en-US" sz="1800" b="1" dirty="0">
                <a:solidFill>
                  <a:schemeClr val="accent2"/>
                </a:solidFill>
                <a:effectLst>
                  <a:outerShdw blurRad="38100" dist="38100" dir="2700000" algn="tl">
                    <a:srgbClr val="000000">
                      <a:alpha val="43137"/>
                    </a:srgbClr>
                  </a:outerShdw>
                </a:effectLst>
              </a:rPr>
              <a:t> </a:t>
            </a:r>
            <a:r>
              <a:rPr lang="en-US" sz="1800" b="1" dirty="0" err="1">
                <a:solidFill>
                  <a:schemeClr val="accent2"/>
                </a:solidFill>
                <a:effectLst>
                  <a:outerShdw blurRad="38100" dist="38100" dir="2700000" algn="tl">
                    <a:srgbClr val="000000">
                      <a:alpha val="43137"/>
                    </a:srgbClr>
                  </a:outerShdw>
                </a:effectLst>
              </a:rPr>
              <a:t>medicina</a:t>
            </a:r>
            <a:r>
              <a:rPr lang="en-US" sz="1800" b="1" dirty="0">
                <a:solidFill>
                  <a:schemeClr val="accent2"/>
                </a:solidFill>
                <a:effectLst>
                  <a:outerShdw blurRad="38100" dist="38100" dir="2700000" algn="tl">
                    <a:srgbClr val="000000">
                      <a:alpha val="43137"/>
                    </a:srgbClr>
                  </a:outerShdw>
                </a:effectLst>
              </a:rPr>
              <a:t> pre-</a:t>
            </a:r>
            <a:r>
              <a:rPr lang="en-US" sz="1800" b="1" dirty="0" err="1">
                <a:solidFill>
                  <a:schemeClr val="accent2"/>
                </a:solidFill>
                <a:effectLst>
                  <a:outerShdw blurRad="38100" dist="38100" dir="2700000" algn="tl">
                    <a:srgbClr val="000000">
                      <a:alpha val="43137"/>
                    </a:srgbClr>
                  </a:outerShdw>
                </a:effectLst>
              </a:rPr>
              <a:t>colombiana</a:t>
            </a:r>
            <a:r>
              <a:rPr lang="en-US" sz="1800" b="1" dirty="0">
                <a:solidFill>
                  <a:schemeClr val="accent2"/>
                </a:solidFill>
                <a:effectLst>
                  <a:outerShdw blurRad="38100" dist="38100" dir="2700000" algn="tl">
                    <a:srgbClr val="000000">
                      <a:alpha val="43137"/>
                    </a:srgbClr>
                  </a:outerShdw>
                </a:effectLst>
              </a:rPr>
              <a:t> e Inca in </a:t>
            </a:r>
            <a:r>
              <a:rPr lang="en-US" sz="1800" b="1" dirty="0" err="1">
                <a:solidFill>
                  <a:schemeClr val="accent2"/>
                </a:solidFill>
                <a:effectLst>
                  <a:outerShdw blurRad="38100" dist="38100" dir="2700000" algn="tl">
                    <a:srgbClr val="000000">
                      <a:alpha val="43137"/>
                    </a:srgbClr>
                  </a:outerShdw>
                </a:effectLst>
              </a:rPr>
              <a:t>Perù</a:t>
            </a:r>
            <a:endParaRPr lang="en-US" sz="1800" b="1" dirty="0">
              <a:solidFill>
                <a:schemeClr val="accent2"/>
              </a:solidFill>
              <a:effectLst>
                <a:outerShdw blurRad="38100" dist="38100" dir="2700000" algn="tl">
                  <a:srgbClr val="000000">
                    <a:alpha val="43137"/>
                  </a:srgbClr>
                </a:outerShdw>
              </a:effectLst>
            </a:endParaRPr>
          </a:p>
        </p:txBody>
      </p:sp>
      <p:sp>
        <p:nvSpPr>
          <p:cNvPr id="3" name="Marcador de contenido 2"/>
          <p:cNvSpPr>
            <a:spLocks noGrp="1"/>
          </p:cNvSpPr>
          <p:nvPr>
            <p:ph idx="1"/>
          </p:nvPr>
        </p:nvSpPr>
        <p:spPr>
          <a:xfrm>
            <a:off x="288410" y="1300908"/>
            <a:ext cx="8726291" cy="3692444"/>
          </a:xfrm>
        </p:spPr>
        <p:txBody>
          <a:bodyPr>
            <a:normAutofit/>
          </a:bodyPr>
          <a:lstStyle/>
          <a:p>
            <a:pPr marL="0" indent="0" algn="just">
              <a:buNone/>
            </a:pPr>
            <a:r>
              <a:rPr lang="en-US" dirty="0"/>
              <a:t/>
            </a:r>
            <a:br>
              <a:rPr lang="en-US" dirty="0"/>
            </a:br>
            <a:r>
              <a:rPr lang="en-US" sz="1200" b="1" dirty="0" err="1"/>
              <a:t>Esperti</a:t>
            </a:r>
            <a:r>
              <a:rPr lang="en-US" sz="1200" b="1" dirty="0"/>
              <a:t> </a:t>
            </a:r>
            <a:r>
              <a:rPr lang="en-US" sz="1200" b="1" dirty="0" err="1"/>
              <a:t>nell'uso</a:t>
            </a:r>
            <a:r>
              <a:rPr lang="en-US" sz="1200" b="1" dirty="0"/>
              <a:t> di </a:t>
            </a:r>
            <a:r>
              <a:rPr lang="en-US" sz="1200" b="1" dirty="0" err="1"/>
              <a:t>piante</a:t>
            </a:r>
            <a:r>
              <a:rPr lang="en-US" sz="1200" b="1" dirty="0"/>
              <a:t> </a:t>
            </a:r>
            <a:r>
              <a:rPr lang="en-US" sz="1200" b="1" dirty="0" err="1"/>
              <a:t>medicinali</a:t>
            </a:r>
            <a:r>
              <a:rPr lang="en-US" sz="1200" b="1" dirty="0"/>
              <a:t> </a:t>
            </a:r>
            <a:r>
              <a:rPr lang="en-US" sz="1200" b="1" dirty="0" err="1"/>
              <a:t>nella</a:t>
            </a:r>
            <a:r>
              <a:rPr lang="en-US" sz="1200" b="1" dirty="0"/>
              <a:t> </a:t>
            </a:r>
            <a:r>
              <a:rPr lang="en-US" sz="1200" b="1" dirty="0" err="1"/>
              <a:t>medicina</a:t>
            </a:r>
            <a:r>
              <a:rPr lang="en-US" sz="1200" b="1" dirty="0"/>
              <a:t> </a:t>
            </a:r>
            <a:r>
              <a:rPr lang="en-US" sz="1200" b="1" dirty="0" err="1"/>
              <a:t>precolombiana</a:t>
            </a:r>
            <a:r>
              <a:rPr lang="en-US" sz="1200" b="1" dirty="0"/>
              <a:t>:
</a:t>
            </a:r>
            <a:r>
              <a:rPr lang="en-US" sz="1200" dirty="0" err="1"/>
              <a:t>L'inclusione</a:t>
            </a:r>
            <a:r>
              <a:rPr lang="en-US" sz="1200" dirty="0"/>
              <a:t> di </a:t>
            </a:r>
            <a:r>
              <a:rPr lang="en-US" sz="1200" dirty="0" err="1"/>
              <a:t>hampi</a:t>
            </a:r>
            <a:r>
              <a:rPr lang="en-US" sz="1200" dirty="0"/>
              <a:t> </a:t>
            </a:r>
            <a:r>
              <a:rPr lang="en-US" sz="1200" dirty="0" err="1"/>
              <a:t>nel</a:t>
            </a:r>
            <a:r>
              <a:rPr lang="en-US" sz="1200" dirty="0"/>
              <a:t> </a:t>
            </a:r>
            <a:r>
              <a:rPr lang="en-US" sz="1200" dirty="0" err="1"/>
              <a:t>nome</a:t>
            </a:r>
            <a:r>
              <a:rPr lang="en-US" sz="1200" dirty="0"/>
              <a:t> per </a:t>
            </a:r>
            <a:r>
              <a:rPr lang="en-US" sz="1200" dirty="0" err="1"/>
              <a:t>i</a:t>
            </a:r>
            <a:r>
              <a:rPr lang="en-US" sz="1200" dirty="0"/>
              <a:t> </a:t>
            </a:r>
            <a:r>
              <a:rPr lang="en-US" sz="1200" dirty="0" err="1"/>
              <a:t>chirurghi</a:t>
            </a:r>
            <a:r>
              <a:rPr lang="en-US" sz="1200" dirty="0"/>
              <a:t> è </a:t>
            </a:r>
            <a:r>
              <a:rPr lang="en-US" sz="1200" dirty="0" err="1"/>
              <a:t>sorprendente</a:t>
            </a:r>
            <a:r>
              <a:rPr lang="en-US" sz="1200" dirty="0"/>
              <a:t>. </a:t>
            </a:r>
            <a:r>
              <a:rPr lang="en-US" sz="1200" dirty="0" err="1"/>
              <a:t>Anche</a:t>
            </a:r>
            <a:r>
              <a:rPr lang="en-US" sz="1200" dirty="0"/>
              <a:t> se la </a:t>
            </a:r>
            <a:r>
              <a:rPr lang="en-US" sz="1200" dirty="0" err="1"/>
              <a:t>parola</a:t>
            </a:r>
            <a:r>
              <a:rPr lang="en-US" sz="1200" dirty="0"/>
              <a:t> </a:t>
            </a:r>
            <a:r>
              <a:rPr lang="en-US" sz="1200" dirty="0" err="1"/>
              <a:t>hampi</a:t>
            </a:r>
            <a:r>
              <a:rPr lang="en-US" sz="1200" dirty="0"/>
              <a:t> in parole </a:t>
            </a:r>
            <a:r>
              <a:rPr lang="en-US" sz="1200" dirty="0" err="1"/>
              <a:t>composte</a:t>
            </a:r>
            <a:r>
              <a:rPr lang="en-US" sz="1200" dirty="0"/>
              <a:t> </a:t>
            </a:r>
            <a:r>
              <a:rPr lang="en-US" sz="1200" dirty="0" err="1"/>
              <a:t>potrebbe</a:t>
            </a:r>
            <a:r>
              <a:rPr lang="en-US" sz="1200" dirty="0"/>
              <a:t> </a:t>
            </a:r>
            <a:r>
              <a:rPr lang="en-US" sz="1200" dirty="0" err="1"/>
              <a:t>avere</a:t>
            </a:r>
            <a:r>
              <a:rPr lang="en-US" sz="1200" dirty="0"/>
              <a:t> </a:t>
            </a:r>
            <a:r>
              <a:rPr lang="en-US" sz="1200" dirty="0" err="1"/>
              <a:t>alcuni</a:t>
            </a:r>
            <a:r>
              <a:rPr lang="en-US" sz="1200" dirty="0"/>
              <a:t> </a:t>
            </a:r>
            <a:r>
              <a:rPr lang="en-US" sz="1200" dirty="0" err="1"/>
              <a:t>significati</a:t>
            </a:r>
            <a:r>
              <a:rPr lang="en-US" sz="1200" dirty="0"/>
              <a:t> </a:t>
            </a:r>
            <a:r>
              <a:rPr lang="en-US" sz="1200" dirty="0" err="1"/>
              <a:t>suggerisce</a:t>
            </a:r>
            <a:r>
              <a:rPr lang="en-US" sz="1200" dirty="0"/>
              <a:t> </a:t>
            </a:r>
            <a:r>
              <a:rPr lang="en-US" sz="1200" dirty="0" err="1"/>
              <a:t>che</a:t>
            </a:r>
            <a:r>
              <a:rPr lang="en-US" sz="1200" dirty="0"/>
              <a:t> </a:t>
            </a:r>
            <a:r>
              <a:rPr lang="en-US" sz="1200" dirty="0" err="1"/>
              <a:t>i</a:t>
            </a:r>
            <a:r>
              <a:rPr lang="en-US" sz="1200" dirty="0"/>
              <a:t> </a:t>
            </a:r>
            <a:r>
              <a:rPr lang="en-US" sz="1200" dirty="0" err="1"/>
              <a:t>farmaci</a:t>
            </a:r>
            <a:r>
              <a:rPr lang="en-US" sz="1200" dirty="0"/>
              <a:t> (</a:t>
            </a:r>
            <a:r>
              <a:rPr lang="en-US" sz="1200" dirty="0" err="1"/>
              <a:t>botanici</a:t>
            </a:r>
            <a:r>
              <a:rPr lang="en-US" sz="1200" dirty="0"/>
              <a:t>) </a:t>
            </a:r>
            <a:r>
              <a:rPr lang="en-US" sz="1200" dirty="0" err="1"/>
              <a:t>hanno</a:t>
            </a:r>
            <a:r>
              <a:rPr lang="en-US" sz="1200" dirty="0"/>
              <a:t> </a:t>
            </a:r>
            <a:r>
              <a:rPr lang="en-US" sz="1200" dirty="0" err="1"/>
              <a:t>giocato</a:t>
            </a:r>
            <a:r>
              <a:rPr lang="en-US" sz="1200" dirty="0"/>
              <a:t> un </a:t>
            </a:r>
            <a:r>
              <a:rPr lang="en-US" sz="1200" dirty="0" err="1"/>
              <a:t>ruolo</a:t>
            </a:r>
            <a:r>
              <a:rPr lang="en-US" sz="1200" dirty="0"/>
              <a:t> </a:t>
            </a:r>
            <a:r>
              <a:rPr lang="en-US" sz="1200" dirty="0" err="1"/>
              <a:t>durante</a:t>
            </a:r>
            <a:r>
              <a:rPr lang="en-US" sz="1200" dirty="0"/>
              <a:t> </a:t>
            </a:r>
            <a:r>
              <a:rPr lang="en-US" sz="1200" dirty="0" err="1"/>
              <a:t>l'intervento</a:t>
            </a:r>
            <a:r>
              <a:rPr lang="en-US" sz="1200" dirty="0"/>
              <a:t> </a:t>
            </a:r>
            <a:r>
              <a:rPr lang="en-US" sz="1200" dirty="0" err="1"/>
              <a:t>chirurgico</a:t>
            </a:r>
            <a:r>
              <a:rPr lang="en-US" sz="1200" dirty="0"/>
              <a:t>. 
</a:t>
            </a:r>
            <a:r>
              <a:rPr lang="en-US" sz="1200" dirty="0" err="1"/>
              <a:t>Questo</a:t>
            </a:r>
            <a:r>
              <a:rPr lang="en-US" sz="1200" dirty="0"/>
              <a:t> non è </a:t>
            </a:r>
            <a:r>
              <a:rPr lang="en-US" sz="1200" dirty="0" err="1"/>
              <a:t>sorprendente</a:t>
            </a:r>
            <a:r>
              <a:rPr lang="en-US" sz="1200" dirty="0"/>
              <a:t> </a:t>
            </a:r>
            <a:r>
              <a:rPr lang="en-US" sz="1200" dirty="0" err="1"/>
              <a:t>perché</a:t>
            </a:r>
            <a:r>
              <a:rPr lang="en-US" sz="1200" dirty="0"/>
              <a:t> </a:t>
            </a:r>
            <a:r>
              <a:rPr lang="en-US" sz="1200" dirty="0" err="1"/>
              <a:t>l'alta</a:t>
            </a:r>
            <a:r>
              <a:rPr lang="en-US" sz="1200" dirty="0"/>
              <a:t> </a:t>
            </a:r>
            <a:r>
              <a:rPr lang="en-US" sz="1200" dirty="0" err="1"/>
              <a:t>percentuale</a:t>
            </a:r>
            <a:r>
              <a:rPr lang="en-US" sz="1200" dirty="0"/>
              <a:t> di </a:t>
            </a:r>
            <a:r>
              <a:rPr lang="en-US" sz="1200" dirty="0" err="1"/>
              <a:t>recupero</a:t>
            </a:r>
            <a:r>
              <a:rPr lang="en-US" sz="1200" dirty="0"/>
              <a:t> </a:t>
            </a:r>
            <a:r>
              <a:rPr lang="en-US" sz="1200" dirty="0" err="1"/>
              <a:t>tra</a:t>
            </a:r>
            <a:r>
              <a:rPr lang="en-US" sz="1200" dirty="0"/>
              <a:t> </a:t>
            </a:r>
            <a:r>
              <a:rPr lang="en-US" sz="1200" dirty="0" err="1"/>
              <a:t>i</a:t>
            </a:r>
            <a:r>
              <a:rPr lang="en-US" sz="1200" dirty="0"/>
              <a:t> </a:t>
            </a:r>
            <a:r>
              <a:rPr lang="en-US" sz="1200" dirty="0" err="1"/>
              <a:t>pazienti</a:t>
            </a:r>
            <a:r>
              <a:rPr lang="en-US" sz="1200" dirty="0"/>
              <a:t> con </a:t>
            </a:r>
            <a:r>
              <a:rPr lang="en-US" sz="1200" dirty="0" err="1"/>
              <a:t>crani</a:t>
            </a:r>
            <a:r>
              <a:rPr lang="en-US" sz="1200" dirty="0"/>
              <a:t> </a:t>
            </a:r>
            <a:r>
              <a:rPr lang="en-US" sz="1200" dirty="0" err="1"/>
              <a:t>trapanati</a:t>
            </a:r>
            <a:r>
              <a:rPr lang="en-US" sz="1200" dirty="0"/>
              <a:t> indica </a:t>
            </a:r>
            <a:r>
              <a:rPr lang="en-US" sz="1200" dirty="0" err="1"/>
              <a:t>che</a:t>
            </a:r>
            <a:r>
              <a:rPr lang="en-US" sz="1200" dirty="0"/>
              <a:t> il </a:t>
            </a:r>
            <a:r>
              <a:rPr lang="en-US" sz="1200" dirty="0" err="1"/>
              <a:t>guaritore</a:t>
            </a:r>
            <a:r>
              <a:rPr lang="en-US" sz="1200" dirty="0"/>
              <a:t> ha </a:t>
            </a:r>
            <a:r>
              <a:rPr lang="en-US" sz="1200" dirty="0" err="1"/>
              <a:t>usato</a:t>
            </a:r>
            <a:r>
              <a:rPr lang="en-US" sz="1200" dirty="0"/>
              <a:t> </a:t>
            </a:r>
            <a:r>
              <a:rPr lang="en-US" sz="1200" dirty="0" err="1"/>
              <a:t>piante</a:t>
            </a:r>
            <a:r>
              <a:rPr lang="en-US" sz="1200" dirty="0"/>
              <a:t> </a:t>
            </a:r>
            <a:r>
              <a:rPr lang="en-US" sz="1200" dirty="0" err="1"/>
              <a:t>medicinali</a:t>
            </a:r>
            <a:r>
              <a:rPr lang="en-US" sz="1200" dirty="0"/>
              <a:t> per </a:t>
            </a:r>
            <a:r>
              <a:rPr lang="en-US" sz="1200" dirty="0" err="1"/>
              <a:t>prevenire</a:t>
            </a:r>
            <a:r>
              <a:rPr lang="en-US" sz="1200" dirty="0"/>
              <a:t> </a:t>
            </a:r>
            <a:r>
              <a:rPr lang="en-US" sz="1200" dirty="0" err="1"/>
              <a:t>infezioni</a:t>
            </a:r>
            <a:r>
              <a:rPr lang="en-US" sz="1200" dirty="0"/>
              <a:t> e </a:t>
            </a:r>
            <a:r>
              <a:rPr lang="en-US" sz="1200" dirty="0" err="1"/>
              <a:t>infiammazioni</a:t>
            </a:r>
            <a:r>
              <a:rPr lang="en-US" sz="1200" dirty="0"/>
              <a:t> e </a:t>
            </a:r>
            <a:r>
              <a:rPr lang="en-US" sz="1200" dirty="0" err="1"/>
              <a:t>possibilmente</a:t>
            </a:r>
            <a:r>
              <a:rPr lang="en-US" sz="1200" dirty="0"/>
              <a:t> </a:t>
            </a:r>
            <a:r>
              <a:rPr lang="en-US" sz="1200" dirty="0" err="1"/>
              <a:t>anche</a:t>
            </a:r>
            <a:r>
              <a:rPr lang="en-US" sz="1200" dirty="0"/>
              <a:t> </a:t>
            </a:r>
            <a:r>
              <a:rPr lang="en-US" sz="1200" dirty="0" err="1"/>
              <a:t>analgesici</a:t>
            </a:r>
            <a:r>
              <a:rPr lang="en-US" sz="1200" dirty="0"/>
              <a:t> per </a:t>
            </a:r>
            <a:r>
              <a:rPr lang="en-US" sz="1200" dirty="0" err="1"/>
              <a:t>ridurre</a:t>
            </a:r>
            <a:r>
              <a:rPr lang="en-US" sz="1200" dirty="0"/>
              <a:t> il dolore </a:t>
            </a:r>
            <a:r>
              <a:rPr lang="en-US" sz="1200" dirty="0" err="1"/>
              <a:t>durante</a:t>
            </a:r>
            <a:r>
              <a:rPr lang="en-US" sz="1200" dirty="0"/>
              <a:t> </a:t>
            </a:r>
            <a:r>
              <a:rPr lang="en-US" sz="1200" dirty="0" err="1"/>
              <a:t>l'operazione</a:t>
            </a:r>
            <a:r>
              <a:rPr lang="en-US" sz="1200" dirty="0"/>
              <a:t>.
</a:t>
            </a:r>
          </a:p>
        </p:txBody>
      </p:sp>
      <p:sp>
        <p:nvSpPr>
          <p:cNvPr id="5" name="CuadroTexto 4"/>
          <p:cNvSpPr txBox="1"/>
          <p:nvPr/>
        </p:nvSpPr>
        <p:spPr>
          <a:xfrm>
            <a:off x="168216" y="4313907"/>
            <a:ext cx="8729932" cy="807913"/>
          </a:xfrm>
          <a:prstGeom prst="rect">
            <a:avLst/>
          </a:prstGeom>
          <a:noFill/>
        </p:spPr>
        <p:txBody>
          <a:bodyPr wrap="square" lIns="68580" tIns="34290" rIns="68580" bIns="34290" rtlCol="0">
            <a:spAutoFit/>
          </a:bodyPr>
          <a:lstStyle/>
          <a:p>
            <a:r>
              <a:rPr lang="en-US" sz="1000" dirty="0"/>
              <a:t>The Inca healer: empirical medical knowledge and magic  in pre-Columbian Peru. Jan G. R. </a:t>
            </a:r>
            <a:r>
              <a:rPr lang="en-US" sz="1000" dirty="0" err="1"/>
              <a:t>Elferink</a:t>
            </a:r>
            <a:r>
              <a:rPr lang="en-US" sz="1000" dirty="0"/>
              <a:t>. </a:t>
            </a:r>
            <a:r>
              <a:rPr lang="pt-BR" sz="1000" dirty="0"/>
              <a:t>Revista de </a:t>
            </a:r>
            <a:r>
              <a:rPr lang="pt-BR" sz="1000" dirty="0" err="1"/>
              <a:t>Indias</a:t>
            </a:r>
            <a:r>
              <a:rPr lang="pt-BR" sz="1000" dirty="0"/>
              <a:t>, 2015, vol. LXXV, n.º 264 Págs. 323­350, ISSN: 0034­8341 doi:10.3989/revindias.2015.011</a:t>
            </a:r>
          </a:p>
          <a:p>
            <a:endParaRPr lang="pt-BR" dirty="0"/>
          </a:p>
          <a:p>
            <a:endParaRPr lang="en-US" dirty="0"/>
          </a:p>
        </p:txBody>
      </p:sp>
    </p:spTree>
    <p:extLst>
      <p:ext uri="{BB962C8B-B14F-4D97-AF65-F5344CB8AC3E}">
        <p14:creationId xmlns:p14="http://schemas.microsoft.com/office/powerpoint/2010/main" val="375776774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92344" y="1023857"/>
            <a:ext cx="7886700" cy="691927"/>
          </a:xfrm>
        </p:spPr>
        <p:txBody>
          <a:bodyPr>
            <a:normAutofit/>
          </a:bodyPr>
          <a:lstStyle/>
          <a:p>
            <a:r>
              <a:rPr lang="es-PE" sz="1800" b="1" dirty="0">
                <a:solidFill>
                  <a:schemeClr val="accent2"/>
                </a:solidFill>
                <a:effectLst>
                  <a:outerShdw blurRad="38100" dist="38100" dir="2700000" algn="tl">
                    <a:srgbClr val="000000">
                      <a:alpha val="43137"/>
                    </a:srgbClr>
                  </a:outerShdw>
                </a:effectLst>
              </a:rPr>
              <a:t>4. </a:t>
            </a:r>
            <a:r>
              <a:rPr lang="en-US" sz="1800" b="1" dirty="0">
                <a:solidFill>
                  <a:schemeClr val="accent2"/>
                </a:solidFill>
                <a:effectLst>
                  <a:outerShdw blurRad="38100" dist="38100" dir="2700000" algn="tl">
                    <a:srgbClr val="000000">
                      <a:alpha val="43137"/>
                    </a:srgbClr>
                  </a:outerShdw>
                </a:effectLst>
              </a:rPr>
              <a:t>Elenco </a:t>
            </a:r>
            <a:r>
              <a:rPr lang="en-US" sz="1800" b="1" dirty="0" err="1">
                <a:solidFill>
                  <a:schemeClr val="accent2"/>
                </a:solidFill>
                <a:effectLst>
                  <a:outerShdw blurRad="38100" dist="38100" dir="2700000" algn="tl">
                    <a:srgbClr val="000000">
                      <a:alpha val="43137"/>
                    </a:srgbClr>
                  </a:outerShdw>
                </a:effectLst>
              </a:rPr>
              <a:t>delle</a:t>
            </a:r>
            <a:r>
              <a:rPr lang="en-US" sz="1800" b="1" dirty="0">
                <a:solidFill>
                  <a:schemeClr val="accent2"/>
                </a:solidFill>
                <a:effectLst>
                  <a:outerShdw blurRad="38100" dist="38100" dir="2700000" algn="tl">
                    <a:srgbClr val="000000">
                      <a:alpha val="43137"/>
                    </a:srgbClr>
                  </a:outerShdw>
                </a:effectLst>
              </a:rPr>
              <a:t> </a:t>
            </a:r>
            <a:r>
              <a:rPr lang="en-US" sz="1800" b="1" dirty="0" err="1">
                <a:solidFill>
                  <a:schemeClr val="accent2"/>
                </a:solidFill>
                <a:effectLst>
                  <a:outerShdw blurRad="38100" dist="38100" dir="2700000" algn="tl">
                    <a:srgbClr val="000000">
                      <a:alpha val="43137"/>
                    </a:srgbClr>
                  </a:outerShdw>
                </a:effectLst>
              </a:rPr>
              <a:t>principali</a:t>
            </a:r>
            <a:r>
              <a:rPr lang="en-US" sz="1800" b="1" dirty="0">
                <a:solidFill>
                  <a:schemeClr val="accent2"/>
                </a:solidFill>
                <a:effectLst>
                  <a:outerShdw blurRad="38100" dist="38100" dir="2700000" algn="tl">
                    <a:srgbClr val="000000">
                      <a:alpha val="43137"/>
                    </a:srgbClr>
                  </a:outerShdw>
                </a:effectLst>
              </a:rPr>
              <a:t> </a:t>
            </a:r>
            <a:r>
              <a:rPr lang="en-US" sz="1800" b="1" dirty="0" err="1">
                <a:solidFill>
                  <a:schemeClr val="accent2"/>
                </a:solidFill>
                <a:effectLst>
                  <a:outerShdw blurRad="38100" dist="38100" dir="2700000" algn="tl">
                    <a:srgbClr val="000000">
                      <a:alpha val="43137"/>
                    </a:srgbClr>
                  </a:outerShdw>
                </a:effectLst>
              </a:rPr>
              <a:t>fonti</a:t>
            </a:r>
            <a:r>
              <a:rPr lang="en-US" sz="1800" b="1" dirty="0">
                <a:solidFill>
                  <a:schemeClr val="accent2"/>
                </a:solidFill>
                <a:effectLst>
                  <a:outerShdw blurRad="38100" dist="38100" dir="2700000" algn="tl">
                    <a:srgbClr val="000000">
                      <a:alpha val="43137"/>
                    </a:srgbClr>
                  </a:outerShdw>
                </a:effectLst>
              </a:rPr>
              <a:t> </a:t>
            </a:r>
            <a:r>
              <a:rPr lang="en-US" sz="1800" b="1" dirty="0" err="1">
                <a:solidFill>
                  <a:schemeClr val="accent2"/>
                </a:solidFill>
                <a:effectLst>
                  <a:outerShdw blurRad="38100" dist="38100" dir="2700000" algn="tl">
                    <a:srgbClr val="000000">
                      <a:alpha val="43137"/>
                    </a:srgbClr>
                  </a:outerShdw>
                </a:effectLst>
              </a:rPr>
              <a:t>nella</a:t>
            </a:r>
            <a:r>
              <a:rPr lang="en-US" sz="1800" b="1" dirty="0">
                <a:solidFill>
                  <a:schemeClr val="accent2"/>
                </a:solidFill>
                <a:effectLst>
                  <a:outerShdw blurRad="38100" dist="38100" dir="2700000" algn="tl">
                    <a:srgbClr val="000000">
                      <a:alpha val="43137"/>
                    </a:srgbClr>
                  </a:outerShdw>
                </a:effectLst>
              </a:rPr>
              <a:t> </a:t>
            </a:r>
            <a:r>
              <a:rPr lang="en-US" sz="1800" b="1" dirty="0" err="1">
                <a:solidFill>
                  <a:schemeClr val="accent2"/>
                </a:solidFill>
                <a:effectLst>
                  <a:outerShdw blurRad="38100" dist="38100" dir="2700000" algn="tl">
                    <a:srgbClr val="000000">
                      <a:alpha val="43137"/>
                    </a:srgbClr>
                  </a:outerShdw>
                </a:effectLst>
              </a:rPr>
              <a:t>storia</a:t>
            </a:r>
            <a:r>
              <a:rPr lang="en-US" sz="1800" b="1" dirty="0">
                <a:solidFill>
                  <a:schemeClr val="accent2"/>
                </a:solidFill>
                <a:effectLst>
                  <a:outerShdw blurRad="38100" dist="38100" dir="2700000" algn="tl">
                    <a:srgbClr val="000000">
                      <a:alpha val="43137"/>
                    </a:srgbClr>
                  </a:outerShdw>
                </a:effectLst>
              </a:rPr>
              <a:t> </a:t>
            </a:r>
            <a:r>
              <a:rPr lang="en-US" sz="1800" b="1" dirty="0" err="1">
                <a:solidFill>
                  <a:schemeClr val="accent2"/>
                </a:solidFill>
                <a:effectLst>
                  <a:outerShdw blurRad="38100" dist="38100" dir="2700000" algn="tl">
                    <a:srgbClr val="000000">
                      <a:alpha val="43137"/>
                    </a:srgbClr>
                  </a:outerShdw>
                </a:effectLst>
              </a:rPr>
              <a:t>della</a:t>
            </a:r>
            <a:r>
              <a:rPr lang="en-US" sz="1800" b="1" dirty="0">
                <a:solidFill>
                  <a:schemeClr val="accent2"/>
                </a:solidFill>
                <a:effectLst>
                  <a:outerShdw blurRad="38100" dist="38100" dir="2700000" algn="tl">
                    <a:srgbClr val="000000">
                      <a:alpha val="43137"/>
                    </a:srgbClr>
                  </a:outerShdw>
                </a:effectLst>
              </a:rPr>
              <a:t> </a:t>
            </a:r>
            <a:r>
              <a:rPr lang="en-US" sz="1800" b="1" dirty="0" err="1">
                <a:solidFill>
                  <a:schemeClr val="accent2"/>
                </a:solidFill>
                <a:effectLst>
                  <a:outerShdw blurRad="38100" dist="38100" dir="2700000" algn="tl">
                    <a:srgbClr val="000000">
                      <a:alpha val="43137"/>
                    </a:srgbClr>
                  </a:outerShdw>
                </a:effectLst>
              </a:rPr>
              <a:t>medicina</a:t>
            </a:r>
            <a:r>
              <a:rPr lang="en-US" sz="1800" b="1" dirty="0">
                <a:solidFill>
                  <a:schemeClr val="accent2"/>
                </a:solidFill>
                <a:effectLst>
                  <a:outerShdw blurRad="38100" dist="38100" dir="2700000" algn="tl">
                    <a:srgbClr val="000000">
                      <a:alpha val="43137"/>
                    </a:srgbClr>
                  </a:outerShdw>
                </a:effectLst>
              </a:rPr>
              <a:t> </a:t>
            </a:r>
            <a:r>
              <a:rPr lang="en-US" sz="1800" b="1" dirty="0" err="1">
                <a:solidFill>
                  <a:schemeClr val="accent2"/>
                </a:solidFill>
                <a:effectLst>
                  <a:outerShdw blurRad="38100" dist="38100" dir="2700000" algn="tl">
                    <a:srgbClr val="000000">
                      <a:alpha val="43137"/>
                    </a:srgbClr>
                  </a:outerShdw>
                </a:effectLst>
              </a:rPr>
              <a:t>precolombiana</a:t>
            </a:r>
            <a:r>
              <a:rPr lang="en-US" sz="1800" b="1" dirty="0">
                <a:solidFill>
                  <a:schemeClr val="accent2"/>
                </a:solidFill>
                <a:effectLst>
                  <a:outerShdw blurRad="38100" dist="38100" dir="2700000" algn="tl">
                    <a:srgbClr val="000000">
                      <a:alpha val="43137"/>
                    </a:srgbClr>
                  </a:outerShdw>
                </a:effectLst>
              </a:rPr>
              <a:t> e Inca in </a:t>
            </a:r>
            <a:r>
              <a:rPr lang="en-US" sz="1800" b="1" dirty="0" err="1">
                <a:solidFill>
                  <a:schemeClr val="accent2"/>
                </a:solidFill>
                <a:effectLst>
                  <a:outerShdw blurRad="38100" dist="38100" dir="2700000" algn="tl">
                    <a:srgbClr val="000000">
                      <a:alpha val="43137"/>
                    </a:srgbClr>
                  </a:outerShdw>
                </a:effectLst>
              </a:rPr>
              <a:t>Perù</a:t>
            </a:r>
            <a:endParaRPr lang="en-US" sz="1800" b="1" dirty="0">
              <a:solidFill>
                <a:schemeClr val="accent2"/>
              </a:solidFill>
              <a:effectLst>
                <a:outerShdw blurRad="38100" dist="38100" dir="2700000" algn="tl">
                  <a:srgbClr val="000000">
                    <a:alpha val="43137"/>
                  </a:srgbClr>
                </a:outerShdw>
              </a:effectLst>
            </a:endParaRPr>
          </a:p>
        </p:txBody>
      </p:sp>
      <p:sp>
        <p:nvSpPr>
          <p:cNvPr id="3" name="Marcador de contenido 2"/>
          <p:cNvSpPr>
            <a:spLocks noGrp="1"/>
          </p:cNvSpPr>
          <p:nvPr>
            <p:ph idx="1"/>
          </p:nvPr>
        </p:nvSpPr>
        <p:spPr>
          <a:xfrm>
            <a:off x="398565" y="1862644"/>
            <a:ext cx="8492341" cy="1126632"/>
          </a:xfrm>
        </p:spPr>
        <p:txBody>
          <a:bodyPr>
            <a:normAutofit fontScale="25000" lnSpcReduction="20000"/>
          </a:bodyPr>
          <a:lstStyle/>
          <a:p>
            <a:pPr marL="0" indent="0" algn="just">
              <a:lnSpc>
                <a:spcPct val="120000"/>
              </a:lnSpc>
              <a:buNone/>
            </a:pPr>
            <a:r>
              <a:rPr lang="en-US" sz="4800" dirty="0"/>
              <a:t>Nel 1973, la </a:t>
            </a:r>
            <a:r>
              <a:rPr lang="en-US" sz="4800" dirty="0" err="1"/>
              <a:t>presenza</a:t>
            </a:r>
            <a:r>
              <a:rPr lang="en-US" sz="4800" dirty="0"/>
              <a:t> di </a:t>
            </a:r>
            <a:r>
              <a:rPr lang="en-US" sz="4800" dirty="0" err="1"/>
              <a:t>tubercolosi</a:t>
            </a:r>
            <a:r>
              <a:rPr lang="en-US" sz="4800" dirty="0"/>
              <a:t> in Sud America è </a:t>
            </a:r>
            <a:r>
              <a:rPr lang="en-US" sz="4800" dirty="0" err="1"/>
              <a:t>stata</a:t>
            </a:r>
            <a:r>
              <a:rPr lang="en-US" sz="4800" dirty="0"/>
              <a:t> </a:t>
            </a:r>
            <a:r>
              <a:rPr lang="en-US" sz="4800" dirty="0" err="1"/>
              <a:t>confermata</a:t>
            </a:r>
            <a:r>
              <a:rPr lang="en-US" sz="4800" dirty="0"/>
              <a:t>; Allison et al., </a:t>
            </a:r>
            <a:r>
              <a:rPr lang="en-US" sz="4800" dirty="0" err="1"/>
              <a:t>dopo</a:t>
            </a:r>
            <a:r>
              <a:rPr lang="en-US" sz="4800" dirty="0"/>
              <a:t> aver </a:t>
            </a:r>
            <a:r>
              <a:rPr lang="en-US" sz="4800" dirty="0" err="1"/>
              <a:t>effettuato</a:t>
            </a:r>
            <a:r>
              <a:rPr lang="en-US" sz="4800" dirty="0"/>
              <a:t> </a:t>
            </a:r>
            <a:r>
              <a:rPr lang="en-US" sz="4800" dirty="0" err="1"/>
              <a:t>studi</a:t>
            </a:r>
            <a:r>
              <a:rPr lang="en-US" sz="4800" dirty="0"/>
              <a:t> </a:t>
            </a:r>
            <a:r>
              <a:rPr lang="en-US" sz="4800" dirty="0" err="1"/>
              <a:t>patologici</a:t>
            </a:r>
            <a:r>
              <a:rPr lang="en-US" sz="4800" dirty="0"/>
              <a:t>, </a:t>
            </a:r>
            <a:r>
              <a:rPr lang="en-US" sz="4800" dirty="0" err="1"/>
              <a:t>radiologici</a:t>
            </a:r>
            <a:r>
              <a:rPr lang="en-US" sz="4800" dirty="0"/>
              <a:t> e </a:t>
            </a:r>
            <a:r>
              <a:rPr lang="en-US" sz="4800" dirty="0" err="1"/>
              <a:t>batteriologici</a:t>
            </a:r>
            <a:r>
              <a:rPr lang="en-US" sz="4800" dirty="0"/>
              <a:t> </a:t>
            </a:r>
            <a:r>
              <a:rPr lang="en-US" sz="4800" dirty="0" err="1"/>
              <a:t>dei</a:t>
            </a:r>
            <a:r>
              <a:rPr lang="en-US" sz="4800" dirty="0"/>
              <a:t> </a:t>
            </a:r>
            <a:r>
              <a:rPr lang="en-US" sz="4800" dirty="0" err="1"/>
              <a:t>resti</a:t>
            </a:r>
            <a:r>
              <a:rPr lang="en-US" sz="4800" dirty="0"/>
              <a:t> </a:t>
            </a:r>
            <a:r>
              <a:rPr lang="en-US" sz="4800" dirty="0" err="1"/>
              <a:t>mummificati</a:t>
            </a:r>
            <a:r>
              <a:rPr lang="en-US" sz="4800" dirty="0"/>
              <a:t> di un bambino di 8-10 anni in </a:t>
            </a:r>
            <a:r>
              <a:rPr lang="en-US" sz="4800" dirty="0" err="1"/>
              <a:t>Perù</a:t>
            </a:r>
            <a:r>
              <a:rPr lang="en-US" sz="4800" dirty="0"/>
              <a:t>, </a:t>
            </a:r>
            <a:r>
              <a:rPr lang="en-US" sz="4800" dirty="0" err="1"/>
              <a:t>hanno</a:t>
            </a:r>
            <a:r>
              <a:rPr lang="en-US" sz="4800" dirty="0"/>
              <a:t> </a:t>
            </a:r>
            <a:r>
              <a:rPr lang="en-US" sz="4800" dirty="0" err="1"/>
              <a:t>confermato</a:t>
            </a:r>
            <a:r>
              <a:rPr lang="en-US" sz="4800" dirty="0"/>
              <a:t> la </a:t>
            </a:r>
            <a:r>
              <a:rPr lang="en-US" sz="4800" dirty="0" err="1"/>
              <a:t>diagnosi</a:t>
            </a:r>
            <a:r>
              <a:rPr lang="en-US" sz="4800" dirty="0"/>
              <a:t>. </a:t>
            </a:r>
            <a:r>
              <a:rPr lang="en-US" sz="4800" dirty="0" err="1"/>
              <a:t>Successivamente</a:t>
            </a:r>
            <a:r>
              <a:rPr lang="en-US" sz="4800" dirty="0"/>
              <a:t>, </a:t>
            </a:r>
            <a:r>
              <a:rPr lang="en-US" sz="4800" dirty="0" err="1"/>
              <a:t>vari</a:t>
            </a:r>
            <a:r>
              <a:rPr lang="en-US" sz="4800" dirty="0"/>
              <a:t> </a:t>
            </a:r>
            <a:r>
              <a:rPr lang="en-US" sz="4800" dirty="0" err="1"/>
              <a:t>studi</a:t>
            </a:r>
            <a:r>
              <a:rPr lang="en-US" sz="4800" dirty="0"/>
              <a:t> </a:t>
            </a:r>
            <a:r>
              <a:rPr lang="en-US" sz="4800" dirty="0" err="1"/>
              <a:t>sono</a:t>
            </a:r>
            <a:r>
              <a:rPr lang="en-US" sz="4800" dirty="0"/>
              <a:t> </a:t>
            </a:r>
            <a:r>
              <a:rPr lang="en-US" sz="4800" dirty="0" err="1"/>
              <a:t>stati</a:t>
            </a:r>
            <a:r>
              <a:rPr lang="en-US" sz="4800" dirty="0"/>
              <a:t> </a:t>
            </a:r>
            <a:r>
              <a:rPr lang="en-US" sz="4800" dirty="0" err="1"/>
              <a:t>eseguiti</a:t>
            </a:r>
            <a:r>
              <a:rPr lang="en-US" sz="4800" dirty="0"/>
              <a:t> con </a:t>
            </a:r>
            <a:r>
              <a:rPr lang="en-US" sz="4800" dirty="0" err="1"/>
              <a:t>dimostrazione</a:t>
            </a:r>
            <a:r>
              <a:rPr lang="en-US" sz="4800" dirty="0"/>
              <a:t> </a:t>
            </a:r>
            <a:r>
              <a:rPr lang="en-US" sz="4800" dirty="0" err="1"/>
              <a:t>microscopica</a:t>
            </a:r>
            <a:r>
              <a:rPr lang="en-US" sz="4800" dirty="0"/>
              <a:t> di </a:t>
            </a:r>
            <a:r>
              <a:rPr lang="en-US" sz="4800" dirty="0" err="1"/>
              <a:t>micobatteri</a:t>
            </a:r>
            <a:r>
              <a:rPr lang="en-US" sz="4800" dirty="0"/>
              <a:t> </a:t>
            </a:r>
            <a:r>
              <a:rPr lang="en-US" sz="4800" dirty="0" err="1"/>
              <a:t>nel</a:t>
            </a:r>
            <a:r>
              <a:rPr lang="en-US" sz="4800" dirty="0"/>
              <a:t> </a:t>
            </a:r>
            <a:r>
              <a:rPr lang="en-US" sz="4800" dirty="0" err="1"/>
              <a:t>materiale</a:t>
            </a:r>
            <a:r>
              <a:rPr lang="en-US" sz="4800" dirty="0"/>
              <a:t> </a:t>
            </a:r>
            <a:r>
              <a:rPr lang="en-US" sz="4800" dirty="0" err="1"/>
              <a:t>archeologico</a:t>
            </a:r>
            <a:r>
              <a:rPr lang="en-US" sz="4800" dirty="0"/>
              <a:t> di </a:t>
            </a:r>
            <a:r>
              <a:rPr lang="en-US" sz="4800" dirty="0" err="1"/>
              <a:t>mummie</a:t>
            </a:r>
            <a:r>
              <a:rPr lang="en-US" sz="4800" dirty="0"/>
              <a:t> dal </a:t>
            </a:r>
            <a:r>
              <a:rPr lang="en-US" sz="4800" dirty="0" err="1"/>
              <a:t>Cile</a:t>
            </a:r>
            <a:r>
              <a:rPr lang="en-US" sz="4800" dirty="0"/>
              <a:t> e </a:t>
            </a:r>
            <a:r>
              <a:rPr lang="en-US" sz="4800" dirty="0" err="1"/>
              <a:t>Perù</a:t>
            </a:r>
            <a:r>
              <a:rPr lang="en-US" sz="4800" dirty="0"/>
              <a:t>. Poi con </a:t>
            </a:r>
            <a:r>
              <a:rPr lang="en-US" sz="4800" dirty="0" err="1"/>
              <a:t>diagnosi</a:t>
            </a:r>
            <a:r>
              <a:rPr lang="en-US" sz="4800" dirty="0"/>
              <a:t> </a:t>
            </a:r>
            <a:r>
              <a:rPr lang="en-US" sz="4800" dirty="0" err="1"/>
              <a:t>molecolare</a:t>
            </a:r>
            <a:r>
              <a:rPr lang="en-US" sz="4800" dirty="0"/>
              <a:t>, </a:t>
            </a:r>
            <a:r>
              <a:rPr lang="en-US" sz="4800" dirty="0" err="1"/>
              <a:t>utilizzando</a:t>
            </a:r>
            <a:r>
              <a:rPr lang="en-US" sz="4800" dirty="0"/>
              <a:t> </a:t>
            </a:r>
            <a:r>
              <a:rPr lang="en-US" sz="4800" dirty="0" err="1"/>
              <a:t>tecniche</a:t>
            </a:r>
            <a:r>
              <a:rPr lang="en-US" sz="4800" dirty="0"/>
              <a:t> PCR per il DNA </a:t>
            </a:r>
            <a:r>
              <a:rPr lang="en-US" sz="4800" dirty="0" err="1"/>
              <a:t>micobatterico</a:t>
            </a:r>
            <a:r>
              <a:rPr lang="en-US" sz="4800" dirty="0"/>
              <a:t> </a:t>
            </a:r>
            <a:r>
              <a:rPr lang="en-US" sz="4800" dirty="0" err="1"/>
              <a:t>nello</a:t>
            </a:r>
            <a:r>
              <a:rPr lang="en-US" sz="4800" dirty="0"/>
              <a:t> </a:t>
            </a:r>
            <a:r>
              <a:rPr lang="en-US" sz="4800" dirty="0" err="1"/>
              <a:t>stesso</a:t>
            </a:r>
            <a:r>
              <a:rPr lang="en-US" sz="4800" dirty="0"/>
              <a:t> </a:t>
            </a:r>
            <a:r>
              <a:rPr lang="en-US" sz="4800" dirty="0" err="1"/>
              <a:t>materiale</a:t>
            </a:r>
            <a:r>
              <a:rPr lang="en-US" sz="4800" dirty="0"/>
              <a:t>. </a:t>
            </a:r>
            <a:r>
              <a:rPr lang="en-US" sz="4800" dirty="0" err="1"/>
              <a:t>Altre</a:t>
            </a:r>
            <a:r>
              <a:rPr lang="en-US" sz="4800" dirty="0"/>
              <a:t> </a:t>
            </a:r>
            <a:r>
              <a:rPr lang="en-US" sz="4800" dirty="0" err="1"/>
              <a:t>ricerche</a:t>
            </a:r>
            <a:r>
              <a:rPr lang="en-US" sz="4800" dirty="0"/>
              <a:t> </a:t>
            </a:r>
            <a:r>
              <a:rPr lang="en-US" sz="4800" dirty="0" err="1"/>
              <a:t>hanno</a:t>
            </a:r>
            <a:r>
              <a:rPr lang="en-US" sz="4800" dirty="0"/>
              <a:t> </a:t>
            </a:r>
            <a:r>
              <a:rPr lang="en-US" sz="4800" dirty="0" err="1"/>
              <a:t>analizzato</a:t>
            </a:r>
            <a:r>
              <a:rPr lang="en-US" sz="4800" dirty="0"/>
              <a:t> le </a:t>
            </a:r>
            <a:r>
              <a:rPr lang="en-US" sz="4800" dirty="0" err="1"/>
              <a:t>serie</a:t>
            </a:r>
            <a:r>
              <a:rPr lang="en-US" sz="4800" dirty="0"/>
              <a:t> </a:t>
            </a:r>
            <a:r>
              <a:rPr lang="en-US" sz="4800" dirty="0" err="1"/>
              <a:t>scheletriche</a:t>
            </a:r>
            <a:r>
              <a:rPr lang="en-US" sz="4800" dirty="0"/>
              <a:t>, con il primo </a:t>
            </a:r>
            <a:r>
              <a:rPr lang="en-US" sz="4800" dirty="0" err="1"/>
              <a:t>approccio</a:t>
            </a:r>
            <a:r>
              <a:rPr lang="en-US" sz="4800" dirty="0"/>
              <a:t> </a:t>
            </a:r>
            <a:r>
              <a:rPr lang="en-US" sz="4800" dirty="0" err="1"/>
              <a:t>basato</a:t>
            </a:r>
            <a:r>
              <a:rPr lang="en-US" sz="4800" dirty="0"/>
              <a:t> </a:t>
            </a:r>
            <a:r>
              <a:rPr lang="en-US" sz="4800" dirty="0" err="1"/>
              <a:t>sulla</a:t>
            </a:r>
            <a:r>
              <a:rPr lang="en-US" sz="4800" dirty="0"/>
              <a:t> </a:t>
            </a:r>
            <a:r>
              <a:rPr lang="en-US" sz="4800" dirty="0" err="1"/>
              <a:t>popolazione</a:t>
            </a:r>
            <a:r>
              <a:rPr lang="en-US" sz="4800" dirty="0"/>
              <a:t> </a:t>
            </a:r>
            <a:r>
              <a:rPr lang="en-US" sz="4800" dirty="0" err="1"/>
              <a:t>che</a:t>
            </a:r>
            <a:r>
              <a:rPr lang="en-US" sz="4800" dirty="0"/>
              <a:t> ha </a:t>
            </a:r>
            <a:r>
              <a:rPr lang="en-US" sz="4800" dirty="0" err="1"/>
              <a:t>determinato</a:t>
            </a:r>
            <a:r>
              <a:rPr lang="en-US" sz="4800" dirty="0"/>
              <a:t> la </a:t>
            </a:r>
            <a:r>
              <a:rPr lang="en-US" sz="4800" dirty="0" err="1"/>
              <a:t>prevalenza</a:t>
            </a:r>
            <a:r>
              <a:rPr lang="en-US" sz="4800" dirty="0"/>
              <a:t> </a:t>
            </a:r>
            <a:r>
              <a:rPr lang="en-US" sz="4800" dirty="0" err="1"/>
              <a:t>della</a:t>
            </a:r>
            <a:r>
              <a:rPr lang="en-US" sz="4800" dirty="0"/>
              <a:t> </a:t>
            </a:r>
            <a:r>
              <a:rPr lang="en-US" sz="4800" dirty="0" err="1"/>
              <a:t>tubercolosi</a:t>
            </a:r>
            <a:r>
              <a:rPr lang="en-US" sz="4800" dirty="0"/>
              <a:t>.
</a:t>
            </a:r>
            <a:endParaRPr lang="es-PE" sz="7200" dirty="0"/>
          </a:p>
          <a:p>
            <a:pPr algn="just">
              <a:buNone/>
            </a:pPr>
            <a:endParaRPr lang="es-PE" sz="3600" dirty="0"/>
          </a:p>
          <a:p>
            <a:pPr algn="just">
              <a:buNone/>
            </a:pPr>
            <a:endParaRPr lang="es-PE" sz="3600" dirty="0"/>
          </a:p>
          <a:p>
            <a:pPr algn="just">
              <a:buNone/>
            </a:pPr>
            <a:endParaRPr lang="es-PE" sz="3600" dirty="0"/>
          </a:p>
          <a:p>
            <a:pPr algn="just">
              <a:buNone/>
            </a:pPr>
            <a:endParaRPr lang="es-PE" sz="1200" b="1" dirty="0"/>
          </a:p>
          <a:p>
            <a:pPr algn="just">
              <a:buNone/>
            </a:pPr>
            <a:endParaRPr lang="es-PE" sz="1200" b="1" dirty="0"/>
          </a:p>
          <a:p>
            <a:pPr algn="just">
              <a:buNone/>
            </a:pPr>
            <a:endParaRPr lang="es-PE" sz="1200" b="1" dirty="0"/>
          </a:p>
          <a:p>
            <a:pPr algn="just">
              <a:buNone/>
            </a:pPr>
            <a:endParaRPr lang="es-PE" sz="1200" b="1" dirty="0"/>
          </a:p>
          <a:p>
            <a:pPr algn="just">
              <a:buNone/>
            </a:pPr>
            <a:r>
              <a:rPr lang="es-PE" dirty="0"/>
              <a:t>	</a:t>
            </a:r>
          </a:p>
          <a:p>
            <a:pPr algn="just">
              <a:buNone/>
            </a:pPr>
            <a:endParaRPr lang="es-PE" dirty="0"/>
          </a:p>
          <a:p>
            <a:pPr algn="just">
              <a:buNone/>
            </a:pPr>
            <a:endParaRPr lang="es-PE" dirty="0"/>
          </a:p>
          <a:p>
            <a:pPr algn="just">
              <a:buNone/>
            </a:pPr>
            <a:endParaRPr lang="es-PE" dirty="0"/>
          </a:p>
          <a:p>
            <a:pPr algn="just">
              <a:buNone/>
            </a:pPr>
            <a:endParaRPr lang="es-PE" dirty="0"/>
          </a:p>
          <a:p>
            <a:pPr algn="just">
              <a:buNone/>
            </a:pPr>
            <a:endParaRPr lang="es-PE" sz="1100" dirty="0"/>
          </a:p>
          <a:p>
            <a:endParaRPr lang="es-PE" dirty="0"/>
          </a:p>
          <a:p>
            <a:endParaRPr lang="en-US" dirty="0"/>
          </a:p>
        </p:txBody>
      </p:sp>
      <p:sp>
        <p:nvSpPr>
          <p:cNvPr id="4" name="3 Rectángulo"/>
          <p:cNvSpPr/>
          <p:nvPr/>
        </p:nvSpPr>
        <p:spPr>
          <a:xfrm>
            <a:off x="727364" y="1612576"/>
            <a:ext cx="7834745" cy="500137"/>
          </a:xfrm>
          <a:prstGeom prst="rect">
            <a:avLst/>
          </a:prstGeom>
        </p:spPr>
        <p:txBody>
          <a:bodyPr wrap="square" lIns="68580" tIns="34290" rIns="68580" bIns="34290">
            <a:spAutoFit/>
          </a:bodyPr>
          <a:lstStyle/>
          <a:p>
            <a:pPr marL="257175" indent="-257175" algn="just"/>
            <a:endParaRPr lang="es-PE" dirty="0"/>
          </a:p>
          <a:p>
            <a:pPr marL="257175" indent="-257175" algn="just">
              <a:buFont typeface="+mj-lt"/>
              <a:buAutoNum type="alphaLcPeriod"/>
            </a:pPr>
            <a:endParaRPr lang="es-PE" dirty="0"/>
          </a:p>
        </p:txBody>
      </p:sp>
    </p:spTree>
    <p:extLst>
      <p:ext uri="{BB962C8B-B14F-4D97-AF65-F5344CB8AC3E}">
        <p14:creationId xmlns:p14="http://schemas.microsoft.com/office/powerpoint/2010/main" val="377593929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36183" y="787552"/>
            <a:ext cx="7886700" cy="691927"/>
          </a:xfrm>
        </p:spPr>
        <p:txBody>
          <a:bodyPr>
            <a:normAutofit/>
          </a:bodyPr>
          <a:lstStyle/>
          <a:p>
            <a:r>
              <a:rPr lang="es-PE" sz="1800" b="1" dirty="0">
                <a:solidFill>
                  <a:schemeClr val="accent2"/>
                </a:solidFill>
                <a:effectLst>
                  <a:outerShdw blurRad="38100" dist="38100" dir="2700000" algn="tl">
                    <a:srgbClr val="000000">
                      <a:alpha val="43137"/>
                    </a:srgbClr>
                  </a:outerShdw>
                </a:effectLst>
              </a:rPr>
              <a:t>4. </a:t>
            </a:r>
            <a:r>
              <a:rPr lang="en-US" sz="1800" b="1" dirty="0">
                <a:solidFill>
                  <a:schemeClr val="accent2"/>
                </a:solidFill>
                <a:effectLst>
                  <a:outerShdw blurRad="38100" dist="38100" dir="2700000" algn="tl">
                    <a:srgbClr val="000000">
                      <a:alpha val="43137"/>
                    </a:srgbClr>
                  </a:outerShdw>
                </a:effectLst>
              </a:rPr>
              <a:t>Elenco </a:t>
            </a:r>
            <a:r>
              <a:rPr lang="en-US" sz="1800" b="1" dirty="0" err="1">
                <a:solidFill>
                  <a:schemeClr val="accent2"/>
                </a:solidFill>
                <a:effectLst>
                  <a:outerShdw blurRad="38100" dist="38100" dir="2700000" algn="tl">
                    <a:srgbClr val="000000">
                      <a:alpha val="43137"/>
                    </a:srgbClr>
                  </a:outerShdw>
                </a:effectLst>
              </a:rPr>
              <a:t>delle</a:t>
            </a:r>
            <a:r>
              <a:rPr lang="en-US" sz="1800" b="1" dirty="0">
                <a:solidFill>
                  <a:schemeClr val="accent2"/>
                </a:solidFill>
                <a:effectLst>
                  <a:outerShdw blurRad="38100" dist="38100" dir="2700000" algn="tl">
                    <a:srgbClr val="000000">
                      <a:alpha val="43137"/>
                    </a:srgbClr>
                  </a:outerShdw>
                </a:effectLst>
              </a:rPr>
              <a:t> </a:t>
            </a:r>
            <a:r>
              <a:rPr lang="en-US" sz="1800" b="1" dirty="0" err="1">
                <a:solidFill>
                  <a:schemeClr val="accent2"/>
                </a:solidFill>
                <a:effectLst>
                  <a:outerShdw blurRad="38100" dist="38100" dir="2700000" algn="tl">
                    <a:srgbClr val="000000">
                      <a:alpha val="43137"/>
                    </a:srgbClr>
                  </a:outerShdw>
                </a:effectLst>
              </a:rPr>
              <a:t>principali</a:t>
            </a:r>
            <a:r>
              <a:rPr lang="en-US" sz="1800" b="1" dirty="0">
                <a:solidFill>
                  <a:schemeClr val="accent2"/>
                </a:solidFill>
                <a:effectLst>
                  <a:outerShdw blurRad="38100" dist="38100" dir="2700000" algn="tl">
                    <a:srgbClr val="000000">
                      <a:alpha val="43137"/>
                    </a:srgbClr>
                  </a:outerShdw>
                </a:effectLst>
              </a:rPr>
              <a:t> </a:t>
            </a:r>
            <a:r>
              <a:rPr lang="en-US" sz="1800" b="1" dirty="0" err="1">
                <a:solidFill>
                  <a:schemeClr val="accent2"/>
                </a:solidFill>
                <a:effectLst>
                  <a:outerShdw blurRad="38100" dist="38100" dir="2700000" algn="tl">
                    <a:srgbClr val="000000">
                      <a:alpha val="43137"/>
                    </a:srgbClr>
                  </a:outerShdw>
                </a:effectLst>
              </a:rPr>
              <a:t>fonti</a:t>
            </a:r>
            <a:r>
              <a:rPr lang="en-US" sz="1800" b="1" dirty="0">
                <a:solidFill>
                  <a:schemeClr val="accent2"/>
                </a:solidFill>
                <a:effectLst>
                  <a:outerShdw blurRad="38100" dist="38100" dir="2700000" algn="tl">
                    <a:srgbClr val="000000">
                      <a:alpha val="43137"/>
                    </a:srgbClr>
                  </a:outerShdw>
                </a:effectLst>
              </a:rPr>
              <a:t> </a:t>
            </a:r>
            <a:r>
              <a:rPr lang="en-US" sz="1800" b="1" dirty="0" err="1">
                <a:solidFill>
                  <a:schemeClr val="accent2"/>
                </a:solidFill>
                <a:effectLst>
                  <a:outerShdw blurRad="38100" dist="38100" dir="2700000" algn="tl">
                    <a:srgbClr val="000000">
                      <a:alpha val="43137"/>
                    </a:srgbClr>
                  </a:outerShdw>
                </a:effectLst>
              </a:rPr>
              <a:t>nella</a:t>
            </a:r>
            <a:r>
              <a:rPr lang="en-US" sz="1800" b="1" dirty="0">
                <a:solidFill>
                  <a:schemeClr val="accent2"/>
                </a:solidFill>
                <a:effectLst>
                  <a:outerShdw blurRad="38100" dist="38100" dir="2700000" algn="tl">
                    <a:srgbClr val="000000">
                      <a:alpha val="43137"/>
                    </a:srgbClr>
                  </a:outerShdw>
                </a:effectLst>
              </a:rPr>
              <a:t> </a:t>
            </a:r>
            <a:r>
              <a:rPr lang="en-US" sz="1800" b="1" dirty="0" err="1">
                <a:solidFill>
                  <a:schemeClr val="accent2"/>
                </a:solidFill>
                <a:effectLst>
                  <a:outerShdw blurRad="38100" dist="38100" dir="2700000" algn="tl">
                    <a:srgbClr val="000000">
                      <a:alpha val="43137"/>
                    </a:srgbClr>
                  </a:outerShdw>
                </a:effectLst>
              </a:rPr>
              <a:t>storia</a:t>
            </a:r>
            <a:r>
              <a:rPr lang="en-US" sz="1800" b="1" dirty="0">
                <a:solidFill>
                  <a:schemeClr val="accent2"/>
                </a:solidFill>
                <a:effectLst>
                  <a:outerShdw blurRad="38100" dist="38100" dir="2700000" algn="tl">
                    <a:srgbClr val="000000">
                      <a:alpha val="43137"/>
                    </a:srgbClr>
                  </a:outerShdw>
                </a:effectLst>
              </a:rPr>
              <a:t> </a:t>
            </a:r>
            <a:r>
              <a:rPr lang="en-US" sz="1800" b="1" dirty="0" err="1">
                <a:solidFill>
                  <a:schemeClr val="accent2"/>
                </a:solidFill>
                <a:effectLst>
                  <a:outerShdw blurRad="38100" dist="38100" dir="2700000" algn="tl">
                    <a:srgbClr val="000000">
                      <a:alpha val="43137"/>
                    </a:srgbClr>
                  </a:outerShdw>
                </a:effectLst>
              </a:rPr>
              <a:t>della</a:t>
            </a:r>
            <a:r>
              <a:rPr lang="en-US" sz="1800" b="1" dirty="0">
                <a:solidFill>
                  <a:schemeClr val="accent2"/>
                </a:solidFill>
                <a:effectLst>
                  <a:outerShdw blurRad="38100" dist="38100" dir="2700000" algn="tl">
                    <a:srgbClr val="000000">
                      <a:alpha val="43137"/>
                    </a:srgbClr>
                  </a:outerShdw>
                </a:effectLst>
              </a:rPr>
              <a:t> </a:t>
            </a:r>
            <a:r>
              <a:rPr lang="en-US" sz="1800" b="1" dirty="0" err="1">
                <a:solidFill>
                  <a:schemeClr val="accent2"/>
                </a:solidFill>
                <a:effectLst>
                  <a:outerShdw blurRad="38100" dist="38100" dir="2700000" algn="tl">
                    <a:srgbClr val="000000">
                      <a:alpha val="43137"/>
                    </a:srgbClr>
                  </a:outerShdw>
                </a:effectLst>
              </a:rPr>
              <a:t>medicina</a:t>
            </a:r>
            <a:r>
              <a:rPr lang="en-US" sz="1800" b="1" dirty="0">
                <a:solidFill>
                  <a:schemeClr val="accent2"/>
                </a:solidFill>
                <a:effectLst>
                  <a:outerShdw blurRad="38100" dist="38100" dir="2700000" algn="tl">
                    <a:srgbClr val="000000">
                      <a:alpha val="43137"/>
                    </a:srgbClr>
                  </a:outerShdw>
                </a:effectLst>
              </a:rPr>
              <a:t> </a:t>
            </a:r>
            <a:r>
              <a:rPr lang="en-US" sz="1800" b="1" dirty="0" err="1">
                <a:solidFill>
                  <a:schemeClr val="accent2"/>
                </a:solidFill>
                <a:effectLst>
                  <a:outerShdw blurRad="38100" dist="38100" dir="2700000" algn="tl">
                    <a:srgbClr val="000000">
                      <a:alpha val="43137"/>
                    </a:srgbClr>
                  </a:outerShdw>
                </a:effectLst>
              </a:rPr>
              <a:t>precolombiana</a:t>
            </a:r>
            <a:r>
              <a:rPr lang="en-US" sz="1800" b="1" dirty="0">
                <a:solidFill>
                  <a:schemeClr val="accent2"/>
                </a:solidFill>
                <a:effectLst>
                  <a:outerShdw blurRad="38100" dist="38100" dir="2700000" algn="tl">
                    <a:srgbClr val="000000">
                      <a:alpha val="43137"/>
                    </a:srgbClr>
                  </a:outerShdw>
                </a:effectLst>
              </a:rPr>
              <a:t> e Inca in </a:t>
            </a:r>
            <a:r>
              <a:rPr lang="en-US" sz="1800" b="1" dirty="0" err="1">
                <a:solidFill>
                  <a:schemeClr val="accent2"/>
                </a:solidFill>
                <a:effectLst>
                  <a:outerShdw blurRad="38100" dist="38100" dir="2700000" algn="tl">
                    <a:srgbClr val="000000">
                      <a:alpha val="43137"/>
                    </a:srgbClr>
                  </a:outerShdw>
                </a:effectLst>
              </a:rPr>
              <a:t>Perù</a:t>
            </a:r>
            <a:endParaRPr lang="en-US" sz="1800" b="1" dirty="0">
              <a:solidFill>
                <a:schemeClr val="accent2"/>
              </a:solidFill>
              <a:effectLst>
                <a:outerShdw blurRad="38100" dist="38100" dir="2700000" algn="tl">
                  <a:srgbClr val="000000">
                    <a:alpha val="43137"/>
                  </a:srgbClr>
                </a:outerShdw>
              </a:effectLst>
            </a:endParaRPr>
          </a:p>
        </p:txBody>
      </p:sp>
      <p:sp>
        <p:nvSpPr>
          <p:cNvPr id="3" name="Marcador de contenido 2"/>
          <p:cNvSpPr>
            <a:spLocks noGrp="1"/>
          </p:cNvSpPr>
          <p:nvPr>
            <p:ph idx="1"/>
          </p:nvPr>
        </p:nvSpPr>
        <p:spPr>
          <a:xfrm>
            <a:off x="553571" y="1459975"/>
            <a:ext cx="7410202" cy="305202"/>
          </a:xfrm>
        </p:spPr>
        <p:txBody>
          <a:bodyPr>
            <a:normAutofit fontScale="25000" lnSpcReduction="20000"/>
          </a:bodyPr>
          <a:lstStyle/>
          <a:p>
            <a:pPr marL="0" indent="0" algn="just">
              <a:lnSpc>
                <a:spcPct val="120000"/>
              </a:lnSpc>
              <a:buNone/>
            </a:pPr>
            <a:r>
              <a:rPr lang="es-PE" sz="4800" dirty="0"/>
              <a:t>Presenza di tubercolosi nei precolombiani:
</a:t>
            </a:r>
            <a:endParaRPr lang="es-PE" sz="3600" dirty="0"/>
          </a:p>
          <a:p>
            <a:pPr algn="just">
              <a:buNone/>
            </a:pPr>
            <a:endParaRPr lang="es-PE" sz="3600" dirty="0"/>
          </a:p>
          <a:p>
            <a:pPr algn="just">
              <a:buNone/>
            </a:pPr>
            <a:endParaRPr lang="es-PE" sz="3600" dirty="0"/>
          </a:p>
          <a:p>
            <a:pPr algn="just">
              <a:buNone/>
            </a:pPr>
            <a:endParaRPr lang="es-PE" sz="3600" dirty="0"/>
          </a:p>
          <a:p>
            <a:pPr algn="just">
              <a:buNone/>
            </a:pPr>
            <a:endParaRPr lang="es-PE" sz="1200" b="1" dirty="0"/>
          </a:p>
          <a:p>
            <a:pPr algn="just">
              <a:buNone/>
            </a:pPr>
            <a:endParaRPr lang="es-PE" sz="1200" b="1" dirty="0"/>
          </a:p>
          <a:p>
            <a:pPr algn="just">
              <a:buNone/>
            </a:pPr>
            <a:endParaRPr lang="es-PE" sz="1200" b="1" dirty="0"/>
          </a:p>
          <a:p>
            <a:pPr algn="just">
              <a:buNone/>
            </a:pPr>
            <a:endParaRPr lang="es-PE" sz="1200" b="1" dirty="0"/>
          </a:p>
          <a:p>
            <a:pPr algn="just">
              <a:buNone/>
            </a:pPr>
            <a:r>
              <a:rPr lang="es-PE" dirty="0"/>
              <a:t>	</a:t>
            </a:r>
          </a:p>
          <a:p>
            <a:pPr algn="just">
              <a:buNone/>
            </a:pPr>
            <a:endParaRPr lang="es-PE" dirty="0"/>
          </a:p>
          <a:p>
            <a:pPr algn="just">
              <a:buNone/>
            </a:pPr>
            <a:endParaRPr lang="es-PE" dirty="0"/>
          </a:p>
          <a:p>
            <a:pPr algn="just">
              <a:buNone/>
            </a:pPr>
            <a:endParaRPr lang="es-PE" dirty="0"/>
          </a:p>
          <a:p>
            <a:pPr algn="just">
              <a:buNone/>
            </a:pPr>
            <a:endParaRPr lang="es-PE" dirty="0"/>
          </a:p>
          <a:p>
            <a:pPr algn="just">
              <a:buNone/>
            </a:pPr>
            <a:endParaRPr lang="es-PE" sz="1100" dirty="0"/>
          </a:p>
          <a:p>
            <a:pPr algn="just">
              <a:buNone/>
            </a:pPr>
            <a:endParaRPr lang="es-PE" sz="3300" dirty="0"/>
          </a:p>
          <a:p>
            <a:pPr algn="just">
              <a:buNone/>
            </a:pPr>
            <a:endParaRPr lang="es-PE" sz="3300" dirty="0"/>
          </a:p>
          <a:p>
            <a:pPr algn="just">
              <a:buNone/>
            </a:pPr>
            <a:endParaRPr lang="es-PE" sz="3300" dirty="0"/>
          </a:p>
          <a:p>
            <a:pPr algn="just">
              <a:buNone/>
            </a:pPr>
            <a:endParaRPr lang="es-PE" sz="3300" dirty="0"/>
          </a:p>
          <a:p>
            <a:pPr algn="just">
              <a:buNone/>
            </a:pPr>
            <a:r>
              <a:rPr lang="es-PE" sz="3300" dirty="0"/>
              <a:t>       GÓMEZ I PRAT, Jordi; SOUZA, Sheila MF. </a:t>
            </a:r>
            <a:r>
              <a:rPr lang="es-PE" sz="3300" dirty="0" err="1"/>
              <a:t>Prehistoric</a:t>
            </a:r>
            <a:r>
              <a:rPr lang="es-PE" sz="3300" dirty="0"/>
              <a:t> tuberculosis in </a:t>
            </a:r>
            <a:r>
              <a:rPr lang="es-PE" sz="3300" dirty="0" err="1"/>
              <a:t>America</a:t>
            </a:r>
            <a:r>
              <a:rPr lang="es-PE" sz="3300" dirty="0"/>
              <a:t>: </a:t>
            </a:r>
            <a:r>
              <a:rPr lang="es-PE" sz="3300" dirty="0" err="1"/>
              <a:t>adding</a:t>
            </a:r>
            <a:r>
              <a:rPr lang="es-PE" sz="3300" dirty="0"/>
              <a:t> </a:t>
            </a:r>
            <a:r>
              <a:rPr lang="es-PE" sz="3300" dirty="0" err="1"/>
              <a:t>comments</a:t>
            </a:r>
            <a:r>
              <a:rPr lang="es-PE" sz="3300" dirty="0"/>
              <a:t> </a:t>
            </a:r>
            <a:r>
              <a:rPr lang="es-PE" sz="3300" dirty="0" err="1"/>
              <a:t>to</a:t>
            </a:r>
            <a:r>
              <a:rPr lang="es-PE" sz="3300" dirty="0"/>
              <a:t> a </a:t>
            </a:r>
            <a:r>
              <a:rPr lang="es-PE" sz="3300" dirty="0" err="1"/>
              <a:t>literature</a:t>
            </a:r>
            <a:r>
              <a:rPr lang="es-PE" sz="3300" dirty="0"/>
              <a:t> </a:t>
            </a:r>
            <a:r>
              <a:rPr lang="es-PE" sz="3300" dirty="0" err="1"/>
              <a:t>review</a:t>
            </a:r>
            <a:r>
              <a:rPr lang="es-PE" sz="3300" dirty="0"/>
              <a:t>. </a:t>
            </a:r>
            <a:r>
              <a:rPr lang="es-PE" sz="3300" i="1" dirty="0" err="1"/>
              <a:t>Memórias</a:t>
            </a:r>
            <a:r>
              <a:rPr lang="es-PE" sz="3300" i="1" dirty="0"/>
              <a:t> do Instituto Oswaldo Cruz</a:t>
            </a:r>
            <a:r>
              <a:rPr lang="es-PE" sz="3300" dirty="0"/>
              <a:t>, 2003, vol. 98, p. 151-159.</a:t>
            </a:r>
          </a:p>
          <a:p>
            <a:endParaRPr lang="es-PE" dirty="0"/>
          </a:p>
          <a:p>
            <a:endParaRPr lang="en-US" dirty="0"/>
          </a:p>
        </p:txBody>
      </p:sp>
      <p:sp>
        <p:nvSpPr>
          <p:cNvPr id="4" name="3 Rectángulo"/>
          <p:cNvSpPr/>
          <p:nvPr/>
        </p:nvSpPr>
        <p:spPr>
          <a:xfrm>
            <a:off x="727364" y="1612576"/>
            <a:ext cx="7834745" cy="500137"/>
          </a:xfrm>
          <a:prstGeom prst="rect">
            <a:avLst/>
          </a:prstGeom>
        </p:spPr>
        <p:txBody>
          <a:bodyPr wrap="square" lIns="68580" tIns="34290" rIns="68580" bIns="34290">
            <a:spAutoFit/>
          </a:bodyPr>
          <a:lstStyle/>
          <a:p>
            <a:pPr marL="257175" indent="-257175" algn="just"/>
            <a:endParaRPr lang="es-PE" dirty="0"/>
          </a:p>
          <a:p>
            <a:pPr marL="257175" indent="-257175" algn="just">
              <a:buFont typeface="+mj-lt"/>
              <a:buAutoNum type="alphaLcPeriod"/>
            </a:pPr>
            <a:endParaRPr lang="es-PE" dirty="0"/>
          </a:p>
        </p:txBody>
      </p:sp>
      <p:pic>
        <p:nvPicPr>
          <p:cNvPr id="5" name="4 Imagen" descr="https://www.scielo.br/img/revistas/mioc/v98s1/a23t01.gif"/>
          <p:cNvPicPr/>
          <p:nvPr/>
        </p:nvPicPr>
        <p:blipFill>
          <a:blip r:embed="rId2"/>
          <a:srcRect t="8272" r="6469"/>
          <a:stretch>
            <a:fillRect/>
          </a:stretch>
        </p:blipFill>
        <p:spPr bwMode="auto">
          <a:xfrm>
            <a:off x="1676106" y="1774394"/>
            <a:ext cx="4504999" cy="2582360"/>
          </a:xfrm>
          <a:prstGeom prst="rect">
            <a:avLst/>
          </a:prstGeom>
          <a:noFill/>
          <a:ln w="3175">
            <a:solidFill>
              <a:schemeClr val="tx1"/>
            </a:solidFill>
            <a:miter lim="800000"/>
            <a:headEnd/>
            <a:tailEnd/>
          </a:ln>
        </p:spPr>
      </p:pic>
    </p:spTree>
    <p:extLst>
      <p:ext uri="{BB962C8B-B14F-4D97-AF65-F5344CB8AC3E}">
        <p14:creationId xmlns:p14="http://schemas.microsoft.com/office/powerpoint/2010/main" val="377593929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77278" y="898157"/>
            <a:ext cx="7886700" cy="794668"/>
          </a:xfrm>
        </p:spPr>
        <p:txBody>
          <a:bodyPr>
            <a:normAutofit/>
          </a:bodyPr>
          <a:lstStyle/>
          <a:p>
            <a:r>
              <a:rPr lang="es-PE" sz="1800" b="1" dirty="0">
                <a:solidFill>
                  <a:schemeClr val="accent2"/>
                </a:solidFill>
                <a:effectLst>
                  <a:outerShdw blurRad="38100" dist="38100" dir="2700000" algn="tl">
                    <a:srgbClr val="000000">
                      <a:alpha val="43137"/>
                    </a:srgbClr>
                  </a:outerShdw>
                </a:effectLst>
              </a:rPr>
              <a:t>4. </a:t>
            </a:r>
            <a:r>
              <a:rPr lang="en-US" sz="1800" b="1" dirty="0">
                <a:solidFill>
                  <a:schemeClr val="accent2"/>
                </a:solidFill>
                <a:effectLst>
                  <a:outerShdw blurRad="38100" dist="38100" dir="2700000" algn="tl">
                    <a:srgbClr val="000000">
                      <a:alpha val="43137"/>
                    </a:srgbClr>
                  </a:outerShdw>
                </a:effectLst>
              </a:rPr>
              <a:t>Elenco </a:t>
            </a:r>
            <a:r>
              <a:rPr lang="en-US" sz="1800" b="1" dirty="0" err="1">
                <a:solidFill>
                  <a:schemeClr val="accent2"/>
                </a:solidFill>
                <a:effectLst>
                  <a:outerShdw blurRad="38100" dist="38100" dir="2700000" algn="tl">
                    <a:srgbClr val="000000">
                      <a:alpha val="43137"/>
                    </a:srgbClr>
                  </a:outerShdw>
                </a:effectLst>
              </a:rPr>
              <a:t>delle</a:t>
            </a:r>
            <a:r>
              <a:rPr lang="en-US" sz="1800" b="1" dirty="0">
                <a:solidFill>
                  <a:schemeClr val="accent2"/>
                </a:solidFill>
                <a:effectLst>
                  <a:outerShdw blurRad="38100" dist="38100" dir="2700000" algn="tl">
                    <a:srgbClr val="000000">
                      <a:alpha val="43137"/>
                    </a:srgbClr>
                  </a:outerShdw>
                </a:effectLst>
              </a:rPr>
              <a:t> </a:t>
            </a:r>
            <a:r>
              <a:rPr lang="en-US" sz="1800" b="1" dirty="0" err="1">
                <a:solidFill>
                  <a:schemeClr val="accent2"/>
                </a:solidFill>
                <a:effectLst>
                  <a:outerShdw blurRad="38100" dist="38100" dir="2700000" algn="tl">
                    <a:srgbClr val="000000">
                      <a:alpha val="43137"/>
                    </a:srgbClr>
                  </a:outerShdw>
                </a:effectLst>
              </a:rPr>
              <a:t>principali</a:t>
            </a:r>
            <a:r>
              <a:rPr lang="en-US" sz="1800" b="1" dirty="0">
                <a:solidFill>
                  <a:schemeClr val="accent2"/>
                </a:solidFill>
                <a:effectLst>
                  <a:outerShdw blurRad="38100" dist="38100" dir="2700000" algn="tl">
                    <a:srgbClr val="000000">
                      <a:alpha val="43137"/>
                    </a:srgbClr>
                  </a:outerShdw>
                </a:effectLst>
              </a:rPr>
              <a:t> </a:t>
            </a:r>
            <a:r>
              <a:rPr lang="en-US" sz="1800" b="1" dirty="0" err="1">
                <a:solidFill>
                  <a:schemeClr val="accent2"/>
                </a:solidFill>
                <a:effectLst>
                  <a:outerShdw blurRad="38100" dist="38100" dir="2700000" algn="tl">
                    <a:srgbClr val="000000">
                      <a:alpha val="43137"/>
                    </a:srgbClr>
                  </a:outerShdw>
                </a:effectLst>
              </a:rPr>
              <a:t>fonti</a:t>
            </a:r>
            <a:r>
              <a:rPr lang="en-US" sz="1800" b="1" dirty="0">
                <a:solidFill>
                  <a:schemeClr val="accent2"/>
                </a:solidFill>
                <a:effectLst>
                  <a:outerShdw blurRad="38100" dist="38100" dir="2700000" algn="tl">
                    <a:srgbClr val="000000">
                      <a:alpha val="43137"/>
                    </a:srgbClr>
                  </a:outerShdw>
                </a:effectLst>
              </a:rPr>
              <a:t> </a:t>
            </a:r>
            <a:r>
              <a:rPr lang="en-US" sz="1800" b="1" dirty="0" err="1">
                <a:solidFill>
                  <a:schemeClr val="accent2"/>
                </a:solidFill>
                <a:effectLst>
                  <a:outerShdw blurRad="38100" dist="38100" dir="2700000" algn="tl">
                    <a:srgbClr val="000000">
                      <a:alpha val="43137"/>
                    </a:srgbClr>
                  </a:outerShdw>
                </a:effectLst>
              </a:rPr>
              <a:t>nella</a:t>
            </a:r>
            <a:r>
              <a:rPr lang="en-US" sz="1800" b="1" dirty="0">
                <a:solidFill>
                  <a:schemeClr val="accent2"/>
                </a:solidFill>
                <a:effectLst>
                  <a:outerShdw blurRad="38100" dist="38100" dir="2700000" algn="tl">
                    <a:srgbClr val="000000">
                      <a:alpha val="43137"/>
                    </a:srgbClr>
                  </a:outerShdw>
                </a:effectLst>
              </a:rPr>
              <a:t> </a:t>
            </a:r>
            <a:r>
              <a:rPr lang="en-US" sz="1800" b="1" dirty="0" err="1">
                <a:solidFill>
                  <a:schemeClr val="accent2"/>
                </a:solidFill>
                <a:effectLst>
                  <a:outerShdw blurRad="38100" dist="38100" dir="2700000" algn="tl">
                    <a:srgbClr val="000000">
                      <a:alpha val="43137"/>
                    </a:srgbClr>
                  </a:outerShdw>
                </a:effectLst>
              </a:rPr>
              <a:t>storia</a:t>
            </a:r>
            <a:r>
              <a:rPr lang="en-US" sz="1800" b="1" dirty="0">
                <a:solidFill>
                  <a:schemeClr val="accent2"/>
                </a:solidFill>
                <a:effectLst>
                  <a:outerShdw blurRad="38100" dist="38100" dir="2700000" algn="tl">
                    <a:srgbClr val="000000">
                      <a:alpha val="43137"/>
                    </a:srgbClr>
                  </a:outerShdw>
                </a:effectLst>
              </a:rPr>
              <a:t> </a:t>
            </a:r>
            <a:r>
              <a:rPr lang="en-US" sz="1800" b="1" dirty="0" err="1">
                <a:solidFill>
                  <a:schemeClr val="accent2"/>
                </a:solidFill>
                <a:effectLst>
                  <a:outerShdw blurRad="38100" dist="38100" dir="2700000" algn="tl">
                    <a:srgbClr val="000000">
                      <a:alpha val="43137"/>
                    </a:srgbClr>
                  </a:outerShdw>
                </a:effectLst>
              </a:rPr>
              <a:t>della</a:t>
            </a:r>
            <a:r>
              <a:rPr lang="en-US" sz="1800" b="1" dirty="0">
                <a:solidFill>
                  <a:schemeClr val="accent2"/>
                </a:solidFill>
                <a:effectLst>
                  <a:outerShdw blurRad="38100" dist="38100" dir="2700000" algn="tl">
                    <a:srgbClr val="000000">
                      <a:alpha val="43137"/>
                    </a:srgbClr>
                  </a:outerShdw>
                </a:effectLst>
              </a:rPr>
              <a:t> </a:t>
            </a:r>
            <a:r>
              <a:rPr lang="en-US" sz="1800" b="1" dirty="0" err="1">
                <a:solidFill>
                  <a:schemeClr val="accent2"/>
                </a:solidFill>
                <a:effectLst>
                  <a:outerShdw blurRad="38100" dist="38100" dir="2700000" algn="tl">
                    <a:srgbClr val="000000">
                      <a:alpha val="43137"/>
                    </a:srgbClr>
                  </a:outerShdw>
                </a:effectLst>
              </a:rPr>
              <a:t>medicina</a:t>
            </a:r>
            <a:r>
              <a:rPr lang="en-US" sz="1800" b="1" dirty="0">
                <a:solidFill>
                  <a:schemeClr val="accent2"/>
                </a:solidFill>
                <a:effectLst>
                  <a:outerShdw blurRad="38100" dist="38100" dir="2700000" algn="tl">
                    <a:srgbClr val="000000">
                      <a:alpha val="43137"/>
                    </a:srgbClr>
                  </a:outerShdw>
                </a:effectLst>
              </a:rPr>
              <a:t> </a:t>
            </a:r>
            <a:r>
              <a:rPr lang="en-US" sz="1800" b="1" dirty="0" err="1">
                <a:solidFill>
                  <a:schemeClr val="accent2"/>
                </a:solidFill>
                <a:effectLst>
                  <a:outerShdw blurRad="38100" dist="38100" dir="2700000" algn="tl">
                    <a:srgbClr val="000000">
                      <a:alpha val="43137"/>
                    </a:srgbClr>
                  </a:outerShdw>
                </a:effectLst>
              </a:rPr>
              <a:t>precolombiana</a:t>
            </a:r>
            <a:r>
              <a:rPr lang="en-US" sz="1800" b="1" dirty="0">
                <a:solidFill>
                  <a:schemeClr val="accent2"/>
                </a:solidFill>
                <a:effectLst>
                  <a:outerShdw blurRad="38100" dist="38100" dir="2700000" algn="tl">
                    <a:srgbClr val="000000">
                      <a:alpha val="43137"/>
                    </a:srgbClr>
                  </a:outerShdw>
                </a:effectLst>
              </a:rPr>
              <a:t> e Inca in </a:t>
            </a:r>
            <a:r>
              <a:rPr lang="en-US" sz="1800" b="1" dirty="0" err="1">
                <a:solidFill>
                  <a:schemeClr val="accent2"/>
                </a:solidFill>
                <a:effectLst>
                  <a:outerShdw blurRad="38100" dist="38100" dir="2700000" algn="tl">
                    <a:srgbClr val="000000">
                      <a:alpha val="43137"/>
                    </a:srgbClr>
                  </a:outerShdw>
                </a:effectLst>
              </a:rPr>
              <a:t>Perù</a:t>
            </a:r>
            <a:endParaRPr lang="en-US" sz="1800" b="1" dirty="0">
              <a:solidFill>
                <a:schemeClr val="accent2"/>
              </a:solidFill>
              <a:effectLst>
                <a:outerShdw blurRad="38100" dist="38100" dir="2700000" algn="tl">
                  <a:srgbClr val="000000">
                    <a:alpha val="43137"/>
                  </a:srgbClr>
                </a:outerShdw>
              </a:effectLst>
            </a:endParaRPr>
          </a:p>
        </p:txBody>
      </p:sp>
      <p:sp>
        <p:nvSpPr>
          <p:cNvPr id="3" name="Marcador de contenido 2"/>
          <p:cNvSpPr>
            <a:spLocks noGrp="1"/>
          </p:cNvSpPr>
          <p:nvPr>
            <p:ph idx="1"/>
          </p:nvPr>
        </p:nvSpPr>
        <p:spPr>
          <a:xfrm>
            <a:off x="597827" y="1759637"/>
            <a:ext cx="8255577" cy="1271239"/>
          </a:xfrm>
        </p:spPr>
        <p:txBody>
          <a:bodyPr>
            <a:normAutofit fontScale="25000" lnSpcReduction="20000"/>
          </a:bodyPr>
          <a:lstStyle/>
          <a:p>
            <a:pPr algn="just">
              <a:buNone/>
            </a:pPr>
            <a:endParaRPr lang="es-PE" sz="1200" b="1" dirty="0"/>
          </a:p>
          <a:p>
            <a:pPr algn="just">
              <a:buNone/>
            </a:pPr>
            <a:endParaRPr lang="es-PE" sz="1200" b="1" dirty="0"/>
          </a:p>
          <a:p>
            <a:pPr algn="just">
              <a:buNone/>
            </a:pPr>
            <a:endParaRPr lang="es-PE" sz="1200" b="1" dirty="0"/>
          </a:p>
          <a:p>
            <a:pPr algn="just">
              <a:buNone/>
            </a:pPr>
            <a:endParaRPr lang="es-PE" sz="1200" b="1" dirty="0"/>
          </a:p>
          <a:p>
            <a:pPr algn="just">
              <a:buNone/>
            </a:pPr>
            <a:endParaRPr lang="es-PE" sz="1200" b="1" dirty="0"/>
          </a:p>
          <a:p>
            <a:pPr algn="just">
              <a:buNone/>
            </a:pPr>
            <a:endParaRPr lang="es-PE" sz="1200" b="1" dirty="0"/>
          </a:p>
          <a:p>
            <a:pPr algn="just">
              <a:buNone/>
            </a:pPr>
            <a:endParaRPr lang="es-PE" sz="1200" b="1" dirty="0"/>
          </a:p>
          <a:p>
            <a:pPr algn="just">
              <a:buNone/>
            </a:pPr>
            <a:endParaRPr lang="es-PE" sz="1200" b="1" dirty="0"/>
          </a:p>
          <a:p>
            <a:pPr algn="just">
              <a:buNone/>
            </a:pPr>
            <a:endParaRPr lang="es-PE" sz="1200" b="1" dirty="0"/>
          </a:p>
          <a:p>
            <a:pPr algn="just">
              <a:buNone/>
            </a:pPr>
            <a:endParaRPr lang="es-PE" sz="1200" b="1" dirty="0"/>
          </a:p>
          <a:p>
            <a:pPr algn="just">
              <a:buNone/>
            </a:pPr>
            <a:r>
              <a:rPr lang="es-PE" dirty="0"/>
              <a:t>	</a:t>
            </a:r>
          </a:p>
          <a:p>
            <a:endParaRPr lang="en-US" dirty="0"/>
          </a:p>
        </p:txBody>
      </p:sp>
      <p:sp>
        <p:nvSpPr>
          <p:cNvPr id="4" name="3 Rectángulo"/>
          <p:cNvSpPr/>
          <p:nvPr/>
        </p:nvSpPr>
        <p:spPr>
          <a:xfrm>
            <a:off x="492640" y="1692825"/>
            <a:ext cx="8279885" cy="1361911"/>
          </a:xfrm>
          <a:prstGeom prst="rect">
            <a:avLst/>
          </a:prstGeom>
        </p:spPr>
        <p:txBody>
          <a:bodyPr wrap="square" lIns="68580" tIns="34290" rIns="68580" bIns="34290">
            <a:spAutoFit/>
          </a:bodyPr>
          <a:lstStyle/>
          <a:p>
            <a:pPr algn="just"/>
            <a:r>
              <a:rPr lang="en-US" sz="1200" dirty="0"/>
              <a:t>d.  Le </a:t>
            </a:r>
            <a:r>
              <a:rPr lang="en-US" sz="1200" dirty="0" err="1"/>
              <a:t>ceramiche</a:t>
            </a:r>
            <a:r>
              <a:rPr lang="en-US" sz="1200" dirty="0"/>
              <a:t> </a:t>
            </a:r>
            <a:r>
              <a:rPr lang="en-US" sz="1200" dirty="0" err="1"/>
              <a:t>trovate</a:t>
            </a:r>
            <a:r>
              <a:rPr lang="en-US" sz="1200" dirty="0"/>
              <a:t> </a:t>
            </a:r>
            <a:r>
              <a:rPr lang="en-US" sz="1200" dirty="0" err="1"/>
              <a:t>nelle</a:t>
            </a:r>
            <a:r>
              <a:rPr lang="en-US" sz="1200" dirty="0"/>
              <a:t> </a:t>
            </a:r>
            <a:r>
              <a:rPr lang="en-US" sz="1200" dirty="0" err="1"/>
              <a:t>tombe</a:t>
            </a:r>
            <a:r>
              <a:rPr lang="en-US" sz="1200" dirty="0"/>
              <a:t> </a:t>
            </a:r>
            <a:r>
              <a:rPr lang="en-US" sz="1200" dirty="0" err="1"/>
              <a:t>rivelano</a:t>
            </a:r>
            <a:r>
              <a:rPr lang="en-US" sz="1200" dirty="0"/>
              <a:t> il </a:t>
            </a:r>
            <a:r>
              <a:rPr lang="en-US" sz="1200" dirty="0" err="1"/>
              <a:t>riconoscimento</a:t>
            </a:r>
            <a:r>
              <a:rPr lang="en-US" sz="1200" dirty="0"/>
              <a:t> di </a:t>
            </a:r>
            <a:r>
              <a:rPr lang="en-US" sz="1200" dirty="0" err="1"/>
              <a:t>varie</a:t>
            </a:r>
            <a:r>
              <a:rPr lang="en-US" sz="1200" dirty="0"/>
              <a:t> </a:t>
            </a:r>
            <a:r>
              <a:rPr lang="en-US" sz="1200" dirty="0" err="1"/>
              <a:t>malattie</a:t>
            </a:r>
            <a:r>
              <a:rPr lang="en-US" sz="1200" dirty="0"/>
              <a:t> in </a:t>
            </a:r>
            <a:r>
              <a:rPr lang="en-US" sz="1200" dirty="0" err="1"/>
              <a:t>queste</a:t>
            </a:r>
            <a:r>
              <a:rPr lang="en-US" sz="1200" dirty="0"/>
              <a:t> culture.
"</a:t>
            </a:r>
            <a:r>
              <a:rPr lang="en-US" sz="1200" dirty="0" err="1"/>
              <a:t>Dall'analisi</a:t>
            </a:r>
            <a:r>
              <a:rPr lang="en-US" sz="1200" dirty="0"/>
              <a:t> </a:t>
            </a:r>
            <a:r>
              <a:rPr lang="en-US" sz="1200" dirty="0" err="1"/>
              <a:t>delle</a:t>
            </a:r>
            <a:r>
              <a:rPr lang="en-US" sz="1200" dirty="0"/>
              <a:t> figure, </a:t>
            </a:r>
            <a:r>
              <a:rPr lang="en-US" sz="1200" dirty="0" err="1"/>
              <a:t>si</a:t>
            </a:r>
            <a:r>
              <a:rPr lang="en-US" sz="1200" dirty="0"/>
              <a:t> è </a:t>
            </a:r>
            <a:r>
              <a:rPr lang="en-US" sz="1200" dirty="0" err="1"/>
              <a:t>ipotizzata</a:t>
            </a:r>
            <a:r>
              <a:rPr lang="en-US" sz="1200" dirty="0"/>
              <a:t> </a:t>
            </a:r>
            <a:r>
              <a:rPr lang="en-US" sz="1200" dirty="0" err="1"/>
              <a:t>l'esistenza</a:t>
            </a:r>
            <a:r>
              <a:rPr lang="en-US" sz="1200" dirty="0"/>
              <a:t> di </a:t>
            </a:r>
            <a:r>
              <a:rPr lang="en-US" sz="1200" dirty="0" err="1"/>
              <a:t>specifihe</a:t>
            </a:r>
            <a:r>
              <a:rPr lang="en-US" sz="1200" dirty="0"/>
              <a:t> </a:t>
            </a:r>
            <a:r>
              <a:rPr lang="en-US" sz="1200" dirty="0" err="1"/>
              <a:t>entità</a:t>
            </a:r>
            <a:r>
              <a:rPr lang="en-US" sz="1200" dirty="0"/>
              <a:t> </a:t>
            </a:r>
            <a:r>
              <a:rPr lang="en-US" sz="1200" dirty="0" err="1"/>
              <a:t>patologiche</a:t>
            </a:r>
            <a:r>
              <a:rPr lang="en-US" sz="1200" dirty="0"/>
              <a:t>, </a:t>
            </a:r>
            <a:r>
              <a:rPr lang="en-US" sz="1200" dirty="0" err="1"/>
              <a:t>tra</a:t>
            </a:r>
            <a:r>
              <a:rPr lang="en-US" sz="1200" dirty="0"/>
              <a:t> </a:t>
            </a:r>
            <a:r>
              <a:rPr lang="en-US" sz="1200" dirty="0" err="1"/>
              <a:t>gli</a:t>
            </a:r>
            <a:r>
              <a:rPr lang="en-US" sz="1200" dirty="0"/>
              <a:t> </a:t>
            </a:r>
            <a:r>
              <a:rPr lang="en-US" sz="1200" dirty="0" err="1"/>
              <a:t>altri</a:t>
            </a:r>
            <a:r>
              <a:rPr lang="en-US" sz="1200" dirty="0"/>
              <a:t> </a:t>
            </a:r>
            <a:r>
              <a:rPr lang="en-US" sz="1200" dirty="0" err="1"/>
              <a:t>apprezzamenti</a:t>
            </a:r>
            <a:r>
              <a:rPr lang="en-US" sz="1200" dirty="0"/>
              <a:t> </a:t>
            </a:r>
            <a:r>
              <a:rPr lang="en-US" sz="1200" dirty="0" err="1"/>
              <a:t>culturali</a:t>
            </a:r>
            <a:r>
              <a:rPr lang="en-US" sz="1200" dirty="0"/>
              <a:t>, </a:t>
            </a:r>
            <a:r>
              <a:rPr lang="en-US" sz="1200" dirty="0" err="1"/>
              <a:t>durante</a:t>
            </a:r>
            <a:r>
              <a:rPr lang="en-US" sz="1200" dirty="0"/>
              <a:t> </a:t>
            </a:r>
            <a:r>
              <a:rPr lang="en-US" sz="1200" dirty="0" err="1"/>
              <a:t>l'antico</a:t>
            </a:r>
            <a:r>
              <a:rPr lang="en-US" sz="1200" dirty="0"/>
              <a:t> </a:t>
            </a:r>
            <a:r>
              <a:rPr lang="en-US" sz="1200" dirty="0" err="1"/>
              <a:t>Perù</a:t>
            </a:r>
            <a:r>
              <a:rPr lang="en-US" sz="1200" dirty="0"/>
              <a:t>. </a:t>
            </a:r>
            <a:r>
              <a:rPr lang="en-US" sz="1200" dirty="0" err="1"/>
              <a:t>Ricercatori</a:t>
            </a:r>
            <a:r>
              <a:rPr lang="en-US" sz="1200" dirty="0"/>
              <a:t> e </a:t>
            </a:r>
            <a:r>
              <a:rPr lang="en-US" sz="1200" dirty="0" err="1"/>
              <a:t>storici</a:t>
            </a:r>
            <a:r>
              <a:rPr lang="en-US" sz="1200" dirty="0"/>
              <a:t> medici </a:t>
            </a:r>
            <a:r>
              <a:rPr lang="en-US" sz="1200" dirty="0" err="1"/>
              <a:t>concordano</a:t>
            </a:r>
            <a:r>
              <a:rPr lang="en-US" sz="1200" dirty="0"/>
              <a:t> </a:t>
            </a:r>
            <a:r>
              <a:rPr lang="en-US" sz="1200" dirty="0" err="1"/>
              <a:t>nel</a:t>
            </a:r>
            <a:r>
              <a:rPr lang="en-US" sz="1200" dirty="0"/>
              <a:t> </a:t>
            </a:r>
            <a:r>
              <a:rPr lang="en-US" sz="1200" dirty="0" err="1"/>
              <a:t>riconoscimento</a:t>
            </a:r>
            <a:r>
              <a:rPr lang="en-US" sz="1200" dirty="0"/>
              <a:t> </a:t>
            </a:r>
            <a:r>
              <a:rPr lang="en-US" sz="1200" dirty="0" err="1"/>
              <a:t>delle</a:t>
            </a:r>
            <a:r>
              <a:rPr lang="en-US" sz="1200" dirty="0"/>
              <a:t> </a:t>
            </a:r>
            <a:r>
              <a:rPr lang="en-US" sz="1200" dirty="0" err="1"/>
              <a:t>malattie</a:t>
            </a:r>
            <a:r>
              <a:rPr lang="en-US" sz="1200" dirty="0"/>
              <a:t> </a:t>
            </a:r>
            <a:r>
              <a:rPr lang="en-US" sz="1200" dirty="0" err="1"/>
              <a:t>dalle</a:t>
            </a:r>
            <a:r>
              <a:rPr lang="en-US" sz="1200" dirty="0"/>
              <a:t> </a:t>
            </a:r>
            <a:r>
              <a:rPr lang="en-US" sz="1200" dirty="0" err="1"/>
              <a:t>manifestazioni</a:t>
            </a:r>
            <a:r>
              <a:rPr lang="en-US" sz="1200" dirty="0"/>
              <a:t> di </a:t>
            </a:r>
            <a:r>
              <a:rPr lang="en-US" sz="1200" dirty="0" err="1"/>
              <a:t>segni</a:t>
            </a:r>
            <a:r>
              <a:rPr lang="en-US" sz="1200" dirty="0"/>
              <a:t> </a:t>
            </a:r>
            <a:r>
              <a:rPr lang="en-US" sz="1200" dirty="0" err="1"/>
              <a:t>esterni</a:t>
            </a:r>
            <a:r>
              <a:rPr lang="en-US" sz="1200" dirty="0"/>
              <a:t> in </a:t>
            </a:r>
            <a:r>
              <a:rPr lang="en-US" sz="1200" dirty="0" err="1"/>
              <a:t>coincidenza</a:t>
            </a:r>
            <a:r>
              <a:rPr lang="en-US" sz="1200" dirty="0"/>
              <a:t> con </a:t>
            </a:r>
            <a:r>
              <a:rPr lang="en-US" sz="1200" dirty="0" err="1"/>
              <a:t>quelli</a:t>
            </a:r>
            <a:r>
              <a:rPr lang="en-US" sz="1200" dirty="0"/>
              <a:t> </a:t>
            </a:r>
            <a:r>
              <a:rPr lang="en-US" sz="1200" dirty="0" err="1"/>
              <a:t>della</a:t>
            </a:r>
            <a:r>
              <a:rPr lang="en-US" sz="1200" dirty="0"/>
              <a:t> </a:t>
            </a:r>
            <a:r>
              <a:rPr lang="en-US" sz="1200" dirty="0" err="1"/>
              <a:t>metodologia</a:t>
            </a:r>
            <a:r>
              <a:rPr lang="en-US" sz="1200" dirty="0"/>
              <a:t> </a:t>
            </a:r>
            <a:r>
              <a:rPr lang="en-US" sz="1200" dirty="0" err="1"/>
              <a:t>semiologica</a:t>
            </a:r>
            <a:r>
              <a:rPr lang="en-US" sz="1200" dirty="0"/>
              <a:t> in </a:t>
            </a:r>
            <a:r>
              <a:rPr lang="en-US" sz="1200" dirty="0" err="1"/>
              <a:t>vigore</a:t>
            </a:r>
            <a:r>
              <a:rPr lang="en-US" sz="1200" dirty="0"/>
              <a:t> </a:t>
            </a:r>
            <a:r>
              <a:rPr lang="en-US" sz="1200" dirty="0" err="1"/>
              <a:t>nelle</a:t>
            </a:r>
            <a:r>
              <a:rPr lang="en-US" sz="1200" dirty="0"/>
              <a:t> </a:t>
            </a:r>
            <a:r>
              <a:rPr lang="en-US" sz="1200" dirty="0" err="1"/>
              <a:t>scienze</a:t>
            </a:r>
            <a:r>
              <a:rPr lang="en-US" sz="1200" dirty="0"/>
              <a:t> </a:t>
            </a:r>
            <a:r>
              <a:rPr lang="en-US" sz="1200" dirty="0" err="1"/>
              <a:t>mediche</a:t>
            </a:r>
            <a:r>
              <a:rPr lang="en-US" sz="1200" dirty="0"/>
              <a:t>."
Dai volti o </a:t>
            </a:r>
            <a:r>
              <a:rPr lang="en-US" sz="1200" dirty="0" err="1"/>
              <a:t>dai</a:t>
            </a:r>
            <a:r>
              <a:rPr lang="en-US" sz="1200" dirty="0"/>
              <a:t> facie di </a:t>
            </a:r>
            <a:r>
              <a:rPr lang="en-US" sz="1200" dirty="0" err="1"/>
              <a:t>ogni</a:t>
            </a:r>
            <a:r>
              <a:rPr lang="en-US" sz="1200" dirty="0"/>
              <a:t> </a:t>
            </a:r>
            <a:r>
              <a:rPr lang="en-US" sz="1200" dirty="0" err="1"/>
              <a:t>icona</a:t>
            </a:r>
            <a:r>
              <a:rPr lang="en-US" sz="1200" dirty="0"/>
              <a:t> </a:t>
            </a:r>
            <a:r>
              <a:rPr lang="en-US" sz="1200" dirty="0" err="1"/>
              <a:t>ceramica</a:t>
            </a:r>
            <a:r>
              <a:rPr lang="en-US" sz="1200" dirty="0"/>
              <a:t> (</a:t>
            </a:r>
            <a:r>
              <a:rPr lang="en-US" sz="1200" dirty="0" err="1"/>
              <a:t>popolarmente</a:t>
            </a:r>
            <a:r>
              <a:rPr lang="en-US" sz="1200" dirty="0"/>
              <a:t> </a:t>
            </a:r>
            <a:r>
              <a:rPr lang="en-US" sz="1200" dirty="0" err="1"/>
              <a:t>conosciuta</a:t>
            </a:r>
            <a:r>
              <a:rPr lang="en-US" sz="1200" dirty="0"/>
              <a:t> come "</a:t>
            </a:r>
            <a:r>
              <a:rPr lang="en-US" sz="1200" dirty="0" err="1"/>
              <a:t>huacos</a:t>
            </a:r>
            <a:r>
              <a:rPr lang="en-US" sz="1200" dirty="0"/>
              <a:t>") </a:t>
            </a:r>
            <a:r>
              <a:rPr lang="en-US" sz="1200" dirty="0" err="1"/>
              <a:t>si</a:t>
            </a:r>
            <a:r>
              <a:rPr lang="en-US" sz="1200" dirty="0"/>
              <a:t> </a:t>
            </a:r>
            <a:r>
              <a:rPr lang="en-US" sz="1200" dirty="0" err="1"/>
              <a:t>può</a:t>
            </a:r>
            <a:r>
              <a:rPr lang="en-US" sz="1200" dirty="0"/>
              <a:t> </a:t>
            </a:r>
            <a:r>
              <a:rPr lang="en-US" sz="1200" dirty="0" err="1"/>
              <a:t>formulare</a:t>
            </a:r>
            <a:r>
              <a:rPr lang="en-US" sz="1200" dirty="0"/>
              <a:t> una </a:t>
            </a:r>
            <a:r>
              <a:rPr lang="en-US" sz="1200" dirty="0" err="1"/>
              <a:t>raccolta</a:t>
            </a:r>
            <a:r>
              <a:rPr lang="en-US" sz="1200" dirty="0"/>
              <a:t> </a:t>
            </a:r>
            <a:r>
              <a:rPr lang="en-US" sz="1200" dirty="0" err="1"/>
              <a:t>retrospettiva</a:t>
            </a:r>
            <a:r>
              <a:rPr lang="en-US" sz="1200" dirty="0"/>
              <a:t> di "la </a:t>
            </a:r>
            <a:r>
              <a:rPr lang="en-US" sz="1200" dirty="0" err="1"/>
              <a:t>semiologia</a:t>
            </a:r>
            <a:r>
              <a:rPr lang="en-US" sz="1200" dirty="0"/>
              <a:t> di </a:t>
            </a:r>
            <a:r>
              <a:rPr lang="en-US" sz="1200" dirty="0" err="1"/>
              <a:t>alcune</a:t>
            </a:r>
            <a:r>
              <a:rPr lang="en-US" sz="1200" dirty="0"/>
              <a:t> </a:t>
            </a:r>
            <a:r>
              <a:rPr lang="en-US" sz="1200" dirty="0" err="1"/>
              <a:t>modalità</a:t>
            </a:r>
            <a:r>
              <a:rPr lang="en-US" sz="1200" dirty="0"/>
              <a:t> </a:t>
            </a:r>
            <a:r>
              <a:rPr lang="en-US" sz="1200" dirty="0" err="1"/>
              <a:t>della</a:t>
            </a:r>
            <a:r>
              <a:rPr lang="en-US" sz="1200" dirty="0"/>
              <a:t> </a:t>
            </a:r>
            <a:r>
              <a:rPr lang="en-US" sz="1200" dirty="0" err="1"/>
              <a:t>patologia</a:t>
            </a:r>
            <a:r>
              <a:rPr lang="en-US" sz="1200" dirty="0"/>
              <a:t> </a:t>
            </a:r>
            <a:r>
              <a:rPr lang="en-US" sz="1200" dirty="0" err="1"/>
              <a:t>degli</a:t>
            </a:r>
            <a:r>
              <a:rPr lang="en-US" sz="1200" dirty="0"/>
              <a:t> Inca". (29)
</a:t>
            </a:r>
            <a:endParaRPr lang="es-PE" sz="1200" dirty="0"/>
          </a:p>
        </p:txBody>
      </p:sp>
    </p:spTree>
    <p:extLst>
      <p:ext uri="{BB962C8B-B14F-4D97-AF65-F5344CB8AC3E}">
        <p14:creationId xmlns:p14="http://schemas.microsoft.com/office/powerpoint/2010/main" val="377593929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97828" y="797826"/>
            <a:ext cx="7886700" cy="774120"/>
          </a:xfrm>
        </p:spPr>
        <p:txBody>
          <a:bodyPr>
            <a:normAutofit/>
          </a:bodyPr>
          <a:lstStyle/>
          <a:p>
            <a:r>
              <a:rPr lang="es-PE" sz="1800" b="1" dirty="0">
                <a:solidFill>
                  <a:schemeClr val="accent2"/>
                </a:solidFill>
                <a:effectLst>
                  <a:outerShdw blurRad="38100" dist="38100" dir="2700000" algn="tl">
                    <a:srgbClr val="000000">
                      <a:alpha val="43137"/>
                    </a:srgbClr>
                  </a:outerShdw>
                </a:effectLst>
              </a:rPr>
              <a:t>4. </a:t>
            </a:r>
            <a:r>
              <a:rPr lang="en-US" sz="1800" b="1" dirty="0">
                <a:solidFill>
                  <a:schemeClr val="accent2"/>
                </a:solidFill>
                <a:effectLst>
                  <a:outerShdw blurRad="38100" dist="38100" dir="2700000" algn="tl">
                    <a:srgbClr val="000000">
                      <a:alpha val="43137"/>
                    </a:srgbClr>
                  </a:outerShdw>
                </a:effectLst>
              </a:rPr>
              <a:t>Elenco </a:t>
            </a:r>
            <a:r>
              <a:rPr lang="en-US" sz="1800" b="1" dirty="0" err="1">
                <a:solidFill>
                  <a:schemeClr val="accent2"/>
                </a:solidFill>
                <a:effectLst>
                  <a:outerShdw blurRad="38100" dist="38100" dir="2700000" algn="tl">
                    <a:srgbClr val="000000">
                      <a:alpha val="43137"/>
                    </a:srgbClr>
                  </a:outerShdw>
                </a:effectLst>
              </a:rPr>
              <a:t>delle</a:t>
            </a:r>
            <a:r>
              <a:rPr lang="en-US" sz="1800" b="1" dirty="0">
                <a:solidFill>
                  <a:schemeClr val="accent2"/>
                </a:solidFill>
                <a:effectLst>
                  <a:outerShdw blurRad="38100" dist="38100" dir="2700000" algn="tl">
                    <a:srgbClr val="000000">
                      <a:alpha val="43137"/>
                    </a:srgbClr>
                  </a:outerShdw>
                </a:effectLst>
              </a:rPr>
              <a:t> </a:t>
            </a:r>
            <a:r>
              <a:rPr lang="en-US" sz="1800" b="1" dirty="0" err="1">
                <a:solidFill>
                  <a:schemeClr val="accent2"/>
                </a:solidFill>
                <a:effectLst>
                  <a:outerShdw blurRad="38100" dist="38100" dir="2700000" algn="tl">
                    <a:srgbClr val="000000">
                      <a:alpha val="43137"/>
                    </a:srgbClr>
                  </a:outerShdw>
                </a:effectLst>
              </a:rPr>
              <a:t>principali</a:t>
            </a:r>
            <a:r>
              <a:rPr lang="en-US" sz="1800" b="1" dirty="0">
                <a:solidFill>
                  <a:schemeClr val="accent2"/>
                </a:solidFill>
                <a:effectLst>
                  <a:outerShdw blurRad="38100" dist="38100" dir="2700000" algn="tl">
                    <a:srgbClr val="000000">
                      <a:alpha val="43137"/>
                    </a:srgbClr>
                  </a:outerShdw>
                </a:effectLst>
              </a:rPr>
              <a:t> </a:t>
            </a:r>
            <a:r>
              <a:rPr lang="en-US" sz="1800" b="1" dirty="0" err="1">
                <a:solidFill>
                  <a:schemeClr val="accent2"/>
                </a:solidFill>
                <a:effectLst>
                  <a:outerShdw blurRad="38100" dist="38100" dir="2700000" algn="tl">
                    <a:srgbClr val="000000">
                      <a:alpha val="43137"/>
                    </a:srgbClr>
                  </a:outerShdw>
                </a:effectLst>
              </a:rPr>
              <a:t>fonti</a:t>
            </a:r>
            <a:r>
              <a:rPr lang="en-US" sz="1800" b="1" dirty="0">
                <a:solidFill>
                  <a:schemeClr val="accent2"/>
                </a:solidFill>
                <a:effectLst>
                  <a:outerShdw blurRad="38100" dist="38100" dir="2700000" algn="tl">
                    <a:srgbClr val="000000">
                      <a:alpha val="43137"/>
                    </a:srgbClr>
                  </a:outerShdw>
                </a:effectLst>
              </a:rPr>
              <a:t> </a:t>
            </a:r>
            <a:r>
              <a:rPr lang="en-US" sz="1800" b="1" dirty="0" err="1">
                <a:solidFill>
                  <a:schemeClr val="accent2"/>
                </a:solidFill>
                <a:effectLst>
                  <a:outerShdw blurRad="38100" dist="38100" dir="2700000" algn="tl">
                    <a:srgbClr val="000000">
                      <a:alpha val="43137"/>
                    </a:srgbClr>
                  </a:outerShdw>
                </a:effectLst>
              </a:rPr>
              <a:t>nella</a:t>
            </a:r>
            <a:r>
              <a:rPr lang="en-US" sz="1800" b="1" dirty="0">
                <a:solidFill>
                  <a:schemeClr val="accent2"/>
                </a:solidFill>
                <a:effectLst>
                  <a:outerShdw blurRad="38100" dist="38100" dir="2700000" algn="tl">
                    <a:srgbClr val="000000">
                      <a:alpha val="43137"/>
                    </a:srgbClr>
                  </a:outerShdw>
                </a:effectLst>
              </a:rPr>
              <a:t> </a:t>
            </a:r>
            <a:r>
              <a:rPr lang="en-US" sz="1800" b="1" dirty="0" err="1">
                <a:solidFill>
                  <a:schemeClr val="accent2"/>
                </a:solidFill>
                <a:effectLst>
                  <a:outerShdw blurRad="38100" dist="38100" dir="2700000" algn="tl">
                    <a:srgbClr val="000000">
                      <a:alpha val="43137"/>
                    </a:srgbClr>
                  </a:outerShdw>
                </a:effectLst>
              </a:rPr>
              <a:t>storia</a:t>
            </a:r>
            <a:r>
              <a:rPr lang="en-US" sz="1800" b="1" dirty="0">
                <a:solidFill>
                  <a:schemeClr val="accent2"/>
                </a:solidFill>
                <a:effectLst>
                  <a:outerShdw blurRad="38100" dist="38100" dir="2700000" algn="tl">
                    <a:srgbClr val="000000">
                      <a:alpha val="43137"/>
                    </a:srgbClr>
                  </a:outerShdw>
                </a:effectLst>
              </a:rPr>
              <a:t> </a:t>
            </a:r>
            <a:r>
              <a:rPr lang="en-US" sz="1800" b="1" dirty="0" err="1">
                <a:solidFill>
                  <a:schemeClr val="accent2"/>
                </a:solidFill>
                <a:effectLst>
                  <a:outerShdw blurRad="38100" dist="38100" dir="2700000" algn="tl">
                    <a:srgbClr val="000000">
                      <a:alpha val="43137"/>
                    </a:srgbClr>
                  </a:outerShdw>
                </a:effectLst>
              </a:rPr>
              <a:t>della</a:t>
            </a:r>
            <a:r>
              <a:rPr lang="en-US" sz="1800" b="1" dirty="0">
                <a:solidFill>
                  <a:schemeClr val="accent2"/>
                </a:solidFill>
                <a:effectLst>
                  <a:outerShdw blurRad="38100" dist="38100" dir="2700000" algn="tl">
                    <a:srgbClr val="000000">
                      <a:alpha val="43137"/>
                    </a:srgbClr>
                  </a:outerShdw>
                </a:effectLst>
              </a:rPr>
              <a:t> </a:t>
            </a:r>
            <a:r>
              <a:rPr lang="en-US" sz="1800" b="1" dirty="0" err="1">
                <a:solidFill>
                  <a:schemeClr val="accent2"/>
                </a:solidFill>
                <a:effectLst>
                  <a:outerShdw blurRad="38100" dist="38100" dir="2700000" algn="tl">
                    <a:srgbClr val="000000">
                      <a:alpha val="43137"/>
                    </a:srgbClr>
                  </a:outerShdw>
                </a:effectLst>
              </a:rPr>
              <a:t>medicina</a:t>
            </a:r>
            <a:r>
              <a:rPr lang="en-US" sz="1800" b="1" dirty="0">
                <a:solidFill>
                  <a:schemeClr val="accent2"/>
                </a:solidFill>
                <a:effectLst>
                  <a:outerShdw blurRad="38100" dist="38100" dir="2700000" algn="tl">
                    <a:srgbClr val="000000">
                      <a:alpha val="43137"/>
                    </a:srgbClr>
                  </a:outerShdw>
                </a:effectLst>
              </a:rPr>
              <a:t> </a:t>
            </a:r>
            <a:r>
              <a:rPr lang="en-US" sz="1800" b="1" dirty="0" err="1">
                <a:solidFill>
                  <a:schemeClr val="accent2"/>
                </a:solidFill>
                <a:effectLst>
                  <a:outerShdw blurRad="38100" dist="38100" dir="2700000" algn="tl">
                    <a:srgbClr val="000000">
                      <a:alpha val="43137"/>
                    </a:srgbClr>
                  </a:outerShdw>
                </a:effectLst>
              </a:rPr>
              <a:t>precolombiana</a:t>
            </a:r>
            <a:r>
              <a:rPr lang="en-US" sz="1800" b="1" dirty="0">
                <a:solidFill>
                  <a:schemeClr val="accent2"/>
                </a:solidFill>
                <a:effectLst>
                  <a:outerShdw blurRad="38100" dist="38100" dir="2700000" algn="tl">
                    <a:srgbClr val="000000">
                      <a:alpha val="43137"/>
                    </a:srgbClr>
                  </a:outerShdw>
                </a:effectLst>
              </a:rPr>
              <a:t> e Inca in </a:t>
            </a:r>
            <a:r>
              <a:rPr lang="en-US" sz="1800" b="1" dirty="0" err="1">
                <a:solidFill>
                  <a:schemeClr val="accent2"/>
                </a:solidFill>
                <a:effectLst>
                  <a:outerShdw blurRad="38100" dist="38100" dir="2700000" algn="tl">
                    <a:srgbClr val="000000">
                      <a:alpha val="43137"/>
                    </a:srgbClr>
                  </a:outerShdw>
                </a:effectLst>
              </a:rPr>
              <a:t>Perù</a:t>
            </a:r>
            <a:endParaRPr lang="en-US" sz="1800" b="1" dirty="0">
              <a:solidFill>
                <a:schemeClr val="accent2"/>
              </a:solidFill>
              <a:effectLst>
                <a:outerShdw blurRad="38100" dist="38100" dir="2700000" algn="tl">
                  <a:srgbClr val="000000">
                    <a:alpha val="43137"/>
                  </a:srgbClr>
                </a:outerShdw>
              </a:effectLst>
            </a:endParaRPr>
          </a:p>
        </p:txBody>
      </p:sp>
      <p:sp>
        <p:nvSpPr>
          <p:cNvPr id="3" name="Marcador de contenido 2"/>
          <p:cNvSpPr>
            <a:spLocks noGrp="1"/>
          </p:cNvSpPr>
          <p:nvPr>
            <p:ph idx="1"/>
          </p:nvPr>
        </p:nvSpPr>
        <p:spPr>
          <a:xfrm>
            <a:off x="628650" y="1369219"/>
            <a:ext cx="8255577" cy="2931319"/>
          </a:xfrm>
        </p:spPr>
        <p:txBody>
          <a:bodyPr>
            <a:normAutofit lnSpcReduction="10000"/>
          </a:bodyPr>
          <a:lstStyle/>
          <a:p>
            <a:pPr algn="just">
              <a:buNone/>
            </a:pPr>
            <a:endParaRPr lang="es-PE" sz="1200" b="1" dirty="0"/>
          </a:p>
          <a:p>
            <a:pPr algn="just">
              <a:buNone/>
            </a:pPr>
            <a:endParaRPr lang="es-PE" sz="1200" b="1" dirty="0"/>
          </a:p>
          <a:p>
            <a:pPr algn="just">
              <a:buNone/>
            </a:pPr>
            <a:endParaRPr lang="es-PE" sz="1200" b="1" dirty="0"/>
          </a:p>
          <a:p>
            <a:pPr algn="just">
              <a:buNone/>
            </a:pPr>
            <a:endParaRPr lang="es-PE" sz="1200" b="1" dirty="0"/>
          </a:p>
          <a:p>
            <a:pPr algn="just">
              <a:buNone/>
            </a:pPr>
            <a:endParaRPr lang="es-PE" sz="1200" b="1" dirty="0"/>
          </a:p>
          <a:p>
            <a:pPr algn="just">
              <a:buNone/>
            </a:pPr>
            <a:endParaRPr lang="es-PE" sz="1200" b="1" dirty="0"/>
          </a:p>
          <a:p>
            <a:pPr algn="just">
              <a:buNone/>
            </a:pPr>
            <a:endParaRPr lang="es-PE" sz="1200" b="1" dirty="0"/>
          </a:p>
          <a:p>
            <a:pPr algn="just">
              <a:buNone/>
            </a:pPr>
            <a:endParaRPr lang="es-PE" sz="1200" b="1" dirty="0"/>
          </a:p>
          <a:p>
            <a:pPr algn="just">
              <a:buNone/>
            </a:pPr>
            <a:endParaRPr lang="es-PE" sz="1200" b="1" dirty="0"/>
          </a:p>
          <a:p>
            <a:pPr algn="just">
              <a:buNone/>
            </a:pPr>
            <a:endParaRPr lang="es-PE" sz="1200" b="1" dirty="0"/>
          </a:p>
          <a:p>
            <a:pPr algn="just">
              <a:buNone/>
            </a:pPr>
            <a:r>
              <a:rPr lang="es-PE" dirty="0"/>
              <a:t>	</a:t>
            </a:r>
          </a:p>
        </p:txBody>
      </p:sp>
      <p:sp>
        <p:nvSpPr>
          <p:cNvPr id="4" name="3 Rectángulo"/>
          <p:cNvSpPr/>
          <p:nvPr/>
        </p:nvSpPr>
        <p:spPr>
          <a:xfrm>
            <a:off x="492640" y="1723647"/>
            <a:ext cx="8279885" cy="992579"/>
          </a:xfrm>
          <a:prstGeom prst="rect">
            <a:avLst/>
          </a:prstGeom>
        </p:spPr>
        <p:txBody>
          <a:bodyPr wrap="square" lIns="68580" tIns="34290" rIns="68580" bIns="34290">
            <a:spAutoFit/>
          </a:bodyPr>
          <a:lstStyle/>
          <a:p>
            <a:pPr algn="just"/>
            <a:r>
              <a:rPr lang="en-US" sz="1200" dirty="0"/>
              <a:t>“Le </a:t>
            </a:r>
            <a:r>
              <a:rPr lang="en-US" sz="1200" dirty="0" err="1"/>
              <a:t>ceramiche</a:t>
            </a:r>
            <a:r>
              <a:rPr lang="en-US" sz="1200" dirty="0"/>
              <a:t> </a:t>
            </a:r>
            <a:r>
              <a:rPr lang="en-US" sz="1200" dirty="0" err="1"/>
              <a:t>dei</a:t>
            </a:r>
            <a:r>
              <a:rPr lang="en-US" sz="1200" dirty="0"/>
              <a:t> volti </a:t>
            </a:r>
            <a:r>
              <a:rPr lang="en-US" sz="1200" dirty="0" err="1"/>
              <a:t>rivelano</a:t>
            </a:r>
            <a:r>
              <a:rPr lang="en-US" sz="1200" dirty="0"/>
              <a:t> </a:t>
            </a:r>
            <a:r>
              <a:rPr lang="en-US" sz="1200" dirty="0" err="1"/>
              <a:t>manifestazioni</a:t>
            </a:r>
            <a:r>
              <a:rPr lang="en-US" sz="1200" dirty="0"/>
              <a:t> di </a:t>
            </a:r>
            <a:r>
              <a:rPr lang="en-US" sz="1200" dirty="0" err="1"/>
              <a:t>alterazioni</a:t>
            </a:r>
            <a:r>
              <a:rPr lang="en-US" sz="1200" dirty="0"/>
              <a:t> </a:t>
            </a:r>
            <a:r>
              <a:rPr lang="en-US" sz="1200" dirty="0" err="1"/>
              <a:t>fisiche</a:t>
            </a:r>
            <a:r>
              <a:rPr lang="en-US" sz="1200" dirty="0"/>
              <a:t> e </a:t>
            </a:r>
            <a:r>
              <a:rPr lang="en-US" sz="1200" dirty="0" err="1"/>
              <a:t>psico-espressive</a:t>
            </a:r>
            <a:r>
              <a:rPr lang="en-US" sz="1200" dirty="0"/>
              <a:t> </a:t>
            </a:r>
            <a:r>
              <a:rPr lang="en-US" sz="1200" dirty="0" err="1"/>
              <a:t>che</a:t>
            </a:r>
            <a:r>
              <a:rPr lang="en-US" sz="1200" dirty="0"/>
              <a:t> </a:t>
            </a:r>
            <a:r>
              <a:rPr lang="en-US" sz="1200" dirty="0" err="1"/>
              <a:t>ricordano</a:t>
            </a:r>
            <a:r>
              <a:rPr lang="en-US" sz="1200" dirty="0"/>
              <a:t> una </a:t>
            </a:r>
            <a:r>
              <a:rPr lang="en-US" sz="1200" dirty="0" err="1"/>
              <a:t>fotografia</a:t>
            </a:r>
            <a:r>
              <a:rPr lang="en-US" sz="1200" dirty="0"/>
              <a:t> a causa </a:t>
            </a:r>
            <a:r>
              <a:rPr lang="en-US" sz="1200" dirty="0" err="1"/>
              <a:t>della</a:t>
            </a:r>
            <a:r>
              <a:rPr lang="en-US" sz="1200" dirty="0"/>
              <a:t> </a:t>
            </a:r>
            <a:r>
              <a:rPr lang="en-US" sz="1200" dirty="0" err="1"/>
              <a:t>precisione</a:t>
            </a:r>
            <a:r>
              <a:rPr lang="en-US" sz="1200" dirty="0"/>
              <a:t> e </a:t>
            </a:r>
            <a:r>
              <a:rPr lang="en-US" sz="1200" dirty="0" err="1"/>
              <a:t>della</a:t>
            </a:r>
            <a:r>
              <a:rPr lang="en-US" sz="1200" dirty="0"/>
              <a:t> </a:t>
            </a:r>
            <a:r>
              <a:rPr lang="en-US" sz="1200" dirty="0" err="1"/>
              <a:t>finezza</a:t>
            </a:r>
            <a:r>
              <a:rPr lang="en-US" sz="1200" dirty="0"/>
              <a:t> </a:t>
            </a:r>
            <a:r>
              <a:rPr lang="en-US" sz="1200" dirty="0" err="1"/>
              <a:t>dei</a:t>
            </a:r>
            <a:r>
              <a:rPr lang="en-US" sz="1200" dirty="0"/>
              <a:t> </a:t>
            </a:r>
            <a:r>
              <a:rPr lang="en-US" sz="1200" dirty="0" err="1"/>
              <a:t>dettagli</a:t>
            </a:r>
            <a:r>
              <a:rPr lang="en-US" sz="1200" dirty="0"/>
              <a:t>; </a:t>
            </a:r>
            <a:r>
              <a:rPr lang="en-US" sz="1200" dirty="0" err="1"/>
              <a:t>Sono</a:t>
            </a:r>
            <a:r>
              <a:rPr lang="en-US" sz="1200" dirty="0"/>
              <a:t> </a:t>
            </a:r>
            <a:r>
              <a:rPr lang="en-US" sz="1200" dirty="0" err="1"/>
              <a:t>conosciuti</a:t>
            </a:r>
            <a:r>
              <a:rPr lang="en-US" sz="1200" dirty="0"/>
              <a:t> come </a:t>
            </a:r>
            <a:r>
              <a:rPr lang="en-US" sz="1200" dirty="0" err="1"/>
              <a:t>gli</a:t>
            </a:r>
            <a:r>
              <a:rPr lang="en-US" sz="1200" dirty="0"/>
              <a:t> "</a:t>
            </a:r>
            <a:r>
              <a:rPr lang="en-US" sz="1200" dirty="0" err="1"/>
              <a:t>huaco-ritratti</a:t>
            </a:r>
            <a:r>
              <a:rPr lang="en-US" sz="1200" dirty="0"/>
              <a:t>" </a:t>
            </a:r>
            <a:r>
              <a:rPr lang="en-US" sz="1200" dirty="0" err="1"/>
              <a:t>della</a:t>
            </a:r>
            <a:r>
              <a:rPr lang="en-US" sz="1200" dirty="0"/>
              <a:t> </a:t>
            </a:r>
            <a:r>
              <a:rPr lang="en-US" sz="1200" dirty="0" err="1"/>
              <a:t>cultura</a:t>
            </a:r>
            <a:r>
              <a:rPr lang="en-US" sz="1200" dirty="0"/>
              <a:t> Moche. </a:t>
            </a:r>
            <a:r>
              <a:rPr lang="en-US" sz="1200" dirty="0" err="1"/>
              <a:t>Inoltre</a:t>
            </a:r>
            <a:r>
              <a:rPr lang="en-US" sz="1200" dirty="0"/>
              <a:t>, </a:t>
            </a:r>
            <a:r>
              <a:rPr lang="en-US" sz="1200" dirty="0" err="1"/>
              <a:t>è</a:t>
            </a:r>
            <a:r>
              <a:rPr lang="en-US" sz="1200" dirty="0"/>
              <a:t> </a:t>
            </a:r>
            <a:r>
              <a:rPr lang="en-US" sz="1200" dirty="0" err="1"/>
              <a:t>possibile</a:t>
            </a:r>
            <a:r>
              <a:rPr lang="en-US" sz="1200" dirty="0"/>
              <a:t> </a:t>
            </a:r>
            <a:r>
              <a:rPr lang="en-US" sz="1200" dirty="0" err="1"/>
              <a:t>identificare</a:t>
            </a:r>
            <a:r>
              <a:rPr lang="en-US" sz="1200" dirty="0"/>
              <a:t> </a:t>
            </a:r>
            <a:r>
              <a:rPr lang="en-US" sz="1200" dirty="0" err="1"/>
              <a:t>entità</a:t>
            </a:r>
            <a:r>
              <a:rPr lang="en-US" sz="1200" dirty="0"/>
              <a:t> </a:t>
            </a:r>
            <a:r>
              <a:rPr lang="en-US" sz="1200" dirty="0" err="1"/>
              <a:t>congenite</a:t>
            </a:r>
            <a:r>
              <a:rPr lang="en-US" sz="1200" dirty="0"/>
              <a:t> e </a:t>
            </a:r>
            <a:r>
              <a:rPr lang="en-US" sz="1200" dirty="0" err="1"/>
              <a:t>neurologiche</a:t>
            </a:r>
            <a:r>
              <a:rPr lang="en-US" sz="1200" dirty="0"/>
              <a:t> </a:t>
            </a:r>
            <a:r>
              <a:rPr lang="en-US" sz="1200" dirty="0" err="1"/>
              <a:t>che</a:t>
            </a:r>
            <a:r>
              <a:rPr lang="en-US" sz="1200" dirty="0"/>
              <a:t> </a:t>
            </a:r>
            <a:r>
              <a:rPr lang="en-US" sz="1200" dirty="0" err="1"/>
              <a:t>includono</a:t>
            </a:r>
            <a:r>
              <a:rPr lang="en-US" sz="1200" dirty="0"/>
              <a:t> </a:t>
            </a:r>
            <a:r>
              <a:rPr lang="en-US" sz="1200" dirty="0" err="1"/>
              <a:t>varie</a:t>
            </a:r>
            <a:r>
              <a:rPr lang="en-US" sz="1200" dirty="0"/>
              <a:t> </a:t>
            </a:r>
            <a:r>
              <a:rPr lang="en-US" sz="1200" dirty="0" err="1"/>
              <a:t>caratteristiche</a:t>
            </a:r>
            <a:r>
              <a:rPr lang="en-US" sz="1200" dirty="0"/>
              <a:t> di </a:t>
            </a:r>
            <a:r>
              <a:rPr lang="en-US" sz="1200" dirty="0" err="1"/>
              <a:t>paralisi</a:t>
            </a:r>
            <a:r>
              <a:rPr lang="en-US" sz="1200" dirty="0"/>
              <a:t> e </a:t>
            </a:r>
            <a:r>
              <a:rPr lang="en-US" sz="1200" dirty="0" err="1"/>
              <a:t>deformazioni</a:t>
            </a:r>
            <a:r>
              <a:rPr lang="en-US" sz="1200" dirty="0"/>
              <a:t> </a:t>
            </a:r>
            <a:r>
              <a:rPr lang="en-US" sz="1200" dirty="0" err="1"/>
              <a:t>patologiche</a:t>
            </a:r>
            <a:r>
              <a:rPr lang="en-US" sz="1200" dirty="0"/>
              <a:t> multiple con </a:t>
            </a:r>
            <a:r>
              <a:rPr lang="en-US" sz="1200" dirty="0" err="1"/>
              <a:t>malattie</a:t>
            </a:r>
            <a:r>
              <a:rPr lang="en-US" sz="1200" dirty="0"/>
              <a:t> </a:t>
            </a:r>
            <a:r>
              <a:rPr lang="en-US" sz="1200" dirty="0" err="1"/>
              <a:t>dermiche</a:t>
            </a:r>
            <a:r>
              <a:rPr lang="en-US" sz="1200" dirty="0"/>
              <a:t> e </a:t>
            </a:r>
            <a:r>
              <a:rPr lang="en-US" sz="1200" dirty="0" err="1"/>
              <a:t>alcune</a:t>
            </a:r>
            <a:r>
              <a:rPr lang="en-US" sz="1200" dirty="0"/>
              <a:t> </a:t>
            </a:r>
            <a:r>
              <a:rPr lang="en-US" sz="1200" dirty="0" err="1"/>
              <a:t>delle</a:t>
            </a:r>
            <a:r>
              <a:rPr lang="en-US" sz="1200" dirty="0"/>
              <a:t> </a:t>
            </a:r>
            <a:r>
              <a:rPr lang="en-US" sz="1200" dirty="0" err="1"/>
              <a:t>concezioni</a:t>
            </a:r>
            <a:r>
              <a:rPr lang="en-US" sz="1200" dirty="0"/>
              <a:t> </a:t>
            </a:r>
            <a:r>
              <a:rPr lang="en-US" sz="1200" dirty="0" err="1"/>
              <a:t>antropomorfe</a:t>
            </a:r>
            <a:r>
              <a:rPr lang="en-US" sz="1200" dirty="0"/>
              <a:t>. Ci </a:t>
            </a:r>
            <a:r>
              <a:rPr lang="en-US" sz="1200" dirty="0" err="1"/>
              <a:t>sono</a:t>
            </a:r>
            <a:r>
              <a:rPr lang="en-US" sz="1200" dirty="0"/>
              <a:t> </a:t>
            </a:r>
            <a:r>
              <a:rPr lang="en-US" sz="1200" dirty="0" err="1"/>
              <a:t>rappresentazioni</a:t>
            </a:r>
            <a:r>
              <a:rPr lang="en-US" sz="1200" dirty="0"/>
              <a:t> </a:t>
            </a:r>
            <a:r>
              <a:rPr lang="en-US" sz="1200" dirty="0" err="1"/>
              <a:t>somatiche</a:t>
            </a:r>
            <a:r>
              <a:rPr lang="en-US" sz="1200" dirty="0"/>
              <a:t> </a:t>
            </a:r>
            <a:r>
              <a:rPr lang="en-US" sz="1200" dirty="0" err="1"/>
              <a:t>strutturali</a:t>
            </a:r>
            <a:r>
              <a:rPr lang="en-US" sz="1200" dirty="0"/>
              <a:t> con </a:t>
            </a:r>
            <a:r>
              <a:rPr lang="en-US" sz="1200" dirty="0" err="1"/>
              <a:t>deformazioni</a:t>
            </a:r>
            <a:r>
              <a:rPr lang="en-US" sz="1200" dirty="0"/>
              <a:t> </a:t>
            </a:r>
            <a:r>
              <a:rPr lang="en-US" sz="1200" dirty="0" err="1"/>
              <a:t>muscolo-scheletriche</a:t>
            </a:r>
            <a:r>
              <a:rPr lang="en-US" sz="1200" dirty="0"/>
              <a:t>, </a:t>
            </a:r>
            <a:r>
              <a:rPr lang="en-US" sz="1200" dirty="0" err="1"/>
              <a:t>assenza</a:t>
            </a:r>
            <a:r>
              <a:rPr lang="en-US" sz="1200" dirty="0"/>
              <a:t> </a:t>
            </a:r>
            <a:r>
              <a:rPr lang="en-US" sz="1200" dirty="0" err="1"/>
              <a:t>traumatica</a:t>
            </a:r>
            <a:r>
              <a:rPr lang="en-US" sz="1200" dirty="0"/>
              <a:t> di </a:t>
            </a:r>
            <a:r>
              <a:rPr lang="en-US" sz="1200" dirty="0" err="1"/>
              <a:t>estremità</a:t>
            </a:r>
            <a:r>
              <a:rPr lang="en-US" sz="1200" dirty="0"/>
              <a:t>, </a:t>
            </a:r>
            <a:r>
              <a:rPr lang="en-US" sz="1200" dirty="0" err="1"/>
              <a:t>difetti</a:t>
            </a:r>
            <a:r>
              <a:rPr lang="en-US" sz="1200" dirty="0"/>
              <a:t> </a:t>
            </a:r>
            <a:r>
              <a:rPr lang="en-US" sz="1200" dirty="0" err="1"/>
              <a:t>brachiali</a:t>
            </a:r>
            <a:r>
              <a:rPr lang="en-US" sz="1200" dirty="0"/>
              <a:t> e </a:t>
            </a:r>
            <a:r>
              <a:rPr lang="en-US" sz="1200" dirty="0" err="1"/>
              <a:t>crurali</a:t>
            </a:r>
            <a:r>
              <a:rPr lang="en-US" sz="1200" dirty="0"/>
              <a:t>, </a:t>
            </a:r>
            <a:r>
              <a:rPr lang="en-US" sz="1200" dirty="0" err="1"/>
              <a:t>tumori</a:t>
            </a:r>
            <a:r>
              <a:rPr lang="en-US" sz="1200" dirty="0"/>
              <a:t>" (29).</a:t>
            </a:r>
            <a:endParaRPr lang="es-PE" sz="1200" dirty="0"/>
          </a:p>
        </p:txBody>
      </p:sp>
    </p:spTree>
    <p:extLst>
      <p:ext uri="{BB962C8B-B14F-4D97-AF65-F5344CB8AC3E}">
        <p14:creationId xmlns:p14="http://schemas.microsoft.com/office/powerpoint/2010/main" val="377593929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08101" y="767003"/>
            <a:ext cx="7886700" cy="733023"/>
          </a:xfrm>
        </p:spPr>
        <p:txBody>
          <a:bodyPr>
            <a:normAutofit/>
          </a:bodyPr>
          <a:lstStyle/>
          <a:p>
            <a:r>
              <a:rPr lang="es-PE" sz="1800" b="1" dirty="0">
                <a:solidFill>
                  <a:schemeClr val="accent2"/>
                </a:solidFill>
                <a:effectLst>
                  <a:outerShdw blurRad="38100" dist="38100" dir="2700000" algn="tl">
                    <a:srgbClr val="000000">
                      <a:alpha val="43137"/>
                    </a:srgbClr>
                  </a:outerShdw>
                </a:effectLst>
              </a:rPr>
              <a:t>4. </a:t>
            </a:r>
            <a:r>
              <a:rPr lang="en-US" sz="1800" b="1" dirty="0">
                <a:solidFill>
                  <a:schemeClr val="accent2"/>
                </a:solidFill>
                <a:effectLst>
                  <a:outerShdw blurRad="38100" dist="38100" dir="2700000" algn="tl">
                    <a:srgbClr val="000000">
                      <a:alpha val="43137"/>
                    </a:srgbClr>
                  </a:outerShdw>
                </a:effectLst>
              </a:rPr>
              <a:t>Elenco </a:t>
            </a:r>
            <a:r>
              <a:rPr lang="en-US" sz="1800" b="1" dirty="0" err="1">
                <a:solidFill>
                  <a:schemeClr val="accent2"/>
                </a:solidFill>
                <a:effectLst>
                  <a:outerShdw blurRad="38100" dist="38100" dir="2700000" algn="tl">
                    <a:srgbClr val="000000">
                      <a:alpha val="43137"/>
                    </a:srgbClr>
                  </a:outerShdw>
                </a:effectLst>
              </a:rPr>
              <a:t>delle</a:t>
            </a:r>
            <a:r>
              <a:rPr lang="en-US" sz="1800" b="1" dirty="0">
                <a:solidFill>
                  <a:schemeClr val="accent2"/>
                </a:solidFill>
                <a:effectLst>
                  <a:outerShdw blurRad="38100" dist="38100" dir="2700000" algn="tl">
                    <a:srgbClr val="000000">
                      <a:alpha val="43137"/>
                    </a:srgbClr>
                  </a:outerShdw>
                </a:effectLst>
              </a:rPr>
              <a:t> </a:t>
            </a:r>
            <a:r>
              <a:rPr lang="en-US" sz="1800" b="1" dirty="0" err="1">
                <a:solidFill>
                  <a:schemeClr val="accent2"/>
                </a:solidFill>
                <a:effectLst>
                  <a:outerShdw blurRad="38100" dist="38100" dir="2700000" algn="tl">
                    <a:srgbClr val="000000">
                      <a:alpha val="43137"/>
                    </a:srgbClr>
                  </a:outerShdw>
                </a:effectLst>
              </a:rPr>
              <a:t>principali</a:t>
            </a:r>
            <a:r>
              <a:rPr lang="en-US" sz="1800" b="1" dirty="0">
                <a:solidFill>
                  <a:schemeClr val="accent2"/>
                </a:solidFill>
                <a:effectLst>
                  <a:outerShdw blurRad="38100" dist="38100" dir="2700000" algn="tl">
                    <a:srgbClr val="000000">
                      <a:alpha val="43137"/>
                    </a:srgbClr>
                  </a:outerShdw>
                </a:effectLst>
              </a:rPr>
              <a:t> </a:t>
            </a:r>
            <a:r>
              <a:rPr lang="en-US" sz="1800" b="1" dirty="0" err="1">
                <a:solidFill>
                  <a:schemeClr val="accent2"/>
                </a:solidFill>
                <a:effectLst>
                  <a:outerShdw blurRad="38100" dist="38100" dir="2700000" algn="tl">
                    <a:srgbClr val="000000">
                      <a:alpha val="43137"/>
                    </a:srgbClr>
                  </a:outerShdw>
                </a:effectLst>
              </a:rPr>
              <a:t>fonti</a:t>
            </a:r>
            <a:r>
              <a:rPr lang="en-US" sz="1800" b="1" dirty="0">
                <a:solidFill>
                  <a:schemeClr val="accent2"/>
                </a:solidFill>
                <a:effectLst>
                  <a:outerShdw blurRad="38100" dist="38100" dir="2700000" algn="tl">
                    <a:srgbClr val="000000">
                      <a:alpha val="43137"/>
                    </a:srgbClr>
                  </a:outerShdw>
                </a:effectLst>
              </a:rPr>
              <a:t> </a:t>
            </a:r>
            <a:r>
              <a:rPr lang="en-US" sz="1800" b="1" dirty="0" err="1">
                <a:solidFill>
                  <a:schemeClr val="accent2"/>
                </a:solidFill>
                <a:effectLst>
                  <a:outerShdw blurRad="38100" dist="38100" dir="2700000" algn="tl">
                    <a:srgbClr val="000000">
                      <a:alpha val="43137"/>
                    </a:srgbClr>
                  </a:outerShdw>
                </a:effectLst>
              </a:rPr>
              <a:t>nella</a:t>
            </a:r>
            <a:r>
              <a:rPr lang="en-US" sz="1800" b="1" dirty="0">
                <a:solidFill>
                  <a:schemeClr val="accent2"/>
                </a:solidFill>
                <a:effectLst>
                  <a:outerShdw blurRad="38100" dist="38100" dir="2700000" algn="tl">
                    <a:srgbClr val="000000">
                      <a:alpha val="43137"/>
                    </a:srgbClr>
                  </a:outerShdw>
                </a:effectLst>
              </a:rPr>
              <a:t> </a:t>
            </a:r>
            <a:r>
              <a:rPr lang="en-US" sz="1800" b="1" dirty="0" err="1">
                <a:solidFill>
                  <a:schemeClr val="accent2"/>
                </a:solidFill>
                <a:effectLst>
                  <a:outerShdw blurRad="38100" dist="38100" dir="2700000" algn="tl">
                    <a:srgbClr val="000000">
                      <a:alpha val="43137"/>
                    </a:srgbClr>
                  </a:outerShdw>
                </a:effectLst>
              </a:rPr>
              <a:t>storia</a:t>
            </a:r>
            <a:r>
              <a:rPr lang="en-US" sz="1800" b="1" dirty="0">
                <a:solidFill>
                  <a:schemeClr val="accent2"/>
                </a:solidFill>
                <a:effectLst>
                  <a:outerShdw blurRad="38100" dist="38100" dir="2700000" algn="tl">
                    <a:srgbClr val="000000">
                      <a:alpha val="43137"/>
                    </a:srgbClr>
                  </a:outerShdw>
                </a:effectLst>
              </a:rPr>
              <a:t> </a:t>
            </a:r>
            <a:r>
              <a:rPr lang="en-US" sz="1800" b="1" dirty="0" err="1">
                <a:solidFill>
                  <a:schemeClr val="accent2"/>
                </a:solidFill>
                <a:effectLst>
                  <a:outerShdw blurRad="38100" dist="38100" dir="2700000" algn="tl">
                    <a:srgbClr val="000000">
                      <a:alpha val="43137"/>
                    </a:srgbClr>
                  </a:outerShdw>
                </a:effectLst>
              </a:rPr>
              <a:t>della</a:t>
            </a:r>
            <a:r>
              <a:rPr lang="en-US" sz="1800" b="1" dirty="0">
                <a:solidFill>
                  <a:schemeClr val="accent2"/>
                </a:solidFill>
                <a:effectLst>
                  <a:outerShdw blurRad="38100" dist="38100" dir="2700000" algn="tl">
                    <a:srgbClr val="000000">
                      <a:alpha val="43137"/>
                    </a:srgbClr>
                  </a:outerShdw>
                </a:effectLst>
              </a:rPr>
              <a:t> </a:t>
            </a:r>
            <a:r>
              <a:rPr lang="en-US" sz="1800" b="1" dirty="0" err="1">
                <a:solidFill>
                  <a:schemeClr val="accent2"/>
                </a:solidFill>
                <a:effectLst>
                  <a:outerShdw blurRad="38100" dist="38100" dir="2700000" algn="tl">
                    <a:srgbClr val="000000">
                      <a:alpha val="43137"/>
                    </a:srgbClr>
                  </a:outerShdw>
                </a:effectLst>
              </a:rPr>
              <a:t>medicina</a:t>
            </a:r>
            <a:r>
              <a:rPr lang="en-US" sz="1800" b="1" dirty="0">
                <a:solidFill>
                  <a:schemeClr val="accent2"/>
                </a:solidFill>
                <a:effectLst>
                  <a:outerShdw blurRad="38100" dist="38100" dir="2700000" algn="tl">
                    <a:srgbClr val="000000">
                      <a:alpha val="43137"/>
                    </a:srgbClr>
                  </a:outerShdw>
                </a:effectLst>
              </a:rPr>
              <a:t> </a:t>
            </a:r>
            <a:r>
              <a:rPr lang="en-US" sz="1800" b="1" dirty="0" err="1">
                <a:solidFill>
                  <a:schemeClr val="accent2"/>
                </a:solidFill>
                <a:effectLst>
                  <a:outerShdw blurRad="38100" dist="38100" dir="2700000" algn="tl">
                    <a:srgbClr val="000000">
                      <a:alpha val="43137"/>
                    </a:srgbClr>
                  </a:outerShdw>
                </a:effectLst>
              </a:rPr>
              <a:t>precolombiana</a:t>
            </a:r>
            <a:r>
              <a:rPr lang="en-US" sz="1800" b="1" dirty="0">
                <a:solidFill>
                  <a:schemeClr val="accent2"/>
                </a:solidFill>
                <a:effectLst>
                  <a:outerShdw blurRad="38100" dist="38100" dir="2700000" algn="tl">
                    <a:srgbClr val="000000">
                      <a:alpha val="43137"/>
                    </a:srgbClr>
                  </a:outerShdw>
                </a:effectLst>
              </a:rPr>
              <a:t> e Inca in </a:t>
            </a:r>
            <a:r>
              <a:rPr lang="en-US" sz="1800" b="1" dirty="0" err="1">
                <a:solidFill>
                  <a:schemeClr val="accent2"/>
                </a:solidFill>
                <a:effectLst>
                  <a:outerShdw blurRad="38100" dist="38100" dir="2700000" algn="tl">
                    <a:srgbClr val="000000">
                      <a:alpha val="43137"/>
                    </a:srgbClr>
                  </a:outerShdw>
                </a:effectLst>
              </a:rPr>
              <a:t>Perù</a:t>
            </a:r>
            <a:endParaRPr lang="en-US" sz="1800" b="1" dirty="0">
              <a:solidFill>
                <a:schemeClr val="accent2"/>
              </a:solidFill>
              <a:effectLst>
                <a:outerShdw blurRad="38100" dist="38100" dir="2700000" algn="tl">
                  <a:srgbClr val="000000">
                    <a:alpha val="43137"/>
                  </a:srgbClr>
                </a:outerShdw>
              </a:effectLst>
            </a:endParaRPr>
          </a:p>
        </p:txBody>
      </p:sp>
      <p:sp>
        <p:nvSpPr>
          <p:cNvPr id="3" name="Marcador de contenido 2"/>
          <p:cNvSpPr>
            <a:spLocks noGrp="1"/>
          </p:cNvSpPr>
          <p:nvPr>
            <p:ph idx="1"/>
          </p:nvPr>
        </p:nvSpPr>
        <p:spPr>
          <a:xfrm>
            <a:off x="628650" y="1369219"/>
            <a:ext cx="8255577" cy="2931319"/>
          </a:xfrm>
        </p:spPr>
        <p:txBody>
          <a:bodyPr>
            <a:normAutofit lnSpcReduction="10000"/>
          </a:bodyPr>
          <a:lstStyle/>
          <a:p>
            <a:pPr algn="just">
              <a:buNone/>
            </a:pPr>
            <a:endParaRPr lang="es-PE" sz="1200" b="1" dirty="0"/>
          </a:p>
          <a:p>
            <a:pPr algn="just">
              <a:buNone/>
            </a:pPr>
            <a:endParaRPr lang="es-PE" sz="1200" b="1" dirty="0"/>
          </a:p>
          <a:p>
            <a:pPr algn="just">
              <a:buNone/>
            </a:pPr>
            <a:endParaRPr lang="es-PE" sz="1200" b="1" dirty="0"/>
          </a:p>
          <a:p>
            <a:pPr algn="just">
              <a:buNone/>
            </a:pPr>
            <a:endParaRPr lang="es-PE" sz="1200" b="1" dirty="0"/>
          </a:p>
          <a:p>
            <a:pPr algn="just">
              <a:buNone/>
            </a:pPr>
            <a:endParaRPr lang="es-PE" sz="1200" b="1" dirty="0"/>
          </a:p>
          <a:p>
            <a:pPr algn="just">
              <a:buNone/>
            </a:pPr>
            <a:endParaRPr lang="es-PE" sz="1200" b="1" dirty="0"/>
          </a:p>
          <a:p>
            <a:pPr algn="just">
              <a:buNone/>
            </a:pPr>
            <a:endParaRPr lang="es-PE" sz="1200" b="1" dirty="0"/>
          </a:p>
          <a:p>
            <a:pPr algn="just">
              <a:buNone/>
            </a:pPr>
            <a:endParaRPr lang="es-PE" sz="1200" b="1" dirty="0"/>
          </a:p>
          <a:p>
            <a:pPr algn="just">
              <a:buNone/>
            </a:pPr>
            <a:endParaRPr lang="es-PE" sz="1200" b="1" dirty="0"/>
          </a:p>
          <a:p>
            <a:pPr algn="just">
              <a:buNone/>
            </a:pPr>
            <a:endParaRPr lang="es-PE" sz="1200" b="1" dirty="0"/>
          </a:p>
          <a:p>
            <a:pPr algn="just">
              <a:buNone/>
            </a:pPr>
            <a:r>
              <a:rPr lang="es-PE" dirty="0"/>
              <a:t>	</a:t>
            </a:r>
          </a:p>
        </p:txBody>
      </p:sp>
      <p:sp>
        <p:nvSpPr>
          <p:cNvPr id="4" name="3 Rectángulo"/>
          <p:cNvSpPr/>
          <p:nvPr/>
        </p:nvSpPr>
        <p:spPr>
          <a:xfrm>
            <a:off x="492639" y="1579810"/>
            <a:ext cx="8279885" cy="807913"/>
          </a:xfrm>
          <a:prstGeom prst="rect">
            <a:avLst/>
          </a:prstGeom>
        </p:spPr>
        <p:txBody>
          <a:bodyPr wrap="square" lIns="68580" tIns="34290" rIns="68580" bIns="34290">
            <a:spAutoFit/>
          </a:bodyPr>
          <a:lstStyle/>
          <a:p>
            <a:pPr algn="just"/>
            <a:r>
              <a:rPr lang="en-US" sz="1200" dirty="0"/>
              <a:t>"</a:t>
            </a:r>
            <a:r>
              <a:rPr lang="en-US" sz="1200" dirty="0" err="1"/>
              <a:t>Molte</a:t>
            </a:r>
            <a:r>
              <a:rPr lang="en-US" sz="1200" dirty="0"/>
              <a:t> </a:t>
            </a:r>
            <a:r>
              <a:rPr lang="en-US" sz="1200" dirty="0" err="1"/>
              <a:t>sono</a:t>
            </a:r>
            <a:r>
              <a:rPr lang="en-US" sz="1200" dirty="0"/>
              <a:t> le </a:t>
            </a:r>
            <a:r>
              <a:rPr lang="en-US" sz="1200" dirty="0" err="1"/>
              <a:t>malattie</a:t>
            </a:r>
            <a:r>
              <a:rPr lang="en-US" sz="1200" dirty="0"/>
              <a:t> </a:t>
            </a:r>
            <a:r>
              <a:rPr lang="en-US" sz="1200" dirty="0" err="1"/>
              <a:t>identificate</a:t>
            </a:r>
            <a:r>
              <a:rPr lang="en-US" sz="1200" dirty="0"/>
              <a:t> </a:t>
            </a:r>
            <a:r>
              <a:rPr lang="en-US" sz="1200" dirty="0" err="1"/>
              <a:t>sulla</a:t>
            </a:r>
            <a:r>
              <a:rPr lang="en-US" sz="1200" dirty="0"/>
              <a:t> base </a:t>
            </a:r>
            <a:r>
              <a:rPr lang="en-US" sz="1200" dirty="0" err="1"/>
              <a:t>della</a:t>
            </a:r>
            <a:r>
              <a:rPr lang="en-US" sz="1200" dirty="0"/>
              <a:t> </a:t>
            </a:r>
            <a:r>
              <a:rPr lang="en-US" sz="1200" dirty="0" err="1"/>
              <a:t>ceramica</a:t>
            </a:r>
            <a:r>
              <a:rPr lang="en-US" sz="1200" dirty="0"/>
              <a:t>; come le </a:t>
            </a:r>
            <a:r>
              <a:rPr lang="en-US" sz="1200" dirty="0" err="1"/>
              <a:t>seguenti</a:t>
            </a:r>
            <a:r>
              <a:rPr lang="en-US" sz="1200" dirty="0"/>
              <a:t>: </a:t>
            </a:r>
            <a:r>
              <a:rPr lang="en-US" sz="1200" dirty="0" err="1"/>
              <a:t>obesità</a:t>
            </a:r>
            <a:r>
              <a:rPr lang="en-US" sz="1200" dirty="0"/>
              <a:t>, </a:t>
            </a:r>
            <a:r>
              <a:rPr lang="en-US" sz="1200" dirty="0" err="1"/>
              <a:t>gozzo</a:t>
            </a:r>
            <a:r>
              <a:rPr lang="en-US" sz="1200" dirty="0"/>
              <a:t> </a:t>
            </a:r>
            <a:r>
              <a:rPr lang="en-US" sz="1200" dirty="0" err="1"/>
              <a:t>tiroideo</a:t>
            </a:r>
            <a:r>
              <a:rPr lang="en-US" sz="1200" dirty="0"/>
              <a:t>, </a:t>
            </a:r>
            <a:r>
              <a:rPr lang="en-US" sz="1200" dirty="0" err="1"/>
              <a:t>steatopigia</a:t>
            </a:r>
            <a:r>
              <a:rPr lang="en-US" sz="1200" dirty="0"/>
              <a:t>, </a:t>
            </a:r>
            <a:r>
              <a:rPr lang="en-US" sz="1200" dirty="0" err="1"/>
              <a:t>lesioni</a:t>
            </a:r>
            <a:r>
              <a:rPr lang="en-US" sz="1200" dirty="0"/>
              <a:t> </a:t>
            </a:r>
            <a:r>
              <a:rPr lang="en-US" sz="1200" dirty="0" err="1"/>
              <a:t>facciali</a:t>
            </a:r>
            <a:r>
              <a:rPr lang="en-US" sz="1200" dirty="0"/>
              <a:t> </a:t>
            </a:r>
            <a:r>
              <a:rPr lang="en-US" sz="1200" dirty="0" err="1"/>
              <a:t>dei</a:t>
            </a:r>
            <a:r>
              <a:rPr lang="en-US" sz="1200" dirty="0"/>
              <a:t> </a:t>
            </a:r>
            <a:r>
              <a:rPr lang="en-US" sz="1200" dirty="0" err="1"/>
              <a:t>nervi</a:t>
            </a:r>
            <a:r>
              <a:rPr lang="en-US" sz="1200" dirty="0"/>
              <a:t> </a:t>
            </a:r>
            <a:r>
              <a:rPr lang="en-US" sz="1200" dirty="0" err="1"/>
              <a:t>facciali</a:t>
            </a:r>
            <a:r>
              <a:rPr lang="en-US" sz="1200" dirty="0"/>
              <a:t> e </a:t>
            </a:r>
            <a:r>
              <a:rPr lang="en-US" sz="1200" dirty="0" err="1"/>
              <a:t>trigeminali</a:t>
            </a:r>
            <a:r>
              <a:rPr lang="en-US" sz="1200" dirty="0"/>
              <a:t>, </a:t>
            </a:r>
            <a:r>
              <a:rPr lang="en-US" sz="1200" dirty="0" err="1"/>
              <a:t>cecità</a:t>
            </a:r>
            <a:r>
              <a:rPr lang="en-US" sz="1200" dirty="0"/>
              <a:t>, </a:t>
            </a:r>
            <a:r>
              <a:rPr lang="en-US" sz="1200" dirty="0" err="1"/>
              <a:t>labbro</a:t>
            </a:r>
            <a:r>
              <a:rPr lang="en-US" sz="1200" dirty="0"/>
              <a:t> </a:t>
            </a:r>
            <a:r>
              <a:rPr lang="en-US" sz="1200" dirty="0" err="1"/>
              <a:t>leporino</a:t>
            </a:r>
            <a:r>
              <a:rPr lang="en-US" sz="1200" dirty="0"/>
              <a:t>, </a:t>
            </a:r>
            <a:r>
              <a:rPr lang="en-US" sz="1200" dirty="0" err="1"/>
              <a:t>deformazioni</a:t>
            </a:r>
            <a:r>
              <a:rPr lang="en-US" sz="1200" dirty="0"/>
              <a:t> </a:t>
            </a:r>
            <a:r>
              <a:rPr lang="en-US" sz="1200" dirty="0" err="1"/>
              <a:t>nasali</a:t>
            </a:r>
            <a:r>
              <a:rPr lang="en-US" sz="1200" dirty="0"/>
              <a:t> e di </a:t>
            </a:r>
            <a:r>
              <a:rPr lang="en-US" sz="1200" dirty="0" err="1"/>
              <a:t>distruzione</a:t>
            </a:r>
            <a:r>
              <a:rPr lang="en-US" sz="1200" dirty="0"/>
              <a:t> del </a:t>
            </a:r>
            <a:r>
              <a:rPr lang="en-US" sz="1200" dirty="0" err="1"/>
              <a:t>setto</a:t>
            </a:r>
            <a:r>
              <a:rPr lang="en-US" sz="1200" dirty="0"/>
              <a:t> </a:t>
            </a:r>
            <a:r>
              <a:rPr lang="en-US" sz="1200" dirty="0" err="1"/>
              <a:t>congenito</a:t>
            </a:r>
            <a:r>
              <a:rPr lang="en-US" sz="1200" dirty="0"/>
              <a:t> e </a:t>
            </a:r>
            <a:r>
              <a:rPr lang="en-US" sz="1200" dirty="0" err="1"/>
              <a:t>acquisito</a:t>
            </a:r>
            <a:r>
              <a:rPr lang="en-US" sz="1200" dirty="0"/>
              <a:t>, </a:t>
            </a:r>
            <a:r>
              <a:rPr lang="en-US" sz="1200" dirty="0" err="1"/>
              <a:t>esoftalmo</a:t>
            </a:r>
            <a:r>
              <a:rPr lang="en-US" sz="1200" dirty="0"/>
              <a:t>, </a:t>
            </a:r>
            <a:r>
              <a:rPr lang="en-US" sz="1200" dirty="0" err="1"/>
              <a:t>ptosi</a:t>
            </a:r>
            <a:r>
              <a:rPr lang="en-US" sz="1200" dirty="0"/>
              <a:t> </a:t>
            </a:r>
            <a:r>
              <a:rPr lang="en-US" sz="1200" dirty="0" err="1"/>
              <a:t>palpebrale</a:t>
            </a:r>
            <a:r>
              <a:rPr lang="en-US" sz="1200" dirty="0"/>
              <a:t>, </a:t>
            </a:r>
            <a:r>
              <a:rPr lang="en-US" sz="1200" dirty="0" err="1"/>
              <a:t>gomma</a:t>
            </a:r>
            <a:r>
              <a:rPr lang="en-US" sz="1200" dirty="0"/>
              <a:t> </a:t>
            </a:r>
            <a:r>
              <a:rPr lang="en-US" sz="1200" dirty="0" err="1"/>
              <a:t>sifilitica</a:t>
            </a:r>
            <a:r>
              <a:rPr lang="en-US" sz="1200" dirty="0"/>
              <a:t> </a:t>
            </a:r>
            <a:r>
              <a:rPr lang="en-US" sz="1200" dirty="0" err="1"/>
              <a:t>facciale</a:t>
            </a:r>
            <a:r>
              <a:rPr lang="en-US" sz="1200" dirty="0"/>
              <a:t>, uta, </a:t>
            </a:r>
            <a:r>
              <a:rPr lang="en-US" sz="1200" dirty="0" err="1"/>
              <a:t>pinta</a:t>
            </a:r>
            <a:r>
              <a:rPr lang="en-US" sz="1200" dirty="0"/>
              <a:t>, </a:t>
            </a:r>
            <a:r>
              <a:rPr lang="en-US" sz="1200" dirty="0" err="1"/>
              <a:t>erosioni</a:t>
            </a:r>
            <a:r>
              <a:rPr lang="en-US" sz="1200" dirty="0"/>
              <a:t> </a:t>
            </a:r>
            <a:r>
              <a:rPr lang="en-US" sz="1200" dirty="0" err="1"/>
              <a:t>della</a:t>
            </a:r>
            <a:r>
              <a:rPr lang="en-US" sz="1200" dirty="0"/>
              <a:t> </a:t>
            </a:r>
            <a:r>
              <a:rPr lang="en-US" sz="1200" dirty="0" err="1"/>
              <a:t>pelle</a:t>
            </a:r>
            <a:r>
              <a:rPr lang="en-US" sz="1200" dirty="0"/>
              <a:t>, </a:t>
            </a:r>
            <a:r>
              <a:rPr lang="en-US" sz="1200" dirty="0" err="1"/>
              <a:t>facce</a:t>
            </a:r>
            <a:r>
              <a:rPr lang="en-US" sz="1200" dirty="0"/>
              <a:t> mutilate, </a:t>
            </a:r>
            <a:r>
              <a:rPr lang="en-US" sz="1200" dirty="0" err="1"/>
              <a:t>deformazioni</a:t>
            </a:r>
            <a:r>
              <a:rPr lang="en-US" sz="1200" dirty="0"/>
              <a:t> </a:t>
            </a:r>
            <a:r>
              <a:rPr lang="en-US" sz="1200" dirty="0" err="1"/>
              <a:t>cranici</a:t>
            </a:r>
            <a:r>
              <a:rPr lang="en-US" sz="1200" dirty="0"/>
              <a:t>, </a:t>
            </a:r>
            <a:r>
              <a:rPr lang="en-US" sz="1200" dirty="0" err="1"/>
              <a:t>ecc</a:t>
            </a:r>
            <a:r>
              <a:rPr lang="en-US" sz="1200" dirty="0"/>
              <a:t>.
</a:t>
            </a:r>
            <a:endParaRPr lang="es-PE" sz="1200" dirty="0"/>
          </a:p>
        </p:txBody>
      </p:sp>
    </p:spTree>
    <p:extLst>
      <p:ext uri="{BB962C8B-B14F-4D97-AF65-F5344CB8AC3E}">
        <p14:creationId xmlns:p14="http://schemas.microsoft.com/office/powerpoint/2010/main" val="377593929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89232" y="838923"/>
            <a:ext cx="7886700" cy="774120"/>
          </a:xfrm>
        </p:spPr>
        <p:txBody>
          <a:bodyPr>
            <a:normAutofit/>
          </a:bodyPr>
          <a:lstStyle/>
          <a:p>
            <a:r>
              <a:rPr lang="es-PE" sz="1800" b="1" dirty="0">
                <a:solidFill>
                  <a:schemeClr val="accent2"/>
                </a:solidFill>
                <a:effectLst>
                  <a:outerShdw blurRad="38100" dist="38100" dir="2700000" algn="tl">
                    <a:srgbClr val="000000">
                      <a:alpha val="43137"/>
                    </a:srgbClr>
                  </a:outerShdw>
                </a:effectLst>
              </a:rPr>
              <a:t>4. </a:t>
            </a:r>
            <a:r>
              <a:rPr lang="en-US" sz="1800" b="1" dirty="0">
                <a:solidFill>
                  <a:schemeClr val="accent2"/>
                </a:solidFill>
                <a:effectLst>
                  <a:outerShdw blurRad="38100" dist="38100" dir="2700000" algn="tl">
                    <a:srgbClr val="000000">
                      <a:alpha val="43137"/>
                    </a:srgbClr>
                  </a:outerShdw>
                </a:effectLst>
              </a:rPr>
              <a:t>Elenco </a:t>
            </a:r>
            <a:r>
              <a:rPr lang="en-US" sz="1800" b="1" dirty="0" err="1">
                <a:solidFill>
                  <a:schemeClr val="accent2"/>
                </a:solidFill>
                <a:effectLst>
                  <a:outerShdw blurRad="38100" dist="38100" dir="2700000" algn="tl">
                    <a:srgbClr val="000000">
                      <a:alpha val="43137"/>
                    </a:srgbClr>
                  </a:outerShdw>
                </a:effectLst>
              </a:rPr>
              <a:t>delle</a:t>
            </a:r>
            <a:r>
              <a:rPr lang="en-US" sz="1800" b="1" dirty="0">
                <a:solidFill>
                  <a:schemeClr val="accent2"/>
                </a:solidFill>
                <a:effectLst>
                  <a:outerShdw blurRad="38100" dist="38100" dir="2700000" algn="tl">
                    <a:srgbClr val="000000">
                      <a:alpha val="43137"/>
                    </a:srgbClr>
                  </a:outerShdw>
                </a:effectLst>
              </a:rPr>
              <a:t> </a:t>
            </a:r>
            <a:r>
              <a:rPr lang="en-US" sz="1800" b="1" dirty="0" err="1">
                <a:solidFill>
                  <a:schemeClr val="accent2"/>
                </a:solidFill>
                <a:effectLst>
                  <a:outerShdw blurRad="38100" dist="38100" dir="2700000" algn="tl">
                    <a:srgbClr val="000000">
                      <a:alpha val="43137"/>
                    </a:srgbClr>
                  </a:outerShdw>
                </a:effectLst>
              </a:rPr>
              <a:t>principali</a:t>
            </a:r>
            <a:r>
              <a:rPr lang="en-US" sz="1800" b="1" dirty="0">
                <a:solidFill>
                  <a:schemeClr val="accent2"/>
                </a:solidFill>
                <a:effectLst>
                  <a:outerShdw blurRad="38100" dist="38100" dir="2700000" algn="tl">
                    <a:srgbClr val="000000">
                      <a:alpha val="43137"/>
                    </a:srgbClr>
                  </a:outerShdw>
                </a:effectLst>
              </a:rPr>
              <a:t> </a:t>
            </a:r>
            <a:r>
              <a:rPr lang="en-US" sz="1800" b="1" dirty="0" err="1">
                <a:solidFill>
                  <a:schemeClr val="accent2"/>
                </a:solidFill>
                <a:effectLst>
                  <a:outerShdw blurRad="38100" dist="38100" dir="2700000" algn="tl">
                    <a:srgbClr val="000000">
                      <a:alpha val="43137"/>
                    </a:srgbClr>
                  </a:outerShdw>
                </a:effectLst>
              </a:rPr>
              <a:t>fonti</a:t>
            </a:r>
            <a:r>
              <a:rPr lang="en-US" sz="1800" b="1" dirty="0">
                <a:solidFill>
                  <a:schemeClr val="accent2"/>
                </a:solidFill>
                <a:effectLst>
                  <a:outerShdw blurRad="38100" dist="38100" dir="2700000" algn="tl">
                    <a:srgbClr val="000000">
                      <a:alpha val="43137"/>
                    </a:srgbClr>
                  </a:outerShdw>
                </a:effectLst>
              </a:rPr>
              <a:t> </a:t>
            </a:r>
            <a:r>
              <a:rPr lang="en-US" sz="1800" b="1" dirty="0" err="1">
                <a:solidFill>
                  <a:schemeClr val="accent2"/>
                </a:solidFill>
                <a:effectLst>
                  <a:outerShdw blurRad="38100" dist="38100" dir="2700000" algn="tl">
                    <a:srgbClr val="000000">
                      <a:alpha val="43137"/>
                    </a:srgbClr>
                  </a:outerShdw>
                </a:effectLst>
              </a:rPr>
              <a:t>nella</a:t>
            </a:r>
            <a:r>
              <a:rPr lang="en-US" sz="1800" b="1" dirty="0">
                <a:solidFill>
                  <a:schemeClr val="accent2"/>
                </a:solidFill>
                <a:effectLst>
                  <a:outerShdw blurRad="38100" dist="38100" dir="2700000" algn="tl">
                    <a:srgbClr val="000000">
                      <a:alpha val="43137"/>
                    </a:srgbClr>
                  </a:outerShdw>
                </a:effectLst>
              </a:rPr>
              <a:t> </a:t>
            </a:r>
            <a:r>
              <a:rPr lang="en-US" sz="1800" b="1" dirty="0" err="1">
                <a:solidFill>
                  <a:schemeClr val="accent2"/>
                </a:solidFill>
                <a:effectLst>
                  <a:outerShdw blurRad="38100" dist="38100" dir="2700000" algn="tl">
                    <a:srgbClr val="000000">
                      <a:alpha val="43137"/>
                    </a:srgbClr>
                  </a:outerShdw>
                </a:effectLst>
              </a:rPr>
              <a:t>storia</a:t>
            </a:r>
            <a:r>
              <a:rPr lang="en-US" sz="1800" b="1" dirty="0">
                <a:solidFill>
                  <a:schemeClr val="accent2"/>
                </a:solidFill>
                <a:effectLst>
                  <a:outerShdw blurRad="38100" dist="38100" dir="2700000" algn="tl">
                    <a:srgbClr val="000000">
                      <a:alpha val="43137"/>
                    </a:srgbClr>
                  </a:outerShdw>
                </a:effectLst>
              </a:rPr>
              <a:t> </a:t>
            </a:r>
            <a:r>
              <a:rPr lang="en-US" sz="1800" b="1" dirty="0" err="1">
                <a:solidFill>
                  <a:schemeClr val="accent2"/>
                </a:solidFill>
                <a:effectLst>
                  <a:outerShdw blurRad="38100" dist="38100" dir="2700000" algn="tl">
                    <a:srgbClr val="000000">
                      <a:alpha val="43137"/>
                    </a:srgbClr>
                  </a:outerShdw>
                </a:effectLst>
              </a:rPr>
              <a:t>della</a:t>
            </a:r>
            <a:r>
              <a:rPr lang="en-US" sz="1800" b="1" dirty="0">
                <a:solidFill>
                  <a:schemeClr val="accent2"/>
                </a:solidFill>
                <a:effectLst>
                  <a:outerShdw blurRad="38100" dist="38100" dir="2700000" algn="tl">
                    <a:srgbClr val="000000">
                      <a:alpha val="43137"/>
                    </a:srgbClr>
                  </a:outerShdw>
                </a:effectLst>
              </a:rPr>
              <a:t> </a:t>
            </a:r>
            <a:r>
              <a:rPr lang="en-US" sz="1800" b="1" dirty="0" err="1">
                <a:solidFill>
                  <a:schemeClr val="accent2"/>
                </a:solidFill>
                <a:effectLst>
                  <a:outerShdw blurRad="38100" dist="38100" dir="2700000" algn="tl">
                    <a:srgbClr val="000000">
                      <a:alpha val="43137"/>
                    </a:srgbClr>
                  </a:outerShdw>
                </a:effectLst>
              </a:rPr>
              <a:t>medicina</a:t>
            </a:r>
            <a:r>
              <a:rPr lang="en-US" sz="1800" b="1" dirty="0">
                <a:solidFill>
                  <a:schemeClr val="accent2"/>
                </a:solidFill>
                <a:effectLst>
                  <a:outerShdw blurRad="38100" dist="38100" dir="2700000" algn="tl">
                    <a:srgbClr val="000000">
                      <a:alpha val="43137"/>
                    </a:srgbClr>
                  </a:outerShdw>
                </a:effectLst>
              </a:rPr>
              <a:t> </a:t>
            </a:r>
            <a:r>
              <a:rPr lang="en-US" sz="1800" b="1" dirty="0" err="1">
                <a:solidFill>
                  <a:schemeClr val="accent2"/>
                </a:solidFill>
                <a:effectLst>
                  <a:outerShdw blurRad="38100" dist="38100" dir="2700000" algn="tl">
                    <a:srgbClr val="000000">
                      <a:alpha val="43137"/>
                    </a:srgbClr>
                  </a:outerShdw>
                </a:effectLst>
              </a:rPr>
              <a:t>precolombiana</a:t>
            </a:r>
            <a:r>
              <a:rPr lang="en-US" sz="1800" b="1" dirty="0">
                <a:solidFill>
                  <a:schemeClr val="accent2"/>
                </a:solidFill>
                <a:effectLst>
                  <a:outerShdw blurRad="38100" dist="38100" dir="2700000" algn="tl">
                    <a:srgbClr val="000000">
                      <a:alpha val="43137"/>
                    </a:srgbClr>
                  </a:outerShdw>
                </a:effectLst>
              </a:rPr>
              <a:t> e Inca in </a:t>
            </a:r>
            <a:r>
              <a:rPr lang="en-US" sz="1800" b="1" dirty="0" err="1">
                <a:solidFill>
                  <a:schemeClr val="accent2"/>
                </a:solidFill>
                <a:effectLst>
                  <a:outerShdw blurRad="38100" dist="38100" dir="2700000" algn="tl">
                    <a:srgbClr val="000000">
                      <a:alpha val="43137"/>
                    </a:srgbClr>
                  </a:outerShdw>
                </a:effectLst>
              </a:rPr>
              <a:t>Perù</a:t>
            </a:r>
            <a:endParaRPr lang="en-US" sz="1800" b="1" dirty="0">
              <a:solidFill>
                <a:schemeClr val="accent2"/>
              </a:solidFill>
              <a:effectLst>
                <a:outerShdw blurRad="38100" dist="38100" dir="2700000" algn="tl">
                  <a:srgbClr val="000000">
                    <a:alpha val="43137"/>
                  </a:srgbClr>
                </a:outerShdw>
              </a:effectLst>
            </a:endParaRPr>
          </a:p>
        </p:txBody>
      </p:sp>
      <p:sp>
        <p:nvSpPr>
          <p:cNvPr id="3" name="Marcador de contenido 2"/>
          <p:cNvSpPr>
            <a:spLocks noGrp="1"/>
          </p:cNvSpPr>
          <p:nvPr>
            <p:ph idx="1"/>
          </p:nvPr>
        </p:nvSpPr>
        <p:spPr>
          <a:xfrm>
            <a:off x="597828" y="1471961"/>
            <a:ext cx="8255577" cy="1579464"/>
          </a:xfrm>
        </p:spPr>
        <p:txBody>
          <a:bodyPr>
            <a:normAutofit fontScale="25000" lnSpcReduction="20000"/>
          </a:bodyPr>
          <a:lstStyle/>
          <a:p>
            <a:pPr algn="just">
              <a:buNone/>
            </a:pPr>
            <a:endParaRPr lang="es-PE" sz="1200" b="1" dirty="0"/>
          </a:p>
          <a:p>
            <a:pPr algn="just">
              <a:buNone/>
            </a:pPr>
            <a:endParaRPr lang="es-PE" dirty="0"/>
          </a:p>
          <a:p>
            <a:pPr algn="just">
              <a:buNone/>
            </a:pPr>
            <a:endParaRPr lang="es-PE" dirty="0"/>
          </a:p>
          <a:p>
            <a:pPr marL="0" indent="0" algn="just">
              <a:buNone/>
            </a:pPr>
            <a:r>
              <a:rPr lang="en-US" sz="4800" dirty="0" err="1"/>
              <a:t>Un'altra</a:t>
            </a:r>
            <a:r>
              <a:rPr lang="en-US" sz="4800" dirty="0"/>
              <a:t> </a:t>
            </a:r>
            <a:r>
              <a:rPr lang="en-US" sz="4800" dirty="0" err="1"/>
              <a:t>informazione</a:t>
            </a:r>
            <a:r>
              <a:rPr lang="en-US" sz="4800" dirty="0"/>
              <a:t> </a:t>
            </a:r>
            <a:r>
              <a:rPr lang="en-US" sz="4800" dirty="0" err="1"/>
              <a:t>preziosa</a:t>
            </a:r>
            <a:r>
              <a:rPr lang="en-US" sz="4800" dirty="0"/>
              <a:t> </a:t>
            </a:r>
            <a:r>
              <a:rPr lang="en-US" sz="4800" dirty="0" err="1"/>
              <a:t>che</a:t>
            </a:r>
            <a:r>
              <a:rPr lang="en-US" sz="4800" dirty="0"/>
              <a:t> </a:t>
            </a:r>
            <a:r>
              <a:rPr lang="en-US" sz="4800" dirty="0" err="1"/>
              <a:t>deriva</a:t>
            </a:r>
            <a:r>
              <a:rPr lang="en-US" sz="4800" dirty="0"/>
              <a:t> </a:t>
            </a:r>
            <a:r>
              <a:rPr lang="en-US" sz="4800" dirty="0" err="1"/>
              <a:t>dallo</a:t>
            </a:r>
            <a:r>
              <a:rPr lang="en-US" sz="4800" dirty="0"/>
              <a:t> studio </a:t>
            </a:r>
            <a:r>
              <a:rPr lang="en-US" sz="4800" dirty="0" err="1"/>
              <a:t>della</a:t>
            </a:r>
            <a:r>
              <a:rPr lang="en-US" sz="4800" dirty="0"/>
              <a:t> </a:t>
            </a:r>
            <a:r>
              <a:rPr lang="en-US" sz="4800" dirty="0" err="1"/>
              <a:t>ceramica</a:t>
            </a:r>
            <a:r>
              <a:rPr lang="en-US" sz="4800" dirty="0"/>
              <a:t> </a:t>
            </a:r>
            <a:r>
              <a:rPr lang="en-US" sz="4800" dirty="0" err="1"/>
              <a:t>precolombia</a:t>
            </a:r>
            <a:r>
              <a:rPr lang="en-US" sz="4800" dirty="0"/>
              <a:t>, ma </a:t>
            </a:r>
            <a:r>
              <a:rPr lang="en-US" sz="4800" dirty="0" err="1"/>
              <a:t>anche</a:t>
            </a:r>
            <a:r>
              <a:rPr lang="en-US" sz="4800" dirty="0"/>
              <a:t> </a:t>
            </a:r>
            <a:r>
              <a:rPr lang="en-US" sz="4800" dirty="0" err="1"/>
              <a:t>dagli</a:t>
            </a:r>
            <a:r>
              <a:rPr lang="en-US" sz="4800" dirty="0"/>
              <a:t> </a:t>
            </a:r>
            <a:r>
              <a:rPr lang="en-US" sz="4800" dirty="0" err="1"/>
              <a:t>scritti</a:t>
            </a:r>
            <a:r>
              <a:rPr lang="en-US" sz="4800" dirty="0"/>
              <a:t> </a:t>
            </a:r>
            <a:r>
              <a:rPr lang="en-US" sz="4800" dirty="0" err="1"/>
              <a:t>dei</a:t>
            </a:r>
            <a:r>
              <a:rPr lang="en-US" sz="4800" dirty="0"/>
              <a:t> </a:t>
            </a:r>
            <a:r>
              <a:rPr lang="en-US" sz="4800" dirty="0" err="1"/>
              <a:t>cronisti</a:t>
            </a:r>
            <a:r>
              <a:rPr lang="en-US" sz="4800" dirty="0"/>
              <a:t> </a:t>
            </a:r>
            <a:r>
              <a:rPr lang="en-US" sz="4800" dirty="0" err="1"/>
              <a:t>è</a:t>
            </a:r>
            <a:r>
              <a:rPr lang="en-US" sz="4800" dirty="0"/>
              <a:t> la via del </a:t>
            </a:r>
            <a:r>
              <a:rPr lang="en-US" sz="4800" dirty="0" err="1"/>
              <a:t>parto</a:t>
            </a:r>
            <a:r>
              <a:rPr lang="en-US" sz="4800" dirty="0"/>
              <a:t>. 
</a:t>
            </a:r>
            <a:r>
              <a:rPr lang="en-US" sz="4800" dirty="0" err="1"/>
              <a:t>Molte</a:t>
            </a:r>
            <a:r>
              <a:rPr lang="en-US" sz="4800" dirty="0"/>
              <a:t> </a:t>
            </a:r>
            <a:r>
              <a:rPr lang="en-US" sz="4800" dirty="0" err="1"/>
              <a:t>ceramiche</a:t>
            </a:r>
            <a:r>
              <a:rPr lang="en-US" sz="4800" dirty="0"/>
              <a:t> </a:t>
            </a:r>
            <a:r>
              <a:rPr lang="en-US" sz="4800" dirty="0" err="1"/>
              <a:t>precolombiane</a:t>
            </a:r>
            <a:r>
              <a:rPr lang="en-US" sz="4800" dirty="0"/>
              <a:t> ed Inca </a:t>
            </a:r>
            <a:r>
              <a:rPr lang="en-US" sz="4800" dirty="0" err="1"/>
              <a:t>rivelano</a:t>
            </a:r>
            <a:r>
              <a:rPr lang="en-US" sz="4800" dirty="0"/>
              <a:t> </a:t>
            </a:r>
            <a:r>
              <a:rPr lang="en-US" sz="4800" dirty="0" err="1"/>
              <a:t>che</a:t>
            </a:r>
            <a:r>
              <a:rPr lang="en-US" sz="4800" dirty="0"/>
              <a:t> </a:t>
            </a:r>
            <a:r>
              <a:rPr lang="en-US" sz="4800" dirty="0" err="1"/>
              <a:t>il</a:t>
            </a:r>
            <a:r>
              <a:rPr lang="en-US" sz="4800" dirty="0"/>
              <a:t> </a:t>
            </a:r>
            <a:r>
              <a:rPr lang="en-US" sz="4800" dirty="0" err="1"/>
              <a:t>parto</a:t>
            </a:r>
            <a:r>
              <a:rPr lang="en-US" sz="4800" dirty="0"/>
              <a:t> e la </a:t>
            </a:r>
            <a:r>
              <a:rPr lang="en-US" sz="4800" dirty="0" err="1"/>
              <a:t>nascita</a:t>
            </a:r>
            <a:r>
              <a:rPr lang="en-US" sz="4800" dirty="0"/>
              <a:t> </a:t>
            </a:r>
            <a:r>
              <a:rPr lang="en-US" sz="4800" dirty="0" err="1"/>
              <a:t>sono</a:t>
            </a:r>
            <a:r>
              <a:rPr lang="en-US" sz="4800" dirty="0"/>
              <a:t> </a:t>
            </a:r>
            <a:r>
              <a:rPr lang="en-US" sz="4800" dirty="0" err="1"/>
              <a:t>stati</a:t>
            </a:r>
            <a:r>
              <a:rPr lang="en-US" sz="4800" dirty="0"/>
              <a:t> </a:t>
            </a:r>
            <a:r>
              <a:rPr lang="en-US" sz="4800" dirty="0" err="1"/>
              <a:t>effettuati</a:t>
            </a:r>
            <a:r>
              <a:rPr lang="en-US" sz="4800" dirty="0"/>
              <a:t> con la </a:t>
            </a:r>
            <a:r>
              <a:rPr lang="en-US" sz="4800" dirty="0" err="1"/>
              <a:t>madre</a:t>
            </a:r>
            <a:r>
              <a:rPr lang="en-US" sz="4800" dirty="0"/>
              <a:t> in </a:t>
            </a:r>
            <a:r>
              <a:rPr lang="en-US" sz="4800" dirty="0" err="1"/>
              <a:t>posizione</a:t>
            </a:r>
            <a:r>
              <a:rPr lang="en-US" sz="4800" dirty="0"/>
              <a:t> </a:t>
            </a:r>
            <a:r>
              <a:rPr lang="en-US" sz="4800" dirty="0" err="1"/>
              <a:t>eretta</a:t>
            </a:r>
            <a:r>
              <a:rPr lang="en-US" sz="4800" dirty="0"/>
              <a:t>. 
</a:t>
            </a:r>
            <a:r>
              <a:rPr lang="en-US" sz="4800" dirty="0" err="1"/>
              <a:t>Anche</a:t>
            </a:r>
            <a:r>
              <a:rPr lang="en-US" sz="4800" dirty="0"/>
              <a:t> </a:t>
            </a:r>
            <a:r>
              <a:rPr lang="en-US" sz="4800" dirty="0" err="1"/>
              <a:t>nel</a:t>
            </a:r>
            <a:r>
              <a:rPr lang="en-US" sz="4800" dirty="0"/>
              <a:t> Museo </a:t>
            </a:r>
            <a:r>
              <a:rPr lang="en-US" sz="4800" dirty="0" err="1"/>
              <a:t>Larco</a:t>
            </a:r>
            <a:r>
              <a:rPr lang="en-US" sz="4800" dirty="0"/>
              <a:t> </a:t>
            </a:r>
            <a:r>
              <a:rPr lang="en-US" sz="4800" dirty="0" err="1"/>
              <a:t>si</a:t>
            </a:r>
            <a:r>
              <a:rPr lang="en-US" sz="4800" dirty="0"/>
              <a:t> </a:t>
            </a:r>
            <a:r>
              <a:rPr lang="en-US" sz="4800" dirty="0" err="1"/>
              <a:t>può</a:t>
            </a:r>
            <a:r>
              <a:rPr lang="en-US" sz="4800" dirty="0"/>
              <a:t> </a:t>
            </a:r>
            <a:r>
              <a:rPr lang="en-US" sz="4800" dirty="0" err="1"/>
              <a:t>vedere</a:t>
            </a:r>
            <a:r>
              <a:rPr lang="en-US" sz="4800" dirty="0"/>
              <a:t> una </a:t>
            </a:r>
            <a:r>
              <a:rPr lang="en-US" sz="4800" dirty="0" err="1"/>
              <a:t>ceramica</a:t>
            </a:r>
            <a:r>
              <a:rPr lang="en-US" sz="4800" dirty="0"/>
              <a:t> in cui una donna (</a:t>
            </a:r>
            <a:r>
              <a:rPr lang="en-US" sz="4800" dirty="0" err="1"/>
              <a:t>apparentemente</a:t>
            </a:r>
            <a:r>
              <a:rPr lang="en-US" sz="4800" dirty="0"/>
              <a:t> </a:t>
            </a:r>
            <a:r>
              <a:rPr lang="en-US" sz="4800" dirty="0" err="1"/>
              <a:t>un'ostetrica</a:t>
            </a:r>
            <a:r>
              <a:rPr lang="en-US" sz="4800" dirty="0"/>
              <a:t>) </a:t>
            </a:r>
            <a:r>
              <a:rPr lang="en-US" sz="4800" dirty="0" err="1"/>
              <a:t>aiuta</a:t>
            </a:r>
            <a:r>
              <a:rPr lang="en-US" sz="4800" dirty="0"/>
              <a:t> </a:t>
            </a:r>
            <a:r>
              <a:rPr lang="en-US" sz="4800" dirty="0" err="1"/>
              <a:t>un’altra</a:t>
            </a:r>
            <a:r>
              <a:rPr lang="en-US" sz="4800" dirty="0"/>
              <a:t> in </a:t>
            </a:r>
            <a:r>
              <a:rPr lang="en-US" sz="4800" dirty="0" err="1"/>
              <a:t>travaglio</a:t>
            </a:r>
            <a:r>
              <a:rPr lang="en-US" sz="4800" dirty="0"/>
              <a:t> in </a:t>
            </a:r>
            <a:r>
              <a:rPr lang="en-US" sz="4800" dirty="0" err="1"/>
              <a:t>posizione</a:t>
            </a:r>
            <a:r>
              <a:rPr lang="en-US" sz="4800" dirty="0"/>
              <a:t> </a:t>
            </a:r>
            <a:r>
              <a:rPr lang="en-US" sz="4800" dirty="0" err="1"/>
              <a:t>eretta</a:t>
            </a:r>
            <a:r>
              <a:rPr lang="en-US" sz="4800" dirty="0"/>
              <a:t>. "Mochica Ceramic </a:t>
            </a:r>
            <a:r>
              <a:rPr lang="en-US" sz="4800" dirty="0" err="1"/>
              <a:t>che</a:t>
            </a:r>
            <a:r>
              <a:rPr lang="en-US" sz="4800" dirty="0"/>
              <a:t> </a:t>
            </a:r>
            <a:r>
              <a:rPr lang="en-US" sz="4800" dirty="0" err="1"/>
              <a:t>si</a:t>
            </a:r>
            <a:r>
              <a:rPr lang="en-US" sz="4800" dirty="0"/>
              <a:t> </a:t>
            </a:r>
            <a:r>
              <a:rPr lang="en-US" sz="4800" dirty="0" err="1"/>
              <a:t>riproduce</a:t>
            </a:r>
            <a:r>
              <a:rPr lang="en-US" sz="4800" dirty="0"/>
              <a:t> </a:t>
            </a:r>
            <a:r>
              <a:rPr lang="en-US" sz="4800" dirty="0" err="1"/>
              <a:t>nel</a:t>
            </a:r>
            <a:r>
              <a:rPr lang="en-US" sz="4800" dirty="0"/>
              <a:t> </a:t>
            </a:r>
            <a:r>
              <a:rPr lang="en-US" sz="4800" dirty="0" err="1"/>
              <a:t>libro</a:t>
            </a:r>
            <a:r>
              <a:rPr lang="en-US" sz="4800" dirty="0"/>
              <a:t> di Los </a:t>
            </a:r>
            <a:r>
              <a:rPr lang="en-US" sz="4800" dirty="0" err="1"/>
              <a:t>Mochichas</a:t>
            </a:r>
            <a:r>
              <a:rPr lang="en-US" sz="4800" dirty="0"/>
              <a:t> di Rafael </a:t>
            </a:r>
            <a:r>
              <a:rPr lang="en-US" sz="4800" dirty="0" err="1"/>
              <a:t>Larco</a:t>
            </a:r>
            <a:r>
              <a:rPr lang="en-US" sz="4800" dirty="0"/>
              <a:t>"
</a:t>
            </a:r>
            <a:endParaRPr lang="es-PE" sz="7200" b="1" dirty="0"/>
          </a:p>
          <a:p>
            <a:pPr marL="0" indent="0" algn="just">
              <a:buNone/>
            </a:pPr>
            <a:endParaRPr lang="es-PE" sz="7200" b="1" dirty="0"/>
          </a:p>
          <a:p>
            <a:pPr marL="0" indent="0" algn="just">
              <a:buNone/>
            </a:pPr>
            <a:endParaRPr lang="es-PE" sz="7200" b="1" dirty="0"/>
          </a:p>
          <a:p>
            <a:pPr algn="just">
              <a:buNone/>
            </a:pPr>
            <a:endParaRPr lang="es-PE" sz="1200" b="1" dirty="0"/>
          </a:p>
          <a:p>
            <a:pPr algn="just">
              <a:buNone/>
            </a:pPr>
            <a:endParaRPr lang="es-PE" sz="1200" b="1" dirty="0"/>
          </a:p>
          <a:p>
            <a:pPr algn="just">
              <a:buNone/>
            </a:pPr>
            <a:r>
              <a:rPr lang="es-PE" dirty="0"/>
              <a:t>	</a:t>
            </a:r>
          </a:p>
        </p:txBody>
      </p:sp>
      <p:sp>
        <p:nvSpPr>
          <p:cNvPr id="4" name="3 Rectángulo"/>
          <p:cNvSpPr/>
          <p:nvPr/>
        </p:nvSpPr>
        <p:spPr>
          <a:xfrm>
            <a:off x="492640" y="1353778"/>
            <a:ext cx="8279885" cy="900246"/>
          </a:xfrm>
          <a:prstGeom prst="rect">
            <a:avLst/>
          </a:prstGeom>
        </p:spPr>
        <p:txBody>
          <a:bodyPr wrap="square" lIns="68580" tIns="34290" rIns="68580" bIns="34290">
            <a:spAutoFit/>
          </a:bodyPr>
          <a:lstStyle/>
          <a:p>
            <a:pPr algn="just"/>
            <a:endParaRPr lang="en-US" sz="1800" b="1" dirty="0">
              <a:solidFill>
                <a:schemeClr val="accent2"/>
              </a:solidFill>
              <a:effectLst>
                <a:outerShdw blurRad="38100" dist="38100" dir="2700000" algn="tl">
                  <a:srgbClr val="000000">
                    <a:alpha val="43137"/>
                  </a:srgbClr>
                </a:outerShdw>
              </a:effectLst>
              <a:latin typeface="+mj-lt"/>
              <a:ea typeface="+mj-ea"/>
              <a:cs typeface="+mj-cs"/>
            </a:endParaRPr>
          </a:p>
          <a:p>
            <a:pPr algn="just"/>
            <a:endParaRPr lang="en-US" sz="1800" dirty="0"/>
          </a:p>
          <a:p>
            <a:pPr algn="just"/>
            <a:endParaRPr lang="es-PE" sz="1800" dirty="0"/>
          </a:p>
        </p:txBody>
      </p:sp>
      <p:sp>
        <p:nvSpPr>
          <p:cNvPr id="5" name="4 CuadroTexto"/>
          <p:cNvSpPr txBox="1"/>
          <p:nvPr/>
        </p:nvSpPr>
        <p:spPr>
          <a:xfrm>
            <a:off x="785812" y="4329113"/>
            <a:ext cx="6700838" cy="500137"/>
          </a:xfrm>
          <a:prstGeom prst="rect">
            <a:avLst/>
          </a:prstGeom>
          <a:noFill/>
        </p:spPr>
        <p:txBody>
          <a:bodyPr wrap="square" lIns="68580" tIns="34290" rIns="68580" bIns="34290" rtlCol="0">
            <a:spAutoFit/>
          </a:bodyPr>
          <a:lstStyle/>
          <a:p>
            <a:r>
              <a:rPr lang="es-PE" dirty="0">
                <a:solidFill>
                  <a:srgbClr val="222222"/>
                </a:solidFill>
                <a:latin typeface="ArialMT"/>
              </a:rPr>
              <a:t>NOTES OF HEALTH AND MEDICINE OF ANCIENT PERU</a:t>
            </a:r>
            <a:endParaRPr lang="es-PE" dirty="0">
              <a:solidFill>
                <a:srgbClr val="FF0000"/>
              </a:solidFill>
            </a:endParaRPr>
          </a:p>
          <a:p>
            <a:endParaRPr lang="es-PE" dirty="0"/>
          </a:p>
        </p:txBody>
      </p:sp>
    </p:spTree>
    <p:extLst>
      <p:ext uri="{BB962C8B-B14F-4D97-AF65-F5344CB8AC3E}">
        <p14:creationId xmlns:p14="http://schemas.microsoft.com/office/powerpoint/2010/main" val="377593929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18376" y="681900"/>
            <a:ext cx="7886700" cy="994172"/>
          </a:xfrm>
        </p:spPr>
        <p:txBody>
          <a:bodyPr>
            <a:normAutofit/>
          </a:bodyPr>
          <a:lstStyle/>
          <a:p>
            <a:r>
              <a:rPr lang="es-PE" sz="1800" b="1" dirty="0">
                <a:solidFill>
                  <a:schemeClr val="accent2"/>
                </a:solidFill>
                <a:effectLst>
                  <a:outerShdw blurRad="38100" dist="38100" dir="2700000" algn="tl">
                    <a:srgbClr val="000000">
                      <a:alpha val="43137"/>
                    </a:srgbClr>
                  </a:outerShdw>
                </a:effectLst>
              </a:rPr>
              <a:t>4. </a:t>
            </a:r>
            <a:r>
              <a:rPr lang="it-IT" sz="1800" b="1" dirty="0">
                <a:solidFill>
                  <a:schemeClr val="accent2"/>
                </a:solidFill>
                <a:effectLst>
                  <a:outerShdw blurRad="38100" dist="38100" dir="2700000" algn="tl">
                    <a:srgbClr val="000000">
                      <a:alpha val="43137"/>
                    </a:srgbClr>
                  </a:outerShdw>
                </a:effectLst>
              </a:rPr>
              <a:t>Elenco delle principali fonti nella storia della medicina precolombiana e Inca in Perù</a:t>
            </a:r>
            <a:endParaRPr lang="en-US" sz="1800" b="1" dirty="0">
              <a:solidFill>
                <a:schemeClr val="accent2"/>
              </a:solidFill>
              <a:effectLst>
                <a:outerShdw blurRad="38100" dist="38100" dir="2700000" algn="tl">
                  <a:srgbClr val="000000">
                    <a:alpha val="43137"/>
                  </a:srgbClr>
                </a:outerShdw>
              </a:effectLst>
            </a:endParaRPr>
          </a:p>
        </p:txBody>
      </p:sp>
      <p:sp>
        <p:nvSpPr>
          <p:cNvPr id="3" name="Marcador de contenido 2"/>
          <p:cNvSpPr>
            <a:spLocks noGrp="1"/>
          </p:cNvSpPr>
          <p:nvPr>
            <p:ph idx="1"/>
          </p:nvPr>
        </p:nvSpPr>
        <p:spPr>
          <a:xfrm>
            <a:off x="628650" y="1369219"/>
            <a:ext cx="8255577" cy="3263504"/>
          </a:xfrm>
        </p:spPr>
        <p:txBody>
          <a:bodyPr>
            <a:normAutofit lnSpcReduction="10000"/>
          </a:bodyPr>
          <a:lstStyle/>
          <a:p>
            <a:pPr algn="just">
              <a:buNone/>
            </a:pPr>
            <a:endParaRPr lang="es-PE" sz="1200" b="1" dirty="0"/>
          </a:p>
          <a:p>
            <a:pPr algn="just">
              <a:buNone/>
            </a:pPr>
            <a:endParaRPr lang="es-PE" sz="1200" b="1" dirty="0"/>
          </a:p>
          <a:p>
            <a:pPr algn="just">
              <a:buNone/>
            </a:pPr>
            <a:endParaRPr lang="es-PE" sz="1200" b="1" dirty="0"/>
          </a:p>
          <a:p>
            <a:pPr algn="just">
              <a:buNone/>
            </a:pPr>
            <a:endParaRPr lang="es-PE" sz="1200" b="1" dirty="0"/>
          </a:p>
          <a:p>
            <a:pPr algn="just">
              <a:buNone/>
            </a:pPr>
            <a:endParaRPr lang="es-PE" sz="1200" b="1" dirty="0"/>
          </a:p>
          <a:p>
            <a:pPr algn="just">
              <a:buNone/>
            </a:pPr>
            <a:endParaRPr lang="es-PE" sz="1200" b="1" dirty="0"/>
          </a:p>
          <a:p>
            <a:pPr algn="just">
              <a:buNone/>
            </a:pPr>
            <a:endParaRPr lang="es-PE" sz="1200" b="1" dirty="0"/>
          </a:p>
          <a:p>
            <a:pPr algn="just">
              <a:buNone/>
            </a:pPr>
            <a:endParaRPr lang="es-PE" sz="1200" b="1" dirty="0"/>
          </a:p>
          <a:p>
            <a:pPr algn="just">
              <a:buNone/>
            </a:pPr>
            <a:endParaRPr lang="es-PE" sz="1200" b="1" dirty="0"/>
          </a:p>
          <a:p>
            <a:pPr algn="just">
              <a:buNone/>
            </a:pPr>
            <a:endParaRPr lang="es-PE" sz="1200" b="1" dirty="0"/>
          </a:p>
          <a:p>
            <a:pPr algn="just">
              <a:buNone/>
            </a:pPr>
            <a:endParaRPr lang="es-PE" sz="1100" dirty="0"/>
          </a:p>
          <a:p>
            <a:pPr algn="just">
              <a:buNone/>
            </a:pPr>
            <a:r>
              <a:rPr lang="es-PE" sz="1100" dirty="0"/>
              <a:t>HERRERA, Jesús Baldomero Valdez. Las Infecciones y el Descubrimiento y Conquista de América y del Perú. </a:t>
            </a:r>
            <a:r>
              <a:rPr lang="es-PE" sz="1100" dirty="0">
                <a:hlinkClick r:id="rId2"/>
              </a:rPr>
              <a:t>http://www.acadnacmedicina.org.pe/documentos/Infecciones_y_descubrimiento.pdf</a:t>
            </a:r>
            <a:endParaRPr lang="es-PE" sz="1000" dirty="0"/>
          </a:p>
          <a:p>
            <a:pPr>
              <a:buNone/>
            </a:pPr>
            <a:endParaRPr lang="es-PE" dirty="0"/>
          </a:p>
          <a:p>
            <a:endParaRPr lang="en-US" dirty="0"/>
          </a:p>
        </p:txBody>
      </p:sp>
      <p:sp>
        <p:nvSpPr>
          <p:cNvPr id="4" name="3 CuadroTexto"/>
          <p:cNvSpPr txBox="1"/>
          <p:nvPr/>
        </p:nvSpPr>
        <p:spPr>
          <a:xfrm>
            <a:off x="494310" y="1552782"/>
            <a:ext cx="7886701" cy="2100575"/>
          </a:xfrm>
          <a:prstGeom prst="rect">
            <a:avLst/>
          </a:prstGeom>
          <a:noFill/>
        </p:spPr>
        <p:txBody>
          <a:bodyPr wrap="square" lIns="68580" tIns="34290" rIns="68580" bIns="34290" rtlCol="0">
            <a:spAutoFit/>
          </a:bodyPr>
          <a:lstStyle/>
          <a:p>
            <a:pPr algn="just"/>
            <a:r>
              <a:rPr lang="en-US" sz="1200" dirty="0"/>
              <a:t>La </a:t>
            </a:r>
            <a:r>
              <a:rPr lang="en-US" sz="1200" dirty="0" err="1"/>
              <a:t>ceramica</a:t>
            </a:r>
            <a:r>
              <a:rPr lang="en-US" sz="1200" dirty="0"/>
              <a:t> era una </a:t>
            </a:r>
            <a:r>
              <a:rPr lang="en-US" sz="1200" dirty="0" err="1"/>
              <a:t>grande</a:t>
            </a:r>
            <a:r>
              <a:rPr lang="en-US" sz="1200" dirty="0"/>
              <a:t> </a:t>
            </a:r>
            <a:r>
              <a:rPr lang="en-US" sz="1200" dirty="0" err="1"/>
              <a:t>fonte</a:t>
            </a:r>
            <a:r>
              <a:rPr lang="en-US" sz="1200" dirty="0"/>
              <a:t> </a:t>
            </a:r>
            <a:r>
              <a:rPr lang="en-US" sz="1200" dirty="0" err="1"/>
              <a:t>delle</a:t>
            </a:r>
            <a:r>
              <a:rPr lang="en-US" sz="1200" dirty="0"/>
              <a:t> </a:t>
            </a:r>
            <a:r>
              <a:rPr lang="en-US" sz="1200" dirty="0" err="1"/>
              <a:t>cose</a:t>
            </a:r>
            <a:r>
              <a:rPr lang="en-US" sz="1200" dirty="0"/>
              <a:t> </a:t>
            </a:r>
            <a:r>
              <a:rPr lang="en-US" sz="1200" dirty="0" err="1"/>
              <a:t>che</a:t>
            </a:r>
            <a:r>
              <a:rPr lang="en-US" sz="1200" dirty="0"/>
              <a:t> </a:t>
            </a:r>
            <a:r>
              <a:rPr lang="en-US" sz="1200" dirty="0" err="1"/>
              <a:t>gli</a:t>
            </a:r>
            <a:r>
              <a:rPr lang="en-US" sz="1200" dirty="0"/>
              <a:t> </a:t>
            </a:r>
            <a:r>
              <a:rPr lang="en-US" sz="1200" dirty="0" err="1"/>
              <a:t>antichi</a:t>
            </a:r>
            <a:r>
              <a:rPr lang="en-US" sz="1200" dirty="0"/>
              <a:t> </a:t>
            </a:r>
            <a:r>
              <a:rPr lang="en-US" sz="1200" dirty="0" err="1"/>
              <a:t>abitanti</a:t>
            </a:r>
            <a:r>
              <a:rPr lang="en-US" sz="1200" dirty="0"/>
              <a:t> </a:t>
            </a:r>
            <a:r>
              <a:rPr lang="en-US" sz="1200" dirty="0" err="1"/>
              <a:t>delle</a:t>
            </a:r>
            <a:r>
              <a:rPr lang="en-US" sz="1200" dirty="0"/>
              <a:t> culture </a:t>
            </a:r>
            <a:r>
              <a:rPr lang="en-US" sz="1200" dirty="0" err="1"/>
              <a:t>precolombiani</a:t>
            </a:r>
            <a:r>
              <a:rPr lang="en-US" sz="1200" dirty="0"/>
              <a:t> e Inca </a:t>
            </a:r>
            <a:r>
              <a:rPr lang="en-US" sz="1200" dirty="0" err="1"/>
              <a:t>osservavano</a:t>
            </a:r>
            <a:r>
              <a:rPr lang="en-US" sz="1200" dirty="0"/>
              <a:t>, </a:t>
            </a:r>
            <a:r>
              <a:rPr lang="en-US" sz="1200" dirty="0" err="1"/>
              <a:t>perché</a:t>
            </a:r>
            <a:r>
              <a:rPr lang="en-US" sz="1200" dirty="0"/>
              <a:t> era un modo di </a:t>
            </a:r>
            <a:r>
              <a:rPr lang="en-US" sz="1200" dirty="0" err="1"/>
              <a:t>comunicare</a:t>
            </a:r>
            <a:r>
              <a:rPr lang="en-US" sz="1200" dirty="0"/>
              <a:t> </a:t>
            </a:r>
            <a:r>
              <a:rPr lang="en-US" sz="1200" dirty="0" err="1"/>
              <a:t>efficacemente</a:t>
            </a:r>
            <a:r>
              <a:rPr lang="en-US" sz="1200" dirty="0"/>
              <a:t>. 
La </a:t>
            </a:r>
            <a:r>
              <a:rPr lang="en-US" sz="1200" dirty="0" err="1"/>
              <a:t>ceramica</a:t>
            </a:r>
            <a:r>
              <a:rPr lang="en-US" sz="1200" dirty="0"/>
              <a:t> ha </a:t>
            </a:r>
            <a:r>
              <a:rPr lang="en-US" sz="1200" dirty="0" err="1"/>
              <a:t>rivelato</a:t>
            </a:r>
            <a:r>
              <a:rPr lang="en-US" sz="1200" dirty="0"/>
              <a:t> diverse </a:t>
            </a:r>
            <a:r>
              <a:rPr lang="en-US" sz="1200" dirty="0" err="1"/>
              <a:t>malattie</a:t>
            </a:r>
            <a:r>
              <a:rPr lang="en-US" sz="1200" dirty="0"/>
              <a:t> </a:t>
            </a:r>
            <a:r>
              <a:rPr lang="en-US" sz="1200" dirty="0" err="1"/>
              <a:t>infettive</a:t>
            </a:r>
            <a:r>
              <a:rPr lang="en-US" sz="1200" dirty="0"/>
              <a:t> </a:t>
            </a:r>
            <a:r>
              <a:rPr lang="en-US" sz="1200" dirty="0" err="1"/>
              <a:t>nell'America</a:t>
            </a:r>
            <a:r>
              <a:rPr lang="en-US" sz="1200" dirty="0"/>
              <a:t> </a:t>
            </a:r>
            <a:r>
              <a:rPr lang="en-US" sz="1200" dirty="0" err="1"/>
              <a:t>precolombiana</a:t>
            </a:r>
            <a:r>
              <a:rPr lang="en-US" sz="1200" dirty="0"/>
              <a:t>: 
</a:t>
            </a:r>
          </a:p>
          <a:p>
            <a:pPr algn="just">
              <a:buFont typeface="Wingdings" pitchFamily="2" charset="2"/>
              <a:buChar char="ü"/>
            </a:pPr>
            <a:r>
              <a:rPr lang="en-US" sz="1200" dirty="0" err="1"/>
              <a:t>Tubercolosi</a:t>
            </a:r>
            <a:r>
              <a:rPr lang="en-US" sz="1200" dirty="0"/>
              <a:t> 
</a:t>
            </a:r>
            <a:r>
              <a:rPr lang="en-US" sz="1200" dirty="0" err="1"/>
              <a:t>Istoplasmosi</a:t>
            </a:r>
            <a:r>
              <a:rPr lang="en-US" sz="1200" dirty="0"/>
              <a:t> 
</a:t>
            </a:r>
            <a:r>
              <a:rPr lang="en-US" sz="1200" dirty="0" err="1"/>
              <a:t>Leishmaniosi</a:t>
            </a:r>
            <a:r>
              <a:rPr lang="en-US" sz="1200" dirty="0"/>
              <a:t>
 </a:t>
            </a:r>
            <a:r>
              <a:rPr lang="en-US" sz="1200" dirty="0" err="1"/>
              <a:t>Malattia</a:t>
            </a:r>
            <a:r>
              <a:rPr lang="en-US" sz="1200" dirty="0"/>
              <a:t> di Uta Chagas  
Amebiasis 
Verruca peruviana </a:t>
            </a:r>
            <a:r>
              <a:rPr lang="en-US" sz="1200" dirty="0" err="1"/>
              <a:t>Endemica</a:t>
            </a:r>
            <a:r>
              <a:rPr lang="en-US" sz="1200" dirty="0"/>
              <a:t>
</a:t>
            </a:r>
            <a:r>
              <a:rPr lang="en-US" sz="1200" dirty="0" err="1"/>
              <a:t>Sifilide</a:t>
            </a:r>
            <a:r>
              <a:rPr lang="en-US" sz="1200" dirty="0"/>
              <a:t> </a:t>
            </a:r>
            <a:r>
              <a:rPr lang="en-US" sz="1200" dirty="0" err="1"/>
              <a:t>Tetana</a:t>
            </a:r>
            <a:endParaRPr lang="es-PE" sz="1200" dirty="0"/>
          </a:p>
        </p:txBody>
      </p:sp>
    </p:spTree>
    <p:extLst>
      <p:ext uri="{BB962C8B-B14F-4D97-AF65-F5344CB8AC3E}">
        <p14:creationId xmlns:p14="http://schemas.microsoft.com/office/powerpoint/2010/main" val="377593929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49198" y="828649"/>
            <a:ext cx="7886700" cy="774120"/>
          </a:xfrm>
        </p:spPr>
        <p:txBody>
          <a:bodyPr>
            <a:normAutofit/>
          </a:bodyPr>
          <a:lstStyle/>
          <a:p>
            <a:r>
              <a:rPr lang="es-PE" sz="1800" b="1" dirty="0">
                <a:solidFill>
                  <a:schemeClr val="accent2"/>
                </a:solidFill>
                <a:effectLst>
                  <a:outerShdw blurRad="38100" dist="38100" dir="2700000" algn="tl">
                    <a:srgbClr val="000000">
                      <a:alpha val="43137"/>
                    </a:srgbClr>
                  </a:outerShdw>
                </a:effectLst>
              </a:rPr>
              <a:t>4. </a:t>
            </a:r>
            <a:r>
              <a:rPr lang="it-IT" sz="1800" b="1" dirty="0">
                <a:solidFill>
                  <a:schemeClr val="accent2"/>
                </a:solidFill>
                <a:effectLst>
                  <a:outerShdw blurRad="38100" dist="38100" dir="2700000" algn="tl">
                    <a:srgbClr val="000000">
                      <a:alpha val="43137"/>
                    </a:srgbClr>
                  </a:outerShdw>
                </a:effectLst>
              </a:rPr>
              <a:t>Elenco delle principali fonti nella storia della medicina precolombiana e Inca in Perù</a:t>
            </a:r>
            <a:endParaRPr lang="en-US" sz="1800" b="1" dirty="0">
              <a:solidFill>
                <a:schemeClr val="accent2"/>
              </a:solidFill>
              <a:effectLst>
                <a:outerShdw blurRad="38100" dist="38100" dir="2700000" algn="tl">
                  <a:srgbClr val="000000">
                    <a:alpha val="43137"/>
                  </a:srgbClr>
                </a:outerShdw>
              </a:effectLst>
            </a:endParaRPr>
          </a:p>
        </p:txBody>
      </p:sp>
      <p:sp>
        <p:nvSpPr>
          <p:cNvPr id="3" name="Marcador de contenido 2"/>
          <p:cNvSpPr>
            <a:spLocks noGrp="1"/>
          </p:cNvSpPr>
          <p:nvPr>
            <p:ph idx="1"/>
          </p:nvPr>
        </p:nvSpPr>
        <p:spPr>
          <a:xfrm>
            <a:off x="628650" y="1369219"/>
            <a:ext cx="8255577" cy="3263504"/>
          </a:xfrm>
        </p:spPr>
        <p:txBody>
          <a:bodyPr>
            <a:normAutofit/>
          </a:bodyPr>
          <a:lstStyle/>
          <a:p>
            <a:pPr algn="just">
              <a:buNone/>
            </a:pPr>
            <a:endParaRPr lang="es-PE" sz="1200" b="1" dirty="0"/>
          </a:p>
          <a:p>
            <a:pPr algn="just">
              <a:buNone/>
            </a:pPr>
            <a:endParaRPr lang="es-PE" sz="1200" b="1" dirty="0"/>
          </a:p>
          <a:p>
            <a:pPr algn="just">
              <a:buNone/>
            </a:pPr>
            <a:endParaRPr lang="es-PE" sz="1200" b="1" dirty="0"/>
          </a:p>
          <a:p>
            <a:pPr algn="just">
              <a:buNone/>
            </a:pPr>
            <a:endParaRPr lang="es-PE" sz="1200" b="1" dirty="0"/>
          </a:p>
          <a:p>
            <a:pPr algn="just">
              <a:buNone/>
            </a:pPr>
            <a:endParaRPr lang="es-PE" sz="1200" b="1" dirty="0"/>
          </a:p>
          <a:p>
            <a:pPr algn="just">
              <a:buNone/>
            </a:pPr>
            <a:endParaRPr lang="es-PE" sz="1200" b="1" dirty="0"/>
          </a:p>
          <a:p>
            <a:pPr algn="just">
              <a:buNone/>
            </a:pPr>
            <a:endParaRPr lang="es-PE" sz="1200" b="1" dirty="0"/>
          </a:p>
          <a:p>
            <a:pPr algn="just">
              <a:buNone/>
            </a:pPr>
            <a:endParaRPr lang="es-PE" sz="1200" b="1" dirty="0"/>
          </a:p>
          <a:p>
            <a:pPr algn="just">
              <a:buNone/>
            </a:pPr>
            <a:endParaRPr lang="es-PE" sz="1200" b="1" dirty="0"/>
          </a:p>
          <a:p>
            <a:pPr algn="just">
              <a:buNone/>
            </a:pPr>
            <a:endParaRPr lang="es-PE" sz="1200" b="1" dirty="0"/>
          </a:p>
          <a:p>
            <a:pPr algn="just">
              <a:buNone/>
            </a:pPr>
            <a:endParaRPr lang="es-PE" sz="1100" dirty="0"/>
          </a:p>
          <a:p>
            <a:pPr>
              <a:buNone/>
            </a:pPr>
            <a:r>
              <a:rPr lang="it-IT" sz="900" dirty="0"/>
              <a:t>R. G. Franco:</a:t>
            </a:r>
            <a:r>
              <a:rPr lang="es-PE" sz="900" dirty="0"/>
              <a:t>chamanismo y plantas de poder en el mundo Precolombino de la Costa Norte del Perú . Perspectivas Latinoamericanas El </a:t>
            </a:r>
            <a:r>
              <a:rPr lang="es-PE" sz="900" dirty="0" err="1"/>
              <a:t>Taki</a:t>
            </a:r>
            <a:r>
              <a:rPr lang="es-PE" sz="900" dirty="0"/>
              <a:t> </a:t>
            </a:r>
            <a:r>
              <a:rPr lang="es-PE" sz="900" dirty="0" err="1"/>
              <a:t>Onqoy</a:t>
            </a:r>
            <a:r>
              <a:rPr lang="es-PE" sz="900" dirty="0"/>
              <a:t>, 2015</a:t>
            </a:r>
          </a:p>
          <a:p>
            <a:endParaRPr lang="en-US" sz="900" dirty="0"/>
          </a:p>
        </p:txBody>
      </p:sp>
      <p:sp>
        <p:nvSpPr>
          <p:cNvPr id="4" name="3 CuadroTexto"/>
          <p:cNvSpPr txBox="1"/>
          <p:nvPr/>
        </p:nvSpPr>
        <p:spPr>
          <a:xfrm>
            <a:off x="556657" y="1502145"/>
            <a:ext cx="7289966" cy="2285241"/>
          </a:xfrm>
          <a:prstGeom prst="rect">
            <a:avLst/>
          </a:prstGeom>
          <a:noFill/>
        </p:spPr>
        <p:txBody>
          <a:bodyPr wrap="square" lIns="68580" tIns="34290" rIns="68580" bIns="34290" rtlCol="0">
            <a:spAutoFit/>
          </a:bodyPr>
          <a:lstStyle/>
          <a:p>
            <a:pPr algn="just"/>
            <a:r>
              <a:rPr lang="es-PE" sz="1200" dirty="0"/>
              <a:t>Le ceramiche precolombiche rivelano anche pratiche medicinali o chirurgiche e varie malattie, come:</a:t>
            </a:r>
          </a:p>
          <a:p>
            <a:pPr algn="just"/>
            <a:endParaRPr lang="es-PE" sz="1200" dirty="0"/>
          </a:p>
          <a:p>
            <a:pPr algn="just"/>
            <a:r>
              <a:rPr lang="es-PE" sz="1200" dirty="0"/>
              <a:t> Stati patologici, tossici e fisiologici:
</a:t>
            </a:r>
          </a:p>
          <a:p>
            <a:pPr algn="just">
              <a:buFont typeface="Wingdings" pitchFamily="2" charset="2"/>
              <a:buChar char="ü"/>
            </a:pPr>
            <a:r>
              <a:rPr lang="es-PE" sz="1200" dirty="0"/>
              <a:t>Acromegalia
Cecità
Paralisi facciale
Deformità fisiche
Condizioni autoctone come la "verruca peruviana"
Mutilazioni patologiche (lebè, dolorante, uta, sifilide, leishmaniosi, blastomicosi, lupus) 
Ferite
Emorragie, ecc..</a:t>
            </a:r>
          </a:p>
        </p:txBody>
      </p:sp>
    </p:spTree>
    <p:extLst>
      <p:ext uri="{BB962C8B-B14F-4D97-AF65-F5344CB8AC3E}">
        <p14:creationId xmlns:p14="http://schemas.microsoft.com/office/powerpoint/2010/main" val="377593929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45720" y="736181"/>
            <a:ext cx="7886700" cy="994172"/>
          </a:xfrm>
        </p:spPr>
        <p:txBody>
          <a:bodyPr>
            <a:normAutofit/>
          </a:bodyPr>
          <a:lstStyle/>
          <a:p>
            <a:r>
              <a:rPr lang="es-PE" sz="1800" b="1" dirty="0">
                <a:solidFill>
                  <a:schemeClr val="accent2"/>
                </a:solidFill>
                <a:effectLst>
                  <a:outerShdw blurRad="38100" dist="38100" dir="2700000" algn="tl">
                    <a:srgbClr val="000000">
                      <a:alpha val="43137"/>
                    </a:srgbClr>
                  </a:outerShdw>
                </a:effectLst>
              </a:rPr>
              <a:t>4. </a:t>
            </a:r>
            <a:r>
              <a:rPr lang="en-US" sz="1800" b="1" dirty="0">
                <a:solidFill>
                  <a:schemeClr val="accent2"/>
                </a:solidFill>
                <a:effectLst>
                  <a:outerShdw blurRad="38100" dist="38100" dir="2700000" algn="tl">
                    <a:srgbClr val="000000">
                      <a:alpha val="43137"/>
                    </a:srgbClr>
                  </a:outerShdw>
                </a:effectLst>
              </a:rPr>
              <a:t>Elenco </a:t>
            </a:r>
            <a:r>
              <a:rPr lang="en-US" sz="1800" b="1" dirty="0" err="1">
                <a:solidFill>
                  <a:schemeClr val="accent2"/>
                </a:solidFill>
                <a:effectLst>
                  <a:outerShdw blurRad="38100" dist="38100" dir="2700000" algn="tl">
                    <a:srgbClr val="000000">
                      <a:alpha val="43137"/>
                    </a:srgbClr>
                  </a:outerShdw>
                </a:effectLst>
              </a:rPr>
              <a:t>delle</a:t>
            </a:r>
            <a:r>
              <a:rPr lang="en-US" sz="1800" b="1" dirty="0">
                <a:solidFill>
                  <a:schemeClr val="accent2"/>
                </a:solidFill>
                <a:effectLst>
                  <a:outerShdw blurRad="38100" dist="38100" dir="2700000" algn="tl">
                    <a:srgbClr val="000000">
                      <a:alpha val="43137"/>
                    </a:srgbClr>
                  </a:outerShdw>
                </a:effectLst>
              </a:rPr>
              <a:t> </a:t>
            </a:r>
            <a:r>
              <a:rPr lang="en-US" sz="1800" b="1" dirty="0" err="1">
                <a:solidFill>
                  <a:schemeClr val="accent2"/>
                </a:solidFill>
                <a:effectLst>
                  <a:outerShdw blurRad="38100" dist="38100" dir="2700000" algn="tl">
                    <a:srgbClr val="000000">
                      <a:alpha val="43137"/>
                    </a:srgbClr>
                  </a:outerShdw>
                </a:effectLst>
              </a:rPr>
              <a:t>principali</a:t>
            </a:r>
            <a:r>
              <a:rPr lang="en-US" sz="1800" b="1" dirty="0">
                <a:solidFill>
                  <a:schemeClr val="accent2"/>
                </a:solidFill>
                <a:effectLst>
                  <a:outerShdw blurRad="38100" dist="38100" dir="2700000" algn="tl">
                    <a:srgbClr val="000000">
                      <a:alpha val="43137"/>
                    </a:srgbClr>
                  </a:outerShdw>
                </a:effectLst>
              </a:rPr>
              <a:t> </a:t>
            </a:r>
            <a:r>
              <a:rPr lang="en-US" sz="1800" b="1" dirty="0" err="1">
                <a:solidFill>
                  <a:schemeClr val="accent2"/>
                </a:solidFill>
                <a:effectLst>
                  <a:outerShdw blurRad="38100" dist="38100" dir="2700000" algn="tl">
                    <a:srgbClr val="000000">
                      <a:alpha val="43137"/>
                    </a:srgbClr>
                  </a:outerShdw>
                </a:effectLst>
              </a:rPr>
              <a:t>fonti</a:t>
            </a:r>
            <a:r>
              <a:rPr lang="en-US" sz="1800" b="1" dirty="0">
                <a:solidFill>
                  <a:schemeClr val="accent2"/>
                </a:solidFill>
                <a:effectLst>
                  <a:outerShdw blurRad="38100" dist="38100" dir="2700000" algn="tl">
                    <a:srgbClr val="000000">
                      <a:alpha val="43137"/>
                    </a:srgbClr>
                  </a:outerShdw>
                </a:effectLst>
              </a:rPr>
              <a:t> </a:t>
            </a:r>
            <a:r>
              <a:rPr lang="en-US" sz="1800" b="1" dirty="0" err="1">
                <a:solidFill>
                  <a:schemeClr val="accent2"/>
                </a:solidFill>
                <a:effectLst>
                  <a:outerShdw blurRad="38100" dist="38100" dir="2700000" algn="tl">
                    <a:srgbClr val="000000">
                      <a:alpha val="43137"/>
                    </a:srgbClr>
                  </a:outerShdw>
                </a:effectLst>
              </a:rPr>
              <a:t>nella</a:t>
            </a:r>
            <a:r>
              <a:rPr lang="en-US" sz="1800" b="1" dirty="0">
                <a:solidFill>
                  <a:schemeClr val="accent2"/>
                </a:solidFill>
                <a:effectLst>
                  <a:outerShdw blurRad="38100" dist="38100" dir="2700000" algn="tl">
                    <a:srgbClr val="000000">
                      <a:alpha val="43137"/>
                    </a:srgbClr>
                  </a:outerShdw>
                </a:effectLst>
              </a:rPr>
              <a:t> </a:t>
            </a:r>
            <a:r>
              <a:rPr lang="en-US" sz="1800" b="1" dirty="0" err="1">
                <a:solidFill>
                  <a:schemeClr val="accent2"/>
                </a:solidFill>
                <a:effectLst>
                  <a:outerShdw blurRad="38100" dist="38100" dir="2700000" algn="tl">
                    <a:srgbClr val="000000">
                      <a:alpha val="43137"/>
                    </a:srgbClr>
                  </a:outerShdw>
                </a:effectLst>
              </a:rPr>
              <a:t>storia</a:t>
            </a:r>
            <a:r>
              <a:rPr lang="en-US" sz="1800" b="1" dirty="0">
                <a:solidFill>
                  <a:schemeClr val="accent2"/>
                </a:solidFill>
                <a:effectLst>
                  <a:outerShdw blurRad="38100" dist="38100" dir="2700000" algn="tl">
                    <a:srgbClr val="000000">
                      <a:alpha val="43137"/>
                    </a:srgbClr>
                  </a:outerShdw>
                </a:effectLst>
              </a:rPr>
              <a:t> </a:t>
            </a:r>
            <a:r>
              <a:rPr lang="en-US" sz="1800" b="1" dirty="0" err="1">
                <a:solidFill>
                  <a:schemeClr val="accent2"/>
                </a:solidFill>
                <a:effectLst>
                  <a:outerShdw blurRad="38100" dist="38100" dir="2700000" algn="tl">
                    <a:srgbClr val="000000">
                      <a:alpha val="43137"/>
                    </a:srgbClr>
                  </a:outerShdw>
                </a:effectLst>
              </a:rPr>
              <a:t>della</a:t>
            </a:r>
            <a:r>
              <a:rPr lang="en-US" sz="1800" b="1" dirty="0">
                <a:solidFill>
                  <a:schemeClr val="accent2"/>
                </a:solidFill>
                <a:effectLst>
                  <a:outerShdw blurRad="38100" dist="38100" dir="2700000" algn="tl">
                    <a:srgbClr val="000000">
                      <a:alpha val="43137"/>
                    </a:srgbClr>
                  </a:outerShdw>
                </a:effectLst>
              </a:rPr>
              <a:t> </a:t>
            </a:r>
            <a:r>
              <a:rPr lang="en-US" sz="1800" b="1" dirty="0" err="1">
                <a:solidFill>
                  <a:schemeClr val="accent2"/>
                </a:solidFill>
                <a:effectLst>
                  <a:outerShdw blurRad="38100" dist="38100" dir="2700000" algn="tl">
                    <a:srgbClr val="000000">
                      <a:alpha val="43137"/>
                    </a:srgbClr>
                  </a:outerShdw>
                </a:effectLst>
              </a:rPr>
              <a:t>medicina</a:t>
            </a:r>
            <a:r>
              <a:rPr lang="en-US" sz="1800" b="1" dirty="0">
                <a:solidFill>
                  <a:schemeClr val="accent2"/>
                </a:solidFill>
                <a:effectLst>
                  <a:outerShdw blurRad="38100" dist="38100" dir="2700000" algn="tl">
                    <a:srgbClr val="000000">
                      <a:alpha val="43137"/>
                    </a:srgbClr>
                  </a:outerShdw>
                </a:effectLst>
              </a:rPr>
              <a:t> </a:t>
            </a:r>
            <a:r>
              <a:rPr lang="en-US" sz="1800" b="1" dirty="0" err="1">
                <a:solidFill>
                  <a:schemeClr val="accent2"/>
                </a:solidFill>
                <a:effectLst>
                  <a:outerShdw blurRad="38100" dist="38100" dir="2700000" algn="tl">
                    <a:srgbClr val="000000">
                      <a:alpha val="43137"/>
                    </a:srgbClr>
                  </a:outerShdw>
                </a:effectLst>
              </a:rPr>
              <a:t>precolombiana</a:t>
            </a:r>
            <a:r>
              <a:rPr lang="en-US" sz="1800" b="1" dirty="0">
                <a:solidFill>
                  <a:schemeClr val="accent2"/>
                </a:solidFill>
                <a:effectLst>
                  <a:outerShdw blurRad="38100" dist="38100" dir="2700000" algn="tl">
                    <a:srgbClr val="000000">
                      <a:alpha val="43137"/>
                    </a:srgbClr>
                  </a:outerShdw>
                </a:effectLst>
              </a:rPr>
              <a:t> e Inca in </a:t>
            </a:r>
            <a:r>
              <a:rPr lang="en-US" sz="1800" b="1" dirty="0" err="1">
                <a:solidFill>
                  <a:schemeClr val="accent2"/>
                </a:solidFill>
                <a:effectLst>
                  <a:outerShdw blurRad="38100" dist="38100" dir="2700000" algn="tl">
                    <a:srgbClr val="000000">
                      <a:alpha val="43137"/>
                    </a:srgbClr>
                  </a:outerShdw>
                </a:effectLst>
              </a:rPr>
              <a:t>Perù</a:t>
            </a:r>
            <a:r>
              <a:rPr lang="en-US" sz="2000" b="1" dirty="0">
                <a:solidFill>
                  <a:schemeClr val="accent2"/>
                </a:solidFill>
                <a:effectLst>
                  <a:outerShdw blurRad="38100" dist="38100" dir="2700000" algn="tl">
                    <a:srgbClr val="000000">
                      <a:alpha val="43137"/>
                    </a:srgbClr>
                  </a:outerShdw>
                </a:effectLst>
              </a:rPr>
              <a:t/>
            </a:r>
            <a:br>
              <a:rPr lang="en-US" sz="2000" b="1" dirty="0">
                <a:solidFill>
                  <a:schemeClr val="accent2"/>
                </a:solidFill>
                <a:effectLst>
                  <a:outerShdw blurRad="38100" dist="38100" dir="2700000" algn="tl">
                    <a:srgbClr val="000000">
                      <a:alpha val="43137"/>
                    </a:srgbClr>
                  </a:outerShdw>
                </a:effectLst>
              </a:rPr>
            </a:br>
            <a:r>
              <a:rPr lang="es-PE" sz="2400" dirty="0"/>
              <a:t> </a:t>
            </a:r>
            <a:endParaRPr lang="en-US" sz="2400" dirty="0"/>
          </a:p>
        </p:txBody>
      </p:sp>
      <p:sp>
        <p:nvSpPr>
          <p:cNvPr id="3" name="Marcador de contenido 2"/>
          <p:cNvSpPr>
            <a:spLocks noGrp="1"/>
          </p:cNvSpPr>
          <p:nvPr>
            <p:ph idx="1"/>
          </p:nvPr>
        </p:nvSpPr>
        <p:spPr>
          <a:xfrm>
            <a:off x="441614" y="1526730"/>
            <a:ext cx="8255577" cy="3158286"/>
          </a:xfrm>
        </p:spPr>
        <p:txBody>
          <a:bodyPr>
            <a:normAutofit fontScale="92500" lnSpcReduction="20000"/>
          </a:bodyPr>
          <a:lstStyle/>
          <a:p>
            <a:pPr algn="just">
              <a:buNone/>
            </a:pPr>
            <a:endParaRPr lang="es-PE" sz="1200" b="1" dirty="0"/>
          </a:p>
          <a:p>
            <a:pPr algn="just">
              <a:buNone/>
            </a:pPr>
            <a:endParaRPr lang="es-PE" sz="1200" b="1" dirty="0"/>
          </a:p>
          <a:p>
            <a:pPr algn="just">
              <a:buNone/>
            </a:pPr>
            <a:endParaRPr lang="es-PE" sz="1200" b="1" dirty="0"/>
          </a:p>
          <a:p>
            <a:pPr algn="just">
              <a:buNone/>
            </a:pPr>
            <a:endParaRPr lang="es-PE" sz="1200" b="1" dirty="0"/>
          </a:p>
          <a:p>
            <a:pPr algn="just">
              <a:buNone/>
            </a:pPr>
            <a:endParaRPr lang="es-PE" sz="1200" b="1" dirty="0"/>
          </a:p>
          <a:p>
            <a:pPr algn="just">
              <a:buNone/>
            </a:pPr>
            <a:endParaRPr lang="es-PE" sz="1200" b="1" dirty="0"/>
          </a:p>
          <a:p>
            <a:pPr algn="just">
              <a:buNone/>
            </a:pPr>
            <a:endParaRPr lang="es-PE" sz="1200" b="1" dirty="0"/>
          </a:p>
          <a:p>
            <a:pPr algn="just">
              <a:buNone/>
            </a:pPr>
            <a:endParaRPr lang="es-PE" sz="1200" b="1" dirty="0"/>
          </a:p>
          <a:p>
            <a:pPr algn="just">
              <a:buNone/>
            </a:pPr>
            <a:endParaRPr lang="es-PE" sz="1200" b="1" dirty="0"/>
          </a:p>
          <a:p>
            <a:pPr algn="just">
              <a:buNone/>
            </a:pPr>
            <a:endParaRPr lang="es-PE" sz="1200" b="1" dirty="0"/>
          </a:p>
          <a:p>
            <a:pPr algn="just">
              <a:buNone/>
            </a:pPr>
            <a:endParaRPr lang="es-PE" sz="1200" b="1" dirty="0"/>
          </a:p>
          <a:p>
            <a:pPr algn="just">
              <a:buNone/>
            </a:pPr>
            <a:endParaRPr lang="es-PE" sz="1200" b="1" dirty="0"/>
          </a:p>
          <a:p>
            <a:pPr algn="just">
              <a:buNone/>
            </a:pPr>
            <a:endParaRPr lang="es-PE" sz="1200" b="1" dirty="0"/>
          </a:p>
          <a:p>
            <a:pPr algn="just">
              <a:buNone/>
            </a:pPr>
            <a:r>
              <a:rPr lang="es-PE" sz="1000" dirty="0"/>
              <a:t>	</a:t>
            </a:r>
            <a:r>
              <a:rPr lang="en-US" sz="1000" dirty="0"/>
              <a:t>1. AKHOUNDI, Mohammad, et al. A historical overview of the classification, evolution, and dispersion of </a:t>
            </a:r>
            <a:r>
              <a:rPr lang="en-US" sz="1000" dirty="0" err="1"/>
              <a:t>Leishmania</a:t>
            </a:r>
            <a:r>
              <a:rPr lang="en-US" sz="1000" dirty="0"/>
              <a:t> parasites and </a:t>
            </a:r>
            <a:r>
              <a:rPr lang="en-US" sz="1000" dirty="0" err="1"/>
              <a:t>sandflies</a:t>
            </a:r>
            <a:r>
              <a:rPr lang="en-US" sz="1000" dirty="0"/>
              <a:t>. </a:t>
            </a:r>
            <a:r>
              <a:rPr lang="en-US" sz="1000" i="1" dirty="0" err="1"/>
              <a:t>PLoS</a:t>
            </a:r>
            <a:r>
              <a:rPr lang="en-US" sz="1000" i="1" dirty="0"/>
              <a:t> neglected tropical diseases</a:t>
            </a:r>
            <a:r>
              <a:rPr lang="en-US" sz="1000" dirty="0"/>
              <a:t>, 2016, vol. 10, no 3. </a:t>
            </a:r>
            <a:r>
              <a:rPr lang="es-PE" sz="1000" dirty="0">
                <a:hlinkClick r:id="rId2"/>
              </a:rPr>
              <a:t>https://journals.plos.org/plosntds/article/file?type=printable&amp;id=10.1371/journal.pntd.0004349</a:t>
            </a:r>
            <a:endParaRPr lang="es-PE" sz="1000" dirty="0"/>
          </a:p>
          <a:p>
            <a:endParaRPr lang="es-PE" dirty="0"/>
          </a:p>
          <a:p>
            <a:endParaRPr lang="en-US" dirty="0"/>
          </a:p>
        </p:txBody>
      </p:sp>
      <p:sp>
        <p:nvSpPr>
          <p:cNvPr id="4" name="3 CuadroTexto"/>
          <p:cNvSpPr txBox="1"/>
          <p:nvPr/>
        </p:nvSpPr>
        <p:spPr>
          <a:xfrm>
            <a:off x="645720" y="1526730"/>
            <a:ext cx="8051471" cy="1546577"/>
          </a:xfrm>
          <a:prstGeom prst="rect">
            <a:avLst/>
          </a:prstGeom>
          <a:noFill/>
        </p:spPr>
        <p:txBody>
          <a:bodyPr wrap="square" lIns="68580" tIns="34290" rIns="68580" bIns="34290" rtlCol="0">
            <a:spAutoFit/>
          </a:bodyPr>
          <a:lstStyle/>
          <a:p>
            <a:pPr algn="just"/>
            <a:r>
              <a:rPr lang="en-US" sz="1200" dirty="0" err="1"/>
              <a:t>Presenza</a:t>
            </a:r>
            <a:r>
              <a:rPr lang="en-US" sz="1200" dirty="0"/>
              <a:t> di </a:t>
            </a:r>
            <a:r>
              <a:rPr lang="en-US" sz="1200" dirty="0" err="1"/>
              <a:t>Leishmaniosi</a:t>
            </a:r>
            <a:r>
              <a:rPr lang="en-US" sz="1200" dirty="0"/>
              <a:t>. “La </a:t>
            </a:r>
            <a:r>
              <a:rPr lang="en-US" sz="1200" dirty="0" err="1"/>
              <a:t>Leishmaniosi</a:t>
            </a:r>
            <a:r>
              <a:rPr lang="en-US" sz="1200" dirty="0"/>
              <a:t> ha una </a:t>
            </a:r>
            <a:r>
              <a:rPr lang="en-US" sz="1200" dirty="0" err="1"/>
              <a:t>unga</a:t>
            </a:r>
            <a:r>
              <a:rPr lang="en-US" sz="1200" dirty="0"/>
              <a:t> </a:t>
            </a:r>
            <a:r>
              <a:rPr lang="en-US" sz="1200" dirty="0" err="1"/>
              <a:t>storia</a:t>
            </a:r>
            <a:r>
              <a:rPr lang="en-US" sz="1200" dirty="0"/>
              <a:t>, </a:t>
            </a:r>
            <a:r>
              <a:rPr lang="en-US" sz="1200" dirty="0" err="1"/>
              <a:t>datata</a:t>
            </a:r>
            <a:r>
              <a:rPr lang="en-US" sz="1200" dirty="0"/>
              <a:t> al 2,500 A.C., con diverse </a:t>
            </a:r>
            <a:r>
              <a:rPr lang="en-US" sz="1200" dirty="0" err="1"/>
              <a:t>descrizioni</a:t>
            </a:r>
            <a:r>
              <a:rPr lang="en-US" sz="1200" dirty="0"/>
              <a:t> primitive </a:t>
            </a:r>
            <a:r>
              <a:rPr lang="en-US" sz="1200" dirty="0" err="1"/>
              <a:t>della</a:t>
            </a:r>
            <a:r>
              <a:rPr lang="en-US" sz="1200" dirty="0"/>
              <a:t> </a:t>
            </a:r>
            <a:r>
              <a:rPr lang="en-US" sz="1200" dirty="0" err="1"/>
              <a:t>patologia</a:t>
            </a:r>
            <a:r>
              <a:rPr lang="en-US" sz="1200" dirty="0"/>
              <a:t> </a:t>
            </a:r>
            <a:r>
              <a:rPr lang="en-US" sz="1200" dirty="0" err="1"/>
              <a:t>che</a:t>
            </a:r>
            <a:r>
              <a:rPr lang="en-US" sz="1200" dirty="0"/>
              <a:t> </a:t>
            </a:r>
            <a:r>
              <a:rPr lang="en-US" sz="1200" dirty="0" err="1"/>
              <a:t>sono</a:t>
            </a:r>
            <a:r>
              <a:rPr lang="en-US" sz="1200" dirty="0"/>
              <a:t> state </a:t>
            </a:r>
            <a:r>
              <a:rPr lang="en-US" sz="1200" dirty="0" err="1"/>
              <a:t>trovate</a:t>
            </a:r>
            <a:r>
              <a:rPr lang="en-US" sz="1200" dirty="0"/>
              <a:t> </a:t>
            </a:r>
            <a:r>
              <a:rPr lang="en-US" sz="1200" dirty="0" err="1"/>
              <a:t>nelle</a:t>
            </a:r>
            <a:r>
              <a:rPr lang="en-US" sz="1200" dirty="0"/>
              <a:t> </a:t>
            </a:r>
            <a:r>
              <a:rPr lang="en-US" sz="1200" dirty="0" err="1"/>
              <a:t>scritture</a:t>
            </a:r>
            <a:r>
              <a:rPr lang="en-US" sz="1200" dirty="0"/>
              <a:t> </a:t>
            </a:r>
            <a:r>
              <a:rPr lang="en-US" sz="1200" dirty="0" err="1"/>
              <a:t>antiche</a:t>
            </a:r>
            <a:r>
              <a:rPr lang="en-US" sz="1200" dirty="0"/>
              <a:t> e </a:t>
            </a:r>
            <a:r>
              <a:rPr lang="en-US" sz="1200" dirty="0" err="1"/>
              <a:t>reccenti</a:t>
            </a:r>
            <a:r>
              <a:rPr lang="en-US" sz="1200" dirty="0"/>
              <a:t> </a:t>
            </a:r>
            <a:r>
              <a:rPr lang="en-US" sz="1200" dirty="0" err="1"/>
              <a:t>scoperte</a:t>
            </a:r>
            <a:r>
              <a:rPr lang="en-US" sz="1200" dirty="0"/>
              <a:t> </a:t>
            </a:r>
            <a:r>
              <a:rPr lang="en-US" sz="1200" dirty="0" err="1"/>
              <a:t>molecolari</a:t>
            </a:r>
            <a:r>
              <a:rPr lang="en-US" sz="1200" dirty="0"/>
              <a:t> </a:t>
            </a:r>
            <a:r>
              <a:rPr lang="en-US" sz="1200" dirty="0" err="1"/>
              <a:t>reperite</a:t>
            </a:r>
            <a:r>
              <a:rPr lang="en-US" sz="1200" dirty="0"/>
              <a:t> dal </a:t>
            </a:r>
            <a:r>
              <a:rPr lang="en-US" sz="1200" dirty="0" err="1"/>
              <a:t>materiale</a:t>
            </a:r>
            <a:r>
              <a:rPr lang="en-US" sz="1200" dirty="0"/>
              <a:t> </a:t>
            </a:r>
            <a:r>
              <a:rPr lang="en-US" sz="1200" dirty="0" err="1"/>
              <a:t>archeologico</a:t>
            </a:r>
            <a:r>
              <a:rPr lang="en-US" sz="1200" dirty="0"/>
              <a:t>" (1) </a:t>
            </a:r>
          </a:p>
          <a:p>
            <a:pPr algn="just"/>
            <a:endParaRPr lang="en-US" sz="1200" dirty="0"/>
          </a:p>
          <a:p>
            <a:pPr algn="just">
              <a:buFont typeface="Wingdings" pitchFamily="2" charset="2"/>
              <a:buChar char="ü"/>
            </a:pPr>
            <a:r>
              <a:rPr lang="en-US" sz="1200" dirty="0" err="1"/>
              <a:t>Infezione</a:t>
            </a:r>
            <a:r>
              <a:rPr lang="en-US" sz="1200" dirty="0"/>
              <a:t> da leishmania in una mummia di una bambina di 6 anni in </a:t>
            </a:r>
            <a:r>
              <a:rPr lang="en-US" sz="1200" dirty="0" err="1"/>
              <a:t>Perù</a:t>
            </a:r>
            <a:r>
              <a:rPr lang="en-US" sz="1200" dirty="0"/>
              <a:t>. (700 </a:t>
            </a:r>
            <a:r>
              <a:rPr lang="en-US" sz="1200" dirty="0" err="1"/>
              <a:t>a.C</a:t>
            </a:r>
            <a:r>
              <a:rPr lang="en-US" sz="1200" dirty="0"/>
              <a:t>.): (Primo </a:t>
            </a:r>
            <a:r>
              <a:rPr lang="en-US" sz="1200" dirty="0" err="1"/>
              <a:t>secolo</a:t>
            </a:r>
            <a:r>
              <a:rPr lang="en-US" sz="1200" dirty="0"/>
              <a:t> </a:t>
            </a:r>
            <a:r>
              <a:rPr lang="en-US" sz="1200" dirty="0" err="1"/>
              <a:t>d.C.</a:t>
            </a:r>
            <a:r>
              <a:rPr lang="en-US" sz="1200" dirty="0"/>
              <a:t>)
Prove per la </a:t>
            </a:r>
            <a:r>
              <a:rPr lang="en-US" sz="1200" dirty="0" err="1"/>
              <a:t>presenza</a:t>
            </a:r>
            <a:r>
              <a:rPr lang="en-US" sz="1200" dirty="0"/>
              <a:t> </a:t>
            </a:r>
            <a:r>
              <a:rPr lang="en-US" sz="1200" dirty="0" err="1"/>
              <a:t>della</a:t>
            </a:r>
            <a:r>
              <a:rPr lang="en-US" sz="1200" dirty="0"/>
              <a:t> forma cutanea </a:t>
            </a:r>
            <a:r>
              <a:rPr lang="en-US" sz="1200" dirty="0" err="1"/>
              <a:t>della</a:t>
            </a:r>
            <a:r>
              <a:rPr lang="en-US" sz="1200" dirty="0"/>
              <a:t> </a:t>
            </a:r>
            <a:r>
              <a:rPr lang="en-US" sz="1200" dirty="0" err="1"/>
              <a:t>malattia</a:t>
            </a:r>
            <a:r>
              <a:rPr lang="en-US" sz="1200" dirty="0"/>
              <a:t> in Ecuador e </a:t>
            </a:r>
            <a:r>
              <a:rPr lang="en-US" sz="1200" dirty="0" err="1"/>
              <a:t>Perù</a:t>
            </a:r>
            <a:r>
              <a:rPr lang="en-US" sz="1200" dirty="0"/>
              <a:t>, Sud America. 
Avicenna (10o </a:t>
            </a:r>
            <a:r>
              <a:rPr lang="en-US" sz="1200" dirty="0" err="1"/>
              <a:t>secolo</a:t>
            </a:r>
            <a:r>
              <a:rPr lang="en-US" sz="1200" dirty="0"/>
              <a:t> </a:t>
            </a:r>
            <a:r>
              <a:rPr lang="en-US" sz="1200" dirty="0" err="1"/>
              <a:t>d.C.</a:t>
            </a:r>
            <a:r>
              <a:rPr lang="en-US" sz="1200" dirty="0"/>
              <a:t>): </a:t>
            </a:r>
            <a:r>
              <a:rPr lang="en-US" sz="1200" dirty="0" err="1"/>
              <a:t>Descrizione</a:t>
            </a:r>
            <a:r>
              <a:rPr lang="en-US" sz="1200" dirty="0"/>
              <a:t> </a:t>
            </a:r>
            <a:r>
              <a:rPr lang="en-US" sz="1200" dirty="0" err="1"/>
              <a:t>delle</a:t>
            </a:r>
            <a:r>
              <a:rPr lang="en-US" sz="1200" dirty="0"/>
              <a:t> </a:t>
            </a:r>
            <a:r>
              <a:rPr lang="en-US" sz="1200" dirty="0" err="1"/>
              <a:t>lesioni</a:t>
            </a:r>
            <a:r>
              <a:rPr lang="en-US" sz="1200" dirty="0"/>
              <a:t> </a:t>
            </a:r>
            <a:r>
              <a:rPr lang="en-US" sz="1200" dirty="0" err="1"/>
              <a:t>cutanee</a:t>
            </a:r>
            <a:r>
              <a:rPr lang="en-US" sz="1200" dirty="0"/>
              <a:t> </a:t>
            </a:r>
            <a:r>
              <a:rPr lang="en-US" sz="1200" dirty="0" err="1"/>
              <a:t>chiamate</a:t>
            </a:r>
            <a:r>
              <a:rPr lang="en-US" sz="1200" dirty="0"/>
              <a:t> dolore </a:t>
            </a:r>
            <a:r>
              <a:rPr lang="en-US" sz="1200" dirty="0" err="1"/>
              <a:t>balakh</a:t>
            </a:r>
            <a:r>
              <a:rPr lang="en-US" sz="1200" dirty="0"/>
              <a:t> e </a:t>
            </a:r>
            <a:r>
              <a:rPr lang="en-US" sz="1200" dirty="0" err="1"/>
              <a:t>probabilità</a:t>
            </a:r>
            <a:r>
              <a:rPr lang="en-US" sz="1200" dirty="0"/>
              <a:t> di </a:t>
            </a:r>
            <a:r>
              <a:rPr lang="en-US" sz="1200" dirty="0" err="1"/>
              <a:t>intervento</a:t>
            </a:r>
            <a:r>
              <a:rPr lang="en-US" sz="1200" dirty="0"/>
              <a:t> </a:t>
            </a:r>
            <a:r>
              <a:rPr lang="en-US" sz="1200" dirty="0" err="1"/>
              <a:t>delle</a:t>
            </a:r>
            <a:r>
              <a:rPr lang="en-US" sz="1200" dirty="0"/>
              <a:t> </a:t>
            </a:r>
            <a:r>
              <a:rPr lang="en-US" sz="1200" dirty="0" err="1"/>
              <a:t>zanzare</a:t>
            </a:r>
            <a:r>
              <a:rPr lang="en-US" sz="1200" dirty="0"/>
              <a:t>. 
 XV e XVI </a:t>
            </a:r>
            <a:r>
              <a:rPr lang="en-US" sz="1200" dirty="0" err="1"/>
              <a:t>secolo</a:t>
            </a:r>
            <a:r>
              <a:rPr lang="en-US" sz="1200" dirty="0"/>
              <a:t> </a:t>
            </a:r>
            <a:r>
              <a:rPr lang="en-US" sz="1200" dirty="0" err="1"/>
              <a:t>d.C.</a:t>
            </a:r>
            <a:r>
              <a:rPr lang="en-US" sz="1200" dirty="0"/>
              <a:t>: </a:t>
            </a:r>
            <a:r>
              <a:rPr lang="en-US" sz="1200" dirty="0" err="1"/>
              <a:t>Periodo</a:t>
            </a:r>
            <a:r>
              <a:rPr lang="en-US" sz="1200" dirty="0"/>
              <a:t> Inca: </a:t>
            </a:r>
            <a:r>
              <a:rPr lang="en-US" sz="1200" dirty="0" err="1"/>
              <a:t>Notifica</a:t>
            </a:r>
            <a:r>
              <a:rPr lang="en-US" sz="1200" dirty="0"/>
              <a:t> di "</a:t>
            </a:r>
            <a:r>
              <a:rPr lang="en-US" sz="1200" dirty="0" err="1"/>
              <a:t>malattia</a:t>
            </a:r>
            <a:r>
              <a:rPr lang="en-US" sz="1200" dirty="0"/>
              <a:t> </a:t>
            </a:r>
            <a:r>
              <a:rPr lang="en-US" sz="1200" dirty="0" err="1"/>
              <a:t>della</a:t>
            </a:r>
            <a:r>
              <a:rPr lang="en-US" sz="1200" dirty="0"/>
              <a:t> </a:t>
            </a:r>
            <a:r>
              <a:rPr lang="en-US" sz="1200" dirty="0" err="1"/>
              <a:t>valle</a:t>
            </a:r>
            <a:r>
              <a:rPr lang="en-US" sz="1200" dirty="0"/>
              <a:t>", "</a:t>
            </a:r>
            <a:r>
              <a:rPr lang="en-US" sz="1200" dirty="0" err="1"/>
              <a:t>malattia</a:t>
            </a:r>
            <a:r>
              <a:rPr lang="en-US" sz="1200" dirty="0"/>
              <a:t> </a:t>
            </a:r>
            <a:r>
              <a:rPr lang="en-US" sz="1200" dirty="0" err="1"/>
              <a:t>andina</a:t>
            </a:r>
            <a:r>
              <a:rPr lang="en-US" sz="1200" dirty="0"/>
              <a:t>", o "</a:t>
            </a:r>
            <a:r>
              <a:rPr lang="en-US" sz="1200" dirty="0" err="1"/>
              <a:t>lebbra</a:t>
            </a:r>
            <a:r>
              <a:rPr lang="en-US" sz="1200" dirty="0"/>
              <a:t> </a:t>
            </a:r>
            <a:r>
              <a:rPr lang="en-US" sz="1200" dirty="0" err="1"/>
              <a:t>bianca</a:t>
            </a:r>
            <a:r>
              <a:rPr lang="en-US" sz="1200" dirty="0"/>
              <a:t>", </a:t>
            </a:r>
            <a:r>
              <a:rPr lang="en-US" sz="1200" dirty="0" err="1"/>
              <a:t>che</a:t>
            </a:r>
            <a:r>
              <a:rPr lang="en-US" sz="1200" dirty="0"/>
              <a:t> </a:t>
            </a:r>
            <a:r>
              <a:rPr lang="en-US" sz="1200" dirty="0" err="1"/>
              <a:t>rischiano</a:t>
            </a:r>
            <a:r>
              <a:rPr lang="en-US" sz="1200" dirty="0"/>
              <a:t> di </a:t>
            </a:r>
            <a:r>
              <a:rPr lang="en-US" sz="1200" dirty="0" err="1"/>
              <a:t>essere</a:t>
            </a:r>
            <a:r>
              <a:rPr lang="en-US" sz="1200" dirty="0"/>
              <a:t> Il </a:t>
            </a:r>
            <a:r>
              <a:rPr lang="en-US" sz="1200" dirty="0" err="1"/>
              <a:t>Cutaneus</a:t>
            </a:r>
            <a:r>
              <a:rPr lang="en-US" sz="1200" dirty="0"/>
              <a:t> </a:t>
            </a:r>
            <a:r>
              <a:rPr lang="en-US" sz="1200" dirty="0" err="1"/>
              <a:t>Leishmaniosi</a:t>
            </a:r>
            <a:r>
              <a:rPr lang="en-US" sz="1200" dirty="0"/>
              <a:t> </a:t>
            </a:r>
            <a:r>
              <a:rPr lang="en-US" sz="1200" dirty="0" err="1"/>
              <a:t>sudamericano</a:t>
            </a:r>
            <a:r>
              <a:rPr lang="en-US" sz="1200" dirty="0"/>
              <a:t>.</a:t>
            </a:r>
            <a:endParaRPr lang="es-PE" sz="1200" dirty="0"/>
          </a:p>
        </p:txBody>
      </p:sp>
    </p:spTree>
    <p:extLst>
      <p:ext uri="{BB962C8B-B14F-4D97-AF65-F5344CB8AC3E}">
        <p14:creationId xmlns:p14="http://schemas.microsoft.com/office/powerpoint/2010/main" val="37759392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E5D9F737-6792-4AED-ACE8-954E268A1A4D}"/>
              </a:ext>
            </a:extLst>
          </p:cNvPr>
          <p:cNvSpPr>
            <a:spLocks noGrp="1"/>
          </p:cNvSpPr>
          <p:nvPr>
            <p:ph type="title"/>
          </p:nvPr>
        </p:nvSpPr>
        <p:spPr>
          <a:xfrm>
            <a:off x="638924" y="520424"/>
            <a:ext cx="7886700" cy="994172"/>
          </a:xfrm>
        </p:spPr>
        <p:txBody>
          <a:bodyPr/>
          <a:lstStyle/>
          <a:p>
            <a:r>
              <a:rPr lang="es-PE" dirty="0"/>
              <a:t/>
            </a:r>
            <a:br>
              <a:rPr lang="es-PE" dirty="0"/>
            </a:br>
            <a:r>
              <a:rPr lang="es-PE" sz="1800" b="1" dirty="0">
                <a:solidFill>
                  <a:schemeClr val="accent2"/>
                </a:solidFill>
                <a:effectLst>
                  <a:outerShdw blurRad="38100" dist="38100" dir="2700000" algn="tl">
                    <a:srgbClr val="000000">
                      <a:alpha val="43137"/>
                    </a:srgbClr>
                  </a:outerShdw>
                </a:effectLst>
              </a:rPr>
              <a:t>Preambolo</a:t>
            </a:r>
          </a:p>
        </p:txBody>
      </p:sp>
      <p:sp>
        <p:nvSpPr>
          <p:cNvPr id="3" name="Marcador de contenido 2">
            <a:extLst>
              <a:ext uri="{FF2B5EF4-FFF2-40B4-BE49-F238E27FC236}">
                <a16:creationId xmlns:a16="http://schemas.microsoft.com/office/drawing/2014/main" xmlns="" id="{1554F034-E2D7-4B08-9AC8-55187F8DB178}"/>
              </a:ext>
            </a:extLst>
          </p:cNvPr>
          <p:cNvSpPr>
            <a:spLocks noGrp="1"/>
          </p:cNvSpPr>
          <p:nvPr>
            <p:ph idx="1"/>
          </p:nvPr>
        </p:nvSpPr>
        <p:spPr>
          <a:xfrm>
            <a:off x="618376" y="1595250"/>
            <a:ext cx="7886700" cy="3263504"/>
          </a:xfrm>
        </p:spPr>
        <p:txBody>
          <a:bodyPr>
            <a:normAutofit/>
          </a:bodyPr>
          <a:lstStyle/>
          <a:p>
            <a:pPr marL="0" indent="0" algn="just">
              <a:lnSpc>
                <a:spcPct val="150000"/>
              </a:lnSpc>
              <a:buNone/>
            </a:pPr>
            <a:r>
              <a:rPr lang="en-US" sz="1200" dirty="0"/>
              <a:t>Questa </a:t>
            </a:r>
            <a:r>
              <a:rPr lang="en-US" sz="1200" dirty="0" err="1"/>
              <a:t>unità</a:t>
            </a:r>
            <a:r>
              <a:rPr lang="en-US" sz="1200" dirty="0"/>
              <a:t> </a:t>
            </a:r>
            <a:r>
              <a:rPr lang="en-US" sz="1200" dirty="0" err="1"/>
              <a:t>mette</a:t>
            </a:r>
            <a:r>
              <a:rPr lang="en-US" sz="1200" dirty="0"/>
              <a:t> a </a:t>
            </a:r>
            <a:r>
              <a:rPr lang="en-US" sz="1200" dirty="0" err="1"/>
              <a:t>disposizione</a:t>
            </a:r>
            <a:r>
              <a:rPr lang="en-US" sz="1200" dirty="0"/>
              <a:t> </a:t>
            </a:r>
            <a:r>
              <a:rPr lang="en-US" sz="1200" dirty="0" err="1"/>
              <a:t>degli</a:t>
            </a:r>
            <a:r>
              <a:rPr lang="en-US" sz="1200" dirty="0"/>
              <a:t> </a:t>
            </a:r>
            <a:r>
              <a:rPr lang="en-US" sz="1200" dirty="0" err="1"/>
              <a:t>studenti</a:t>
            </a:r>
            <a:r>
              <a:rPr lang="en-US" sz="1200" dirty="0"/>
              <a:t> di </a:t>
            </a:r>
            <a:r>
              <a:rPr lang="en-US" sz="1200" dirty="0" err="1"/>
              <a:t>medicina</a:t>
            </a:r>
            <a:r>
              <a:rPr lang="en-US" sz="1200" dirty="0"/>
              <a:t> di </a:t>
            </a:r>
            <a:r>
              <a:rPr lang="en-US" sz="1200" dirty="0" err="1"/>
              <a:t>tutto</a:t>
            </a:r>
            <a:r>
              <a:rPr lang="en-US" sz="1200" dirty="0"/>
              <a:t> il mondo, </a:t>
            </a:r>
            <a:r>
              <a:rPr lang="en-US" sz="1200" dirty="0" err="1"/>
              <a:t>materiale</a:t>
            </a:r>
            <a:r>
              <a:rPr lang="en-US" sz="1200" dirty="0"/>
              <a:t> </a:t>
            </a:r>
            <a:r>
              <a:rPr lang="en-US" sz="1200" dirty="0" err="1"/>
              <a:t>didattico</a:t>
            </a:r>
            <a:r>
              <a:rPr lang="en-US" sz="1200" dirty="0"/>
              <a:t> </a:t>
            </a:r>
            <a:r>
              <a:rPr lang="en-US" sz="1200" dirty="0" err="1"/>
              <a:t>storico</a:t>
            </a:r>
            <a:r>
              <a:rPr lang="en-US" sz="1200" dirty="0"/>
              <a:t> </a:t>
            </a:r>
            <a:r>
              <a:rPr lang="en-US" sz="1200" dirty="0" err="1"/>
              <a:t>relativo</a:t>
            </a:r>
            <a:r>
              <a:rPr lang="en-US" sz="1200" dirty="0"/>
              <a:t> ai </a:t>
            </a:r>
            <a:r>
              <a:rPr lang="en-US" sz="1200" dirty="0" err="1"/>
              <a:t>valori</a:t>
            </a:r>
            <a:r>
              <a:rPr lang="en-US" sz="1200" dirty="0"/>
              <a:t> </a:t>
            </a:r>
            <a:r>
              <a:rPr lang="en-US" sz="1200" dirty="0" err="1"/>
              <a:t>della</a:t>
            </a:r>
            <a:r>
              <a:rPr lang="en-US" sz="1200" dirty="0"/>
              <a:t> nostra </a:t>
            </a:r>
            <a:r>
              <a:rPr lang="en-US" sz="1200" dirty="0" err="1"/>
              <a:t>storia</a:t>
            </a:r>
            <a:r>
              <a:rPr lang="en-US" sz="1200" dirty="0"/>
              <a:t> </a:t>
            </a:r>
            <a:r>
              <a:rPr lang="en-US" sz="1200" dirty="0" err="1"/>
              <a:t>della</a:t>
            </a:r>
            <a:r>
              <a:rPr lang="en-US" sz="1200" dirty="0"/>
              <a:t> </a:t>
            </a:r>
            <a:r>
              <a:rPr lang="en-US" sz="1200" dirty="0" err="1"/>
              <a:t>medicina</a:t>
            </a:r>
            <a:r>
              <a:rPr lang="en-US" sz="1200" dirty="0"/>
              <a:t> </a:t>
            </a:r>
            <a:r>
              <a:rPr lang="en-US" sz="1200" dirty="0" err="1"/>
              <a:t>precolombiana</a:t>
            </a:r>
            <a:r>
              <a:rPr lang="en-US" sz="1200" dirty="0"/>
              <a:t> e Inca. </a:t>
            </a:r>
            <a:r>
              <a:rPr lang="en-US" sz="1200" dirty="0" err="1"/>
              <a:t>Saranno</a:t>
            </a:r>
            <a:r>
              <a:rPr lang="en-US" sz="1200" dirty="0"/>
              <a:t> </a:t>
            </a:r>
            <a:r>
              <a:rPr lang="en-US" sz="1200" dirty="0" err="1"/>
              <a:t>sviluppati</a:t>
            </a:r>
            <a:r>
              <a:rPr lang="en-US" sz="1200" dirty="0"/>
              <a:t> </a:t>
            </a:r>
            <a:r>
              <a:rPr lang="en-US" sz="1200" dirty="0" err="1"/>
              <a:t>anche</a:t>
            </a:r>
            <a:r>
              <a:rPr lang="en-US" sz="1200" dirty="0"/>
              <a:t> </a:t>
            </a:r>
            <a:r>
              <a:rPr lang="en-US" sz="1200" dirty="0" err="1"/>
              <a:t>aspetti</a:t>
            </a:r>
            <a:r>
              <a:rPr lang="en-US" sz="1200" dirty="0"/>
              <a:t> </a:t>
            </a:r>
            <a:r>
              <a:rPr lang="en-US" sz="1200" dirty="0" err="1"/>
              <a:t>della</a:t>
            </a:r>
            <a:r>
              <a:rPr lang="en-US" sz="1200" dirty="0"/>
              <a:t> </a:t>
            </a:r>
            <a:r>
              <a:rPr lang="en-US" sz="1200" dirty="0" err="1"/>
              <a:t>medicina</a:t>
            </a:r>
            <a:r>
              <a:rPr lang="en-US" sz="1200" dirty="0"/>
              <a:t> </a:t>
            </a:r>
            <a:r>
              <a:rPr lang="en-US" sz="1200" dirty="0" err="1"/>
              <a:t>sciamanica</a:t>
            </a:r>
            <a:r>
              <a:rPr lang="en-US" sz="1200" dirty="0"/>
              <a:t>, come </a:t>
            </a:r>
            <a:r>
              <a:rPr lang="en-US" sz="1200" dirty="0" err="1"/>
              <a:t>parte</a:t>
            </a:r>
            <a:r>
              <a:rPr lang="en-US" sz="1200" dirty="0"/>
              <a:t> </a:t>
            </a:r>
            <a:r>
              <a:rPr lang="en-US" sz="1200" dirty="0" err="1"/>
              <a:t>dell'estensione</a:t>
            </a:r>
            <a:r>
              <a:rPr lang="en-US" sz="1200" dirty="0"/>
              <a:t> </a:t>
            </a:r>
            <a:r>
              <a:rPr lang="en-US" sz="1200" dirty="0" err="1"/>
              <a:t>ancestrale</a:t>
            </a:r>
            <a:r>
              <a:rPr lang="en-US" sz="1200" dirty="0"/>
              <a:t> di </a:t>
            </a:r>
            <a:r>
              <a:rPr lang="en-US" sz="1200" dirty="0" err="1"/>
              <a:t>questi</a:t>
            </a:r>
            <a:r>
              <a:rPr lang="en-US" sz="1200" dirty="0"/>
              <a:t> </a:t>
            </a:r>
            <a:r>
              <a:rPr lang="en-US" sz="1200" dirty="0" err="1"/>
              <a:t>farmaci</a:t>
            </a:r>
            <a:r>
              <a:rPr lang="en-US" sz="1200" dirty="0"/>
              <a:t> </a:t>
            </a:r>
            <a:r>
              <a:rPr lang="en-US" sz="1200" dirty="0" err="1"/>
              <a:t>precolombiani</a:t>
            </a:r>
            <a:r>
              <a:rPr lang="en-US" sz="1200" dirty="0"/>
              <a:t> e Inca </a:t>
            </a:r>
            <a:r>
              <a:rPr lang="en-US" sz="1200" dirty="0" err="1"/>
              <a:t>oggi</a:t>
            </a:r>
            <a:r>
              <a:rPr lang="en-US" sz="1200" dirty="0"/>
              <a:t>.
</a:t>
            </a:r>
            <a:endParaRPr lang="es-PE" sz="1200" dirty="0"/>
          </a:p>
        </p:txBody>
      </p:sp>
    </p:spTree>
    <p:extLst>
      <p:ext uri="{BB962C8B-B14F-4D97-AF65-F5344CB8AC3E}">
        <p14:creationId xmlns:p14="http://schemas.microsoft.com/office/powerpoint/2010/main" val="4666822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14363" y="731044"/>
            <a:ext cx="7886700" cy="994172"/>
          </a:xfrm>
        </p:spPr>
        <p:txBody>
          <a:bodyPr>
            <a:noAutofit/>
          </a:bodyPr>
          <a:lstStyle/>
          <a:p>
            <a:r>
              <a:rPr lang="es-PE" sz="1800" b="1" dirty="0">
                <a:solidFill>
                  <a:schemeClr val="accent2"/>
                </a:solidFill>
                <a:effectLst>
                  <a:outerShdw blurRad="38100" dist="38100" dir="2700000" algn="tl">
                    <a:srgbClr val="000000">
                      <a:alpha val="43137"/>
                    </a:srgbClr>
                  </a:outerShdw>
                </a:effectLst>
              </a:rPr>
              <a:t>4. </a:t>
            </a:r>
            <a:r>
              <a:rPr lang="it-IT" sz="1800" b="1" dirty="0">
                <a:solidFill>
                  <a:schemeClr val="accent2"/>
                </a:solidFill>
                <a:effectLst>
                  <a:outerShdw blurRad="38100" dist="38100" dir="2700000" algn="tl">
                    <a:srgbClr val="000000">
                      <a:alpha val="43137"/>
                    </a:srgbClr>
                  </a:outerShdw>
                </a:effectLst>
              </a:rPr>
              <a:t>Elenco delle principali fonti nella storia della medicina precolombiana e Inca in Perù</a:t>
            </a:r>
            <a:endParaRPr lang="en-US" sz="1800" b="1" dirty="0">
              <a:solidFill>
                <a:schemeClr val="accent2"/>
              </a:solidFill>
              <a:effectLst>
                <a:outerShdw blurRad="38100" dist="38100" dir="2700000" algn="tl">
                  <a:srgbClr val="000000">
                    <a:alpha val="43137"/>
                  </a:srgbClr>
                </a:outerShdw>
              </a:effectLst>
            </a:endParaRPr>
          </a:p>
        </p:txBody>
      </p:sp>
      <p:sp>
        <p:nvSpPr>
          <p:cNvPr id="3" name="Marcador de contenido 2"/>
          <p:cNvSpPr>
            <a:spLocks noGrp="1"/>
          </p:cNvSpPr>
          <p:nvPr>
            <p:ph idx="1"/>
          </p:nvPr>
        </p:nvSpPr>
        <p:spPr>
          <a:xfrm>
            <a:off x="587828" y="1623142"/>
            <a:ext cx="7886700" cy="1649016"/>
          </a:xfrm>
        </p:spPr>
        <p:txBody>
          <a:bodyPr>
            <a:normAutofit/>
          </a:bodyPr>
          <a:lstStyle/>
          <a:p>
            <a:pPr>
              <a:buNone/>
            </a:pPr>
            <a:r>
              <a:rPr lang="en-US" sz="1200" dirty="0" err="1"/>
              <a:t>Varie</a:t>
            </a:r>
            <a:r>
              <a:rPr lang="en-US" sz="1200" dirty="0"/>
              <a:t> </a:t>
            </a:r>
            <a:r>
              <a:rPr lang="en-US" sz="1200" dirty="0" err="1"/>
              <a:t>ceramiche</a:t>
            </a:r>
            <a:r>
              <a:rPr lang="en-US" sz="1200" dirty="0"/>
              <a:t> </a:t>
            </a:r>
            <a:r>
              <a:rPr lang="en-US" sz="1200" dirty="0" err="1"/>
              <a:t>hanno</a:t>
            </a:r>
            <a:r>
              <a:rPr lang="en-US" sz="1200" dirty="0"/>
              <a:t> </a:t>
            </a:r>
            <a:r>
              <a:rPr lang="en-US" sz="1200" dirty="0" err="1"/>
              <a:t>rivelato</a:t>
            </a:r>
            <a:r>
              <a:rPr lang="en-US" sz="1200" dirty="0"/>
              <a:t> la </a:t>
            </a:r>
            <a:r>
              <a:rPr lang="en-US" sz="1200" dirty="0" err="1"/>
              <a:t>presenza</a:t>
            </a:r>
            <a:r>
              <a:rPr lang="en-US" sz="1200" dirty="0"/>
              <a:t> di </a:t>
            </a:r>
            <a:r>
              <a:rPr lang="en-US" sz="1200" dirty="0" err="1"/>
              <a:t>paralisi</a:t>
            </a:r>
            <a:r>
              <a:rPr lang="en-US" sz="1200" dirty="0"/>
              <a:t> </a:t>
            </a:r>
            <a:r>
              <a:rPr lang="en-US" sz="1200" dirty="0" err="1"/>
              <a:t>facciale</a:t>
            </a:r>
            <a:r>
              <a:rPr lang="en-US" sz="1200" dirty="0"/>
              <a:t> </a:t>
            </a:r>
            <a:r>
              <a:rPr lang="en-US" sz="1200" dirty="0" err="1"/>
              <a:t>trattata</a:t>
            </a:r>
            <a:r>
              <a:rPr lang="en-US" sz="1200" dirty="0"/>
              <a:t> da </a:t>
            </a:r>
            <a:r>
              <a:rPr lang="en-US" sz="1200" dirty="0" err="1"/>
              <a:t>guaritori</a:t>
            </a:r>
            <a:r>
              <a:rPr lang="en-US" sz="1200" dirty="0"/>
              <a:t> medici </a:t>
            </a:r>
            <a:r>
              <a:rPr lang="en-US" sz="1200" dirty="0" err="1"/>
              <a:t>nelle</a:t>
            </a:r>
            <a:r>
              <a:rPr lang="en-US" sz="1200" dirty="0"/>
              <a:t> culture </a:t>
            </a:r>
            <a:r>
              <a:rPr lang="en-US" sz="1200" dirty="0" err="1"/>
              <a:t>precolombiani</a:t>
            </a:r>
            <a:r>
              <a:rPr lang="en-US" sz="1200" dirty="0"/>
              <a:t> 
</a:t>
            </a:r>
            <a:endParaRPr lang="en-US" dirty="0"/>
          </a:p>
        </p:txBody>
      </p:sp>
      <p:sp>
        <p:nvSpPr>
          <p:cNvPr id="4" name="3 CuadroTexto"/>
          <p:cNvSpPr txBox="1"/>
          <p:nvPr/>
        </p:nvSpPr>
        <p:spPr>
          <a:xfrm>
            <a:off x="587828" y="4069533"/>
            <a:ext cx="7641772" cy="592470"/>
          </a:xfrm>
          <a:prstGeom prst="rect">
            <a:avLst/>
          </a:prstGeom>
          <a:noFill/>
        </p:spPr>
        <p:txBody>
          <a:bodyPr wrap="square" lIns="68580" tIns="34290" rIns="68580" bIns="34290" rtlCol="0">
            <a:spAutoFit/>
          </a:bodyPr>
          <a:lstStyle/>
          <a:p>
            <a:r>
              <a:rPr lang="es-ES" sz="1000" dirty="0"/>
              <a:t>CAROD ARTAL, Francisco Javier; VÁZQUEZ CABRERA, Carolina B. Malformaciones y parálisis faciales en la cerámica de las culturas precolombinas Moche y Lambayeque. </a:t>
            </a:r>
            <a:r>
              <a:rPr lang="es-ES" sz="1000" i="1" dirty="0" err="1"/>
              <a:t>Neurologia</a:t>
            </a:r>
            <a:r>
              <a:rPr lang="es-ES" sz="1000" dirty="0"/>
              <a:t>, 2006, vol. 21, no 6, p. 297-303.</a:t>
            </a:r>
            <a:endParaRPr lang="en-US" sz="1000" dirty="0"/>
          </a:p>
          <a:p>
            <a:endParaRPr lang="es-PE" dirty="0"/>
          </a:p>
        </p:txBody>
      </p:sp>
    </p:spTree>
    <p:extLst>
      <p:ext uri="{BB962C8B-B14F-4D97-AF65-F5344CB8AC3E}">
        <p14:creationId xmlns:p14="http://schemas.microsoft.com/office/powerpoint/2010/main" val="145656304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78691" y="892630"/>
            <a:ext cx="7886700" cy="720413"/>
          </a:xfrm>
        </p:spPr>
        <p:txBody>
          <a:bodyPr>
            <a:noAutofit/>
          </a:bodyPr>
          <a:lstStyle/>
          <a:p>
            <a:r>
              <a:rPr lang="es-PE" sz="1800" b="1" dirty="0">
                <a:solidFill>
                  <a:schemeClr val="accent2"/>
                </a:solidFill>
                <a:effectLst>
                  <a:outerShdw blurRad="38100" dist="38100" dir="2700000" algn="tl">
                    <a:srgbClr val="000000">
                      <a:alpha val="43137"/>
                    </a:srgbClr>
                  </a:outerShdw>
                </a:effectLst>
              </a:rPr>
              <a:t>4. </a:t>
            </a:r>
            <a:r>
              <a:rPr lang="en-US" sz="1800" b="1" dirty="0">
                <a:solidFill>
                  <a:schemeClr val="accent2"/>
                </a:solidFill>
                <a:effectLst>
                  <a:outerShdw blurRad="38100" dist="38100" dir="2700000" algn="tl">
                    <a:srgbClr val="000000">
                      <a:alpha val="43137"/>
                    </a:srgbClr>
                  </a:outerShdw>
                </a:effectLst>
              </a:rPr>
              <a:t>List of the main sources of evidence in the history of pre-Columbian and Inca medicine in Peru</a:t>
            </a:r>
            <a:r>
              <a:rPr lang="es-PE" sz="1800" b="1" dirty="0">
                <a:solidFill>
                  <a:schemeClr val="accent2"/>
                </a:solidFill>
                <a:effectLst>
                  <a:outerShdw blurRad="38100" dist="38100" dir="2700000" algn="tl">
                    <a:srgbClr val="000000">
                      <a:alpha val="43137"/>
                    </a:srgbClr>
                  </a:outerShdw>
                </a:effectLst>
              </a:rPr>
              <a:t> </a:t>
            </a:r>
            <a:r>
              <a:rPr lang="en-US" sz="1800" b="1" dirty="0">
                <a:solidFill>
                  <a:schemeClr val="accent2"/>
                </a:solidFill>
                <a:effectLst>
                  <a:outerShdw blurRad="38100" dist="38100" dir="2700000" algn="tl">
                    <a:srgbClr val="000000">
                      <a:alpha val="43137"/>
                    </a:srgbClr>
                  </a:outerShdw>
                </a:effectLst>
              </a:rPr>
              <a:t/>
            </a:r>
            <a:br>
              <a:rPr lang="en-US" sz="1800" b="1" dirty="0">
                <a:solidFill>
                  <a:schemeClr val="accent2"/>
                </a:solidFill>
                <a:effectLst>
                  <a:outerShdw blurRad="38100" dist="38100" dir="2700000" algn="tl">
                    <a:srgbClr val="000000">
                      <a:alpha val="43137"/>
                    </a:srgbClr>
                  </a:outerShdw>
                </a:effectLst>
              </a:rPr>
            </a:br>
            <a:r>
              <a:rPr lang="es-PE" sz="1800" b="1" dirty="0">
                <a:solidFill>
                  <a:schemeClr val="accent2"/>
                </a:solidFill>
                <a:effectLst>
                  <a:outerShdw blurRad="38100" dist="38100" dir="2700000" algn="tl">
                    <a:srgbClr val="000000">
                      <a:alpha val="43137"/>
                    </a:srgbClr>
                  </a:outerShdw>
                </a:effectLst>
              </a:rPr>
              <a:t> </a:t>
            </a:r>
            <a:endParaRPr lang="en-US" sz="1800" b="1" dirty="0">
              <a:solidFill>
                <a:schemeClr val="accent2"/>
              </a:solidFill>
              <a:effectLst>
                <a:outerShdw blurRad="38100" dist="38100" dir="2700000" algn="tl">
                  <a:srgbClr val="000000">
                    <a:alpha val="43137"/>
                  </a:srgbClr>
                </a:outerShdw>
              </a:effectLst>
            </a:endParaRPr>
          </a:p>
        </p:txBody>
      </p:sp>
      <p:sp>
        <p:nvSpPr>
          <p:cNvPr id="3" name="Marcador de contenido 2"/>
          <p:cNvSpPr>
            <a:spLocks noGrp="1"/>
          </p:cNvSpPr>
          <p:nvPr>
            <p:ph idx="1"/>
          </p:nvPr>
        </p:nvSpPr>
        <p:spPr>
          <a:xfrm>
            <a:off x="384945" y="1649004"/>
            <a:ext cx="8416637" cy="2440379"/>
          </a:xfrm>
        </p:spPr>
        <p:txBody>
          <a:bodyPr>
            <a:normAutofit/>
          </a:bodyPr>
          <a:lstStyle/>
          <a:p>
            <a:pPr marL="0" indent="0" algn="just">
              <a:buNone/>
            </a:pPr>
            <a:r>
              <a:rPr lang="en-US" sz="1200" dirty="0"/>
              <a:t>Le </a:t>
            </a:r>
            <a:r>
              <a:rPr lang="en-US" sz="1200" dirty="0" err="1"/>
              <a:t>infezioni</a:t>
            </a:r>
            <a:r>
              <a:rPr lang="en-US" sz="1200" dirty="0"/>
              <a:t> da Bartonella bacilliformis </a:t>
            </a:r>
            <a:r>
              <a:rPr lang="en-US" sz="1200" dirty="0" err="1"/>
              <a:t>si</a:t>
            </a:r>
            <a:r>
              <a:rPr lang="en-US" sz="1200" dirty="0"/>
              <a:t> </a:t>
            </a:r>
            <a:r>
              <a:rPr lang="en-US" sz="1200" dirty="0" err="1"/>
              <a:t>trasferino</a:t>
            </a:r>
            <a:r>
              <a:rPr lang="en-US" sz="1200" dirty="0"/>
              <a:t> </a:t>
            </a:r>
            <a:r>
              <a:rPr lang="en-US" sz="1200" dirty="0" err="1"/>
              <a:t>nella</a:t>
            </a:r>
            <a:r>
              <a:rPr lang="en-US" sz="1200" dirty="0"/>
              <a:t> </a:t>
            </a:r>
            <a:r>
              <a:rPr lang="en-US" sz="1200" dirty="0" err="1"/>
              <a:t>malattia</a:t>
            </a:r>
            <a:r>
              <a:rPr lang="en-US" sz="1200" dirty="0"/>
              <a:t> di Carrion </a:t>
            </a:r>
            <a:r>
              <a:rPr lang="en-US" sz="1200" dirty="0" err="1"/>
              <a:t>nell'uomo</a:t>
            </a:r>
            <a:r>
              <a:rPr lang="en-US" sz="1200" dirty="0"/>
              <a:t>. Nella prima </a:t>
            </a:r>
            <a:r>
              <a:rPr lang="en-US" sz="1200" dirty="0" err="1"/>
              <a:t>fase</a:t>
            </a:r>
            <a:r>
              <a:rPr lang="en-US" sz="1200" dirty="0"/>
              <a:t> </a:t>
            </a:r>
            <a:r>
              <a:rPr lang="en-US" sz="1200" dirty="0" err="1"/>
              <a:t>dell'infezione</a:t>
            </a:r>
            <a:r>
              <a:rPr lang="en-US" sz="1200" dirty="0"/>
              <a:t>, </a:t>
            </a:r>
            <a:r>
              <a:rPr lang="en-US" sz="1200" dirty="0" err="1"/>
              <a:t>l'agente</a:t>
            </a:r>
            <a:r>
              <a:rPr lang="en-US" sz="1200" dirty="0"/>
              <a:t> </a:t>
            </a:r>
            <a:r>
              <a:rPr lang="en-US" sz="1200" dirty="0" err="1"/>
              <a:t>patogeno</a:t>
            </a:r>
            <a:r>
              <a:rPr lang="en-US" sz="1200" dirty="0"/>
              <a:t> </a:t>
            </a:r>
            <a:r>
              <a:rPr lang="en-US" sz="1200" dirty="0" err="1"/>
              <a:t>provoca</a:t>
            </a:r>
            <a:r>
              <a:rPr lang="en-US" sz="1200" dirty="0"/>
              <a:t> una </a:t>
            </a:r>
            <a:r>
              <a:rPr lang="en-US" sz="1200" dirty="0" err="1"/>
              <a:t>febbre</a:t>
            </a:r>
            <a:r>
              <a:rPr lang="en-US" sz="1200" dirty="0"/>
              <a:t> </a:t>
            </a:r>
            <a:r>
              <a:rPr lang="en-US" sz="1200" dirty="0" err="1"/>
              <a:t>emolitica</a:t>
            </a:r>
            <a:r>
              <a:rPr lang="en-US" sz="1200" dirty="0"/>
              <a:t> ("</a:t>
            </a:r>
            <a:r>
              <a:rPr lang="en-US" sz="1200" dirty="0" err="1"/>
              <a:t>febbre</a:t>
            </a:r>
            <a:r>
              <a:rPr lang="en-US" sz="1200" dirty="0"/>
              <a:t> </a:t>
            </a:r>
            <a:r>
              <a:rPr lang="en-US" sz="1200" dirty="0" err="1"/>
              <a:t>oroya</a:t>
            </a:r>
            <a:r>
              <a:rPr lang="en-US" sz="1200" dirty="0"/>
              <a:t>") con </a:t>
            </a:r>
            <a:r>
              <a:rPr lang="en-US" sz="1200" dirty="0" err="1"/>
              <a:t>tassi</a:t>
            </a:r>
            <a:r>
              <a:rPr lang="en-US" sz="1200" dirty="0"/>
              <a:t> di </a:t>
            </a:r>
            <a:r>
              <a:rPr lang="en-US" sz="1200" dirty="0" err="1"/>
              <a:t>mortalità</a:t>
            </a:r>
            <a:r>
              <a:rPr lang="en-US" sz="1200" dirty="0"/>
              <a:t> </a:t>
            </a:r>
            <a:r>
              <a:rPr lang="en-US" sz="1200" dirty="0" err="1"/>
              <a:t>dei</a:t>
            </a:r>
            <a:r>
              <a:rPr lang="en-US" sz="1200" dirty="0"/>
              <a:t> </a:t>
            </a:r>
            <a:r>
              <a:rPr lang="en-US" sz="1200" dirty="0" err="1"/>
              <a:t>casi</a:t>
            </a:r>
            <a:r>
              <a:rPr lang="en-US" sz="1200" dirty="0"/>
              <a:t> </a:t>
            </a:r>
            <a:r>
              <a:rPr lang="en-US" sz="1200" dirty="0" err="1"/>
              <a:t>fino</a:t>
            </a:r>
            <a:r>
              <a:rPr lang="en-US" sz="1200" dirty="0"/>
              <a:t> al 90% </a:t>
            </a:r>
            <a:r>
              <a:rPr lang="en-US" sz="1200" dirty="0" err="1"/>
              <a:t>nei</a:t>
            </a:r>
            <a:r>
              <a:rPr lang="en-US" sz="1200" dirty="0"/>
              <a:t> </a:t>
            </a:r>
            <a:r>
              <a:rPr lang="en-US" sz="1200" dirty="0" err="1"/>
              <a:t>pazienti</a:t>
            </a:r>
            <a:r>
              <a:rPr lang="en-US" sz="1200" dirty="0"/>
              <a:t> non </a:t>
            </a:r>
            <a:r>
              <a:rPr lang="en-US" sz="1200" dirty="0" err="1"/>
              <a:t>trattati</a:t>
            </a:r>
            <a:r>
              <a:rPr lang="en-US" sz="1200" dirty="0"/>
              <a:t>, </a:t>
            </a:r>
            <a:r>
              <a:rPr lang="en-US" sz="1200" dirty="0" err="1"/>
              <a:t>seguita</a:t>
            </a:r>
            <a:r>
              <a:rPr lang="en-US" sz="1200" dirty="0"/>
              <a:t> da una </a:t>
            </a:r>
            <a:r>
              <a:rPr lang="en-US" sz="1200" dirty="0" err="1"/>
              <a:t>fase</a:t>
            </a:r>
            <a:r>
              <a:rPr lang="en-US" sz="1200" dirty="0"/>
              <a:t> </a:t>
            </a:r>
            <a:r>
              <a:rPr lang="en-US" sz="1200" dirty="0" err="1"/>
              <a:t>cronica</a:t>
            </a:r>
            <a:r>
              <a:rPr lang="en-US" sz="1200" dirty="0"/>
              <a:t> con </a:t>
            </a:r>
            <a:r>
              <a:rPr lang="en-US" sz="1200" dirty="0" err="1"/>
              <a:t>conseguente</a:t>
            </a:r>
            <a:r>
              <a:rPr lang="en-US" sz="1200" dirty="0"/>
              <a:t> </a:t>
            </a:r>
            <a:r>
              <a:rPr lang="en-US" sz="1200" dirty="0" err="1"/>
              <a:t>lesioni</a:t>
            </a:r>
            <a:r>
              <a:rPr lang="en-US" sz="1200" dirty="0"/>
              <a:t> </a:t>
            </a:r>
            <a:r>
              <a:rPr lang="en-US" sz="1200" dirty="0" err="1"/>
              <a:t>cutanee</a:t>
            </a:r>
            <a:r>
              <a:rPr lang="en-US" sz="1200" dirty="0"/>
              <a:t> </a:t>
            </a:r>
            <a:r>
              <a:rPr lang="en-US" sz="1200" dirty="0" err="1"/>
              <a:t>angiogeniche</a:t>
            </a:r>
            <a:r>
              <a:rPr lang="en-US" sz="1200" dirty="0"/>
              <a:t> ("verruga peruana"). La Bartonella bacilliformis è </a:t>
            </a:r>
            <a:r>
              <a:rPr lang="en-US" sz="1200" dirty="0" err="1"/>
              <a:t>endemica</a:t>
            </a:r>
            <a:r>
              <a:rPr lang="en-US" sz="1200" dirty="0"/>
              <a:t> </a:t>
            </a:r>
            <a:r>
              <a:rPr lang="en-US" sz="1200" dirty="0" err="1"/>
              <a:t>delle</a:t>
            </a:r>
            <a:r>
              <a:rPr lang="en-US" sz="1200" dirty="0"/>
              <a:t> </a:t>
            </a:r>
            <a:r>
              <a:rPr lang="en-US" sz="1200" dirty="0" err="1"/>
              <a:t>valli</a:t>
            </a:r>
            <a:r>
              <a:rPr lang="en-US" sz="1200" dirty="0"/>
              <a:t> </a:t>
            </a:r>
            <a:r>
              <a:rPr lang="en-US" sz="1200" dirty="0" err="1"/>
              <a:t>andine</a:t>
            </a:r>
            <a:r>
              <a:rPr lang="en-US" sz="1200" dirty="0"/>
              <a:t> </a:t>
            </a:r>
            <a:r>
              <a:rPr lang="en-US" sz="1200" dirty="0" err="1"/>
              <a:t>sudamericane</a:t>
            </a:r>
            <a:r>
              <a:rPr lang="en-US" sz="1200" dirty="0"/>
              <a:t> e </a:t>
            </a:r>
            <a:r>
              <a:rPr lang="en-US" sz="1200" dirty="0" err="1"/>
              <a:t>viene</a:t>
            </a:r>
            <a:r>
              <a:rPr lang="en-US" sz="1200" dirty="0"/>
              <a:t> </a:t>
            </a:r>
            <a:r>
              <a:rPr lang="en-US" sz="1200" dirty="0" err="1"/>
              <a:t>trasmessa</a:t>
            </a:r>
            <a:r>
              <a:rPr lang="en-US" sz="1200" dirty="0"/>
              <a:t> </a:t>
            </a:r>
            <a:r>
              <a:rPr lang="en-US" sz="1200" dirty="0" err="1"/>
              <a:t>tramite</a:t>
            </a:r>
            <a:r>
              <a:rPr lang="en-US" sz="1200" dirty="0"/>
              <a:t> </a:t>
            </a:r>
            <a:r>
              <a:rPr lang="en-US" sz="1200" dirty="0" err="1"/>
              <a:t>mosche</a:t>
            </a:r>
            <a:r>
              <a:rPr lang="en-US" sz="1200" dirty="0"/>
              <a:t> di </a:t>
            </a:r>
            <a:r>
              <a:rPr lang="en-US" sz="1200" dirty="0" err="1"/>
              <a:t>sabbia</a:t>
            </a:r>
            <a:r>
              <a:rPr lang="en-US" sz="1200" dirty="0"/>
              <a:t> (Lutzomyia spp.). </a:t>
            </a:r>
            <a:r>
              <a:rPr lang="en-US" sz="1200" dirty="0" err="1"/>
              <a:t>Gli</a:t>
            </a:r>
            <a:r>
              <a:rPr lang="en-US" sz="1200" dirty="0"/>
              <a:t> </a:t>
            </a:r>
            <a:r>
              <a:rPr lang="en-US" sz="1200" dirty="0" err="1"/>
              <a:t>esseri</a:t>
            </a:r>
            <a:r>
              <a:rPr lang="en-US" sz="1200" dirty="0"/>
              <a:t> </a:t>
            </a:r>
            <a:r>
              <a:rPr lang="en-US" sz="1200" dirty="0" err="1"/>
              <a:t>umani</a:t>
            </a:r>
            <a:r>
              <a:rPr lang="en-US" sz="1200" dirty="0"/>
              <a:t> </a:t>
            </a:r>
            <a:r>
              <a:rPr lang="en-US" sz="1200" dirty="0" err="1"/>
              <a:t>sono</a:t>
            </a:r>
            <a:r>
              <a:rPr lang="en-US" sz="1200" dirty="0"/>
              <a:t> </a:t>
            </a:r>
            <a:r>
              <a:rPr lang="en-US" sz="1200" dirty="0" err="1"/>
              <a:t>l'unico</a:t>
            </a:r>
            <a:r>
              <a:rPr lang="en-US" sz="1200" dirty="0"/>
              <a:t> </a:t>
            </a:r>
            <a:r>
              <a:rPr lang="en-US" sz="1200" dirty="0" err="1"/>
              <a:t>serbatoio</a:t>
            </a:r>
            <a:r>
              <a:rPr lang="en-US" sz="1200" dirty="0"/>
              <a:t> </a:t>
            </a:r>
            <a:r>
              <a:rPr lang="en-US" sz="1200" dirty="0" err="1"/>
              <a:t>conosciuto</a:t>
            </a:r>
            <a:r>
              <a:rPr lang="en-US" sz="1200" dirty="0"/>
              <a:t> per </a:t>
            </a:r>
            <a:r>
              <a:rPr lang="en-US" sz="1200" dirty="0" err="1"/>
              <a:t>questa</a:t>
            </a:r>
            <a:r>
              <a:rPr lang="en-US" sz="1200" dirty="0"/>
              <a:t> </a:t>
            </a:r>
            <a:r>
              <a:rPr lang="en-US" sz="1200" dirty="0" err="1"/>
              <a:t>vecchia</a:t>
            </a:r>
            <a:r>
              <a:rPr lang="en-US" sz="1200" dirty="0"/>
              <a:t> </a:t>
            </a:r>
            <a:r>
              <a:rPr lang="en-US" sz="1200" dirty="0" err="1"/>
              <a:t>malattia</a:t>
            </a:r>
            <a:r>
              <a:rPr lang="en-US" sz="1200" dirty="0"/>
              <a:t> e </a:t>
            </a:r>
            <a:r>
              <a:rPr lang="en-US" sz="1200" dirty="0" err="1"/>
              <a:t>quindi</a:t>
            </a:r>
            <a:r>
              <a:rPr lang="en-US" sz="1200" dirty="0"/>
              <a:t> non </a:t>
            </a:r>
            <a:r>
              <a:rPr lang="en-US" sz="1200" dirty="0" err="1"/>
              <a:t>è</a:t>
            </a:r>
            <a:r>
              <a:rPr lang="en-US" sz="1200" dirty="0"/>
              <a:t> </a:t>
            </a:r>
            <a:r>
              <a:rPr lang="en-US" sz="1200" dirty="0" err="1"/>
              <a:t>disponibile</a:t>
            </a:r>
            <a:r>
              <a:rPr lang="en-US" sz="1200" dirty="0"/>
              <a:t> </a:t>
            </a:r>
            <a:r>
              <a:rPr lang="en-US" sz="1200" dirty="0" err="1"/>
              <a:t>alcun</a:t>
            </a:r>
            <a:r>
              <a:rPr lang="en-US" sz="1200" dirty="0"/>
              <a:t> </a:t>
            </a:r>
            <a:r>
              <a:rPr lang="en-US" sz="1200" dirty="0" err="1"/>
              <a:t>modello</a:t>
            </a:r>
            <a:r>
              <a:rPr lang="en-US" sz="1200" dirty="0"/>
              <a:t> di </a:t>
            </a:r>
            <a:r>
              <a:rPr lang="en-US" sz="1200" dirty="0" err="1"/>
              <a:t>infezione</a:t>
            </a:r>
            <a:r>
              <a:rPr lang="en-US" sz="1200" dirty="0"/>
              <a:t> </a:t>
            </a:r>
            <a:r>
              <a:rPr lang="en-US" sz="1200" dirty="0" err="1"/>
              <a:t>animale</a:t>
            </a:r>
            <a:r>
              <a:rPr lang="en-US" sz="1200" dirty="0"/>
              <a:t>. 
</a:t>
            </a:r>
            <a:endParaRPr lang="es-PE" dirty="0"/>
          </a:p>
        </p:txBody>
      </p:sp>
      <p:sp>
        <p:nvSpPr>
          <p:cNvPr id="4" name="3 CuadroTexto"/>
          <p:cNvSpPr txBox="1"/>
          <p:nvPr/>
        </p:nvSpPr>
        <p:spPr>
          <a:xfrm>
            <a:off x="489122" y="4388310"/>
            <a:ext cx="8372105" cy="223138"/>
          </a:xfrm>
          <a:prstGeom prst="rect">
            <a:avLst/>
          </a:prstGeom>
          <a:noFill/>
        </p:spPr>
        <p:txBody>
          <a:bodyPr wrap="square" lIns="68580" tIns="34290" rIns="68580" bIns="34290" rtlCol="0">
            <a:spAutoFit/>
          </a:bodyPr>
          <a:lstStyle/>
          <a:p>
            <a:r>
              <a:rPr lang="es-PE" sz="1000" dirty="0" err="1"/>
              <a:t>Kempf</a:t>
            </a:r>
            <a:r>
              <a:rPr lang="es-PE" sz="1000" dirty="0"/>
              <a:t>, V. A. J., </a:t>
            </a:r>
            <a:r>
              <a:rPr lang="es-PE" sz="1000" dirty="0" err="1"/>
              <a:t>Garcia</a:t>
            </a:r>
            <a:r>
              <a:rPr lang="es-PE" sz="1000" dirty="0"/>
              <a:t>-Quintanilla, M., Guerra, H., &amp; </a:t>
            </a:r>
            <a:r>
              <a:rPr lang="es-PE" sz="1000" dirty="0" err="1"/>
              <a:t>Dichter</a:t>
            </a:r>
            <a:r>
              <a:rPr lang="es-PE" sz="1000" dirty="0"/>
              <a:t>, A. A. (2019). </a:t>
            </a:r>
            <a:r>
              <a:rPr lang="es-PE" sz="1000" dirty="0" err="1"/>
              <a:t>Carrion's</a:t>
            </a:r>
            <a:r>
              <a:rPr lang="es-PE" sz="1000" dirty="0"/>
              <a:t> </a:t>
            </a:r>
            <a:r>
              <a:rPr lang="es-PE" sz="1000" dirty="0" err="1"/>
              <a:t>disease</a:t>
            </a:r>
            <a:r>
              <a:rPr lang="es-PE" sz="1000" dirty="0"/>
              <a:t>: More </a:t>
            </a:r>
            <a:r>
              <a:rPr lang="es-PE" sz="1000" dirty="0" err="1"/>
              <a:t>than</a:t>
            </a:r>
            <a:r>
              <a:rPr lang="es-PE" sz="1000" dirty="0"/>
              <a:t> a </a:t>
            </a:r>
            <a:r>
              <a:rPr lang="es-PE" sz="1000" dirty="0" err="1"/>
              <a:t>neglected</a:t>
            </a:r>
            <a:r>
              <a:rPr lang="es-PE" sz="1000" dirty="0"/>
              <a:t> </a:t>
            </a:r>
            <a:r>
              <a:rPr lang="es-PE" sz="1000" dirty="0" err="1"/>
              <a:t>disease</a:t>
            </a:r>
            <a:r>
              <a:rPr lang="es-PE" sz="1000" dirty="0"/>
              <a:t>. BMC.</a:t>
            </a:r>
          </a:p>
        </p:txBody>
      </p:sp>
      <p:pic>
        <p:nvPicPr>
          <p:cNvPr id="6" name="Picture 2" descr="http://www.scielo.org.pe/img/revistas/amp/v23n1/a09fig1.jpg"/>
          <p:cNvPicPr>
            <a:picLocks noChangeAspect="1" noChangeArrowheads="1"/>
          </p:cNvPicPr>
          <p:nvPr/>
        </p:nvPicPr>
        <p:blipFill>
          <a:blip r:embed="rId2"/>
          <a:srcRect t="12542" r="4485" b="11254"/>
          <a:stretch>
            <a:fillRect/>
          </a:stretch>
        </p:blipFill>
        <p:spPr bwMode="auto">
          <a:xfrm>
            <a:off x="2529443" y="2689761"/>
            <a:ext cx="2066307" cy="1175657"/>
          </a:xfrm>
          <a:prstGeom prst="rect">
            <a:avLst/>
          </a:prstGeom>
          <a:noFill/>
        </p:spPr>
      </p:pic>
      <p:pic>
        <p:nvPicPr>
          <p:cNvPr id="1028" name="Picture 4" descr="http://www.scielo.org.pe/img/revistas/amp/v23n1/a09fig3.jpg"/>
          <p:cNvPicPr>
            <a:picLocks noChangeAspect="1" noChangeArrowheads="1"/>
          </p:cNvPicPr>
          <p:nvPr/>
        </p:nvPicPr>
        <p:blipFill>
          <a:blip r:embed="rId3"/>
          <a:srcRect r="-1248" b="10959"/>
          <a:stretch>
            <a:fillRect/>
          </a:stretch>
        </p:blipFill>
        <p:spPr bwMode="auto">
          <a:xfrm>
            <a:off x="721426" y="2753086"/>
            <a:ext cx="1523011" cy="1085612"/>
          </a:xfrm>
          <a:prstGeom prst="rect">
            <a:avLst/>
          </a:prstGeom>
          <a:noFill/>
        </p:spPr>
      </p:pic>
    </p:spTree>
    <p:extLst>
      <p:ext uri="{BB962C8B-B14F-4D97-AF65-F5344CB8AC3E}">
        <p14:creationId xmlns:p14="http://schemas.microsoft.com/office/powerpoint/2010/main" val="145656304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837211" y="712520"/>
            <a:ext cx="7642514" cy="644561"/>
          </a:xfrm>
        </p:spPr>
        <p:txBody>
          <a:bodyPr>
            <a:normAutofit/>
          </a:bodyPr>
          <a:lstStyle/>
          <a:p>
            <a:r>
              <a:rPr lang="en-US" sz="1800" dirty="0" err="1"/>
              <a:t>L'esperimento</a:t>
            </a:r>
            <a:r>
              <a:rPr lang="en-US" sz="1800" dirty="0"/>
              <a:t> di Daniel Carrion
</a:t>
            </a:r>
            <a:endParaRPr lang="es-PE" sz="1800" dirty="0"/>
          </a:p>
        </p:txBody>
      </p:sp>
      <p:sp>
        <p:nvSpPr>
          <p:cNvPr id="3" name="2 Marcador de contenido"/>
          <p:cNvSpPr>
            <a:spLocks noGrp="1"/>
          </p:cNvSpPr>
          <p:nvPr>
            <p:ph idx="1"/>
          </p:nvPr>
        </p:nvSpPr>
        <p:spPr>
          <a:xfrm>
            <a:off x="628650" y="1369219"/>
            <a:ext cx="7886700" cy="1651383"/>
          </a:xfrm>
        </p:spPr>
        <p:txBody>
          <a:bodyPr>
            <a:normAutofit lnSpcReduction="10000"/>
          </a:bodyPr>
          <a:lstStyle/>
          <a:p>
            <a:pPr algn="just">
              <a:buNone/>
            </a:pPr>
            <a:r>
              <a:rPr lang="en-US" sz="1500" dirty="0"/>
              <a:t>    </a:t>
            </a:r>
            <a:r>
              <a:rPr lang="en-US" sz="1200" dirty="0"/>
              <a:t>"Nel 1885, Daniel Carrion (1857-1885), un </a:t>
            </a:r>
            <a:r>
              <a:rPr lang="en-US" sz="1200" dirty="0" err="1"/>
              <a:t>giovane</a:t>
            </a:r>
            <a:r>
              <a:rPr lang="en-US" sz="1200" dirty="0"/>
              <a:t> </a:t>
            </a:r>
            <a:r>
              <a:rPr lang="en-US" sz="1200" dirty="0" err="1"/>
              <a:t>studente</a:t>
            </a:r>
            <a:r>
              <a:rPr lang="en-US" sz="1200" dirty="0"/>
              <a:t> di </a:t>
            </a:r>
            <a:r>
              <a:rPr lang="en-US" sz="1200" dirty="0" err="1"/>
              <a:t>medicina</a:t>
            </a:r>
            <a:r>
              <a:rPr lang="en-US" sz="1200" dirty="0"/>
              <a:t> </a:t>
            </a:r>
            <a:r>
              <a:rPr lang="en-US" sz="1200" dirty="0" err="1"/>
              <a:t>peruviano</a:t>
            </a:r>
            <a:r>
              <a:rPr lang="en-US" sz="1200" dirty="0"/>
              <a:t>, </a:t>
            </a:r>
            <a:r>
              <a:rPr lang="en-US" sz="1200" dirty="0" err="1"/>
              <a:t>stava</a:t>
            </a:r>
            <a:r>
              <a:rPr lang="en-US" sz="1200" dirty="0"/>
              <a:t> </a:t>
            </a:r>
            <a:r>
              <a:rPr lang="en-US" sz="1200" dirty="0" err="1"/>
              <a:t>cercando</a:t>
            </a:r>
            <a:r>
              <a:rPr lang="en-US" sz="1200" dirty="0"/>
              <a:t> di </a:t>
            </a:r>
            <a:r>
              <a:rPr lang="en-US" sz="1200" dirty="0" err="1"/>
              <a:t>stabilire</a:t>
            </a:r>
            <a:r>
              <a:rPr lang="en-US" sz="1200" dirty="0"/>
              <a:t> </a:t>
            </a:r>
            <a:r>
              <a:rPr lang="en-US" sz="1200" dirty="0" err="1"/>
              <a:t>i</a:t>
            </a:r>
            <a:r>
              <a:rPr lang="en-US" sz="1200" dirty="0"/>
              <a:t> </a:t>
            </a:r>
            <a:r>
              <a:rPr lang="en-US" sz="1200" dirty="0" err="1"/>
              <a:t>sintomi</a:t>
            </a:r>
            <a:r>
              <a:rPr lang="en-US" sz="1200" dirty="0"/>
              <a:t> </a:t>
            </a:r>
            <a:r>
              <a:rPr lang="en-US" sz="1200" dirty="0" err="1"/>
              <a:t>prodromici</a:t>
            </a:r>
            <a:r>
              <a:rPr lang="en-US" sz="1200" dirty="0"/>
              <a:t> </a:t>
            </a:r>
            <a:r>
              <a:rPr lang="en-US" sz="1200" dirty="0" err="1"/>
              <a:t>della</a:t>
            </a:r>
            <a:r>
              <a:rPr lang="en-US" sz="1200" dirty="0"/>
              <a:t> '</a:t>
            </a:r>
            <a:r>
              <a:rPr lang="en-US" sz="1200" dirty="0" err="1"/>
              <a:t>malattia</a:t>
            </a:r>
            <a:r>
              <a:rPr lang="en-US" sz="1200" dirty="0"/>
              <a:t> di verruga', una </a:t>
            </a:r>
            <a:r>
              <a:rPr lang="en-US" sz="1200" dirty="0" err="1"/>
              <a:t>malattia</a:t>
            </a:r>
            <a:r>
              <a:rPr lang="en-US" sz="1200" dirty="0"/>
              <a:t> </a:t>
            </a:r>
            <a:r>
              <a:rPr lang="en-US" sz="1200" dirty="0" err="1"/>
              <a:t>infettiva</a:t>
            </a:r>
            <a:r>
              <a:rPr lang="en-US" sz="1200" dirty="0"/>
              <a:t> rara al di </a:t>
            </a:r>
            <a:r>
              <a:rPr lang="en-US" sz="1200" dirty="0" err="1"/>
              <a:t>fuori</a:t>
            </a:r>
            <a:r>
              <a:rPr lang="en-US" sz="1200" dirty="0"/>
              <a:t> del Sud America ma </a:t>
            </a:r>
            <a:r>
              <a:rPr lang="en-US" sz="1200" dirty="0" err="1"/>
              <a:t>endemica</a:t>
            </a:r>
            <a:r>
              <a:rPr lang="en-US" sz="1200" dirty="0"/>
              <a:t> in </a:t>
            </a:r>
            <a:r>
              <a:rPr lang="en-US" sz="1200" dirty="0" err="1"/>
              <a:t>alcune</a:t>
            </a:r>
            <a:r>
              <a:rPr lang="en-US" sz="1200" dirty="0"/>
              <a:t> parti del </a:t>
            </a:r>
            <a:r>
              <a:rPr lang="en-US" sz="1200" dirty="0" err="1"/>
              <a:t>Perù</a:t>
            </a:r>
            <a:r>
              <a:rPr lang="en-US" sz="1200" dirty="0"/>
              <a:t>. Come </a:t>
            </a:r>
            <a:r>
              <a:rPr lang="en-US" sz="1200" dirty="0" err="1"/>
              <a:t>parte</a:t>
            </a:r>
            <a:r>
              <a:rPr lang="en-US" sz="1200" dirty="0"/>
              <a:t> di </a:t>
            </a:r>
            <a:r>
              <a:rPr lang="en-US" sz="1200" dirty="0" err="1"/>
              <a:t>questa</a:t>
            </a:r>
            <a:r>
              <a:rPr lang="en-US" sz="1200" dirty="0"/>
              <a:t> </a:t>
            </a:r>
            <a:r>
              <a:rPr lang="en-US" sz="1200" dirty="0" err="1"/>
              <a:t>indagine</a:t>
            </a:r>
            <a:r>
              <a:rPr lang="en-US" sz="1200" dirty="0"/>
              <a:t> </a:t>
            </a:r>
            <a:r>
              <a:rPr lang="en-US" sz="1200" dirty="0" err="1"/>
              <a:t>è</a:t>
            </a:r>
            <a:r>
              <a:rPr lang="en-US" sz="1200" dirty="0"/>
              <a:t> </a:t>
            </a:r>
            <a:r>
              <a:rPr lang="en-US" sz="1200" dirty="0" err="1"/>
              <a:t>stato</a:t>
            </a:r>
            <a:r>
              <a:rPr lang="en-US" sz="1200" dirty="0"/>
              <a:t> </a:t>
            </a:r>
            <a:r>
              <a:rPr lang="en-US" sz="1200" dirty="0" err="1"/>
              <a:t>inoculato</a:t>
            </a:r>
            <a:r>
              <a:rPr lang="en-US" sz="1200" dirty="0"/>
              <a:t> con </a:t>
            </a:r>
            <a:r>
              <a:rPr lang="en-US" sz="1200" dirty="0" err="1"/>
              <a:t>liquido</a:t>
            </a:r>
            <a:r>
              <a:rPr lang="en-US" sz="1200" dirty="0"/>
              <a:t> da una </a:t>
            </a:r>
            <a:r>
              <a:rPr lang="en-US" sz="1200" dirty="0" err="1"/>
              <a:t>lesione</a:t>
            </a:r>
            <a:r>
              <a:rPr lang="en-US" sz="1200" dirty="0"/>
              <a:t> verruga da un </a:t>
            </a:r>
            <a:r>
              <a:rPr lang="en-US" sz="1200" dirty="0" err="1"/>
              <a:t>paziente</a:t>
            </a:r>
            <a:r>
              <a:rPr lang="en-US" sz="1200" dirty="0"/>
              <a:t> con la forma </a:t>
            </a:r>
            <a:r>
              <a:rPr lang="en-US" sz="1200" dirty="0" err="1"/>
              <a:t>cronica</a:t>
            </a:r>
            <a:r>
              <a:rPr lang="en-US" sz="1200" dirty="0"/>
              <a:t> </a:t>
            </a:r>
            <a:r>
              <a:rPr lang="en-US" sz="1200" dirty="0" err="1"/>
              <a:t>della</a:t>
            </a:r>
            <a:r>
              <a:rPr lang="en-US" sz="1200" dirty="0"/>
              <a:t> </a:t>
            </a:r>
            <a:r>
              <a:rPr lang="en-US" sz="1200" dirty="0" err="1"/>
              <a:t>malattia</a:t>
            </a:r>
            <a:r>
              <a:rPr lang="en-US" sz="1200" dirty="0"/>
              <a:t>. Ha </a:t>
            </a:r>
            <a:r>
              <a:rPr lang="en-US" sz="1200" dirty="0" err="1"/>
              <a:t>registrato</a:t>
            </a:r>
            <a:r>
              <a:rPr lang="en-US" sz="1200" dirty="0"/>
              <a:t> le </a:t>
            </a:r>
            <a:r>
              <a:rPr lang="en-US" sz="1200" dirty="0" err="1"/>
              <a:t>caratteristiche</a:t>
            </a:r>
            <a:r>
              <a:rPr lang="en-US" sz="1200" dirty="0"/>
              <a:t> </a:t>
            </a:r>
            <a:r>
              <a:rPr lang="en-US" sz="1200" dirty="0" err="1"/>
              <a:t>cliniche</a:t>
            </a:r>
            <a:r>
              <a:rPr lang="en-US" sz="1200" dirty="0"/>
              <a:t> </a:t>
            </a:r>
            <a:r>
              <a:rPr lang="en-US" sz="1200" dirty="0" err="1"/>
              <a:t>che</a:t>
            </a:r>
            <a:r>
              <a:rPr lang="en-US" sz="1200" dirty="0"/>
              <a:t> </a:t>
            </a:r>
            <a:r>
              <a:rPr lang="en-US" sz="1200" dirty="0" err="1"/>
              <a:t>si</a:t>
            </a:r>
            <a:r>
              <a:rPr lang="en-US" sz="1200" dirty="0"/>
              <a:t> </a:t>
            </a:r>
            <a:r>
              <a:rPr lang="en-US" sz="1200" dirty="0" err="1"/>
              <a:t>sono</a:t>
            </a:r>
            <a:r>
              <a:rPr lang="en-US" sz="1200" dirty="0"/>
              <a:t> </a:t>
            </a:r>
            <a:r>
              <a:rPr lang="en-US" sz="1200" dirty="0" err="1"/>
              <a:t>sviluppate</a:t>
            </a:r>
            <a:r>
              <a:rPr lang="en-US" sz="1200" dirty="0"/>
              <a:t>, </a:t>
            </a:r>
            <a:r>
              <a:rPr lang="en-US" sz="1200" dirty="0" err="1"/>
              <a:t>tra</a:t>
            </a:r>
            <a:r>
              <a:rPr lang="en-US" sz="1200" dirty="0"/>
              <a:t> cui </a:t>
            </a:r>
            <a:r>
              <a:rPr lang="en-US" sz="1200" dirty="0" err="1"/>
              <a:t>febbre</a:t>
            </a:r>
            <a:r>
              <a:rPr lang="en-US" sz="1200" dirty="0"/>
              <a:t>, </a:t>
            </a:r>
            <a:r>
              <a:rPr lang="en-US" sz="1200" dirty="0" err="1"/>
              <a:t>malessere</a:t>
            </a:r>
            <a:r>
              <a:rPr lang="en-US" sz="1200" dirty="0"/>
              <a:t>, </a:t>
            </a:r>
            <a:r>
              <a:rPr lang="en-US" sz="1200" dirty="0" err="1"/>
              <a:t>artralgia</a:t>
            </a:r>
            <a:r>
              <a:rPr lang="en-US" sz="1200" dirty="0"/>
              <a:t>, </a:t>
            </a:r>
            <a:r>
              <a:rPr lang="en-US" sz="1200" dirty="0" err="1"/>
              <a:t>vomito</a:t>
            </a:r>
            <a:r>
              <a:rPr lang="en-US" sz="1200" dirty="0"/>
              <a:t> e anemia, ed </a:t>
            </a:r>
            <a:r>
              <a:rPr lang="en-US" sz="1200" dirty="0" err="1"/>
              <a:t>è</a:t>
            </a:r>
            <a:r>
              <a:rPr lang="en-US" sz="1200" dirty="0"/>
              <a:t> </a:t>
            </a:r>
            <a:r>
              <a:rPr lang="en-US" sz="1200" dirty="0" err="1"/>
              <a:t>diventato</a:t>
            </a:r>
            <a:r>
              <a:rPr lang="en-US" sz="1200" dirty="0"/>
              <a:t> </a:t>
            </a:r>
            <a:r>
              <a:rPr lang="en-US" sz="1200" dirty="0" err="1"/>
              <a:t>evidente</a:t>
            </a:r>
            <a:r>
              <a:rPr lang="en-US" sz="1200" dirty="0"/>
              <a:t> </a:t>
            </a:r>
            <a:r>
              <a:rPr lang="en-US" sz="1200" dirty="0" err="1"/>
              <a:t>che</a:t>
            </a:r>
            <a:r>
              <a:rPr lang="en-US" sz="1200" dirty="0"/>
              <a:t> </a:t>
            </a:r>
            <a:r>
              <a:rPr lang="en-US" sz="1200" dirty="0" err="1"/>
              <a:t>aveva</a:t>
            </a:r>
            <a:r>
              <a:rPr lang="en-US" sz="1200" dirty="0"/>
              <a:t> </a:t>
            </a:r>
            <a:r>
              <a:rPr lang="en-US" sz="1200" dirty="0" err="1"/>
              <a:t>sviluppato</a:t>
            </a:r>
            <a:r>
              <a:rPr lang="en-US" sz="1200" dirty="0"/>
              <a:t> la </a:t>
            </a:r>
            <a:r>
              <a:rPr lang="en-US" sz="1200" dirty="0" err="1"/>
              <a:t>fase</a:t>
            </a:r>
            <a:r>
              <a:rPr lang="en-US" sz="1200" dirty="0"/>
              <a:t> </a:t>
            </a:r>
            <a:r>
              <a:rPr lang="en-US" sz="1200" dirty="0" err="1"/>
              <a:t>anemica</a:t>
            </a:r>
            <a:r>
              <a:rPr lang="en-US" sz="1200" dirty="0"/>
              <a:t>, </a:t>
            </a:r>
            <a:r>
              <a:rPr lang="en-US" sz="1200" dirty="0" err="1"/>
              <a:t>febbrile</a:t>
            </a:r>
            <a:r>
              <a:rPr lang="en-US" sz="1200" dirty="0"/>
              <a:t>, acuta </a:t>
            </a:r>
            <a:r>
              <a:rPr lang="en-US" sz="1200" dirty="0" err="1"/>
              <a:t>della</a:t>
            </a:r>
            <a:r>
              <a:rPr lang="en-US" sz="1200" dirty="0"/>
              <a:t> </a:t>
            </a:r>
            <a:r>
              <a:rPr lang="en-US" sz="1200" dirty="0" err="1"/>
              <a:t>malattia</a:t>
            </a:r>
            <a:r>
              <a:rPr lang="en-US" sz="1200" dirty="0"/>
              <a:t> (nota come </a:t>
            </a:r>
            <a:r>
              <a:rPr lang="en-US" sz="1200" dirty="0" err="1"/>
              <a:t>febbre</a:t>
            </a:r>
            <a:r>
              <a:rPr lang="en-US" sz="1200" dirty="0"/>
              <a:t> Oroya). </a:t>
            </a:r>
            <a:r>
              <a:rPr lang="en-US" sz="1200" dirty="0" err="1"/>
              <a:t>Questo</a:t>
            </a:r>
            <a:r>
              <a:rPr lang="en-US" sz="1200" dirty="0"/>
              <a:t> </a:t>
            </a:r>
            <a:r>
              <a:rPr lang="en-US" sz="1200" dirty="0" err="1"/>
              <a:t>però</a:t>
            </a:r>
            <a:r>
              <a:rPr lang="en-US" sz="1200" dirty="0"/>
              <a:t> non </a:t>
            </a:r>
            <a:r>
              <a:rPr lang="en-US" sz="1200" dirty="0" err="1"/>
              <a:t>progredisce</a:t>
            </a:r>
            <a:r>
              <a:rPr lang="en-US" sz="1200" dirty="0"/>
              <a:t> </a:t>
            </a:r>
            <a:r>
              <a:rPr lang="en-US" sz="1200" dirty="0" err="1"/>
              <a:t>nel</a:t>
            </a:r>
            <a:r>
              <a:rPr lang="en-US" sz="1200" dirty="0"/>
              <a:t> </a:t>
            </a:r>
            <a:r>
              <a:rPr lang="en-US" sz="1200" dirty="0" err="1"/>
              <a:t>suo</a:t>
            </a:r>
            <a:r>
              <a:rPr lang="en-US" sz="1200" dirty="0"/>
              <a:t> </a:t>
            </a:r>
            <a:r>
              <a:rPr lang="en-US" sz="1200" dirty="0" err="1"/>
              <a:t>caso</a:t>
            </a:r>
            <a:r>
              <a:rPr lang="en-US" sz="1200" dirty="0"/>
              <a:t> </a:t>
            </a:r>
            <a:r>
              <a:rPr lang="en-US" sz="1200" dirty="0" err="1"/>
              <a:t>alla</a:t>
            </a:r>
            <a:r>
              <a:rPr lang="en-US" sz="1200" dirty="0"/>
              <a:t> forma </a:t>
            </a:r>
            <a:r>
              <a:rPr lang="en-US" sz="1200" dirty="0" err="1"/>
              <a:t>cronica</a:t>
            </a:r>
            <a:r>
              <a:rPr lang="en-US" sz="1200" dirty="0"/>
              <a:t> </a:t>
            </a:r>
            <a:r>
              <a:rPr lang="en-US" sz="1200" dirty="0" err="1"/>
              <a:t>della</a:t>
            </a:r>
            <a:r>
              <a:rPr lang="en-US" sz="1200" dirty="0"/>
              <a:t> </a:t>
            </a:r>
            <a:r>
              <a:rPr lang="en-US" sz="1200" dirty="0" err="1"/>
              <a:t>malattia</a:t>
            </a:r>
            <a:r>
              <a:rPr lang="en-US" sz="1200" dirty="0"/>
              <a:t>, e </a:t>
            </a:r>
            <a:r>
              <a:rPr lang="en-US" sz="1200" dirty="0" err="1"/>
              <a:t>morì</a:t>
            </a:r>
            <a:r>
              <a:rPr lang="en-US" sz="1200" dirty="0"/>
              <a:t> poche </a:t>
            </a:r>
            <a:r>
              <a:rPr lang="en-US" sz="1200" dirty="0" err="1"/>
              <a:t>settimane</a:t>
            </a:r>
            <a:r>
              <a:rPr lang="en-US" sz="1200" dirty="0"/>
              <a:t> dopo, il 5 </a:t>
            </a:r>
            <a:r>
              <a:rPr lang="en-US" sz="1200" dirty="0" err="1"/>
              <a:t>ottobre</a:t>
            </a:r>
            <a:r>
              <a:rPr lang="en-US" sz="1200" dirty="0"/>
              <a:t> 1885. Il </a:t>
            </a:r>
            <a:r>
              <a:rPr lang="en-US" sz="1200" dirty="0" err="1"/>
              <a:t>suo</a:t>
            </a:r>
            <a:r>
              <a:rPr lang="en-US" sz="1200" dirty="0"/>
              <a:t> </a:t>
            </a:r>
            <a:r>
              <a:rPr lang="en-US" sz="1200" dirty="0" err="1"/>
              <a:t>sacrificio</a:t>
            </a:r>
            <a:r>
              <a:rPr lang="en-US" sz="1200" dirty="0"/>
              <a:t> </a:t>
            </a:r>
            <a:r>
              <a:rPr lang="en-US" sz="1200" dirty="0" err="1"/>
              <a:t>servì</a:t>
            </a:r>
            <a:r>
              <a:rPr lang="en-US" sz="1200" dirty="0"/>
              <a:t> a </a:t>
            </a:r>
            <a:r>
              <a:rPr lang="en-US" sz="1200" dirty="0" err="1"/>
              <a:t>stabilire</a:t>
            </a:r>
            <a:r>
              <a:rPr lang="en-US" sz="1200" dirty="0"/>
              <a:t>, </a:t>
            </a:r>
            <a:r>
              <a:rPr lang="en-US" sz="1200" dirty="0" err="1"/>
              <a:t>presumibilmente</a:t>
            </a:r>
            <a:r>
              <a:rPr lang="en-US" sz="1200" dirty="0"/>
              <a:t>, </a:t>
            </a:r>
            <a:r>
              <a:rPr lang="en-US" sz="1200" dirty="0" err="1"/>
              <a:t>che</a:t>
            </a:r>
            <a:r>
              <a:rPr lang="en-US" sz="1200" dirty="0"/>
              <a:t> la </a:t>
            </a:r>
            <a:r>
              <a:rPr lang="en-US" sz="1200" dirty="0" err="1"/>
              <a:t>febbre</a:t>
            </a:r>
            <a:r>
              <a:rPr lang="en-US" sz="1200" dirty="0"/>
              <a:t> di Oroya e la </a:t>
            </a:r>
            <a:r>
              <a:rPr lang="en-US" sz="1200" dirty="0" err="1"/>
              <a:t>malattia</a:t>
            </a:r>
            <a:r>
              <a:rPr lang="en-US" sz="1200" dirty="0"/>
              <a:t> di verruga </a:t>
            </a:r>
            <a:r>
              <a:rPr lang="en-US" sz="1200" dirty="0" err="1"/>
              <a:t>avevano</a:t>
            </a:r>
            <a:r>
              <a:rPr lang="en-US" sz="1200" dirty="0"/>
              <a:t> </a:t>
            </a:r>
            <a:r>
              <a:rPr lang="en-US" sz="1200" dirty="0" err="1"/>
              <a:t>un'eziologia</a:t>
            </a:r>
            <a:r>
              <a:rPr lang="en-US" sz="1200" dirty="0"/>
              <a:t> </a:t>
            </a:r>
            <a:r>
              <a:rPr lang="en-US" sz="1200" dirty="0" err="1"/>
              <a:t>comune</a:t>
            </a:r>
            <a:r>
              <a:rPr lang="en-US" sz="1200" dirty="0"/>
              <a:t> e la </a:t>
            </a:r>
            <a:r>
              <a:rPr lang="en-US" sz="1200" dirty="0" err="1"/>
              <a:t>sua</a:t>
            </a:r>
            <a:r>
              <a:rPr lang="en-US" sz="1200" dirty="0"/>
              <a:t> </a:t>
            </a:r>
            <a:r>
              <a:rPr lang="en-US" sz="1200" dirty="0" err="1"/>
              <a:t>morte</a:t>
            </a:r>
            <a:r>
              <a:rPr lang="en-US" sz="1200" dirty="0"/>
              <a:t> </a:t>
            </a:r>
            <a:r>
              <a:rPr lang="en-US" sz="1200" dirty="0" err="1"/>
              <a:t>stimolò</a:t>
            </a:r>
            <a:r>
              <a:rPr lang="en-US" sz="1200" dirty="0"/>
              <a:t> </a:t>
            </a:r>
            <a:r>
              <a:rPr lang="en-US" sz="1200" dirty="0" err="1"/>
              <a:t>ulteriori</a:t>
            </a:r>
            <a:r>
              <a:rPr lang="en-US" sz="1200" dirty="0"/>
              <a:t> </a:t>
            </a:r>
            <a:r>
              <a:rPr lang="en-US" sz="1200" dirty="0" err="1"/>
              <a:t>ricerche</a:t>
            </a:r>
            <a:r>
              <a:rPr lang="en-US" sz="1200" dirty="0"/>
              <a:t> </a:t>
            </a:r>
            <a:r>
              <a:rPr lang="en-US" sz="1200" dirty="0" err="1"/>
              <a:t>sulla</a:t>
            </a:r>
            <a:r>
              <a:rPr lang="en-US" sz="1200" dirty="0"/>
              <a:t> causa, </a:t>
            </a:r>
            <a:r>
              <a:rPr lang="en-US" sz="1200" dirty="0" err="1"/>
              <a:t>ora</a:t>
            </a:r>
            <a:r>
              <a:rPr lang="en-US" sz="1200" dirty="0"/>
              <a:t> </a:t>
            </a:r>
            <a:r>
              <a:rPr lang="en-US" sz="1200" dirty="0" err="1"/>
              <a:t>stabilita</a:t>
            </a:r>
            <a:r>
              <a:rPr lang="en-US" sz="1200" dirty="0"/>
              <a:t> come il </a:t>
            </a:r>
            <a:r>
              <a:rPr lang="en-US" sz="1200" dirty="0" err="1"/>
              <a:t>batterio</a:t>
            </a:r>
            <a:r>
              <a:rPr lang="en-US" sz="1200" dirty="0"/>
              <a:t> Bartonella bacilliformis. Carrion è </a:t>
            </a:r>
            <a:r>
              <a:rPr lang="en-US" sz="1200" dirty="0" err="1"/>
              <a:t>considerato</a:t>
            </a:r>
            <a:r>
              <a:rPr lang="en-US" sz="1200" dirty="0"/>
              <a:t> un </a:t>
            </a:r>
            <a:r>
              <a:rPr lang="en-US" sz="1200" dirty="0" err="1"/>
              <a:t>martire</a:t>
            </a:r>
            <a:r>
              <a:rPr lang="en-US" sz="1200" dirty="0"/>
              <a:t> </a:t>
            </a:r>
            <a:r>
              <a:rPr lang="en-US" sz="1200" dirty="0" err="1"/>
              <a:t>della</a:t>
            </a:r>
            <a:r>
              <a:rPr lang="en-US" sz="1200" dirty="0"/>
              <a:t> </a:t>
            </a:r>
            <a:r>
              <a:rPr lang="en-US" sz="1200" dirty="0" err="1"/>
              <a:t>medicina</a:t>
            </a:r>
            <a:r>
              <a:rPr lang="en-US" sz="1200" dirty="0"/>
              <a:t> peruviana e il 5 </a:t>
            </a:r>
            <a:r>
              <a:rPr lang="en-US" sz="1200" dirty="0" err="1"/>
              <a:t>ottobre</a:t>
            </a:r>
            <a:r>
              <a:rPr lang="en-US" sz="1200" dirty="0"/>
              <a:t> è </a:t>
            </a:r>
            <a:r>
              <a:rPr lang="en-US" sz="1200" dirty="0" err="1"/>
              <a:t>stato</a:t>
            </a:r>
            <a:r>
              <a:rPr lang="en-US" sz="1200" dirty="0"/>
              <a:t> </a:t>
            </a:r>
            <a:r>
              <a:rPr lang="en-US" sz="1200" dirty="0" err="1"/>
              <a:t>designata</a:t>
            </a:r>
            <a:r>
              <a:rPr lang="en-US" sz="1200" dirty="0"/>
              <a:t> la </a:t>
            </a:r>
            <a:r>
              <a:rPr lang="en-US" sz="1200" dirty="0" err="1"/>
              <a:t>Giornata</a:t>
            </a:r>
            <a:r>
              <a:rPr lang="en-US" sz="1200" dirty="0"/>
              <a:t> </a:t>
            </a:r>
            <a:r>
              <a:rPr lang="en-US" sz="1200" dirty="0" err="1"/>
              <a:t>della</a:t>
            </a:r>
            <a:r>
              <a:rPr lang="en-US" sz="1200" dirty="0"/>
              <a:t> </a:t>
            </a:r>
            <a:r>
              <a:rPr lang="en-US" sz="1200" dirty="0" err="1"/>
              <a:t>Medicina</a:t>
            </a:r>
            <a:r>
              <a:rPr lang="en-US" sz="1200" dirty="0"/>
              <a:t> Peruviana in </a:t>
            </a:r>
            <a:r>
              <a:rPr lang="en-US" sz="1200" dirty="0" err="1"/>
              <a:t>suo</a:t>
            </a:r>
            <a:r>
              <a:rPr lang="en-US" sz="1200" dirty="0"/>
              <a:t> </a:t>
            </a:r>
            <a:r>
              <a:rPr lang="en-US" sz="1200" dirty="0" err="1"/>
              <a:t>onore</a:t>
            </a:r>
            <a:r>
              <a:rPr lang="en-US" sz="1200" dirty="0"/>
              <a:t>."</a:t>
            </a:r>
            <a:endParaRPr lang="es-PE" sz="1200" dirty="0"/>
          </a:p>
        </p:txBody>
      </p:sp>
      <p:sp>
        <p:nvSpPr>
          <p:cNvPr id="4" name="3 CuadroTexto"/>
          <p:cNvSpPr txBox="1"/>
          <p:nvPr/>
        </p:nvSpPr>
        <p:spPr>
          <a:xfrm>
            <a:off x="276102" y="4245630"/>
            <a:ext cx="8452262" cy="377026"/>
          </a:xfrm>
          <a:prstGeom prst="rect">
            <a:avLst/>
          </a:prstGeom>
          <a:noFill/>
        </p:spPr>
        <p:txBody>
          <a:bodyPr wrap="square" lIns="68580" tIns="34290" rIns="68580" bIns="34290" rtlCol="0">
            <a:spAutoFit/>
          </a:bodyPr>
          <a:lstStyle/>
          <a:p>
            <a:r>
              <a:rPr lang="en-US" sz="1000" dirty="0" err="1"/>
              <a:t>Pamo</a:t>
            </a:r>
            <a:r>
              <a:rPr lang="en-US" sz="1000" dirty="0"/>
              <a:t> Oscar. Daniel Carrion’s experiment: the use of </a:t>
            </a:r>
            <a:r>
              <a:rPr lang="en-US" sz="1000" dirty="0" err="1"/>
              <a:t>selfinfection</a:t>
            </a:r>
            <a:r>
              <a:rPr lang="en-US" sz="1000" dirty="0"/>
              <a:t> in the advance of medicine. J R </a:t>
            </a:r>
            <a:r>
              <a:rPr lang="en-US" sz="1000" dirty="0" err="1"/>
              <a:t>Coll</a:t>
            </a:r>
            <a:r>
              <a:rPr lang="en-US" sz="1000" dirty="0"/>
              <a:t> Physicians </a:t>
            </a:r>
            <a:r>
              <a:rPr lang="en-US" sz="1000" dirty="0" err="1"/>
              <a:t>Edinb</a:t>
            </a:r>
            <a:r>
              <a:rPr lang="en-US" sz="1000" dirty="0"/>
              <a:t> 2012; 42:81–6 doi:10.4997/JRCPE.2012.119 © 2012 Royal College of Physicians of Edinburgh </a:t>
            </a:r>
            <a:endParaRPr lang="es-PE" sz="1000" dirty="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1924" y="699290"/>
            <a:ext cx="7886700" cy="554156"/>
          </a:xfrm>
        </p:spPr>
        <p:txBody>
          <a:bodyPr>
            <a:noAutofit/>
          </a:bodyPr>
          <a:lstStyle/>
          <a:p>
            <a:r>
              <a:rPr lang="es-PE" sz="1800" b="1" dirty="0">
                <a:solidFill>
                  <a:schemeClr val="accent2"/>
                </a:solidFill>
                <a:effectLst>
                  <a:outerShdw blurRad="38100" dist="38100" dir="2700000" algn="tl">
                    <a:srgbClr val="000000">
                      <a:alpha val="43137"/>
                    </a:srgbClr>
                  </a:outerShdw>
                </a:effectLst>
              </a:rPr>
              <a:t>5. </a:t>
            </a:r>
            <a:r>
              <a:rPr lang="en-US" sz="1800" b="1" dirty="0">
                <a:solidFill>
                  <a:schemeClr val="accent2"/>
                </a:solidFill>
                <a:effectLst>
                  <a:outerShdw blurRad="38100" dist="38100" dir="2700000" algn="tl">
                    <a:srgbClr val="000000">
                      <a:alpha val="43137"/>
                    </a:srgbClr>
                  </a:outerShdw>
                </a:effectLst>
              </a:rPr>
              <a:t>Prove </a:t>
            </a:r>
            <a:r>
              <a:rPr lang="en-US" sz="1800" b="1" dirty="0" err="1">
                <a:solidFill>
                  <a:schemeClr val="accent2"/>
                </a:solidFill>
                <a:effectLst>
                  <a:outerShdw blurRad="38100" dist="38100" dir="2700000" algn="tl">
                    <a:srgbClr val="000000">
                      <a:alpha val="43137"/>
                    </a:srgbClr>
                  </a:outerShdw>
                </a:effectLst>
              </a:rPr>
              <a:t>attuali</a:t>
            </a:r>
            <a:r>
              <a:rPr lang="en-US" sz="1800" b="1" dirty="0">
                <a:solidFill>
                  <a:schemeClr val="accent2"/>
                </a:solidFill>
                <a:effectLst>
                  <a:outerShdw blurRad="38100" dist="38100" dir="2700000" algn="tl">
                    <a:srgbClr val="000000">
                      <a:alpha val="43137"/>
                    </a:srgbClr>
                  </a:outerShdw>
                </a:effectLst>
              </a:rPr>
              <a:t> di </a:t>
            </a:r>
            <a:r>
              <a:rPr lang="en-US" sz="1800" b="1" dirty="0" err="1">
                <a:solidFill>
                  <a:schemeClr val="accent2"/>
                </a:solidFill>
                <a:effectLst>
                  <a:outerShdw blurRad="38100" dist="38100" dir="2700000" algn="tl">
                    <a:srgbClr val="000000">
                      <a:alpha val="43137"/>
                    </a:srgbClr>
                  </a:outerShdw>
                </a:effectLst>
              </a:rPr>
              <a:t>malattie</a:t>
            </a:r>
            <a:r>
              <a:rPr lang="en-US" sz="1800" b="1" dirty="0">
                <a:solidFill>
                  <a:schemeClr val="accent2"/>
                </a:solidFill>
                <a:effectLst>
                  <a:outerShdw blurRad="38100" dist="38100" dir="2700000" algn="tl">
                    <a:srgbClr val="000000">
                      <a:alpha val="43137"/>
                    </a:srgbClr>
                  </a:outerShdw>
                </a:effectLst>
              </a:rPr>
              <a:t> </a:t>
            </a:r>
            <a:r>
              <a:rPr lang="en-US" sz="1800" b="1" dirty="0" err="1">
                <a:solidFill>
                  <a:schemeClr val="accent2"/>
                </a:solidFill>
                <a:effectLst>
                  <a:outerShdw blurRad="38100" dist="38100" dir="2700000" algn="tl">
                    <a:srgbClr val="000000">
                      <a:alpha val="43137"/>
                    </a:srgbClr>
                  </a:outerShdw>
                </a:effectLst>
              </a:rPr>
              <a:t>che</a:t>
            </a:r>
            <a:r>
              <a:rPr lang="en-US" sz="1800" b="1" dirty="0">
                <a:solidFill>
                  <a:schemeClr val="accent2"/>
                </a:solidFill>
                <a:effectLst>
                  <a:outerShdw blurRad="38100" dist="38100" dir="2700000" algn="tl">
                    <a:srgbClr val="000000">
                      <a:alpha val="43137"/>
                    </a:srgbClr>
                  </a:outerShdw>
                </a:effectLst>
              </a:rPr>
              <a:t> </a:t>
            </a:r>
            <a:r>
              <a:rPr lang="en-US" sz="1800" b="1" dirty="0" err="1">
                <a:solidFill>
                  <a:schemeClr val="accent2"/>
                </a:solidFill>
                <a:effectLst>
                  <a:outerShdw blurRad="38100" dist="38100" dir="2700000" algn="tl">
                    <a:srgbClr val="000000">
                      <a:alpha val="43137"/>
                    </a:srgbClr>
                  </a:outerShdw>
                </a:effectLst>
              </a:rPr>
              <a:t>colpiscono</a:t>
            </a:r>
            <a:r>
              <a:rPr lang="en-US" sz="1800" b="1" dirty="0">
                <a:solidFill>
                  <a:schemeClr val="accent2"/>
                </a:solidFill>
                <a:effectLst>
                  <a:outerShdw blurRad="38100" dist="38100" dir="2700000" algn="tl">
                    <a:srgbClr val="000000">
                      <a:alpha val="43137"/>
                    </a:srgbClr>
                  </a:outerShdw>
                </a:effectLst>
              </a:rPr>
              <a:t> la </a:t>
            </a:r>
            <a:r>
              <a:rPr lang="en-US" sz="1800" b="1" dirty="0" err="1">
                <a:solidFill>
                  <a:schemeClr val="accent2"/>
                </a:solidFill>
                <a:effectLst>
                  <a:outerShdw blurRad="38100" dist="38100" dir="2700000" algn="tl">
                    <a:srgbClr val="000000">
                      <a:alpha val="43137"/>
                    </a:srgbClr>
                  </a:outerShdw>
                </a:effectLst>
              </a:rPr>
              <a:t>popolazione</a:t>
            </a:r>
            <a:r>
              <a:rPr lang="en-US" sz="1800" b="1" dirty="0">
                <a:solidFill>
                  <a:schemeClr val="accent2"/>
                </a:solidFill>
                <a:effectLst>
                  <a:outerShdw blurRad="38100" dist="38100" dir="2700000" algn="tl">
                    <a:srgbClr val="000000">
                      <a:alpha val="43137"/>
                    </a:srgbClr>
                  </a:outerShdw>
                </a:effectLst>
              </a:rPr>
              <a:t> </a:t>
            </a:r>
            <a:r>
              <a:rPr lang="en-US" sz="1800" b="1" dirty="0" err="1">
                <a:solidFill>
                  <a:schemeClr val="accent2"/>
                </a:solidFill>
                <a:effectLst>
                  <a:outerShdw blurRad="38100" dist="38100" dir="2700000" algn="tl">
                    <a:srgbClr val="000000">
                      <a:alpha val="43137"/>
                    </a:srgbClr>
                  </a:outerShdw>
                </a:effectLst>
              </a:rPr>
              <a:t>precolombiana</a:t>
            </a:r>
            <a:r>
              <a:rPr lang="en-US" sz="1800" b="1" dirty="0">
                <a:solidFill>
                  <a:schemeClr val="accent2"/>
                </a:solidFill>
                <a:effectLst>
                  <a:outerShdw blurRad="38100" dist="38100" dir="2700000" algn="tl">
                    <a:srgbClr val="000000">
                      <a:alpha val="43137"/>
                    </a:srgbClr>
                  </a:outerShdw>
                </a:effectLst>
              </a:rPr>
              <a:t> del </a:t>
            </a:r>
            <a:r>
              <a:rPr lang="en-US" sz="1800" b="1" dirty="0" err="1">
                <a:solidFill>
                  <a:schemeClr val="accent2"/>
                </a:solidFill>
                <a:effectLst>
                  <a:outerShdw blurRad="38100" dist="38100" dir="2700000" algn="tl">
                    <a:srgbClr val="000000">
                      <a:alpha val="43137"/>
                    </a:srgbClr>
                  </a:outerShdw>
                </a:effectLst>
              </a:rPr>
              <a:t>Perù</a:t>
            </a:r>
            <a:r>
              <a:rPr lang="en-US" sz="1800" b="1" dirty="0">
                <a:solidFill>
                  <a:schemeClr val="accent2"/>
                </a:solidFill>
                <a:effectLst>
                  <a:outerShdw blurRad="38100" dist="38100" dir="2700000" algn="tl">
                    <a:srgbClr val="000000">
                      <a:alpha val="43137"/>
                    </a:srgbClr>
                  </a:outerShdw>
                </a:effectLst>
              </a:rPr>
              <a:t>. </a:t>
            </a:r>
            <a:endParaRPr lang="en-US" sz="2400" dirty="0"/>
          </a:p>
        </p:txBody>
      </p:sp>
      <p:sp>
        <p:nvSpPr>
          <p:cNvPr id="9" name="8 Rectángulo"/>
          <p:cNvSpPr/>
          <p:nvPr/>
        </p:nvSpPr>
        <p:spPr>
          <a:xfrm>
            <a:off x="771525" y="1099721"/>
            <a:ext cx="7815263" cy="761747"/>
          </a:xfrm>
          <a:prstGeom prst="rect">
            <a:avLst/>
          </a:prstGeom>
        </p:spPr>
        <p:txBody>
          <a:bodyPr wrap="square" lIns="68580" tIns="34290" rIns="68580" bIns="34290">
            <a:spAutoFit/>
          </a:bodyPr>
          <a:lstStyle/>
          <a:p>
            <a:pPr algn="ctr"/>
            <a:endParaRPr lang="en-US" sz="1500" dirty="0"/>
          </a:p>
          <a:p>
            <a:pPr algn="ctr"/>
            <a:r>
              <a:rPr lang="en-US" sz="1500" dirty="0"/>
              <a:t>PATOLOGIE RAPPRESENTATE NEL MUSEO HUACOS LARCO PERU
</a:t>
            </a:r>
            <a:endParaRPr lang="es-PE" sz="1500" b="1" dirty="0"/>
          </a:p>
        </p:txBody>
      </p:sp>
      <p:pic>
        <p:nvPicPr>
          <p:cNvPr id="144387" name="Picture 3"/>
          <p:cNvPicPr>
            <a:picLocks noChangeAspect="1" noChangeArrowheads="1"/>
          </p:cNvPicPr>
          <p:nvPr/>
        </p:nvPicPr>
        <p:blipFill>
          <a:blip r:embed="rId2"/>
          <a:srcRect l="2941" t="19792" r="1029" b="16406"/>
          <a:stretch>
            <a:fillRect/>
          </a:stretch>
        </p:blipFill>
        <p:spPr bwMode="auto">
          <a:xfrm>
            <a:off x="942975" y="1704174"/>
            <a:ext cx="7300913" cy="2518506"/>
          </a:xfrm>
          <a:prstGeom prst="rect">
            <a:avLst/>
          </a:prstGeom>
          <a:noFill/>
          <a:ln w="9525">
            <a:noFill/>
            <a:miter lim="800000"/>
            <a:headEnd/>
            <a:tailEnd/>
          </a:ln>
          <a:effectLst/>
        </p:spPr>
      </p:pic>
      <p:sp>
        <p:nvSpPr>
          <p:cNvPr id="7" name="6 Rectángulo"/>
          <p:cNvSpPr/>
          <p:nvPr/>
        </p:nvSpPr>
        <p:spPr>
          <a:xfrm>
            <a:off x="942975" y="4389811"/>
            <a:ext cx="5044822" cy="284693"/>
          </a:xfrm>
          <a:prstGeom prst="rect">
            <a:avLst/>
          </a:prstGeom>
        </p:spPr>
        <p:txBody>
          <a:bodyPr wrap="square" lIns="68580" tIns="34290" rIns="68580" bIns="34290">
            <a:spAutoFit/>
          </a:bodyPr>
          <a:lstStyle/>
          <a:p>
            <a:r>
              <a:rPr lang="es-PE" sz="1000" dirty="0"/>
              <a:t>“Museo </a:t>
            </a:r>
            <a:r>
              <a:rPr lang="es-PE" sz="1000" dirty="0" err="1"/>
              <a:t>Larco</a:t>
            </a:r>
            <a:r>
              <a:rPr lang="es-PE" sz="1000" dirty="0"/>
              <a:t> – Lima, Perú”. </a:t>
            </a:r>
            <a:r>
              <a:rPr lang="es-PE" sz="1000" dirty="0">
                <a:hlinkClick r:id="rId3"/>
              </a:rPr>
              <a:t>https://www.museolarco.org/coleccion</a:t>
            </a:r>
            <a:r>
              <a:rPr lang="es-PE" dirty="0">
                <a:hlinkClick r:id="rId3"/>
              </a:rPr>
              <a:t>/</a:t>
            </a:r>
            <a:endParaRPr lang="es-PE" dirty="0"/>
          </a:p>
        </p:txBody>
      </p:sp>
    </p:spTree>
    <p:extLst>
      <p:ext uri="{BB962C8B-B14F-4D97-AF65-F5344CB8AC3E}">
        <p14:creationId xmlns:p14="http://schemas.microsoft.com/office/powerpoint/2010/main" val="145656304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1925" y="935596"/>
            <a:ext cx="7886700" cy="626075"/>
          </a:xfrm>
        </p:spPr>
        <p:txBody>
          <a:bodyPr>
            <a:noAutofit/>
          </a:bodyPr>
          <a:lstStyle/>
          <a:p>
            <a:r>
              <a:rPr lang="en-US" sz="1800" b="1" dirty="0">
                <a:solidFill>
                  <a:schemeClr val="accent2"/>
                </a:solidFill>
                <a:effectLst>
                  <a:outerShdw blurRad="38100" dist="38100" dir="2700000" algn="tl">
                    <a:srgbClr val="000000">
                      <a:alpha val="43137"/>
                    </a:srgbClr>
                  </a:outerShdw>
                </a:effectLst>
              </a:rPr>
              <a:t>5. </a:t>
            </a:r>
            <a:r>
              <a:rPr lang="it-IT" sz="1800" b="1" dirty="0">
                <a:solidFill>
                  <a:schemeClr val="accent2"/>
                </a:solidFill>
                <a:effectLst>
                  <a:outerShdw blurRad="38100" dist="38100" dir="2700000" algn="tl">
                    <a:srgbClr val="000000">
                      <a:alpha val="43137"/>
                    </a:srgbClr>
                  </a:outerShdw>
                </a:effectLst>
              </a:rPr>
              <a:t>Evidenze correnti delle patologie che hanno impattato la popolazione e l’impero Inca del Perù</a:t>
            </a:r>
            <a:endParaRPr lang="en-US" sz="2400" dirty="0"/>
          </a:p>
        </p:txBody>
      </p:sp>
      <p:graphicFrame>
        <p:nvGraphicFramePr>
          <p:cNvPr id="4" name="3 Tabla"/>
          <p:cNvGraphicFramePr>
            <a:graphicFrameLocks noGrp="1"/>
          </p:cNvGraphicFramePr>
          <p:nvPr>
            <p:extLst>
              <p:ext uri="{D42A27DB-BD31-4B8C-83A1-F6EECF244321}">
                <p14:modId xmlns:p14="http://schemas.microsoft.com/office/powerpoint/2010/main" val="3996950084"/>
              </p:ext>
            </p:extLst>
          </p:nvPr>
        </p:nvGraphicFramePr>
        <p:xfrm>
          <a:off x="1565890" y="1623485"/>
          <a:ext cx="6161965" cy="717092"/>
        </p:xfrm>
        <a:graphic>
          <a:graphicData uri="http://schemas.openxmlformats.org/drawingml/2006/table">
            <a:tbl>
              <a:tblPr firstRow="1" bandRow="1">
                <a:tableStyleId>{5C22544A-7EE6-4342-B048-85BDC9FD1C3A}</a:tableStyleId>
              </a:tblPr>
              <a:tblGrid>
                <a:gridCol w="6161965">
                  <a:extLst>
                    <a:ext uri="{9D8B030D-6E8A-4147-A177-3AD203B41FA5}">
                      <a16:colId xmlns:a16="http://schemas.microsoft.com/office/drawing/2014/main" xmlns="" val="20000"/>
                    </a:ext>
                  </a:extLst>
                </a:gridCol>
              </a:tblGrid>
              <a:tr h="313232">
                <a:tc>
                  <a:txBody>
                    <a:bodyPr/>
                    <a:lstStyle/>
                    <a:p>
                      <a:pPr algn="ctr"/>
                      <a:r>
                        <a:rPr lang="es-PE" sz="1400" b="1" i="0" kern="1200" dirty="0">
                          <a:solidFill>
                            <a:schemeClr val="lt1"/>
                          </a:solidFill>
                          <a:latin typeface="+mn-lt"/>
                          <a:ea typeface="+mn-ea"/>
                          <a:cs typeface="+mn-cs"/>
                        </a:rPr>
                        <a:t>PATOLOGIE RAPPRESENTATE IN HUACOS </a:t>
                      </a:r>
                      <a:r>
                        <a:rPr lang="es-PE" sz="1400" b="1" i="0" kern="1200" baseline="0" dirty="0">
                          <a:solidFill>
                            <a:schemeClr val="lt1"/>
                          </a:solidFill>
                          <a:latin typeface="+mn-lt"/>
                          <a:ea typeface="+mn-ea"/>
                          <a:cs typeface="+mn-cs"/>
                        </a:rPr>
                        <a:t> “</a:t>
                      </a:r>
                      <a:r>
                        <a:rPr lang="es-PE" sz="1100" b="1" dirty="0"/>
                        <a:t>MUSEO LARCO PERÚ”</a:t>
                      </a:r>
                    </a:p>
                  </a:txBody>
                  <a:tcPr marL="68580" marR="68580" marT="34290" marB="34290"/>
                </a:tc>
                <a:extLst>
                  <a:ext uri="{0D108BD9-81ED-4DB2-BD59-A6C34878D82A}">
                    <a16:rowId xmlns:a16="http://schemas.microsoft.com/office/drawing/2014/main" xmlns="" val="10000"/>
                  </a:ext>
                </a:extLst>
              </a:tr>
              <a:tr h="278130">
                <a:tc>
                  <a:txBody>
                    <a:bodyPr/>
                    <a:lstStyle/>
                    <a:p>
                      <a:r>
                        <a:rPr lang="es-PE" sz="1100" dirty="0"/>
                        <a:t>Cifosi lombare
</a:t>
                      </a:r>
                    </a:p>
                  </a:txBody>
                  <a:tcPr marL="68580" marR="68580" marT="34290" marB="34290"/>
                </a:tc>
                <a:extLst>
                  <a:ext uri="{0D108BD9-81ED-4DB2-BD59-A6C34878D82A}">
                    <a16:rowId xmlns:a16="http://schemas.microsoft.com/office/drawing/2014/main" xmlns="" val="10001"/>
                  </a:ext>
                </a:extLst>
              </a:tr>
            </a:tbl>
          </a:graphicData>
        </a:graphic>
      </p:graphicFrame>
      <p:pic>
        <p:nvPicPr>
          <p:cNvPr id="139266" name="Picture 2"/>
          <p:cNvPicPr>
            <a:picLocks noChangeAspect="1" noChangeArrowheads="1"/>
          </p:cNvPicPr>
          <p:nvPr/>
        </p:nvPicPr>
        <p:blipFill>
          <a:blip r:embed="rId2"/>
          <a:srcRect l="26935" t="24671" r="46873" b="34868"/>
          <a:stretch>
            <a:fillRect/>
          </a:stretch>
        </p:blipFill>
        <p:spPr bwMode="auto">
          <a:xfrm>
            <a:off x="1489660" y="2382453"/>
            <a:ext cx="2262637" cy="1973790"/>
          </a:xfrm>
          <a:prstGeom prst="rect">
            <a:avLst/>
          </a:prstGeom>
          <a:noFill/>
          <a:ln w="9525">
            <a:noFill/>
            <a:miter lim="800000"/>
            <a:headEnd/>
            <a:tailEnd/>
          </a:ln>
          <a:effectLst/>
        </p:spPr>
      </p:pic>
      <p:sp>
        <p:nvSpPr>
          <p:cNvPr id="7" name="6 Rectángulo"/>
          <p:cNvSpPr/>
          <p:nvPr/>
        </p:nvSpPr>
        <p:spPr>
          <a:xfrm>
            <a:off x="4572000" y="2693127"/>
            <a:ext cx="4086225" cy="992579"/>
          </a:xfrm>
          <a:prstGeom prst="rect">
            <a:avLst/>
          </a:prstGeom>
        </p:spPr>
        <p:txBody>
          <a:bodyPr wrap="square" lIns="68580" tIns="34290" rIns="68580" bIns="34290">
            <a:spAutoFit/>
          </a:bodyPr>
          <a:lstStyle/>
          <a:p>
            <a:r>
              <a:rPr lang="es-PE" sz="1200" dirty="0"/>
              <a:t>CORREA-TRIGOSO, Denis E. Presenza di paleopatologie nelle rappresentazioni mochica: uno studio della collezione ceramica del Museo Larco. Orizzonte della Scienza, 2017, vol. 7, non 12, p. 43-60.
</a:t>
            </a:r>
          </a:p>
        </p:txBody>
      </p:sp>
      <p:sp>
        <p:nvSpPr>
          <p:cNvPr id="8" name="7 Rectángulo"/>
          <p:cNvSpPr/>
          <p:nvPr/>
        </p:nvSpPr>
        <p:spPr>
          <a:xfrm>
            <a:off x="4913566" y="3819138"/>
            <a:ext cx="3101722" cy="253916"/>
          </a:xfrm>
          <a:prstGeom prst="rect">
            <a:avLst/>
          </a:prstGeom>
        </p:spPr>
        <p:txBody>
          <a:bodyPr wrap="square" lIns="68580" tIns="34290" rIns="68580" bIns="34290">
            <a:spAutoFit/>
          </a:bodyPr>
          <a:lstStyle/>
          <a:p>
            <a:r>
              <a:rPr lang="es-PE" sz="1200" dirty="0"/>
              <a:t>“Museo </a:t>
            </a:r>
            <a:r>
              <a:rPr lang="es-PE" sz="1200" dirty="0" err="1"/>
              <a:t>Larco</a:t>
            </a:r>
            <a:r>
              <a:rPr lang="es-PE" sz="1200" dirty="0"/>
              <a:t> – Lima, Perú”. </a:t>
            </a:r>
          </a:p>
        </p:txBody>
      </p:sp>
    </p:spTree>
    <p:extLst>
      <p:ext uri="{BB962C8B-B14F-4D97-AF65-F5344CB8AC3E}">
        <p14:creationId xmlns:p14="http://schemas.microsoft.com/office/powerpoint/2010/main" val="145656304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ítulo 1"/>
          <p:cNvSpPr>
            <a:spLocks noGrp="1"/>
          </p:cNvSpPr>
          <p:nvPr>
            <p:ph type="title"/>
          </p:nvPr>
        </p:nvSpPr>
        <p:spPr>
          <a:xfrm>
            <a:off x="472473" y="894500"/>
            <a:ext cx="8671527" cy="492511"/>
          </a:xfrm>
        </p:spPr>
        <p:txBody>
          <a:bodyPr>
            <a:noAutofit/>
          </a:bodyPr>
          <a:lstStyle/>
          <a:p>
            <a:r>
              <a:rPr lang="es-PE" sz="1800" b="1" dirty="0">
                <a:solidFill>
                  <a:schemeClr val="accent2"/>
                </a:solidFill>
                <a:effectLst>
                  <a:outerShdw blurRad="38100" dist="38100" dir="2700000" algn="tl">
                    <a:srgbClr val="000000">
                      <a:alpha val="43137"/>
                    </a:srgbClr>
                  </a:outerShdw>
                </a:effectLst>
              </a:rPr>
              <a:t>5. </a:t>
            </a:r>
            <a:r>
              <a:rPr lang="en-US" sz="1800" b="1" dirty="0">
                <a:solidFill>
                  <a:schemeClr val="accent2"/>
                </a:solidFill>
                <a:effectLst>
                  <a:outerShdw blurRad="38100" dist="38100" dir="2700000" algn="tl">
                    <a:srgbClr val="000000">
                      <a:alpha val="43137"/>
                    </a:srgbClr>
                  </a:outerShdw>
                </a:effectLst>
              </a:rPr>
              <a:t>Prove </a:t>
            </a:r>
            <a:r>
              <a:rPr lang="en-US" sz="1800" b="1" dirty="0" err="1">
                <a:solidFill>
                  <a:schemeClr val="accent2"/>
                </a:solidFill>
                <a:effectLst>
                  <a:outerShdw blurRad="38100" dist="38100" dir="2700000" algn="tl">
                    <a:srgbClr val="000000">
                      <a:alpha val="43137"/>
                    </a:srgbClr>
                  </a:outerShdw>
                </a:effectLst>
              </a:rPr>
              <a:t>attuali</a:t>
            </a:r>
            <a:r>
              <a:rPr lang="en-US" sz="1800" b="1" dirty="0">
                <a:solidFill>
                  <a:schemeClr val="accent2"/>
                </a:solidFill>
                <a:effectLst>
                  <a:outerShdw blurRad="38100" dist="38100" dir="2700000" algn="tl">
                    <a:srgbClr val="000000">
                      <a:alpha val="43137"/>
                    </a:srgbClr>
                  </a:outerShdw>
                </a:effectLst>
              </a:rPr>
              <a:t> di </a:t>
            </a:r>
            <a:r>
              <a:rPr lang="en-US" sz="1800" b="1" dirty="0" err="1">
                <a:solidFill>
                  <a:schemeClr val="accent2"/>
                </a:solidFill>
                <a:effectLst>
                  <a:outerShdw blurRad="38100" dist="38100" dir="2700000" algn="tl">
                    <a:srgbClr val="000000">
                      <a:alpha val="43137"/>
                    </a:srgbClr>
                  </a:outerShdw>
                </a:effectLst>
              </a:rPr>
              <a:t>malattie</a:t>
            </a:r>
            <a:r>
              <a:rPr lang="en-US" sz="1800" b="1" dirty="0">
                <a:solidFill>
                  <a:schemeClr val="accent2"/>
                </a:solidFill>
                <a:effectLst>
                  <a:outerShdw blurRad="38100" dist="38100" dir="2700000" algn="tl">
                    <a:srgbClr val="000000">
                      <a:alpha val="43137"/>
                    </a:srgbClr>
                  </a:outerShdw>
                </a:effectLst>
              </a:rPr>
              <a:t> </a:t>
            </a:r>
            <a:r>
              <a:rPr lang="en-US" sz="1800" b="1" dirty="0" err="1">
                <a:solidFill>
                  <a:schemeClr val="accent2"/>
                </a:solidFill>
                <a:effectLst>
                  <a:outerShdw blurRad="38100" dist="38100" dir="2700000" algn="tl">
                    <a:srgbClr val="000000">
                      <a:alpha val="43137"/>
                    </a:srgbClr>
                  </a:outerShdw>
                </a:effectLst>
              </a:rPr>
              <a:t>che</a:t>
            </a:r>
            <a:r>
              <a:rPr lang="en-US" sz="1800" b="1" dirty="0">
                <a:solidFill>
                  <a:schemeClr val="accent2"/>
                </a:solidFill>
                <a:effectLst>
                  <a:outerShdw blurRad="38100" dist="38100" dir="2700000" algn="tl">
                    <a:srgbClr val="000000">
                      <a:alpha val="43137"/>
                    </a:srgbClr>
                  </a:outerShdw>
                </a:effectLst>
              </a:rPr>
              <a:t> </a:t>
            </a:r>
            <a:r>
              <a:rPr lang="en-US" sz="1800" b="1" dirty="0" err="1">
                <a:solidFill>
                  <a:schemeClr val="accent2"/>
                </a:solidFill>
                <a:effectLst>
                  <a:outerShdw blurRad="38100" dist="38100" dir="2700000" algn="tl">
                    <a:srgbClr val="000000">
                      <a:alpha val="43137"/>
                    </a:srgbClr>
                  </a:outerShdw>
                </a:effectLst>
              </a:rPr>
              <a:t>colpiscono</a:t>
            </a:r>
            <a:r>
              <a:rPr lang="en-US" sz="1800" b="1" dirty="0">
                <a:solidFill>
                  <a:schemeClr val="accent2"/>
                </a:solidFill>
                <a:effectLst>
                  <a:outerShdw blurRad="38100" dist="38100" dir="2700000" algn="tl">
                    <a:srgbClr val="000000">
                      <a:alpha val="43137"/>
                    </a:srgbClr>
                  </a:outerShdw>
                </a:effectLst>
              </a:rPr>
              <a:t> la </a:t>
            </a:r>
            <a:r>
              <a:rPr lang="en-US" sz="1800" b="1" dirty="0" err="1">
                <a:solidFill>
                  <a:schemeClr val="accent2"/>
                </a:solidFill>
                <a:effectLst>
                  <a:outerShdw blurRad="38100" dist="38100" dir="2700000" algn="tl">
                    <a:srgbClr val="000000">
                      <a:alpha val="43137"/>
                    </a:srgbClr>
                  </a:outerShdw>
                </a:effectLst>
              </a:rPr>
              <a:t>popolazione</a:t>
            </a:r>
            <a:r>
              <a:rPr lang="en-US" sz="1800" b="1" dirty="0">
                <a:solidFill>
                  <a:schemeClr val="accent2"/>
                </a:solidFill>
                <a:effectLst>
                  <a:outerShdw blurRad="38100" dist="38100" dir="2700000" algn="tl">
                    <a:srgbClr val="000000">
                      <a:alpha val="43137"/>
                    </a:srgbClr>
                  </a:outerShdw>
                </a:effectLst>
              </a:rPr>
              <a:t> </a:t>
            </a:r>
            <a:r>
              <a:rPr lang="en-US" sz="1800" b="1" dirty="0" err="1">
                <a:solidFill>
                  <a:schemeClr val="accent2"/>
                </a:solidFill>
                <a:effectLst>
                  <a:outerShdw blurRad="38100" dist="38100" dir="2700000" algn="tl">
                    <a:srgbClr val="000000">
                      <a:alpha val="43137"/>
                    </a:srgbClr>
                  </a:outerShdw>
                </a:effectLst>
              </a:rPr>
              <a:t>precolombiana</a:t>
            </a:r>
            <a:r>
              <a:rPr lang="en-US" sz="1800" b="1" dirty="0">
                <a:solidFill>
                  <a:schemeClr val="accent2"/>
                </a:solidFill>
                <a:effectLst>
                  <a:outerShdw blurRad="38100" dist="38100" dir="2700000" algn="tl">
                    <a:srgbClr val="000000">
                      <a:alpha val="43137"/>
                    </a:srgbClr>
                  </a:outerShdw>
                </a:effectLst>
              </a:rPr>
              <a:t> del </a:t>
            </a:r>
            <a:r>
              <a:rPr lang="en-US" sz="1800" b="1" dirty="0" err="1">
                <a:solidFill>
                  <a:schemeClr val="accent2"/>
                </a:solidFill>
                <a:effectLst>
                  <a:outerShdw blurRad="38100" dist="38100" dir="2700000" algn="tl">
                    <a:srgbClr val="000000">
                      <a:alpha val="43137"/>
                    </a:srgbClr>
                  </a:outerShdw>
                </a:effectLst>
              </a:rPr>
              <a:t>Perù</a:t>
            </a:r>
            <a:r>
              <a:rPr lang="en-US" sz="1800" b="1" dirty="0">
                <a:solidFill>
                  <a:schemeClr val="accent2"/>
                </a:solidFill>
                <a:effectLst>
                  <a:outerShdw blurRad="38100" dist="38100" dir="2700000" algn="tl">
                    <a:srgbClr val="000000">
                      <a:alpha val="43137"/>
                    </a:srgbClr>
                  </a:outerShdw>
                </a:effectLst>
              </a:rPr>
              <a:t>. </a:t>
            </a:r>
            <a:br>
              <a:rPr lang="en-US" sz="1800" b="1" dirty="0">
                <a:solidFill>
                  <a:schemeClr val="accent2"/>
                </a:solidFill>
                <a:effectLst>
                  <a:outerShdw blurRad="38100" dist="38100" dir="2700000" algn="tl">
                    <a:srgbClr val="000000">
                      <a:alpha val="43137"/>
                    </a:srgbClr>
                  </a:outerShdw>
                </a:effectLst>
              </a:rPr>
            </a:br>
            <a:r>
              <a:rPr lang="en-US" sz="1800" b="1" dirty="0">
                <a:solidFill>
                  <a:schemeClr val="accent2"/>
                </a:solidFill>
                <a:effectLst>
                  <a:outerShdw blurRad="38100" dist="38100" dir="2700000" algn="tl">
                    <a:srgbClr val="000000">
                      <a:alpha val="43137"/>
                    </a:srgbClr>
                  </a:outerShdw>
                </a:effectLst>
              </a:rPr>
              <a:t> </a:t>
            </a:r>
            <a:endParaRPr lang="en-US" sz="2400" dirty="0"/>
          </a:p>
        </p:txBody>
      </p:sp>
      <p:graphicFrame>
        <p:nvGraphicFramePr>
          <p:cNvPr id="4" name="3 Tabla"/>
          <p:cNvGraphicFramePr>
            <a:graphicFrameLocks noGrp="1"/>
          </p:cNvGraphicFramePr>
          <p:nvPr>
            <p:extLst>
              <p:ext uri="{D42A27DB-BD31-4B8C-83A1-F6EECF244321}">
                <p14:modId xmlns:p14="http://schemas.microsoft.com/office/powerpoint/2010/main" val="1665067043"/>
              </p:ext>
            </p:extLst>
          </p:nvPr>
        </p:nvGraphicFramePr>
        <p:xfrm>
          <a:off x="2090239" y="1424315"/>
          <a:ext cx="5365127" cy="727710"/>
        </p:xfrm>
        <a:graphic>
          <a:graphicData uri="http://schemas.openxmlformats.org/drawingml/2006/table">
            <a:tbl>
              <a:tblPr firstRow="1" bandRow="1">
                <a:tableStyleId>{5C22544A-7EE6-4342-B048-85BDC9FD1C3A}</a:tableStyleId>
              </a:tblPr>
              <a:tblGrid>
                <a:gridCol w="5365127">
                  <a:extLst>
                    <a:ext uri="{9D8B030D-6E8A-4147-A177-3AD203B41FA5}">
                      <a16:colId xmlns:a16="http://schemas.microsoft.com/office/drawing/2014/main" xmlns="" val="20000"/>
                    </a:ext>
                  </a:extLst>
                </a:gridCol>
              </a:tblGrid>
              <a:tr h="4343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PE" sz="1400" b="1" i="0" kern="1200" dirty="0">
                          <a:solidFill>
                            <a:schemeClr val="lt1"/>
                          </a:solidFill>
                          <a:latin typeface="+mn-lt"/>
                          <a:ea typeface="+mn-ea"/>
                          <a:cs typeface="+mn-cs"/>
                        </a:rPr>
                        <a:t>PATOLOGIE RAPPRESENTATE IN HUACOS </a:t>
                      </a:r>
                      <a:r>
                        <a:rPr lang="es-PE" sz="1400" b="1" i="0" kern="1200" baseline="0" dirty="0">
                          <a:solidFill>
                            <a:schemeClr val="lt1"/>
                          </a:solidFill>
                          <a:latin typeface="+mn-lt"/>
                          <a:ea typeface="+mn-ea"/>
                          <a:cs typeface="+mn-cs"/>
                        </a:rPr>
                        <a:t> “</a:t>
                      </a:r>
                      <a:r>
                        <a:rPr lang="es-PE" sz="1100" b="1" dirty="0"/>
                        <a:t>MUSEO LARCO PERÚ”</a:t>
                      </a:r>
                    </a:p>
                    <a:p>
                      <a:pPr algn="ctr"/>
                      <a:endParaRPr lang="es-PE" sz="1100" dirty="0"/>
                    </a:p>
                  </a:txBody>
                  <a:tcPr marL="68580" marR="68580" marT="34290" marB="34290"/>
                </a:tc>
                <a:extLst>
                  <a:ext uri="{0D108BD9-81ED-4DB2-BD59-A6C34878D82A}">
                    <a16:rowId xmlns:a16="http://schemas.microsoft.com/office/drawing/2014/main" xmlns="" val="10000"/>
                  </a:ext>
                </a:extLst>
              </a:tr>
              <a:tr h="278130">
                <a:tc>
                  <a:txBody>
                    <a:bodyPr/>
                    <a:lstStyle/>
                    <a:p>
                      <a:r>
                        <a:rPr lang="es-PE" sz="1100" dirty="0" err="1"/>
                        <a:t>Sindrome</a:t>
                      </a:r>
                      <a:r>
                        <a:rPr lang="es-PE" sz="1100" baseline="0" dirty="0"/>
                        <a:t> de </a:t>
                      </a:r>
                      <a:r>
                        <a:rPr lang="es-PE" sz="1100" baseline="0" dirty="0" err="1"/>
                        <a:t>Crouzon</a:t>
                      </a:r>
                      <a:endParaRPr lang="es-PE" sz="1100" dirty="0"/>
                    </a:p>
                  </a:txBody>
                  <a:tcPr marL="68580" marR="68580" marT="34290" marB="34290"/>
                </a:tc>
                <a:extLst>
                  <a:ext uri="{0D108BD9-81ED-4DB2-BD59-A6C34878D82A}">
                    <a16:rowId xmlns:a16="http://schemas.microsoft.com/office/drawing/2014/main" xmlns="" val="10001"/>
                  </a:ext>
                </a:extLst>
              </a:tr>
            </a:tbl>
          </a:graphicData>
        </a:graphic>
      </p:graphicFrame>
      <p:pic>
        <p:nvPicPr>
          <p:cNvPr id="142338" name="Picture 2"/>
          <p:cNvPicPr>
            <a:picLocks noChangeAspect="1" noChangeArrowheads="1"/>
          </p:cNvPicPr>
          <p:nvPr/>
        </p:nvPicPr>
        <p:blipFill>
          <a:blip r:embed="rId3">
            <a:lum bright="-10000" contrast="-10000"/>
          </a:blip>
          <a:srcRect l="33819" t="31903" r="42687" b="27612"/>
          <a:stretch>
            <a:fillRect/>
          </a:stretch>
        </p:blipFill>
        <p:spPr bwMode="auto">
          <a:xfrm>
            <a:off x="948946" y="2311164"/>
            <a:ext cx="2112754" cy="2055908"/>
          </a:xfrm>
          <a:prstGeom prst="rect">
            <a:avLst/>
          </a:prstGeom>
          <a:noFill/>
          <a:ln w="9525">
            <a:noFill/>
            <a:miter lim="800000"/>
            <a:headEnd/>
            <a:tailEnd/>
          </a:ln>
          <a:effectLst/>
        </p:spPr>
      </p:pic>
      <p:sp>
        <p:nvSpPr>
          <p:cNvPr id="6" name="5 Rectángulo"/>
          <p:cNvSpPr/>
          <p:nvPr/>
        </p:nvSpPr>
        <p:spPr>
          <a:xfrm>
            <a:off x="3227160" y="3087812"/>
            <a:ext cx="5044822" cy="253916"/>
          </a:xfrm>
          <a:prstGeom prst="rect">
            <a:avLst/>
          </a:prstGeom>
        </p:spPr>
        <p:txBody>
          <a:bodyPr wrap="square" lIns="68580" tIns="34290" rIns="68580" bIns="34290">
            <a:spAutoFit/>
          </a:bodyPr>
          <a:lstStyle/>
          <a:p>
            <a:r>
              <a:rPr lang="es-PE" sz="1200" dirty="0"/>
              <a:t>“Museo </a:t>
            </a:r>
            <a:r>
              <a:rPr lang="es-PE" sz="1200" dirty="0" err="1"/>
              <a:t>Larco</a:t>
            </a:r>
            <a:r>
              <a:rPr lang="es-PE" sz="1200" dirty="0"/>
              <a:t> – Lima, Perú”. </a:t>
            </a:r>
            <a:r>
              <a:rPr lang="es-PE" sz="1200" dirty="0">
                <a:hlinkClick r:id="rId4"/>
              </a:rPr>
              <a:t>https://www.museolarco.org/coleccion/</a:t>
            </a:r>
            <a:endParaRPr lang="es-PE" sz="1200" dirty="0"/>
          </a:p>
        </p:txBody>
      </p:sp>
      <p:sp>
        <p:nvSpPr>
          <p:cNvPr id="7" name="6 Rectángulo"/>
          <p:cNvSpPr/>
          <p:nvPr/>
        </p:nvSpPr>
        <p:spPr>
          <a:xfrm>
            <a:off x="3227160" y="3522444"/>
            <a:ext cx="5229225" cy="807913"/>
          </a:xfrm>
          <a:prstGeom prst="rect">
            <a:avLst/>
          </a:prstGeom>
        </p:spPr>
        <p:txBody>
          <a:bodyPr wrap="square" lIns="68580" tIns="34290" rIns="68580" bIns="34290">
            <a:spAutoFit/>
          </a:bodyPr>
          <a:lstStyle/>
          <a:p>
            <a:r>
              <a:rPr lang="es-PE" sz="1200" dirty="0"/>
              <a:t>CORREA-TRIGOSO, Denis E. Presenza di paleopatologie nelle rappresentazioni mochica: uno studio della collezione ceramica del Museo Larco. Orizzonte della Scienza, 2017, vol. 7, non 12, p. 43-60.
</a:t>
            </a:r>
          </a:p>
        </p:txBody>
      </p:sp>
    </p:spTree>
    <p:extLst>
      <p:ext uri="{BB962C8B-B14F-4D97-AF65-F5344CB8AC3E}">
        <p14:creationId xmlns:p14="http://schemas.microsoft.com/office/powerpoint/2010/main" val="1456563049"/>
      </p:ext>
    </p:extLst>
  </p:cSld>
  <p:clrMapOvr>
    <a:overrideClrMapping bg1="lt1" tx1="dk1" bg2="lt2" tx2="dk2" accent1="accent1" accent2="accent2" accent3="accent3" accent4="accent4" accent5="accent5" accent6="accent6" hlink="hlink" folHlink="folHlink"/>
  </p:clrMapOvr>
</p:sld>
</file>

<file path=ppt/slides/slide46.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ítulo 1"/>
          <p:cNvSpPr>
            <a:spLocks noGrp="1"/>
          </p:cNvSpPr>
          <p:nvPr>
            <p:ph type="title"/>
          </p:nvPr>
        </p:nvSpPr>
        <p:spPr>
          <a:xfrm>
            <a:off x="441650" y="781484"/>
            <a:ext cx="7886700" cy="697995"/>
          </a:xfrm>
        </p:spPr>
        <p:txBody>
          <a:bodyPr>
            <a:noAutofit/>
          </a:bodyPr>
          <a:lstStyle/>
          <a:p>
            <a:r>
              <a:rPr lang="es-PE" sz="1800" b="1" dirty="0">
                <a:solidFill>
                  <a:schemeClr val="accent2"/>
                </a:solidFill>
                <a:effectLst>
                  <a:outerShdw blurRad="38100" dist="38100" dir="2700000" algn="tl">
                    <a:srgbClr val="000000">
                      <a:alpha val="43137"/>
                    </a:srgbClr>
                  </a:outerShdw>
                </a:effectLst>
              </a:rPr>
              <a:t>5. </a:t>
            </a:r>
            <a:r>
              <a:rPr lang="en-US" sz="1800" b="1" dirty="0">
                <a:solidFill>
                  <a:schemeClr val="accent2"/>
                </a:solidFill>
                <a:effectLst>
                  <a:outerShdw blurRad="38100" dist="38100" dir="2700000" algn="tl">
                    <a:srgbClr val="000000">
                      <a:alpha val="43137"/>
                    </a:srgbClr>
                  </a:outerShdw>
                </a:effectLst>
              </a:rPr>
              <a:t>Prove </a:t>
            </a:r>
            <a:r>
              <a:rPr lang="en-US" sz="1800" b="1" dirty="0" err="1">
                <a:solidFill>
                  <a:schemeClr val="accent2"/>
                </a:solidFill>
                <a:effectLst>
                  <a:outerShdw blurRad="38100" dist="38100" dir="2700000" algn="tl">
                    <a:srgbClr val="000000">
                      <a:alpha val="43137"/>
                    </a:srgbClr>
                  </a:outerShdw>
                </a:effectLst>
              </a:rPr>
              <a:t>attuali</a:t>
            </a:r>
            <a:r>
              <a:rPr lang="en-US" sz="1800" b="1" dirty="0">
                <a:solidFill>
                  <a:schemeClr val="accent2"/>
                </a:solidFill>
                <a:effectLst>
                  <a:outerShdw blurRad="38100" dist="38100" dir="2700000" algn="tl">
                    <a:srgbClr val="000000">
                      <a:alpha val="43137"/>
                    </a:srgbClr>
                  </a:outerShdw>
                </a:effectLst>
              </a:rPr>
              <a:t> di </a:t>
            </a:r>
            <a:r>
              <a:rPr lang="en-US" sz="1800" b="1" dirty="0" err="1">
                <a:solidFill>
                  <a:schemeClr val="accent2"/>
                </a:solidFill>
                <a:effectLst>
                  <a:outerShdw blurRad="38100" dist="38100" dir="2700000" algn="tl">
                    <a:srgbClr val="000000">
                      <a:alpha val="43137"/>
                    </a:srgbClr>
                  </a:outerShdw>
                </a:effectLst>
              </a:rPr>
              <a:t>malattie</a:t>
            </a:r>
            <a:r>
              <a:rPr lang="en-US" sz="1800" b="1" dirty="0">
                <a:solidFill>
                  <a:schemeClr val="accent2"/>
                </a:solidFill>
                <a:effectLst>
                  <a:outerShdw blurRad="38100" dist="38100" dir="2700000" algn="tl">
                    <a:srgbClr val="000000">
                      <a:alpha val="43137"/>
                    </a:srgbClr>
                  </a:outerShdw>
                </a:effectLst>
              </a:rPr>
              <a:t> </a:t>
            </a:r>
            <a:r>
              <a:rPr lang="en-US" sz="1800" b="1" dirty="0" err="1">
                <a:solidFill>
                  <a:schemeClr val="accent2"/>
                </a:solidFill>
                <a:effectLst>
                  <a:outerShdw blurRad="38100" dist="38100" dir="2700000" algn="tl">
                    <a:srgbClr val="000000">
                      <a:alpha val="43137"/>
                    </a:srgbClr>
                  </a:outerShdw>
                </a:effectLst>
              </a:rPr>
              <a:t>che</a:t>
            </a:r>
            <a:r>
              <a:rPr lang="en-US" sz="1800" b="1" dirty="0">
                <a:solidFill>
                  <a:schemeClr val="accent2"/>
                </a:solidFill>
                <a:effectLst>
                  <a:outerShdw blurRad="38100" dist="38100" dir="2700000" algn="tl">
                    <a:srgbClr val="000000">
                      <a:alpha val="43137"/>
                    </a:srgbClr>
                  </a:outerShdw>
                </a:effectLst>
              </a:rPr>
              <a:t> </a:t>
            </a:r>
            <a:r>
              <a:rPr lang="en-US" sz="1800" b="1" dirty="0" err="1">
                <a:solidFill>
                  <a:schemeClr val="accent2"/>
                </a:solidFill>
                <a:effectLst>
                  <a:outerShdw blurRad="38100" dist="38100" dir="2700000" algn="tl">
                    <a:srgbClr val="000000">
                      <a:alpha val="43137"/>
                    </a:srgbClr>
                  </a:outerShdw>
                </a:effectLst>
              </a:rPr>
              <a:t>colpiscono</a:t>
            </a:r>
            <a:r>
              <a:rPr lang="en-US" sz="1800" b="1" dirty="0">
                <a:solidFill>
                  <a:schemeClr val="accent2"/>
                </a:solidFill>
                <a:effectLst>
                  <a:outerShdw blurRad="38100" dist="38100" dir="2700000" algn="tl">
                    <a:srgbClr val="000000">
                      <a:alpha val="43137"/>
                    </a:srgbClr>
                  </a:outerShdw>
                </a:effectLst>
              </a:rPr>
              <a:t> la </a:t>
            </a:r>
            <a:r>
              <a:rPr lang="en-US" sz="1800" b="1" dirty="0" err="1">
                <a:solidFill>
                  <a:schemeClr val="accent2"/>
                </a:solidFill>
                <a:effectLst>
                  <a:outerShdw blurRad="38100" dist="38100" dir="2700000" algn="tl">
                    <a:srgbClr val="000000">
                      <a:alpha val="43137"/>
                    </a:srgbClr>
                  </a:outerShdw>
                </a:effectLst>
              </a:rPr>
              <a:t>popolazione</a:t>
            </a:r>
            <a:r>
              <a:rPr lang="en-US" sz="1800" b="1" dirty="0">
                <a:solidFill>
                  <a:schemeClr val="accent2"/>
                </a:solidFill>
                <a:effectLst>
                  <a:outerShdw blurRad="38100" dist="38100" dir="2700000" algn="tl">
                    <a:srgbClr val="000000">
                      <a:alpha val="43137"/>
                    </a:srgbClr>
                  </a:outerShdw>
                </a:effectLst>
              </a:rPr>
              <a:t> </a:t>
            </a:r>
            <a:r>
              <a:rPr lang="en-US" sz="1800" b="1" dirty="0" err="1">
                <a:solidFill>
                  <a:schemeClr val="accent2"/>
                </a:solidFill>
                <a:effectLst>
                  <a:outerShdw blurRad="38100" dist="38100" dir="2700000" algn="tl">
                    <a:srgbClr val="000000">
                      <a:alpha val="43137"/>
                    </a:srgbClr>
                  </a:outerShdw>
                </a:effectLst>
              </a:rPr>
              <a:t>precolombiana</a:t>
            </a:r>
            <a:r>
              <a:rPr lang="en-US" sz="1800" b="1" dirty="0">
                <a:solidFill>
                  <a:schemeClr val="accent2"/>
                </a:solidFill>
                <a:effectLst>
                  <a:outerShdw blurRad="38100" dist="38100" dir="2700000" algn="tl">
                    <a:srgbClr val="000000">
                      <a:alpha val="43137"/>
                    </a:srgbClr>
                  </a:outerShdw>
                </a:effectLst>
              </a:rPr>
              <a:t> e </a:t>
            </a:r>
            <a:r>
              <a:rPr lang="en-US" sz="1800" b="1" dirty="0" err="1">
                <a:solidFill>
                  <a:schemeClr val="accent2"/>
                </a:solidFill>
                <a:effectLst>
                  <a:outerShdw blurRad="38100" dist="38100" dir="2700000" algn="tl">
                    <a:srgbClr val="000000">
                      <a:alpha val="43137"/>
                    </a:srgbClr>
                  </a:outerShdw>
                </a:effectLst>
              </a:rPr>
              <a:t>l'impero</a:t>
            </a:r>
            <a:r>
              <a:rPr lang="en-US" sz="1800" b="1" dirty="0">
                <a:solidFill>
                  <a:schemeClr val="accent2"/>
                </a:solidFill>
                <a:effectLst>
                  <a:outerShdw blurRad="38100" dist="38100" dir="2700000" algn="tl">
                    <a:srgbClr val="000000">
                      <a:alpha val="43137"/>
                    </a:srgbClr>
                  </a:outerShdw>
                </a:effectLst>
              </a:rPr>
              <a:t> Inca del </a:t>
            </a:r>
            <a:r>
              <a:rPr lang="en-US" sz="1800" b="1" dirty="0" err="1">
                <a:solidFill>
                  <a:schemeClr val="accent2"/>
                </a:solidFill>
                <a:effectLst>
                  <a:outerShdw blurRad="38100" dist="38100" dir="2700000" algn="tl">
                    <a:srgbClr val="000000">
                      <a:alpha val="43137"/>
                    </a:srgbClr>
                  </a:outerShdw>
                </a:effectLst>
              </a:rPr>
              <a:t>Perù</a:t>
            </a:r>
            <a:r>
              <a:rPr lang="en-US" sz="1800" b="1" dirty="0">
                <a:solidFill>
                  <a:schemeClr val="accent2"/>
                </a:solidFill>
                <a:effectLst>
                  <a:outerShdw blurRad="38100" dist="38100" dir="2700000" algn="tl">
                    <a:srgbClr val="000000">
                      <a:alpha val="43137"/>
                    </a:srgbClr>
                  </a:outerShdw>
                </a:effectLst>
              </a:rPr>
              <a:t>.</a:t>
            </a:r>
          </a:p>
        </p:txBody>
      </p:sp>
      <p:graphicFrame>
        <p:nvGraphicFramePr>
          <p:cNvPr id="4" name="3 Tabla"/>
          <p:cNvGraphicFramePr>
            <a:graphicFrameLocks noGrp="1"/>
          </p:cNvGraphicFramePr>
          <p:nvPr>
            <p:extLst>
              <p:ext uri="{D42A27DB-BD31-4B8C-83A1-F6EECF244321}">
                <p14:modId xmlns:p14="http://schemas.microsoft.com/office/powerpoint/2010/main" val="2385821873"/>
              </p:ext>
            </p:extLst>
          </p:nvPr>
        </p:nvGraphicFramePr>
        <p:xfrm>
          <a:off x="2096519" y="1527325"/>
          <a:ext cx="4070365" cy="853440"/>
        </p:xfrm>
        <a:graphic>
          <a:graphicData uri="http://schemas.openxmlformats.org/drawingml/2006/table">
            <a:tbl>
              <a:tblPr firstRow="1" bandRow="1">
                <a:tableStyleId>{5C22544A-7EE6-4342-B048-85BDC9FD1C3A}</a:tableStyleId>
              </a:tblPr>
              <a:tblGrid>
                <a:gridCol w="4070365">
                  <a:extLst>
                    <a:ext uri="{9D8B030D-6E8A-4147-A177-3AD203B41FA5}">
                      <a16:colId xmlns:a16="http://schemas.microsoft.com/office/drawing/2014/main" xmlns="" val="20000"/>
                    </a:ext>
                  </a:extLst>
                </a:gridCol>
              </a:tblGrid>
              <a:tr h="4343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PE" sz="1400" b="1" i="0" kern="1200" dirty="0">
                          <a:solidFill>
                            <a:schemeClr val="lt1"/>
                          </a:solidFill>
                          <a:latin typeface="+mn-lt"/>
                          <a:ea typeface="+mn-ea"/>
                          <a:cs typeface="+mn-cs"/>
                        </a:rPr>
                        <a:t>PATOLOGIE RAPPRESENTATE IN HUACOS </a:t>
                      </a:r>
                      <a:r>
                        <a:rPr lang="es-PE" sz="1400" b="1" i="0" kern="1200" baseline="0" dirty="0">
                          <a:solidFill>
                            <a:schemeClr val="lt1"/>
                          </a:solidFill>
                          <a:latin typeface="+mn-lt"/>
                          <a:ea typeface="+mn-ea"/>
                          <a:cs typeface="+mn-cs"/>
                        </a:rPr>
                        <a:t>“</a:t>
                      </a:r>
                    </a:p>
                    <a:p>
                      <a:pPr marL="0" marR="0" indent="0" algn="ctr" defTabSz="914400" rtl="0" eaLnBrk="1" fontAlgn="auto" latinLnBrk="0" hangingPunct="1">
                        <a:lnSpc>
                          <a:spcPct val="100000"/>
                        </a:lnSpc>
                        <a:spcBef>
                          <a:spcPts val="0"/>
                        </a:spcBef>
                        <a:spcAft>
                          <a:spcPts val="0"/>
                        </a:spcAft>
                        <a:buClrTx/>
                        <a:buSzTx/>
                        <a:buFontTx/>
                        <a:buNone/>
                        <a:tabLst/>
                        <a:defRPr/>
                      </a:pPr>
                      <a:r>
                        <a:rPr lang="es-PE" sz="1100" b="1" dirty="0"/>
                        <a:t>MUSEO LARCO PERÚ”</a:t>
                      </a:r>
                    </a:p>
                  </a:txBody>
                  <a:tcPr marL="68580" marR="68580" marT="34290" marB="34290"/>
                </a:tc>
                <a:extLst>
                  <a:ext uri="{0D108BD9-81ED-4DB2-BD59-A6C34878D82A}">
                    <a16:rowId xmlns:a16="http://schemas.microsoft.com/office/drawing/2014/main" xmlns="" val="10000"/>
                  </a:ext>
                </a:extLst>
              </a:tr>
              <a:tr h="278130">
                <a:tc>
                  <a:txBody>
                    <a:bodyPr/>
                    <a:lstStyle/>
                    <a:p>
                      <a:r>
                        <a:rPr lang="es-PE" sz="1100" dirty="0"/>
                        <a:t>Bartonelosi
</a:t>
                      </a:r>
                    </a:p>
                  </a:txBody>
                  <a:tcPr marL="68580" marR="68580" marT="34290" marB="34290"/>
                </a:tc>
                <a:extLst>
                  <a:ext uri="{0D108BD9-81ED-4DB2-BD59-A6C34878D82A}">
                    <a16:rowId xmlns:a16="http://schemas.microsoft.com/office/drawing/2014/main" xmlns="" val="10001"/>
                  </a:ext>
                </a:extLst>
              </a:tr>
            </a:tbl>
          </a:graphicData>
        </a:graphic>
      </p:graphicFrame>
      <p:pic>
        <p:nvPicPr>
          <p:cNvPr id="143362" name="Picture 2"/>
          <p:cNvPicPr>
            <a:picLocks noChangeAspect="1" noChangeArrowheads="1"/>
          </p:cNvPicPr>
          <p:nvPr/>
        </p:nvPicPr>
        <p:blipFill>
          <a:blip r:embed="rId3"/>
          <a:srcRect l="28341" t="36008" r="42897" b="21082"/>
          <a:stretch>
            <a:fillRect/>
          </a:stretch>
        </p:blipFill>
        <p:spPr bwMode="auto">
          <a:xfrm>
            <a:off x="1433840" y="2570198"/>
            <a:ext cx="2038825" cy="1717691"/>
          </a:xfrm>
          <a:prstGeom prst="rect">
            <a:avLst/>
          </a:prstGeom>
          <a:noFill/>
          <a:ln w="9525">
            <a:noFill/>
            <a:miter lim="800000"/>
            <a:headEnd/>
            <a:tailEnd/>
          </a:ln>
          <a:effectLst/>
        </p:spPr>
      </p:pic>
      <p:sp>
        <p:nvSpPr>
          <p:cNvPr id="6" name="5 Rectángulo"/>
          <p:cNvSpPr/>
          <p:nvPr/>
        </p:nvSpPr>
        <p:spPr>
          <a:xfrm>
            <a:off x="4913566" y="2990463"/>
            <a:ext cx="3216022" cy="438582"/>
          </a:xfrm>
          <a:prstGeom prst="rect">
            <a:avLst/>
          </a:prstGeom>
        </p:spPr>
        <p:txBody>
          <a:bodyPr wrap="square" lIns="68580" tIns="34290" rIns="68580" bIns="34290">
            <a:spAutoFit/>
          </a:bodyPr>
          <a:lstStyle/>
          <a:p>
            <a:r>
              <a:rPr lang="es-PE" sz="1200" dirty="0"/>
              <a:t>“Museo </a:t>
            </a:r>
            <a:r>
              <a:rPr lang="es-PE" sz="1200" dirty="0" err="1"/>
              <a:t>Larco</a:t>
            </a:r>
            <a:r>
              <a:rPr lang="es-PE" sz="1200" dirty="0"/>
              <a:t> – Lima, Perú”. </a:t>
            </a:r>
            <a:r>
              <a:rPr lang="es-PE" sz="1200" dirty="0">
                <a:hlinkClick r:id="rId4"/>
              </a:rPr>
              <a:t>https://www.museolarco.org/coleccion/</a:t>
            </a:r>
            <a:endParaRPr lang="es-PE" sz="1200" dirty="0"/>
          </a:p>
        </p:txBody>
      </p:sp>
      <p:sp>
        <p:nvSpPr>
          <p:cNvPr id="7" name="6 Rectángulo"/>
          <p:cNvSpPr/>
          <p:nvPr/>
        </p:nvSpPr>
        <p:spPr>
          <a:xfrm>
            <a:off x="4235577" y="3607861"/>
            <a:ext cx="4572000" cy="623248"/>
          </a:xfrm>
          <a:prstGeom prst="rect">
            <a:avLst/>
          </a:prstGeom>
        </p:spPr>
        <p:txBody>
          <a:bodyPr lIns="68580" tIns="34290" rIns="68580" bIns="34290">
            <a:spAutoFit/>
          </a:bodyPr>
          <a:lstStyle/>
          <a:p>
            <a:r>
              <a:rPr lang="es-PE" sz="1200" dirty="0"/>
              <a:t>CORREA-TRIGOSO, Denis E. Presencia de </a:t>
            </a:r>
            <a:r>
              <a:rPr lang="es-PE" sz="1200" dirty="0" err="1"/>
              <a:t>paleopatologías</a:t>
            </a:r>
            <a:r>
              <a:rPr lang="es-PE" sz="1200" dirty="0"/>
              <a:t> en las representaciones mochica: Un estudio de la colección cerámica del Museo </a:t>
            </a:r>
            <a:r>
              <a:rPr lang="es-PE" sz="1200" dirty="0" err="1"/>
              <a:t>Larco</a:t>
            </a:r>
            <a:r>
              <a:rPr lang="es-PE" sz="1200" dirty="0"/>
              <a:t>. </a:t>
            </a:r>
            <a:r>
              <a:rPr lang="es-PE" sz="1200" i="1" dirty="0"/>
              <a:t>Horizonte de la Ciencia</a:t>
            </a:r>
            <a:r>
              <a:rPr lang="es-PE" sz="1200" dirty="0"/>
              <a:t>, 2017, vol. 7, no 12, p. 43-60.</a:t>
            </a:r>
          </a:p>
        </p:txBody>
      </p:sp>
    </p:spTree>
    <p:extLst>
      <p:ext uri="{BB962C8B-B14F-4D97-AF65-F5344CB8AC3E}">
        <p14:creationId xmlns:p14="http://schemas.microsoft.com/office/powerpoint/2010/main" val="1456563049"/>
      </p:ext>
    </p:extLst>
  </p:cSld>
  <p:clrMapOvr>
    <a:overrideClrMapping bg1="lt1" tx1="dk1" bg2="lt2" tx2="dk2" accent1="accent1" accent2="accent2" accent3="accent3" accent4="accent4" accent5="accent5" accent6="accent6" hlink="hlink" folHlink="folHlink"/>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20574" y="802033"/>
            <a:ext cx="8658225" cy="533608"/>
          </a:xfrm>
        </p:spPr>
        <p:txBody>
          <a:bodyPr>
            <a:noAutofit/>
          </a:bodyPr>
          <a:lstStyle/>
          <a:p>
            <a:r>
              <a:rPr lang="es-PE" sz="1800" b="1" dirty="0">
                <a:solidFill>
                  <a:schemeClr val="accent2"/>
                </a:solidFill>
                <a:effectLst>
                  <a:outerShdw blurRad="38100" dist="38100" dir="2700000" algn="tl">
                    <a:srgbClr val="000000">
                      <a:alpha val="43137"/>
                    </a:srgbClr>
                  </a:outerShdw>
                </a:effectLst>
              </a:rPr>
              <a:t>5. </a:t>
            </a:r>
            <a:r>
              <a:rPr lang="en-US" sz="1800" b="1" dirty="0">
                <a:solidFill>
                  <a:schemeClr val="accent2"/>
                </a:solidFill>
                <a:effectLst>
                  <a:outerShdw blurRad="38100" dist="38100" dir="2700000" algn="tl">
                    <a:srgbClr val="000000">
                      <a:alpha val="43137"/>
                    </a:srgbClr>
                  </a:outerShdw>
                </a:effectLst>
              </a:rPr>
              <a:t>Prove </a:t>
            </a:r>
            <a:r>
              <a:rPr lang="en-US" sz="1800" b="1" dirty="0" err="1">
                <a:solidFill>
                  <a:schemeClr val="accent2"/>
                </a:solidFill>
                <a:effectLst>
                  <a:outerShdw blurRad="38100" dist="38100" dir="2700000" algn="tl">
                    <a:srgbClr val="000000">
                      <a:alpha val="43137"/>
                    </a:srgbClr>
                  </a:outerShdw>
                </a:effectLst>
              </a:rPr>
              <a:t>attuali</a:t>
            </a:r>
            <a:r>
              <a:rPr lang="en-US" sz="1800" b="1" dirty="0">
                <a:solidFill>
                  <a:schemeClr val="accent2"/>
                </a:solidFill>
                <a:effectLst>
                  <a:outerShdw blurRad="38100" dist="38100" dir="2700000" algn="tl">
                    <a:srgbClr val="000000">
                      <a:alpha val="43137"/>
                    </a:srgbClr>
                  </a:outerShdw>
                </a:effectLst>
              </a:rPr>
              <a:t> di </a:t>
            </a:r>
            <a:r>
              <a:rPr lang="en-US" sz="1800" b="1" dirty="0" err="1">
                <a:solidFill>
                  <a:schemeClr val="accent2"/>
                </a:solidFill>
                <a:effectLst>
                  <a:outerShdw blurRad="38100" dist="38100" dir="2700000" algn="tl">
                    <a:srgbClr val="000000">
                      <a:alpha val="43137"/>
                    </a:srgbClr>
                  </a:outerShdw>
                </a:effectLst>
              </a:rPr>
              <a:t>malattie</a:t>
            </a:r>
            <a:r>
              <a:rPr lang="en-US" sz="1800" b="1" dirty="0">
                <a:solidFill>
                  <a:schemeClr val="accent2"/>
                </a:solidFill>
                <a:effectLst>
                  <a:outerShdw blurRad="38100" dist="38100" dir="2700000" algn="tl">
                    <a:srgbClr val="000000">
                      <a:alpha val="43137"/>
                    </a:srgbClr>
                  </a:outerShdw>
                </a:effectLst>
              </a:rPr>
              <a:t> </a:t>
            </a:r>
            <a:r>
              <a:rPr lang="en-US" sz="1800" b="1" dirty="0" err="1">
                <a:solidFill>
                  <a:schemeClr val="accent2"/>
                </a:solidFill>
                <a:effectLst>
                  <a:outerShdw blurRad="38100" dist="38100" dir="2700000" algn="tl">
                    <a:srgbClr val="000000">
                      <a:alpha val="43137"/>
                    </a:srgbClr>
                  </a:outerShdw>
                </a:effectLst>
              </a:rPr>
              <a:t>che</a:t>
            </a:r>
            <a:r>
              <a:rPr lang="en-US" sz="1800" b="1" dirty="0">
                <a:solidFill>
                  <a:schemeClr val="accent2"/>
                </a:solidFill>
                <a:effectLst>
                  <a:outerShdw blurRad="38100" dist="38100" dir="2700000" algn="tl">
                    <a:srgbClr val="000000">
                      <a:alpha val="43137"/>
                    </a:srgbClr>
                  </a:outerShdw>
                </a:effectLst>
              </a:rPr>
              <a:t> </a:t>
            </a:r>
            <a:r>
              <a:rPr lang="en-US" sz="1800" b="1" dirty="0" err="1">
                <a:solidFill>
                  <a:schemeClr val="accent2"/>
                </a:solidFill>
                <a:effectLst>
                  <a:outerShdw blurRad="38100" dist="38100" dir="2700000" algn="tl">
                    <a:srgbClr val="000000">
                      <a:alpha val="43137"/>
                    </a:srgbClr>
                  </a:outerShdw>
                </a:effectLst>
              </a:rPr>
              <a:t>colpiscono</a:t>
            </a:r>
            <a:r>
              <a:rPr lang="en-US" sz="1800" b="1" dirty="0">
                <a:solidFill>
                  <a:schemeClr val="accent2"/>
                </a:solidFill>
                <a:effectLst>
                  <a:outerShdw blurRad="38100" dist="38100" dir="2700000" algn="tl">
                    <a:srgbClr val="000000">
                      <a:alpha val="43137"/>
                    </a:srgbClr>
                  </a:outerShdw>
                </a:effectLst>
              </a:rPr>
              <a:t> la </a:t>
            </a:r>
            <a:r>
              <a:rPr lang="en-US" sz="1800" b="1" dirty="0" err="1">
                <a:solidFill>
                  <a:schemeClr val="accent2"/>
                </a:solidFill>
                <a:effectLst>
                  <a:outerShdw blurRad="38100" dist="38100" dir="2700000" algn="tl">
                    <a:srgbClr val="000000">
                      <a:alpha val="43137"/>
                    </a:srgbClr>
                  </a:outerShdw>
                </a:effectLst>
              </a:rPr>
              <a:t>popolazione</a:t>
            </a:r>
            <a:r>
              <a:rPr lang="en-US" sz="1800" b="1" dirty="0">
                <a:solidFill>
                  <a:schemeClr val="accent2"/>
                </a:solidFill>
                <a:effectLst>
                  <a:outerShdw blurRad="38100" dist="38100" dir="2700000" algn="tl">
                    <a:srgbClr val="000000">
                      <a:alpha val="43137"/>
                    </a:srgbClr>
                  </a:outerShdw>
                </a:effectLst>
              </a:rPr>
              <a:t> </a:t>
            </a:r>
            <a:r>
              <a:rPr lang="en-US" sz="1800" b="1" dirty="0" err="1">
                <a:solidFill>
                  <a:schemeClr val="accent2"/>
                </a:solidFill>
                <a:effectLst>
                  <a:outerShdw blurRad="38100" dist="38100" dir="2700000" algn="tl">
                    <a:srgbClr val="000000">
                      <a:alpha val="43137"/>
                    </a:srgbClr>
                  </a:outerShdw>
                </a:effectLst>
              </a:rPr>
              <a:t>precolombia</a:t>
            </a:r>
            <a:r>
              <a:rPr lang="en-US" sz="1800" b="1" dirty="0">
                <a:solidFill>
                  <a:schemeClr val="accent2"/>
                </a:solidFill>
                <a:effectLst>
                  <a:outerShdw blurRad="38100" dist="38100" dir="2700000" algn="tl">
                    <a:srgbClr val="000000">
                      <a:alpha val="43137"/>
                    </a:srgbClr>
                  </a:outerShdw>
                </a:effectLst>
              </a:rPr>
              <a:t> del </a:t>
            </a:r>
            <a:r>
              <a:rPr lang="en-US" sz="1800" b="1" dirty="0" err="1">
                <a:solidFill>
                  <a:schemeClr val="accent2"/>
                </a:solidFill>
                <a:effectLst>
                  <a:outerShdw blurRad="38100" dist="38100" dir="2700000" algn="tl">
                    <a:srgbClr val="000000">
                      <a:alpha val="43137"/>
                    </a:srgbClr>
                  </a:outerShdw>
                </a:effectLst>
              </a:rPr>
              <a:t>Perù</a:t>
            </a:r>
            <a:r>
              <a:rPr lang="en-US" sz="1800" b="1" dirty="0">
                <a:solidFill>
                  <a:schemeClr val="accent2"/>
                </a:solidFill>
                <a:effectLst>
                  <a:outerShdw blurRad="38100" dist="38100" dir="2700000" algn="tl">
                    <a:srgbClr val="000000">
                      <a:alpha val="43137"/>
                    </a:srgbClr>
                  </a:outerShdw>
                </a:effectLst>
              </a:rPr>
              <a:t>. </a:t>
            </a:r>
            <a:br>
              <a:rPr lang="en-US" sz="1800" b="1" dirty="0">
                <a:solidFill>
                  <a:schemeClr val="accent2"/>
                </a:solidFill>
                <a:effectLst>
                  <a:outerShdw blurRad="38100" dist="38100" dir="2700000" algn="tl">
                    <a:srgbClr val="000000">
                      <a:alpha val="43137"/>
                    </a:srgbClr>
                  </a:outerShdw>
                </a:effectLst>
              </a:rPr>
            </a:br>
            <a:r>
              <a:rPr lang="es-PE" sz="2400" dirty="0"/>
              <a:t> </a:t>
            </a:r>
            <a:endParaRPr lang="en-US" sz="2400" dirty="0"/>
          </a:p>
        </p:txBody>
      </p:sp>
      <p:graphicFrame>
        <p:nvGraphicFramePr>
          <p:cNvPr id="4" name="3 Tabla"/>
          <p:cNvGraphicFramePr>
            <a:graphicFrameLocks noGrp="1"/>
          </p:cNvGraphicFramePr>
          <p:nvPr>
            <p:extLst>
              <p:ext uri="{D42A27DB-BD31-4B8C-83A1-F6EECF244321}">
                <p14:modId xmlns:p14="http://schemas.microsoft.com/office/powerpoint/2010/main" val="3680869202"/>
              </p:ext>
            </p:extLst>
          </p:nvPr>
        </p:nvGraphicFramePr>
        <p:xfrm>
          <a:off x="2501569" y="1226788"/>
          <a:ext cx="3832147" cy="853440"/>
        </p:xfrm>
        <a:graphic>
          <a:graphicData uri="http://schemas.openxmlformats.org/drawingml/2006/table">
            <a:tbl>
              <a:tblPr firstRow="1" bandRow="1">
                <a:tableStyleId>{5C22544A-7EE6-4342-B048-85BDC9FD1C3A}</a:tableStyleId>
              </a:tblPr>
              <a:tblGrid>
                <a:gridCol w="3832147">
                  <a:extLst>
                    <a:ext uri="{9D8B030D-6E8A-4147-A177-3AD203B41FA5}">
                      <a16:colId xmlns:a16="http://schemas.microsoft.com/office/drawing/2014/main" xmlns="" val="20000"/>
                    </a:ext>
                  </a:extLst>
                </a:gridCol>
              </a:tblGrid>
              <a:tr h="4343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PE" sz="1400" b="1" i="0" kern="1200" dirty="0">
                          <a:solidFill>
                            <a:schemeClr val="lt1"/>
                          </a:solidFill>
                          <a:latin typeface="+mn-lt"/>
                          <a:ea typeface="+mn-ea"/>
                          <a:cs typeface="+mn-cs"/>
                        </a:rPr>
                        <a:t>PATOLOGIE RAPPRESENTATE IN HUACOS </a:t>
                      </a:r>
                      <a:r>
                        <a:rPr lang="es-PE" sz="1400" b="1" i="0" kern="1200" baseline="0" dirty="0">
                          <a:solidFill>
                            <a:schemeClr val="lt1"/>
                          </a:solidFill>
                          <a:latin typeface="+mn-lt"/>
                          <a:ea typeface="+mn-ea"/>
                          <a:cs typeface="+mn-cs"/>
                        </a:rPr>
                        <a:t>“</a:t>
                      </a:r>
                    </a:p>
                    <a:p>
                      <a:pPr marL="0" marR="0" indent="0" algn="ctr" defTabSz="914400" rtl="0" eaLnBrk="1" fontAlgn="auto" latinLnBrk="0" hangingPunct="1">
                        <a:lnSpc>
                          <a:spcPct val="100000"/>
                        </a:lnSpc>
                        <a:spcBef>
                          <a:spcPts val="0"/>
                        </a:spcBef>
                        <a:spcAft>
                          <a:spcPts val="0"/>
                        </a:spcAft>
                        <a:buClrTx/>
                        <a:buSzTx/>
                        <a:buFontTx/>
                        <a:buNone/>
                        <a:tabLst/>
                        <a:defRPr/>
                      </a:pPr>
                      <a:r>
                        <a:rPr lang="es-PE" sz="1100" b="1" dirty="0"/>
                        <a:t>MUSEO LARCO PERÚ”</a:t>
                      </a:r>
                    </a:p>
                  </a:txBody>
                  <a:tcPr marL="68580" marR="68580" marT="34290" marB="34290" anchor="ctr"/>
                </a:tc>
                <a:extLst>
                  <a:ext uri="{0D108BD9-81ED-4DB2-BD59-A6C34878D82A}">
                    <a16:rowId xmlns:a16="http://schemas.microsoft.com/office/drawing/2014/main" xmlns="" val="10000"/>
                  </a:ext>
                </a:extLst>
              </a:tr>
              <a:tr h="278130">
                <a:tc>
                  <a:txBody>
                    <a:bodyPr/>
                    <a:lstStyle/>
                    <a:p>
                      <a:r>
                        <a:rPr lang="es-ES_tradnl" sz="1100" dirty="0" err="1"/>
                        <a:t>Mutilazioni</a:t>
                      </a:r>
                      <a:r>
                        <a:rPr lang="es-ES_tradnl" sz="1100" dirty="0"/>
                        <a:t> </a:t>
                      </a:r>
                      <a:r>
                        <a:rPr lang="es-ES_tradnl" sz="1100" dirty="0" err="1"/>
                        <a:t>dei</a:t>
                      </a:r>
                      <a:r>
                        <a:rPr lang="es-ES_tradnl" sz="1100" dirty="0"/>
                        <a:t> </a:t>
                      </a:r>
                      <a:r>
                        <a:rPr lang="es-ES_tradnl" sz="1100" dirty="0" err="1"/>
                        <a:t>membri</a:t>
                      </a:r>
                      <a:r>
                        <a:rPr lang="es-ES_tradnl" sz="1100" dirty="0"/>
                        <a:t>
</a:t>
                      </a:r>
                      <a:endParaRPr lang="es-PE" sz="1100" dirty="0"/>
                    </a:p>
                  </a:txBody>
                  <a:tcPr marL="68580" marR="68580" marT="34290" marB="34290" anchor="ctr"/>
                </a:tc>
                <a:extLst>
                  <a:ext uri="{0D108BD9-81ED-4DB2-BD59-A6C34878D82A}">
                    <a16:rowId xmlns:a16="http://schemas.microsoft.com/office/drawing/2014/main" xmlns="" val="10001"/>
                  </a:ext>
                </a:extLst>
              </a:tr>
            </a:tbl>
          </a:graphicData>
        </a:graphic>
      </p:graphicFrame>
      <p:pic>
        <p:nvPicPr>
          <p:cNvPr id="145410" name="Picture 2"/>
          <p:cNvPicPr>
            <a:picLocks noChangeAspect="1" noChangeArrowheads="1"/>
          </p:cNvPicPr>
          <p:nvPr/>
        </p:nvPicPr>
        <p:blipFill>
          <a:blip r:embed="rId2"/>
          <a:srcRect l="53382" t="33073" r="23088" b="26823"/>
          <a:stretch>
            <a:fillRect/>
          </a:stretch>
        </p:blipFill>
        <p:spPr bwMode="auto">
          <a:xfrm>
            <a:off x="1382357" y="2244395"/>
            <a:ext cx="2082518" cy="2004424"/>
          </a:xfrm>
          <a:prstGeom prst="rect">
            <a:avLst/>
          </a:prstGeom>
          <a:noFill/>
          <a:ln w="9525">
            <a:noFill/>
            <a:miter lim="800000"/>
            <a:headEnd/>
            <a:tailEnd/>
          </a:ln>
          <a:effectLst/>
        </p:spPr>
      </p:pic>
      <p:pic>
        <p:nvPicPr>
          <p:cNvPr id="145411" name="Picture 3"/>
          <p:cNvPicPr>
            <a:picLocks noChangeAspect="1" noChangeArrowheads="1"/>
          </p:cNvPicPr>
          <p:nvPr/>
        </p:nvPicPr>
        <p:blipFill>
          <a:blip r:embed="rId3"/>
          <a:srcRect l="53529" t="24219" r="23823" b="47135"/>
          <a:stretch>
            <a:fillRect/>
          </a:stretch>
        </p:blipFill>
        <p:spPr bwMode="auto">
          <a:xfrm>
            <a:off x="4797326" y="2230106"/>
            <a:ext cx="2826198" cy="2018713"/>
          </a:xfrm>
          <a:prstGeom prst="rect">
            <a:avLst/>
          </a:prstGeom>
          <a:noFill/>
          <a:ln w="9525">
            <a:noFill/>
            <a:miter lim="800000"/>
            <a:headEnd/>
            <a:tailEnd/>
          </a:ln>
          <a:effectLst/>
        </p:spPr>
      </p:pic>
      <p:sp>
        <p:nvSpPr>
          <p:cNvPr id="7" name="6 Rectángulo"/>
          <p:cNvSpPr/>
          <p:nvPr/>
        </p:nvSpPr>
        <p:spPr>
          <a:xfrm>
            <a:off x="2423616" y="4391165"/>
            <a:ext cx="5844922" cy="284693"/>
          </a:xfrm>
          <a:prstGeom prst="rect">
            <a:avLst/>
          </a:prstGeom>
        </p:spPr>
        <p:txBody>
          <a:bodyPr wrap="square" lIns="68580" tIns="34290" rIns="68580" bIns="34290">
            <a:spAutoFit/>
          </a:bodyPr>
          <a:lstStyle/>
          <a:p>
            <a:r>
              <a:rPr lang="es-PE" sz="1200" dirty="0"/>
              <a:t>“Museo </a:t>
            </a:r>
            <a:r>
              <a:rPr lang="es-PE" sz="1200" dirty="0" err="1"/>
              <a:t>Larco</a:t>
            </a:r>
            <a:r>
              <a:rPr lang="es-PE" sz="1200" dirty="0"/>
              <a:t> – Lima, Perú”. </a:t>
            </a:r>
            <a:r>
              <a:rPr lang="es-PE" sz="1200" dirty="0">
                <a:hlinkClick r:id="rId4"/>
              </a:rPr>
              <a:t>https://www.museolarco.org/coleccion</a:t>
            </a:r>
            <a:r>
              <a:rPr lang="es-PE" dirty="0">
                <a:hlinkClick r:id="rId4"/>
              </a:rPr>
              <a:t>/</a:t>
            </a:r>
            <a:endParaRPr lang="es-PE" dirty="0"/>
          </a:p>
        </p:txBody>
      </p:sp>
    </p:spTree>
    <p:extLst>
      <p:ext uri="{BB962C8B-B14F-4D97-AF65-F5344CB8AC3E}">
        <p14:creationId xmlns:p14="http://schemas.microsoft.com/office/powerpoint/2010/main" val="145656304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82747" y="832855"/>
            <a:ext cx="8371490" cy="502785"/>
          </a:xfrm>
        </p:spPr>
        <p:txBody>
          <a:bodyPr>
            <a:noAutofit/>
          </a:bodyPr>
          <a:lstStyle/>
          <a:p>
            <a:r>
              <a:rPr lang="es-PE" sz="1800" b="1" dirty="0">
                <a:solidFill>
                  <a:schemeClr val="accent2"/>
                </a:solidFill>
                <a:effectLst>
                  <a:outerShdw blurRad="38100" dist="38100" dir="2700000" algn="tl">
                    <a:srgbClr val="000000">
                      <a:alpha val="43137"/>
                    </a:srgbClr>
                  </a:outerShdw>
                </a:effectLst>
              </a:rPr>
              <a:t>5. </a:t>
            </a:r>
            <a:r>
              <a:rPr lang="en-US" sz="1800" b="1" dirty="0">
                <a:solidFill>
                  <a:schemeClr val="accent2"/>
                </a:solidFill>
                <a:effectLst>
                  <a:outerShdw blurRad="38100" dist="38100" dir="2700000" algn="tl">
                    <a:srgbClr val="000000">
                      <a:alpha val="43137"/>
                    </a:srgbClr>
                  </a:outerShdw>
                </a:effectLst>
              </a:rPr>
              <a:t>Prove </a:t>
            </a:r>
            <a:r>
              <a:rPr lang="en-US" sz="1800" b="1" dirty="0" err="1">
                <a:solidFill>
                  <a:schemeClr val="accent2"/>
                </a:solidFill>
                <a:effectLst>
                  <a:outerShdw blurRad="38100" dist="38100" dir="2700000" algn="tl">
                    <a:srgbClr val="000000">
                      <a:alpha val="43137"/>
                    </a:srgbClr>
                  </a:outerShdw>
                </a:effectLst>
              </a:rPr>
              <a:t>attuali</a:t>
            </a:r>
            <a:r>
              <a:rPr lang="en-US" sz="1800" b="1" dirty="0">
                <a:solidFill>
                  <a:schemeClr val="accent2"/>
                </a:solidFill>
                <a:effectLst>
                  <a:outerShdw blurRad="38100" dist="38100" dir="2700000" algn="tl">
                    <a:srgbClr val="000000">
                      <a:alpha val="43137"/>
                    </a:srgbClr>
                  </a:outerShdw>
                </a:effectLst>
              </a:rPr>
              <a:t> di </a:t>
            </a:r>
            <a:r>
              <a:rPr lang="en-US" sz="1800" b="1" dirty="0" err="1">
                <a:solidFill>
                  <a:schemeClr val="accent2"/>
                </a:solidFill>
                <a:effectLst>
                  <a:outerShdw blurRad="38100" dist="38100" dir="2700000" algn="tl">
                    <a:srgbClr val="000000">
                      <a:alpha val="43137"/>
                    </a:srgbClr>
                  </a:outerShdw>
                </a:effectLst>
              </a:rPr>
              <a:t>malattie</a:t>
            </a:r>
            <a:r>
              <a:rPr lang="en-US" sz="1800" b="1" dirty="0">
                <a:solidFill>
                  <a:schemeClr val="accent2"/>
                </a:solidFill>
                <a:effectLst>
                  <a:outerShdw blurRad="38100" dist="38100" dir="2700000" algn="tl">
                    <a:srgbClr val="000000">
                      <a:alpha val="43137"/>
                    </a:srgbClr>
                  </a:outerShdw>
                </a:effectLst>
              </a:rPr>
              <a:t> </a:t>
            </a:r>
            <a:r>
              <a:rPr lang="en-US" sz="1800" b="1" dirty="0" err="1">
                <a:solidFill>
                  <a:schemeClr val="accent2"/>
                </a:solidFill>
                <a:effectLst>
                  <a:outerShdw blurRad="38100" dist="38100" dir="2700000" algn="tl">
                    <a:srgbClr val="000000">
                      <a:alpha val="43137"/>
                    </a:srgbClr>
                  </a:outerShdw>
                </a:effectLst>
              </a:rPr>
              <a:t>che</a:t>
            </a:r>
            <a:r>
              <a:rPr lang="en-US" sz="1800" b="1" dirty="0">
                <a:solidFill>
                  <a:schemeClr val="accent2"/>
                </a:solidFill>
                <a:effectLst>
                  <a:outerShdw blurRad="38100" dist="38100" dir="2700000" algn="tl">
                    <a:srgbClr val="000000">
                      <a:alpha val="43137"/>
                    </a:srgbClr>
                  </a:outerShdw>
                </a:effectLst>
              </a:rPr>
              <a:t> </a:t>
            </a:r>
            <a:r>
              <a:rPr lang="en-US" sz="1800" b="1" dirty="0" err="1">
                <a:solidFill>
                  <a:schemeClr val="accent2"/>
                </a:solidFill>
                <a:effectLst>
                  <a:outerShdw blurRad="38100" dist="38100" dir="2700000" algn="tl">
                    <a:srgbClr val="000000">
                      <a:alpha val="43137"/>
                    </a:srgbClr>
                  </a:outerShdw>
                </a:effectLst>
              </a:rPr>
              <a:t>colpiscono</a:t>
            </a:r>
            <a:r>
              <a:rPr lang="en-US" sz="1800" b="1" dirty="0">
                <a:solidFill>
                  <a:schemeClr val="accent2"/>
                </a:solidFill>
                <a:effectLst>
                  <a:outerShdw blurRad="38100" dist="38100" dir="2700000" algn="tl">
                    <a:srgbClr val="000000">
                      <a:alpha val="43137"/>
                    </a:srgbClr>
                  </a:outerShdw>
                </a:effectLst>
              </a:rPr>
              <a:t> la </a:t>
            </a:r>
            <a:r>
              <a:rPr lang="en-US" sz="1800" b="1" dirty="0" err="1">
                <a:solidFill>
                  <a:schemeClr val="accent2"/>
                </a:solidFill>
                <a:effectLst>
                  <a:outerShdw blurRad="38100" dist="38100" dir="2700000" algn="tl">
                    <a:srgbClr val="000000">
                      <a:alpha val="43137"/>
                    </a:srgbClr>
                  </a:outerShdw>
                </a:effectLst>
              </a:rPr>
              <a:t>popolazione</a:t>
            </a:r>
            <a:r>
              <a:rPr lang="en-US" sz="1800" b="1" dirty="0">
                <a:solidFill>
                  <a:schemeClr val="accent2"/>
                </a:solidFill>
                <a:effectLst>
                  <a:outerShdw blurRad="38100" dist="38100" dir="2700000" algn="tl">
                    <a:srgbClr val="000000">
                      <a:alpha val="43137"/>
                    </a:srgbClr>
                  </a:outerShdw>
                </a:effectLst>
              </a:rPr>
              <a:t> </a:t>
            </a:r>
            <a:r>
              <a:rPr lang="en-US" sz="1800" b="1" dirty="0" err="1">
                <a:solidFill>
                  <a:schemeClr val="accent2"/>
                </a:solidFill>
                <a:effectLst>
                  <a:outerShdw blurRad="38100" dist="38100" dir="2700000" algn="tl">
                    <a:srgbClr val="000000">
                      <a:alpha val="43137"/>
                    </a:srgbClr>
                  </a:outerShdw>
                </a:effectLst>
              </a:rPr>
              <a:t>precolombiana</a:t>
            </a:r>
            <a:r>
              <a:rPr lang="en-US" sz="1800" b="1" dirty="0">
                <a:solidFill>
                  <a:schemeClr val="accent2"/>
                </a:solidFill>
                <a:effectLst>
                  <a:outerShdw blurRad="38100" dist="38100" dir="2700000" algn="tl">
                    <a:srgbClr val="000000">
                      <a:alpha val="43137"/>
                    </a:srgbClr>
                  </a:outerShdw>
                </a:effectLst>
              </a:rPr>
              <a:t> del </a:t>
            </a:r>
            <a:r>
              <a:rPr lang="en-US" sz="1800" b="1" dirty="0" err="1">
                <a:solidFill>
                  <a:schemeClr val="accent2"/>
                </a:solidFill>
                <a:effectLst>
                  <a:outerShdw blurRad="38100" dist="38100" dir="2700000" algn="tl">
                    <a:srgbClr val="000000">
                      <a:alpha val="43137"/>
                    </a:srgbClr>
                  </a:outerShdw>
                </a:effectLst>
              </a:rPr>
              <a:t>Perù</a:t>
            </a:r>
            <a:r>
              <a:rPr lang="en-US" sz="1800" b="1" dirty="0">
                <a:solidFill>
                  <a:schemeClr val="accent2"/>
                </a:solidFill>
                <a:effectLst>
                  <a:outerShdw blurRad="38100" dist="38100" dir="2700000" algn="tl">
                    <a:srgbClr val="000000">
                      <a:alpha val="43137"/>
                    </a:srgbClr>
                  </a:outerShdw>
                </a:effectLst>
              </a:rPr>
              <a:t>.</a:t>
            </a:r>
          </a:p>
        </p:txBody>
      </p:sp>
      <p:graphicFrame>
        <p:nvGraphicFramePr>
          <p:cNvPr id="4" name="3 Tabla"/>
          <p:cNvGraphicFramePr>
            <a:graphicFrameLocks noGrp="1"/>
          </p:cNvGraphicFramePr>
          <p:nvPr>
            <p:extLst>
              <p:ext uri="{D42A27DB-BD31-4B8C-83A1-F6EECF244321}">
                <p14:modId xmlns:p14="http://schemas.microsoft.com/office/powerpoint/2010/main" val="1978775100"/>
              </p:ext>
            </p:extLst>
          </p:nvPr>
        </p:nvGraphicFramePr>
        <p:xfrm>
          <a:off x="2319859" y="1454638"/>
          <a:ext cx="3832147" cy="727710"/>
        </p:xfrm>
        <a:graphic>
          <a:graphicData uri="http://schemas.openxmlformats.org/drawingml/2006/table">
            <a:tbl>
              <a:tblPr firstRow="1" bandRow="1">
                <a:tableStyleId>{5C22544A-7EE6-4342-B048-85BDC9FD1C3A}</a:tableStyleId>
              </a:tblPr>
              <a:tblGrid>
                <a:gridCol w="3832147">
                  <a:extLst>
                    <a:ext uri="{9D8B030D-6E8A-4147-A177-3AD203B41FA5}">
                      <a16:colId xmlns:a16="http://schemas.microsoft.com/office/drawing/2014/main" xmlns="" val="20000"/>
                    </a:ext>
                  </a:extLst>
                </a:gridCol>
              </a:tblGrid>
              <a:tr h="4343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PE" sz="1400" b="1" i="0" kern="1200" dirty="0">
                          <a:solidFill>
                            <a:schemeClr val="lt1"/>
                          </a:solidFill>
                          <a:latin typeface="+mn-lt"/>
                          <a:ea typeface="+mn-ea"/>
                          <a:cs typeface="+mn-cs"/>
                        </a:rPr>
                        <a:t>PATOLOGIE RAPPRESENTATE IN HUACOS </a:t>
                      </a:r>
                      <a:r>
                        <a:rPr lang="es-PE" sz="1400" b="1" i="0" kern="1200" baseline="0" dirty="0">
                          <a:solidFill>
                            <a:schemeClr val="lt1"/>
                          </a:solidFill>
                          <a:latin typeface="+mn-lt"/>
                          <a:ea typeface="+mn-ea"/>
                          <a:cs typeface="+mn-cs"/>
                        </a:rPr>
                        <a:t>“</a:t>
                      </a:r>
                    </a:p>
                    <a:p>
                      <a:pPr marL="0" marR="0" indent="0" algn="ctr" defTabSz="914400" rtl="0" eaLnBrk="1" fontAlgn="auto" latinLnBrk="0" hangingPunct="1">
                        <a:lnSpc>
                          <a:spcPct val="100000"/>
                        </a:lnSpc>
                        <a:spcBef>
                          <a:spcPts val="0"/>
                        </a:spcBef>
                        <a:spcAft>
                          <a:spcPts val="0"/>
                        </a:spcAft>
                        <a:buClrTx/>
                        <a:buSzTx/>
                        <a:buFontTx/>
                        <a:buNone/>
                        <a:tabLst/>
                        <a:defRPr/>
                      </a:pPr>
                      <a:r>
                        <a:rPr lang="es-PE" sz="1100" b="1" dirty="0"/>
                        <a:t>MUSEO LARCO PERÚ”</a:t>
                      </a:r>
                    </a:p>
                  </a:txBody>
                  <a:tcPr marL="68580" marR="68580" marT="34290" marB="34290"/>
                </a:tc>
                <a:extLst>
                  <a:ext uri="{0D108BD9-81ED-4DB2-BD59-A6C34878D82A}">
                    <a16:rowId xmlns:a16="http://schemas.microsoft.com/office/drawing/2014/main" xmlns="" val="10000"/>
                  </a:ext>
                </a:extLst>
              </a:tr>
              <a:tr h="278130">
                <a:tc>
                  <a:txBody>
                    <a:bodyPr/>
                    <a:lstStyle/>
                    <a:p>
                      <a:r>
                        <a:rPr lang="es-ES_tradnl" sz="1100" dirty="0"/>
                        <a:t>Facial </a:t>
                      </a:r>
                      <a:r>
                        <a:rPr lang="es-ES_tradnl" sz="1100" dirty="0" err="1"/>
                        <a:t>paralysis</a:t>
                      </a:r>
                      <a:endParaRPr lang="es-PE" sz="1100" dirty="0"/>
                    </a:p>
                  </a:txBody>
                  <a:tcPr marL="68580" marR="68580" marT="34290" marB="34290"/>
                </a:tc>
                <a:extLst>
                  <a:ext uri="{0D108BD9-81ED-4DB2-BD59-A6C34878D82A}">
                    <a16:rowId xmlns:a16="http://schemas.microsoft.com/office/drawing/2014/main" xmlns="" val="10001"/>
                  </a:ext>
                </a:extLst>
              </a:tr>
            </a:tbl>
          </a:graphicData>
        </a:graphic>
      </p:graphicFrame>
      <p:pic>
        <p:nvPicPr>
          <p:cNvPr id="141314" name="Picture 2"/>
          <p:cNvPicPr>
            <a:picLocks noChangeAspect="1" noChangeArrowheads="1"/>
          </p:cNvPicPr>
          <p:nvPr/>
        </p:nvPicPr>
        <p:blipFill>
          <a:blip r:embed="rId2">
            <a:lum bright="-10000" contrast="10000"/>
          </a:blip>
          <a:srcRect l="32879" t="26316" r="42973" b="33553"/>
          <a:stretch>
            <a:fillRect/>
          </a:stretch>
        </p:blipFill>
        <p:spPr bwMode="auto">
          <a:xfrm>
            <a:off x="1388896" y="2513097"/>
            <a:ext cx="2094043" cy="1965179"/>
          </a:xfrm>
          <a:prstGeom prst="rect">
            <a:avLst/>
          </a:prstGeom>
          <a:noFill/>
          <a:ln w="9525">
            <a:noFill/>
            <a:miter lim="800000"/>
            <a:headEnd/>
            <a:tailEnd/>
          </a:ln>
          <a:effectLst/>
        </p:spPr>
      </p:pic>
      <p:sp>
        <p:nvSpPr>
          <p:cNvPr id="6" name="5 Rectángulo"/>
          <p:cNvSpPr/>
          <p:nvPr/>
        </p:nvSpPr>
        <p:spPr>
          <a:xfrm>
            <a:off x="4129088" y="3495218"/>
            <a:ext cx="4572000" cy="623248"/>
          </a:xfrm>
          <a:prstGeom prst="rect">
            <a:avLst/>
          </a:prstGeom>
        </p:spPr>
        <p:txBody>
          <a:bodyPr lIns="68580" tIns="34290" rIns="68580" bIns="34290">
            <a:spAutoFit/>
          </a:bodyPr>
          <a:lstStyle/>
          <a:p>
            <a:r>
              <a:rPr lang="es-PE" sz="1200" dirty="0"/>
              <a:t>CORREA-TRIGOSO, Denis E. Presenza di paleopatologie nelle rappresentazioni mochica: uno studio della collezione ceramica del Museo Larco. Orizzonte della Scienza, 2017, vol. 7, n. 12, p. 43-60.</a:t>
            </a:r>
          </a:p>
        </p:txBody>
      </p:sp>
      <p:sp>
        <p:nvSpPr>
          <p:cNvPr id="7" name="6 Rectángulo"/>
          <p:cNvSpPr/>
          <p:nvPr/>
        </p:nvSpPr>
        <p:spPr>
          <a:xfrm>
            <a:off x="4970716" y="2719001"/>
            <a:ext cx="3216022" cy="438582"/>
          </a:xfrm>
          <a:prstGeom prst="rect">
            <a:avLst/>
          </a:prstGeom>
        </p:spPr>
        <p:txBody>
          <a:bodyPr wrap="square" lIns="68580" tIns="34290" rIns="68580" bIns="34290">
            <a:spAutoFit/>
          </a:bodyPr>
          <a:lstStyle/>
          <a:p>
            <a:r>
              <a:rPr lang="es-PE" sz="1200" dirty="0"/>
              <a:t>“Museo </a:t>
            </a:r>
            <a:r>
              <a:rPr lang="es-PE" sz="1200" dirty="0" err="1"/>
              <a:t>Larco</a:t>
            </a:r>
            <a:r>
              <a:rPr lang="es-PE" sz="1200" dirty="0"/>
              <a:t> – Lima, Perú”. </a:t>
            </a:r>
            <a:r>
              <a:rPr lang="es-PE" sz="1200" dirty="0">
                <a:hlinkClick r:id="rId3"/>
              </a:rPr>
              <a:t>https://www.museolarco.org/coleccion/</a:t>
            </a:r>
            <a:endParaRPr lang="es-PE" sz="1200" dirty="0"/>
          </a:p>
        </p:txBody>
      </p:sp>
    </p:spTree>
    <p:extLst>
      <p:ext uri="{BB962C8B-B14F-4D97-AF65-F5344CB8AC3E}">
        <p14:creationId xmlns:p14="http://schemas.microsoft.com/office/powerpoint/2010/main" val="145656304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90213" y="992991"/>
            <a:ext cx="7886700" cy="640600"/>
          </a:xfrm>
        </p:spPr>
        <p:txBody>
          <a:bodyPr>
            <a:normAutofit fontScale="90000"/>
          </a:bodyPr>
          <a:lstStyle/>
          <a:p>
            <a:r>
              <a:rPr lang="es-PE" sz="2000" b="1" dirty="0">
                <a:solidFill>
                  <a:schemeClr val="accent2"/>
                </a:solidFill>
                <a:effectLst>
                  <a:outerShdw blurRad="38100" dist="38100" dir="2700000" algn="tl">
                    <a:srgbClr val="000000">
                      <a:alpha val="43137"/>
                    </a:srgbClr>
                  </a:outerShdw>
                </a:effectLst>
              </a:rPr>
              <a:t>6. Trepanazioni craniche</a:t>
            </a:r>
            <a:r>
              <a:rPr lang="en-US" dirty="0"/>
              <a:t/>
            </a:r>
            <a:br>
              <a:rPr lang="en-US" dirty="0"/>
            </a:br>
            <a:endParaRPr lang="en-US" dirty="0"/>
          </a:p>
        </p:txBody>
      </p:sp>
      <p:pic>
        <p:nvPicPr>
          <p:cNvPr id="79880" name="Picture 8" descr="Ceremonial Knife (Tumi) | Arte precolombino, Culturas antiguas y ..."/>
          <p:cNvPicPr>
            <a:picLocks noChangeAspect="1" noChangeArrowheads="1"/>
          </p:cNvPicPr>
          <p:nvPr/>
        </p:nvPicPr>
        <p:blipFill>
          <a:blip r:embed="rId2"/>
          <a:srcRect/>
          <a:stretch>
            <a:fillRect/>
          </a:stretch>
        </p:blipFill>
        <p:spPr bwMode="auto">
          <a:xfrm>
            <a:off x="4833563" y="413268"/>
            <a:ext cx="2439818" cy="4597702"/>
          </a:xfrm>
          <a:prstGeom prst="rect">
            <a:avLst/>
          </a:prstGeom>
          <a:noFill/>
        </p:spPr>
      </p:pic>
    </p:spTree>
    <p:extLst>
      <p:ext uri="{BB962C8B-B14F-4D97-AF65-F5344CB8AC3E}">
        <p14:creationId xmlns:p14="http://schemas.microsoft.com/office/powerpoint/2010/main" val="13170965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0A5E32BB-D77F-4378-819F-EC99454B00D3}"/>
              </a:ext>
            </a:extLst>
          </p:cNvPr>
          <p:cNvSpPr>
            <a:spLocks noGrp="1"/>
          </p:cNvSpPr>
          <p:nvPr>
            <p:ph type="title"/>
          </p:nvPr>
        </p:nvSpPr>
        <p:spPr>
          <a:xfrm>
            <a:off x="253691" y="695085"/>
            <a:ext cx="7886700" cy="480968"/>
          </a:xfrm>
        </p:spPr>
        <p:txBody>
          <a:bodyPr>
            <a:normAutofit fontScale="90000"/>
          </a:bodyPr>
          <a:lstStyle/>
          <a:p>
            <a:r>
              <a:rPr lang="es-PE" dirty="0"/>
              <a:t/>
            </a:r>
            <a:br>
              <a:rPr lang="es-PE" dirty="0"/>
            </a:br>
            <a:r>
              <a:rPr lang="es-PE" sz="2000" b="1" dirty="0">
                <a:solidFill>
                  <a:schemeClr val="accent2"/>
                </a:solidFill>
                <a:effectLst>
                  <a:outerShdw blurRad="38100" dist="38100" dir="2700000" algn="tl">
                    <a:srgbClr val="000000">
                      <a:alpha val="43137"/>
                    </a:srgbClr>
                  </a:outerShdw>
                </a:effectLst>
              </a:rPr>
              <a:t>1. Introduzione</a:t>
            </a:r>
          </a:p>
        </p:txBody>
      </p:sp>
      <p:sp>
        <p:nvSpPr>
          <p:cNvPr id="3" name="Marcador de contenido 2">
            <a:extLst>
              <a:ext uri="{FF2B5EF4-FFF2-40B4-BE49-F238E27FC236}">
                <a16:creationId xmlns:a16="http://schemas.microsoft.com/office/drawing/2014/main" xmlns="" id="{7DF29685-4751-4296-8639-6E07CDAA873E}"/>
              </a:ext>
            </a:extLst>
          </p:cNvPr>
          <p:cNvSpPr>
            <a:spLocks noGrp="1"/>
          </p:cNvSpPr>
          <p:nvPr>
            <p:ph idx="1"/>
          </p:nvPr>
        </p:nvSpPr>
        <p:spPr>
          <a:xfrm>
            <a:off x="286260" y="1341870"/>
            <a:ext cx="8592987" cy="3381892"/>
          </a:xfrm>
          <a:solidFill>
            <a:schemeClr val="bg1"/>
          </a:solidFill>
        </p:spPr>
        <p:txBody>
          <a:bodyPr>
            <a:normAutofit/>
          </a:bodyPr>
          <a:lstStyle/>
          <a:p>
            <a:pPr algn="just">
              <a:buNone/>
            </a:pPr>
            <a:r>
              <a:rPr lang="en-US" sz="1800" dirty="0"/>
              <a:t/>
            </a:r>
            <a:br>
              <a:rPr lang="en-US" sz="1800" dirty="0"/>
            </a:br>
            <a:r>
              <a:rPr lang="en-US" sz="1200" dirty="0"/>
              <a:t>Nella </a:t>
            </a:r>
            <a:r>
              <a:rPr lang="en-US" sz="1200" dirty="0" err="1"/>
              <a:t>storia</a:t>
            </a:r>
            <a:r>
              <a:rPr lang="en-US" sz="1200" dirty="0"/>
              <a:t> </a:t>
            </a:r>
            <a:r>
              <a:rPr lang="en-US" sz="1200" dirty="0" err="1"/>
              <a:t>precolombiana</a:t>
            </a:r>
            <a:r>
              <a:rPr lang="en-US" sz="1200" dirty="0"/>
              <a:t>, </a:t>
            </a:r>
            <a:r>
              <a:rPr lang="en-US" sz="1200" dirty="0" err="1"/>
              <a:t>c'erano</a:t>
            </a:r>
            <a:r>
              <a:rPr lang="en-US" sz="1200" dirty="0"/>
              <a:t> sempre </a:t>
            </a:r>
            <a:r>
              <a:rPr lang="en-US" sz="1200" dirty="0" err="1"/>
              <a:t>malattie</a:t>
            </a:r>
            <a:r>
              <a:rPr lang="en-US" sz="1200" dirty="0"/>
              <a:t>, </a:t>
            </a:r>
            <a:r>
              <a:rPr lang="en-US" sz="1200" dirty="0" err="1"/>
              <a:t>pazienti</a:t>
            </a:r>
            <a:r>
              <a:rPr lang="en-US" sz="1200" dirty="0"/>
              <a:t> e </a:t>
            </a:r>
            <a:r>
              <a:rPr lang="en-US" sz="1200" dirty="0" err="1"/>
              <a:t>persone</a:t>
            </a:r>
            <a:r>
              <a:rPr lang="en-US" sz="1200" dirty="0"/>
              <a:t> (</a:t>
            </a:r>
            <a:r>
              <a:rPr lang="en-US" sz="1200" dirty="0" err="1"/>
              <a:t>sciamani</a:t>
            </a:r>
            <a:r>
              <a:rPr lang="en-US" sz="1200" dirty="0"/>
              <a:t> e </a:t>
            </a:r>
            <a:r>
              <a:rPr lang="en-US" sz="1200" dirty="0" err="1"/>
              <a:t>guaritori</a:t>
            </a:r>
            <a:r>
              <a:rPr lang="en-US" sz="1200" dirty="0"/>
              <a:t>) </a:t>
            </a:r>
            <a:r>
              <a:rPr lang="en-US" sz="1200" dirty="0" err="1"/>
              <a:t>che</a:t>
            </a:r>
            <a:r>
              <a:rPr lang="en-US" sz="1200" dirty="0"/>
              <a:t> </a:t>
            </a:r>
            <a:r>
              <a:rPr lang="en-US" sz="1200" dirty="0" err="1"/>
              <a:t>cercavano</a:t>
            </a:r>
            <a:r>
              <a:rPr lang="en-US" sz="1200" dirty="0"/>
              <a:t> di curare </a:t>
            </a:r>
            <a:r>
              <a:rPr lang="en-US" sz="1200" dirty="0" err="1"/>
              <a:t>i</a:t>
            </a:r>
            <a:r>
              <a:rPr lang="en-US" sz="1200" dirty="0"/>
              <a:t> </a:t>
            </a:r>
            <a:r>
              <a:rPr lang="en-US" sz="1200" dirty="0" err="1"/>
              <a:t>malati</a:t>
            </a:r>
            <a:r>
              <a:rPr lang="en-US" sz="1200" dirty="0"/>
              <a:t> con </a:t>
            </a:r>
            <a:r>
              <a:rPr lang="en-US" sz="1200" dirty="0" err="1"/>
              <a:t>gli</a:t>
            </a:r>
            <a:r>
              <a:rPr lang="en-US" sz="1200" dirty="0"/>
              <a:t> </a:t>
            </a:r>
            <a:r>
              <a:rPr lang="en-US" sz="1200" dirty="0" err="1"/>
              <a:t>strumenti</a:t>
            </a:r>
            <a:r>
              <a:rPr lang="en-US" sz="1200" dirty="0"/>
              <a:t> e le </a:t>
            </a:r>
            <a:r>
              <a:rPr lang="en-US" sz="1200" dirty="0" err="1"/>
              <a:t>conoscenze</a:t>
            </a:r>
            <a:r>
              <a:rPr lang="en-US" sz="1200" dirty="0"/>
              <a:t> a cui </a:t>
            </a:r>
            <a:r>
              <a:rPr lang="en-US" sz="1200" dirty="0" err="1"/>
              <a:t>avevano</a:t>
            </a:r>
            <a:r>
              <a:rPr lang="en-US" sz="1200" dirty="0"/>
              <a:t> accesso. </a:t>
            </a:r>
          </a:p>
          <a:p>
            <a:pPr algn="just"/>
            <a:r>
              <a:rPr lang="en-US" sz="1200" dirty="0"/>
              <a:t>Le </a:t>
            </a:r>
            <a:r>
              <a:rPr lang="en-US" sz="1200" dirty="0" err="1"/>
              <a:t>antiche</a:t>
            </a:r>
            <a:r>
              <a:rPr lang="en-US" sz="1200" dirty="0"/>
              <a:t> </a:t>
            </a:r>
            <a:r>
              <a:rPr lang="en-US" sz="1200" dirty="0" err="1"/>
              <a:t>popolazioni</a:t>
            </a:r>
            <a:r>
              <a:rPr lang="en-US" sz="1200" dirty="0"/>
              <a:t> del </a:t>
            </a:r>
            <a:r>
              <a:rPr lang="en-US" sz="1200" dirty="0" err="1"/>
              <a:t>continente</a:t>
            </a:r>
            <a:r>
              <a:rPr lang="en-US" sz="1200" dirty="0"/>
              <a:t> americano, come le culture pre-</a:t>
            </a:r>
            <a:r>
              <a:rPr lang="en-US" sz="1200" dirty="0" err="1"/>
              <a:t>colombiane</a:t>
            </a:r>
            <a:r>
              <a:rPr lang="en-US" sz="1200" dirty="0"/>
              <a:t> e </a:t>
            </a:r>
            <a:r>
              <a:rPr lang="en-US" sz="1200" dirty="0" err="1"/>
              <a:t>l'impero</a:t>
            </a:r>
            <a:r>
              <a:rPr lang="en-US" sz="1200" dirty="0"/>
              <a:t> Inca pre-</a:t>
            </a:r>
            <a:r>
              <a:rPr lang="en-US" sz="1200" dirty="0" err="1"/>
              <a:t>ispanico</a:t>
            </a:r>
            <a:r>
              <a:rPr lang="en-US" sz="1200" dirty="0"/>
              <a:t>, </a:t>
            </a:r>
            <a:r>
              <a:rPr lang="en-US" sz="1200" dirty="0" err="1"/>
              <a:t>crearono</a:t>
            </a:r>
            <a:r>
              <a:rPr lang="en-US" sz="1200" dirty="0"/>
              <a:t> la propria </a:t>
            </a:r>
            <a:r>
              <a:rPr lang="en-US" sz="1200" dirty="0" err="1"/>
              <a:t>medicina</a:t>
            </a:r>
            <a:r>
              <a:rPr lang="en-US" sz="1200" dirty="0"/>
              <a:t>, </a:t>
            </a:r>
            <a:r>
              <a:rPr lang="en-US" sz="1200" dirty="0" err="1"/>
              <a:t>che</a:t>
            </a:r>
            <a:r>
              <a:rPr lang="en-US" sz="1200" dirty="0"/>
              <a:t> </a:t>
            </a:r>
            <a:r>
              <a:rPr lang="en-US" sz="1200" dirty="0" err="1"/>
              <a:t>aveva</a:t>
            </a:r>
            <a:r>
              <a:rPr lang="en-US" sz="1200" dirty="0"/>
              <a:t> </a:t>
            </a:r>
            <a:r>
              <a:rPr lang="en-US" sz="1200" dirty="0" err="1"/>
              <a:t>caratteristiche</a:t>
            </a:r>
            <a:r>
              <a:rPr lang="en-US" sz="1200" dirty="0"/>
              <a:t> </a:t>
            </a:r>
            <a:r>
              <a:rPr lang="en-US" sz="1200" dirty="0" err="1"/>
              <a:t>speciali</a:t>
            </a:r>
            <a:r>
              <a:rPr lang="en-US" sz="1200" dirty="0"/>
              <a:t>: era una </a:t>
            </a:r>
            <a:r>
              <a:rPr lang="en-US" sz="1200" dirty="0" err="1"/>
              <a:t>medicina</a:t>
            </a:r>
            <a:r>
              <a:rPr lang="en-US" sz="1200" dirty="0"/>
              <a:t> </a:t>
            </a:r>
            <a:r>
              <a:rPr lang="en-US" sz="1200" dirty="0" err="1"/>
              <a:t>magica</a:t>
            </a:r>
            <a:r>
              <a:rPr lang="en-US" sz="1200" dirty="0"/>
              <a:t>, religiosa, </a:t>
            </a:r>
            <a:r>
              <a:rPr lang="en-US" sz="1200" dirty="0" err="1"/>
              <a:t>empirica</a:t>
            </a:r>
            <a:r>
              <a:rPr lang="en-US" sz="1200" dirty="0"/>
              <a:t> e </a:t>
            </a:r>
            <a:r>
              <a:rPr lang="en-US" sz="1200" dirty="0" err="1"/>
              <a:t>razionale</a:t>
            </a:r>
            <a:r>
              <a:rPr lang="en-US" sz="1200" dirty="0"/>
              <a:t>. 
Ci </a:t>
            </a:r>
            <a:r>
              <a:rPr lang="en-US" sz="1200" dirty="0" err="1"/>
              <a:t>sono</a:t>
            </a:r>
            <a:r>
              <a:rPr lang="en-US" sz="1200" dirty="0"/>
              <a:t> prove di </a:t>
            </a:r>
            <a:r>
              <a:rPr lang="en-US" sz="1200" dirty="0" err="1"/>
              <a:t>alcune</a:t>
            </a:r>
            <a:r>
              <a:rPr lang="en-US" sz="1200" dirty="0"/>
              <a:t> </a:t>
            </a:r>
            <a:r>
              <a:rPr lang="en-US" sz="1200" dirty="0" err="1"/>
              <a:t>malattie</a:t>
            </a:r>
            <a:r>
              <a:rPr lang="en-US" sz="1200" dirty="0"/>
              <a:t> acute e </a:t>
            </a:r>
            <a:r>
              <a:rPr lang="en-US" sz="1200" dirty="0" err="1"/>
              <a:t>croniche</a:t>
            </a:r>
            <a:r>
              <a:rPr lang="en-US" sz="1200" dirty="0"/>
              <a:t> </a:t>
            </a:r>
            <a:r>
              <a:rPr lang="en-US" sz="1200" dirty="0" err="1"/>
              <a:t>presenti</a:t>
            </a:r>
            <a:r>
              <a:rPr lang="en-US" sz="1200" dirty="0"/>
              <a:t> in </a:t>
            </a:r>
            <a:r>
              <a:rPr lang="en-US" sz="1200" dirty="0" err="1"/>
              <a:t>queste</a:t>
            </a:r>
            <a:r>
              <a:rPr lang="en-US" sz="1200" dirty="0"/>
              <a:t> </a:t>
            </a:r>
            <a:r>
              <a:rPr lang="en-US" sz="1200" dirty="0" err="1"/>
              <a:t>antiche</a:t>
            </a:r>
            <a:r>
              <a:rPr lang="en-US" sz="1200" dirty="0"/>
              <a:t> </a:t>
            </a:r>
            <a:r>
              <a:rPr lang="en-US" sz="1200" dirty="0" err="1"/>
              <a:t>popolazioni</a:t>
            </a:r>
            <a:r>
              <a:rPr lang="en-US" sz="1200" dirty="0"/>
              <a:t>. La </a:t>
            </a:r>
            <a:r>
              <a:rPr lang="en-US" sz="1200" dirty="0" err="1"/>
              <a:t>conoscenza</a:t>
            </a:r>
            <a:r>
              <a:rPr lang="en-US" sz="1200" dirty="0"/>
              <a:t> antica è </a:t>
            </a:r>
            <a:r>
              <a:rPr lang="en-US" sz="1200" dirty="0" err="1"/>
              <a:t>ancora</a:t>
            </a:r>
            <a:r>
              <a:rPr lang="en-US" sz="1200" dirty="0"/>
              <a:t> </a:t>
            </a:r>
            <a:r>
              <a:rPr lang="en-US" sz="1200" dirty="0" err="1"/>
              <a:t>utilizzata</a:t>
            </a:r>
            <a:r>
              <a:rPr lang="en-US" sz="1200" dirty="0"/>
              <a:t> in </a:t>
            </a:r>
            <a:r>
              <a:rPr lang="en-US" sz="1200" dirty="0" err="1"/>
              <a:t>alcune</a:t>
            </a:r>
            <a:r>
              <a:rPr lang="en-US" sz="1200" dirty="0"/>
              <a:t> </a:t>
            </a:r>
            <a:r>
              <a:rPr lang="en-US" sz="1200" dirty="0" err="1"/>
              <a:t>popolazioni</a:t>
            </a:r>
            <a:r>
              <a:rPr lang="en-US" sz="1200" dirty="0"/>
              <a:t> </a:t>
            </a:r>
            <a:r>
              <a:rPr lang="en-US" sz="1200" dirty="0" err="1"/>
              <a:t>peruviane</a:t>
            </a:r>
            <a:r>
              <a:rPr lang="en-US" sz="1200" dirty="0"/>
              <a:t>. </a:t>
            </a:r>
          </a:p>
          <a:p>
            <a:pPr algn="just"/>
            <a:r>
              <a:rPr lang="en-US" sz="1200" dirty="0" err="1"/>
              <a:t>Capirete</a:t>
            </a:r>
            <a:r>
              <a:rPr lang="en-US" sz="1200" dirty="0"/>
              <a:t> </a:t>
            </a:r>
            <a:r>
              <a:rPr lang="en-US" sz="1200" dirty="0" err="1"/>
              <a:t>che</a:t>
            </a:r>
            <a:r>
              <a:rPr lang="en-US" sz="1200" dirty="0"/>
              <a:t> la </a:t>
            </a:r>
            <a:r>
              <a:rPr lang="en-US" sz="1200" dirty="0" err="1"/>
              <a:t>scienza</a:t>
            </a:r>
            <a:r>
              <a:rPr lang="en-US" sz="1200" dirty="0"/>
              <a:t> </a:t>
            </a:r>
            <a:r>
              <a:rPr lang="en-US" sz="1200" dirty="0" err="1"/>
              <a:t>oggi</a:t>
            </a:r>
            <a:r>
              <a:rPr lang="en-US" sz="1200" dirty="0"/>
              <a:t> </a:t>
            </a:r>
            <a:r>
              <a:rPr lang="en-US" sz="1200" dirty="0" err="1"/>
              <a:t>scopre</a:t>
            </a:r>
            <a:r>
              <a:rPr lang="en-US" sz="1200" dirty="0"/>
              <a:t> </a:t>
            </a:r>
            <a:r>
              <a:rPr lang="en-US" sz="1200" dirty="0" err="1"/>
              <a:t>l'evidenza</a:t>
            </a:r>
            <a:r>
              <a:rPr lang="en-US" sz="1200" dirty="0"/>
              <a:t> di </a:t>
            </a:r>
            <a:r>
              <a:rPr lang="en-US" sz="1200" dirty="0" err="1"/>
              <a:t>quella</a:t>
            </a:r>
            <a:r>
              <a:rPr lang="en-US" sz="1200" dirty="0"/>
              <a:t> </a:t>
            </a:r>
            <a:r>
              <a:rPr lang="en-US" sz="1200" dirty="0" err="1"/>
              <a:t>vasta</a:t>
            </a:r>
            <a:r>
              <a:rPr lang="en-US" sz="1200" dirty="0"/>
              <a:t> </a:t>
            </a:r>
            <a:r>
              <a:rPr lang="en-US" sz="1200" dirty="0" err="1"/>
              <a:t>conoscenza</a:t>
            </a:r>
            <a:r>
              <a:rPr lang="en-US" sz="1200" dirty="0"/>
              <a:t> </a:t>
            </a:r>
            <a:r>
              <a:rPr lang="en-US" sz="1200" dirty="0" err="1"/>
              <a:t>nella</a:t>
            </a:r>
            <a:r>
              <a:rPr lang="en-US" sz="1200" dirty="0"/>
              <a:t> </a:t>
            </a:r>
            <a:r>
              <a:rPr lang="en-US" sz="1200" dirty="0" err="1"/>
              <a:t>conoscenza</a:t>
            </a:r>
            <a:r>
              <a:rPr lang="en-US" sz="1200" dirty="0"/>
              <a:t> del </a:t>
            </a:r>
            <a:r>
              <a:rPr lang="en-US" sz="1200" dirty="0" err="1"/>
              <a:t>suo</a:t>
            </a:r>
            <a:r>
              <a:rPr lang="en-US" sz="1200" dirty="0"/>
              <a:t> </a:t>
            </a:r>
            <a:r>
              <a:rPr lang="en-US" sz="1200" dirty="0" err="1"/>
              <a:t>ecosistema</a:t>
            </a:r>
            <a:r>
              <a:rPr lang="en-US" sz="1200" dirty="0"/>
              <a:t>, </a:t>
            </a:r>
            <a:r>
              <a:rPr lang="en-US" sz="1200" dirty="0" err="1"/>
              <a:t>delle</a:t>
            </a:r>
            <a:r>
              <a:rPr lang="en-US" sz="1200" dirty="0"/>
              <a:t> </a:t>
            </a:r>
            <a:r>
              <a:rPr lang="en-US" sz="1200" dirty="0" err="1"/>
              <a:t>piante</a:t>
            </a:r>
            <a:r>
              <a:rPr lang="en-US" sz="1200" dirty="0"/>
              <a:t> </a:t>
            </a:r>
            <a:r>
              <a:rPr lang="en-US" sz="1200" dirty="0" err="1"/>
              <a:t>medicinali</a:t>
            </a:r>
            <a:r>
              <a:rPr lang="en-US" sz="1200" dirty="0"/>
              <a:t>, </a:t>
            </a:r>
            <a:r>
              <a:rPr lang="en-US" sz="1200" dirty="0" err="1"/>
              <a:t>delle</a:t>
            </a:r>
            <a:r>
              <a:rPr lang="en-US" sz="1200" dirty="0"/>
              <a:t> </a:t>
            </a:r>
            <a:r>
              <a:rPr lang="en-US" sz="1200" dirty="0" err="1"/>
              <a:t>piante</a:t>
            </a:r>
            <a:r>
              <a:rPr lang="en-US" sz="1200" dirty="0"/>
              <a:t> </a:t>
            </a:r>
            <a:r>
              <a:rPr lang="en-US" sz="1200" dirty="0" err="1"/>
              <a:t>nutrizionali</a:t>
            </a:r>
            <a:r>
              <a:rPr lang="en-US" sz="1200" dirty="0"/>
              <a:t>, </a:t>
            </a:r>
            <a:r>
              <a:rPr lang="en-US" sz="1200" dirty="0" err="1"/>
              <a:t>dei</a:t>
            </a:r>
            <a:r>
              <a:rPr lang="en-US" sz="1200" dirty="0"/>
              <a:t> </a:t>
            </a:r>
            <a:r>
              <a:rPr lang="en-US" sz="1200" dirty="0" err="1"/>
              <a:t>minerali</a:t>
            </a:r>
            <a:r>
              <a:rPr lang="en-US" sz="1200" dirty="0"/>
              <a:t>, </a:t>
            </a:r>
            <a:r>
              <a:rPr lang="en-US" sz="1200" dirty="0" err="1"/>
              <a:t>degli</a:t>
            </a:r>
            <a:r>
              <a:rPr lang="en-US" sz="1200" dirty="0"/>
              <a:t> </a:t>
            </a:r>
            <a:r>
              <a:rPr lang="en-US" sz="1200" dirty="0" err="1"/>
              <a:t>animali</a:t>
            </a:r>
            <a:r>
              <a:rPr lang="en-US" sz="1200" dirty="0"/>
              <a:t>, </a:t>
            </a:r>
            <a:r>
              <a:rPr lang="en-US" sz="1200" dirty="0" err="1"/>
              <a:t>dei</a:t>
            </a:r>
            <a:r>
              <a:rPr lang="en-US" sz="1200" dirty="0"/>
              <a:t> </a:t>
            </a:r>
            <a:r>
              <a:rPr lang="en-US" sz="1200" dirty="0" err="1"/>
              <a:t>metodi</a:t>
            </a:r>
            <a:r>
              <a:rPr lang="en-US" sz="1200" dirty="0"/>
              <a:t> </a:t>
            </a:r>
            <a:r>
              <a:rPr lang="en-US" sz="1200" dirty="0" err="1"/>
              <a:t>terapeutici</a:t>
            </a:r>
            <a:r>
              <a:rPr lang="en-US" sz="1200" dirty="0"/>
              <a:t>, </a:t>
            </a:r>
            <a:r>
              <a:rPr lang="en-US" sz="1200" dirty="0" err="1"/>
              <a:t>delle</a:t>
            </a:r>
            <a:r>
              <a:rPr lang="en-US" sz="1200" dirty="0"/>
              <a:t> </a:t>
            </a:r>
            <a:r>
              <a:rPr lang="en-US" sz="1200" dirty="0" err="1"/>
              <a:t>tecniche</a:t>
            </a:r>
            <a:r>
              <a:rPr lang="en-US" sz="1200" dirty="0"/>
              <a:t> </a:t>
            </a:r>
            <a:r>
              <a:rPr lang="en-US" sz="1200" dirty="0" err="1"/>
              <a:t>chirurgiche</a:t>
            </a:r>
            <a:r>
              <a:rPr lang="en-US" sz="1200" dirty="0"/>
              <a:t> e </a:t>
            </a:r>
            <a:r>
              <a:rPr lang="en-US" sz="1200" dirty="0" err="1"/>
              <a:t>della</a:t>
            </a:r>
            <a:r>
              <a:rPr lang="en-US" sz="1200" dirty="0"/>
              <a:t> </a:t>
            </a:r>
            <a:r>
              <a:rPr lang="en-US" sz="1200" dirty="0" err="1"/>
              <a:t>mummificazione</a:t>
            </a:r>
            <a:r>
              <a:rPr lang="en-US" sz="1200" dirty="0"/>
              <a:t>.</a:t>
            </a:r>
            <a:endParaRPr lang="es-PE" sz="1200" dirty="0"/>
          </a:p>
        </p:txBody>
      </p:sp>
      <p:sp>
        <p:nvSpPr>
          <p:cNvPr id="4" name="CuadroTexto 3"/>
          <p:cNvSpPr txBox="1"/>
          <p:nvPr/>
        </p:nvSpPr>
        <p:spPr>
          <a:xfrm>
            <a:off x="155276" y="4384713"/>
            <a:ext cx="8617789" cy="450123"/>
          </a:xfrm>
          <a:prstGeom prst="rect">
            <a:avLst/>
          </a:prstGeom>
          <a:noFill/>
        </p:spPr>
        <p:txBody>
          <a:bodyPr wrap="square" lIns="68580" tIns="34290" rIns="68580" bIns="34290" rtlCol="0">
            <a:spAutoFit/>
          </a:bodyPr>
          <a:lstStyle/>
          <a:p>
            <a:r>
              <a:rPr lang="es-PE" sz="800" dirty="0" err="1"/>
              <a:t>Pamo</a:t>
            </a:r>
            <a:r>
              <a:rPr lang="es-PE" sz="800" dirty="0"/>
              <a:t> Reyna Oscar. Medicina Prehispánica. En Alarcón Graciela, Espinoza Luis, </a:t>
            </a:r>
            <a:r>
              <a:rPr lang="es-PE" sz="800" dirty="0" err="1"/>
              <a:t>Pamo</a:t>
            </a:r>
            <a:r>
              <a:rPr lang="es-PE" sz="800" dirty="0"/>
              <a:t>-Reyna Oscar, Eds. Medicina y Reumatología Peruanas: historia y aportes. Lima, Comité Organizador PANLAR 2006. </a:t>
            </a:r>
            <a:r>
              <a:rPr lang="en-US" sz="800" dirty="0">
                <a:hlinkClick r:id="rId2"/>
              </a:rPr>
              <a:t>http://sisbib.unmsm.edu.pe/bibvirtualdata/libros/2007/med_reumat/a02es.pdf</a:t>
            </a:r>
            <a:r>
              <a:rPr lang="en-US" sz="800" dirty="0"/>
              <a:t> (Spanish), </a:t>
            </a:r>
            <a:r>
              <a:rPr lang="en-US" sz="800" dirty="0">
                <a:hlinkClick r:id="rId3"/>
              </a:rPr>
              <a:t>http://sisbib.unmsm.edu.pe/bibvirtualdata/libros/2007/med_reumat/a02in.pdf</a:t>
            </a:r>
            <a:r>
              <a:rPr lang="en-US" sz="800" dirty="0"/>
              <a:t>   (English) </a:t>
            </a:r>
            <a:endParaRPr lang="es-PE" sz="800" dirty="0"/>
          </a:p>
          <a:p>
            <a:endParaRPr lang="en-US" sz="800" dirty="0"/>
          </a:p>
        </p:txBody>
      </p:sp>
    </p:spTree>
    <p:extLst>
      <p:ext uri="{BB962C8B-B14F-4D97-AF65-F5344CB8AC3E}">
        <p14:creationId xmlns:p14="http://schemas.microsoft.com/office/powerpoint/2010/main" val="97948785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AB1BF881-FDE1-4B2A-885E-75D6E954C172}"/>
              </a:ext>
            </a:extLst>
          </p:cNvPr>
          <p:cNvSpPr>
            <a:spLocks noGrp="1"/>
          </p:cNvSpPr>
          <p:nvPr>
            <p:ph type="title"/>
          </p:nvPr>
        </p:nvSpPr>
        <p:spPr>
          <a:xfrm>
            <a:off x="453990" y="972487"/>
            <a:ext cx="7886700" cy="391484"/>
          </a:xfrm>
        </p:spPr>
        <p:txBody>
          <a:bodyPr>
            <a:normAutofit/>
          </a:bodyPr>
          <a:lstStyle/>
          <a:p>
            <a:r>
              <a:rPr lang="en-US" sz="1800" b="1" dirty="0">
                <a:solidFill>
                  <a:schemeClr val="accent2"/>
                </a:solidFill>
                <a:effectLst>
                  <a:outerShdw blurRad="38100" dist="38100" dir="2700000" algn="tl">
                    <a:srgbClr val="000000">
                      <a:alpha val="43137"/>
                    </a:srgbClr>
                  </a:outerShdw>
                </a:effectLst>
              </a:rPr>
              <a:t>6. </a:t>
            </a:r>
            <a:r>
              <a:rPr lang="en-US" sz="1800" b="1" dirty="0" err="1">
                <a:solidFill>
                  <a:schemeClr val="accent2"/>
                </a:solidFill>
                <a:effectLst>
                  <a:outerShdw blurRad="38100" dist="38100" dir="2700000" algn="tl">
                    <a:srgbClr val="000000">
                      <a:alpha val="43137"/>
                    </a:srgbClr>
                  </a:outerShdw>
                </a:effectLst>
              </a:rPr>
              <a:t>Trefinazione</a:t>
            </a:r>
            <a:endParaRPr lang="es-PE" sz="1800" b="1" dirty="0">
              <a:solidFill>
                <a:schemeClr val="accent2"/>
              </a:solidFill>
              <a:effectLst>
                <a:outerShdw blurRad="38100" dist="38100" dir="2700000" algn="tl">
                  <a:srgbClr val="000000">
                    <a:alpha val="43137"/>
                  </a:srgbClr>
                </a:outerShdw>
              </a:effectLst>
            </a:endParaRPr>
          </a:p>
        </p:txBody>
      </p:sp>
      <p:sp>
        <p:nvSpPr>
          <p:cNvPr id="3" name="Marcador de contenido 2">
            <a:extLst>
              <a:ext uri="{FF2B5EF4-FFF2-40B4-BE49-F238E27FC236}">
                <a16:creationId xmlns:a16="http://schemas.microsoft.com/office/drawing/2014/main" xmlns="" id="{A077D5A6-5AC4-43E8-A2B4-8D9C54039EDB}"/>
              </a:ext>
            </a:extLst>
          </p:cNvPr>
          <p:cNvSpPr>
            <a:spLocks noGrp="1"/>
          </p:cNvSpPr>
          <p:nvPr>
            <p:ph idx="1"/>
          </p:nvPr>
        </p:nvSpPr>
        <p:spPr>
          <a:xfrm>
            <a:off x="255855" y="1202076"/>
            <a:ext cx="8649269" cy="2815119"/>
          </a:xfrm>
        </p:spPr>
        <p:txBody>
          <a:bodyPr>
            <a:normAutofit lnSpcReduction="10000"/>
          </a:bodyPr>
          <a:lstStyle/>
          <a:p>
            <a:pPr marL="0" indent="0" algn="just">
              <a:buNone/>
            </a:pPr>
            <a:endParaRPr lang="en-US" sz="1500" dirty="0"/>
          </a:p>
          <a:p>
            <a:pPr marL="0" indent="0" algn="just">
              <a:buNone/>
            </a:pPr>
            <a:r>
              <a:rPr lang="en-US" sz="1200" dirty="0"/>
              <a:t>Ci </a:t>
            </a:r>
            <a:r>
              <a:rPr lang="en-US" sz="1200" dirty="0" err="1"/>
              <a:t>sono</a:t>
            </a:r>
            <a:r>
              <a:rPr lang="en-US" sz="1200" dirty="0"/>
              <a:t> </a:t>
            </a:r>
            <a:r>
              <a:rPr lang="en-US" sz="1200" dirty="0" err="1"/>
              <a:t>varie</a:t>
            </a:r>
            <a:r>
              <a:rPr lang="en-US" sz="1200" dirty="0"/>
              <a:t> prove </a:t>
            </a:r>
            <a:r>
              <a:rPr lang="en-US" sz="1200" dirty="0" err="1"/>
              <a:t>archeologiche</a:t>
            </a:r>
            <a:r>
              <a:rPr lang="en-US" sz="1200" dirty="0"/>
              <a:t> relative alle </a:t>
            </a:r>
            <a:r>
              <a:rPr lang="en-US" sz="1200" dirty="0" err="1"/>
              <a:t>pratiche</a:t>
            </a:r>
            <a:r>
              <a:rPr lang="en-US" sz="1200" dirty="0"/>
              <a:t> </a:t>
            </a:r>
            <a:r>
              <a:rPr lang="en-US" sz="1200" dirty="0" err="1"/>
              <a:t>chirurgiche</a:t>
            </a:r>
            <a:r>
              <a:rPr lang="en-US" sz="1200" dirty="0"/>
              <a:t> </a:t>
            </a:r>
            <a:r>
              <a:rPr lang="en-US" sz="1200" dirty="0" err="1"/>
              <a:t>nel</a:t>
            </a:r>
            <a:r>
              <a:rPr lang="en-US" sz="1200" dirty="0"/>
              <a:t> </a:t>
            </a:r>
            <a:r>
              <a:rPr lang="en-US" sz="1200" dirty="0" err="1"/>
              <a:t>corso</a:t>
            </a:r>
            <a:r>
              <a:rPr lang="en-US" sz="1200" dirty="0"/>
              <a:t> </a:t>
            </a:r>
            <a:r>
              <a:rPr lang="en-US" sz="1200" dirty="0" err="1"/>
              <a:t>della</a:t>
            </a:r>
            <a:r>
              <a:rPr lang="en-US" sz="1200" dirty="0"/>
              <a:t> </a:t>
            </a:r>
            <a:r>
              <a:rPr lang="en-US" sz="1200" dirty="0" err="1"/>
              <a:t>storia</a:t>
            </a:r>
            <a:r>
              <a:rPr lang="en-US" sz="1200" dirty="0"/>
              <a:t> in Sud America </a:t>
            </a:r>
            <a:r>
              <a:rPr lang="en-US" sz="1200" dirty="0" err="1"/>
              <a:t>precolombiana</a:t>
            </a:r>
            <a:r>
              <a:rPr lang="en-US" sz="1200" dirty="0"/>
              <a:t>. La </a:t>
            </a:r>
            <a:r>
              <a:rPr lang="en-US" sz="1200" dirty="0" err="1"/>
              <a:t>chirurgia</a:t>
            </a:r>
            <a:r>
              <a:rPr lang="en-US" sz="1200" dirty="0"/>
              <a:t> </a:t>
            </a:r>
            <a:r>
              <a:rPr lang="en-US" sz="1200" dirty="0" err="1"/>
              <a:t>cranica</a:t>
            </a:r>
            <a:r>
              <a:rPr lang="en-US" sz="1200" dirty="0"/>
              <a:t> </a:t>
            </a:r>
            <a:r>
              <a:rPr lang="en-US" sz="1200" dirty="0" err="1"/>
              <a:t>nelle</a:t>
            </a:r>
            <a:r>
              <a:rPr lang="en-US" sz="1200" dirty="0"/>
              <a:t> culture </a:t>
            </a:r>
            <a:r>
              <a:rPr lang="en-US" sz="1200" dirty="0" err="1"/>
              <a:t>precolombiane</a:t>
            </a:r>
            <a:r>
              <a:rPr lang="en-US" sz="1200" dirty="0"/>
              <a:t> era di </a:t>
            </a:r>
            <a:r>
              <a:rPr lang="en-US" sz="1200" dirty="0" err="1"/>
              <a:t>alta</a:t>
            </a:r>
            <a:r>
              <a:rPr lang="en-US" sz="1200" dirty="0"/>
              <a:t> </a:t>
            </a:r>
            <a:r>
              <a:rPr lang="en-US" sz="1200" dirty="0" err="1"/>
              <a:t>qualità</a:t>
            </a:r>
            <a:r>
              <a:rPr lang="en-US" sz="1200" dirty="0"/>
              <a:t>, come </a:t>
            </a:r>
            <a:r>
              <a:rPr lang="en-US" sz="1200" dirty="0" err="1"/>
              <a:t>evidenziato</a:t>
            </a:r>
            <a:r>
              <a:rPr lang="en-US" sz="1200" dirty="0"/>
              <a:t> </a:t>
            </a:r>
            <a:r>
              <a:rPr lang="en-US" sz="1200" dirty="0" err="1"/>
              <a:t>nei</a:t>
            </a:r>
            <a:r>
              <a:rPr lang="en-US" sz="1200" dirty="0"/>
              <a:t> </a:t>
            </a:r>
            <a:r>
              <a:rPr lang="en-US" sz="1200" dirty="0" err="1"/>
              <a:t>teschi</a:t>
            </a:r>
            <a:r>
              <a:rPr lang="en-US" sz="1200" dirty="0"/>
              <a:t> </a:t>
            </a:r>
            <a:r>
              <a:rPr lang="en-US" sz="1200" dirty="0" err="1"/>
              <a:t>recuperati</a:t>
            </a:r>
            <a:r>
              <a:rPr lang="en-US" sz="1200" dirty="0"/>
              <a:t> dopo la </a:t>
            </a:r>
            <a:r>
              <a:rPr lang="en-US" sz="1200" dirty="0" err="1"/>
              <a:t>trepanazione</a:t>
            </a:r>
            <a:r>
              <a:rPr lang="en-US" sz="1200" dirty="0"/>
              <a:t>.
 Nelle culture </a:t>
            </a:r>
            <a:r>
              <a:rPr lang="en-US" sz="1200" dirty="0" err="1"/>
              <a:t>precolombiane</a:t>
            </a:r>
            <a:r>
              <a:rPr lang="en-US" sz="1200" dirty="0"/>
              <a:t> </a:t>
            </a:r>
            <a:r>
              <a:rPr lang="en-US" sz="1200" dirty="0" err="1"/>
              <a:t>sono</a:t>
            </a:r>
            <a:r>
              <a:rPr lang="en-US" sz="1200" dirty="0"/>
              <a:t> state </a:t>
            </a:r>
            <a:r>
              <a:rPr lang="en-US" sz="1200" dirty="0" err="1"/>
              <a:t>praticate</a:t>
            </a:r>
            <a:r>
              <a:rPr lang="en-US" sz="1200" dirty="0"/>
              <a:t> </a:t>
            </a:r>
            <a:r>
              <a:rPr lang="en-US" sz="1200" dirty="0" err="1"/>
              <a:t>anche</a:t>
            </a:r>
            <a:r>
              <a:rPr lang="en-US" sz="1200" dirty="0"/>
              <a:t> </a:t>
            </a:r>
            <a:r>
              <a:rPr lang="en-US" sz="1200" dirty="0" err="1"/>
              <a:t>altre</a:t>
            </a:r>
            <a:r>
              <a:rPr lang="en-US" sz="1200" dirty="0"/>
              <a:t> </a:t>
            </a:r>
            <a:r>
              <a:rPr lang="en-US" sz="1200" dirty="0" err="1"/>
              <a:t>forme</a:t>
            </a:r>
            <a:r>
              <a:rPr lang="en-US" sz="1200" dirty="0"/>
              <a:t> di </a:t>
            </a:r>
            <a:r>
              <a:rPr lang="en-US" sz="1200" dirty="0" err="1"/>
              <a:t>chirurgia</a:t>
            </a:r>
            <a:r>
              <a:rPr lang="en-US" sz="1200" dirty="0"/>
              <a:t>, </a:t>
            </a:r>
            <a:r>
              <a:rPr lang="en-US" sz="1200" dirty="0" err="1"/>
              <a:t>queste</a:t>
            </a:r>
            <a:r>
              <a:rPr lang="en-US" sz="1200" dirty="0"/>
              <a:t> </a:t>
            </a:r>
            <a:r>
              <a:rPr lang="en-US" sz="1200" dirty="0" err="1"/>
              <a:t>informazioni</a:t>
            </a:r>
            <a:r>
              <a:rPr lang="en-US" sz="1200" dirty="0"/>
              <a:t> </a:t>
            </a:r>
            <a:r>
              <a:rPr lang="en-US" sz="1200" dirty="0" err="1"/>
              <a:t>si</a:t>
            </a:r>
            <a:r>
              <a:rPr lang="en-US" sz="1200" dirty="0"/>
              <a:t> </a:t>
            </a:r>
            <a:r>
              <a:rPr lang="en-US" sz="1200" dirty="0" err="1"/>
              <a:t>ottengono</a:t>
            </a:r>
            <a:r>
              <a:rPr lang="en-US" sz="1200" dirty="0"/>
              <a:t> </a:t>
            </a:r>
            <a:r>
              <a:rPr lang="en-US" sz="1200" dirty="0" err="1"/>
              <a:t>grazie</a:t>
            </a:r>
            <a:r>
              <a:rPr lang="en-US" sz="1200" dirty="0"/>
              <a:t> </a:t>
            </a:r>
            <a:r>
              <a:rPr lang="en-US" sz="1200" dirty="0" err="1"/>
              <a:t>alla</a:t>
            </a:r>
            <a:r>
              <a:rPr lang="en-US" sz="1200" dirty="0"/>
              <a:t> </a:t>
            </a:r>
            <a:r>
              <a:rPr lang="en-US" sz="1200" dirty="0" err="1"/>
              <a:t>ceramica</a:t>
            </a:r>
            <a:r>
              <a:rPr lang="en-US" sz="1200" dirty="0"/>
              <a:t> di </a:t>
            </a:r>
            <a:r>
              <a:rPr lang="en-US" sz="1200" dirty="0" err="1"/>
              <a:t>alcune</a:t>
            </a:r>
            <a:r>
              <a:rPr lang="en-US" sz="1200" dirty="0"/>
              <a:t> culture, come la </a:t>
            </a:r>
            <a:r>
              <a:rPr lang="en-US" sz="1200" dirty="0" err="1"/>
              <a:t>cultura</a:t>
            </a:r>
            <a:r>
              <a:rPr lang="en-US" sz="1200" dirty="0"/>
              <a:t> pre-Inca Moche, </a:t>
            </a:r>
            <a:r>
              <a:rPr lang="en-US" sz="1200" dirty="0" err="1"/>
              <a:t>che</a:t>
            </a:r>
            <a:r>
              <a:rPr lang="en-US" sz="1200" dirty="0"/>
              <a:t> </a:t>
            </a:r>
            <a:r>
              <a:rPr lang="en-US" sz="1200" dirty="0" err="1"/>
              <a:t>rappresenta</a:t>
            </a:r>
            <a:r>
              <a:rPr lang="en-US" sz="1200" dirty="0"/>
              <a:t> le </a:t>
            </a:r>
            <a:r>
              <a:rPr lang="en-US" sz="1200" dirty="0" err="1"/>
              <a:t>persone</a:t>
            </a:r>
            <a:r>
              <a:rPr lang="en-US" sz="1200" dirty="0"/>
              <a:t> con un braccio o una gamba </a:t>
            </a:r>
            <a:r>
              <a:rPr lang="en-US" sz="1200" dirty="0" err="1"/>
              <a:t>amputati</a:t>
            </a:r>
            <a:r>
              <a:rPr lang="en-US" sz="1200" dirty="0"/>
              <a:t>, e </a:t>
            </a:r>
            <a:r>
              <a:rPr lang="en-US" sz="1200" dirty="0" err="1"/>
              <a:t>talvolta</a:t>
            </a:r>
            <a:r>
              <a:rPr lang="en-US" sz="1200" dirty="0"/>
              <a:t> </a:t>
            </a:r>
            <a:r>
              <a:rPr lang="en-US" sz="1200" dirty="0" err="1"/>
              <a:t>dotate</a:t>
            </a:r>
            <a:r>
              <a:rPr lang="en-US" sz="1200" dirty="0"/>
              <a:t> di un </a:t>
            </a:r>
            <a:r>
              <a:rPr lang="en-US" sz="1200" dirty="0" err="1"/>
              <a:t>arto</a:t>
            </a:r>
            <a:r>
              <a:rPr lang="en-US" sz="1200" dirty="0"/>
              <a:t> </a:t>
            </a:r>
            <a:r>
              <a:rPr lang="en-US" sz="1200" dirty="0" err="1"/>
              <a:t>artificiale</a:t>
            </a:r>
            <a:r>
              <a:rPr lang="en-US" sz="1200" dirty="0"/>
              <a:t>.
 E’ </a:t>
            </a:r>
            <a:r>
              <a:rPr lang="en-US" sz="1200" dirty="0" err="1"/>
              <a:t>stata</a:t>
            </a:r>
            <a:r>
              <a:rPr lang="en-US" sz="1200" dirty="0"/>
              <a:t> </a:t>
            </a:r>
            <a:r>
              <a:rPr lang="en-US" sz="1200" dirty="0" err="1"/>
              <a:t>effettuata</a:t>
            </a:r>
            <a:r>
              <a:rPr lang="en-US" sz="1200" dirty="0"/>
              <a:t> una </a:t>
            </a:r>
            <a:r>
              <a:rPr lang="en-US" sz="1200" dirty="0" err="1"/>
              <a:t>analisi</a:t>
            </a:r>
            <a:r>
              <a:rPr lang="en-US" sz="1200" dirty="0"/>
              <a:t> </a:t>
            </a:r>
            <a:r>
              <a:rPr lang="en-US" sz="1200" dirty="0" err="1"/>
              <a:t>dei</a:t>
            </a:r>
            <a:r>
              <a:rPr lang="en-US" sz="1200" dirty="0"/>
              <a:t> </a:t>
            </a:r>
            <a:r>
              <a:rPr lang="en-US" sz="1200" dirty="0" err="1"/>
              <a:t>resti</a:t>
            </a:r>
            <a:r>
              <a:rPr lang="en-US" sz="1200" dirty="0"/>
              <a:t> </a:t>
            </a:r>
            <a:r>
              <a:rPr lang="en-US" sz="1200" dirty="0" err="1"/>
              <a:t>scheletrici</a:t>
            </a:r>
            <a:r>
              <a:rPr lang="en-US" sz="1200" dirty="0"/>
              <a:t> </a:t>
            </a:r>
            <a:r>
              <a:rPr lang="en-US" sz="1200" dirty="0" err="1"/>
              <a:t>della</a:t>
            </a:r>
            <a:r>
              <a:rPr lang="en-US" sz="1200" dirty="0"/>
              <a:t> </a:t>
            </a:r>
            <a:r>
              <a:rPr lang="en-US" sz="1200" dirty="0" err="1"/>
              <a:t>cultura</a:t>
            </a:r>
            <a:r>
              <a:rPr lang="en-US" sz="1200" dirty="0"/>
              <a:t> Moche, </a:t>
            </a:r>
            <a:r>
              <a:rPr lang="en-US" sz="1200" dirty="0" err="1"/>
              <a:t>che</a:t>
            </a:r>
            <a:r>
              <a:rPr lang="en-US" sz="1200" dirty="0"/>
              <a:t> </a:t>
            </a:r>
            <a:r>
              <a:rPr lang="en-US" sz="1200" dirty="0" err="1"/>
              <a:t>dimostra</a:t>
            </a:r>
            <a:r>
              <a:rPr lang="en-US" sz="1200" dirty="0"/>
              <a:t> </a:t>
            </a:r>
            <a:r>
              <a:rPr lang="en-US" sz="1200" dirty="0" err="1"/>
              <a:t>che</a:t>
            </a:r>
            <a:r>
              <a:rPr lang="en-US" sz="1200" dirty="0"/>
              <a:t> </a:t>
            </a:r>
            <a:r>
              <a:rPr lang="en-US" sz="1200" dirty="0" err="1"/>
              <a:t>gli</a:t>
            </a:r>
            <a:r>
              <a:rPr lang="en-US" sz="1200" dirty="0"/>
              <a:t> </a:t>
            </a:r>
            <a:r>
              <a:rPr lang="en-US" sz="1200" dirty="0" err="1"/>
              <a:t>interventi</a:t>
            </a:r>
            <a:r>
              <a:rPr lang="en-US" sz="1200" dirty="0"/>
              <a:t> </a:t>
            </a:r>
            <a:r>
              <a:rPr lang="en-US" sz="1200" dirty="0" err="1"/>
              <a:t>chirurgici</a:t>
            </a:r>
            <a:r>
              <a:rPr lang="en-US" sz="1200" dirty="0"/>
              <a:t> di </a:t>
            </a:r>
            <a:r>
              <a:rPr lang="en-US" sz="1200" dirty="0" err="1"/>
              <a:t>amputazione</a:t>
            </a:r>
            <a:r>
              <a:rPr lang="en-US" sz="1200" dirty="0"/>
              <a:t> del </a:t>
            </a:r>
            <a:r>
              <a:rPr lang="en-US" sz="1200" dirty="0" err="1"/>
              <a:t>piede</a:t>
            </a:r>
            <a:r>
              <a:rPr lang="en-US" sz="1200" dirty="0"/>
              <a:t> con </a:t>
            </a:r>
            <a:r>
              <a:rPr lang="en-US" sz="1200" dirty="0" err="1"/>
              <a:t>successiva</a:t>
            </a:r>
            <a:r>
              <a:rPr lang="en-US" sz="1200" dirty="0"/>
              <a:t> </a:t>
            </a:r>
            <a:r>
              <a:rPr lang="en-US" sz="1200" dirty="0" err="1"/>
              <a:t>guarigione</a:t>
            </a:r>
            <a:r>
              <a:rPr lang="en-US" sz="1200" dirty="0"/>
              <a:t> </a:t>
            </a:r>
            <a:r>
              <a:rPr lang="en-US" sz="1200" dirty="0" err="1"/>
              <a:t>si</a:t>
            </a:r>
            <a:r>
              <a:rPr lang="en-US" sz="1200" dirty="0"/>
              <a:t> </a:t>
            </a:r>
            <a:r>
              <a:rPr lang="en-US" sz="1200" dirty="0" err="1"/>
              <a:t>sono</a:t>
            </a:r>
            <a:r>
              <a:rPr lang="en-US" sz="1200" dirty="0"/>
              <a:t> </a:t>
            </a:r>
            <a:r>
              <a:rPr lang="en-US" sz="1200" dirty="0" err="1"/>
              <a:t>verificati</a:t>
            </a:r>
            <a:r>
              <a:rPr lang="en-US" sz="1200" dirty="0"/>
              <a:t> in </a:t>
            </a:r>
            <a:r>
              <a:rPr lang="en-US" sz="1200" dirty="0" err="1"/>
              <a:t>diversi</a:t>
            </a:r>
            <a:r>
              <a:rPr lang="en-US" sz="1200" dirty="0"/>
              <a:t> </a:t>
            </a:r>
            <a:r>
              <a:rPr lang="en-US" sz="1200" dirty="0" err="1"/>
              <a:t>casi</a:t>
            </a:r>
            <a:r>
              <a:rPr lang="en-US" sz="1200" dirty="0"/>
              <a:t>. Nelle </a:t>
            </a:r>
            <a:r>
              <a:rPr lang="en-US" sz="1200" dirty="0" err="1"/>
              <a:t>colture</a:t>
            </a:r>
            <a:r>
              <a:rPr lang="en-US" sz="1200" dirty="0"/>
              <a:t> </a:t>
            </a:r>
            <a:r>
              <a:rPr lang="en-US" sz="1200" dirty="0" err="1"/>
              <a:t>precolombiane</a:t>
            </a:r>
            <a:r>
              <a:rPr lang="en-US" sz="1200" dirty="0"/>
              <a:t>, </a:t>
            </a:r>
            <a:r>
              <a:rPr lang="en-US" sz="1200" dirty="0" err="1"/>
              <a:t>sono</a:t>
            </a:r>
            <a:r>
              <a:rPr lang="en-US" sz="1200" dirty="0"/>
              <a:t> state </a:t>
            </a:r>
            <a:r>
              <a:rPr lang="en-US" sz="1200" dirty="0" err="1"/>
              <a:t>sviluppate</a:t>
            </a:r>
            <a:r>
              <a:rPr lang="en-US" sz="1200" dirty="0"/>
              <a:t> </a:t>
            </a:r>
            <a:r>
              <a:rPr lang="en-US" sz="1200" dirty="0" err="1"/>
              <a:t>anche</a:t>
            </a:r>
            <a:r>
              <a:rPr lang="en-US" sz="1200" dirty="0"/>
              <a:t> </a:t>
            </a:r>
            <a:r>
              <a:rPr lang="en-US" sz="1200" dirty="0" err="1"/>
              <a:t>ampie</a:t>
            </a:r>
            <a:r>
              <a:rPr lang="en-US" sz="1200" dirty="0"/>
              <a:t> </a:t>
            </a:r>
            <a:r>
              <a:rPr lang="en-US" sz="1200" dirty="0" err="1"/>
              <a:t>operazioni</a:t>
            </a:r>
            <a:r>
              <a:rPr lang="en-US" sz="1200" dirty="0"/>
              <a:t> </a:t>
            </a:r>
            <a:r>
              <a:rPr lang="en-US" sz="1200" dirty="0" err="1"/>
              <a:t>chirurgiche</a:t>
            </a:r>
            <a:r>
              <a:rPr lang="en-US" sz="1200" dirty="0"/>
              <a:t>, con un gran </a:t>
            </a:r>
            <a:r>
              <a:rPr lang="en-US" sz="1200" dirty="0" err="1"/>
              <a:t>numero</a:t>
            </a:r>
            <a:r>
              <a:rPr lang="en-US" sz="1200" dirty="0"/>
              <a:t> di </a:t>
            </a:r>
            <a:r>
              <a:rPr lang="en-US" sz="1200" dirty="0" err="1"/>
              <a:t>strumenti</a:t>
            </a:r>
            <a:r>
              <a:rPr lang="en-US" sz="1200" dirty="0"/>
              <a:t> come </a:t>
            </a:r>
            <a:r>
              <a:rPr lang="en-US" sz="1200" dirty="0" err="1"/>
              <a:t>diversi</a:t>
            </a:r>
            <a:r>
              <a:rPr lang="en-US" sz="1200" dirty="0"/>
              <a:t> tipi di </a:t>
            </a:r>
            <a:r>
              <a:rPr lang="en-US" sz="1200" dirty="0" err="1"/>
              <a:t>aghi</a:t>
            </a:r>
            <a:r>
              <a:rPr lang="en-US" sz="1200" dirty="0"/>
              <a:t>, </a:t>
            </a:r>
            <a:r>
              <a:rPr lang="en-US" sz="1200" dirty="0" err="1"/>
              <a:t>coltelli</a:t>
            </a:r>
            <a:r>
              <a:rPr lang="en-US" sz="1200" dirty="0"/>
              <a:t> </a:t>
            </a:r>
            <a:r>
              <a:rPr lang="en-US" sz="1200" dirty="0" err="1"/>
              <a:t>tumi</a:t>
            </a:r>
            <a:r>
              <a:rPr lang="en-US" sz="1200" dirty="0"/>
              <a:t> e </a:t>
            </a:r>
            <a:r>
              <a:rPr lang="en-US" sz="1200" dirty="0" err="1"/>
              <a:t>altri</a:t>
            </a:r>
            <a:r>
              <a:rPr lang="en-US" sz="1200" dirty="0"/>
              <a:t> </a:t>
            </a:r>
            <a:r>
              <a:rPr lang="en-US" sz="1200" dirty="0" err="1"/>
              <a:t>oggetti</a:t>
            </a:r>
            <a:r>
              <a:rPr lang="en-US" sz="1200" dirty="0"/>
              <a:t> </a:t>
            </a:r>
            <a:r>
              <a:rPr lang="en-US" sz="1200" dirty="0" err="1"/>
              <a:t>che</a:t>
            </a:r>
            <a:r>
              <a:rPr lang="en-US" sz="1200" dirty="0"/>
              <a:t> </a:t>
            </a:r>
            <a:r>
              <a:rPr lang="en-US" sz="1200" dirty="0" err="1"/>
              <a:t>potrebbero</a:t>
            </a:r>
            <a:r>
              <a:rPr lang="en-US" sz="1200" dirty="0"/>
              <a:t> </a:t>
            </a:r>
            <a:r>
              <a:rPr lang="en-US" sz="1200" dirty="0" err="1"/>
              <a:t>essere</a:t>
            </a:r>
            <a:r>
              <a:rPr lang="en-US" sz="1200" dirty="0"/>
              <a:t> </a:t>
            </a:r>
            <a:r>
              <a:rPr lang="en-US" sz="1200" dirty="0" err="1"/>
              <a:t>utilizzati</a:t>
            </a:r>
            <a:r>
              <a:rPr lang="en-US" sz="1200" dirty="0"/>
              <a:t> </a:t>
            </a:r>
            <a:r>
              <a:rPr lang="en-US" sz="1200" dirty="0" err="1"/>
              <a:t>nelle</a:t>
            </a:r>
            <a:r>
              <a:rPr lang="en-US" sz="1200" dirty="0"/>
              <a:t> </a:t>
            </a:r>
            <a:r>
              <a:rPr lang="en-US" sz="1200" dirty="0" err="1"/>
              <a:t>operazioni</a:t>
            </a:r>
            <a:r>
              <a:rPr lang="en-US" sz="1200" dirty="0"/>
              <a:t> </a:t>
            </a:r>
            <a:r>
              <a:rPr lang="en-US" sz="1200" dirty="0" err="1"/>
              <a:t>chirurgiche</a:t>
            </a:r>
            <a:r>
              <a:rPr lang="en-US" sz="1200" dirty="0"/>
              <a:t>.
</a:t>
            </a:r>
            <a:endParaRPr lang="es-ES" sz="1200" dirty="0"/>
          </a:p>
          <a:p>
            <a:pPr marL="69056" indent="2381" algn="just">
              <a:buNone/>
            </a:pPr>
            <a:endParaRPr lang="en-US" sz="1000" dirty="0"/>
          </a:p>
          <a:p>
            <a:pPr marL="69056" indent="2381" algn="just">
              <a:buNone/>
            </a:pPr>
            <a:r>
              <a:rPr lang="en-US" sz="1000" dirty="0"/>
              <a:t>Jan G. R.  </a:t>
            </a:r>
            <a:r>
              <a:rPr lang="en-US" sz="1000" dirty="0" err="1"/>
              <a:t>Elferink</a:t>
            </a:r>
            <a:r>
              <a:rPr lang="es-PE" sz="1000" dirty="0"/>
              <a:t>. </a:t>
            </a:r>
            <a:r>
              <a:rPr lang="en-US" sz="1000" dirty="0"/>
              <a:t>The Inca healer: empirical medical knowledge and magic in pre-Columbian Peru. </a:t>
            </a:r>
            <a:r>
              <a:rPr lang="es-PE" sz="1000" dirty="0"/>
              <a:t>Revista de Indias, 2015, vol. LXXV, n.º 264 Págs. 323­350, ISSN: 0034­8341. </a:t>
            </a:r>
            <a:r>
              <a:rPr lang="en-US" sz="1000" dirty="0"/>
              <a:t>doi:10.3989/revindias.2015.011</a:t>
            </a:r>
            <a:endParaRPr lang="es-PE" sz="1000" dirty="0"/>
          </a:p>
          <a:p>
            <a:pPr marL="69056" indent="2381" algn="just">
              <a:buNone/>
            </a:pPr>
            <a:endParaRPr lang="en-US" sz="1000" dirty="0"/>
          </a:p>
          <a:p>
            <a:pPr marL="69056" indent="2381" algn="just">
              <a:buNone/>
            </a:pPr>
            <a:endParaRPr lang="en-US" sz="1000" dirty="0"/>
          </a:p>
          <a:p>
            <a:pPr marL="69056" indent="2381" algn="just">
              <a:buNone/>
            </a:pPr>
            <a:endParaRPr lang="en-US" sz="1000" dirty="0"/>
          </a:p>
          <a:p>
            <a:pPr marL="69056" indent="2381" algn="just">
              <a:buNone/>
            </a:pPr>
            <a:endParaRPr lang="en-US" sz="1000" dirty="0"/>
          </a:p>
          <a:p>
            <a:pPr>
              <a:buNone/>
            </a:pPr>
            <a:endParaRPr lang="es-ES" sz="1500" dirty="0"/>
          </a:p>
          <a:p>
            <a:pPr marL="0" indent="0" algn="just">
              <a:buNone/>
            </a:pPr>
            <a:endParaRPr lang="es-PE" sz="1500" dirty="0"/>
          </a:p>
        </p:txBody>
      </p:sp>
    </p:spTree>
    <p:extLst>
      <p:ext uri="{BB962C8B-B14F-4D97-AF65-F5344CB8AC3E}">
        <p14:creationId xmlns:p14="http://schemas.microsoft.com/office/powerpoint/2010/main" val="338336936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AB1BF881-FDE1-4B2A-885E-75D6E954C172}"/>
              </a:ext>
            </a:extLst>
          </p:cNvPr>
          <p:cNvSpPr>
            <a:spLocks noGrp="1"/>
          </p:cNvSpPr>
          <p:nvPr>
            <p:ph type="title"/>
          </p:nvPr>
        </p:nvSpPr>
        <p:spPr>
          <a:xfrm>
            <a:off x="597827" y="869745"/>
            <a:ext cx="7886700" cy="609734"/>
          </a:xfrm>
        </p:spPr>
        <p:txBody>
          <a:bodyPr>
            <a:normAutofit/>
          </a:bodyPr>
          <a:lstStyle/>
          <a:p>
            <a:r>
              <a:rPr lang="en-US" sz="1800" b="1" dirty="0">
                <a:solidFill>
                  <a:schemeClr val="accent2"/>
                </a:solidFill>
                <a:effectLst>
                  <a:outerShdw blurRad="38100" dist="38100" dir="2700000" algn="tl">
                    <a:srgbClr val="000000">
                      <a:alpha val="43137"/>
                    </a:srgbClr>
                  </a:outerShdw>
                </a:effectLst>
              </a:rPr>
              <a:t>6. </a:t>
            </a:r>
            <a:r>
              <a:rPr lang="en-US" sz="1800" b="1" dirty="0" err="1">
                <a:solidFill>
                  <a:schemeClr val="accent2"/>
                </a:solidFill>
                <a:effectLst>
                  <a:outerShdw blurRad="38100" dist="38100" dir="2700000" algn="tl">
                    <a:srgbClr val="000000">
                      <a:alpha val="43137"/>
                    </a:srgbClr>
                  </a:outerShdw>
                </a:effectLst>
              </a:rPr>
              <a:t>Trefinazione</a:t>
            </a:r>
            <a:endParaRPr lang="es-PE" sz="1800" b="1" dirty="0">
              <a:solidFill>
                <a:schemeClr val="accent2"/>
              </a:solidFill>
              <a:effectLst>
                <a:outerShdw blurRad="38100" dist="38100" dir="2700000" algn="tl">
                  <a:srgbClr val="000000">
                    <a:alpha val="43137"/>
                  </a:srgbClr>
                </a:outerShdw>
              </a:effectLst>
            </a:endParaRPr>
          </a:p>
        </p:txBody>
      </p:sp>
      <p:sp>
        <p:nvSpPr>
          <p:cNvPr id="3" name="Marcador de contenido 2">
            <a:extLst>
              <a:ext uri="{FF2B5EF4-FFF2-40B4-BE49-F238E27FC236}">
                <a16:creationId xmlns:a16="http://schemas.microsoft.com/office/drawing/2014/main" xmlns="" id="{A077D5A6-5AC4-43E8-A2B4-8D9C54039EDB}"/>
              </a:ext>
            </a:extLst>
          </p:cNvPr>
          <p:cNvSpPr>
            <a:spLocks noGrp="1"/>
          </p:cNvSpPr>
          <p:nvPr>
            <p:ph idx="1"/>
          </p:nvPr>
        </p:nvSpPr>
        <p:spPr>
          <a:xfrm>
            <a:off x="608102" y="1636348"/>
            <a:ext cx="7886700" cy="1404803"/>
          </a:xfrm>
        </p:spPr>
        <p:txBody>
          <a:bodyPr>
            <a:normAutofit/>
          </a:bodyPr>
          <a:lstStyle/>
          <a:p>
            <a:pPr marL="0" indent="0" algn="just">
              <a:buNone/>
            </a:pPr>
            <a:r>
              <a:rPr lang="en-US" sz="1800" dirty="0"/>
              <a:t>La </a:t>
            </a:r>
            <a:r>
              <a:rPr lang="en-US" sz="1800" dirty="0" err="1"/>
              <a:t>trafinazione</a:t>
            </a:r>
            <a:r>
              <a:rPr lang="en-US" sz="1800" dirty="0"/>
              <a:t> è </a:t>
            </a:r>
            <a:r>
              <a:rPr lang="en-US" sz="1800" dirty="0" err="1"/>
              <a:t>un'apertura</a:t>
            </a:r>
            <a:r>
              <a:rPr lang="en-US" sz="1800" dirty="0"/>
              <a:t> </a:t>
            </a:r>
            <a:r>
              <a:rPr lang="en-US" sz="1800" dirty="0" err="1"/>
              <a:t>nel</a:t>
            </a:r>
            <a:r>
              <a:rPr lang="en-US" sz="1800" dirty="0"/>
              <a:t> </a:t>
            </a:r>
            <a:r>
              <a:rPr lang="en-US" sz="1800" dirty="0" err="1"/>
              <a:t>cranio</a:t>
            </a:r>
            <a:r>
              <a:rPr lang="en-US" sz="1800" dirty="0"/>
              <a:t> </a:t>
            </a:r>
            <a:r>
              <a:rPr lang="en-US" sz="1800" dirty="0" err="1"/>
              <a:t>che</a:t>
            </a:r>
            <a:r>
              <a:rPr lang="en-US" sz="1800" dirty="0"/>
              <a:t> </a:t>
            </a:r>
            <a:r>
              <a:rPr lang="en-US" sz="1800" dirty="0" err="1"/>
              <a:t>lascia</a:t>
            </a:r>
            <a:r>
              <a:rPr lang="en-US" sz="1800" dirty="0"/>
              <a:t> una </a:t>
            </a:r>
            <a:r>
              <a:rPr lang="en-US" sz="1800" dirty="0" err="1"/>
              <a:t>finestra</a:t>
            </a:r>
            <a:r>
              <a:rPr lang="en-US" sz="1800" dirty="0"/>
              <a:t> al </a:t>
            </a:r>
            <a:r>
              <a:rPr lang="en-US" sz="1800" dirty="0" err="1"/>
              <a:t>cervello</a:t>
            </a:r>
            <a:r>
              <a:rPr lang="en-US" sz="1800" dirty="0"/>
              <a:t> ed è la </a:t>
            </a:r>
            <a:r>
              <a:rPr lang="en-US" sz="1800" dirty="0" err="1"/>
              <a:t>più</a:t>
            </a:r>
            <a:r>
              <a:rPr lang="en-US" sz="1800" dirty="0"/>
              <a:t> antica forma di </a:t>
            </a:r>
            <a:r>
              <a:rPr lang="en-US" sz="1800" dirty="0" err="1"/>
              <a:t>chirurgia</a:t>
            </a:r>
            <a:r>
              <a:rPr lang="en-US" sz="1800" dirty="0"/>
              <a:t> </a:t>
            </a:r>
            <a:r>
              <a:rPr lang="en-US" sz="1800" dirty="0" err="1"/>
              <a:t>documentata</a:t>
            </a:r>
            <a:r>
              <a:rPr lang="en-US" sz="1800" dirty="0"/>
              <a:t> </a:t>
            </a:r>
            <a:r>
              <a:rPr lang="en-US" sz="1800" dirty="0" err="1"/>
              <a:t>nel</a:t>
            </a:r>
            <a:r>
              <a:rPr lang="en-US" sz="1800" dirty="0"/>
              <a:t> </a:t>
            </a:r>
            <a:r>
              <a:rPr lang="en-US" sz="1800" dirty="0" err="1"/>
              <a:t>caso</a:t>
            </a:r>
            <a:r>
              <a:rPr lang="en-US" sz="1800" dirty="0"/>
              <a:t> </a:t>
            </a:r>
            <a:r>
              <a:rPr lang="en-US" sz="1800" dirty="0" err="1"/>
              <a:t>peruviano</a:t>
            </a:r>
            <a:r>
              <a:rPr lang="en-US" sz="1800" dirty="0"/>
              <a:t> </a:t>
            </a:r>
            <a:r>
              <a:rPr lang="en-US" sz="1800" dirty="0" err="1"/>
              <a:t>nella</a:t>
            </a:r>
            <a:r>
              <a:rPr lang="en-US" sz="1800" dirty="0"/>
              <a:t> </a:t>
            </a:r>
            <a:r>
              <a:rPr lang="en-US" sz="1800" dirty="0" err="1"/>
              <a:t>cultura</a:t>
            </a:r>
            <a:r>
              <a:rPr lang="en-US" sz="1800" dirty="0"/>
              <a:t> </a:t>
            </a:r>
            <a:r>
              <a:rPr lang="en-US" sz="1800" dirty="0" err="1"/>
              <a:t>Paracas</a:t>
            </a:r>
            <a:r>
              <a:rPr lang="en-US" sz="1800" dirty="0"/>
              <a:t>. 
La </a:t>
            </a:r>
            <a:r>
              <a:rPr lang="en-US" sz="1800" dirty="0" err="1"/>
              <a:t>cultura</a:t>
            </a:r>
            <a:r>
              <a:rPr lang="en-US" sz="1800" dirty="0"/>
              <a:t> </a:t>
            </a:r>
            <a:r>
              <a:rPr lang="en-US" sz="1800" dirty="0" err="1"/>
              <a:t>Paracas</a:t>
            </a:r>
            <a:r>
              <a:rPr lang="en-US" sz="1800" dirty="0"/>
              <a:t> era una </a:t>
            </a:r>
            <a:r>
              <a:rPr lang="en-US" sz="1800" dirty="0" err="1"/>
              <a:t>civiltà</a:t>
            </a:r>
            <a:r>
              <a:rPr lang="en-US" sz="1800" dirty="0"/>
              <a:t> </a:t>
            </a:r>
            <a:r>
              <a:rPr lang="en-US" sz="1800" dirty="0" err="1"/>
              <a:t>precolombiale</a:t>
            </a:r>
            <a:r>
              <a:rPr lang="en-US" sz="1800" dirty="0"/>
              <a:t> </a:t>
            </a:r>
            <a:r>
              <a:rPr lang="en-US" sz="1800" dirty="0" err="1"/>
              <a:t>dell'antico</a:t>
            </a:r>
            <a:r>
              <a:rPr lang="en-US" sz="1800" dirty="0"/>
              <a:t> </a:t>
            </a:r>
            <a:r>
              <a:rPr lang="en-US" sz="1800" dirty="0" err="1"/>
              <a:t>Perù</a:t>
            </a:r>
            <a:r>
              <a:rPr lang="en-US" sz="1800" dirty="0"/>
              <a:t>, in cui le </a:t>
            </a:r>
            <a:r>
              <a:rPr lang="en-US" sz="1800" dirty="0" err="1"/>
              <a:t>pratiche</a:t>
            </a:r>
            <a:r>
              <a:rPr lang="en-US" sz="1800" dirty="0"/>
              <a:t> di </a:t>
            </a:r>
            <a:r>
              <a:rPr lang="en-US" sz="1800" dirty="0" err="1"/>
              <a:t>trepanazione</a:t>
            </a:r>
            <a:r>
              <a:rPr lang="en-US" sz="1800" dirty="0"/>
              <a:t> e </a:t>
            </a:r>
            <a:r>
              <a:rPr lang="en-US" sz="1800" dirty="0" err="1"/>
              <a:t>deformazione</a:t>
            </a:r>
            <a:r>
              <a:rPr lang="en-US" sz="1800" dirty="0"/>
              <a:t> </a:t>
            </a:r>
            <a:r>
              <a:rPr lang="en-US" sz="1800" dirty="0" err="1"/>
              <a:t>craniale</a:t>
            </a:r>
            <a:r>
              <a:rPr lang="en-US" sz="1800" dirty="0"/>
              <a:t> </a:t>
            </a:r>
            <a:r>
              <a:rPr lang="en-US" sz="1800" dirty="0" err="1"/>
              <a:t>sono</a:t>
            </a:r>
            <a:r>
              <a:rPr lang="en-US" sz="1800" dirty="0"/>
              <a:t> state </a:t>
            </a:r>
            <a:r>
              <a:rPr lang="en-US" sz="1800" dirty="0" err="1"/>
              <a:t>sviluppate</a:t>
            </a:r>
            <a:r>
              <a:rPr lang="en-US" sz="1800" dirty="0"/>
              <a:t> con </a:t>
            </a:r>
            <a:r>
              <a:rPr lang="en-US" sz="1800" dirty="0" err="1"/>
              <a:t>grande</a:t>
            </a:r>
            <a:r>
              <a:rPr lang="en-US" sz="1800" dirty="0"/>
              <a:t> </a:t>
            </a:r>
            <a:r>
              <a:rPr lang="en-US" sz="1800" dirty="0" err="1"/>
              <a:t>successo</a:t>
            </a:r>
            <a:r>
              <a:rPr lang="en-US" sz="1800" dirty="0"/>
              <a:t>.</a:t>
            </a:r>
            <a:endParaRPr lang="es-PE" sz="1800" dirty="0"/>
          </a:p>
        </p:txBody>
      </p:sp>
    </p:spTree>
    <p:extLst>
      <p:ext uri="{BB962C8B-B14F-4D97-AF65-F5344CB8AC3E}">
        <p14:creationId xmlns:p14="http://schemas.microsoft.com/office/powerpoint/2010/main" val="338336936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AB1BF881-FDE1-4B2A-885E-75D6E954C172}"/>
              </a:ext>
            </a:extLst>
          </p:cNvPr>
          <p:cNvSpPr>
            <a:spLocks noGrp="1"/>
          </p:cNvSpPr>
          <p:nvPr>
            <p:ph type="title"/>
          </p:nvPr>
        </p:nvSpPr>
        <p:spPr>
          <a:xfrm>
            <a:off x="669746" y="931390"/>
            <a:ext cx="7886700" cy="391484"/>
          </a:xfrm>
        </p:spPr>
        <p:txBody>
          <a:bodyPr>
            <a:normAutofit/>
          </a:bodyPr>
          <a:lstStyle/>
          <a:p>
            <a:r>
              <a:rPr lang="en-US" sz="1800" b="1" dirty="0">
                <a:solidFill>
                  <a:schemeClr val="accent2"/>
                </a:solidFill>
                <a:effectLst>
                  <a:outerShdw blurRad="38100" dist="38100" dir="2700000" algn="tl">
                    <a:srgbClr val="000000">
                      <a:alpha val="43137"/>
                    </a:srgbClr>
                  </a:outerShdw>
                </a:effectLst>
              </a:rPr>
              <a:t>6. </a:t>
            </a:r>
            <a:r>
              <a:rPr lang="en-US" sz="1800" b="1" dirty="0" err="1">
                <a:solidFill>
                  <a:schemeClr val="accent2"/>
                </a:solidFill>
                <a:effectLst>
                  <a:outerShdw blurRad="38100" dist="38100" dir="2700000" algn="tl">
                    <a:srgbClr val="000000">
                      <a:alpha val="43137"/>
                    </a:srgbClr>
                  </a:outerShdw>
                </a:effectLst>
              </a:rPr>
              <a:t>Trefinazione</a:t>
            </a:r>
            <a:endParaRPr lang="es-PE" sz="1800" b="1" dirty="0">
              <a:solidFill>
                <a:schemeClr val="accent2"/>
              </a:solidFill>
              <a:effectLst>
                <a:outerShdw blurRad="38100" dist="38100" dir="2700000" algn="tl">
                  <a:srgbClr val="000000">
                    <a:alpha val="43137"/>
                  </a:srgbClr>
                </a:outerShdw>
              </a:effectLst>
            </a:endParaRPr>
          </a:p>
        </p:txBody>
      </p:sp>
      <p:sp>
        <p:nvSpPr>
          <p:cNvPr id="3" name="Marcador de contenido 2">
            <a:extLst>
              <a:ext uri="{FF2B5EF4-FFF2-40B4-BE49-F238E27FC236}">
                <a16:creationId xmlns:a16="http://schemas.microsoft.com/office/drawing/2014/main" xmlns="" id="{A077D5A6-5AC4-43E8-A2B4-8D9C54039EDB}"/>
              </a:ext>
            </a:extLst>
          </p:cNvPr>
          <p:cNvSpPr>
            <a:spLocks noGrp="1"/>
          </p:cNvSpPr>
          <p:nvPr>
            <p:ph idx="1"/>
          </p:nvPr>
        </p:nvSpPr>
        <p:spPr>
          <a:xfrm>
            <a:off x="818030" y="1244008"/>
            <a:ext cx="7258793" cy="3451281"/>
          </a:xfrm>
        </p:spPr>
        <p:txBody>
          <a:bodyPr>
            <a:normAutofit fontScale="85000" lnSpcReduction="20000"/>
          </a:bodyPr>
          <a:lstStyle/>
          <a:p>
            <a:pPr marL="0" indent="0" algn="just">
              <a:buNone/>
            </a:pPr>
            <a:endParaRPr lang="es-ES" sz="1500" dirty="0"/>
          </a:p>
          <a:p>
            <a:pPr marL="0" indent="0" algn="just">
              <a:buNone/>
            </a:pPr>
            <a:endParaRPr lang="es-ES" sz="1500" dirty="0"/>
          </a:p>
          <a:p>
            <a:pPr marL="0" indent="0" algn="just">
              <a:buNone/>
            </a:pPr>
            <a:r>
              <a:rPr lang="en-US" sz="1900" dirty="0"/>
              <a:t>I </a:t>
            </a:r>
            <a:r>
              <a:rPr lang="en-US" sz="1900" dirty="0" err="1"/>
              <a:t>guaritori</a:t>
            </a:r>
            <a:r>
              <a:rPr lang="en-US" sz="1900" dirty="0"/>
              <a:t> </a:t>
            </a:r>
            <a:r>
              <a:rPr lang="en-US" sz="1900" dirty="0" err="1"/>
              <a:t>chirurghi</a:t>
            </a:r>
            <a:r>
              <a:rPr lang="en-US" sz="1900" dirty="0"/>
              <a:t> </a:t>
            </a:r>
            <a:r>
              <a:rPr lang="en-US" sz="1900" dirty="0" err="1"/>
              <a:t>che</a:t>
            </a:r>
            <a:r>
              <a:rPr lang="en-US" sz="1900" dirty="0"/>
              <a:t> </a:t>
            </a:r>
            <a:r>
              <a:rPr lang="en-US" sz="1900" dirty="0" err="1"/>
              <a:t>usavano</a:t>
            </a:r>
            <a:r>
              <a:rPr lang="en-US" sz="1900" dirty="0"/>
              <a:t> </a:t>
            </a:r>
            <a:r>
              <a:rPr lang="en-US" sz="1900" dirty="0" err="1"/>
              <a:t>piante</a:t>
            </a:r>
            <a:r>
              <a:rPr lang="en-US" sz="1900" dirty="0"/>
              <a:t> </a:t>
            </a:r>
            <a:r>
              <a:rPr lang="en-US" sz="1900" dirty="0" err="1"/>
              <a:t>medicinali</a:t>
            </a:r>
            <a:r>
              <a:rPr lang="en-US" sz="1900" dirty="0"/>
              <a:t> </a:t>
            </a:r>
            <a:r>
              <a:rPr lang="en-US" sz="1900" dirty="0" err="1"/>
              <a:t>erano</a:t>
            </a:r>
            <a:r>
              <a:rPr lang="en-US" sz="1900" dirty="0"/>
              <a:t> </a:t>
            </a:r>
            <a:r>
              <a:rPr lang="en-US" sz="1900" dirty="0" err="1"/>
              <a:t>chiamati</a:t>
            </a:r>
            <a:r>
              <a:rPr lang="en-US" sz="1900" dirty="0"/>
              <a:t> "</a:t>
            </a:r>
            <a:r>
              <a:rPr lang="en-US" sz="1900" dirty="0" err="1"/>
              <a:t>hampi</a:t>
            </a:r>
            <a:r>
              <a:rPr lang="en-US" sz="1900" dirty="0"/>
              <a:t>", </a:t>
            </a:r>
            <a:r>
              <a:rPr lang="en-US" sz="1900" dirty="0" err="1"/>
              <a:t>indicando</a:t>
            </a:r>
            <a:r>
              <a:rPr lang="en-US" sz="1900" dirty="0"/>
              <a:t> </a:t>
            </a:r>
            <a:r>
              <a:rPr lang="en-US" sz="1900" dirty="0" err="1"/>
              <a:t>che</a:t>
            </a:r>
            <a:r>
              <a:rPr lang="en-US" sz="1900" dirty="0"/>
              <a:t> </a:t>
            </a:r>
            <a:r>
              <a:rPr lang="en-US" sz="1900" dirty="0" err="1"/>
              <a:t>i</a:t>
            </a:r>
            <a:r>
              <a:rPr lang="en-US" sz="1900" dirty="0"/>
              <a:t> </a:t>
            </a:r>
            <a:r>
              <a:rPr lang="en-US" sz="1900" dirty="0" err="1"/>
              <a:t>farmaci</a:t>
            </a:r>
            <a:r>
              <a:rPr lang="en-US" sz="1900" dirty="0"/>
              <a:t> (</a:t>
            </a:r>
            <a:r>
              <a:rPr lang="en-US" sz="1900" dirty="0" err="1"/>
              <a:t>botanici</a:t>
            </a:r>
            <a:r>
              <a:rPr lang="en-US" sz="1900" dirty="0"/>
              <a:t>) </a:t>
            </a:r>
            <a:r>
              <a:rPr lang="en-US" sz="1900" dirty="0" err="1"/>
              <a:t>hanno</a:t>
            </a:r>
            <a:r>
              <a:rPr lang="en-US" sz="1900" dirty="0"/>
              <a:t> </a:t>
            </a:r>
            <a:r>
              <a:rPr lang="en-US" sz="1900" dirty="0" err="1"/>
              <a:t>giocato</a:t>
            </a:r>
            <a:r>
              <a:rPr lang="en-US" sz="1900" dirty="0"/>
              <a:t> un </a:t>
            </a:r>
            <a:r>
              <a:rPr lang="en-US" sz="1900" dirty="0" err="1"/>
              <a:t>ruolo</a:t>
            </a:r>
            <a:r>
              <a:rPr lang="en-US" sz="1900" dirty="0"/>
              <a:t> </a:t>
            </a:r>
            <a:r>
              <a:rPr lang="en-US" sz="1900" dirty="0" err="1"/>
              <a:t>durante</a:t>
            </a:r>
            <a:r>
              <a:rPr lang="en-US" sz="1900" dirty="0"/>
              <a:t> </a:t>
            </a:r>
            <a:r>
              <a:rPr lang="en-US" sz="1900" dirty="0" err="1"/>
              <a:t>l'intervento</a:t>
            </a:r>
            <a:r>
              <a:rPr lang="en-US" sz="1900" dirty="0"/>
              <a:t> </a:t>
            </a:r>
            <a:r>
              <a:rPr lang="en-US" sz="1900" dirty="0" err="1"/>
              <a:t>chirurgico</a:t>
            </a:r>
            <a:r>
              <a:rPr lang="en-US" sz="1900" dirty="0"/>
              <a:t>. Ci </a:t>
            </a:r>
            <a:r>
              <a:rPr lang="en-US" sz="1900" dirty="0" err="1"/>
              <a:t>sono</a:t>
            </a:r>
            <a:r>
              <a:rPr lang="en-US" sz="1900" dirty="0"/>
              <a:t> prove </a:t>
            </a:r>
            <a:r>
              <a:rPr lang="en-US" sz="1900" dirty="0" err="1"/>
              <a:t>che</a:t>
            </a:r>
            <a:r>
              <a:rPr lang="en-US" sz="1900" dirty="0"/>
              <a:t> </a:t>
            </a:r>
            <a:r>
              <a:rPr lang="en-US" sz="1900" dirty="0" err="1"/>
              <a:t>nella</a:t>
            </a:r>
            <a:r>
              <a:rPr lang="en-US" sz="1900" dirty="0"/>
              <a:t> </a:t>
            </a:r>
            <a:r>
              <a:rPr lang="en-US" sz="1900" dirty="0" err="1"/>
              <a:t>medicina</a:t>
            </a:r>
            <a:r>
              <a:rPr lang="en-US" sz="1900" dirty="0"/>
              <a:t> </a:t>
            </a:r>
            <a:r>
              <a:rPr lang="en-US" sz="1900" dirty="0" err="1"/>
              <a:t>precolombiana</a:t>
            </a:r>
            <a:r>
              <a:rPr lang="en-US" sz="1900" dirty="0"/>
              <a:t> </a:t>
            </a:r>
            <a:r>
              <a:rPr lang="en-US" sz="1900" dirty="0" err="1"/>
              <a:t>c'era</a:t>
            </a:r>
            <a:r>
              <a:rPr lang="en-US" sz="1900" dirty="0"/>
              <a:t> </a:t>
            </a:r>
            <a:r>
              <a:rPr lang="en-US" sz="1900" dirty="0" err="1"/>
              <a:t>un'alta</a:t>
            </a:r>
            <a:r>
              <a:rPr lang="en-US" sz="1900" dirty="0"/>
              <a:t> </a:t>
            </a:r>
            <a:r>
              <a:rPr lang="en-US" sz="1900" dirty="0" err="1"/>
              <a:t>percentuale</a:t>
            </a:r>
            <a:r>
              <a:rPr lang="en-US" sz="1900" dirty="0"/>
              <a:t> di </a:t>
            </a:r>
            <a:r>
              <a:rPr lang="en-US" sz="1900" dirty="0" err="1"/>
              <a:t>recupero</a:t>
            </a:r>
            <a:r>
              <a:rPr lang="en-US" sz="1900" dirty="0"/>
              <a:t> </a:t>
            </a:r>
            <a:r>
              <a:rPr lang="en-US" sz="1900" dirty="0" err="1"/>
              <a:t>tra</a:t>
            </a:r>
            <a:r>
              <a:rPr lang="en-US" sz="1900" dirty="0"/>
              <a:t> </a:t>
            </a:r>
            <a:r>
              <a:rPr lang="en-US" sz="1900" dirty="0" err="1"/>
              <a:t>i</a:t>
            </a:r>
            <a:r>
              <a:rPr lang="en-US" sz="1900" dirty="0"/>
              <a:t> </a:t>
            </a:r>
            <a:r>
              <a:rPr lang="en-US" sz="1900" dirty="0" err="1"/>
              <a:t>pazienti</a:t>
            </a:r>
            <a:r>
              <a:rPr lang="en-US" sz="1900" dirty="0"/>
              <a:t> con </a:t>
            </a:r>
            <a:r>
              <a:rPr lang="en-US" sz="1900" dirty="0" err="1"/>
              <a:t>crani</a:t>
            </a:r>
            <a:r>
              <a:rPr lang="en-US" sz="1900" dirty="0"/>
              <a:t> </a:t>
            </a:r>
            <a:r>
              <a:rPr lang="en-US" sz="1900" dirty="0" err="1"/>
              <a:t>trepanati</a:t>
            </a:r>
            <a:r>
              <a:rPr lang="en-US" sz="1900" dirty="0"/>
              <a:t>, </a:t>
            </a:r>
            <a:r>
              <a:rPr lang="en-US" sz="1900" dirty="0" err="1"/>
              <a:t>indicato</a:t>
            </a:r>
            <a:r>
              <a:rPr lang="en-US" sz="1900" dirty="0"/>
              <a:t> </a:t>
            </a:r>
            <a:r>
              <a:rPr lang="en-US" sz="1900" dirty="0" err="1"/>
              <a:t>grazie</a:t>
            </a:r>
            <a:r>
              <a:rPr lang="en-US" sz="1900" dirty="0"/>
              <a:t> </a:t>
            </a:r>
            <a:r>
              <a:rPr lang="en-US" sz="1900" dirty="0" err="1"/>
              <a:t>all'uso</a:t>
            </a:r>
            <a:r>
              <a:rPr lang="en-US" sz="1900" dirty="0"/>
              <a:t> di </a:t>
            </a:r>
            <a:r>
              <a:rPr lang="en-US" sz="1900" dirty="0" err="1"/>
              <a:t>piante</a:t>
            </a:r>
            <a:r>
              <a:rPr lang="en-US" sz="1900" dirty="0"/>
              <a:t> </a:t>
            </a:r>
            <a:r>
              <a:rPr lang="en-US" sz="1900" dirty="0" err="1"/>
              <a:t>medicinali</a:t>
            </a:r>
            <a:r>
              <a:rPr lang="en-US" sz="1900" dirty="0"/>
              <a:t> per </a:t>
            </a:r>
            <a:r>
              <a:rPr lang="en-US" sz="1900" dirty="0" err="1"/>
              <a:t>prevenire</a:t>
            </a:r>
            <a:r>
              <a:rPr lang="en-US" sz="1900" dirty="0"/>
              <a:t> </a:t>
            </a:r>
            <a:r>
              <a:rPr lang="en-US" sz="1900" dirty="0" err="1"/>
              <a:t>infezioni</a:t>
            </a:r>
            <a:r>
              <a:rPr lang="en-US" sz="1900" dirty="0"/>
              <a:t> e </a:t>
            </a:r>
            <a:r>
              <a:rPr lang="en-US" sz="1900" dirty="0" err="1"/>
              <a:t>infiammazioni</a:t>
            </a:r>
            <a:r>
              <a:rPr lang="en-US" sz="1900" dirty="0"/>
              <a:t> e </a:t>
            </a:r>
            <a:r>
              <a:rPr lang="en-US" sz="1900" dirty="0" err="1"/>
              <a:t>possibilmente</a:t>
            </a:r>
            <a:r>
              <a:rPr lang="en-US" sz="1900" dirty="0"/>
              <a:t> </a:t>
            </a:r>
            <a:r>
              <a:rPr lang="en-US" sz="1900" dirty="0" err="1"/>
              <a:t>anche</a:t>
            </a:r>
            <a:r>
              <a:rPr lang="en-US" sz="1900" dirty="0"/>
              <a:t> </a:t>
            </a:r>
            <a:r>
              <a:rPr lang="en-US" sz="1900" dirty="0" err="1"/>
              <a:t>antidolorifici</a:t>
            </a:r>
            <a:r>
              <a:rPr lang="en-US" sz="1900" dirty="0"/>
              <a:t> per </a:t>
            </a:r>
            <a:r>
              <a:rPr lang="en-US" sz="1900" dirty="0" err="1"/>
              <a:t>ridurre</a:t>
            </a:r>
            <a:r>
              <a:rPr lang="en-US" sz="1900" dirty="0"/>
              <a:t> il dolore </a:t>
            </a:r>
            <a:r>
              <a:rPr lang="en-US" sz="1900" dirty="0" err="1"/>
              <a:t>durante</a:t>
            </a:r>
            <a:r>
              <a:rPr lang="en-US" sz="1900" dirty="0"/>
              <a:t> </a:t>
            </a:r>
            <a:r>
              <a:rPr lang="en-US" sz="1900" dirty="0" err="1"/>
              <a:t>l'operazione</a:t>
            </a:r>
            <a:r>
              <a:rPr lang="en-US" sz="1900" dirty="0"/>
              <a:t>. </a:t>
            </a:r>
            <a:r>
              <a:rPr lang="en-US" sz="1900" dirty="0" err="1"/>
              <a:t>Resti</a:t>
            </a:r>
            <a:r>
              <a:rPr lang="en-US" sz="1900" dirty="0"/>
              <a:t> di </a:t>
            </a:r>
            <a:r>
              <a:rPr lang="en-US" sz="1900" dirty="0" err="1"/>
              <a:t>queste</a:t>
            </a:r>
            <a:r>
              <a:rPr lang="en-US" sz="1900" dirty="0"/>
              <a:t> </a:t>
            </a:r>
            <a:r>
              <a:rPr lang="en-US" sz="1900" dirty="0" err="1"/>
              <a:t>piante</a:t>
            </a:r>
            <a:r>
              <a:rPr lang="en-US" sz="1900" dirty="0"/>
              <a:t> </a:t>
            </a:r>
            <a:r>
              <a:rPr lang="en-US" sz="1900" dirty="0" err="1"/>
              <a:t>sono</a:t>
            </a:r>
            <a:r>
              <a:rPr lang="en-US" sz="1900" dirty="0"/>
              <a:t> </a:t>
            </a:r>
            <a:r>
              <a:rPr lang="en-US" sz="1900" dirty="0" err="1"/>
              <a:t>stati</a:t>
            </a:r>
            <a:r>
              <a:rPr lang="en-US" sz="1900" dirty="0"/>
              <a:t> </a:t>
            </a:r>
            <a:r>
              <a:rPr lang="en-US" sz="1900" dirty="0" err="1"/>
              <a:t>trovati</a:t>
            </a:r>
            <a:r>
              <a:rPr lang="en-US" sz="1900" dirty="0"/>
              <a:t> </a:t>
            </a:r>
            <a:r>
              <a:rPr lang="en-US" sz="1900" dirty="0" err="1"/>
              <a:t>accanto</a:t>
            </a:r>
            <a:r>
              <a:rPr lang="en-US" sz="1900" dirty="0"/>
              <a:t> ai </a:t>
            </a:r>
            <a:r>
              <a:rPr lang="en-US" sz="1900" dirty="0" err="1"/>
              <a:t>resti</a:t>
            </a:r>
            <a:r>
              <a:rPr lang="en-US" sz="1900" dirty="0"/>
              <a:t> </a:t>
            </a:r>
            <a:r>
              <a:rPr lang="en-US" sz="1900" dirty="0" err="1"/>
              <a:t>ossei</a:t>
            </a:r>
            <a:r>
              <a:rPr lang="en-US" sz="1900" dirty="0"/>
              <a:t>.
</a:t>
            </a:r>
            <a:endParaRPr lang="es-ES" sz="2000" dirty="0"/>
          </a:p>
          <a:p>
            <a:pPr marL="0" indent="0" algn="just">
              <a:buNone/>
            </a:pPr>
            <a:endParaRPr lang="es-ES" sz="2400" dirty="0"/>
          </a:p>
          <a:p>
            <a:pPr marL="0" indent="0" algn="just">
              <a:buNone/>
            </a:pPr>
            <a:endParaRPr lang="es-ES" sz="2400" dirty="0"/>
          </a:p>
          <a:p>
            <a:pPr marL="69056" indent="2381" algn="just">
              <a:buNone/>
            </a:pPr>
            <a:endParaRPr lang="en-US" sz="1100" dirty="0"/>
          </a:p>
          <a:p>
            <a:pPr marL="69056" indent="2381" algn="just">
              <a:buNone/>
            </a:pPr>
            <a:endParaRPr lang="en-US" sz="1100" dirty="0"/>
          </a:p>
          <a:p>
            <a:pPr marL="69056" indent="2381" algn="just">
              <a:buNone/>
            </a:pPr>
            <a:endParaRPr lang="en-US" sz="1100" dirty="0"/>
          </a:p>
          <a:p>
            <a:pPr marL="69056" indent="2381" algn="just">
              <a:buNone/>
            </a:pPr>
            <a:r>
              <a:rPr lang="en-US" sz="1100" dirty="0"/>
              <a:t>Jan G. R.  </a:t>
            </a:r>
            <a:r>
              <a:rPr lang="en-US" sz="1100" dirty="0" err="1"/>
              <a:t>Elferink</a:t>
            </a:r>
            <a:r>
              <a:rPr lang="es-PE" sz="1100" dirty="0"/>
              <a:t>. </a:t>
            </a:r>
            <a:r>
              <a:rPr lang="en-US" sz="1100" dirty="0"/>
              <a:t>The Inca healer: empirical medical knowledge and magic in pre-Columbian Peru. </a:t>
            </a:r>
            <a:r>
              <a:rPr lang="es-PE" sz="1100" dirty="0"/>
              <a:t>Revista de Indias, 2015, vol. LXXV, n.º 264 Págs. 323­350, ISSN: 0034­8341. </a:t>
            </a:r>
            <a:r>
              <a:rPr lang="en-US" sz="1100" dirty="0"/>
              <a:t>doi:10.3989/revindias.2015.011</a:t>
            </a:r>
            <a:endParaRPr lang="es-ES" sz="1500" dirty="0"/>
          </a:p>
          <a:p>
            <a:pPr marL="0" indent="0" algn="just">
              <a:buNone/>
            </a:pPr>
            <a:endParaRPr lang="es-PE" sz="1500" dirty="0"/>
          </a:p>
        </p:txBody>
      </p:sp>
    </p:spTree>
    <p:extLst>
      <p:ext uri="{BB962C8B-B14F-4D97-AF65-F5344CB8AC3E}">
        <p14:creationId xmlns:p14="http://schemas.microsoft.com/office/powerpoint/2010/main" val="338336936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AB1BF881-FDE1-4B2A-885E-75D6E954C172}"/>
              </a:ext>
            </a:extLst>
          </p:cNvPr>
          <p:cNvSpPr>
            <a:spLocks noGrp="1"/>
          </p:cNvSpPr>
          <p:nvPr>
            <p:ph type="title"/>
          </p:nvPr>
        </p:nvSpPr>
        <p:spPr>
          <a:xfrm>
            <a:off x="536182" y="880021"/>
            <a:ext cx="7886700" cy="630281"/>
          </a:xfrm>
        </p:spPr>
        <p:txBody>
          <a:bodyPr>
            <a:normAutofit/>
          </a:bodyPr>
          <a:lstStyle/>
          <a:p>
            <a:r>
              <a:rPr lang="es-PE" sz="1800" b="1" dirty="0">
                <a:solidFill>
                  <a:schemeClr val="accent2"/>
                </a:solidFill>
                <a:effectLst>
                  <a:outerShdw blurRad="38100" dist="38100" dir="2700000" algn="tl">
                    <a:srgbClr val="000000">
                      <a:alpha val="43137"/>
                    </a:srgbClr>
                  </a:outerShdw>
                </a:effectLst>
              </a:rPr>
              <a:t>6. </a:t>
            </a:r>
            <a:r>
              <a:rPr lang="en-US" sz="1800" b="1" dirty="0" err="1">
                <a:solidFill>
                  <a:schemeClr val="accent2"/>
                </a:solidFill>
                <a:effectLst>
                  <a:outerShdw blurRad="38100" dist="38100" dir="2700000" algn="tl">
                    <a:srgbClr val="000000">
                      <a:alpha val="43137"/>
                    </a:srgbClr>
                  </a:outerShdw>
                </a:effectLst>
              </a:rPr>
              <a:t>Trefinazione</a:t>
            </a:r>
            <a:endParaRPr lang="es-PE" sz="1800" b="1" dirty="0">
              <a:solidFill>
                <a:schemeClr val="accent2"/>
              </a:solidFill>
              <a:effectLst>
                <a:outerShdw blurRad="38100" dist="38100" dir="2700000" algn="tl">
                  <a:srgbClr val="000000">
                    <a:alpha val="43137"/>
                  </a:srgbClr>
                </a:outerShdw>
              </a:effectLst>
            </a:endParaRPr>
          </a:p>
        </p:txBody>
      </p:sp>
      <p:sp>
        <p:nvSpPr>
          <p:cNvPr id="3" name="Marcador de contenido 2">
            <a:extLst>
              <a:ext uri="{FF2B5EF4-FFF2-40B4-BE49-F238E27FC236}">
                <a16:creationId xmlns:a16="http://schemas.microsoft.com/office/drawing/2014/main" xmlns="" id="{A077D5A6-5AC4-43E8-A2B4-8D9C54039EDB}"/>
              </a:ext>
            </a:extLst>
          </p:cNvPr>
          <p:cNvSpPr>
            <a:spLocks noGrp="1"/>
          </p:cNvSpPr>
          <p:nvPr>
            <p:ph idx="1"/>
          </p:nvPr>
        </p:nvSpPr>
        <p:spPr>
          <a:xfrm>
            <a:off x="638923" y="1471960"/>
            <a:ext cx="7886700" cy="1230143"/>
          </a:xfrm>
        </p:spPr>
        <p:txBody>
          <a:bodyPr>
            <a:normAutofit/>
          </a:bodyPr>
          <a:lstStyle/>
          <a:p>
            <a:pPr marL="0" indent="0" algn="just">
              <a:buNone/>
            </a:pPr>
            <a:r>
              <a:rPr lang="en-US" sz="1200" dirty="0"/>
              <a:t>La </a:t>
            </a:r>
            <a:r>
              <a:rPr lang="en-US" sz="1200" dirty="0" err="1"/>
              <a:t>trefinazione</a:t>
            </a:r>
            <a:r>
              <a:rPr lang="en-US" sz="1200" dirty="0"/>
              <a:t> è </a:t>
            </a:r>
            <a:r>
              <a:rPr lang="en-US" sz="1200" dirty="0" err="1"/>
              <a:t>stata</a:t>
            </a:r>
            <a:r>
              <a:rPr lang="en-US" sz="1200" dirty="0"/>
              <a:t> </a:t>
            </a:r>
            <a:r>
              <a:rPr lang="en-US" sz="1200" dirty="0" err="1"/>
              <a:t>effettuata</a:t>
            </a:r>
            <a:r>
              <a:rPr lang="en-US" sz="1200" dirty="0"/>
              <a:t> in </a:t>
            </a:r>
            <a:r>
              <a:rPr lang="en-US" sz="1200" dirty="0" err="1"/>
              <a:t>molte</a:t>
            </a:r>
            <a:r>
              <a:rPr lang="en-US" sz="1200" dirty="0"/>
              <a:t> culture e </a:t>
            </a:r>
            <a:r>
              <a:rPr lang="en-US" sz="1200" dirty="0" err="1"/>
              <a:t>richiede</a:t>
            </a:r>
            <a:r>
              <a:rPr lang="en-US" sz="1200" dirty="0"/>
              <a:t> </a:t>
            </a:r>
            <a:r>
              <a:rPr lang="en-US" sz="1200" dirty="0" err="1"/>
              <a:t>grande</a:t>
            </a:r>
            <a:r>
              <a:rPr lang="en-US" sz="1200" dirty="0"/>
              <a:t> </a:t>
            </a:r>
            <a:r>
              <a:rPr lang="en-US" sz="1200" dirty="0" err="1"/>
              <a:t>abilità</a:t>
            </a:r>
            <a:r>
              <a:rPr lang="en-US" sz="1200" dirty="0"/>
              <a:t> </a:t>
            </a:r>
            <a:r>
              <a:rPr lang="en-US" sz="1200" dirty="0" err="1"/>
              <a:t>tecnica</a:t>
            </a:r>
            <a:r>
              <a:rPr lang="en-US" sz="1200" dirty="0"/>
              <a:t>. 
</a:t>
            </a:r>
            <a:r>
              <a:rPr lang="en-US" sz="1200" dirty="0" err="1"/>
              <a:t>Sono</a:t>
            </a:r>
            <a:r>
              <a:rPr lang="en-US" sz="1200" dirty="0"/>
              <a:t> state date due </a:t>
            </a:r>
            <a:r>
              <a:rPr lang="en-US" sz="1200" dirty="0" err="1"/>
              <a:t>spiegazioni</a:t>
            </a:r>
            <a:r>
              <a:rPr lang="en-US" sz="1200" dirty="0"/>
              <a:t> per </a:t>
            </a:r>
            <a:r>
              <a:rPr lang="en-US" sz="1200" dirty="0" err="1"/>
              <a:t>spiegare</a:t>
            </a:r>
            <a:r>
              <a:rPr lang="en-US" sz="1200" dirty="0"/>
              <a:t> </a:t>
            </a:r>
            <a:r>
              <a:rPr lang="en-US" sz="1200" dirty="0" err="1"/>
              <a:t>perché</a:t>
            </a:r>
            <a:r>
              <a:rPr lang="en-US" sz="1200" dirty="0"/>
              <a:t> è </a:t>
            </a:r>
            <a:r>
              <a:rPr lang="en-US" sz="1200" dirty="0" err="1"/>
              <a:t>stata</a:t>
            </a:r>
            <a:r>
              <a:rPr lang="en-US" sz="1200" dirty="0"/>
              <a:t> </a:t>
            </a:r>
            <a:r>
              <a:rPr lang="en-US" sz="1200" dirty="0" err="1"/>
              <a:t>praticata</a:t>
            </a:r>
            <a:r>
              <a:rPr lang="en-US" sz="1200" dirty="0"/>
              <a:t>:</a:t>
            </a:r>
          </a:p>
          <a:p>
            <a:pPr marL="0" indent="0" algn="just">
              <a:buNone/>
            </a:pPr>
            <a:r>
              <a:rPr lang="en-US" sz="1200" dirty="0"/>
              <a:t>Come un </a:t>
            </a:r>
            <a:r>
              <a:rPr lang="en-US" sz="1200" dirty="0" err="1"/>
              <a:t>processo</a:t>
            </a:r>
            <a:r>
              <a:rPr lang="en-US" sz="1200" dirty="0"/>
              <a:t> </a:t>
            </a:r>
            <a:r>
              <a:rPr lang="en-US" sz="1200" dirty="0" err="1"/>
              <a:t>terapeutico</a:t>
            </a:r>
            <a:r>
              <a:rPr lang="en-US" sz="1200" dirty="0"/>
              <a:t> </a:t>
            </a:r>
            <a:r>
              <a:rPr lang="en-US" sz="1200" dirty="0" err="1"/>
              <a:t>destinato</a:t>
            </a:r>
            <a:r>
              <a:rPr lang="en-US" sz="1200" dirty="0"/>
              <a:t> ad </a:t>
            </a:r>
            <a:r>
              <a:rPr lang="en-US" sz="1200" dirty="0" err="1"/>
              <a:t>alleviare</a:t>
            </a:r>
            <a:r>
              <a:rPr lang="en-US" sz="1200" dirty="0"/>
              <a:t> la </a:t>
            </a:r>
            <a:r>
              <a:rPr lang="en-US" sz="1200" dirty="0" err="1"/>
              <a:t>pressione</a:t>
            </a:r>
            <a:r>
              <a:rPr lang="en-US" sz="1200" dirty="0"/>
              <a:t> </a:t>
            </a:r>
            <a:r>
              <a:rPr lang="en-US" sz="1200" dirty="0" err="1"/>
              <a:t>intracraniale</a:t>
            </a:r>
            <a:r>
              <a:rPr lang="en-US" sz="1200" dirty="0"/>
              <a:t> o </a:t>
            </a:r>
            <a:r>
              <a:rPr lang="en-US" sz="1200" dirty="0" err="1"/>
              <a:t>estrarre</a:t>
            </a:r>
            <a:r>
              <a:rPr lang="en-US" sz="1200" dirty="0"/>
              <a:t> </a:t>
            </a:r>
            <a:r>
              <a:rPr lang="en-US" sz="1200" dirty="0" err="1"/>
              <a:t>frammenti</a:t>
            </a:r>
            <a:r>
              <a:rPr lang="en-US" sz="1200" dirty="0"/>
              <a:t> </a:t>
            </a:r>
            <a:r>
              <a:rPr lang="en-US" sz="1200" dirty="0" err="1"/>
              <a:t>ossei</a:t>
            </a:r>
            <a:r>
              <a:rPr lang="en-US" sz="1200" dirty="0"/>
              <a:t> </a:t>
            </a:r>
            <a:r>
              <a:rPr lang="en-US" sz="1200" dirty="0" err="1"/>
              <a:t>dalla</a:t>
            </a:r>
            <a:r>
              <a:rPr lang="en-US" sz="1200" dirty="0"/>
              <a:t> </a:t>
            </a:r>
            <a:r>
              <a:rPr lang="en-US" sz="1200" dirty="0" err="1"/>
              <a:t>superficie</a:t>
            </a:r>
            <a:r>
              <a:rPr lang="en-US" sz="1200" dirty="0"/>
              <a:t> del </a:t>
            </a:r>
            <a:r>
              <a:rPr lang="en-US" sz="1200" dirty="0" err="1"/>
              <a:t>cervello</a:t>
            </a:r>
            <a:r>
              <a:rPr lang="en-US" sz="1200" dirty="0"/>
              <a:t>. </a:t>
            </a:r>
            <a:r>
              <a:rPr lang="en-US" sz="1200" dirty="0" err="1"/>
              <a:t>Motivo</a:t>
            </a:r>
            <a:r>
              <a:rPr lang="en-US" sz="1200" dirty="0"/>
              <a:t> magico-ritual, </a:t>
            </a:r>
            <a:r>
              <a:rPr lang="en-US" sz="1200" dirty="0" err="1"/>
              <a:t>così</a:t>
            </a:r>
            <a:r>
              <a:rPr lang="en-US" sz="1200" dirty="0"/>
              <a:t> </a:t>
            </a:r>
            <a:r>
              <a:rPr lang="en-US" sz="1200" dirty="0" err="1"/>
              <a:t>che</a:t>
            </a:r>
            <a:r>
              <a:rPr lang="en-US" sz="1200" dirty="0"/>
              <a:t> </a:t>
            </a:r>
            <a:r>
              <a:rPr lang="en-US" sz="1200" dirty="0" err="1"/>
              <a:t>gli</a:t>
            </a:r>
            <a:r>
              <a:rPr lang="en-US" sz="1200" dirty="0"/>
              <a:t> </a:t>
            </a:r>
            <a:r>
              <a:rPr lang="en-US" sz="1200" dirty="0" err="1"/>
              <a:t>spiriti</a:t>
            </a:r>
            <a:r>
              <a:rPr lang="en-US" sz="1200" dirty="0"/>
              <a:t> </a:t>
            </a:r>
            <a:r>
              <a:rPr lang="en-US" sz="1200" dirty="0" err="1"/>
              <a:t>maligni</a:t>
            </a:r>
            <a:r>
              <a:rPr lang="en-US" sz="1200" dirty="0"/>
              <a:t> </a:t>
            </a:r>
            <a:r>
              <a:rPr lang="en-US" sz="1200" dirty="0" err="1"/>
              <a:t>lascino</a:t>
            </a:r>
            <a:r>
              <a:rPr lang="en-US" sz="1200" dirty="0"/>
              <a:t> la </a:t>
            </a:r>
            <a:r>
              <a:rPr lang="en-US" sz="1200" dirty="0" err="1"/>
              <a:t>testa</a:t>
            </a:r>
            <a:r>
              <a:rPr lang="en-US" sz="1200" dirty="0"/>
              <a:t> dopo la </a:t>
            </a:r>
            <a:r>
              <a:rPr lang="en-US" sz="1200" dirty="0" err="1"/>
              <a:t>trefinazione</a:t>
            </a:r>
            <a:r>
              <a:rPr lang="en-US" sz="1200" dirty="0"/>
              <a:t>.</a:t>
            </a:r>
            <a:endParaRPr lang="es-PE" sz="1200" dirty="0"/>
          </a:p>
        </p:txBody>
      </p:sp>
    </p:spTree>
    <p:extLst>
      <p:ext uri="{BB962C8B-B14F-4D97-AF65-F5344CB8AC3E}">
        <p14:creationId xmlns:p14="http://schemas.microsoft.com/office/powerpoint/2010/main" val="253382672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37277" y="1003310"/>
            <a:ext cx="7886700" cy="445347"/>
          </a:xfrm>
        </p:spPr>
        <p:txBody>
          <a:bodyPr>
            <a:normAutofit/>
          </a:bodyPr>
          <a:lstStyle/>
          <a:p>
            <a:r>
              <a:rPr lang="es-PE" sz="1800" b="1" dirty="0">
                <a:solidFill>
                  <a:schemeClr val="accent2"/>
                </a:solidFill>
                <a:effectLst>
                  <a:outerShdw blurRad="38100" dist="38100" dir="2700000" algn="tl">
                    <a:srgbClr val="000000">
                      <a:alpha val="43137"/>
                    </a:srgbClr>
                  </a:outerShdw>
                </a:effectLst>
              </a:rPr>
              <a:t>6. </a:t>
            </a:r>
            <a:r>
              <a:rPr lang="en-US" sz="1800" b="1" dirty="0" err="1">
                <a:solidFill>
                  <a:schemeClr val="accent2"/>
                </a:solidFill>
                <a:effectLst>
                  <a:outerShdw blurRad="38100" dist="38100" dir="2700000" algn="tl">
                    <a:srgbClr val="000000">
                      <a:alpha val="43137"/>
                    </a:srgbClr>
                  </a:outerShdw>
                </a:effectLst>
              </a:rPr>
              <a:t>Trefinazione</a:t>
            </a:r>
            <a:endParaRPr lang="en-US" sz="1800" b="1" dirty="0">
              <a:solidFill>
                <a:schemeClr val="accent2"/>
              </a:solidFill>
              <a:effectLst>
                <a:outerShdw blurRad="38100" dist="38100" dir="2700000" algn="tl">
                  <a:srgbClr val="000000">
                    <a:alpha val="43137"/>
                  </a:srgbClr>
                </a:outerShdw>
              </a:effectLst>
            </a:endParaRPr>
          </a:p>
        </p:txBody>
      </p:sp>
      <p:sp>
        <p:nvSpPr>
          <p:cNvPr id="3" name="Marcador de contenido 2"/>
          <p:cNvSpPr>
            <a:spLocks noGrp="1"/>
          </p:cNvSpPr>
          <p:nvPr>
            <p:ph idx="1"/>
          </p:nvPr>
        </p:nvSpPr>
        <p:spPr>
          <a:xfrm>
            <a:off x="637277" y="1574703"/>
            <a:ext cx="7886700" cy="1384255"/>
          </a:xfrm>
        </p:spPr>
        <p:txBody>
          <a:bodyPr>
            <a:normAutofit/>
          </a:bodyPr>
          <a:lstStyle/>
          <a:p>
            <a:pPr marL="0" indent="0" algn="just">
              <a:buNone/>
            </a:pPr>
            <a:r>
              <a:rPr lang="en-US" sz="1200" dirty="0"/>
              <a:t>Di </a:t>
            </a:r>
            <a:r>
              <a:rPr lang="en-US" sz="1200" dirty="0" err="1"/>
              <a:t>tutte</a:t>
            </a:r>
            <a:r>
              <a:rPr lang="en-US" sz="1200" dirty="0"/>
              <a:t> le culture </a:t>
            </a:r>
            <a:r>
              <a:rPr lang="en-US" sz="1200" dirty="0" err="1"/>
              <a:t>precolombiane</a:t>
            </a:r>
            <a:r>
              <a:rPr lang="en-US" sz="1200" dirty="0"/>
              <a:t> in </a:t>
            </a:r>
            <a:r>
              <a:rPr lang="en-US" sz="1200" dirty="0" err="1"/>
              <a:t>Perù</a:t>
            </a:r>
            <a:r>
              <a:rPr lang="en-US" sz="1200" dirty="0"/>
              <a:t>, </a:t>
            </a:r>
            <a:r>
              <a:rPr lang="en-US" sz="1200" dirty="0" err="1"/>
              <a:t>Paracas</a:t>
            </a:r>
            <a:r>
              <a:rPr lang="en-US" sz="1200" dirty="0"/>
              <a:t> era la </a:t>
            </a:r>
            <a:r>
              <a:rPr lang="en-US" sz="1200" dirty="0" err="1"/>
              <a:t>cultura</a:t>
            </a:r>
            <a:r>
              <a:rPr lang="en-US" sz="1200" dirty="0"/>
              <a:t> </a:t>
            </a:r>
            <a:r>
              <a:rPr lang="en-US" sz="1200" dirty="0" err="1"/>
              <a:t>precolombiana</a:t>
            </a:r>
            <a:r>
              <a:rPr lang="en-US" sz="1200" dirty="0"/>
              <a:t> </a:t>
            </a:r>
            <a:r>
              <a:rPr lang="en-US" sz="1200" dirty="0" err="1"/>
              <a:t>che</a:t>
            </a:r>
            <a:r>
              <a:rPr lang="en-US" sz="1200" dirty="0"/>
              <a:t> </a:t>
            </a:r>
            <a:r>
              <a:rPr lang="en-US" sz="1200" dirty="0" err="1"/>
              <a:t>sviluppava</a:t>
            </a:r>
            <a:r>
              <a:rPr lang="en-US" sz="1200" dirty="0"/>
              <a:t> con </a:t>
            </a:r>
            <a:r>
              <a:rPr lang="en-US" sz="1200" dirty="0" err="1"/>
              <a:t>maggior</a:t>
            </a:r>
            <a:r>
              <a:rPr lang="en-US" sz="1200" dirty="0"/>
              <a:t> </a:t>
            </a:r>
            <a:r>
              <a:rPr lang="en-US" sz="1200" dirty="0" err="1"/>
              <a:t>successo</a:t>
            </a:r>
            <a:r>
              <a:rPr lang="en-US" sz="1200" dirty="0"/>
              <a:t> le </a:t>
            </a:r>
            <a:r>
              <a:rPr lang="en-US" sz="1200" dirty="0" err="1"/>
              <a:t>trefinazioni</a:t>
            </a:r>
            <a:r>
              <a:rPr lang="en-US" sz="1200" dirty="0"/>
              <a:t>. 
Per </a:t>
            </a:r>
            <a:r>
              <a:rPr lang="en-US" sz="1200" dirty="0" err="1"/>
              <a:t>operare</a:t>
            </a:r>
            <a:r>
              <a:rPr lang="en-US" sz="1200" dirty="0"/>
              <a:t>, </a:t>
            </a:r>
            <a:r>
              <a:rPr lang="en-US" sz="1200" dirty="0" err="1"/>
              <a:t>i</a:t>
            </a:r>
            <a:r>
              <a:rPr lang="en-US" sz="1200" dirty="0"/>
              <a:t> medici </a:t>
            </a:r>
            <a:r>
              <a:rPr lang="en-US" sz="1200" dirty="0" err="1"/>
              <a:t>chirurgici</a:t>
            </a:r>
            <a:r>
              <a:rPr lang="en-US" sz="1200" dirty="0"/>
              <a:t> </a:t>
            </a:r>
            <a:r>
              <a:rPr lang="en-US" sz="1200" dirty="0" err="1"/>
              <a:t>hanno</a:t>
            </a:r>
            <a:r>
              <a:rPr lang="en-US" sz="1200" dirty="0"/>
              <a:t> </a:t>
            </a:r>
            <a:r>
              <a:rPr lang="en-US" sz="1200" dirty="0" err="1"/>
              <a:t>usato</a:t>
            </a:r>
            <a:r>
              <a:rPr lang="en-US" sz="1200" dirty="0"/>
              <a:t> il Tumi, </a:t>
            </a:r>
            <a:r>
              <a:rPr lang="en-US" sz="1200" dirty="0" err="1"/>
              <a:t>tra</a:t>
            </a:r>
            <a:r>
              <a:rPr lang="en-US" sz="1200" dirty="0"/>
              <a:t> </a:t>
            </a:r>
            <a:r>
              <a:rPr lang="en-US" sz="1200" dirty="0" err="1"/>
              <a:t>gli</a:t>
            </a:r>
            <a:r>
              <a:rPr lang="en-US" sz="1200" dirty="0"/>
              <a:t> </a:t>
            </a:r>
            <a:r>
              <a:rPr lang="en-US" sz="1200" dirty="0" err="1"/>
              <a:t>altri</a:t>
            </a:r>
            <a:r>
              <a:rPr lang="en-US" sz="1200" dirty="0"/>
              <a:t> </a:t>
            </a:r>
            <a:r>
              <a:rPr lang="en-US" sz="1200" dirty="0" err="1"/>
              <a:t>strumenti</a:t>
            </a:r>
            <a:r>
              <a:rPr lang="en-US" sz="1200" dirty="0"/>
              <a:t>.
La </a:t>
            </a:r>
            <a:r>
              <a:rPr lang="en-US" sz="1200" dirty="0" err="1"/>
              <a:t>procedura</a:t>
            </a:r>
            <a:r>
              <a:rPr lang="en-US" sz="1200" dirty="0"/>
              <a:t> </a:t>
            </a:r>
            <a:r>
              <a:rPr lang="en-US" sz="1200" dirty="0" err="1"/>
              <a:t>consisteva</a:t>
            </a:r>
            <a:r>
              <a:rPr lang="en-US" sz="1200" dirty="0"/>
              <a:t> </a:t>
            </a:r>
            <a:r>
              <a:rPr lang="en-US" sz="1200" dirty="0" err="1"/>
              <a:t>nell'estrarre</a:t>
            </a:r>
            <a:r>
              <a:rPr lang="en-US" sz="1200" dirty="0"/>
              <a:t> </a:t>
            </a:r>
            <a:r>
              <a:rPr lang="en-US" sz="1200" dirty="0" err="1"/>
              <a:t>l'area</a:t>
            </a:r>
            <a:r>
              <a:rPr lang="en-US" sz="1200" dirty="0"/>
              <a:t> </a:t>
            </a:r>
            <a:r>
              <a:rPr lang="en-US" sz="1200" dirty="0" err="1"/>
              <a:t>interessata</a:t>
            </a:r>
            <a:r>
              <a:rPr lang="en-US" sz="1200" dirty="0"/>
              <a:t>, </a:t>
            </a:r>
            <a:r>
              <a:rPr lang="en-US" sz="1200" dirty="0" err="1"/>
              <a:t>coprendo</a:t>
            </a:r>
            <a:r>
              <a:rPr lang="en-US" sz="1200" dirty="0"/>
              <a:t> il </a:t>
            </a:r>
            <a:r>
              <a:rPr lang="en-US" sz="1200" dirty="0" err="1"/>
              <a:t>foro</a:t>
            </a:r>
            <a:r>
              <a:rPr lang="en-US" sz="1200" dirty="0"/>
              <a:t> con piastre </a:t>
            </a:r>
            <a:r>
              <a:rPr lang="en-US" sz="1200" dirty="0" err="1"/>
              <a:t>d'oro</a:t>
            </a:r>
            <a:r>
              <a:rPr lang="en-US" sz="1200" dirty="0"/>
              <a:t> e </a:t>
            </a:r>
            <a:r>
              <a:rPr lang="en-US" sz="1200" dirty="0" err="1"/>
              <a:t>coprendo</a:t>
            </a:r>
            <a:r>
              <a:rPr lang="en-US" sz="1200" dirty="0"/>
              <a:t> </a:t>
            </a:r>
            <a:r>
              <a:rPr lang="en-US" sz="1200" dirty="0" err="1"/>
              <a:t>l'area</a:t>
            </a:r>
            <a:r>
              <a:rPr lang="en-US" sz="1200" dirty="0"/>
              <a:t> </a:t>
            </a:r>
            <a:r>
              <a:rPr lang="en-US" sz="1200" dirty="0" err="1"/>
              <a:t>azionata</a:t>
            </a:r>
            <a:r>
              <a:rPr lang="en-US" sz="1200" dirty="0"/>
              <a:t> con </a:t>
            </a:r>
            <a:r>
              <a:rPr lang="en-US" sz="1200" dirty="0" err="1"/>
              <a:t>bende</a:t>
            </a:r>
            <a:r>
              <a:rPr lang="en-US" sz="1200" dirty="0"/>
              <a:t> con </a:t>
            </a:r>
            <a:r>
              <a:rPr lang="en-US" sz="1200" dirty="0" err="1"/>
              <a:t>cotone</a:t>
            </a:r>
            <a:r>
              <a:rPr lang="en-US" sz="1200" dirty="0"/>
              <a:t> </a:t>
            </a:r>
            <a:r>
              <a:rPr lang="en-US" sz="1200" dirty="0" err="1"/>
              <a:t>idrofilo</a:t>
            </a:r>
            <a:r>
              <a:rPr lang="en-US" sz="1200" dirty="0"/>
              <a:t> fine.
</a:t>
            </a:r>
          </a:p>
        </p:txBody>
      </p:sp>
      <p:sp>
        <p:nvSpPr>
          <p:cNvPr id="4" name="CuadroTexto 3"/>
          <p:cNvSpPr txBox="1"/>
          <p:nvPr/>
        </p:nvSpPr>
        <p:spPr>
          <a:xfrm>
            <a:off x="715993" y="4179790"/>
            <a:ext cx="7729268" cy="700192"/>
          </a:xfrm>
          <a:prstGeom prst="rect">
            <a:avLst/>
          </a:prstGeom>
          <a:noFill/>
        </p:spPr>
        <p:txBody>
          <a:bodyPr wrap="square" lIns="68580" tIns="34290" rIns="68580" bIns="34290" rtlCol="0">
            <a:spAutoFit/>
          </a:bodyPr>
          <a:lstStyle/>
          <a:p>
            <a:r>
              <a:rPr lang="en-US" sz="1000" dirty="0" err="1"/>
              <a:t>Galán-Rodas</a:t>
            </a:r>
            <a:r>
              <a:rPr lang="en-US" sz="1000" dirty="0"/>
              <a:t> </a:t>
            </a:r>
            <a:r>
              <a:rPr lang="en-US" sz="1000" dirty="0" err="1"/>
              <a:t>Edén</a:t>
            </a:r>
            <a:r>
              <a:rPr lang="en-US" sz="1000" dirty="0"/>
              <a:t>, </a:t>
            </a:r>
            <a:r>
              <a:rPr lang="en-US" sz="1000" dirty="0" err="1"/>
              <a:t>Laberiano</a:t>
            </a:r>
            <a:r>
              <a:rPr lang="en-US" sz="1000" dirty="0"/>
              <a:t> </a:t>
            </a:r>
            <a:r>
              <a:rPr lang="en-US" sz="1000" dirty="0" err="1"/>
              <a:t>Fernández</a:t>
            </a:r>
            <a:r>
              <a:rPr lang="en-US" sz="1000" dirty="0"/>
              <a:t> Caddie, </a:t>
            </a:r>
            <a:r>
              <a:rPr lang="en-US" sz="1000" dirty="0" err="1"/>
              <a:t>Maguiña</a:t>
            </a:r>
            <a:r>
              <a:rPr lang="en-US" sz="1000" dirty="0"/>
              <a:t> Vargas </a:t>
            </a:r>
            <a:r>
              <a:rPr lang="en-US" sz="1000" dirty="0" err="1"/>
              <a:t>Ciro</a:t>
            </a:r>
            <a:r>
              <a:rPr lang="en-US" sz="1000" dirty="0"/>
              <a:t>. </a:t>
            </a:r>
            <a:r>
              <a:rPr lang="en-US" sz="1000" dirty="0" err="1"/>
              <a:t>Historia</a:t>
            </a:r>
            <a:r>
              <a:rPr lang="en-US" sz="1000" dirty="0"/>
              <a:t> del </a:t>
            </a:r>
            <a:r>
              <a:rPr lang="en-US" sz="1000" dirty="0" err="1"/>
              <a:t>Tumi</a:t>
            </a:r>
            <a:r>
              <a:rPr lang="en-US" sz="1000" dirty="0"/>
              <a:t>: </a:t>
            </a:r>
            <a:r>
              <a:rPr lang="en-US" sz="1000" dirty="0" err="1"/>
              <a:t>Símbolo</a:t>
            </a:r>
            <a:r>
              <a:rPr lang="en-US" sz="1000" dirty="0"/>
              <a:t> de la </a:t>
            </a:r>
            <a:r>
              <a:rPr lang="en-US" sz="1000" dirty="0" err="1"/>
              <a:t>Medicina</a:t>
            </a:r>
            <a:r>
              <a:rPr lang="en-US" sz="1000" dirty="0"/>
              <a:t> Peruana y del </a:t>
            </a:r>
            <a:r>
              <a:rPr lang="en-US" sz="1000" dirty="0" err="1"/>
              <a:t>Colegio</a:t>
            </a:r>
            <a:r>
              <a:rPr lang="en-US" sz="1000" dirty="0"/>
              <a:t> </a:t>
            </a:r>
            <a:r>
              <a:rPr lang="en-US" sz="1000" dirty="0" err="1"/>
              <a:t>Médico</a:t>
            </a:r>
            <a:r>
              <a:rPr lang="en-US" sz="1000" dirty="0"/>
              <a:t> del </a:t>
            </a:r>
            <a:r>
              <a:rPr lang="en-US" sz="1000" dirty="0" err="1"/>
              <a:t>Perú</a:t>
            </a:r>
            <a:r>
              <a:rPr lang="en-US" sz="1000" dirty="0"/>
              <a:t>. </a:t>
            </a:r>
            <a:r>
              <a:rPr lang="en-US" sz="1000" dirty="0" err="1"/>
              <a:t>Acta</a:t>
            </a:r>
            <a:r>
              <a:rPr lang="en-US" sz="1000" dirty="0"/>
              <a:t> </a:t>
            </a:r>
            <a:r>
              <a:rPr lang="en-US" sz="1000" dirty="0" err="1"/>
              <a:t>méd</a:t>
            </a:r>
            <a:r>
              <a:rPr lang="en-US" sz="1000" dirty="0"/>
              <a:t>. peruana  [Internet]. 2012  </a:t>
            </a:r>
            <a:r>
              <a:rPr lang="en-US" sz="1000" dirty="0" err="1"/>
              <a:t>Ene</a:t>
            </a:r>
            <a:r>
              <a:rPr lang="en-US" sz="1000" dirty="0"/>
              <a:t> [</a:t>
            </a:r>
            <a:r>
              <a:rPr lang="en-US" sz="1000" dirty="0" err="1"/>
              <a:t>citado</a:t>
            </a:r>
            <a:r>
              <a:rPr lang="en-US" sz="1000" dirty="0"/>
              <a:t>  2020  Mar  20] ;  29( 1 ): 56-58. </a:t>
            </a:r>
            <a:r>
              <a:rPr lang="en-US" sz="1000" dirty="0" err="1"/>
              <a:t>Disponible</a:t>
            </a:r>
            <a:r>
              <a:rPr lang="en-US" sz="1000" dirty="0"/>
              <a:t> </a:t>
            </a:r>
            <a:r>
              <a:rPr lang="en-US" sz="1000" dirty="0" err="1"/>
              <a:t>en</a:t>
            </a:r>
            <a:r>
              <a:rPr lang="en-US" sz="1000" dirty="0"/>
              <a:t>: </a:t>
            </a:r>
            <a:r>
              <a:rPr lang="en-US" sz="1000" dirty="0">
                <a:hlinkClick r:id="rId2"/>
              </a:rPr>
              <a:t>http://www.scielo.org.pe/scielo.php?script=sci_arttext&amp;pid=S1728-59172012000100014&amp;lng=es</a:t>
            </a:r>
            <a:r>
              <a:rPr lang="en-US" sz="1000" dirty="0"/>
              <a:t>.</a:t>
            </a:r>
          </a:p>
          <a:p>
            <a:endParaRPr lang="en-US" sz="1100" dirty="0"/>
          </a:p>
        </p:txBody>
      </p:sp>
    </p:spTree>
    <p:extLst>
      <p:ext uri="{BB962C8B-B14F-4D97-AF65-F5344CB8AC3E}">
        <p14:creationId xmlns:p14="http://schemas.microsoft.com/office/powerpoint/2010/main" val="142147624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245DDF96-F896-4AA1-8DD3-EECDE210202B}"/>
              </a:ext>
            </a:extLst>
          </p:cNvPr>
          <p:cNvSpPr>
            <a:spLocks noGrp="1"/>
          </p:cNvSpPr>
          <p:nvPr>
            <p:ph type="title"/>
          </p:nvPr>
        </p:nvSpPr>
        <p:spPr>
          <a:xfrm>
            <a:off x="523278" y="847535"/>
            <a:ext cx="4395413" cy="461513"/>
          </a:xfrm>
        </p:spPr>
        <p:txBody>
          <a:bodyPr>
            <a:normAutofit fontScale="90000"/>
          </a:bodyPr>
          <a:lstStyle/>
          <a:p>
            <a:pPr algn="just"/>
            <a:r>
              <a:rPr lang="es-PE" dirty="0"/>
              <a:t>      </a:t>
            </a:r>
            <a:r>
              <a:rPr lang="es-PE" sz="2000" b="1" dirty="0">
                <a:solidFill>
                  <a:schemeClr val="accent2"/>
                </a:solidFill>
                <a:effectLst>
                  <a:outerShdw blurRad="38100" dist="38100" dir="2700000" algn="tl">
                    <a:srgbClr val="000000">
                      <a:alpha val="43137"/>
                    </a:srgbClr>
                  </a:outerShdw>
                </a:effectLst>
              </a:rPr>
              <a:t>6. </a:t>
            </a:r>
            <a:r>
              <a:rPr lang="en-US" sz="2000" b="1" dirty="0" err="1">
                <a:solidFill>
                  <a:schemeClr val="accent2"/>
                </a:solidFill>
                <a:effectLst>
                  <a:outerShdw blurRad="38100" dist="38100" dir="2700000" algn="tl">
                    <a:srgbClr val="000000">
                      <a:alpha val="43137"/>
                    </a:srgbClr>
                  </a:outerShdw>
                </a:effectLst>
              </a:rPr>
              <a:t>Trefinazione</a:t>
            </a:r>
            <a:endParaRPr lang="es-PE" sz="2000" b="1" dirty="0">
              <a:solidFill>
                <a:schemeClr val="accent2"/>
              </a:solidFill>
              <a:effectLst>
                <a:outerShdw blurRad="38100" dist="38100" dir="2700000" algn="tl">
                  <a:srgbClr val="000000">
                    <a:alpha val="43137"/>
                  </a:srgbClr>
                </a:outerShdw>
              </a:effectLst>
            </a:endParaRPr>
          </a:p>
        </p:txBody>
      </p:sp>
      <p:sp>
        <p:nvSpPr>
          <p:cNvPr id="3" name="Marcador de contenido 2">
            <a:extLst>
              <a:ext uri="{FF2B5EF4-FFF2-40B4-BE49-F238E27FC236}">
                <a16:creationId xmlns:a16="http://schemas.microsoft.com/office/drawing/2014/main" xmlns="" id="{9791854C-4A33-4736-96F2-4B9F3CCB196A}"/>
              </a:ext>
            </a:extLst>
          </p:cNvPr>
          <p:cNvSpPr>
            <a:spLocks noGrp="1"/>
          </p:cNvSpPr>
          <p:nvPr>
            <p:ph idx="1"/>
          </p:nvPr>
        </p:nvSpPr>
        <p:spPr>
          <a:xfrm>
            <a:off x="236922" y="1469847"/>
            <a:ext cx="4360653" cy="3292531"/>
          </a:xfrm>
        </p:spPr>
        <p:txBody>
          <a:bodyPr>
            <a:normAutofit fontScale="92500" lnSpcReduction="20000"/>
          </a:bodyPr>
          <a:lstStyle/>
          <a:p>
            <a:pPr marL="0" indent="0" algn="just">
              <a:buNone/>
            </a:pPr>
            <a:r>
              <a:rPr lang="en-US" sz="1300" dirty="0"/>
              <a:t>Tumi </a:t>
            </a:r>
            <a:r>
              <a:rPr lang="en-US" sz="1300" dirty="0" err="1"/>
              <a:t>cerimoniale</a:t>
            </a:r>
            <a:r>
              <a:rPr lang="en-US" sz="1300" dirty="0"/>
              <a:t> </a:t>
            </a:r>
            <a:r>
              <a:rPr lang="en-US" sz="1300" dirty="0" err="1"/>
              <a:t>d'oro</a:t>
            </a:r>
            <a:r>
              <a:rPr lang="en-US" sz="1300" dirty="0"/>
              <a:t> </a:t>
            </a:r>
            <a:r>
              <a:rPr lang="en-US" sz="1300" dirty="0" err="1"/>
              <a:t>della</a:t>
            </a:r>
            <a:r>
              <a:rPr lang="en-US" sz="1300" dirty="0"/>
              <a:t> </a:t>
            </a:r>
            <a:r>
              <a:rPr lang="en-US" sz="1300" dirty="0" err="1"/>
              <a:t>cultura</a:t>
            </a:r>
            <a:r>
              <a:rPr lang="en-US" sz="1300" dirty="0"/>
              <a:t> </a:t>
            </a:r>
            <a:r>
              <a:rPr lang="en-US" sz="1300" dirty="0" err="1"/>
              <a:t>Chimu</a:t>
            </a:r>
            <a:r>
              <a:rPr lang="en-US" sz="1300" dirty="0"/>
              <a:t>, dal 1000 al 1600 </a:t>
            </a:r>
            <a:r>
              <a:rPr lang="en-US" sz="1300" dirty="0" err="1"/>
              <a:t>d.C.</a:t>
            </a:r>
            <a:r>
              <a:rPr lang="en-US" sz="1300" dirty="0"/>
              <a:t>, </a:t>
            </a:r>
            <a:r>
              <a:rPr lang="en-US" sz="1300" dirty="0" err="1"/>
              <a:t>decorato</a:t>
            </a:r>
            <a:r>
              <a:rPr lang="en-US" sz="1300" dirty="0"/>
              <a:t> con </a:t>
            </a:r>
            <a:r>
              <a:rPr lang="en-US" sz="1300" dirty="0" err="1"/>
              <a:t>preziose</a:t>
            </a:r>
            <a:r>
              <a:rPr lang="en-US" sz="1300" dirty="0"/>
              <a:t> </a:t>
            </a:r>
            <a:r>
              <a:rPr lang="en-US" sz="1300" dirty="0" err="1"/>
              <a:t>pietre</a:t>
            </a:r>
            <a:r>
              <a:rPr lang="en-US" sz="1300" dirty="0"/>
              <a:t> </a:t>
            </a:r>
            <a:r>
              <a:rPr lang="en-US" sz="1300" dirty="0" err="1"/>
              <a:t>turchesi</a:t>
            </a:r>
            <a:r>
              <a:rPr lang="en-US" sz="1300" dirty="0"/>
              <a:t>. </a:t>
            </a:r>
            <a:r>
              <a:rPr lang="en-US" sz="1300" dirty="0" err="1"/>
              <a:t>Questo</a:t>
            </a:r>
            <a:r>
              <a:rPr lang="en-US" sz="1300" dirty="0"/>
              <a:t> </a:t>
            </a:r>
            <a:r>
              <a:rPr lang="en-US" sz="1300" dirty="0" err="1"/>
              <a:t>importante</a:t>
            </a:r>
            <a:r>
              <a:rPr lang="en-US" sz="1300" dirty="0"/>
              <a:t> </a:t>
            </a:r>
            <a:r>
              <a:rPr lang="en-US" sz="1300" dirty="0" err="1"/>
              <a:t>pezzo</a:t>
            </a:r>
            <a:r>
              <a:rPr lang="en-US" sz="1300" dirty="0"/>
              <a:t> "TUMI" </a:t>
            </a:r>
            <a:r>
              <a:rPr lang="en-US" sz="1300" dirty="0" err="1"/>
              <a:t>può</a:t>
            </a:r>
            <a:r>
              <a:rPr lang="en-US" sz="1300" dirty="0"/>
              <a:t> </a:t>
            </a:r>
            <a:r>
              <a:rPr lang="en-US" sz="1300" dirty="0" err="1"/>
              <a:t>essere</a:t>
            </a:r>
            <a:r>
              <a:rPr lang="en-US" sz="1300" dirty="0"/>
              <a:t> visto </a:t>
            </a:r>
            <a:r>
              <a:rPr lang="en-US" sz="1300" dirty="0" err="1"/>
              <a:t>nel</a:t>
            </a:r>
            <a:r>
              <a:rPr lang="en-US" sz="1300" dirty="0"/>
              <a:t> Museo </a:t>
            </a:r>
            <a:r>
              <a:rPr lang="en-US" sz="1300" dirty="0" err="1"/>
              <a:t>dell'Oro</a:t>
            </a:r>
            <a:r>
              <a:rPr lang="en-US" sz="1300" dirty="0"/>
              <a:t> di Lima </a:t>
            </a:r>
            <a:r>
              <a:rPr lang="en-US" sz="1300" dirty="0" err="1"/>
              <a:t>Perù</a:t>
            </a:r>
            <a:r>
              <a:rPr lang="en-US" sz="1300" dirty="0"/>
              <a:t>
</a:t>
            </a:r>
            <a:endParaRPr lang="en-US" sz="1100" dirty="0"/>
          </a:p>
          <a:p>
            <a:pPr marL="0" indent="0">
              <a:buNone/>
            </a:pPr>
            <a:endParaRPr lang="en-US" sz="1100" dirty="0"/>
          </a:p>
          <a:p>
            <a:pPr marL="0" indent="0">
              <a:buNone/>
            </a:pPr>
            <a:endParaRPr lang="en-US" sz="1100" dirty="0"/>
          </a:p>
          <a:p>
            <a:pPr marL="0" indent="0">
              <a:buNone/>
            </a:pPr>
            <a:endParaRPr lang="en-US" sz="1100" dirty="0"/>
          </a:p>
          <a:p>
            <a:pPr marL="0" indent="0">
              <a:buNone/>
            </a:pPr>
            <a:endParaRPr lang="en-US" sz="1100" dirty="0"/>
          </a:p>
          <a:p>
            <a:pPr marL="0" indent="0">
              <a:buNone/>
            </a:pPr>
            <a:endParaRPr lang="en-US" sz="1100" dirty="0"/>
          </a:p>
          <a:p>
            <a:pPr marL="0" indent="0">
              <a:buNone/>
            </a:pPr>
            <a:endParaRPr lang="en-US" sz="1100" dirty="0"/>
          </a:p>
          <a:p>
            <a:pPr marL="0" indent="0">
              <a:buNone/>
            </a:pPr>
            <a:endParaRPr lang="en-US" sz="1100" dirty="0"/>
          </a:p>
          <a:p>
            <a:pPr marL="0" indent="0">
              <a:buNone/>
            </a:pPr>
            <a:endParaRPr lang="en-US" sz="900" dirty="0"/>
          </a:p>
          <a:p>
            <a:pPr marL="0" indent="0">
              <a:buNone/>
            </a:pPr>
            <a:endParaRPr lang="en-US" sz="1000" dirty="0"/>
          </a:p>
          <a:p>
            <a:pPr marL="0" indent="0">
              <a:buNone/>
            </a:pPr>
            <a:endParaRPr lang="en-US" sz="1000" dirty="0"/>
          </a:p>
          <a:p>
            <a:pPr marL="0" indent="0">
              <a:buNone/>
            </a:pPr>
            <a:r>
              <a:rPr lang="en-US" sz="1000" dirty="0"/>
              <a:t>Marino, R., &amp; Gonzales-Portillo, M. (2000). Preconquest Peruvian Neurosurgeons: A Study of Inca and Pre-Columbian Trephination and the Art of Medicine in Ancient Peru. Neurosurgery, 47(4), 940–950. doi:10.1097/00006123-200010000-00028 </a:t>
            </a:r>
          </a:p>
          <a:p>
            <a:pPr marL="0" indent="0">
              <a:buNone/>
            </a:pPr>
            <a:endParaRPr lang="es-PE" sz="1100" dirty="0"/>
          </a:p>
        </p:txBody>
      </p:sp>
      <p:pic>
        <p:nvPicPr>
          <p:cNvPr id="6" name="Imagen 5">
            <a:extLst>
              <a:ext uri="{FF2B5EF4-FFF2-40B4-BE49-F238E27FC236}">
                <a16:creationId xmlns:a16="http://schemas.microsoft.com/office/drawing/2014/main" xmlns="" id="{E52BE1E0-71FD-40AC-B7E5-2E5E5FED1C4E}"/>
              </a:ext>
            </a:extLst>
          </p:cNvPr>
          <p:cNvPicPr>
            <a:picLocks noChangeAspect="1"/>
          </p:cNvPicPr>
          <p:nvPr/>
        </p:nvPicPr>
        <p:blipFill rotWithShape="1">
          <a:blip r:embed="rId2"/>
          <a:srcRect l="54137" t="27925" r="24227" b="10189"/>
          <a:stretch/>
        </p:blipFill>
        <p:spPr>
          <a:xfrm>
            <a:off x="1273997" y="1974226"/>
            <a:ext cx="1146770" cy="2102597"/>
          </a:xfrm>
          <a:prstGeom prst="rect">
            <a:avLst/>
          </a:prstGeom>
        </p:spPr>
      </p:pic>
      <p:pic>
        <p:nvPicPr>
          <p:cNvPr id="10" name="Imagen 9">
            <a:extLst>
              <a:ext uri="{FF2B5EF4-FFF2-40B4-BE49-F238E27FC236}">
                <a16:creationId xmlns:a16="http://schemas.microsoft.com/office/drawing/2014/main" xmlns="" id="{2068C9E1-44B4-43F8-8C06-43DB4B53D88F}"/>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200000"/>
                    </a14:imgEffect>
                  </a14:imgLayer>
                </a14:imgProps>
              </a:ext>
            </a:extLst>
          </a:blip>
          <a:srcRect l="34961" t="23899" r="9413" b="20923"/>
          <a:stretch/>
        </p:blipFill>
        <p:spPr>
          <a:xfrm>
            <a:off x="5794625" y="2068379"/>
            <a:ext cx="2033320" cy="1914289"/>
          </a:xfrm>
          <a:prstGeom prst="rect">
            <a:avLst/>
          </a:prstGeom>
        </p:spPr>
      </p:pic>
      <p:sp>
        <p:nvSpPr>
          <p:cNvPr id="11" name="CuadroTexto 10">
            <a:extLst>
              <a:ext uri="{FF2B5EF4-FFF2-40B4-BE49-F238E27FC236}">
                <a16:creationId xmlns:a16="http://schemas.microsoft.com/office/drawing/2014/main" xmlns="" id="{46B18B2D-5D6D-4B3A-9580-261934AA1189}"/>
              </a:ext>
            </a:extLst>
          </p:cNvPr>
          <p:cNvSpPr txBox="1"/>
          <p:nvPr/>
        </p:nvSpPr>
        <p:spPr>
          <a:xfrm>
            <a:off x="5352691" y="1309048"/>
            <a:ext cx="3352684" cy="807913"/>
          </a:xfrm>
          <a:prstGeom prst="rect">
            <a:avLst/>
          </a:prstGeom>
          <a:noFill/>
        </p:spPr>
        <p:txBody>
          <a:bodyPr wrap="square" lIns="68580" tIns="34290" rIns="68580" bIns="34290" rtlCol="0">
            <a:spAutoFit/>
          </a:bodyPr>
          <a:lstStyle/>
          <a:p>
            <a:r>
              <a:rPr lang="en-US" sz="1200" dirty="0" err="1"/>
              <a:t>Gli</a:t>
            </a:r>
            <a:r>
              <a:rPr lang="en-US" sz="1200" dirty="0"/>
              <a:t> </a:t>
            </a:r>
            <a:r>
              <a:rPr lang="en-US" sz="1200" dirty="0" err="1"/>
              <a:t>strumenti</a:t>
            </a:r>
            <a:r>
              <a:rPr lang="en-US" sz="1200" dirty="0"/>
              <a:t> in </a:t>
            </a:r>
            <a:r>
              <a:rPr lang="en-US" sz="1200" dirty="0" err="1"/>
              <a:t>bronzo</a:t>
            </a:r>
            <a:r>
              <a:rPr lang="en-US" sz="1200" dirty="0"/>
              <a:t> Inca (</a:t>
            </a:r>
            <a:r>
              <a:rPr lang="en-US" sz="1200" dirty="0" err="1"/>
              <a:t>champi</a:t>
            </a:r>
            <a:r>
              <a:rPr lang="en-US" sz="1200" dirty="0"/>
              <a:t>) </a:t>
            </a:r>
            <a:r>
              <a:rPr lang="en-US" sz="1200" dirty="0" err="1"/>
              <a:t>utilizzati</a:t>
            </a:r>
            <a:r>
              <a:rPr lang="en-US" sz="1200" dirty="0"/>
              <a:t> </a:t>
            </a:r>
            <a:r>
              <a:rPr lang="en-US" sz="1200" dirty="0" err="1"/>
              <a:t>nelle</a:t>
            </a:r>
            <a:r>
              <a:rPr lang="en-US" sz="1200" dirty="0"/>
              <a:t> </a:t>
            </a:r>
            <a:r>
              <a:rPr lang="en-US" sz="1200" dirty="0" err="1"/>
              <a:t>craniotomie</a:t>
            </a:r>
            <a:r>
              <a:rPr lang="en-US" sz="1200" dirty="0"/>
              <a:t>: un </a:t>
            </a:r>
            <a:r>
              <a:rPr lang="en-US" sz="1200" dirty="0" err="1"/>
              <a:t>ascensore</a:t>
            </a:r>
            <a:r>
              <a:rPr lang="en-US" sz="1200" dirty="0"/>
              <a:t> </a:t>
            </a:r>
            <a:r>
              <a:rPr lang="en-US" sz="1200" dirty="0" err="1"/>
              <a:t>osseo</a:t>
            </a:r>
            <a:r>
              <a:rPr lang="en-US" sz="1200" dirty="0"/>
              <a:t>, </a:t>
            </a:r>
            <a:r>
              <a:rPr lang="en-US" sz="1200" dirty="0" err="1"/>
              <a:t>tumi</a:t>
            </a:r>
            <a:r>
              <a:rPr lang="en-US" sz="1200" dirty="0"/>
              <a:t> mezzaluna, </a:t>
            </a:r>
            <a:r>
              <a:rPr lang="en-US" sz="1200" dirty="0" err="1"/>
              <a:t>dissettori</a:t>
            </a:r>
            <a:r>
              <a:rPr lang="en-US" sz="1200" dirty="0"/>
              <a:t> e </a:t>
            </a:r>
            <a:r>
              <a:rPr lang="en-US" sz="1200" dirty="0" err="1"/>
              <a:t>aghi</a:t>
            </a:r>
            <a:r>
              <a:rPr lang="en-US" sz="1200" dirty="0"/>
              <a:t>.
</a:t>
            </a:r>
            <a:endParaRPr lang="es-PE" sz="1200" dirty="0"/>
          </a:p>
        </p:txBody>
      </p:sp>
      <p:sp>
        <p:nvSpPr>
          <p:cNvPr id="12" name="CuadroTexto 11">
            <a:extLst>
              <a:ext uri="{FF2B5EF4-FFF2-40B4-BE49-F238E27FC236}">
                <a16:creationId xmlns:a16="http://schemas.microsoft.com/office/drawing/2014/main" xmlns="" id="{794713FF-6092-4BA0-BE75-777378147CA3}"/>
              </a:ext>
            </a:extLst>
          </p:cNvPr>
          <p:cNvSpPr txBox="1"/>
          <p:nvPr/>
        </p:nvSpPr>
        <p:spPr>
          <a:xfrm>
            <a:off x="5352691" y="4131588"/>
            <a:ext cx="3585597" cy="623248"/>
          </a:xfrm>
          <a:prstGeom prst="rect">
            <a:avLst/>
          </a:prstGeom>
          <a:noFill/>
        </p:spPr>
        <p:txBody>
          <a:bodyPr wrap="square" lIns="68580" tIns="34290" rIns="68580" bIns="34290" rtlCol="0">
            <a:spAutoFit/>
          </a:bodyPr>
          <a:lstStyle/>
          <a:p>
            <a:r>
              <a:rPr lang="en-US" sz="900" dirty="0"/>
              <a:t>Marino, R., &amp; Gonzales-Portillo, M. (2000). Preconquest Peruvian Neurosurgeons: A Study of Inca and Pre-Columbian Trephination and the Art of Medicine in Ancient Peru. Neurosurgery, 47(4), 940–950. doi:10.1097/00006123-200010000-00028 </a:t>
            </a:r>
            <a:endParaRPr lang="es-PE" dirty="0"/>
          </a:p>
        </p:txBody>
      </p:sp>
    </p:spTree>
    <p:extLst>
      <p:ext uri="{BB962C8B-B14F-4D97-AF65-F5344CB8AC3E}">
        <p14:creationId xmlns:p14="http://schemas.microsoft.com/office/powerpoint/2010/main" val="45684573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84812" y="855324"/>
            <a:ext cx="7886700" cy="418672"/>
          </a:xfrm>
        </p:spPr>
        <p:txBody>
          <a:bodyPr>
            <a:normAutofit/>
          </a:bodyPr>
          <a:lstStyle/>
          <a:p>
            <a:r>
              <a:rPr lang="es-PE" sz="1800" b="1" dirty="0">
                <a:solidFill>
                  <a:schemeClr val="accent2"/>
                </a:solidFill>
                <a:effectLst>
                  <a:outerShdw blurRad="38100" dist="38100" dir="2700000" algn="tl">
                    <a:srgbClr val="000000">
                      <a:alpha val="43137"/>
                    </a:srgbClr>
                  </a:outerShdw>
                </a:effectLst>
              </a:rPr>
              <a:t>6. </a:t>
            </a:r>
            <a:r>
              <a:rPr lang="en-US" sz="1800" b="1" dirty="0" err="1">
                <a:solidFill>
                  <a:schemeClr val="accent2"/>
                </a:solidFill>
                <a:effectLst>
                  <a:outerShdw blurRad="38100" dist="38100" dir="2700000" algn="tl">
                    <a:srgbClr val="000000">
                      <a:alpha val="43137"/>
                    </a:srgbClr>
                  </a:outerShdw>
                </a:effectLst>
              </a:rPr>
              <a:t>Trefinazione</a:t>
            </a:r>
            <a:endParaRPr lang="en-US" sz="1800" b="1" dirty="0">
              <a:solidFill>
                <a:schemeClr val="accent2"/>
              </a:solidFill>
              <a:effectLst>
                <a:outerShdw blurRad="38100" dist="38100" dir="2700000" algn="tl">
                  <a:srgbClr val="000000">
                    <a:alpha val="43137"/>
                  </a:srgbClr>
                </a:outerShdw>
              </a:effectLst>
            </a:endParaRPr>
          </a:p>
        </p:txBody>
      </p:sp>
      <p:sp>
        <p:nvSpPr>
          <p:cNvPr id="3" name="Marcador de contenido 2"/>
          <p:cNvSpPr>
            <a:spLocks noGrp="1"/>
          </p:cNvSpPr>
          <p:nvPr>
            <p:ph idx="1"/>
          </p:nvPr>
        </p:nvSpPr>
        <p:spPr>
          <a:xfrm>
            <a:off x="444395" y="1364884"/>
            <a:ext cx="8272463" cy="1326945"/>
          </a:xfrm>
        </p:spPr>
        <p:txBody>
          <a:bodyPr>
            <a:normAutofit fontScale="92500"/>
          </a:bodyPr>
          <a:lstStyle/>
          <a:p>
            <a:pPr marL="0" indent="0" algn="just">
              <a:buNone/>
            </a:pPr>
            <a:r>
              <a:rPr lang="en-US" sz="1200" dirty="0"/>
              <a:t>Il Tumi era uno </a:t>
            </a:r>
            <a:r>
              <a:rPr lang="en-US" sz="1200" dirty="0" err="1"/>
              <a:t>strumento</a:t>
            </a:r>
            <a:r>
              <a:rPr lang="en-US" sz="1200" dirty="0"/>
              <a:t> </a:t>
            </a:r>
            <a:r>
              <a:rPr lang="en-US" sz="1200" dirty="0" err="1"/>
              <a:t>chirurgico</a:t>
            </a:r>
            <a:r>
              <a:rPr lang="en-US" sz="1200" dirty="0"/>
              <a:t> </a:t>
            </a:r>
            <a:r>
              <a:rPr lang="en-US" sz="1200" dirty="0" err="1"/>
              <a:t>utilizzato</a:t>
            </a:r>
            <a:r>
              <a:rPr lang="en-US" sz="1200" dirty="0"/>
              <a:t> per </a:t>
            </a:r>
            <a:r>
              <a:rPr lang="en-US" sz="1200" dirty="0" err="1"/>
              <a:t>eseguire</a:t>
            </a:r>
            <a:r>
              <a:rPr lang="en-US" sz="1200" dirty="0"/>
              <a:t> </a:t>
            </a:r>
            <a:r>
              <a:rPr lang="en-US" sz="1200" dirty="0" err="1"/>
              <a:t>trepanazioni</a:t>
            </a:r>
            <a:r>
              <a:rPr lang="en-US" sz="1200" dirty="0"/>
              <a:t> </a:t>
            </a:r>
            <a:r>
              <a:rPr lang="en-US" sz="1200" dirty="0" err="1"/>
              <a:t>craniali</a:t>
            </a:r>
            <a:r>
              <a:rPr lang="en-US" sz="1200" dirty="0"/>
              <a:t>, è </a:t>
            </a:r>
            <a:r>
              <a:rPr lang="en-US" sz="1200" dirty="0" err="1"/>
              <a:t>stato</a:t>
            </a:r>
            <a:r>
              <a:rPr lang="en-US" sz="1200" dirty="0"/>
              <a:t> </a:t>
            </a:r>
            <a:r>
              <a:rPr lang="en-US" sz="1200" dirty="0" err="1"/>
              <a:t>trovato</a:t>
            </a:r>
            <a:r>
              <a:rPr lang="en-US" sz="1200" dirty="0"/>
              <a:t> per la prima volta in Lambayeque Peru, </a:t>
            </a:r>
            <a:r>
              <a:rPr lang="en-US" sz="1200" dirty="0" err="1"/>
              <a:t>all'inizio</a:t>
            </a:r>
            <a:r>
              <a:rPr lang="en-US" sz="1200" dirty="0"/>
              <a:t> del 1937 </a:t>
            </a:r>
            <a:r>
              <a:rPr lang="en-US" sz="1200" dirty="0" err="1"/>
              <a:t>dallo</a:t>
            </a:r>
            <a:r>
              <a:rPr lang="en-US" sz="1200" dirty="0"/>
              <a:t> </a:t>
            </a:r>
            <a:r>
              <a:rPr lang="en-US" sz="1200" dirty="0" err="1"/>
              <a:t>storico</a:t>
            </a:r>
            <a:r>
              <a:rPr lang="en-US" sz="1200" dirty="0"/>
              <a:t> </a:t>
            </a:r>
            <a:r>
              <a:rPr lang="en-US" sz="1200" dirty="0" err="1"/>
              <a:t>ricercatore</a:t>
            </a:r>
            <a:r>
              <a:rPr lang="en-US" sz="1200" dirty="0"/>
              <a:t> Dr. Julio César Tello, </a:t>
            </a:r>
            <a:r>
              <a:rPr lang="en-US" sz="1200" dirty="0" err="1"/>
              <a:t>l'antichità</a:t>
            </a:r>
            <a:r>
              <a:rPr lang="en-US" sz="1200" dirty="0"/>
              <a:t> di </a:t>
            </a:r>
            <a:r>
              <a:rPr lang="en-US" sz="1200" dirty="0" err="1"/>
              <a:t>questo</a:t>
            </a:r>
            <a:r>
              <a:rPr lang="en-US" sz="1200" dirty="0"/>
              <a:t> </a:t>
            </a:r>
            <a:r>
              <a:rPr lang="en-US" sz="1200" dirty="0" err="1"/>
              <a:t>strumento</a:t>
            </a:r>
            <a:r>
              <a:rPr lang="en-US" sz="1200" dirty="0"/>
              <a:t> è dal 700 al 1300 </a:t>
            </a:r>
            <a:r>
              <a:rPr lang="en-US" sz="1200" dirty="0" err="1"/>
              <a:t>dC</a:t>
            </a:r>
            <a:r>
              <a:rPr lang="en-US" sz="1200" dirty="0"/>
              <a:t>. I </a:t>
            </a:r>
            <a:r>
              <a:rPr lang="en-US" sz="1200" dirty="0" err="1"/>
              <a:t>tumi</a:t>
            </a:r>
            <a:r>
              <a:rPr lang="en-US" sz="1200" dirty="0"/>
              <a:t> </a:t>
            </a:r>
            <a:r>
              <a:rPr lang="en-US" sz="1200" dirty="0" err="1"/>
              <a:t>sono</a:t>
            </a:r>
            <a:r>
              <a:rPr lang="en-US" sz="1200" dirty="0"/>
              <a:t> </a:t>
            </a:r>
            <a:r>
              <a:rPr lang="en-US" sz="1200" dirty="0" err="1"/>
              <a:t>stati</a:t>
            </a:r>
            <a:r>
              <a:rPr lang="en-US" sz="1200" dirty="0"/>
              <a:t> </a:t>
            </a:r>
            <a:r>
              <a:rPr lang="en-US" sz="1200" dirty="0" err="1"/>
              <a:t>utilizzati</a:t>
            </a:r>
            <a:r>
              <a:rPr lang="en-US" sz="1200" dirty="0"/>
              <a:t> da </a:t>
            </a:r>
            <a:r>
              <a:rPr lang="en-US" sz="1200" dirty="0" err="1"/>
              <a:t>varie</a:t>
            </a:r>
            <a:r>
              <a:rPr lang="en-US" sz="1200" dirty="0"/>
              <a:t> culture </a:t>
            </a:r>
            <a:r>
              <a:rPr lang="en-US" sz="1200" dirty="0" err="1"/>
              <a:t>peruviane</a:t>
            </a:r>
            <a:r>
              <a:rPr lang="en-US" sz="1200" dirty="0"/>
              <a:t> come il </a:t>
            </a:r>
            <a:r>
              <a:rPr lang="en-US" sz="1200" dirty="0" err="1"/>
              <a:t>Sicàn</a:t>
            </a:r>
            <a:r>
              <a:rPr lang="en-US" sz="1200" dirty="0"/>
              <a:t>, Moche (100 </a:t>
            </a:r>
            <a:r>
              <a:rPr lang="en-US" sz="1200" dirty="0" err="1"/>
              <a:t>a.C</a:t>
            </a:r>
            <a:r>
              <a:rPr lang="en-US" sz="1200" dirty="0"/>
              <a:t>. - 600 </a:t>
            </a:r>
            <a:r>
              <a:rPr lang="en-US" sz="1200" dirty="0" err="1"/>
              <a:t>d.C.</a:t>
            </a:r>
            <a:r>
              <a:rPr lang="en-US" sz="1200" dirty="0"/>
              <a:t>) e le culture </a:t>
            </a:r>
            <a:r>
              <a:rPr lang="en-US" sz="1200" dirty="0" err="1"/>
              <a:t>Chimu</a:t>
            </a:r>
            <a:r>
              <a:rPr lang="en-US" sz="1200" dirty="0"/>
              <a:t> e Inca (1300-1435). Il Tumi, </a:t>
            </a:r>
            <a:r>
              <a:rPr lang="en-US" sz="1200" dirty="0" err="1"/>
              <a:t>che</a:t>
            </a:r>
            <a:r>
              <a:rPr lang="en-US" sz="1200" dirty="0"/>
              <a:t> </a:t>
            </a:r>
            <a:r>
              <a:rPr lang="en-US" sz="1200" dirty="0" err="1"/>
              <a:t>significa</a:t>
            </a:r>
            <a:r>
              <a:rPr lang="en-US" sz="1200" dirty="0"/>
              <a:t> "</a:t>
            </a:r>
            <a:r>
              <a:rPr lang="en-US" sz="1200" dirty="0" err="1"/>
              <a:t>coltello</a:t>
            </a:r>
            <a:r>
              <a:rPr lang="en-US" sz="1200" dirty="0"/>
              <a:t>" a Quechua, è uno </a:t>
            </a:r>
            <a:r>
              <a:rPr lang="en-US" sz="1200" dirty="0" err="1"/>
              <a:t>dei</a:t>
            </a:r>
            <a:r>
              <a:rPr lang="en-US" sz="1200" dirty="0"/>
              <a:t> </a:t>
            </a:r>
            <a:r>
              <a:rPr lang="en-US" sz="1200" dirty="0" err="1"/>
              <a:t>pezzi</a:t>
            </a:r>
            <a:r>
              <a:rPr lang="en-US" sz="1200" dirty="0"/>
              <a:t> </a:t>
            </a:r>
            <a:r>
              <a:rPr lang="en-US" sz="1200" dirty="0" err="1"/>
              <a:t>più</a:t>
            </a:r>
            <a:r>
              <a:rPr lang="en-US" sz="1200" dirty="0"/>
              <a:t> </a:t>
            </a:r>
            <a:r>
              <a:rPr lang="en-US" sz="1200" dirty="0" err="1"/>
              <a:t>famosi</a:t>
            </a:r>
            <a:r>
              <a:rPr lang="en-US" sz="1200" dirty="0"/>
              <a:t> dell'arte </a:t>
            </a:r>
            <a:r>
              <a:rPr lang="en-US" sz="1200" dirty="0" err="1"/>
              <a:t>precolombina</a:t>
            </a:r>
            <a:r>
              <a:rPr lang="en-US" sz="1200" dirty="0"/>
              <a:t>, "è un </a:t>
            </a:r>
            <a:r>
              <a:rPr lang="en-US" sz="1200" dirty="0" err="1"/>
              <a:t>tipo</a:t>
            </a:r>
            <a:r>
              <a:rPr lang="en-US" sz="1200" dirty="0"/>
              <a:t> di </a:t>
            </a:r>
            <a:r>
              <a:rPr lang="en-US" sz="1200" dirty="0" err="1"/>
              <a:t>coltello</a:t>
            </a:r>
            <a:r>
              <a:rPr lang="en-US" sz="1200" dirty="0"/>
              <a:t> </a:t>
            </a:r>
            <a:r>
              <a:rPr lang="en-US" sz="1200" dirty="0" err="1"/>
              <a:t>cerimoniale</a:t>
            </a:r>
            <a:r>
              <a:rPr lang="en-US" sz="1200" dirty="0"/>
              <a:t> </a:t>
            </a:r>
            <a:r>
              <a:rPr lang="en-US" sz="1200" dirty="0" err="1"/>
              <a:t>usato</a:t>
            </a:r>
            <a:r>
              <a:rPr lang="en-US" sz="1200" dirty="0"/>
              <a:t> </a:t>
            </a:r>
            <a:r>
              <a:rPr lang="en-US" sz="1200" dirty="0" err="1"/>
              <a:t>nell'antico</a:t>
            </a:r>
            <a:r>
              <a:rPr lang="en-US" sz="1200" dirty="0"/>
              <a:t> </a:t>
            </a:r>
            <a:r>
              <a:rPr lang="en-US" sz="1200" dirty="0" err="1"/>
              <a:t>Perù</a:t>
            </a:r>
            <a:r>
              <a:rPr lang="en-US" sz="1200" dirty="0"/>
              <a:t>, e secondo la </a:t>
            </a:r>
            <a:r>
              <a:rPr lang="en-US" sz="1200" dirty="0" err="1"/>
              <a:t>maggior</a:t>
            </a:r>
            <a:r>
              <a:rPr lang="en-US" sz="1200" dirty="0"/>
              <a:t> </a:t>
            </a:r>
            <a:r>
              <a:rPr lang="en-US" sz="1200" dirty="0" err="1"/>
              <a:t>parte</a:t>
            </a:r>
            <a:r>
              <a:rPr lang="en-US" sz="1200" dirty="0"/>
              <a:t> </a:t>
            </a:r>
            <a:r>
              <a:rPr lang="en-US" sz="1200" dirty="0" err="1"/>
              <a:t>delle</a:t>
            </a:r>
            <a:r>
              <a:rPr lang="en-US" sz="1200" dirty="0"/>
              <a:t> prove </a:t>
            </a:r>
            <a:r>
              <a:rPr lang="en-US" sz="1200" dirty="0" err="1"/>
              <a:t>rappresenta</a:t>
            </a:r>
            <a:r>
              <a:rPr lang="en-US" sz="1200" dirty="0"/>
              <a:t> il </a:t>
            </a:r>
            <a:r>
              <a:rPr lang="en-US" sz="1200" dirty="0" err="1"/>
              <a:t>dio</a:t>
            </a:r>
            <a:r>
              <a:rPr lang="en-US" sz="1200" dirty="0"/>
              <a:t> </a:t>
            </a:r>
            <a:r>
              <a:rPr lang="en-US" sz="1200" dirty="0" err="1"/>
              <a:t>principale</a:t>
            </a:r>
            <a:r>
              <a:rPr lang="en-US" sz="1200" dirty="0"/>
              <a:t> o signore </a:t>
            </a:r>
            <a:r>
              <a:rPr lang="en-US" sz="1200" dirty="0" err="1"/>
              <a:t>della</a:t>
            </a:r>
            <a:r>
              <a:rPr lang="en-US" sz="1200" dirty="0"/>
              <a:t> </a:t>
            </a:r>
            <a:r>
              <a:rPr lang="en-US" sz="1200" dirty="0" err="1"/>
              <a:t>regione</a:t>
            </a:r>
            <a:r>
              <a:rPr lang="en-US" sz="1200" dirty="0"/>
              <a:t>, con </a:t>
            </a:r>
            <a:r>
              <a:rPr lang="en-US" sz="1200" dirty="0" err="1"/>
              <a:t>i</a:t>
            </a:r>
            <a:r>
              <a:rPr lang="en-US" sz="1200" dirty="0"/>
              <a:t> </a:t>
            </a:r>
            <a:r>
              <a:rPr lang="en-US" sz="1200" dirty="0" err="1"/>
              <a:t>suoi</a:t>
            </a:r>
            <a:r>
              <a:rPr lang="en-US" sz="1200" dirty="0"/>
              <a:t> </a:t>
            </a:r>
            <a:r>
              <a:rPr lang="en-US" sz="1200" dirty="0" err="1"/>
              <a:t>attributi</a:t>
            </a:r>
            <a:r>
              <a:rPr lang="en-US" sz="1200" dirty="0"/>
              <a:t> </a:t>
            </a:r>
            <a:r>
              <a:rPr lang="en-US" sz="1200" dirty="0" err="1"/>
              <a:t>gerarchici</a:t>
            </a:r>
            <a:r>
              <a:rPr lang="en-US" sz="1200" dirty="0"/>
              <a:t> e </a:t>
            </a:r>
            <a:r>
              <a:rPr lang="en-US" sz="1200" dirty="0" err="1"/>
              <a:t>che</a:t>
            </a:r>
            <a:r>
              <a:rPr lang="en-US" sz="1200" dirty="0"/>
              <a:t> </a:t>
            </a:r>
            <a:r>
              <a:rPr lang="en-US" sz="1200" dirty="0" err="1"/>
              <a:t>alcuni</a:t>
            </a:r>
            <a:r>
              <a:rPr lang="en-US" sz="1200" dirty="0"/>
              <a:t> </a:t>
            </a:r>
            <a:r>
              <a:rPr lang="en-US" sz="1200" dirty="0" err="1"/>
              <a:t>autori</a:t>
            </a:r>
            <a:r>
              <a:rPr lang="en-US" sz="1200" dirty="0"/>
              <a:t> </a:t>
            </a:r>
            <a:r>
              <a:rPr lang="en-US" sz="1200" dirty="0" err="1"/>
              <a:t>affermano</a:t>
            </a:r>
            <a:r>
              <a:rPr lang="en-US" sz="1200" dirty="0"/>
              <a:t> </a:t>
            </a:r>
            <a:r>
              <a:rPr lang="en-US" sz="1200" dirty="0" err="1"/>
              <a:t>che</a:t>
            </a:r>
            <a:r>
              <a:rPr lang="en-US" sz="1200" dirty="0"/>
              <a:t> è il </a:t>
            </a:r>
            <a:r>
              <a:rPr lang="en-US" sz="1200" dirty="0" err="1"/>
              <a:t>leggendario</a:t>
            </a:r>
            <a:r>
              <a:rPr lang="en-US" sz="1200" dirty="0"/>
              <a:t> </a:t>
            </a:r>
            <a:r>
              <a:rPr lang="en-US" sz="1200" dirty="0" err="1"/>
              <a:t>Dio</a:t>
            </a:r>
            <a:r>
              <a:rPr lang="en-US" sz="1200" dirty="0"/>
              <a:t> </a:t>
            </a:r>
            <a:r>
              <a:rPr lang="en-US" sz="1200" dirty="0" err="1"/>
              <a:t>Naylamp</a:t>
            </a:r>
            <a:r>
              <a:rPr lang="en-US" sz="1200" dirty="0"/>
              <a:t> o .aa-lap, </a:t>
            </a:r>
            <a:r>
              <a:rPr lang="en-US" sz="1200" dirty="0" err="1"/>
              <a:t>rappresentato</a:t>
            </a:r>
            <a:r>
              <a:rPr lang="en-US" sz="1200" dirty="0"/>
              <a:t> come </a:t>
            </a:r>
            <a:r>
              <a:rPr lang="en-US" sz="1200" dirty="0" err="1"/>
              <a:t>antropomorfico</a:t>
            </a:r>
            <a:r>
              <a:rPr lang="en-US" sz="1200" dirty="0"/>
              <a:t> </a:t>
            </a:r>
            <a:r>
              <a:rPr lang="en-US" sz="1200" dirty="0" err="1"/>
              <a:t>attribuito</a:t>
            </a:r>
            <a:r>
              <a:rPr lang="en-US" sz="1200" dirty="0"/>
              <a:t> </a:t>
            </a:r>
            <a:r>
              <a:rPr lang="en-US" sz="1200" dirty="0" err="1"/>
              <a:t>alla</a:t>
            </a:r>
            <a:r>
              <a:rPr lang="en-US" sz="1200" dirty="0"/>
              <a:t> </a:t>
            </a:r>
            <a:r>
              <a:rPr lang="en-US" sz="1200" dirty="0" err="1"/>
              <a:t>leggenda</a:t>
            </a:r>
            <a:r>
              <a:rPr lang="en-US" sz="1200" dirty="0"/>
              <a:t> di chi era il </a:t>
            </a:r>
            <a:r>
              <a:rPr lang="en-US" sz="1200" dirty="0" err="1"/>
              <a:t>fondatore</a:t>
            </a:r>
            <a:r>
              <a:rPr lang="en-US" sz="1200" dirty="0"/>
              <a:t> di </a:t>
            </a:r>
            <a:r>
              <a:rPr lang="en-US" sz="1200" dirty="0" err="1"/>
              <a:t>Lambayque</a:t>
            </a:r>
            <a:r>
              <a:rPr lang="en-US" sz="1200" dirty="0"/>
              <a:t> "
</a:t>
            </a:r>
          </a:p>
        </p:txBody>
      </p:sp>
      <p:sp>
        <p:nvSpPr>
          <p:cNvPr id="4" name="CuadroTexto 3"/>
          <p:cNvSpPr txBox="1"/>
          <p:nvPr/>
        </p:nvSpPr>
        <p:spPr>
          <a:xfrm>
            <a:off x="715993" y="4113044"/>
            <a:ext cx="7729268" cy="715581"/>
          </a:xfrm>
          <a:prstGeom prst="rect">
            <a:avLst/>
          </a:prstGeom>
          <a:noFill/>
        </p:spPr>
        <p:txBody>
          <a:bodyPr wrap="square" lIns="68580" tIns="34290" rIns="68580" bIns="34290" rtlCol="0">
            <a:spAutoFit/>
          </a:bodyPr>
          <a:lstStyle/>
          <a:p>
            <a:r>
              <a:rPr lang="en-US" sz="1000" dirty="0" err="1"/>
              <a:t>Galán-Rodas</a:t>
            </a:r>
            <a:r>
              <a:rPr lang="en-US" sz="1000" dirty="0"/>
              <a:t> </a:t>
            </a:r>
            <a:r>
              <a:rPr lang="en-US" sz="1000" dirty="0" err="1"/>
              <a:t>Edén</a:t>
            </a:r>
            <a:r>
              <a:rPr lang="en-US" sz="1000" dirty="0"/>
              <a:t>, </a:t>
            </a:r>
            <a:r>
              <a:rPr lang="en-US" sz="1000" dirty="0" err="1"/>
              <a:t>Laberiano</a:t>
            </a:r>
            <a:r>
              <a:rPr lang="en-US" sz="1000" dirty="0"/>
              <a:t> </a:t>
            </a:r>
            <a:r>
              <a:rPr lang="en-US" sz="1000" dirty="0" err="1"/>
              <a:t>Fernández</a:t>
            </a:r>
            <a:r>
              <a:rPr lang="en-US" sz="1000" dirty="0"/>
              <a:t> Caddie, </a:t>
            </a:r>
            <a:r>
              <a:rPr lang="en-US" sz="1000" dirty="0" err="1"/>
              <a:t>Maguiña</a:t>
            </a:r>
            <a:r>
              <a:rPr lang="en-US" sz="1000" dirty="0"/>
              <a:t> Vargas </a:t>
            </a:r>
            <a:r>
              <a:rPr lang="en-US" sz="1000" dirty="0" err="1"/>
              <a:t>Ciro</a:t>
            </a:r>
            <a:r>
              <a:rPr lang="en-US" sz="1000" dirty="0"/>
              <a:t>. </a:t>
            </a:r>
            <a:r>
              <a:rPr lang="en-US" sz="1000" dirty="0" err="1"/>
              <a:t>Historia</a:t>
            </a:r>
            <a:r>
              <a:rPr lang="en-US" sz="1000" dirty="0"/>
              <a:t> del </a:t>
            </a:r>
            <a:r>
              <a:rPr lang="en-US" sz="1000" dirty="0" err="1"/>
              <a:t>Tumi</a:t>
            </a:r>
            <a:r>
              <a:rPr lang="en-US" sz="1000" dirty="0"/>
              <a:t>: </a:t>
            </a:r>
            <a:r>
              <a:rPr lang="en-US" sz="1000" dirty="0" err="1"/>
              <a:t>Símbolo</a:t>
            </a:r>
            <a:r>
              <a:rPr lang="en-US" sz="1000" dirty="0"/>
              <a:t> de la </a:t>
            </a:r>
            <a:r>
              <a:rPr lang="en-US" sz="1000" dirty="0" err="1"/>
              <a:t>Medicina</a:t>
            </a:r>
            <a:r>
              <a:rPr lang="en-US" sz="1000" dirty="0"/>
              <a:t> Peruana y del </a:t>
            </a:r>
            <a:r>
              <a:rPr lang="en-US" sz="1000" dirty="0" err="1"/>
              <a:t>Colegio</a:t>
            </a:r>
            <a:r>
              <a:rPr lang="en-US" sz="1000" dirty="0"/>
              <a:t> </a:t>
            </a:r>
            <a:r>
              <a:rPr lang="en-US" sz="1000" dirty="0" err="1"/>
              <a:t>Médico</a:t>
            </a:r>
            <a:r>
              <a:rPr lang="en-US" sz="1000" dirty="0"/>
              <a:t> del </a:t>
            </a:r>
            <a:r>
              <a:rPr lang="en-US" sz="1000" dirty="0" err="1"/>
              <a:t>Perú</a:t>
            </a:r>
            <a:r>
              <a:rPr lang="en-US" sz="1000" dirty="0"/>
              <a:t>. </a:t>
            </a:r>
            <a:r>
              <a:rPr lang="en-US" sz="1000" dirty="0" err="1"/>
              <a:t>Acta</a:t>
            </a:r>
            <a:r>
              <a:rPr lang="en-US" sz="1000" dirty="0"/>
              <a:t> </a:t>
            </a:r>
            <a:r>
              <a:rPr lang="en-US" sz="1000" dirty="0" err="1"/>
              <a:t>méd</a:t>
            </a:r>
            <a:r>
              <a:rPr lang="en-US" sz="1000" dirty="0"/>
              <a:t>. peruana  [Internet]. 2012  </a:t>
            </a:r>
            <a:r>
              <a:rPr lang="en-US" sz="1000" dirty="0" err="1"/>
              <a:t>Ene</a:t>
            </a:r>
            <a:r>
              <a:rPr lang="en-US" sz="1000" dirty="0"/>
              <a:t> [</a:t>
            </a:r>
            <a:r>
              <a:rPr lang="en-US" sz="1000" dirty="0" err="1"/>
              <a:t>citado</a:t>
            </a:r>
            <a:r>
              <a:rPr lang="en-US" sz="1000" dirty="0"/>
              <a:t>  2020  Mar  20] ;  29( 1 ): 56-58. </a:t>
            </a:r>
            <a:r>
              <a:rPr lang="en-US" sz="1000" dirty="0" err="1"/>
              <a:t>Disponible</a:t>
            </a:r>
            <a:r>
              <a:rPr lang="en-US" sz="1000" dirty="0"/>
              <a:t> </a:t>
            </a:r>
            <a:r>
              <a:rPr lang="en-US" sz="1000" dirty="0" err="1"/>
              <a:t>en</a:t>
            </a:r>
            <a:r>
              <a:rPr lang="en-US" sz="1000" dirty="0"/>
              <a:t>: </a:t>
            </a:r>
            <a:r>
              <a:rPr lang="en-US" sz="1000" dirty="0">
                <a:hlinkClick r:id="rId2"/>
              </a:rPr>
              <a:t>http://www.scielo.org.pe/scielo.php?script=sci_arttext&amp;pid=S1728-59172012000100014&amp;lng=es</a:t>
            </a:r>
            <a:r>
              <a:rPr lang="en-US" sz="1000" dirty="0"/>
              <a:t>.</a:t>
            </a:r>
          </a:p>
          <a:p>
            <a:endParaRPr lang="en-US" sz="1050" dirty="0"/>
          </a:p>
        </p:txBody>
      </p:sp>
    </p:spTree>
    <p:extLst>
      <p:ext uri="{BB962C8B-B14F-4D97-AF65-F5344CB8AC3E}">
        <p14:creationId xmlns:p14="http://schemas.microsoft.com/office/powerpoint/2010/main" val="425722980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84993" y="886810"/>
            <a:ext cx="7886700" cy="482885"/>
          </a:xfrm>
        </p:spPr>
        <p:txBody>
          <a:bodyPr>
            <a:normAutofit/>
          </a:bodyPr>
          <a:lstStyle/>
          <a:p>
            <a:r>
              <a:rPr lang="es-PE" sz="1800" b="1" dirty="0">
                <a:solidFill>
                  <a:schemeClr val="accent2"/>
                </a:solidFill>
                <a:effectLst>
                  <a:outerShdw blurRad="38100" dist="38100" dir="2700000" algn="tl">
                    <a:srgbClr val="000000">
                      <a:alpha val="43137"/>
                    </a:srgbClr>
                  </a:outerShdw>
                </a:effectLst>
              </a:rPr>
              <a:t>6. </a:t>
            </a:r>
            <a:r>
              <a:rPr lang="en-US" sz="1800" b="1" dirty="0" err="1">
                <a:solidFill>
                  <a:schemeClr val="accent2"/>
                </a:solidFill>
                <a:effectLst>
                  <a:outerShdw blurRad="38100" dist="38100" dir="2700000" algn="tl">
                    <a:srgbClr val="000000">
                      <a:alpha val="43137"/>
                    </a:srgbClr>
                  </a:outerShdw>
                </a:effectLst>
              </a:rPr>
              <a:t>Trefinazione</a:t>
            </a:r>
            <a:endParaRPr lang="en-US" sz="1800" b="1" dirty="0">
              <a:solidFill>
                <a:schemeClr val="accent2"/>
              </a:solidFill>
              <a:effectLst>
                <a:outerShdw blurRad="38100" dist="38100" dir="2700000" algn="tl">
                  <a:srgbClr val="000000">
                    <a:alpha val="43137"/>
                  </a:srgbClr>
                </a:outerShdw>
              </a:effectLst>
            </a:endParaRPr>
          </a:p>
        </p:txBody>
      </p:sp>
      <p:sp>
        <p:nvSpPr>
          <p:cNvPr id="3" name="Marcador de contenido 2"/>
          <p:cNvSpPr>
            <a:spLocks noGrp="1"/>
          </p:cNvSpPr>
          <p:nvPr>
            <p:ph idx="1"/>
          </p:nvPr>
        </p:nvSpPr>
        <p:spPr>
          <a:xfrm>
            <a:off x="426089" y="1442512"/>
            <a:ext cx="6359416" cy="1379892"/>
          </a:xfrm>
        </p:spPr>
        <p:txBody>
          <a:bodyPr>
            <a:normAutofit lnSpcReduction="10000"/>
          </a:bodyPr>
          <a:lstStyle/>
          <a:p>
            <a:pPr marL="0" indent="0" algn="just">
              <a:buNone/>
            </a:pPr>
            <a:r>
              <a:rPr lang="en-US" sz="1200" dirty="0"/>
              <a:t>Il Tumi </a:t>
            </a:r>
            <a:r>
              <a:rPr lang="en-US" sz="1200" dirty="0" err="1"/>
              <a:t>è</a:t>
            </a:r>
            <a:r>
              <a:rPr lang="en-US" sz="1200" dirty="0"/>
              <a:t> </a:t>
            </a:r>
            <a:r>
              <a:rPr lang="en-US" sz="1200" dirty="0" err="1"/>
              <a:t>costituito</a:t>
            </a:r>
            <a:r>
              <a:rPr lang="en-US" sz="1200" dirty="0"/>
              <a:t> da un </a:t>
            </a:r>
            <a:r>
              <a:rPr lang="en-US" sz="1200" dirty="0" err="1"/>
              <a:t>unico</a:t>
            </a:r>
            <a:r>
              <a:rPr lang="en-US" sz="1200" dirty="0"/>
              <a:t> </a:t>
            </a:r>
            <a:r>
              <a:rPr lang="en-US" sz="1200" dirty="0" err="1"/>
              <a:t>pezzo</a:t>
            </a:r>
            <a:r>
              <a:rPr lang="en-US" sz="1200" dirty="0"/>
              <a:t> </a:t>
            </a:r>
            <a:r>
              <a:rPr lang="en-US" sz="1200" dirty="0" err="1"/>
              <a:t>metallico</a:t>
            </a:r>
            <a:r>
              <a:rPr lang="en-US" sz="1200" dirty="0"/>
              <a:t> di due </a:t>
            </a:r>
            <a:r>
              <a:rPr lang="en-US" sz="1200" dirty="0" err="1"/>
              <a:t>lastre</a:t>
            </a:r>
            <a:r>
              <a:rPr lang="en-US" sz="1200" dirty="0"/>
              <a:t> </a:t>
            </a:r>
            <a:r>
              <a:rPr lang="en-US" sz="1200" dirty="0" err="1"/>
              <a:t>d'oro</a:t>
            </a:r>
            <a:r>
              <a:rPr lang="en-US" sz="1200" dirty="0"/>
              <a:t> </a:t>
            </a:r>
            <a:r>
              <a:rPr lang="en-US" sz="1200" dirty="0" err="1"/>
              <a:t>intarsiato</a:t>
            </a:r>
            <a:r>
              <a:rPr lang="en-US" sz="1200" dirty="0"/>
              <a:t> con conchiglie di </a:t>
            </a:r>
            <a:r>
              <a:rPr lang="en-US" sz="1200" dirty="0" err="1"/>
              <a:t>perle</a:t>
            </a:r>
            <a:r>
              <a:rPr lang="en-US" sz="1200" dirty="0"/>
              <a:t> e </a:t>
            </a:r>
            <a:r>
              <a:rPr lang="en-US" sz="1200" dirty="0" err="1"/>
              <a:t>turchesi</a:t>
            </a:r>
            <a:r>
              <a:rPr lang="en-US" sz="1200" dirty="0"/>
              <a:t>. Il Tumi ha </a:t>
            </a:r>
            <a:r>
              <a:rPr lang="en-US" sz="1200" dirty="0" err="1"/>
              <a:t>tre</a:t>
            </a:r>
            <a:r>
              <a:rPr lang="en-US" sz="1200" dirty="0"/>
              <a:t> parti: fascia, </a:t>
            </a:r>
            <a:r>
              <a:rPr lang="en-US" sz="1200" dirty="0" err="1"/>
              <a:t>testa</a:t>
            </a:r>
            <a:r>
              <a:rPr lang="en-US" sz="1200" dirty="0"/>
              <a:t> da </a:t>
            </a:r>
            <a:r>
              <a:rPr lang="en-US" sz="1200" dirty="0" err="1"/>
              <a:t>maschera</a:t>
            </a:r>
            <a:r>
              <a:rPr lang="en-US" sz="1200" dirty="0"/>
              <a:t> e </a:t>
            </a:r>
            <a:r>
              <a:rPr lang="en-US" sz="1200" dirty="0" err="1"/>
              <a:t>corpo</a:t>
            </a:r>
            <a:r>
              <a:rPr lang="en-US" sz="1200" dirty="0"/>
              <a:t>, </a:t>
            </a:r>
            <a:r>
              <a:rPr lang="en-US" sz="1200" dirty="0" err="1"/>
              <a:t>misura</a:t>
            </a:r>
            <a:r>
              <a:rPr lang="en-US" sz="1200" dirty="0"/>
              <a:t> circa 42 cm di </a:t>
            </a:r>
            <a:r>
              <a:rPr lang="en-US" sz="1200" dirty="0" err="1"/>
              <a:t>altezza</a:t>
            </a:r>
            <a:r>
              <a:rPr lang="en-US" sz="1200" dirty="0"/>
              <a:t> ed è </a:t>
            </a:r>
            <a:r>
              <a:rPr lang="en-US" sz="1200" dirty="0" err="1"/>
              <a:t>realizzato</a:t>
            </a:r>
            <a:r>
              <a:rPr lang="en-US" sz="1200" dirty="0"/>
              <a:t> in </a:t>
            </a:r>
            <a:r>
              <a:rPr lang="en-US" sz="1200" dirty="0" err="1"/>
              <a:t>oro</a:t>
            </a:r>
            <a:r>
              <a:rPr lang="en-US" sz="1200" dirty="0"/>
              <a:t> </a:t>
            </a:r>
            <a:r>
              <a:rPr lang="en-US" sz="1200" dirty="0" err="1"/>
              <a:t>massiccio</a:t>
            </a:r>
            <a:r>
              <a:rPr lang="en-US" sz="1200" dirty="0"/>
              <a:t> 24 </a:t>
            </a:r>
            <a:r>
              <a:rPr lang="en-US" sz="1200" dirty="0" err="1"/>
              <a:t>carati</a:t>
            </a:r>
            <a:r>
              <a:rPr lang="en-US" sz="1200" dirty="0"/>
              <a:t> del peso di circa 1 kg (992 </a:t>
            </a:r>
            <a:r>
              <a:rPr lang="en-US" sz="1200" dirty="0" err="1"/>
              <a:t>grammi</a:t>
            </a:r>
            <a:r>
              <a:rPr lang="en-US" sz="1200" dirty="0"/>
              <a:t>). Il Tumi ha un </a:t>
            </a:r>
            <a:r>
              <a:rPr lang="en-US" sz="1200" dirty="0" err="1"/>
              <a:t>volto</a:t>
            </a:r>
            <a:r>
              <a:rPr lang="en-US" sz="1200" dirty="0"/>
              <a:t> </a:t>
            </a:r>
            <a:r>
              <a:rPr lang="en-US" sz="1200" dirty="0" err="1"/>
              <a:t>antropomorfo</a:t>
            </a:r>
            <a:r>
              <a:rPr lang="en-US" sz="1200" dirty="0"/>
              <a:t>, con </a:t>
            </a:r>
            <a:r>
              <a:rPr lang="en-US" sz="1200" dirty="0" err="1"/>
              <a:t>occhi</a:t>
            </a:r>
            <a:r>
              <a:rPr lang="en-US" sz="1200" dirty="0"/>
              <a:t> </a:t>
            </a:r>
            <a:r>
              <a:rPr lang="en-US" sz="1200" dirty="0" err="1"/>
              <a:t>simili</a:t>
            </a:r>
            <a:r>
              <a:rPr lang="en-US" sz="1200" dirty="0"/>
              <a:t> a </a:t>
            </a:r>
            <a:r>
              <a:rPr lang="en-US" sz="1200" dirty="0" err="1"/>
              <a:t>quelli</a:t>
            </a:r>
            <a:r>
              <a:rPr lang="en-US" sz="1200" dirty="0"/>
              <a:t> </a:t>
            </a:r>
            <a:r>
              <a:rPr lang="en-US" sz="1200" dirty="0" err="1"/>
              <a:t>degli</a:t>
            </a:r>
            <a:r>
              <a:rPr lang="en-US" sz="1200" dirty="0"/>
              <a:t> </a:t>
            </a:r>
            <a:r>
              <a:rPr lang="en-US" sz="1200" dirty="0" err="1"/>
              <a:t>uccelli</a:t>
            </a:r>
            <a:r>
              <a:rPr lang="en-US" sz="1200" dirty="0"/>
              <a:t>. Il </a:t>
            </a:r>
            <a:r>
              <a:rPr lang="en-US" sz="1200" dirty="0" err="1"/>
              <a:t>suo</a:t>
            </a:r>
            <a:r>
              <a:rPr lang="en-US" sz="1200" dirty="0"/>
              <a:t> </a:t>
            </a:r>
            <a:r>
              <a:rPr lang="en-US" sz="1200" dirty="0" err="1"/>
              <a:t>corpo</a:t>
            </a:r>
            <a:r>
              <a:rPr lang="en-US" sz="1200" dirty="0"/>
              <a:t> </a:t>
            </a:r>
            <a:r>
              <a:rPr lang="en-US" sz="1200" dirty="0" err="1"/>
              <a:t>è</a:t>
            </a:r>
            <a:r>
              <a:rPr lang="en-US" sz="1200" dirty="0"/>
              <a:t> </a:t>
            </a:r>
            <a:r>
              <a:rPr lang="en-US" sz="1200" dirty="0" err="1"/>
              <a:t>costituito</a:t>
            </a:r>
            <a:r>
              <a:rPr lang="en-US" sz="1200" dirty="0"/>
              <a:t> da un </a:t>
            </a:r>
            <a:r>
              <a:rPr lang="en-US" sz="1200" dirty="0" err="1"/>
              <a:t>torace</a:t>
            </a:r>
            <a:r>
              <a:rPr lang="en-US" sz="1200" dirty="0"/>
              <a:t> e </a:t>
            </a:r>
            <a:r>
              <a:rPr lang="en-US" sz="1200" dirty="0" err="1"/>
              <a:t>gambe</a:t>
            </a:r>
            <a:r>
              <a:rPr lang="en-US" sz="1200" dirty="0"/>
              <a:t> </a:t>
            </a:r>
            <a:r>
              <a:rPr lang="en-US" sz="1200" dirty="0" err="1"/>
              <a:t>della</a:t>
            </a:r>
            <a:r>
              <a:rPr lang="en-US" sz="1200" dirty="0"/>
              <a:t> </a:t>
            </a:r>
            <a:r>
              <a:rPr lang="en-US" sz="1200" dirty="0" err="1"/>
              <a:t>stessa</a:t>
            </a:r>
            <a:r>
              <a:rPr lang="en-US" sz="1200" dirty="0"/>
              <a:t> </a:t>
            </a:r>
            <a:r>
              <a:rPr lang="en-US" sz="1200" dirty="0" err="1"/>
              <a:t>lunghezza</a:t>
            </a:r>
            <a:r>
              <a:rPr lang="en-US" sz="1200" dirty="0"/>
              <a:t>. Il </a:t>
            </a:r>
            <a:r>
              <a:rPr lang="en-US" sz="1200" dirty="0" err="1"/>
              <a:t>manico</a:t>
            </a:r>
            <a:r>
              <a:rPr lang="en-US" sz="1200" dirty="0"/>
              <a:t> del Tumi è </a:t>
            </a:r>
            <a:r>
              <a:rPr lang="en-US" sz="1200" dirty="0" err="1"/>
              <a:t>rettangolare</a:t>
            </a:r>
            <a:r>
              <a:rPr lang="en-US" sz="1200" dirty="0"/>
              <a:t> o di forma </a:t>
            </a:r>
            <a:r>
              <a:rPr lang="en-US" sz="1200" dirty="0" err="1"/>
              <a:t>trapezoidale</a:t>
            </a:r>
            <a:r>
              <a:rPr lang="en-US" sz="1200" dirty="0"/>
              <a:t>. </a:t>
            </a:r>
            <a:r>
              <a:rPr lang="en-US" sz="1200" dirty="0" err="1"/>
              <a:t>All'estremità</a:t>
            </a:r>
            <a:r>
              <a:rPr lang="en-US" sz="1200" dirty="0"/>
              <a:t> </a:t>
            </a:r>
            <a:r>
              <a:rPr lang="en-US" sz="1200" dirty="0" err="1"/>
              <a:t>inferiore</a:t>
            </a:r>
            <a:r>
              <a:rPr lang="en-US" sz="1200" dirty="0"/>
              <a:t> una lama di </a:t>
            </a:r>
            <a:r>
              <a:rPr lang="en-US" sz="1200" dirty="0" err="1"/>
              <a:t>taglio</a:t>
            </a:r>
            <a:r>
              <a:rPr lang="en-US" sz="1200" dirty="0"/>
              <a:t> in forma </a:t>
            </a:r>
            <a:r>
              <a:rPr lang="en-US" sz="1200" dirty="0" err="1"/>
              <a:t>semicircolare</a:t>
            </a:r>
            <a:r>
              <a:rPr lang="en-US" sz="1200" dirty="0"/>
              <a:t> (dove il </a:t>
            </a:r>
            <a:r>
              <a:rPr lang="en-US" sz="1200" dirty="0" err="1"/>
              <a:t>lato</a:t>
            </a:r>
            <a:r>
              <a:rPr lang="en-US" sz="1200" dirty="0"/>
              <a:t> </a:t>
            </a:r>
            <a:r>
              <a:rPr lang="en-US" sz="1200" dirty="0" err="1"/>
              <a:t>curvo</a:t>
            </a:r>
            <a:r>
              <a:rPr lang="en-US" sz="1200" dirty="0"/>
              <a:t> </a:t>
            </a:r>
            <a:r>
              <a:rPr lang="en-US" sz="1200" dirty="0" err="1"/>
              <a:t>è</a:t>
            </a:r>
            <a:r>
              <a:rPr lang="en-US" sz="1200" dirty="0"/>
              <a:t> </a:t>
            </a:r>
            <a:r>
              <a:rPr lang="en-US" sz="1200" dirty="0" err="1"/>
              <a:t>quello</a:t>
            </a:r>
            <a:r>
              <a:rPr lang="en-US" sz="1200" dirty="0"/>
              <a:t> con il </a:t>
            </a:r>
            <a:r>
              <a:rPr lang="en-US" sz="1200" dirty="0" err="1"/>
              <a:t>bordo</a:t>
            </a:r>
            <a:r>
              <a:rPr lang="en-US" sz="1200" dirty="0"/>
              <a:t> e il </a:t>
            </a:r>
            <a:r>
              <a:rPr lang="en-US" sz="1200" dirty="0" err="1"/>
              <a:t>lato</a:t>
            </a:r>
            <a:r>
              <a:rPr lang="en-US" sz="1200" dirty="0"/>
              <a:t> </a:t>
            </a:r>
            <a:r>
              <a:rPr lang="en-US" sz="1200" dirty="0" err="1"/>
              <a:t>dritto</a:t>
            </a:r>
            <a:r>
              <a:rPr lang="en-US" sz="1200" dirty="0"/>
              <a:t> </a:t>
            </a:r>
            <a:r>
              <a:rPr lang="en-US" sz="1200" dirty="0" err="1"/>
              <a:t>è</a:t>
            </a:r>
            <a:r>
              <a:rPr lang="en-US" sz="1200" dirty="0"/>
              <a:t> </a:t>
            </a:r>
            <a:r>
              <a:rPr lang="en-US" sz="1200" dirty="0" err="1"/>
              <a:t>perpendicolare</a:t>
            </a:r>
            <a:r>
              <a:rPr lang="en-US" sz="1200" dirty="0"/>
              <a:t> </a:t>
            </a:r>
            <a:r>
              <a:rPr lang="en-US" sz="1200" dirty="0" err="1"/>
              <a:t>alla</a:t>
            </a:r>
            <a:r>
              <a:rPr lang="en-US" sz="1200" dirty="0"/>
              <a:t> </a:t>
            </a:r>
            <a:r>
              <a:rPr lang="en-US" sz="1200" dirty="0" err="1"/>
              <a:t>maniglia</a:t>
            </a:r>
            <a:r>
              <a:rPr lang="en-US" sz="1200" dirty="0"/>
              <a:t>).
</a:t>
            </a:r>
          </a:p>
        </p:txBody>
      </p:sp>
      <p:sp>
        <p:nvSpPr>
          <p:cNvPr id="4" name="CuadroTexto 3"/>
          <p:cNvSpPr txBox="1"/>
          <p:nvPr/>
        </p:nvSpPr>
        <p:spPr>
          <a:xfrm>
            <a:off x="715993" y="4115578"/>
            <a:ext cx="7729268" cy="700192"/>
          </a:xfrm>
          <a:prstGeom prst="rect">
            <a:avLst/>
          </a:prstGeom>
          <a:noFill/>
        </p:spPr>
        <p:txBody>
          <a:bodyPr wrap="square" lIns="68580" tIns="34290" rIns="68580" bIns="34290" rtlCol="0">
            <a:spAutoFit/>
          </a:bodyPr>
          <a:lstStyle/>
          <a:p>
            <a:r>
              <a:rPr lang="en-US" sz="1000" dirty="0" err="1"/>
              <a:t>Galán-Rodas</a:t>
            </a:r>
            <a:r>
              <a:rPr lang="en-US" sz="1000" dirty="0"/>
              <a:t> </a:t>
            </a:r>
            <a:r>
              <a:rPr lang="en-US" sz="1000" dirty="0" err="1"/>
              <a:t>Edén</a:t>
            </a:r>
            <a:r>
              <a:rPr lang="en-US" sz="1000" dirty="0"/>
              <a:t>, </a:t>
            </a:r>
            <a:r>
              <a:rPr lang="en-US" sz="1000" dirty="0" err="1"/>
              <a:t>Laberiano</a:t>
            </a:r>
            <a:r>
              <a:rPr lang="en-US" sz="1000" dirty="0"/>
              <a:t> </a:t>
            </a:r>
            <a:r>
              <a:rPr lang="en-US" sz="1000" dirty="0" err="1"/>
              <a:t>Fernández</a:t>
            </a:r>
            <a:r>
              <a:rPr lang="en-US" sz="1000" dirty="0"/>
              <a:t> Caddie, </a:t>
            </a:r>
            <a:r>
              <a:rPr lang="en-US" sz="1000" dirty="0" err="1"/>
              <a:t>Maguiña</a:t>
            </a:r>
            <a:r>
              <a:rPr lang="en-US" sz="1000" dirty="0"/>
              <a:t> Vargas </a:t>
            </a:r>
            <a:r>
              <a:rPr lang="en-US" sz="1000" dirty="0" err="1"/>
              <a:t>Ciro</a:t>
            </a:r>
            <a:r>
              <a:rPr lang="en-US" sz="1000" dirty="0"/>
              <a:t>. </a:t>
            </a:r>
            <a:r>
              <a:rPr lang="en-US" sz="1000" dirty="0" err="1"/>
              <a:t>Historia</a:t>
            </a:r>
            <a:r>
              <a:rPr lang="en-US" sz="1000" dirty="0"/>
              <a:t> del </a:t>
            </a:r>
            <a:r>
              <a:rPr lang="en-US" sz="1000" dirty="0" err="1"/>
              <a:t>Tumi</a:t>
            </a:r>
            <a:r>
              <a:rPr lang="en-US" sz="1000" dirty="0"/>
              <a:t>: </a:t>
            </a:r>
            <a:r>
              <a:rPr lang="en-US" sz="1000" dirty="0" err="1"/>
              <a:t>Símbolo</a:t>
            </a:r>
            <a:r>
              <a:rPr lang="en-US" sz="1000" dirty="0"/>
              <a:t> de la </a:t>
            </a:r>
            <a:r>
              <a:rPr lang="en-US" sz="1000" dirty="0" err="1"/>
              <a:t>Medicina</a:t>
            </a:r>
            <a:r>
              <a:rPr lang="en-US" sz="1000" dirty="0"/>
              <a:t> Peruana y del </a:t>
            </a:r>
            <a:r>
              <a:rPr lang="en-US" sz="1000" dirty="0" err="1"/>
              <a:t>Colegio</a:t>
            </a:r>
            <a:r>
              <a:rPr lang="en-US" sz="1000" dirty="0"/>
              <a:t> </a:t>
            </a:r>
            <a:r>
              <a:rPr lang="en-US" sz="1000" dirty="0" err="1"/>
              <a:t>Médico</a:t>
            </a:r>
            <a:r>
              <a:rPr lang="en-US" sz="1000" dirty="0"/>
              <a:t> del </a:t>
            </a:r>
            <a:r>
              <a:rPr lang="en-US" sz="1000" dirty="0" err="1"/>
              <a:t>Perú</a:t>
            </a:r>
            <a:r>
              <a:rPr lang="en-US" sz="1000" dirty="0"/>
              <a:t>. </a:t>
            </a:r>
            <a:r>
              <a:rPr lang="en-US" sz="1000" dirty="0" err="1"/>
              <a:t>Acta</a:t>
            </a:r>
            <a:r>
              <a:rPr lang="en-US" sz="1000" dirty="0"/>
              <a:t> </a:t>
            </a:r>
            <a:r>
              <a:rPr lang="en-US" sz="1000" dirty="0" err="1"/>
              <a:t>méd</a:t>
            </a:r>
            <a:r>
              <a:rPr lang="en-US" sz="1000" dirty="0"/>
              <a:t>. peruana  [Internet]. 2012  </a:t>
            </a:r>
            <a:r>
              <a:rPr lang="en-US" sz="1000" dirty="0" err="1"/>
              <a:t>Ene</a:t>
            </a:r>
            <a:r>
              <a:rPr lang="en-US" sz="1000" dirty="0"/>
              <a:t> [</a:t>
            </a:r>
            <a:r>
              <a:rPr lang="en-US" sz="1000" dirty="0" err="1"/>
              <a:t>citado</a:t>
            </a:r>
            <a:r>
              <a:rPr lang="en-US" sz="1000" dirty="0"/>
              <a:t>  2020  Mar  20] ;  29( 1 ): 56-58. </a:t>
            </a:r>
            <a:r>
              <a:rPr lang="en-US" sz="1000" dirty="0" err="1"/>
              <a:t>Disponible</a:t>
            </a:r>
            <a:r>
              <a:rPr lang="en-US" sz="1000" dirty="0"/>
              <a:t> </a:t>
            </a:r>
            <a:r>
              <a:rPr lang="en-US" sz="1000" dirty="0" err="1"/>
              <a:t>en</a:t>
            </a:r>
            <a:r>
              <a:rPr lang="en-US" sz="1000" dirty="0"/>
              <a:t>: </a:t>
            </a:r>
            <a:r>
              <a:rPr lang="en-US" sz="1000" dirty="0">
                <a:hlinkClick r:id="rId2"/>
              </a:rPr>
              <a:t>http://www.scielo.org.pe/scielo.php?script=sci_arttext&amp;pid=S1728-59172012000100014&amp;lng=es</a:t>
            </a:r>
            <a:r>
              <a:rPr lang="en-US" sz="1000" dirty="0"/>
              <a:t>.</a:t>
            </a:r>
          </a:p>
          <a:p>
            <a:endParaRPr lang="en-US" sz="1100" dirty="0"/>
          </a:p>
        </p:txBody>
      </p:sp>
      <p:pic>
        <p:nvPicPr>
          <p:cNvPr id="71682" name="Picture 2" descr="Tumi, cuchillo ceremonial • Sicán-Lambayeque, 750-1375 d.C. | Inca ..."/>
          <p:cNvPicPr>
            <a:picLocks noChangeAspect="1" noChangeArrowheads="1"/>
          </p:cNvPicPr>
          <p:nvPr/>
        </p:nvPicPr>
        <p:blipFill>
          <a:blip r:embed="rId3"/>
          <a:srcRect/>
          <a:stretch>
            <a:fillRect/>
          </a:stretch>
        </p:blipFill>
        <p:spPr bwMode="auto">
          <a:xfrm>
            <a:off x="7028757" y="886811"/>
            <a:ext cx="1871957" cy="3140660"/>
          </a:xfrm>
          <a:prstGeom prst="rect">
            <a:avLst/>
          </a:prstGeom>
          <a:noFill/>
        </p:spPr>
      </p:pic>
    </p:spTree>
    <p:extLst>
      <p:ext uri="{BB962C8B-B14F-4D97-AF65-F5344CB8AC3E}">
        <p14:creationId xmlns:p14="http://schemas.microsoft.com/office/powerpoint/2010/main" val="226001524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58561" y="889790"/>
            <a:ext cx="7886700" cy="486947"/>
          </a:xfrm>
        </p:spPr>
        <p:txBody>
          <a:bodyPr>
            <a:normAutofit/>
          </a:bodyPr>
          <a:lstStyle/>
          <a:p>
            <a:r>
              <a:rPr lang="es-PE" sz="1800" b="1" dirty="0">
                <a:solidFill>
                  <a:schemeClr val="accent2"/>
                </a:solidFill>
                <a:effectLst>
                  <a:outerShdw blurRad="38100" dist="38100" dir="2700000" algn="tl">
                    <a:srgbClr val="000000">
                      <a:alpha val="43137"/>
                    </a:srgbClr>
                  </a:outerShdw>
                </a:effectLst>
              </a:rPr>
              <a:t>6. </a:t>
            </a:r>
            <a:r>
              <a:rPr lang="en-US" sz="1800" b="1" dirty="0" err="1">
                <a:solidFill>
                  <a:schemeClr val="accent2"/>
                </a:solidFill>
                <a:effectLst>
                  <a:outerShdw blurRad="38100" dist="38100" dir="2700000" algn="tl">
                    <a:srgbClr val="000000">
                      <a:alpha val="43137"/>
                    </a:srgbClr>
                  </a:outerShdw>
                </a:effectLst>
              </a:rPr>
              <a:t>Trefinazione</a:t>
            </a:r>
            <a:endParaRPr lang="en-US" sz="1800" b="1" dirty="0">
              <a:solidFill>
                <a:schemeClr val="accent2"/>
              </a:solidFill>
              <a:effectLst>
                <a:outerShdw blurRad="38100" dist="38100" dir="2700000" algn="tl">
                  <a:srgbClr val="000000">
                    <a:alpha val="43137"/>
                  </a:srgbClr>
                </a:outerShdw>
              </a:effectLst>
            </a:endParaRPr>
          </a:p>
        </p:txBody>
      </p:sp>
      <p:sp>
        <p:nvSpPr>
          <p:cNvPr id="3" name="Marcador de contenido 2"/>
          <p:cNvSpPr>
            <a:spLocks noGrp="1"/>
          </p:cNvSpPr>
          <p:nvPr>
            <p:ph idx="1"/>
          </p:nvPr>
        </p:nvSpPr>
        <p:spPr>
          <a:xfrm>
            <a:off x="457723" y="1510959"/>
            <a:ext cx="8245807" cy="934292"/>
          </a:xfrm>
        </p:spPr>
        <p:txBody>
          <a:bodyPr>
            <a:normAutofit fontScale="92500" lnSpcReduction="20000"/>
          </a:bodyPr>
          <a:lstStyle/>
          <a:p>
            <a:pPr marL="0" indent="0" algn="just">
              <a:buNone/>
            </a:pPr>
            <a:r>
              <a:rPr lang="en-US" sz="1200" dirty="0"/>
              <a:t>Ci </a:t>
            </a:r>
            <a:r>
              <a:rPr lang="en-US" sz="1200" dirty="0" err="1"/>
              <a:t>sono</a:t>
            </a:r>
            <a:r>
              <a:rPr lang="en-US" sz="1200" dirty="0"/>
              <a:t> prove </a:t>
            </a:r>
            <a:r>
              <a:rPr lang="en-US" sz="1200" dirty="0" err="1"/>
              <a:t>che</a:t>
            </a:r>
            <a:r>
              <a:rPr lang="en-US" sz="1200" dirty="0"/>
              <a:t> </a:t>
            </a:r>
            <a:r>
              <a:rPr lang="en-US" sz="1200" dirty="0" err="1"/>
              <a:t>i</a:t>
            </a:r>
            <a:r>
              <a:rPr lang="en-US" sz="1200" dirty="0"/>
              <a:t> </a:t>
            </a:r>
            <a:r>
              <a:rPr lang="en-US" sz="1200" dirty="0" err="1"/>
              <a:t>guaritori</a:t>
            </a:r>
            <a:r>
              <a:rPr lang="en-US" sz="1200" dirty="0"/>
              <a:t> e </a:t>
            </a:r>
            <a:r>
              <a:rPr lang="en-US" sz="1200" dirty="0" err="1"/>
              <a:t>i</a:t>
            </a:r>
            <a:r>
              <a:rPr lang="en-US" sz="1200" dirty="0"/>
              <a:t> </a:t>
            </a:r>
            <a:r>
              <a:rPr lang="en-US" sz="1200" dirty="0" err="1"/>
              <a:t>chirurghi</a:t>
            </a:r>
            <a:r>
              <a:rPr lang="en-US" sz="1200" dirty="0"/>
              <a:t> </a:t>
            </a:r>
            <a:r>
              <a:rPr lang="en-US" sz="1200" dirty="0" err="1"/>
              <a:t>precolombiani</a:t>
            </a:r>
            <a:r>
              <a:rPr lang="en-US" sz="1200" dirty="0"/>
              <a:t> </a:t>
            </a:r>
            <a:r>
              <a:rPr lang="en-US" sz="1200" dirty="0" err="1"/>
              <a:t>curavano</a:t>
            </a:r>
            <a:r>
              <a:rPr lang="en-US" sz="1200" dirty="0"/>
              <a:t> </a:t>
            </a:r>
            <a:r>
              <a:rPr lang="en-US" sz="1200" dirty="0" err="1"/>
              <a:t>i</a:t>
            </a:r>
            <a:r>
              <a:rPr lang="en-US" sz="1200" dirty="0"/>
              <a:t> </a:t>
            </a:r>
            <a:r>
              <a:rPr lang="en-US" sz="1200" dirty="0" err="1"/>
              <a:t>pazienti</a:t>
            </a:r>
            <a:r>
              <a:rPr lang="en-US" sz="1200" dirty="0"/>
              <a:t> con </a:t>
            </a:r>
            <a:r>
              <a:rPr lang="en-US" sz="1200" dirty="0" err="1"/>
              <a:t>gravi</a:t>
            </a:r>
            <a:r>
              <a:rPr lang="en-US" sz="1200" dirty="0"/>
              <a:t> </a:t>
            </a:r>
            <a:r>
              <a:rPr lang="en-US" sz="1200" dirty="0" err="1"/>
              <a:t>lesioni</a:t>
            </a:r>
            <a:r>
              <a:rPr lang="en-US" sz="1200" dirty="0"/>
              <a:t> </a:t>
            </a:r>
            <a:r>
              <a:rPr lang="en-US" sz="1200" dirty="0" err="1"/>
              <a:t>alla</a:t>
            </a:r>
            <a:r>
              <a:rPr lang="en-US" sz="1200" dirty="0"/>
              <a:t> </a:t>
            </a:r>
            <a:r>
              <a:rPr lang="en-US" sz="1200" dirty="0" err="1"/>
              <a:t>testa</a:t>
            </a:r>
            <a:r>
              <a:rPr lang="en-US" sz="1200" dirty="0"/>
              <a:t> </a:t>
            </a:r>
            <a:r>
              <a:rPr lang="en-US" sz="1200" dirty="0" err="1"/>
              <a:t>tagliando</a:t>
            </a:r>
            <a:r>
              <a:rPr lang="en-US" sz="1200" dirty="0"/>
              <a:t> e </a:t>
            </a:r>
            <a:r>
              <a:rPr lang="en-US" sz="1200" dirty="0" err="1"/>
              <a:t>rimuovendo</a:t>
            </a:r>
            <a:r>
              <a:rPr lang="en-US" sz="1200" dirty="0"/>
              <a:t> la </a:t>
            </a:r>
            <a:r>
              <a:rPr lang="en-US" sz="1200" dirty="0" err="1"/>
              <a:t>parte</a:t>
            </a:r>
            <a:r>
              <a:rPr lang="en-US" sz="1200" dirty="0"/>
              <a:t> </a:t>
            </a:r>
            <a:r>
              <a:rPr lang="en-US" sz="1200" dirty="0" err="1"/>
              <a:t>danneggiata</a:t>
            </a:r>
            <a:r>
              <a:rPr lang="en-US" sz="1200" dirty="0"/>
              <a:t> del </a:t>
            </a:r>
            <a:r>
              <a:rPr lang="en-US" sz="1200" dirty="0" err="1"/>
              <a:t>cranio</a:t>
            </a:r>
            <a:r>
              <a:rPr lang="en-US" sz="1200" dirty="0"/>
              <a:t> </a:t>
            </a:r>
            <a:r>
              <a:rPr lang="en-US" sz="1200" dirty="0" err="1"/>
              <a:t>chiamando</a:t>
            </a:r>
            <a:r>
              <a:rPr lang="en-US" sz="1200" dirty="0"/>
              <a:t> </a:t>
            </a:r>
            <a:r>
              <a:rPr lang="en-US" sz="1200" dirty="0" err="1"/>
              <a:t>questa</a:t>
            </a:r>
            <a:r>
              <a:rPr lang="en-US" sz="1200" dirty="0"/>
              <a:t> </a:t>
            </a:r>
            <a:r>
              <a:rPr lang="en-US" sz="1200" dirty="0" err="1"/>
              <a:t>pratica</a:t>
            </a:r>
            <a:r>
              <a:rPr lang="en-US" sz="1200" dirty="0"/>
              <a:t> </a:t>
            </a:r>
            <a:r>
              <a:rPr lang="en-US" sz="1200" dirty="0" err="1"/>
              <a:t>trefinazione</a:t>
            </a:r>
            <a:r>
              <a:rPr lang="en-US" sz="1200" dirty="0"/>
              <a:t> </a:t>
            </a:r>
            <a:r>
              <a:rPr lang="en-US" sz="1200" dirty="0" err="1"/>
              <a:t>cranica</a:t>
            </a:r>
            <a:r>
              <a:rPr lang="en-US" sz="1200" dirty="0"/>
              <a:t>. 
I </a:t>
            </a:r>
            <a:r>
              <a:rPr lang="en-US" sz="1200" dirty="0" err="1"/>
              <a:t>risultati</a:t>
            </a:r>
            <a:r>
              <a:rPr lang="en-US" sz="1200" dirty="0"/>
              <a:t> </a:t>
            </a:r>
            <a:r>
              <a:rPr lang="en-US" sz="1200" dirty="0" err="1"/>
              <a:t>archeologici</a:t>
            </a:r>
            <a:r>
              <a:rPr lang="en-US" sz="1200" dirty="0"/>
              <a:t> </a:t>
            </a:r>
            <a:r>
              <a:rPr lang="en-US" sz="1200" dirty="0" err="1"/>
              <a:t>dei</a:t>
            </a:r>
            <a:r>
              <a:rPr lang="en-US" sz="1200" dirty="0"/>
              <a:t> </a:t>
            </a:r>
            <a:r>
              <a:rPr lang="en-US" sz="1200" dirty="0" err="1"/>
              <a:t>teschi</a:t>
            </a:r>
            <a:r>
              <a:rPr lang="en-US" sz="1200" dirty="0"/>
              <a:t> </a:t>
            </a:r>
            <a:r>
              <a:rPr lang="en-US" sz="1200" dirty="0" err="1"/>
              <a:t>trapanti</a:t>
            </a:r>
            <a:r>
              <a:rPr lang="en-US" sz="1200" dirty="0"/>
              <a:t> </a:t>
            </a:r>
            <a:r>
              <a:rPr lang="en-US" sz="1200" dirty="0" err="1"/>
              <a:t>trovati</a:t>
            </a:r>
            <a:r>
              <a:rPr lang="en-US" sz="1200" dirty="0"/>
              <a:t> </a:t>
            </a:r>
            <a:r>
              <a:rPr lang="en-US" sz="1200" dirty="0" err="1"/>
              <a:t>nelle</a:t>
            </a:r>
            <a:r>
              <a:rPr lang="en-US" sz="1200" dirty="0"/>
              <a:t> culture </a:t>
            </a:r>
            <a:r>
              <a:rPr lang="en-US" sz="1200" dirty="0" err="1"/>
              <a:t>Paracas</a:t>
            </a:r>
            <a:r>
              <a:rPr lang="en-US" sz="1200" dirty="0"/>
              <a:t> e Nazca </a:t>
            </a:r>
            <a:r>
              <a:rPr lang="en-US" sz="1200" dirty="0" err="1"/>
              <a:t>hanno</a:t>
            </a:r>
            <a:r>
              <a:rPr lang="en-US" sz="1200" dirty="0"/>
              <a:t> </a:t>
            </a:r>
            <a:r>
              <a:rPr lang="en-US" sz="1200" dirty="0" err="1"/>
              <a:t>dimostrato</a:t>
            </a:r>
            <a:r>
              <a:rPr lang="en-US" sz="1200" dirty="0"/>
              <a:t> </a:t>
            </a:r>
            <a:r>
              <a:rPr lang="en-US" sz="1200" dirty="0" err="1"/>
              <a:t>che</a:t>
            </a:r>
            <a:r>
              <a:rPr lang="en-US" sz="1200" dirty="0"/>
              <a:t> </a:t>
            </a:r>
            <a:r>
              <a:rPr lang="en-US" sz="1200" dirty="0" err="1"/>
              <a:t>i</a:t>
            </a:r>
            <a:r>
              <a:rPr lang="en-US" sz="1200" dirty="0"/>
              <a:t> </a:t>
            </a:r>
            <a:r>
              <a:rPr lang="en-US" sz="1200" dirty="0" err="1"/>
              <a:t>tagli</a:t>
            </a:r>
            <a:r>
              <a:rPr lang="en-US" sz="1200" dirty="0"/>
              <a:t> </a:t>
            </a:r>
            <a:r>
              <a:rPr lang="en-US" sz="1200" dirty="0" err="1"/>
              <a:t>sono</a:t>
            </a:r>
            <a:r>
              <a:rPr lang="en-US" sz="1200" dirty="0"/>
              <a:t> </a:t>
            </a:r>
            <a:r>
              <a:rPr lang="en-US" sz="1200" dirty="0" err="1"/>
              <a:t>stati</a:t>
            </a:r>
            <a:r>
              <a:rPr lang="en-US" sz="1200" dirty="0"/>
              <a:t> </a:t>
            </a:r>
            <a:r>
              <a:rPr lang="en-US" sz="1200" dirty="0" err="1"/>
              <a:t>fatti</a:t>
            </a:r>
            <a:r>
              <a:rPr lang="en-US" sz="1200" dirty="0"/>
              <a:t> con </a:t>
            </a:r>
            <a:r>
              <a:rPr lang="en-US" sz="1200" dirty="0" err="1"/>
              <a:t>coltelli</a:t>
            </a:r>
            <a:r>
              <a:rPr lang="en-US" sz="1200" dirty="0"/>
              <a:t> di </a:t>
            </a:r>
            <a:r>
              <a:rPr lang="en-US" sz="1200" dirty="0" err="1"/>
              <a:t>selce</a:t>
            </a:r>
            <a:r>
              <a:rPr lang="en-US" sz="1200" dirty="0"/>
              <a:t> e </a:t>
            </a:r>
            <a:r>
              <a:rPr lang="en-US" sz="1200" dirty="0" err="1"/>
              <a:t>tumi</a:t>
            </a:r>
            <a:r>
              <a:rPr lang="en-US" sz="1200" dirty="0"/>
              <a:t> </a:t>
            </a:r>
            <a:r>
              <a:rPr lang="en-US" sz="1200" dirty="0" err="1"/>
              <a:t>metallici</a:t>
            </a:r>
            <a:r>
              <a:rPr lang="en-US" sz="1200" dirty="0"/>
              <a:t>.
</a:t>
            </a:r>
          </a:p>
        </p:txBody>
      </p:sp>
      <p:sp>
        <p:nvSpPr>
          <p:cNvPr id="4" name="CuadroTexto 3"/>
          <p:cNvSpPr txBox="1"/>
          <p:nvPr/>
        </p:nvSpPr>
        <p:spPr>
          <a:xfrm>
            <a:off x="715993" y="4096822"/>
            <a:ext cx="7729268" cy="700192"/>
          </a:xfrm>
          <a:prstGeom prst="rect">
            <a:avLst/>
          </a:prstGeom>
          <a:noFill/>
        </p:spPr>
        <p:txBody>
          <a:bodyPr wrap="square" lIns="68580" tIns="34290" rIns="68580" bIns="34290" rtlCol="0">
            <a:spAutoFit/>
          </a:bodyPr>
          <a:lstStyle/>
          <a:p>
            <a:r>
              <a:rPr lang="en-US" sz="1000" dirty="0" err="1"/>
              <a:t>Galán-Rodas</a:t>
            </a:r>
            <a:r>
              <a:rPr lang="en-US" sz="1000" dirty="0"/>
              <a:t> </a:t>
            </a:r>
            <a:r>
              <a:rPr lang="en-US" sz="1000" dirty="0" err="1"/>
              <a:t>Edén</a:t>
            </a:r>
            <a:r>
              <a:rPr lang="en-US" sz="1000" dirty="0"/>
              <a:t>, </a:t>
            </a:r>
            <a:r>
              <a:rPr lang="en-US" sz="1000" dirty="0" err="1"/>
              <a:t>Laberiano</a:t>
            </a:r>
            <a:r>
              <a:rPr lang="en-US" sz="1000" dirty="0"/>
              <a:t> </a:t>
            </a:r>
            <a:r>
              <a:rPr lang="en-US" sz="1000" dirty="0" err="1"/>
              <a:t>Fernández</a:t>
            </a:r>
            <a:r>
              <a:rPr lang="en-US" sz="1000" dirty="0"/>
              <a:t> Caddie, </a:t>
            </a:r>
            <a:r>
              <a:rPr lang="en-US" sz="1000" dirty="0" err="1"/>
              <a:t>Maguiña</a:t>
            </a:r>
            <a:r>
              <a:rPr lang="en-US" sz="1000" dirty="0"/>
              <a:t> Vargas </a:t>
            </a:r>
            <a:r>
              <a:rPr lang="en-US" sz="1000" dirty="0" err="1"/>
              <a:t>Ciro</a:t>
            </a:r>
            <a:r>
              <a:rPr lang="en-US" sz="1000" dirty="0"/>
              <a:t>. </a:t>
            </a:r>
            <a:r>
              <a:rPr lang="en-US" sz="1000" dirty="0" err="1"/>
              <a:t>Historia</a:t>
            </a:r>
            <a:r>
              <a:rPr lang="en-US" sz="1000" dirty="0"/>
              <a:t> del </a:t>
            </a:r>
            <a:r>
              <a:rPr lang="en-US" sz="1000" dirty="0" err="1"/>
              <a:t>Tumi</a:t>
            </a:r>
            <a:r>
              <a:rPr lang="en-US" sz="1000" dirty="0"/>
              <a:t>: </a:t>
            </a:r>
            <a:r>
              <a:rPr lang="en-US" sz="1000" dirty="0" err="1"/>
              <a:t>Símbolo</a:t>
            </a:r>
            <a:r>
              <a:rPr lang="en-US" sz="1000" dirty="0"/>
              <a:t> de la </a:t>
            </a:r>
            <a:r>
              <a:rPr lang="en-US" sz="1000" dirty="0" err="1"/>
              <a:t>Medicina</a:t>
            </a:r>
            <a:r>
              <a:rPr lang="en-US" sz="1000" dirty="0"/>
              <a:t> Peruana y del </a:t>
            </a:r>
            <a:r>
              <a:rPr lang="en-US" sz="1000" dirty="0" err="1"/>
              <a:t>Colegio</a:t>
            </a:r>
            <a:r>
              <a:rPr lang="en-US" sz="1000" dirty="0"/>
              <a:t> </a:t>
            </a:r>
            <a:r>
              <a:rPr lang="en-US" sz="1000" dirty="0" err="1"/>
              <a:t>Médico</a:t>
            </a:r>
            <a:r>
              <a:rPr lang="en-US" sz="1000" dirty="0"/>
              <a:t> del </a:t>
            </a:r>
            <a:r>
              <a:rPr lang="en-US" sz="1000" dirty="0" err="1"/>
              <a:t>Perú</a:t>
            </a:r>
            <a:r>
              <a:rPr lang="en-US" sz="1000" dirty="0"/>
              <a:t>. </a:t>
            </a:r>
            <a:r>
              <a:rPr lang="en-US" sz="1000" dirty="0" err="1"/>
              <a:t>Acta</a:t>
            </a:r>
            <a:r>
              <a:rPr lang="en-US" sz="1000" dirty="0"/>
              <a:t> </a:t>
            </a:r>
            <a:r>
              <a:rPr lang="en-US" sz="1000" dirty="0" err="1"/>
              <a:t>méd</a:t>
            </a:r>
            <a:r>
              <a:rPr lang="en-US" sz="1000" dirty="0"/>
              <a:t>. peruana  [Internet]. 2012  </a:t>
            </a:r>
            <a:r>
              <a:rPr lang="en-US" sz="1000" dirty="0" err="1"/>
              <a:t>Ene</a:t>
            </a:r>
            <a:r>
              <a:rPr lang="en-US" sz="1000" dirty="0"/>
              <a:t> [</a:t>
            </a:r>
            <a:r>
              <a:rPr lang="en-US" sz="1000" dirty="0" err="1"/>
              <a:t>citado</a:t>
            </a:r>
            <a:r>
              <a:rPr lang="en-US" sz="1000" dirty="0"/>
              <a:t>  2020  Mar  20] ;  29( 1 ): 56-58. </a:t>
            </a:r>
            <a:r>
              <a:rPr lang="en-US" sz="1000" dirty="0" err="1"/>
              <a:t>Disponible</a:t>
            </a:r>
            <a:r>
              <a:rPr lang="en-US" sz="1000" dirty="0"/>
              <a:t> </a:t>
            </a:r>
            <a:r>
              <a:rPr lang="en-US" sz="1000" dirty="0" err="1"/>
              <a:t>en</a:t>
            </a:r>
            <a:r>
              <a:rPr lang="en-US" sz="1000" dirty="0"/>
              <a:t>: </a:t>
            </a:r>
            <a:r>
              <a:rPr lang="en-US" sz="1000" dirty="0">
                <a:hlinkClick r:id="rId2"/>
              </a:rPr>
              <a:t>http://www.scielo.org.pe/scielo.php?script=sci_arttext&amp;pid=S1728-59172012000100014&amp;lng=es</a:t>
            </a:r>
            <a:r>
              <a:rPr lang="en-US" sz="1000" dirty="0"/>
              <a:t>.</a:t>
            </a:r>
          </a:p>
          <a:p>
            <a:endParaRPr lang="en-US" sz="1100" dirty="0"/>
          </a:p>
        </p:txBody>
      </p:sp>
    </p:spTree>
    <p:extLst>
      <p:ext uri="{BB962C8B-B14F-4D97-AF65-F5344CB8AC3E}">
        <p14:creationId xmlns:p14="http://schemas.microsoft.com/office/powerpoint/2010/main" val="164983631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59473" y="931390"/>
            <a:ext cx="7886700" cy="496718"/>
          </a:xfrm>
        </p:spPr>
        <p:txBody>
          <a:bodyPr>
            <a:normAutofit/>
          </a:bodyPr>
          <a:lstStyle/>
          <a:p>
            <a:r>
              <a:rPr lang="es-PE" sz="1800" b="1" dirty="0">
                <a:solidFill>
                  <a:schemeClr val="accent2"/>
                </a:solidFill>
                <a:effectLst>
                  <a:outerShdw blurRad="38100" dist="38100" dir="2700000" algn="tl">
                    <a:srgbClr val="000000">
                      <a:alpha val="43137"/>
                    </a:srgbClr>
                  </a:outerShdw>
                </a:effectLst>
              </a:rPr>
              <a:t>6. </a:t>
            </a:r>
            <a:r>
              <a:rPr lang="en-US" sz="1800" b="1" dirty="0" err="1">
                <a:solidFill>
                  <a:schemeClr val="accent2"/>
                </a:solidFill>
                <a:effectLst>
                  <a:outerShdw blurRad="38100" dist="38100" dir="2700000" algn="tl">
                    <a:srgbClr val="000000">
                      <a:alpha val="43137"/>
                    </a:srgbClr>
                  </a:outerShdw>
                </a:effectLst>
              </a:rPr>
              <a:t>Trafinazione</a:t>
            </a:r>
            <a:endParaRPr lang="en-US" sz="1800" b="1" dirty="0">
              <a:solidFill>
                <a:schemeClr val="accent2"/>
              </a:solidFill>
              <a:effectLst>
                <a:outerShdw blurRad="38100" dist="38100" dir="2700000" algn="tl">
                  <a:srgbClr val="000000">
                    <a:alpha val="43137"/>
                  </a:srgbClr>
                </a:outerShdw>
              </a:effectLst>
            </a:endParaRPr>
          </a:p>
        </p:txBody>
      </p:sp>
      <p:sp>
        <p:nvSpPr>
          <p:cNvPr id="3" name="Marcador de contenido 2"/>
          <p:cNvSpPr>
            <a:spLocks noGrp="1"/>
          </p:cNvSpPr>
          <p:nvPr>
            <p:ph idx="1"/>
          </p:nvPr>
        </p:nvSpPr>
        <p:spPr>
          <a:xfrm>
            <a:off x="618376" y="1482235"/>
            <a:ext cx="7886700" cy="2082898"/>
          </a:xfrm>
        </p:spPr>
        <p:txBody>
          <a:bodyPr>
            <a:normAutofit/>
          </a:bodyPr>
          <a:lstStyle/>
          <a:p>
            <a:pPr marL="0" indent="0" algn="just">
              <a:buNone/>
            </a:pPr>
            <a:r>
              <a:rPr lang="en-US" sz="1200" dirty="0"/>
              <a:t>I </a:t>
            </a:r>
            <a:r>
              <a:rPr lang="en-US" sz="1200" dirty="0" err="1"/>
              <a:t>guaritori</a:t>
            </a:r>
            <a:r>
              <a:rPr lang="en-US" sz="1200" dirty="0"/>
              <a:t> </a:t>
            </a:r>
            <a:r>
              <a:rPr lang="en-US" sz="1200" dirty="0" err="1"/>
              <a:t>chirurghi</a:t>
            </a:r>
            <a:r>
              <a:rPr lang="en-US" sz="1200" dirty="0"/>
              <a:t> </a:t>
            </a:r>
            <a:r>
              <a:rPr lang="en-US" sz="1200" dirty="0" err="1"/>
              <a:t>della</a:t>
            </a:r>
            <a:r>
              <a:rPr lang="en-US" sz="1200" dirty="0"/>
              <a:t> </a:t>
            </a:r>
            <a:r>
              <a:rPr lang="en-US" sz="1200" dirty="0" err="1"/>
              <a:t>medicina</a:t>
            </a:r>
            <a:r>
              <a:rPr lang="en-US" sz="1200" dirty="0"/>
              <a:t> </a:t>
            </a:r>
            <a:r>
              <a:rPr lang="en-US" sz="1200" dirty="0" err="1"/>
              <a:t>precolombina</a:t>
            </a:r>
            <a:r>
              <a:rPr lang="en-US" sz="1200" dirty="0"/>
              <a:t> </a:t>
            </a:r>
            <a:r>
              <a:rPr lang="en-US" sz="1200" dirty="0" err="1"/>
              <a:t>hanno</a:t>
            </a:r>
            <a:r>
              <a:rPr lang="en-US" sz="1200" dirty="0"/>
              <a:t> </a:t>
            </a:r>
            <a:r>
              <a:rPr lang="en-US" sz="1200" dirty="0" err="1"/>
              <a:t>impedito</a:t>
            </a:r>
            <a:r>
              <a:rPr lang="en-US" sz="1200" dirty="0"/>
              <a:t> </a:t>
            </a:r>
            <a:r>
              <a:rPr lang="en-US" sz="1200" dirty="0" err="1"/>
              <a:t>l'infezione</a:t>
            </a:r>
            <a:r>
              <a:rPr lang="en-US" sz="1200" dirty="0"/>
              <a:t> e </a:t>
            </a:r>
            <a:r>
              <a:rPr lang="en-US" sz="1200" dirty="0" err="1"/>
              <a:t>l'infiammazione</a:t>
            </a:r>
            <a:r>
              <a:rPr lang="en-US" sz="1200" dirty="0"/>
              <a:t> </a:t>
            </a:r>
            <a:r>
              <a:rPr lang="en-US" sz="1200" dirty="0" err="1"/>
              <a:t>dei</a:t>
            </a:r>
            <a:r>
              <a:rPr lang="en-US" sz="1200" dirty="0"/>
              <a:t> </a:t>
            </a:r>
            <a:r>
              <a:rPr lang="en-US" sz="1200" dirty="0" err="1"/>
              <a:t>loro</a:t>
            </a:r>
            <a:r>
              <a:rPr lang="en-US" sz="1200" dirty="0"/>
              <a:t> </a:t>
            </a:r>
            <a:r>
              <a:rPr lang="en-US" sz="1200" dirty="0" err="1"/>
              <a:t>interventi</a:t>
            </a:r>
            <a:r>
              <a:rPr lang="en-US" sz="1200" dirty="0"/>
              <a:t> </a:t>
            </a:r>
            <a:r>
              <a:rPr lang="en-US" sz="1200" dirty="0" err="1"/>
              <a:t>chirurgici</a:t>
            </a:r>
            <a:r>
              <a:rPr lang="en-US" sz="1200" dirty="0"/>
              <a:t>; per </a:t>
            </a:r>
            <a:r>
              <a:rPr lang="en-US" sz="1200" dirty="0" err="1"/>
              <a:t>questo</a:t>
            </a:r>
            <a:r>
              <a:rPr lang="en-US" sz="1200" dirty="0"/>
              <a:t>, </a:t>
            </a:r>
            <a:r>
              <a:rPr lang="en-US" sz="1200" dirty="0" err="1"/>
              <a:t>hanno</a:t>
            </a:r>
            <a:r>
              <a:rPr lang="en-US" sz="1200" dirty="0"/>
              <a:t> </a:t>
            </a:r>
            <a:r>
              <a:rPr lang="en-US" sz="1200" dirty="0" err="1"/>
              <a:t>usato</a:t>
            </a:r>
            <a:r>
              <a:rPr lang="en-US" sz="1200" dirty="0"/>
              <a:t> una </a:t>
            </a:r>
            <a:r>
              <a:rPr lang="en-US" sz="1200" dirty="0" err="1"/>
              <a:t>serie</a:t>
            </a:r>
            <a:r>
              <a:rPr lang="en-US" sz="1200" dirty="0"/>
              <a:t> di </a:t>
            </a:r>
            <a:r>
              <a:rPr lang="en-US" sz="1200" dirty="0" err="1"/>
              <a:t>piante</a:t>
            </a:r>
            <a:r>
              <a:rPr lang="en-US" sz="1200" dirty="0"/>
              <a:t> </a:t>
            </a:r>
            <a:r>
              <a:rPr lang="en-US" sz="1200" dirty="0" err="1"/>
              <a:t>così</a:t>
            </a:r>
            <a:r>
              <a:rPr lang="en-US" sz="1200" dirty="0"/>
              <a:t> come </a:t>
            </a:r>
            <a:r>
              <a:rPr lang="en-US" sz="1200" dirty="0" err="1"/>
              <a:t>nel</a:t>
            </a:r>
            <a:r>
              <a:rPr lang="en-US" sz="1200" dirty="0"/>
              <a:t> </a:t>
            </a:r>
            <a:r>
              <a:rPr lang="en-US" sz="1200" dirty="0" err="1"/>
              <a:t>processo</a:t>
            </a:r>
            <a:r>
              <a:rPr lang="en-US" sz="1200" dirty="0"/>
              <a:t> di </a:t>
            </a:r>
            <a:r>
              <a:rPr lang="en-US" sz="1200" dirty="0" err="1"/>
              <a:t>imbalsamazione</a:t>
            </a:r>
            <a:r>
              <a:rPr lang="en-US" sz="1200" dirty="0"/>
              <a:t> </a:t>
            </a:r>
            <a:r>
              <a:rPr lang="en-US" sz="1200" dirty="0" err="1"/>
              <a:t>dei</a:t>
            </a:r>
            <a:r>
              <a:rPr lang="en-US" sz="1200" dirty="0"/>
              <a:t> </a:t>
            </a:r>
            <a:r>
              <a:rPr lang="en-US" sz="1200" dirty="0" err="1"/>
              <a:t>loro</a:t>
            </a:r>
            <a:r>
              <a:rPr lang="en-US" sz="1200" dirty="0"/>
              <a:t> </a:t>
            </a:r>
            <a:r>
              <a:rPr lang="en-US" sz="1200" dirty="0" err="1"/>
              <a:t>morti</a:t>
            </a:r>
            <a:r>
              <a:rPr lang="en-US" sz="1200" dirty="0"/>
              <a:t>.
Come: </a:t>
            </a:r>
            <a:r>
              <a:rPr lang="en-US" sz="1200" dirty="0" err="1"/>
              <a:t>Mentolo</a:t>
            </a:r>
            <a:r>
              <a:rPr lang="en-US" sz="1200" dirty="0"/>
              <a:t>, </a:t>
            </a:r>
            <a:r>
              <a:rPr lang="en-US" sz="1200" dirty="0" err="1"/>
              <a:t>tannini</a:t>
            </a:r>
            <a:r>
              <a:rPr lang="en-US" sz="1200" dirty="0"/>
              <a:t>, </a:t>
            </a:r>
            <a:r>
              <a:rPr lang="en-US" sz="1200" dirty="0" err="1"/>
              <a:t>alcune</a:t>
            </a:r>
            <a:r>
              <a:rPr lang="en-US" sz="1200" dirty="0"/>
              <a:t> </a:t>
            </a:r>
            <a:r>
              <a:rPr lang="en-US" sz="1200" dirty="0" err="1"/>
              <a:t>saponine</a:t>
            </a:r>
            <a:r>
              <a:rPr lang="en-US" sz="1200" dirty="0"/>
              <a:t> e </a:t>
            </a:r>
            <a:r>
              <a:rPr lang="en-US" sz="1200" dirty="0" err="1"/>
              <a:t>resine</a:t>
            </a:r>
            <a:r>
              <a:rPr lang="en-US" sz="1200" dirty="0"/>
              <a:t>. </a:t>
            </a:r>
            <a:r>
              <a:rPr lang="en-US" sz="1200" dirty="0" err="1"/>
              <a:t>Queste</a:t>
            </a:r>
            <a:r>
              <a:rPr lang="en-US" sz="1200" dirty="0"/>
              <a:t> </a:t>
            </a:r>
            <a:r>
              <a:rPr lang="en-US" sz="1200" dirty="0" err="1"/>
              <a:t>sostanze</a:t>
            </a:r>
            <a:r>
              <a:rPr lang="en-US" sz="1200" dirty="0"/>
              <a:t> </a:t>
            </a:r>
            <a:r>
              <a:rPr lang="en-US" sz="1200" dirty="0" err="1"/>
              <a:t>sono</a:t>
            </a:r>
            <a:r>
              <a:rPr lang="en-US" sz="1200" dirty="0"/>
              <a:t> </a:t>
            </a:r>
            <a:r>
              <a:rPr lang="en-US" sz="1200" dirty="0" err="1"/>
              <a:t>antisettici</a:t>
            </a:r>
            <a:r>
              <a:rPr lang="en-US" sz="1200" dirty="0"/>
              <a:t> molto </a:t>
            </a:r>
            <a:r>
              <a:rPr lang="en-US" sz="1200" dirty="0" err="1"/>
              <a:t>buoni</a:t>
            </a:r>
            <a:r>
              <a:rPr lang="en-US" sz="1200" dirty="0"/>
              <a:t>.
</a:t>
            </a:r>
          </a:p>
        </p:txBody>
      </p:sp>
      <p:sp>
        <p:nvSpPr>
          <p:cNvPr id="4" name="3 Rectángulo"/>
          <p:cNvSpPr/>
          <p:nvPr/>
        </p:nvSpPr>
        <p:spPr>
          <a:xfrm>
            <a:off x="852053" y="4238181"/>
            <a:ext cx="7885217" cy="377026"/>
          </a:xfrm>
          <a:prstGeom prst="rect">
            <a:avLst/>
          </a:prstGeom>
        </p:spPr>
        <p:txBody>
          <a:bodyPr wrap="square" lIns="68580" tIns="34290" rIns="68580" bIns="34290">
            <a:spAutoFit/>
          </a:bodyPr>
          <a:lstStyle/>
          <a:p>
            <a:r>
              <a:rPr lang="en-US" sz="1000" dirty="0"/>
              <a:t>Jan G. R. </a:t>
            </a:r>
            <a:r>
              <a:rPr lang="en-US" sz="1000" dirty="0" err="1"/>
              <a:t>Elferink</a:t>
            </a:r>
            <a:r>
              <a:rPr lang="en-US" sz="1000" dirty="0"/>
              <a:t>. The Inca healer: empirical medical knowledge and magic  in pre-Columbian Peru</a:t>
            </a:r>
          </a:p>
          <a:p>
            <a:r>
              <a:rPr lang="en-US" sz="1000" dirty="0" err="1"/>
              <a:t>Revista</a:t>
            </a:r>
            <a:r>
              <a:rPr lang="en-US" sz="1000" dirty="0"/>
              <a:t> de </a:t>
            </a:r>
            <a:r>
              <a:rPr lang="en-US" sz="1000" dirty="0" err="1"/>
              <a:t>Indias</a:t>
            </a:r>
            <a:r>
              <a:rPr lang="en-US" sz="1000" dirty="0"/>
              <a:t>, 2015, vol. LXXV, n.º 264 </a:t>
            </a:r>
            <a:r>
              <a:rPr lang="en-US" sz="1000" dirty="0" err="1"/>
              <a:t>Págs</a:t>
            </a:r>
            <a:r>
              <a:rPr lang="en-US" sz="1000" dirty="0"/>
              <a:t>. 323­350, ISSN: 0034­8341 doi:10.3989/revindias.2015.011</a:t>
            </a:r>
          </a:p>
        </p:txBody>
      </p:sp>
    </p:spTree>
    <p:extLst>
      <p:ext uri="{BB962C8B-B14F-4D97-AF65-F5344CB8AC3E}">
        <p14:creationId xmlns:p14="http://schemas.microsoft.com/office/powerpoint/2010/main" val="12997079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32891" y="869745"/>
            <a:ext cx="7886700" cy="446462"/>
          </a:xfrm>
        </p:spPr>
        <p:txBody>
          <a:bodyPr>
            <a:normAutofit fontScale="90000"/>
          </a:bodyPr>
          <a:lstStyle/>
          <a:p>
            <a:r>
              <a:rPr lang="es-PE" sz="1800" b="1" dirty="0">
                <a:solidFill>
                  <a:schemeClr val="accent2"/>
                </a:solidFill>
                <a:effectLst>
                  <a:outerShdw blurRad="38100" dist="38100" dir="2700000" algn="tl">
                    <a:srgbClr val="000000">
                      <a:alpha val="43137"/>
                    </a:srgbClr>
                  </a:outerShdw>
                </a:effectLst>
              </a:rPr>
              <a:t>Culture precolombiane
</a:t>
            </a:r>
            <a:endParaRPr lang="en-US" sz="1800" b="1" dirty="0">
              <a:solidFill>
                <a:schemeClr val="accent2"/>
              </a:solidFill>
              <a:effectLst>
                <a:outerShdw blurRad="38100" dist="38100" dir="2700000" algn="tl">
                  <a:srgbClr val="000000">
                    <a:alpha val="43137"/>
                  </a:srgbClr>
                </a:outerShdw>
              </a:effectLst>
            </a:endParaRPr>
          </a:p>
        </p:txBody>
      </p:sp>
      <p:sp>
        <p:nvSpPr>
          <p:cNvPr id="3" name="Marcador de contenido 2"/>
          <p:cNvSpPr>
            <a:spLocks noGrp="1"/>
          </p:cNvSpPr>
          <p:nvPr>
            <p:ph idx="1"/>
          </p:nvPr>
        </p:nvSpPr>
        <p:spPr>
          <a:xfrm>
            <a:off x="435633" y="1279280"/>
            <a:ext cx="7501359" cy="3263504"/>
          </a:xfrm>
          <a:solidFill>
            <a:schemeClr val="bg1"/>
          </a:solidFill>
        </p:spPr>
        <p:txBody>
          <a:bodyPr>
            <a:normAutofit/>
          </a:bodyPr>
          <a:lstStyle/>
          <a:p>
            <a:pPr marL="0" indent="0" algn="just">
              <a:lnSpc>
                <a:spcPct val="100000"/>
              </a:lnSpc>
              <a:buNone/>
            </a:pPr>
            <a:r>
              <a:rPr lang="en-US" sz="1200" dirty="0"/>
              <a:t>Sia la </a:t>
            </a:r>
            <a:r>
              <a:rPr lang="en-US" sz="1200" dirty="0" err="1"/>
              <a:t>medicina</a:t>
            </a:r>
            <a:r>
              <a:rPr lang="en-US" sz="1200" dirty="0"/>
              <a:t> </a:t>
            </a:r>
            <a:r>
              <a:rPr lang="en-US" sz="1200" dirty="0" err="1"/>
              <a:t>precolombiana</a:t>
            </a:r>
            <a:r>
              <a:rPr lang="en-US" sz="1200" dirty="0"/>
              <a:t> </a:t>
            </a:r>
            <a:r>
              <a:rPr lang="en-US" sz="1200" dirty="0" err="1"/>
              <a:t>che</a:t>
            </a:r>
            <a:r>
              <a:rPr lang="en-US" sz="1200" dirty="0"/>
              <a:t> </a:t>
            </a:r>
            <a:r>
              <a:rPr lang="en-US" sz="1200" dirty="0" err="1"/>
              <a:t>quella</a:t>
            </a:r>
            <a:r>
              <a:rPr lang="en-US" sz="1200" dirty="0"/>
              <a:t> Inca, </a:t>
            </a:r>
            <a:r>
              <a:rPr lang="en-US" sz="1200" dirty="0" err="1"/>
              <a:t>sorte</a:t>
            </a:r>
            <a:r>
              <a:rPr lang="en-US" sz="1200" dirty="0"/>
              <a:t> in America Latina, per </a:t>
            </a:r>
            <a:r>
              <a:rPr lang="en-US" sz="1200" dirty="0" err="1"/>
              <a:t>alleviare</a:t>
            </a:r>
            <a:r>
              <a:rPr lang="en-US" sz="1200" dirty="0"/>
              <a:t> il dolore e </a:t>
            </a:r>
            <a:r>
              <a:rPr lang="en-US" sz="1200" dirty="0" err="1"/>
              <a:t>prolungare</a:t>
            </a:r>
            <a:r>
              <a:rPr lang="en-US" sz="1200" dirty="0"/>
              <a:t> la vita di: </a:t>
            </a:r>
          </a:p>
          <a:p>
            <a:pPr algn="just">
              <a:lnSpc>
                <a:spcPct val="100000"/>
              </a:lnSpc>
            </a:pPr>
            <a:r>
              <a:rPr lang="en-US" sz="1200" dirty="0"/>
              <a:t>La </a:t>
            </a:r>
            <a:r>
              <a:rPr lang="en-US" sz="1200" dirty="0" err="1"/>
              <a:t>gravità</a:t>
            </a:r>
            <a:r>
              <a:rPr lang="en-US" sz="1200" dirty="0"/>
              <a:t> del tempo. 
I </a:t>
            </a:r>
            <a:r>
              <a:rPr lang="en-US" sz="1200" dirty="0" err="1"/>
              <a:t>soldati</a:t>
            </a:r>
            <a:r>
              <a:rPr lang="en-US" sz="1200" dirty="0"/>
              <a:t> </a:t>
            </a:r>
            <a:r>
              <a:rPr lang="en-US" sz="1200" dirty="0" err="1"/>
              <a:t>delle</a:t>
            </a:r>
            <a:r>
              <a:rPr lang="en-US" sz="1200" dirty="0"/>
              <a:t> guerre </a:t>
            </a:r>
            <a:r>
              <a:rPr lang="en-US" sz="1200" dirty="0" err="1"/>
              <a:t>territoriali</a:t>
            </a:r>
            <a:r>
              <a:rPr lang="en-US" sz="1200" dirty="0"/>
              <a:t>. 
La </a:t>
            </a:r>
            <a:r>
              <a:rPr lang="en-US" sz="1200" dirty="0" err="1"/>
              <a:t>sofferenza</a:t>
            </a:r>
            <a:r>
              <a:rPr lang="en-US" sz="1200" dirty="0"/>
              <a:t> </a:t>
            </a:r>
            <a:r>
              <a:rPr lang="en-US" sz="1200" dirty="0" err="1"/>
              <a:t>causata</a:t>
            </a:r>
            <a:r>
              <a:rPr lang="en-US" sz="1200" dirty="0"/>
              <a:t> da </a:t>
            </a:r>
            <a:r>
              <a:rPr lang="en-US" sz="1200" dirty="0" err="1"/>
              <a:t>malattie</a:t>
            </a:r>
            <a:r>
              <a:rPr lang="en-US" sz="1200" dirty="0"/>
              <a:t>. 
</a:t>
            </a:r>
            <a:r>
              <a:rPr lang="en-US" sz="1200" dirty="0" err="1"/>
              <a:t>Altri</a:t>
            </a:r>
            <a:r>
              <a:rPr lang="en-US" sz="1200" dirty="0"/>
              <a:t> </a:t>
            </a:r>
            <a:r>
              <a:rPr lang="en-US" sz="1200" dirty="0" err="1"/>
              <a:t>danni</a:t>
            </a:r>
            <a:r>
              <a:rPr lang="en-US" sz="1200" dirty="0"/>
              <a:t> </a:t>
            </a:r>
            <a:r>
              <a:rPr lang="en-US" sz="1200" dirty="0" err="1"/>
              <a:t>alla</a:t>
            </a:r>
            <a:r>
              <a:rPr lang="en-US" sz="1200" dirty="0"/>
              <a:t> salute. </a:t>
            </a:r>
          </a:p>
          <a:p>
            <a:pPr algn="just">
              <a:lnSpc>
                <a:spcPct val="100000"/>
              </a:lnSpc>
            </a:pPr>
            <a:endParaRPr lang="en-US" sz="1200" dirty="0"/>
          </a:p>
          <a:p>
            <a:pPr marL="0" indent="0" algn="just">
              <a:lnSpc>
                <a:spcPct val="100000"/>
              </a:lnSpc>
              <a:buNone/>
            </a:pPr>
            <a:r>
              <a:rPr lang="en-US" sz="1200" dirty="0" err="1"/>
              <a:t>Tutte</a:t>
            </a:r>
            <a:r>
              <a:rPr lang="en-US" sz="1200" dirty="0"/>
              <a:t> </a:t>
            </a:r>
            <a:r>
              <a:rPr lang="en-US" sz="1200" dirty="0" err="1"/>
              <a:t>queste</a:t>
            </a:r>
            <a:r>
              <a:rPr lang="en-US" sz="1200" dirty="0"/>
              <a:t> </a:t>
            </a:r>
            <a:r>
              <a:rPr lang="en-US" sz="1200" dirty="0" err="1"/>
              <a:t>situazioni</a:t>
            </a:r>
            <a:r>
              <a:rPr lang="en-US" sz="1200" dirty="0"/>
              <a:t> </a:t>
            </a:r>
            <a:r>
              <a:rPr lang="en-US" sz="1200" dirty="0" err="1"/>
              <a:t>sono</a:t>
            </a:r>
            <a:r>
              <a:rPr lang="en-US" sz="1200" dirty="0"/>
              <a:t> state </a:t>
            </a:r>
            <a:r>
              <a:rPr lang="en-US" sz="1200" dirty="0" err="1"/>
              <a:t>affrontate</a:t>
            </a:r>
            <a:r>
              <a:rPr lang="en-US" sz="1200" dirty="0"/>
              <a:t> da </a:t>
            </a:r>
            <a:r>
              <a:rPr lang="en-US" sz="1200" dirty="0" err="1"/>
              <a:t>guaritori</a:t>
            </a:r>
            <a:r>
              <a:rPr lang="en-US" sz="1200" dirty="0"/>
              <a:t>, </a:t>
            </a:r>
            <a:r>
              <a:rPr lang="en-US" sz="1200" dirty="0" err="1"/>
              <a:t>noti</a:t>
            </a:r>
            <a:r>
              <a:rPr lang="en-US" sz="1200" dirty="0"/>
              <a:t> </a:t>
            </a:r>
            <a:r>
              <a:rPr lang="en-US" sz="1200" dirty="0" err="1"/>
              <a:t>anche</a:t>
            </a:r>
            <a:r>
              <a:rPr lang="en-US" sz="1200" dirty="0"/>
              <a:t> come </a:t>
            </a:r>
            <a:r>
              <a:rPr lang="en-US" sz="1200" dirty="0" err="1"/>
              <a:t>sciamani</a:t>
            </a:r>
            <a:r>
              <a:rPr lang="en-US" sz="1200" dirty="0"/>
              <a:t>, </a:t>
            </a:r>
            <a:r>
              <a:rPr lang="en-US" sz="1200" dirty="0" err="1"/>
              <a:t>stregoni</a:t>
            </a:r>
            <a:r>
              <a:rPr lang="en-US" sz="1200" dirty="0"/>
              <a:t>, </a:t>
            </a:r>
            <a:r>
              <a:rPr lang="en-US" sz="1200" dirty="0" err="1"/>
              <a:t>guaritori</a:t>
            </a:r>
            <a:r>
              <a:rPr lang="en-US" sz="1200" dirty="0"/>
              <a:t> e </a:t>
            </a:r>
            <a:r>
              <a:rPr lang="en-US" sz="1200" dirty="0" err="1"/>
              <a:t>varie</a:t>
            </a:r>
            <a:r>
              <a:rPr lang="en-US" sz="1200" dirty="0"/>
              <a:t> </a:t>
            </a:r>
            <a:r>
              <a:rPr lang="en-US" sz="1200" dirty="0" err="1"/>
              <a:t>altre</a:t>
            </a:r>
            <a:r>
              <a:rPr lang="en-US" sz="1200" dirty="0"/>
              <a:t> </a:t>
            </a:r>
            <a:r>
              <a:rPr lang="en-US" sz="1200" dirty="0" err="1"/>
              <a:t>denominazioni</a:t>
            </a:r>
            <a:r>
              <a:rPr lang="en-US" sz="1200" dirty="0"/>
              <a:t> secondo la </a:t>
            </a:r>
            <a:r>
              <a:rPr lang="en-US" sz="1200" dirty="0" err="1"/>
              <a:t>cultura</a:t>
            </a:r>
            <a:r>
              <a:rPr lang="en-US" sz="1200" dirty="0"/>
              <a:t> in cui </a:t>
            </a:r>
            <a:r>
              <a:rPr lang="en-US" sz="1200" dirty="0" err="1"/>
              <a:t>lavoravano</a:t>
            </a:r>
            <a:r>
              <a:rPr lang="en-US" sz="1200" dirty="0"/>
              <a:t>.</a:t>
            </a:r>
          </a:p>
        </p:txBody>
      </p:sp>
      <p:sp>
        <p:nvSpPr>
          <p:cNvPr id="5" name="CuadroTexto 4"/>
          <p:cNvSpPr txBox="1"/>
          <p:nvPr/>
        </p:nvSpPr>
        <p:spPr>
          <a:xfrm>
            <a:off x="435633" y="4231160"/>
            <a:ext cx="8367623" cy="623248"/>
          </a:xfrm>
          <a:prstGeom prst="rect">
            <a:avLst/>
          </a:prstGeom>
          <a:noFill/>
        </p:spPr>
        <p:txBody>
          <a:bodyPr wrap="square" lIns="68580" tIns="34290" rIns="68580" bIns="34290" rtlCol="0">
            <a:spAutoFit/>
          </a:bodyPr>
          <a:lstStyle/>
          <a:p>
            <a:r>
              <a:rPr lang="en-US" sz="1050" dirty="0" err="1"/>
              <a:t>Ruíz</a:t>
            </a:r>
            <a:r>
              <a:rPr lang="en-US" sz="1050" dirty="0"/>
              <a:t> </a:t>
            </a:r>
            <a:r>
              <a:rPr lang="en-US" sz="1050" dirty="0" err="1"/>
              <a:t>Alarcón</a:t>
            </a:r>
            <a:r>
              <a:rPr lang="en-US" sz="1050" dirty="0"/>
              <a:t>, E. (2000, </a:t>
            </a:r>
            <a:r>
              <a:rPr lang="en-US" sz="1050" dirty="0" err="1"/>
              <a:t>diciembre</a:t>
            </a:r>
            <a:r>
              <a:rPr lang="en-US" sz="1050" dirty="0"/>
              <a:t> 9). </a:t>
            </a:r>
            <a:r>
              <a:rPr lang="en-US" sz="1050" dirty="0" err="1"/>
              <a:t>Medicina</a:t>
            </a:r>
            <a:r>
              <a:rPr lang="en-US" sz="1050" dirty="0"/>
              <a:t> </a:t>
            </a:r>
            <a:r>
              <a:rPr lang="en-US" sz="1050" dirty="0" err="1"/>
              <a:t>Prehispánica</a:t>
            </a:r>
            <a:r>
              <a:rPr lang="en-US" sz="1050" dirty="0"/>
              <a:t>. </a:t>
            </a:r>
            <a:r>
              <a:rPr lang="en-US" sz="1050" i="1" dirty="0" err="1"/>
              <a:t>Medicina</a:t>
            </a:r>
            <a:r>
              <a:rPr lang="en-US" sz="1050" dirty="0"/>
              <a:t>, </a:t>
            </a:r>
            <a:r>
              <a:rPr lang="en-US" sz="1050" i="1" dirty="0"/>
              <a:t>22</a:t>
            </a:r>
            <a:r>
              <a:rPr lang="en-US" sz="1050" dirty="0"/>
              <a:t>(3), 200-206. </a:t>
            </a:r>
            <a:r>
              <a:rPr lang="en-US" sz="1050" dirty="0" err="1"/>
              <a:t>Recuperado</a:t>
            </a:r>
            <a:r>
              <a:rPr lang="en-US" sz="1050" dirty="0"/>
              <a:t> a </a:t>
            </a:r>
            <a:r>
              <a:rPr lang="en-US" sz="1050" dirty="0" err="1"/>
              <a:t>partir</a:t>
            </a:r>
            <a:r>
              <a:rPr lang="en-US" sz="1050" dirty="0"/>
              <a:t> de </a:t>
            </a:r>
            <a:r>
              <a:rPr lang="en-US" sz="1050" dirty="0">
                <a:hlinkClick r:id="rId2"/>
              </a:rPr>
              <a:t>https://revistamedicina.net/ojsanm/index.php/Medicina/article/view/54-7</a:t>
            </a:r>
            <a:endParaRPr lang="en-US" sz="1050" dirty="0"/>
          </a:p>
          <a:p>
            <a:endParaRPr lang="en-US" dirty="0"/>
          </a:p>
        </p:txBody>
      </p:sp>
    </p:spTree>
    <p:extLst>
      <p:ext uri="{BB962C8B-B14F-4D97-AF65-F5344CB8AC3E}">
        <p14:creationId xmlns:p14="http://schemas.microsoft.com/office/powerpoint/2010/main" val="51616116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28650" y="931390"/>
            <a:ext cx="7886700" cy="465895"/>
          </a:xfrm>
        </p:spPr>
        <p:txBody>
          <a:bodyPr>
            <a:normAutofit/>
          </a:bodyPr>
          <a:lstStyle/>
          <a:p>
            <a:r>
              <a:rPr lang="es-PE" sz="1800" b="1" dirty="0">
                <a:solidFill>
                  <a:schemeClr val="accent2"/>
                </a:solidFill>
                <a:effectLst>
                  <a:outerShdw blurRad="38100" dist="38100" dir="2700000" algn="tl">
                    <a:srgbClr val="000000">
                      <a:alpha val="43137"/>
                    </a:srgbClr>
                  </a:outerShdw>
                </a:effectLst>
              </a:rPr>
              <a:t>6. </a:t>
            </a:r>
            <a:r>
              <a:rPr lang="en-US" sz="1800" b="1" dirty="0" err="1">
                <a:solidFill>
                  <a:schemeClr val="accent2"/>
                </a:solidFill>
                <a:effectLst>
                  <a:outerShdw blurRad="38100" dist="38100" dir="2700000" algn="tl">
                    <a:srgbClr val="000000">
                      <a:alpha val="43137"/>
                    </a:srgbClr>
                  </a:outerShdw>
                </a:effectLst>
              </a:rPr>
              <a:t>Trefinazione</a:t>
            </a:r>
            <a:endParaRPr lang="en-US" sz="1800" b="1" dirty="0">
              <a:solidFill>
                <a:schemeClr val="accent2"/>
              </a:solidFill>
              <a:effectLst>
                <a:outerShdw blurRad="38100" dist="38100" dir="2700000" algn="tl">
                  <a:srgbClr val="000000">
                    <a:alpha val="43137"/>
                  </a:srgbClr>
                </a:outerShdw>
              </a:effectLst>
            </a:endParaRPr>
          </a:p>
        </p:txBody>
      </p:sp>
      <p:sp>
        <p:nvSpPr>
          <p:cNvPr id="3" name="Marcador de contenido 2"/>
          <p:cNvSpPr>
            <a:spLocks noGrp="1"/>
          </p:cNvSpPr>
          <p:nvPr>
            <p:ph idx="1"/>
          </p:nvPr>
        </p:nvSpPr>
        <p:spPr>
          <a:xfrm>
            <a:off x="628650" y="1543879"/>
            <a:ext cx="7886700" cy="2134269"/>
          </a:xfrm>
        </p:spPr>
        <p:txBody>
          <a:bodyPr>
            <a:normAutofit/>
          </a:bodyPr>
          <a:lstStyle/>
          <a:p>
            <a:pPr marL="0" indent="0" algn="just">
              <a:buNone/>
            </a:pPr>
            <a:r>
              <a:rPr lang="es-PE" sz="1200" dirty="0"/>
              <a:t>Gli Incas conoscevano tutta una serie di piante contro l'infiammazione, come acaaca, asipa (Pachyrhizus tuberosus), canayuyo (Sonchus oleraceus), caralahua (Nicotiana glauca), cochayuyo (Durvillaea antarctica), hoccururo, oca (Oxalis tuberosa), ulluco (Ullucus tuberosus), quinoa (Chenopodium quinoa), ratarata (Opuntia sulphurea), ticsau (Tropaeolum majus), tipa (Tipuana tipu), totora (Scirpus spp., Typha spp.), tulquina e yucaquiscas.
È probabile che queste piante sono state applicate per prevenire o trattare le infiammazioni a seguito di interventi chirurgici e trepanazioni.
</a:t>
            </a:r>
            <a:endParaRPr lang="en-US" sz="1200" dirty="0"/>
          </a:p>
        </p:txBody>
      </p:sp>
      <p:sp>
        <p:nvSpPr>
          <p:cNvPr id="4" name="3 Rectángulo"/>
          <p:cNvSpPr/>
          <p:nvPr/>
        </p:nvSpPr>
        <p:spPr>
          <a:xfrm>
            <a:off x="852053" y="4165252"/>
            <a:ext cx="7885217" cy="377026"/>
          </a:xfrm>
          <a:prstGeom prst="rect">
            <a:avLst/>
          </a:prstGeom>
        </p:spPr>
        <p:txBody>
          <a:bodyPr wrap="square" lIns="68580" tIns="34290" rIns="68580" bIns="34290">
            <a:spAutoFit/>
          </a:bodyPr>
          <a:lstStyle/>
          <a:p>
            <a:r>
              <a:rPr lang="en-US" sz="1000" dirty="0"/>
              <a:t>Jan G. R. </a:t>
            </a:r>
            <a:r>
              <a:rPr lang="en-US" sz="1000" dirty="0" err="1"/>
              <a:t>Elferink</a:t>
            </a:r>
            <a:r>
              <a:rPr lang="en-US" sz="1000" dirty="0"/>
              <a:t>. The Inca healer: empirical medical knowledge and magic  in pre-Columbian Peru</a:t>
            </a:r>
          </a:p>
          <a:p>
            <a:r>
              <a:rPr lang="en-US" sz="1000" dirty="0" err="1"/>
              <a:t>Revista</a:t>
            </a:r>
            <a:r>
              <a:rPr lang="en-US" sz="1000" dirty="0"/>
              <a:t> de </a:t>
            </a:r>
            <a:r>
              <a:rPr lang="en-US" sz="1000" dirty="0" err="1"/>
              <a:t>Indias</a:t>
            </a:r>
            <a:r>
              <a:rPr lang="en-US" sz="1000" dirty="0"/>
              <a:t>, 2015, vol. LXXV, n.º 264 </a:t>
            </a:r>
            <a:r>
              <a:rPr lang="en-US" sz="1000" dirty="0" err="1"/>
              <a:t>Págs</a:t>
            </a:r>
            <a:r>
              <a:rPr lang="en-US" sz="1000" dirty="0"/>
              <a:t>. 323­350, ISSN: 0034­8341 doi:10.3989/revindias.2015.011</a:t>
            </a:r>
          </a:p>
        </p:txBody>
      </p:sp>
    </p:spTree>
    <p:extLst>
      <p:ext uri="{BB962C8B-B14F-4D97-AF65-F5344CB8AC3E}">
        <p14:creationId xmlns:p14="http://schemas.microsoft.com/office/powerpoint/2010/main" val="320782970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38924" y="900568"/>
            <a:ext cx="7886700" cy="445347"/>
          </a:xfrm>
        </p:spPr>
        <p:txBody>
          <a:bodyPr>
            <a:normAutofit/>
          </a:bodyPr>
          <a:lstStyle/>
          <a:p>
            <a:r>
              <a:rPr lang="es-PE" sz="1800" b="1" dirty="0">
                <a:solidFill>
                  <a:schemeClr val="accent2"/>
                </a:solidFill>
                <a:effectLst>
                  <a:outerShdw blurRad="38100" dist="38100" dir="2700000" algn="tl">
                    <a:srgbClr val="000000">
                      <a:alpha val="43137"/>
                    </a:srgbClr>
                  </a:outerShdw>
                </a:effectLst>
              </a:rPr>
              <a:t>6. </a:t>
            </a:r>
            <a:r>
              <a:rPr lang="en-US" sz="1800" b="1" dirty="0" err="1">
                <a:solidFill>
                  <a:schemeClr val="accent2"/>
                </a:solidFill>
                <a:effectLst>
                  <a:outerShdw blurRad="38100" dist="38100" dir="2700000" algn="tl">
                    <a:srgbClr val="000000">
                      <a:alpha val="43137"/>
                    </a:srgbClr>
                  </a:outerShdw>
                </a:effectLst>
              </a:rPr>
              <a:t>Trefinazione</a:t>
            </a:r>
            <a:endParaRPr lang="en-US" sz="1800" b="1" dirty="0">
              <a:solidFill>
                <a:schemeClr val="accent2"/>
              </a:solidFill>
              <a:effectLst>
                <a:outerShdw blurRad="38100" dist="38100" dir="2700000" algn="tl">
                  <a:srgbClr val="000000">
                    <a:alpha val="43137"/>
                  </a:srgbClr>
                </a:outerShdw>
              </a:effectLst>
            </a:endParaRPr>
          </a:p>
        </p:txBody>
      </p:sp>
      <p:sp>
        <p:nvSpPr>
          <p:cNvPr id="3" name="Marcador de contenido 2"/>
          <p:cNvSpPr>
            <a:spLocks noGrp="1"/>
          </p:cNvSpPr>
          <p:nvPr>
            <p:ph idx="1"/>
          </p:nvPr>
        </p:nvSpPr>
        <p:spPr>
          <a:xfrm>
            <a:off x="628650" y="1369219"/>
            <a:ext cx="7886700" cy="2144543"/>
          </a:xfrm>
        </p:spPr>
        <p:txBody>
          <a:bodyPr>
            <a:normAutofit/>
          </a:bodyPr>
          <a:lstStyle/>
          <a:p>
            <a:pPr marL="0" indent="0" algn="just">
              <a:buNone/>
            </a:pPr>
            <a:r>
              <a:rPr lang="en-US" sz="1200" dirty="0" err="1"/>
              <a:t>Sono</a:t>
            </a:r>
            <a:r>
              <a:rPr lang="en-US" sz="1200" dirty="0"/>
              <a:t> </a:t>
            </a:r>
            <a:r>
              <a:rPr lang="en-US" sz="1200" dirty="0" err="1"/>
              <a:t>stati</a:t>
            </a:r>
            <a:r>
              <a:rPr lang="en-US" sz="1200" dirty="0"/>
              <a:t> </a:t>
            </a:r>
            <a:r>
              <a:rPr lang="en-US" sz="1200" dirty="0" err="1"/>
              <a:t>condotti</a:t>
            </a:r>
            <a:r>
              <a:rPr lang="en-US" sz="1200" dirty="0"/>
              <a:t> </a:t>
            </a:r>
            <a:r>
              <a:rPr lang="en-US" sz="1200" dirty="0" err="1"/>
              <a:t>vari</a:t>
            </a:r>
            <a:r>
              <a:rPr lang="en-US" sz="1200" dirty="0"/>
              <a:t> </a:t>
            </a:r>
            <a:r>
              <a:rPr lang="en-US" sz="1200" dirty="0" err="1"/>
              <a:t>studi</a:t>
            </a:r>
            <a:r>
              <a:rPr lang="en-US" sz="1200" dirty="0"/>
              <a:t> </a:t>
            </a:r>
            <a:r>
              <a:rPr lang="en-US" sz="1200" dirty="0" err="1"/>
              <a:t>sistematici</a:t>
            </a:r>
            <a:r>
              <a:rPr lang="en-US" sz="1200" dirty="0"/>
              <a:t> sui </a:t>
            </a:r>
            <a:r>
              <a:rPr lang="en-US" sz="1200" dirty="0" err="1"/>
              <a:t>teschi</a:t>
            </a:r>
            <a:r>
              <a:rPr lang="en-US" sz="1200" dirty="0"/>
              <a:t> </a:t>
            </a:r>
            <a:r>
              <a:rPr lang="en-US" sz="1200" dirty="0" err="1"/>
              <a:t>trovati</a:t>
            </a:r>
            <a:r>
              <a:rPr lang="en-US" sz="1200" dirty="0"/>
              <a:t> in </a:t>
            </a:r>
            <a:r>
              <a:rPr lang="en-US" sz="1200" dirty="0" err="1"/>
              <a:t>Perù</a:t>
            </a:r>
            <a:r>
              <a:rPr lang="en-US" sz="1200" dirty="0"/>
              <a:t>, </a:t>
            </a:r>
            <a:r>
              <a:rPr lang="en-US" sz="1200" dirty="0" err="1"/>
              <a:t>tra</a:t>
            </a:r>
            <a:r>
              <a:rPr lang="en-US" sz="1200" dirty="0"/>
              <a:t> cui Cuzco, dove </a:t>
            </a:r>
            <a:r>
              <a:rPr lang="en-US" sz="1200" dirty="0" err="1"/>
              <a:t>è</a:t>
            </a:r>
            <a:r>
              <a:rPr lang="en-US" sz="1200" dirty="0"/>
              <a:t> </a:t>
            </a:r>
            <a:r>
              <a:rPr lang="en-US" sz="1200" dirty="0" err="1"/>
              <a:t>stato</a:t>
            </a:r>
            <a:r>
              <a:rPr lang="en-US" sz="1200" dirty="0"/>
              <a:t> </a:t>
            </a:r>
            <a:r>
              <a:rPr lang="en-US" sz="1200" dirty="0" err="1"/>
              <a:t>trovato</a:t>
            </a:r>
            <a:r>
              <a:rPr lang="en-US" sz="1200" dirty="0"/>
              <a:t> un gran </a:t>
            </a:r>
            <a:r>
              <a:rPr lang="en-US" sz="1200" dirty="0" err="1"/>
              <a:t>numero</a:t>
            </a:r>
            <a:r>
              <a:rPr lang="en-US" sz="1200" dirty="0"/>
              <a:t> di </a:t>
            </a:r>
            <a:r>
              <a:rPr lang="en-US" sz="1200" dirty="0" err="1"/>
              <a:t>teschi</a:t>
            </a:r>
            <a:r>
              <a:rPr lang="en-US" sz="1200" dirty="0"/>
              <a:t> </a:t>
            </a:r>
            <a:r>
              <a:rPr lang="en-US" sz="1200" dirty="0" err="1"/>
              <a:t>scalati</a:t>
            </a:r>
            <a:r>
              <a:rPr lang="en-US" sz="1200" dirty="0"/>
              <a:t>. 
</a:t>
            </a:r>
            <a:r>
              <a:rPr lang="en-US" sz="1200" dirty="0" err="1"/>
              <a:t>Recenti</a:t>
            </a:r>
            <a:r>
              <a:rPr lang="en-US" sz="1200" dirty="0"/>
              <a:t> </a:t>
            </a:r>
            <a:r>
              <a:rPr lang="en-US" sz="1200" dirty="0" err="1"/>
              <a:t>studi</a:t>
            </a:r>
            <a:r>
              <a:rPr lang="en-US" sz="1200" dirty="0"/>
              <a:t> </a:t>
            </a:r>
            <a:r>
              <a:rPr lang="en-US" sz="1200" dirty="0" err="1"/>
              <a:t>hanno</a:t>
            </a:r>
            <a:r>
              <a:rPr lang="en-US" sz="1200" dirty="0"/>
              <a:t> </a:t>
            </a:r>
            <a:r>
              <a:rPr lang="en-US" sz="1200" dirty="0" err="1"/>
              <a:t>dimostrato</a:t>
            </a:r>
            <a:r>
              <a:rPr lang="en-US" sz="1200" dirty="0"/>
              <a:t> </a:t>
            </a:r>
            <a:r>
              <a:rPr lang="en-US" sz="1200" dirty="0" err="1"/>
              <a:t>che</a:t>
            </a:r>
            <a:r>
              <a:rPr lang="en-US" sz="1200" dirty="0"/>
              <a:t> </a:t>
            </a:r>
            <a:r>
              <a:rPr lang="en-US" sz="1200" dirty="0" err="1"/>
              <a:t>molti</a:t>
            </a:r>
            <a:r>
              <a:rPr lang="en-US" sz="1200" dirty="0"/>
              <a:t> </a:t>
            </a:r>
            <a:r>
              <a:rPr lang="en-US" sz="1200" dirty="0" err="1"/>
              <a:t>teschi</a:t>
            </a:r>
            <a:r>
              <a:rPr lang="en-US" sz="1200" dirty="0"/>
              <a:t> trepanned </a:t>
            </a:r>
            <a:r>
              <a:rPr lang="en-US" sz="1200" dirty="0" err="1"/>
              <a:t>sono</a:t>
            </a:r>
            <a:r>
              <a:rPr lang="en-US" sz="1200" dirty="0"/>
              <a:t> </a:t>
            </a:r>
            <a:r>
              <a:rPr lang="en-US" sz="1200" dirty="0" err="1"/>
              <a:t>stati</a:t>
            </a:r>
            <a:r>
              <a:rPr lang="en-US" sz="1200" dirty="0"/>
              <a:t> </a:t>
            </a:r>
            <a:r>
              <a:rPr lang="en-US" sz="1200" dirty="0" err="1"/>
              <a:t>fatti</a:t>
            </a:r>
            <a:r>
              <a:rPr lang="en-US" sz="1200" dirty="0"/>
              <a:t> al tempo </a:t>
            </a:r>
            <a:r>
              <a:rPr lang="en-US" sz="1200" dirty="0" err="1"/>
              <a:t>degli</a:t>
            </a:r>
            <a:r>
              <a:rPr lang="en-US" sz="1200" dirty="0"/>
              <a:t> Incas.
Si </a:t>
            </a:r>
            <a:r>
              <a:rPr lang="en-US" sz="1200" dirty="0" err="1"/>
              <a:t>ritiene</a:t>
            </a:r>
            <a:r>
              <a:rPr lang="en-US" sz="1200" dirty="0"/>
              <a:t> </a:t>
            </a:r>
            <a:r>
              <a:rPr lang="en-US" sz="1200" dirty="0" err="1"/>
              <a:t>che</a:t>
            </a:r>
            <a:r>
              <a:rPr lang="en-US" sz="1200" dirty="0"/>
              <a:t> </a:t>
            </a:r>
            <a:r>
              <a:rPr lang="en-US" sz="1200" dirty="0" err="1"/>
              <a:t>gli</a:t>
            </a:r>
            <a:r>
              <a:rPr lang="en-US" sz="1200" dirty="0"/>
              <a:t> Incas </a:t>
            </a:r>
            <a:r>
              <a:rPr lang="en-US" sz="1200" dirty="0" err="1"/>
              <a:t>abbiano</a:t>
            </a:r>
            <a:r>
              <a:rPr lang="en-US" sz="1200" dirty="0"/>
              <a:t> </a:t>
            </a:r>
            <a:r>
              <a:rPr lang="en-US" sz="1200" dirty="0" err="1"/>
              <a:t>usato</a:t>
            </a:r>
            <a:r>
              <a:rPr lang="en-US" sz="1200" dirty="0"/>
              <a:t> la coca (</a:t>
            </a:r>
            <a:r>
              <a:rPr lang="en-US" sz="1200" dirty="0" err="1"/>
              <a:t>erythroxylum</a:t>
            </a:r>
            <a:r>
              <a:rPr lang="en-US" sz="1200" dirty="0"/>
              <a:t> coca) come </a:t>
            </a:r>
            <a:r>
              <a:rPr lang="en-US" sz="1200" dirty="0" err="1"/>
              <a:t>anestetico</a:t>
            </a:r>
            <a:r>
              <a:rPr lang="en-US" sz="1200" dirty="0"/>
              <a:t> locale, in </a:t>
            </a:r>
            <a:r>
              <a:rPr lang="en-US" sz="1200" dirty="0" err="1"/>
              <a:t>quanto</a:t>
            </a:r>
            <a:r>
              <a:rPr lang="en-US" sz="1200" dirty="0"/>
              <a:t> </a:t>
            </a:r>
            <a:r>
              <a:rPr lang="en-US" sz="1200" dirty="0" err="1"/>
              <a:t>conoscevano</a:t>
            </a:r>
            <a:r>
              <a:rPr lang="en-US" sz="1200" dirty="0"/>
              <a:t> bene le sue </a:t>
            </a:r>
            <a:r>
              <a:rPr lang="en-US" sz="1200" dirty="0" err="1"/>
              <a:t>proprietà</a:t>
            </a:r>
            <a:r>
              <a:rPr lang="en-US" sz="1200" dirty="0"/>
              <a:t> </a:t>
            </a:r>
            <a:r>
              <a:rPr lang="en-US" sz="1200" dirty="0" err="1"/>
              <a:t>medicinali</a:t>
            </a:r>
            <a:r>
              <a:rPr lang="en-US" sz="1200" dirty="0"/>
              <a:t>.
</a:t>
            </a:r>
            <a:endParaRPr lang="es-ES" sz="1200" dirty="0">
              <a:solidFill>
                <a:srgbClr val="FF0000"/>
              </a:solidFill>
            </a:endParaRPr>
          </a:p>
          <a:p>
            <a:pPr marL="0" indent="0" algn="just">
              <a:buNone/>
            </a:pPr>
            <a:endParaRPr lang="en-US" dirty="0">
              <a:solidFill>
                <a:srgbClr val="FF0000"/>
              </a:solidFill>
            </a:endParaRPr>
          </a:p>
        </p:txBody>
      </p:sp>
      <p:sp>
        <p:nvSpPr>
          <p:cNvPr id="4" name="3 Rectángulo"/>
          <p:cNvSpPr/>
          <p:nvPr/>
        </p:nvSpPr>
        <p:spPr>
          <a:xfrm>
            <a:off x="852053" y="4244327"/>
            <a:ext cx="7885217" cy="377026"/>
          </a:xfrm>
          <a:prstGeom prst="rect">
            <a:avLst/>
          </a:prstGeom>
        </p:spPr>
        <p:txBody>
          <a:bodyPr wrap="square" lIns="68580" tIns="34290" rIns="68580" bIns="34290">
            <a:spAutoFit/>
          </a:bodyPr>
          <a:lstStyle/>
          <a:p>
            <a:r>
              <a:rPr lang="en-US" sz="1000" dirty="0"/>
              <a:t>Jan G. R. </a:t>
            </a:r>
            <a:r>
              <a:rPr lang="en-US" sz="1000" dirty="0" err="1"/>
              <a:t>Elferink</a:t>
            </a:r>
            <a:r>
              <a:rPr lang="en-US" sz="1000" dirty="0"/>
              <a:t>. The Inca healer: empirical medical knowledge and magic  in pre-Columbian Peru</a:t>
            </a:r>
          </a:p>
          <a:p>
            <a:r>
              <a:rPr lang="en-US" sz="1000" dirty="0" err="1"/>
              <a:t>Revista</a:t>
            </a:r>
            <a:r>
              <a:rPr lang="en-US" sz="1000" dirty="0"/>
              <a:t> de </a:t>
            </a:r>
            <a:r>
              <a:rPr lang="en-US" sz="1000" dirty="0" err="1"/>
              <a:t>Indias</a:t>
            </a:r>
            <a:r>
              <a:rPr lang="en-US" sz="1000" dirty="0"/>
              <a:t>, 2015, vol. LXXV, n.º 264 </a:t>
            </a:r>
            <a:r>
              <a:rPr lang="en-US" sz="1000" dirty="0" err="1"/>
              <a:t>Págs</a:t>
            </a:r>
            <a:r>
              <a:rPr lang="en-US" sz="1000" dirty="0"/>
              <a:t>. 323­350, ISSN: 0034­8341 doi:10.3989/revindias.2015.011</a:t>
            </a:r>
          </a:p>
        </p:txBody>
      </p:sp>
    </p:spTree>
    <p:extLst>
      <p:ext uri="{BB962C8B-B14F-4D97-AF65-F5344CB8AC3E}">
        <p14:creationId xmlns:p14="http://schemas.microsoft.com/office/powerpoint/2010/main" val="378229097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47353" y="880019"/>
            <a:ext cx="7886700" cy="496718"/>
          </a:xfrm>
        </p:spPr>
        <p:txBody>
          <a:bodyPr>
            <a:normAutofit/>
          </a:bodyPr>
          <a:lstStyle/>
          <a:p>
            <a:r>
              <a:rPr lang="es-PE" sz="1800" b="1" dirty="0">
                <a:solidFill>
                  <a:schemeClr val="accent2"/>
                </a:solidFill>
                <a:effectLst>
                  <a:outerShdw blurRad="38100" dist="38100" dir="2700000" algn="tl">
                    <a:srgbClr val="000000">
                      <a:alpha val="43137"/>
                    </a:srgbClr>
                  </a:outerShdw>
                </a:effectLst>
              </a:rPr>
              <a:t>6. </a:t>
            </a:r>
            <a:r>
              <a:rPr lang="en-US" sz="1800" b="1" dirty="0" err="1">
                <a:solidFill>
                  <a:schemeClr val="accent2"/>
                </a:solidFill>
                <a:effectLst>
                  <a:outerShdw blurRad="38100" dist="38100" dir="2700000" algn="tl">
                    <a:srgbClr val="000000">
                      <a:alpha val="43137"/>
                    </a:srgbClr>
                  </a:outerShdw>
                </a:effectLst>
              </a:rPr>
              <a:t>Trefinazione</a:t>
            </a:r>
            <a:endParaRPr lang="en-US" sz="1800" b="1" dirty="0">
              <a:solidFill>
                <a:schemeClr val="accent2"/>
              </a:solidFill>
              <a:effectLst>
                <a:outerShdw blurRad="38100" dist="38100" dir="2700000" algn="tl">
                  <a:srgbClr val="000000">
                    <a:alpha val="43137"/>
                  </a:srgbClr>
                </a:outerShdw>
              </a:effectLst>
            </a:endParaRPr>
          </a:p>
        </p:txBody>
      </p:sp>
      <p:sp>
        <p:nvSpPr>
          <p:cNvPr id="3" name="Marcador de contenido 2"/>
          <p:cNvSpPr>
            <a:spLocks noGrp="1"/>
          </p:cNvSpPr>
          <p:nvPr>
            <p:ph idx="1"/>
          </p:nvPr>
        </p:nvSpPr>
        <p:spPr>
          <a:xfrm>
            <a:off x="347353" y="1432403"/>
            <a:ext cx="8519663" cy="1793683"/>
          </a:xfrm>
        </p:spPr>
        <p:txBody>
          <a:bodyPr>
            <a:normAutofit/>
          </a:bodyPr>
          <a:lstStyle/>
          <a:p>
            <a:pPr marL="0" indent="0" algn="just">
              <a:buNone/>
            </a:pPr>
            <a:r>
              <a:rPr lang="en-US" sz="1200" dirty="0"/>
              <a:t>I </a:t>
            </a:r>
            <a:r>
              <a:rPr lang="en-US" sz="1200" dirty="0" err="1"/>
              <a:t>teschi</a:t>
            </a:r>
            <a:r>
              <a:rPr lang="en-US" sz="1200" dirty="0"/>
              <a:t> </a:t>
            </a:r>
            <a:r>
              <a:rPr lang="en-US" sz="1200" dirty="0" err="1"/>
              <a:t>trepanati</a:t>
            </a:r>
            <a:r>
              <a:rPr lang="en-US" sz="1200" dirty="0"/>
              <a:t> </a:t>
            </a:r>
            <a:r>
              <a:rPr lang="en-US" sz="1200" dirty="0" err="1"/>
              <a:t>trovati</a:t>
            </a:r>
            <a:r>
              <a:rPr lang="en-US" sz="1200" dirty="0"/>
              <a:t> </a:t>
            </a:r>
            <a:r>
              <a:rPr lang="en-US" sz="1200" dirty="0" err="1"/>
              <a:t>nei</a:t>
            </a:r>
            <a:r>
              <a:rPr lang="en-US" sz="1200" dirty="0"/>
              <a:t> </a:t>
            </a:r>
            <a:r>
              <a:rPr lang="en-US" sz="1200" dirty="0" err="1"/>
              <a:t>siti</a:t>
            </a:r>
            <a:r>
              <a:rPr lang="en-US" sz="1200" dirty="0"/>
              <a:t> </a:t>
            </a:r>
            <a:r>
              <a:rPr lang="en-US" sz="1200" dirty="0" err="1"/>
              <a:t>archeologici</a:t>
            </a:r>
            <a:r>
              <a:rPr lang="en-US" sz="1200" dirty="0"/>
              <a:t> </a:t>
            </a:r>
            <a:r>
              <a:rPr lang="en-US" sz="1200" dirty="0" err="1"/>
              <a:t>mostrano</a:t>
            </a:r>
            <a:r>
              <a:rPr lang="en-US" sz="1200" dirty="0"/>
              <a:t> </a:t>
            </a:r>
            <a:r>
              <a:rPr lang="en-US" sz="1200" dirty="0" err="1"/>
              <a:t>che</a:t>
            </a:r>
            <a:r>
              <a:rPr lang="en-US" sz="1200" dirty="0"/>
              <a:t> </a:t>
            </a:r>
            <a:r>
              <a:rPr lang="en-US" sz="1200" dirty="0" err="1"/>
              <a:t>i</a:t>
            </a:r>
            <a:r>
              <a:rPr lang="en-US" sz="1200" dirty="0"/>
              <a:t> </a:t>
            </a:r>
            <a:r>
              <a:rPr lang="en-US" sz="1200" dirty="0" err="1"/>
              <a:t>chirurghi</a:t>
            </a:r>
            <a:r>
              <a:rPr lang="en-US" sz="1200" dirty="0"/>
              <a:t> </a:t>
            </a:r>
            <a:r>
              <a:rPr lang="en-US" sz="1200" dirty="0" err="1"/>
              <a:t>dell'antico</a:t>
            </a:r>
            <a:r>
              <a:rPr lang="en-US" sz="1200" dirty="0"/>
              <a:t> </a:t>
            </a:r>
            <a:r>
              <a:rPr lang="en-US" sz="1200" dirty="0" err="1"/>
              <a:t>Perù</a:t>
            </a:r>
            <a:r>
              <a:rPr lang="en-US" sz="1200" dirty="0"/>
              <a:t> </a:t>
            </a:r>
            <a:r>
              <a:rPr lang="en-US" sz="1200" dirty="0" err="1"/>
              <a:t>hanno</a:t>
            </a:r>
            <a:r>
              <a:rPr lang="en-US" sz="1200" dirty="0"/>
              <a:t> </a:t>
            </a:r>
            <a:r>
              <a:rPr lang="en-US" sz="1200" dirty="0" err="1"/>
              <a:t>sviluppato</a:t>
            </a:r>
            <a:r>
              <a:rPr lang="en-US" sz="1200" dirty="0"/>
              <a:t> </a:t>
            </a:r>
            <a:r>
              <a:rPr lang="en-US" sz="1200" dirty="0" err="1"/>
              <a:t>varie</a:t>
            </a:r>
            <a:r>
              <a:rPr lang="en-US" sz="1200" dirty="0"/>
              <a:t> </a:t>
            </a:r>
            <a:r>
              <a:rPr lang="en-US" sz="1200" dirty="0" err="1"/>
              <a:t>tecniche</a:t>
            </a:r>
            <a:r>
              <a:rPr lang="en-US" sz="1200" dirty="0"/>
              <a:t> di </a:t>
            </a:r>
            <a:r>
              <a:rPr lang="en-US" sz="1200" dirty="0" err="1"/>
              <a:t>tepanazione</a:t>
            </a:r>
            <a:r>
              <a:rPr lang="en-US" sz="1200" dirty="0"/>
              <a:t>, come: </a:t>
            </a:r>
            <a:r>
              <a:rPr lang="en-US" sz="1200" dirty="0" err="1"/>
              <a:t>raschiatura</a:t>
            </a:r>
            <a:r>
              <a:rPr lang="en-US" sz="1200" dirty="0"/>
              <a:t>, </a:t>
            </a:r>
            <a:r>
              <a:rPr lang="en-US" sz="1200" dirty="0" err="1"/>
              <a:t>segatura</a:t>
            </a:r>
            <a:r>
              <a:rPr lang="en-US" sz="1200" dirty="0"/>
              <a:t>, </a:t>
            </a:r>
            <a:r>
              <a:rPr lang="en-US" sz="1200" dirty="0" err="1"/>
              <a:t>taglio</a:t>
            </a:r>
            <a:r>
              <a:rPr lang="en-US" sz="1200" dirty="0"/>
              <a:t>, </a:t>
            </a:r>
            <a:r>
              <a:rPr lang="en-US" sz="1200" dirty="0" err="1"/>
              <a:t>perforazione</a:t>
            </a:r>
            <a:r>
              <a:rPr lang="en-US" sz="1200" dirty="0"/>
              <a:t> o </a:t>
            </a:r>
            <a:r>
              <a:rPr lang="en-US" sz="1200" dirty="0" err="1"/>
              <a:t>tecniche</a:t>
            </a:r>
            <a:r>
              <a:rPr lang="en-US" sz="1200" dirty="0"/>
              <a:t> </a:t>
            </a:r>
            <a:r>
              <a:rPr lang="en-US" sz="1200" dirty="0" err="1"/>
              <a:t>miste</a:t>
            </a:r>
            <a:r>
              <a:rPr lang="en-US" sz="1200" dirty="0"/>
              <a:t>. </a:t>
            </a:r>
            <a:r>
              <a:rPr lang="en-US" sz="1200" dirty="0" err="1"/>
              <a:t>Nei</a:t>
            </a:r>
            <a:r>
              <a:rPr lang="en-US" sz="1200" dirty="0"/>
              <a:t> </a:t>
            </a:r>
            <a:r>
              <a:rPr lang="en-US" sz="1200" dirty="0" err="1"/>
              <a:t>siti</a:t>
            </a:r>
            <a:r>
              <a:rPr lang="en-US" sz="1200" dirty="0"/>
              <a:t> </a:t>
            </a:r>
            <a:r>
              <a:rPr lang="en-US" sz="1200" dirty="0" err="1"/>
              <a:t>archeologici</a:t>
            </a:r>
            <a:r>
              <a:rPr lang="en-US" sz="1200" dirty="0"/>
              <a:t> </a:t>
            </a:r>
            <a:r>
              <a:rPr lang="en-US" sz="1200" dirty="0" err="1"/>
              <a:t>sono</a:t>
            </a:r>
            <a:r>
              <a:rPr lang="en-US" sz="1200" dirty="0"/>
              <a:t> </a:t>
            </a:r>
            <a:r>
              <a:rPr lang="en-US" sz="1200" dirty="0" err="1"/>
              <a:t>stati</a:t>
            </a:r>
            <a:r>
              <a:rPr lang="en-US" sz="1200" dirty="0"/>
              <a:t> </a:t>
            </a:r>
            <a:r>
              <a:rPr lang="en-US" sz="1200" dirty="0" err="1"/>
              <a:t>trovati</a:t>
            </a:r>
            <a:r>
              <a:rPr lang="en-US" sz="1200" dirty="0"/>
              <a:t> </a:t>
            </a:r>
            <a:r>
              <a:rPr lang="en-US" sz="1200" dirty="0" err="1"/>
              <a:t>materiali</a:t>
            </a:r>
            <a:r>
              <a:rPr lang="en-US" sz="1200" dirty="0"/>
              <a:t> come </a:t>
            </a:r>
            <a:r>
              <a:rPr lang="en-US" sz="1200" dirty="0" err="1"/>
              <a:t>tumi</a:t>
            </a:r>
            <a:r>
              <a:rPr lang="en-US" sz="1200" dirty="0"/>
              <a:t>, </a:t>
            </a:r>
            <a:r>
              <a:rPr lang="en-US" sz="1200" dirty="0" err="1"/>
              <a:t>bisturi</a:t>
            </a:r>
            <a:r>
              <a:rPr lang="en-US" sz="1200" dirty="0"/>
              <a:t>, </a:t>
            </a:r>
            <a:r>
              <a:rPr lang="en-US" sz="1200" dirty="0" err="1"/>
              <a:t>coltelli</a:t>
            </a:r>
            <a:r>
              <a:rPr lang="en-US" sz="1200" dirty="0"/>
              <a:t> </a:t>
            </a:r>
            <a:r>
              <a:rPr lang="en-US" sz="1200" dirty="0" err="1"/>
              <a:t>ossidiani</a:t>
            </a:r>
            <a:r>
              <a:rPr lang="en-US" sz="1200" dirty="0"/>
              <a:t> e </a:t>
            </a:r>
            <a:r>
              <a:rPr lang="en-US" sz="1200" dirty="0" err="1"/>
              <a:t>altri</a:t>
            </a:r>
            <a:r>
              <a:rPr lang="en-US" sz="1200" dirty="0"/>
              <a:t> </a:t>
            </a:r>
            <a:r>
              <a:rPr lang="en-US" sz="1200" dirty="0" err="1"/>
              <a:t>oggetti</a:t>
            </a:r>
            <a:r>
              <a:rPr lang="en-US" sz="1200" dirty="0"/>
              <a:t> per </a:t>
            </a:r>
            <a:r>
              <a:rPr lang="en-US" sz="1200" dirty="0" err="1"/>
              <a:t>operazioni</a:t>
            </a:r>
            <a:r>
              <a:rPr lang="en-US" sz="1200" dirty="0"/>
              <a:t> </a:t>
            </a:r>
            <a:r>
              <a:rPr lang="en-US" sz="1200" dirty="0" err="1"/>
              <a:t>chirurgiche</a:t>
            </a:r>
            <a:r>
              <a:rPr lang="en-US" sz="1200" dirty="0"/>
              <a:t>. Le culture Moche e </a:t>
            </a:r>
            <a:r>
              <a:rPr lang="en-US" sz="1200" dirty="0" err="1"/>
              <a:t>Chimà</a:t>
            </a:r>
            <a:r>
              <a:rPr lang="en-US" sz="1200" dirty="0"/>
              <a:t> </a:t>
            </a:r>
            <a:r>
              <a:rPr lang="en-US" sz="1200" dirty="0" err="1"/>
              <a:t>rappresentavano</a:t>
            </a:r>
            <a:r>
              <a:rPr lang="en-US" sz="1200" dirty="0"/>
              <a:t> </a:t>
            </a:r>
            <a:r>
              <a:rPr lang="en-US" sz="1200" dirty="0" err="1"/>
              <a:t>anche</a:t>
            </a:r>
            <a:r>
              <a:rPr lang="en-US" sz="1200" dirty="0"/>
              <a:t> scene </a:t>
            </a:r>
            <a:r>
              <a:rPr lang="en-US" sz="1200" dirty="0" err="1"/>
              <a:t>nelle</a:t>
            </a:r>
            <a:r>
              <a:rPr lang="en-US" sz="1200" dirty="0"/>
              <a:t> </a:t>
            </a:r>
            <a:r>
              <a:rPr lang="en-US" sz="1200" dirty="0" err="1"/>
              <a:t>loro</a:t>
            </a:r>
            <a:r>
              <a:rPr lang="en-US" sz="1200" dirty="0"/>
              <a:t> </a:t>
            </a:r>
            <a:r>
              <a:rPr lang="en-US" sz="1200" dirty="0" err="1"/>
              <a:t>ceramiche</a:t>
            </a:r>
            <a:r>
              <a:rPr lang="en-US" sz="1200" dirty="0"/>
              <a:t> in cui un </a:t>
            </a:r>
            <a:r>
              <a:rPr lang="en-US" sz="1200" dirty="0" err="1"/>
              <a:t>chirurgo</a:t>
            </a:r>
            <a:r>
              <a:rPr lang="en-US" sz="1200" dirty="0"/>
              <a:t> </a:t>
            </a:r>
            <a:r>
              <a:rPr lang="en-US" sz="1200" dirty="0" err="1"/>
              <a:t>operava</a:t>
            </a:r>
            <a:r>
              <a:rPr lang="en-US" sz="1200" dirty="0"/>
              <a:t> un </a:t>
            </a:r>
            <a:r>
              <a:rPr lang="en-US" sz="1200" dirty="0" err="1"/>
              <a:t>teschio</a:t>
            </a:r>
            <a:r>
              <a:rPr lang="en-US" sz="1200" dirty="0"/>
              <a:t>. È </a:t>
            </a:r>
            <a:r>
              <a:rPr lang="en-US" sz="1200" dirty="0" err="1"/>
              <a:t>importante</a:t>
            </a:r>
            <a:r>
              <a:rPr lang="en-US" sz="1200" dirty="0"/>
              <a:t> </a:t>
            </a:r>
            <a:r>
              <a:rPr lang="en-US" sz="1200" dirty="0" err="1"/>
              <a:t>notare</a:t>
            </a:r>
            <a:r>
              <a:rPr lang="en-US" sz="1200" dirty="0"/>
              <a:t> </a:t>
            </a:r>
            <a:r>
              <a:rPr lang="en-US" sz="1200" dirty="0" err="1"/>
              <a:t>che</a:t>
            </a:r>
            <a:r>
              <a:rPr lang="en-US" sz="1200" dirty="0"/>
              <a:t> dopo aver </a:t>
            </a:r>
            <a:r>
              <a:rPr lang="en-US" sz="1200" dirty="0" err="1"/>
              <a:t>analizzato</a:t>
            </a:r>
            <a:r>
              <a:rPr lang="en-US" sz="1200" dirty="0"/>
              <a:t> </a:t>
            </a:r>
            <a:r>
              <a:rPr lang="en-US" sz="1200" dirty="0" err="1"/>
              <a:t>i</a:t>
            </a:r>
            <a:r>
              <a:rPr lang="en-US" sz="1200" dirty="0"/>
              <a:t> </a:t>
            </a:r>
            <a:r>
              <a:rPr lang="en-US" sz="1200" dirty="0" err="1"/>
              <a:t>teschi</a:t>
            </a:r>
            <a:r>
              <a:rPr lang="en-US" sz="1200" dirty="0"/>
              <a:t>, era </a:t>
            </a:r>
            <a:r>
              <a:rPr lang="en-US" sz="1200" dirty="0" err="1"/>
              <a:t>evidente</a:t>
            </a:r>
            <a:r>
              <a:rPr lang="en-US" sz="1200" dirty="0"/>
              <a:t> </a:t>
            </a:r>
            <a:r>
              <a:rPr lang="en-US" sz="1200" dirty="0" err="1"/>
              <a:t>che</a:t>
            </a:r>
            <a:r>
              <a:rPr lang="en-US" sz="1200" dirty="0"/>
              <a:t> </a:t>
            </a:r>
            <a:r>
              <a:rPr lang="en-US" sz="1200" dirty="0" err="1"/>
              <a:t>avessero</a:t>
            </a:r>
            <a:r>
              <a:rPr lang="en-US" sz="1200" dirty="0"/>
              <a:t> </a:t>
            </a:r>
            <a:r>
              <a:rPr lang="en-US" sz="1200" dirty="0" err="1"/>
              <a:t>subito</a:t>
            </a:r>
            <a:r>
              <a:rPr lang="en-US" sz="1200" dirty="0"/>
              <a:t> </a:t>
            </a:r>
            <a:r>
              <a:rPr lang="en-US" sz="1200" dirty="0" err="1"/>
              <a:t>trepanazioni</a:t>
            </a:r>
            <a:r>
              <a:rPr lang="en-US" sz="1200" dirty="0"/>
              <a:t> </a:t>
            </a:r>
            <a:r>
              <a:rPr lang="en-US" sz="1200" dirty="0" err="1"/>
              <a:t>molti</a:t>
            </a:r>
            <a:r>
              <a:rPr lang="en-US" sz="1200" dirty="0"/>
              <a:t> </a:t>
            </a:r>
            <a:r>
              <a:rPr lang="en-US" sz="1200" dirty="0" err="1"/>
              <a:t>anni</a:t>
            </a:r>
            <a:r>
              <a:rPr lang="en-US" sz="1200" dirty="0"/>
              <a:t> prima, </a:t>
            </a:r>
            <a:r>
              <a:rPr lang="en-US" sz="1200" dirty="0" err="1"/>
              <a:t>quindiè</a:t>
            </a:r>
            <a:r>
              <a:rPr lang="en-US" sz="1200" dirty="0"/>
              <a:t> </a:t>
            </a:r>
            <a:r>
              <a:rPr lang="en-US" sz="1200" dirty="0" err="1"/>
              <a:t>verificato</a:t>
            </a:r>
            <a:r>
              <a:rPr lang="en-US" sz="1200" dirty="0"/>
              <a:t> </a:t>
            </a:r>
            <a:r>
              <a:rPr lang="en-US" sz="1200" dirty="0" err="1"/>
              <a:t>che</a:t>
            </a:r>
            <a:r>
              <a:rPr lang="en-US" sz="1200" dirty="0"/>
              <a:t> una </a:t>
            </a:r>
            <a:r>
              <a:rPr lang="en-US" sz="1200" dirty="0" err="1"/>
              <a:t>grande</a:t>
            </a:r>
            <a:r>
              <a:rPr lang="en-US" sz="1200" dirty="0"/>
              <a:t> </a:t>
            </a:r>
            <a:r>
              <a:rPr lang="en-US" sz="1200" dirty="0" err="1"/>
              <a:t>percentuale</a:t>
            </a:r>
            <a:r>
              <a:rPr lang="en-US" sz="1200" dirty="0"/>
              <a:t> </a:t>
            </a:r>
            <a:r>
              <a:rPr lang="en-US" sz="1200" dirty="0" err="1"/>
              <a:t>dei</a:t>
            </a:r>
            <a:r>
              <a:rPr lang="en-US" sz="1200" dirty="0"/>
              <a:t> </a:t>
            </a:r>
            <a:r>
              <a:rPr lang="en-US" sz="1200" dirty="0" err="1"/>
              <a:t>teschi</a:t>
            </a:r>
            <a:r>
              <a:rPr lang="en-US" sz="1200" dirty="0"/>
              <a:t> </a:t>
            </a:r>
            <a:r>
              <a:rPr lang="en-US" sz="1200" dirty="0" err="1"/>
              <a:t>trepanati</a:t>
            </a:r>
            <a:r>
              <a:rPr lang="en-US" sz="1200" dirty="0"/>
              <a:t> </a:t>
            </a:r>
            <a:r>
              <a:rPr lang="en-US" sz="1200" dirty="0" err="1"/>
              <a:t>mostrano</a:t>
            </a:r>
            <a:r>
              <a:rPr lang="en-US" sz="1200" dirty="0"/>
              <a:t> </a:t>
            </a:r>
            <a:r>
              <a:rPr lang="en-US" sz="1200" dirty="0" err="1"/>
              <a:t>guarigione</a:t>
            </a:r>
            <a:r>
              <a:rPr lang="en-US" sz="1200" dirty="0"/>
              <a:t> e </a:t>
            </a:r>
            <a:r>
              <a:rPr lang="en-US" sz="1200" dirty="0" err="1"/>
              <a:t>che</a:t>
            </a:r>
            <a:r>
              <a:rPr lang="en-US" sz="1200" dirty="0"/>
              <a:t> il </a:t>
            </a:r>
            <a:r>
              <a:rPr lang="en-US" sz="1200" dirty="0" err="1"/>
              <a:t>paziente</a:t>
            </a:r>
            <a:r>
              <a:rPr lang="en-US" sz="1200" dirty="0"/>
              <a:t> ha </a:t>
            </a:r>
            <a:r>
              <a:rPr lang="en-US" sz="1200" dirty="0" err="1"/>
              <a:t>continuato</a:t>
            </a:r>
            <a:r>
              <a:rPr lang="en-US" sz="1200" dirty="0"/>
              <a:t> a vivere </a:t>
            </a:r>
            <a:r>
              <a:rPr lang="en-US" sz="1200" dirty="0" err="1"/>
              <a:t>dopo</a:t>
            </a:r>
            <a:r>
              <a:rPr lang="en-US" sz="1200" dirty="0"/>
              <a:t> </a:t>
            </a:r>
            <a:r>
              <a:rPr lang="en-US" sz="1200" dirty="0" err="1"/>
              <a:t>l'operazione</a:t>
            </a:r>
            <a:r>
              <a:rPr lang="en-US" sz="1200" dirty="0"/>
              <a:t>; </a:t>
            </a:r>
            <a:r>
              <a:rPr lang="en-US" sz="1200" dirty="0" err="1"/>
              <a:t>ciò</a:t>
            </a:r>
            <a:r>
              <a:rPr lang="en-US" sz="1200" dirty="0"/>
              <a:t> </a:t>
            </a:r>
            <a:r>
              <a:rPr lang="en-US" sz="1200" dirty="0" err="1"/>
              <a:t>dimostra</a:t>
            </a:r>
            <a:r>
              <a:rPr lang="en-US" sz="1200" dirty="0"/>
              <a:t> </a:t>
            </a:r>
            <a:r>
              <a:rPr lang="en-US" sz="1200" dirty="0" err="1"/>
              <a:t>che</a:t>
            </a:r>
            <a:r>
              <a:rPr lang="en-US" sz="1200" dirty="0"/>
              <a:t> </a:t>
            </a:r>
            <a:r>
              <a:rPr lang="en-US" sz="1200" dirty="0" err="1"/>
              <a:t>i</a:t>
            </a:r>
            <a:r>
              <a:rPr lang="en-US" sz="1200" dirty="0"/>
              <a:t> </a:t>
            </a:r>
            <a:r>
              <a:rPr lang="en-US" sz="1200" dirty="0" err="1"/>
              <a:t>chirurghi</a:t>
            </a:r>
            <a:r>
              <a:rPr lang="en-US" sz="1200" dirty="0"/>
              <a:t> </a:t>
            </a:r>
            <a:r>
              <a:rPr lang="en-US" sz="1200" dirty="0" err="1"/>
              <a:t>dell'ex</a:t>
            </a:r>
            <a:r>
              <a:rPr lang="en-US" sz="1200" dirty="0"/>
              <a:t> </a:t>
            </a:r>
            <a:r>
              <a:rPr lang="en-US" sz="1200" dirty="0" err="1"/>
              <a:t>Perù</a:t>
            </a:r>
            <a:r>
              <a:rPr lang="en-US" sz="1200" dirty="0"/>
              <a:t> </a:t>
            </a:r>
            <a:r>
              <a:rPr lang="en-US" sz="1200" dirty="0" err="1"/>
              <a:t>devono</a:t>
            </a:r>
            <a:r>
              <a:rPr lang="en-US" sz="1200" dirty="0"/>
              <a:t> </a:t>
            </a:r>
            <a:r>
              <a:rPr lang="en-US" sz="1200" dirty="0" err="1"/>
              <a:t>essere</a:t>
            </a:r>
            <a:r>
              <a:rPr lang="en-US" sz="1200" dirty="0"/>
              <a:t> </a:t>
            </a:r>
            <a:r>
              <a:rPr lang="en-US" sz="1200" dirty="0" err="1"/>
              <a:t>stati</a:t>
            </a:r>
            <a:r>
              <a:rPr lang="en-US" sz="1200" dirty="0"/>
              <a:t> molto </a:t>
            </a:r>
            <a:r>
              <a:rPr lang="en-US" sz="1200" dirty="0" err="1"/>
              <a:t>abili</a:t>
            </a:r>
            <a:r>
              <a:rPr lang="en-US" sz="1200" dirty="0"/>
              <a:t>. </a:t>
            </a:r>
            <a:r>
              <a:rPr lang="en-US" sz="1200" dirty="0" err="1"/>
              <a:t>Sono</a:t>
            </a:r>
            <a:r>
              <a:rPr lang="en-US" sz="1200" dirty="0"/>
              <a:t> </a:t>
            </a:r>
            <a:r>
              <a:rPr lang="en-US" sz="1200" dirty="0" err="1"/>
              <a:t>stati</a:t>
            </a:r>
            <a:r>
              <a:rPr lang="en-US" sz="1200" dirty="0"/>
              <a:t> </a:t>
            </a:r>
            <a:r>
              <a:rPr lang="en-US" sz="1200" dirty="0" err="1"/>
              <a:t>trovati</a:t>
            </a:r>
            <a:r>
              <a:rPr lang="en-US" sz="1200" dirty="0"/>
              <a:t> </a:t>
            </a:r>
            <a:r>
              <a:rPr lang="en-US" sz="1200" dirty="0" err="1"/>
              <a:t>teschi</a:t>
            </a:r>
            <a:r>
              <a:rPr lang="en-US" sz="1200" dirty="0"/>
              <a:t> di </a:t>
            </a:r>
            <a:r>
              <a:rPr lang="en-US" sz="1200" dirty="0" err="1"/>
              <a:t>persone</a:t>
            </a:r>
            <a:r>
              <a:rPr lang="en-US" sz="1200" dirty="0"/>
              <a:t> </a:t>
            </a:r>
            <a:r>
              <a:rPr lang="en-US" sz="1200" dirty="0" err="1"/>
              <a:t>che</a:t>
            </a:r>
            <a:r>
              <a:rPr lang="en-US" sz="1200" dirty="0"/>
              <a:t> </a:t>
            </a:r>
            <a:r>
              <a:rPr lang="en-US" sz="1200" dirty="0" err="1"/>
              <a:t>erano</a:t>
            </a:r>
            <a:r>
              <a:rPr lang="en-US" sz="1200" dirty="0"/>
              <a:t> state </a:t>
            </a:r>
            <a:r>
              <a:rPr lang="en-US" sz="1200" dirty="0" err="1"/>
              <a:t>intervenute</a:t>
            </a:r>
            <a:r>
              <a:rPr lang="en-US" sz="1200" dirty="0"/>
              <a:t> </a:t>
            </a:r>
            <a:r>
              <a:rPr lang="en-US" sz="1200" dirty="0" err="1"/>
              <a:t>più</a:t>
            </a:r>
            <a:r>
              <a:rPr lang="en-US" sz="1200" dirty="0"/>
              <a:t> volte da </a:t>
            </a:r>
            <a:r>
              <a:rPr lang="en-US" sz="1200" dirty="0" err="1"/>
              <a:t>ferite</a:t>
            </a:r>
            <a:r>
              <a:rPr lang="en-US" sz="1200" dirty="0"/>
              <a:t>, </a:t>
            </a:r>
            <a:r>
              <a:rPr lang="en-US" sz="1200" dirty="0" err="1"/>
              <a:t>apparentemente</a:t>
            </a:r>
            <a:r>
              <a:rPr lang="en-US" sz="1200" dirty="0"/>
              <a:t> da diverse guerre, </a:t>
            </a:r>
            <a:r>
              <a:rPr lang="en-US" sz="1200" dirty="0" err="1"/>
              <a:t>confermando</a:t>
            </a:r>
            <a:r>
              <a:rPr lang="en-US" sz="1200" dirty="0"/>
              <a:t> </a:t>
            </a:r>
            <a:r>
              <a:rPr lang="en-US" sz="1200" dirty="0" err="1"/>
              <a:t>così</a:t>
            </a:r>
            <a:r>
              <a:rPr lang="en-US" sz="1200" dirty="0"/>
              <a:t> il </a:t>
            </a:r>
            <a:r>
              <a:rPr lang="en-US" sz="1200" dirty="0" err="1"/>
              <a:t>successo</a:t>
            </a:r>
            <a:r>
              <a:rPr lang="en-US" sz="1200" dirty="0"/>
              <a:t> </a:t>
            </a:r>
            <a:r>
              <a:rPr lang="en-US" sz="1200" dirty="0" err="1"/>
              <a:t>degli</a:t>
            </a:r>
            <a:r>
              <a:rPr lang="en-US" sz="1200" dirty="0"/>
              <a:t> </a:t>
            </a:r>
            <a:r>
              <a:rPr lang="en-US" sz="1200" dirty="0" err="1"/>
              <a:t>interventi</a:t>
            </a:r>
            <a:r>
              <a:rPr lang="en-US" sz="1200" dirty="0"/>
              <a:t> </a:t>
            </a:r>
            <a:r>
              <a:rPr lang="en-US" sz="1200" dirty="0" err="1"/>
              <a:t>chirurgici</a:t>
            </a:r>
            <a:r>
              <a:rPr lang="en-US" sz="1200" dirty="0"/>
              <a:t>.
</a:t>
            </a:r>
          </a:p>
        </p:txBody>
      </p:sp>
      <p:sp>
        <p:nvSpPr>
          <p:cNvPr id="4" name="3 CuadroTexto"/>
          <p:cNvSpPr txBox="1"/>
          <p:nvPr/>
        </p:nvSpPr>
        <p:spPr>
          <a:xfrm>
            <a:off x="347353" y="4390902"/>
            <a:ext cx="8603672" cy="638636"/>
          </a:xfrm>
          <a:prstGeom prst="rect">
            <a:avLst/>
          </a:prstGeom>
          <a:noFill/>
        </p:spPr>
        <p:txBody>
          <a:bodyPr wrap="square" lIns="68580" tIns="34290" rIns="68580" bIns="34290" rtlCol="0">
            <a:spAutoFit/>
          </a:bodyPr>
          <a:lstStyle/>
          <a:p>
            <a:r>
              <a:rPr lang="es-ES" sz="900" i="1" dirty="0"/>
              <a:t>Elsa </a:t>
            </a:r>
            <a:r>
              <a:rPr lang="es-ES" sz="900" i="1" dirty="0" err="1"/>
              <a:t>Tomasto-Cagigao</a:t>
            </a:r>
            <a:r>
              <a:rPr lang="es-ES" sz="900" i="1" dirty="0"/>
              <a:t>. </a:t>
            </a:r>
            <a:r>
              <a:rPr lang="es-ES" sz="900" cap="small" dirty="0"/>
              <a:t>Modificaciones</a:t>
            </a:r>
            <a:r>
              <a:rPr lang="es-ES" sz="900" dirty="0"/>
              <a:t> </a:t>
            </a:r>
            <a:r>
              <a:rPr lang="es-ES" sz="900" cap="small" dirty="0"/>
              <a:t>craneales</a:t>
            </a:r>
            <a:r>
              <a:rPr lang="es-ES" sz="900" dirty="0"/>
              <a:t> p</a:t>
            </a:r>
            <a:r>
              <a:rPr lang="es-ES" sz="900" cap="small" dirty="0"/>
              <a:t>aracas:</a:t>
            </a:r>
            <a:r>
              <a:rPr lang="es-ES" sz="900" dirty="0"/>
              <a:t> </a:t>
            </a:r>
            <a:r>
              <a:rPr lang="es-ES" sz="900" cap="small" dirty="0"/>
              <a:t>¿estatus,</a:t>
            </a:r>
            <a:r>
              <a:rPr lang="es-ES" sz="900" dirty="0"/>
              <a:t> </a:t>
            </a:r>
            <a:r>
              <a:rPr lang="es-ES" sz="900" cap="small" dirty="0"/>
              <a:t>etnicidad,</a:t>
            </a:r>
            <a:r>
              <a:rPr lang="es-ES" sz="900" dirty="0"/>
              <a:t> </a:t>
            </a:r>
            <a:r>
              <a:rPr lang="es-ES" sz="900" cap="small" dirty="0"/>
              <a:t>estética?. </a:t>
            </a:r>
            <a:r>
              <a:rPr lang="es-ES" sz="900" dirty="0"/>
              <a:t>BOLETÍN DE ARQUEOLOGÍA PUCP / N.° 22 / 2017, 255-276 / ISSN 1029-2004</a:t>
            </a:r>
            <a:endParaRPr lang="es-PE" sz="900" dirty="0"/>
          </a:p>
          <a:p>
            <a:endParaRPr lang="es-PE" dirty="0"/>
          </a:p>
          <a:p>
            <a:endParaRPr lang="es-PE" dirty="0"/>
          </a:p>
        </p:txBody>
      </p:sp>
    </p:spTree>
    <p:extLst>
      <p:ext uri="{BB962C8B-B14F-4D97-AF65-F5344CB8AC3E}">
        <p14:creationId xmlns:p14="http://schemas.microsoft.com/office/powerpoint/2010/main" val="280504236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45721" y="715171"/>
            <a:ext cx="7886700" cy="685800"/>
          </a:xfrm>
        </p:spPr>
        <p:txBody>
          <a:bodyPr>
            <a:normAutofit/>
          </a:bodyPr>
          <a:lstStyle/>
          <a:p>
            <a:r>
              <a:rPr lang="en-US" sz="1800" b="1" dirty="0">
                <a:solidFill>
                  <a:schemeClr val="accent2"/>
                </a:solidFill>
                <a:effectLst>
                  <a:outerShdw blurRad="38100" dist="38100" dir="2700000" algn="tl">
                    <a:srgbClr val="000000">
                      <a:alpha val="43137"/>
                    </a:srgbClr>
                  </a:outerShdw>
                </a:effectLst>
              </a:rPr>
              <a:t>6. </a:t>
            </a:r>
            <a:r>
              <a:rPr lang="es-PE" sz="1800" b="1" dirty="0">
                <a:solidFill>
                  <a:schemeClr val="accent2"/>
                </a:solidFill>
                <a:effectLst>
                  <a:outerShdw blurRad="38100" dist="38100" dir="2700000" algn="tl">
                    <a:srgbClr val="000000">
                      <a:alpha val="43137"/>
                    </a:srgbClr>
                  </a:outerShdw>
                </a:effectLst>
              </a:rPr>
              <a:t>PROVE TREPANAZIONI IN PERÙ:</a:t>
            </a:r>
            <a:endParaRPr lang="en-US" sz="1800" b="1" dirty="0">
              <a:solidFill>
                <a:schemeClr val="accent2"/>
              </a:solidFill>
              <a:effectLst>
                <a:outerShdw blurRad="38100" dist="38100" dir="2700000" algn="tl">
                  <a:srgbClr val="000000">
                    <a:alpha val="43137"/>
                  </a:srgbClr>
                </a:outerShdw>
              </a:effectLst>
            </a:endParaRPr>
          </a:p>
        </p:txBody>
      </p:sp>
      <p:pic>
        <p:nvPicPr>
          <p:cNvPr id="6" name="Marcador de contenido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5400000">
            <a:off x="844586" y="1839922"/>
            <a:ext cx="2498617" cy="1873962"/>
          </a:xfrm>
        </p:spPr>
      </p:pic>
      <p:pic>
        <p:nvPicPr>
          <p:cNvPr id="7" name="Imagen 6"/>
          <p:cNvPicPr>
            <a:picLocks noChangeAspect="1"/>
          </p:cNvPicPr>
          <p:nvPr/>
        </p:nvPicPr>
        <p:blipFill>
          <a:blip r:embed="rId3"/>
          <a:stretch>
            <a:fillRect/>
          </a:stretch>
        </p:blipFill>
        <p:spPr>
          <a:xfrm>
            <a:off x="4756844" y="1715663"/>
            <a:ext cx="2691398" cy="1890566"/>
          </a:xfrm>
          <a:prstGeom prst="rect">
            <a:avLst/>
          </a:prstGeom>
        </p:spPr>
      </p:pic>
      <p:sp>
        <p:nvSpPr>
          <p:cNvPr id="5" name="4 CuadroTexto"/>
          <p:cNvSpPr txBox="1"/>
          <p:nvPr/>
        </p:nvSpPr>
        <p:spPr>
          <a:xfrm>
            <a:off x="5014356" y="3803073"/>
            <a:ext cx="3518065" cy="223138"/>
          </a:xfrm>
          <a:prstGeom prst="rect">
            <a:avLst/>
          </a:prstGeom>
          <a:noFill/>
        </p:spPr>
        <p:txBody>
          <a:bodyPr wrap="square" lIns="68580" tIns="34290" rIns="68580" bIns="34290" rtlCol="0">
            <a:spAutoFit/>
          </a:bodyPr>
          <a:lstStyle/>
          <a:p>
            <a:r>
              <a:rPr lang="es-PE" sz="1000" dirty="0"/>
              <a:t>Museo Julio Cesar Tello Paracas Perù </a:t>
            </a:r>
          </a:p>
        </p:txBody>
      </p:sp>
    </p:spTree>
    <p:extLst>
      <p:ext uri="{BB962C8B-B14F-4D97-AF65-F5344CB8AC3E}">
        <p14:creationId xmlns:p14="http://schemas.microsoft.com/office/powerpoint/2010/main" val="293082107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46458" y="910843"/>
            <a:ext cx="7886700" cy="383702"/>
          </a:xfrm>
        </p:spPr>
        <p:txBody>
          <a:bodyPr>
            <a:normAutofit/>
          </a:bodyPr>
          <a:lstStyle/>
          <a:p>
            <a:r>
              <a:rPr lang="en-US" sz="1800" b="1" dirty="0">
                <a:solidFill>
                  <a:schemeClr val="accent2"/>
                </a:solidFill>
                <a:effectLst>
                  <a:outerShdw blurRad="38100" dist="38100" dir="2700000" algn="tl">
                    <a:srgbClr val="000000">
                      <a:alpha val="43137"/>
                    </a:srgbClr>
                  </a:outerShdw>
                </a:effectLst>
              </a:rPr>
              <a:t>6. </a:t>
            </a:r>
            <a:r>
              <a:rPr lang="en-US" sz="1800" b="1" dirty="0" err="1">
                <a:solidFill>
                  <a:schemeClr val="accent2"/>
                </a:solidFill>
                <a:effectLst>
                  <a:outerShdw blurRad="38100" dist="38100" dir="2700000" algn="tl">
                    <a:srgbClr val="000000">
                      <a:alpha val="43137"/>
                    </a:srgbClr>
                  </a:outerShdw>
                </a:effectLst>
              </a:rPr>
              <a:t>Trefinazione</a:t>
            </a:r>
            <a:endParaRPr lang="en-US" sz="1800" b="1" dirty="0">
              <a:solidFill>
                <a:schemeClr val="accent2"/>
              </a:solidFill>
              <a:effectLst>
                <a:outerShdw blurRad="38100" dist="38100" dir="2700000" algn="tl">
                  <a:srgbClr val="000000">
                    <a:alpha val="43137"/>
                  </a:srgbClr>
                </a:outerShdw>
              </a:effectLst>
            </a:endParaRPr>
          </a:p>
        </p:txBody>
      </p:sp>
      <p:pic>
        <p:nvPicPr>
          <p:cNvPr id="4" name="Marcador de contenido 3"/>
          <p:cNvPicPr>
            <a:picLocks noGrp="1" noChangeAspect="1"/>
          </p:cNvPicPr>
          <p:nvPr>
            <p:ph idx="1"/>
          </p:nvPr>
        </p:nvPicPr>
        <p:blipFill>
          <a:blip r:embed="rId2" cstate="print"/>
          <a:stretch>
            <a:fillRect/>
          </a:stretch>
        </p:blipFill>
        <p:spPr>
          <a:xfrm>
            <a:off x="1260011" y="1564257"/>
            <a:ext cx="2109912" cy="2813216"/>
          </a:xfrm>
          <a:prstGeom prst="rect">
            <a:avLst/>
          </a:prstGeom>
        </p:spPr>
      </p:pic>
      <p:sp>
        <p:nvSpPr>
          <p:cNvPr id="5" name="4 CuadroTexto"/>
          <p:cNvSpPr txBox="1"/>
          <p:nvPr/>
        </p:nvSpPr>
        <p:spPr>
          <a:xfrm>
            <a:off x="4058858" y="2922433"/>
            <a:ext cx="3518065" cy="438582"/>
          </a:xfrm>
          <a:prstGeom prst="rect">
            <a:avLst/>
          </a:prstGeom>
          <a:noFill/>
        </p:spPr>
        <p:txBody>
          <a:bodyPr wrap="square" lIns="68580" tIns="34290" rIns="68580" bIns="34290" rtlCol="0">
            <a:spAutoFit/>
          </a:bodyPr>
          <a:lstStyle/>
          <a:p>
            <a:r>
              <a:rPr lang="es-PE" sz="1200" dirty="0"/>
              <a:t>Museo Julio Cesar Tello Paracas Perù 
</a:t>
            </a:r>
          </a:p>
        </p:txBody>
      </p:sp>
    </p:spTree>
    <p:extLst>
      <p:ext uri="{BB962C8B-B14F-4D97-AF65-F5344CB8AC3E}">
        <p14:creationId xmlns:p14="http://schemas.microsoft.com/office/powerpoint/2010/main" val="113367485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AB1BF881-FDE1-4B2A-885E-75D6E954C172}"/>
              </a:ext>
            </a:extLst>
          </p:cNvPr>
          <p:cNvSpPr>
            <a:spLocks noGrp="1"/>
          </p:cNvSpPr>
          <p:nvPr>
            <p:ph type="title"/>
          </p:nvPr>
        </p:nvSpPr>
        <p:spPr>
          <a:xfrm>
            <a:off x="618376" y="797826"/>
            <a:ext cx="7886700" cy="455621"/>
          </a:xfrm>
        </p:spPr>
        <p:txBody>
          <a:bodyPr>
            <a:normAutofit/>
          </a:bodyPr>
          <a:lstStyle/>
          <a:p>
            <a:r>
              <a:rPr lang="es-PE" sz="1800" b="1" dirty="0">
                <a:solidFill>
                  <a:schemeClr val="accent2"/>
                </a:solidFill>
                <a:effectLst>
                  <a:outerShdw blurRad="38100" dist="38100" dir="2700000" algn="tl">
                    <a:srgbClr val="000000">
                      <a:alpha val="43137"/>
                    </a:srgbClr>
                  </a:outerShdw>
                </a:effectLst>
              </a:rPr>
              <a:t>6. </a:t>
            </a:r>
            <a:r>
              <a:rPr lang="en-US" sz="1800" b="1" dirty="0" err="1">
                <a:solidFill>
                  <a:schemeClr val="accent2"/>
                </a:solidFill>
                <a:effectLst>
                  <a:outerShdw blurRad="38100" dist="38100" dir="2700000" algn="tl">
                    <a:srgbClr val="000000">
                      <a:alpha val="43137"/>
                    </a:srgbClr>
                  </a:outerShdw>
                </a:effectLst>
              </a:rPr>
              <a:t>Trefinazione</a:t>
            </a:r>
            <a:endParaRPr lang="es-PE" sz="1800" b="1" dirty="0">
              <a:solidFill>
                <a:schemeClr val="accent2"/>
              </a:solidFill>
              <a:effectLst>
                <a:outerShdw blurRad="38100" dist="38100" dir="2700000" algn="tl">
                  <a:srgbClr val="000000">
                    <a:alpha val="43137"/>
                  </a:srgbClr>
                </a:outerShdw>
              </a:effectLst>
            </a:endParaRPr>
          </a:p>
        </p:txBody>
      </p:sp>
      <p:sp>
        <p:nvSpPr>
          <p:cNvPr id="3" name="Marcador de contenido 2">
            <a:extLst>
              <a:ext uri="{FF2B5EF4-FFF2-40B4-BE49-F238E27FC236}">
                <a16:creationId xmlns:a16="http://schemas.microsoft.com/office/drawing/2014/main" xmlns="" id="{A077D5A6-5AC4-43E8-A2B4-8D9C54039EDB}"/>
              </a:ext>
            </a:extLst>
          </p:cNvPr>
          <p:cNvSpPr>
            <a:spLocks noGrp="1"/>
          </p:cNvSpPr>
          <p:nvPr>
            <p:ph idx="1"/>
          </p:nvPr>
        </p:nvSpPr>
        <p:spPr>
          <a:xfrm>
            <a:off x="628650" y="1266478"/>
            <a:ext cx="7886700" cy="3263504"/>
          </a:xfrm>
        </p:spPr>
        <p:txBody>
          <a:bodyPr>
            <a:normAutofit/>
          </a:bodyPr>
          <a:lstStyle/>
          <a:p>
            <a:pPr marL="0" indent="0" algn="just" fontAlgn="base">
              <a:buNone/>
            </a:pPr>
            <a:r>
              <a:rPr lang="es-PE" sz="1400" dirty="0"/>
              <a:t>I chirurghi della Cultura Paracas, hanno praticato un intervento chirurgico per intervenire in ferite, tumori e fratture. Come anestetico useranno foglia di coca, come piante medicinali antisettiche (per l'infezione): tra gli strumenti che hanno usato spiccano:</a:t>
            </a:r>
          </a:p>
          <a:p>
            <a:pPr algn="just" fontAlgn="base"/>
            <a:r>
              <a:rPr lang="es-PE" sz="1400" dirty="0"/>
              <a:t>Lo scalpello di Tumi
Coltelli
Bende, ecc.</a:t>
            </a:r>
          </a:p>
          <a:p>
            <a:pPr marL="0" indent="0" algn="just" fontAlgn="base">
              <a:buNone/>
            </a:pPr>
            <a:r>
              <a:rPr lang="es-PE" sz="1400" dirty="0"/>
              <a:t>Queste trepazioni sono state fatte da chirurghi specializzati che hanno rimosso frammenti di cranio e lo hanno coperto con fogli d'oro e d'argento.
Hanno anche eseguito deformazioni cranici (utilizzate solo per persone importanti). Queste trefinazioni craniche usavano coltelli ossidiani. Tello sostiene che il 40% dei teschi delle mummie aveva subito le pratiche di trepanazione, e che sono stati effettuate nella vita.</a:t>
            </a:r>
          </a:p>
          <a:p>
            <a:pPr marL="0" indent="0">
              <a:buNone/>
            </a:pPr>
            <a:endParaRPr lang="es-PE" dirty="0"/>
          </a:p>
        </p:txBody>
      </p:sp>
    </p:spTree>
    <p:extLst>
      <p:ext uri="{BB962C8B-B14F-4D97-AF65-F5344CB8AC3E}">
        <p14:creationId xmlns:p14="http://schemas.microsoft.com/office/powerpoint/2010/main" val="363301086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245DDF96-F896-4AA1-8DD3-EECDE210202B}"/>
              </a:ext>
            </a:extLst>
          </p:cNvPr>
          <p:cNvSpPr>
            <a:spLocks noGrp="1"/>
          </p:cNvSpPr>
          <p:nvPr>
            <p:ph type="title"/>
          </p:nvPr>
        </p:nvSpPr>
        <p:spPr>
          <a:xfrm>
            <a:off x="402619" y="941664"/>
            <a:ext cx="7886700" cy="414525"/>
          </a:xfrm>
        </p:spPr>
        <p:txBody>
          <a:bodyPr>
            <a:normAutofit/>
          </a:bodyPr>
          <a:lstStyle/>
          <a:p>
            <a:r>
              <a:rPr lang="en-US" sz="1800" b="1" dirty="0">
                <a:solidFill>
                  <a:schemeClr val="accent2"/>
                </a:solidFill>
                <a:effectLst>
                  <a:outerShdw blurRad="38100" dist="38100" dir="2700000" algn="tl">
                    <a:srgbClr val="000000">
                      <a:alpha val="43137"/>
                    </a:srgbClr>
                  </a:outerShdw>
                </a:effectLst>
              </a:rPr>
              <a:t>6. </a:t>
            </a:r>
            <a:r>
              <a:rPr lang="en-US" sz="1800" b="1" dirty="0" err="1">
                <a:solidFill>
                  <a:schemeClr val="accent2"/>
                </a:solidFill>
                <a:effectLst>
                  <a:outerShdw blurRad="38100" dist="38100" dir="2700000" algn="tl">
                    <a:srgbClr val="000000">
                      <a:alpha val="43137"/>
                    </a:srgbClr>
                  </a:outerShdw>
                </a:effectLst>
              </a:rPr>
              <a:t>Trefinazioni</a:t>
            </a:r>
            <a:endParaRPr lang="es-PE" sz="1800" b="1" dirty="0">
              <a:solidFill>
                <a:schemeClr val="accent2"/>
              </a:solidFill>
              <a:effectLst>
                <a:outerShdw blurRad="38100" dist="38100" dir="2700000" algn="tl">
                  <a:srgbClr val="000000">
                    <a:alpha val="43137"/>
                  </a:srgbClr>
                </a:outerShdw>
              </a:effectLst>
            </a:endParaRPr>
          </a:p>
        </p:txBody>
      </p:sp>
      <p:sp>
        <p:nvSpPr>
          <p:cNvPr id="3" name="Marcador de contenido 2">
            <a:extLst>
              <a:ext uri="{FF2B5EF4-FFF2-40B4-BE49-F238E27FC236}">
                <a16:creationId xmlns:a16="http://schemas.microsoft.com/office/drawing/2014/main" xmlns="" id="{9791854C-4A33-4736-96F2-4B9F3CCB196A}"/>
              </a:ext>
            </a:extLst>
          </p:cNvPr>
          <p:cNvSpPr>
            <a:spLocks noGrp="1"/>
          </p:cNvSpPr>
          <p:nvPr>
            <p:ph idx="1"/>
          </p:nvPr>
        </p:nvSpPr>
        <p:spPr>
          <a:xfrm>
            <a:off x="211347" y="1369219"/>
            <a:ext cx="8304003" cy="3500438"/>
          </a:xfrm>
        </p:spPr>
        <p:txBody>
          <a:bodyPr>
            <a:normAutofit lnSpcReduction="10000"/>
          </a:bodyPr>
          <a:lstStyle/>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sz="1400" dirty="0"/>
          </a:p>
          <a:p>
            <a:pPr marL="0" indent="0">
              <a:buNone/>
            </a:pPr>
            <a:endParaRPr lang="en-US" sz="1400" dirty="0"/>
          </a:p>
          <a:p>
            <a:pPr marL="0" indent="0">
              <a:buNone/>
            </a:pPr>
            <a:r>
              <a:rPr lang="en-US" sz="1000" dirty="0"/>
              <a:t>Marino, R., &amp; Gonzales-Portillo, M. (2000). Preconquest Peruvian Neurosurgeons: A Study of Inca and Pre-Columbian Trephination and the Art of Medicine in Ancient Peru. Neurosurgery, 47(4), 940–950. doi:10.1097/00006123-200010000-00028 </a:t>
            </a:r>
            <a:endParaRPr lang="es-PE" sz="1000" dirty="0"/>
          </a:p>
        </p:txBody>
      </p:sp>
      <p:pic>
        <p:nvPicPr>
          <p:cNvPr id="5" name="Imagen 4">
            <a:extLst>
              <a:ext uri="{FF2B5EF4-FFF2-40B4-BE49-F238E27FC236}">
                <a16:creationId xmlns:a16="http://schemas.microsoft.com/office/drawing/2014/main" xmlns="" id="{B6C169CB-E78D-47C7-89DD-9E5F21A0F9B6}"/>
              </a:ext>
            </a:extLst>
          </p:cNvPr>
          <p:cNvPicPr>
            <a:picLocks noChangeAspect="1"/>
          </p:cNvPicPr>
          <p:nvPr/>
        </p:nvPicPr>
        <p:blipFill rotWithShape="1">
          <a:blip r:embed="rId2"/>
          <a:srcRect l="31103" t="19707" r="36751" b="25031"/>
          <a:stretch/>
        </p:blipFill>
        <p:spPr>
          <a:xfrm>
            <a:off x="5861172" y="1123616"/>
            <a:ext cx="2390280" cy="2739468"/>
          </a:xfrm>
          <a:prstGeom prst="rect">
            <a:avLst/>
          </a:prstGeom>
        </p:spPr>
      </p:pic>
      <p:sp>
        <p:nvSpPr>
          <p:cNvPr id="8" name="CuadroTexto 7">
            <a:extLst>
              <a:ext uri="{FF2B5EF4-FFF2-40B4-BE49-F238E27FC236}">
                <a16:creationId xmlns:a16="http://schemas.microsoft.com/office/drawing/2014/main" xmlns="" id="{EBEF4AC7-5885-4740-856C-07CEB38D324E}"/>
              </a:ext>
            </a:extLst>
          </p:cNvPr>
          <p:cNvSpPr txBox="1"/>
          <p:nvPr/>
        </p:nvSpPr>
        <p:spPr>
          <a:xfrm>
            <a:off x="277402" y="1604514"/>
            <a:ext cx="5219271" cy="623248"/>
          </a:xfrm>
          <a:prstGeom prst="rect">
            <a:avLst/>
          </a:prstGeom>
          <a:noFill/>
        </p:spPr>
        <p:txBody>
          <a:bodyPr wrap="square" lIns="68580" tIns="34290" rIns="68580" bIns="34290" rtlCol="0">
            <a:spAutoFit/>
          </a:bodyPr>
          <a:lstStyle/>
          <a:p>
            <a:r>
              <a:rPr lang="en-US" sz="1200" dirty="0" err="1"/>
              <a:t>Teschio</a:t>
            </a:r>
            <a:r>
              <a:rPr lang="en-US" sz="1200" dirty="0"/>
              <a:t> </a:t>
            </a:r>
            <a:r>
              <a:rPr lang="en-US" sz="1200" dirty="0" err="1"/>
              <a:t>che</a:t>
            </a:r>
            <a:r>
              <a:rPr lang="en-US" sz="1200" dirty="0"/>
              <a:t> </a:t>
            </a:r>
            <a:r>
              <a:rPr lang="en-US" sz="1200" dirty="0" err="1"/>
              <a:t>mostra</a:t>
            </a:r>
            <a:r>
              <a:rPr lang="en-US" sz="1200" dirty="0"/>
              <a:t> due </a:t>
            </a:r>
            <a:r>
              <a:rPr lang="en-US" sz="1200" dirty="0" err="1"/>
              <a:t>craniotomie</a:t>
            </a:r>
            <a:r>
              <a:rPr lang="en-US" sz="1200" dirty="0"/>
              <a:t> di </a:t>
            </a:r>
            <a:r>
              <a:rPr lang="en-US" sz="1200" dirty="0" err="1"/>
              <a:t>taglio</a:t>
            </a:r>
            <a:r>
              <a:rPr lang="en-US" sz="1200" dirty="0"/>
              <a:t> </a:t>
            </a:r>
            <a:r>
              <a:rPr lang="en-US" sz="1200" dirty="0" err="1"/>
              <a:t>circolari</a:t>
            </a:r>
            <a:r>
              <a:rPr lang="en-US" sz="1200" dirty="0"/>
              <a:t>, </a:t>
            </a:r>
            <a:r>
              <a:rPr lang="en-US" sz="1200" dirty="0" err="1"/>
              <a:t>probabilmente</a:t>
            </a:r>
            <a:r>
              <a:rPr lang="en-US" sz="1200" dirty="0"/>
              <a:t> una </a:t>
            </a:r>
            <a:r>
              <a:rPr lang="en-US" sz="1200" dirty="0" err="1"/>
              <a:t>correzione</a:t>
            </a:r>
            <a:r>
              <a:rPr lang="en-US" sz="1200" dirty="0"/>
              <a:t> di una </a:t>
            </a:r>
            <a:r>
              <a:rPr lang="en-US" sz="1200" dirty="0" err="1"/>
              <a:t>frattura</a:t>
            </a:r>
            <a:r>
              <a:rPr lang="en-US" sz="1200" dirty="0"/>
              <a:t> </a:t>
            </a:r>
            <a:r>
              <a:rPr lang="en-US" sz="1200" dirty="0" err="1"/>
              <a:t>cranica</a:t>
            </a:r>
            <a:r>
              <a:rPr lang="en-US" sz="1200" dirty="0"/>
              <a:t> </a:t>
            </a:r>
            <a:r>
              <a:rPr lang="en-US" sz="1200" dirty="0" err="1"/>
              <a:t>depressa</a:t>
            </a:r>
            <a:r>
              <a:rPr lang="en-US" sz="1200" dirty="0"/>
              <a:t> </a:t>
            </a:r>
            <a:r>
              <a:rPr lang="en-US" sz="1200" dirty="0" err="1"/>
              <a:t>causata</a:t>
            </a:r>
            <a:r>
              <a:rPr lang="en-US" sz="1200" dirty="0"/>
              <a:t> da </a:t>
            </a:r>
            <a:r>
              <a:rPr lang="en-US" sz="1200" dirty="0" err="1"/>
              <a:t>un'arma</a:t>
            </a:r>
            <a:r>
              <a:rPr lang="en-US" sz="1200" dirty="0"/>
              <a:t> di </a:t>
            </a:r>
            <a:r>
              <a:rPr lang="en-US" sz="1200" dirty="0" err="1"/>
              <a:t>porra</a:t>
            </a:r>
            <a:r>
              <a:rPr lang="en-US" sz="1200" dirty="0"/>
              <a:t> di </a:t>
            </a:r>
            <a:r>
              <a:rPr lang="en-US" sz="1200" dirty="0" err="1"/>
              <a:t>pietra</a:t>
            </a:r>
            <a:r>
              <a:rPr lang="en-US" sz="1200" dirty="0"/>
              <a:t>.
</a:t>
            </a:r>
            <a:endParaRPr lang="es-PE" sz="1200" dirty="0"/>
          </a:p>
        </p:txBody>
      </p:sp>
    </p:spTree>
    <p:extLst>
      <p:ext uri="{BB962C8B-B14F-4D97-AF65-F5344CB8AC3E}">
        <p14:creationId xmlns:p14="http://schemas.microsoft.com/office/powerpoint/2010/main" val="211526052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6F850060-9666-43BE-8F9C-F588E7010E52}"/>
              </a:ext>
            </a:extLst>
          </p:cNvPr>
          <p:cNvSpPr>
            <a:spLocks noGrp="1"/>
          </p:cNvSpPr>
          <p:nvPr>
            <p:ph type="title"/>
          </p:nvPr>
        </p:nvSpPr>
        <p:spPr>
          <a:xfrm>
            <a:off x="584001" y="941177"/>
            <a:ext cx="7886700" cy="435073"/>
          </a:xfrm>
        </p:spPr>
        <p:txBody>
          <a:bodyPr>
            <a:normAutofit/>
          </a:bodyPr>
          <a:lstStyle/>
          <a:p>
            <a:r>
              <a:rPr lang="en-US" sz="1800" b="1" dirty="0">
                <a:solidFill>
                  <a:schemeClr val="accent2"/>
                </a:solidFill>
                <a:effectLst>
                  <a:outerShdw blurRad="38100" dist="38100" dir="2700000" algn="tl">
                    <a:srgbClr val="000000">
                      <a:alpha val="43137"/>
                    </a:srgbClr>
                  </a:outerShdw>
                </a:effectLst>
              </a:rPr>
              <a:t>6. </a:t>
            </a:r>
            <a:r>
              <a:rPr lang="en-US" sz="1800" b="1" dirty="0" err="1">
                <a:solidFill>
                  <a:schemeClr val="accent2"/>
                </a:solidFill>
                <a:effectLst>
                  <a:outerShdw blurRad="38100" dist="38100" dir="2700000" algn="tl">
                    <a:srgbClr val="000000">
                      <a:alpha val="43137"/>
                    </a:srgbClr>
                  </a:outerShdw>
                </a:effectLst>
              </a:rPr>
              <a:t>Trefinazione</a:t>
            </a:r>
            <a:endParaRPr lang="es-PE" sz="1800" b="1" dirty="0">
              <a:solidFill>
                <a:schemeClr val="accent2"/>
              </a:solidFill>
              <a:effectLst>
                <a:outerShdw blurRad="38100" dist="38100" dir="2700000" algn="tl">
                  <a:srgbClr val="000000">
                    <a:alpha val="43137"/>
                  </a:srgbClr>
                </a:outerShdw>
              </a:effectLst>
            </a:endParaRPr>
          </a:p>
        </p:txBody>
      </p:sp>
      <p:sp>
        <p:nvSpPr>
          <p:cNvPr id="3" name="Marcador de contenido 2">
            <a:extLst>
              <a:ext uri="{FF2B5EF4-FFF2-40B4-BE49-F238E27FC236}">
                <a16:creationId xmlns:a16="http://schemas.microsoft.com/office/drawing/2014/main" xmlns="" id="{4C398F94-C737-4652-83AA-FF67D7A45748}"/>
              </a:ext>
            </a:extLst>
          </p:cNvPr>
          <p:cNvSpPr>
            <a:spLocks noGrp="1"/>
          </p:cNvSpPr>
          <p:nvPr>
            <p:ph idx="1"/>
          </p:nvPr>
        </p:nvSpPr>
        <p:spPr>
          <a:xfrm>
            <a:off x="628650" y="1369219"/>
            <a:ext cx="3514725" cy="3263504"/>
          </a:xfrm>
        </p:spPr>
        <p:txBody>
          <a:bodyPr>
            <a:normAutofit/>
          </a:bodyPr>
          <a:lstStyle/>
          <a:p>
            <a:pPr marL="0" indent="0">
              <a:buNone/>
            </a:pPr>
            <a:r>
              <a:rPr lang="en-US" sz="1200" dirty="0"/>
              <a:t>Inca e </a:t>
            </a:r>
            <a:r>
              <a:rPr lang="en-US" sz="1200" dirty="0" err="1"/>
              <a:t>Precolombia</a:t>
            </a:r>
            <a:r>
              <a:rPr lang="en-US" sz="1200" dirty="0"/>
              <a:t> </a:t>
            </a:r>
            <a:r>
              <a:rPr lang="en-US" sz="1200" dirty="0" err="1"/>
              <a:t>Trefinazioni</a:t>
            </a:r>
            <a:r>
              <a:rPr lang="en-US" sz="1200" dirty="0"/>
              <a:t> di </a:t>
            </a:r>
            <a:r>
              <a:rPr lang="en-US" sz="1200" dirty="0" err="1"/>
              <a:t>Medicina</a:t>
            </a:r>
            <a:r>
              <a:rPr lang="en-US" sz="1200" dirty="0"/>
              <a:t> </a:t>
            </a:r>
            <a:r>
              <a:rPr lang="en-US" sz="1200" dirty="0" err="1"/>
              <a:t>nell'antico</a:t>
            </a:r>
            <a:r>
              <a:rPr lang="en-US" sz="1200" dirty="0"/>
              <a:t> </a:t>
            </a:r>
            <a:r>
              <a:rPr lang="en-US" sz="1200" dirty="0" err="1"/>
              <a:t>Perù</a:t>
            </a:r>
            <a:r>
              <a:rPr lang="en-US" sz="1200" dirty="0"/>
              <a:t>
</a:t>
            </a:r>
            <a:endParaRPr lang="es-PE" sz="1200" dirty="0"/>
          </a:p>
        </p:txBody>
      </p:sp>
      <p:pic>
        <p:nvPicPr>
          <p:cNvPr id="4" name="Imagen 3"/>
          <p:cNvPicPr>
            <a:picLocks noChangeAspect="1"/>
          </p:cNvPicPr>
          <p:nvPr/>
        </p:nvPicPr>
        <p:blipFill>
          <a:blip r:embed="rId2" cstate="print"/>
          <a:stretch>
            <a:fillRect/>
          </a:stretch>
        </p:blipFill>
        <p:spPr>
          <a:xfrm>
            <a:off x="4962418" y="1158714"/>
            <a:ext cx="2280863" cy="3041150"/>
          </a:xfrm>
          <a:prstGeom prst="rect">
            <a:avLst/>
          </a:prstGeom>
        </p:spPr>
      </p:pic>
      <p:sp>
        <p:nvSpPr>
          <p:cNvPr id="5" name="4 CuadroTexto"/>
          <p:cNvSpPr txBox="1"/>
          <p:nvPr/>
        </p:nvSpPr>
        <p:spPr>
          <a:xfrm>
            <a:off x="628896" y="3945948"/>
            <a:ext cx="3518065" cy="438582"/>
          </a:xfrm>
          <a:prstGeom prst="rect">
            <a:avLst/>
          </a:prstGeom>
          <a:noFill/>
        </p:spPr>
        <p:txBody>
          <a:bodyPr wrap="square" lIns="68580" tIns="34290" rIns="68580" bIns="34290" rtlCol="0">
            <a:spAutoFit/>
          </a:bodyPr>
          <a:lstStyle/>
          <a:p>
            <a:r>
              <a:rPr lang="es-PE" sz="1200" dirty="0"/>
              <a:t>Museo Julio Cesar Tello Paracas Perù 
</a:t>
            </a:r>
          </a:p>
        </p:txBody>
      </p:sp>
    </p:spTree>
    <p:extLst>
      <p:ext uri="{BB962C8B-B14F-4D97-AF65-F5344CB8AC3E}">
        <p14:creationId xmlns:p14="http://schemas.microsoft.com/office/powerpoint/2010/main" val="176500378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6F850060-9666-43BE-8F9C-F588E7010E52}"/>
              </a:ext>
            </a:extLst>
          </p:cNvPr>
          <p:cNvSpPr>
            <a:spLocks noGrp="1"/>
          </p:cNvSpPr>
          <p:nvPr>
            <p:ph type="title"/>
          </p:nvPr>
        </p:nvSpPr>
        <p:spPr>
          <a:xfrm>
            <a:off x="628650" y="958681"/>
            <a:ext cx="7886700" cy="414525"/>
          </a:xfrm>
        </p:spPr>
        <p:txBody>
          <a:bodyPr>
            <a:normAutofit/>
          </a:bodyPr>
          <a:lstStyle/>
          <a:p>
            <a:r>
              <a:rPr lang="en-US" sz="1800" b="1" dirty="0">
                <a:solidFill>
                  <a:schemeClr val="accent2"/>
                </a:solidFill>
                <a:effectLst>
                  <a:outerShdw blurRad="38100" dist="38100" dir="2700000" algn="tl">
                    <a:srgbClr val="000000">
                      <a:alpha val="43137"/>
                    </a:srgbClr>
                  </a:outerShdw>
                </a:effectLst>
              </a:rPr>
              <a:t>6. </a:t>
            </a:r>
            <a:r>
              <a:rPr lang="en-US" sz="1800" b="1" dirty="0" err="1">
                <a:solidFill>
                  <a:schemeClr val="accent2"/>
                </a:solidFill>
                <a:effectLst>
                  <a:outerShdw blurRad="38100" dist="38100" dir="2700000" algn="tl">
                    <a:srgbClr val="000000">
                      <a:alpha val="43137"/>
                    </a:srgbClr>
                  </a:outerShdw>
                </a:effectLst>
              </a:rPr>
              <a:t>Trefinazione</a:t>
            </a:r>
            <a:endParaRPr lang="es-PE" sz="1800" b="1" dirty="0">
              <a:solidFill>
                <a:schemeClr val="accent2"/>
              </a:solidFill>
              <a:effectLst>
                <a:outerShdw blurRad="38100" dist="38100" dir="2700000" algn="tl">
                  <a:srgbClr val="000000">
                    <a:alpha val="43137"/>
                  </a:srgbClr>
                </a:outerShdw>
              </a:effectLst>
            </a:endParaRPr>
          </a:p>
        </p:txBody>
      </p:sp>
      <p:sp>
        <p:nvSpPr>
          <p:cNvPr id="6" name="5 CuadroTexto"/>
          <p:cNvSpPr txBox="1"/>
          <p:nvPr/>
        </p:nvSpPr>
        <p:spPr>
          <a:xfrm>
            <a:off x="628650" y="1373206"/>
            <a:ext cx="7800975" cy="1731243"/>
          </a:xfrm>
          <a:prstGeom prst="rect">
            <a:avLst/>
          </a:prstGeom>
          <a:noFill/>
        </p:spPr>
        <p:txBody>
          <a:bodyPr wrap="square" lIns="68580" tIns="34290" rIns="68580" bIns="34290" rtlCol="0">
            <a:spAutoFit/>
          </a:bodyPr>
          <a:lstStyle/>
          <a:p>
            <a:pPr algn="just"/>
            <a:r>
              <a:rPr lang="en-US" sz="1200" dirty="0"/>
              <a:t>I </a:t>
            </a:r>
            <a:r>
              <a:rPr lang="en-US" sz="1200" dirty="0" err="1"/>
              <a:t>centri</a:t>
            </a:r>
            <a:r>
              <a:rPr lang="en-US" sz="1200" dirty="0"/>
              <a:t> in cui </a:t>
            </a:r>
            <a:r>
              <a:rPr lang="en-US" sz="1200" dirty="0" err="1"/>
              <a:t>sono</a:t>
            </a:r>
            <a:r>
              <a:rPr lang="en-US" sz="1200" dirty="0"/>
              <a:t> </a:t>
            </a:r>
            <a:r>
              <a:rPr lang="en-US" sz="1200" dirty="0" err="1"/>
              <a:t>stati</a:t>
            </a:r>
            <a:r>
              <a:rPr lang="en-US" sz="1200" dirty="0"/>
              <a:t> </a:t>
            </a:r>
            <a:r>
              <a:rPr lang="en-US" sz="1200" dirty="0" err="1"/>
              <a:t>trovati</a:t>
            </a:r>
            <a:r>
              <a:rPr lang="en-US" sz="1200" dirty="0"/>
              <a:t> </a:t>
            </a:r>
            <a:r>
              <a:rPr lang="en-US" sz="1200" dirty="0" err="1"/>
              <a:t>i</a:t>
            </a:r>
            <a:r>
              <a:rPr lang="en-US" sz="1200" dirty="0"/>
              <a:t> </a:t>
            </a:r>
            <a:r>
              <a:rPr lang="en-US" sz="1200" dirty="0" err="1"/>
              <a:t>primi</a:t>
            </a:r>
            <a:r>
              <a:rPr lang="en-US" sz="1200" dirty="0"/>
              <a:t> </a:t>
            </a:r>
            <a:r>
              <a:rPr lang="en-US" sz="1200" dirty="0" err="1"/>
              <a:t>teschi</a:t>
            </a:r>
            <a:r>
              <a:rPr lang="en-US" sz="1200" dirty="0"/>
              <a:t> </a:t>
            </a:r>
            <a:r>
              <a:rPr lang="en-US" sz="1200" dirty="0" err="1"/>
              <a:t>erano</a:t>
            </a:r>
            <a:r>
              <a:rPr lang="en-US" sz="1200" dirty="0"/>
              <a:t> a </a:t>
            </a:r>
            <a:r>
              <a:rPr lang="en-US" sz="1200" dirty="0" err="1"/>
              <a:t>Yucay</a:t>
            </a:r>
            <a:r>
              <a:rPr lang="en-US" sz="1200" dirty="0"/>
              <a:t>, Urubamba, Cuzco e </a:t>
            </a:r>
            <a:r>
              <a:rPr lang="en-US" sz="1200" dirty="0" err="1"/>
              <a:t>Paracas</a:t>
            </a:r>
            <a:r>
              <a:rPr lang="en-US" sz="1200" dirty="0"/>
              <a:t>, </a:t>
            </a:r>
            <a:r>
              <a:rPr lang="en-US" sz="1200" dirty="0" err="1"/>
              <a:t>caratterizzando</a:t>
            </a:r>
            <a:r>
              <a:rPr lang="en-US" sz="1200" dirty="0"/>
              <a:t> le </a:t>
            </a:r>
            <a:r>
              <a:rPr lang="en-US" sz="1200" dirty="0" err="1"/>
              <a:t>caratteristiche</a:t>
            </a:r>
            <a:r>
              <a:rPr lang="en-US" sz="1200" dirty="0"/>
              <a:t>, secondo Weiss in </a:t>
            </a:r>
            <a:r>
              <a:rPr lang="en-US" sz="1200" dirty="0" err="1"/>
              <a:t>particolare</a:t>
            </a:r>
            <a:r>
              <a:rPr lang="en-US" sz="1200" dirty="0"/>
              <a:t>. </a:t>
            </a:r>
            <a:r>
              <a:rPr lang="en-US" sz="1200" dirty="0" err="1"/>
              <a:t>Gli</a:t>
            </a:r>
            <a:r>
              <a:rPr lang="en-US" sz="1200" dirty="0"/>
              <a:t> </a:t>
            </a:r>
            <a:r>
              <a:rPr lang="en-US" sz="1200" dirty="0" err="1"/>
              <a:t>strumenti</a:t>
            </a:r>
            <a:r>
              <a:rPr lang="en-US" sz="1200" dirty="0"/>
              <a:t> </a:t>
            </a:r>
            <a:r>
              <a:rPr lang="en-US" sz="1200" dirty="0" err="1"/>
              <a:t>potrebbero</a:t>
            </a:r>
            <a:r>
              <a:rPr lang="en-US" sz="1200" dirty="0"/>
              <a:t> </a:t>
            </a:r>
            <a:r>
              <a:rPr lang="en-US" sz="1200" dirty="0" err="1"/>
              <a:t>essere</a:t>
            </a:r>
            <a:r>
              <a:rPr lang="en-US" sz="1200" dirty="0"/>
              <a:t> </a:t>
            </a:r>
            <a:r>
              <a:rPr lang="en-US" sz="1200" dirty="0" err="1"/>
              <a:t>stati</a:t>
            </a:r>
            <a:r>
              <a:rPr lang="en-US" sz="1200" dirty="0"/>
              <a:t> "</a:t>
            </a:r>
            <a:r>
              <a:rPr lang="en-US" sz="1200" dirty="0" err="1"/>
              <a:t>ossidiani</a:t>
            </a:r>
            <a:r>
              <a:rPr lang="en-US" sz="1200" dirty="0"/>
              <a:t>" e "lame di </a:t>
            </a:r>
            <a:r>
              <a:rPr lang="en-US" sz="1200" dirty="0" err="1"/>
              <a:t>vetro</a:t>
            </a:r>
            <a:r>
              <a:rPr lang="en-US" sz="1200" dirty="0"/>
              <a:t> </a:t>
            </a:r>
            <a:r>
              <a:rPr lang="en-US" sz="1200" dirty="0" err="1"/>
              <a:t>vulcanico</a:t>
            </a:r>
            <a:r>
              <a:rPr lang="en-US" sz="1200" dirty="0"/>
              <a:t> a forma di </a:t>
            </a:r>
            <a:r>
              <a:rPr lang="en-US" sz="1200" dirty="0" err="1"/>
              <a:t>cuneo</a:t>
            </a:r>
            <a:r>
              <a:rPr lang="en-US" sz="1200" dirty="0"/>
              <a:t>". </a:t>
            </a:r>
            <a:r>
              <a:rPr lang="en-US" sz="1200" dirty="0" err="1"/>
              <a:t>Oltre</a:t>
            </a:r>
            <a:r>
              <a:rPr lang="en-US" sz="1200" dirty="0"/>
              <a:t> ai </a:t>
            </a:r>
            <a:r>
              <a:rPr lang="en-US" sz="1200" dirty="0" err="1"/>
              <a:t>teschi</a:t>
            </a:r>
            <a:r>
              <a:rPr lang="en-US" sz="1200" dirty="0"/>
              <a:t>, </a:t>
            </a:r>
            <a:r>
              <a:rPr lang="en-US" sz="1200" dirty="0" err="1"/>
              <a:t>sono</a:t>
            </a:r>
            <a:r>
              <a:rPr lang="en-US" sz="1200" dirty="0"/>
              <a:t> state </a:t>
            </a:r>
            <a:r>
              <a:rPr lang="en-US" sz="1200" dirty="0" err="1"/>
              <a:t>trovate</a:t>
            </a:r>
            <a:r>
              <a:rPr lang="en-US" sz="1200" dirty="0"/>
              <a:t> </a:t>
            </a:r>
            <a:r>
              <a:rPr lang="en-US" sz="1200" dirty="0" err="1"/>
              <a:t>bende</a:t>
            </a:r>
            <a:r>
              <a:rPr lang="en-US" sz="1200" dirty="0"/>
              <a:t> sotto forma di panni, rotoli di </a:t>
            </a:r>
            <a:r>
              <a:rPr lang="en-US" sz="1200" dirty="0" err="1"/>
              <a:t>cotone</a:t>
            </a:r>
            <a:r>
              <a:rPr lang="en-US" sz="1200" dirty="0"/>
              <a:t>, sotto forma di un filo e </a:t>
            </a:r>
            <a:r>
              <a:rPr lang="en-US" sz="1200" dirty="0" err="1"/>
              <a:t>bende</a:t>
            </a:r>
            <a:r>
              <a:rPr lang="en-US" sz="1200" dirty="0"/>
              <a:t> </a:t>
            </a:r>
            <a:r>
              <a:rPr lang="en-US" sz="1200" dirty="0" err="1"/>
              <a:t>fatte</a:t>
            </a:r>
            <a:r>
              <a:rPr lang="en-US" sz="1200" dirty="0"/>
              <a:t> di </a:t>
            </a:r>
            <a:r>
              <a:rPr lang="en-US" sz="1200" dirty="0" err="1"/>
              <a:t>tessuto</a:t>
            </a:r>
            <a:r>
              <a:rPr lang="en-US" sz="1200" dirty="0"/>
              <a:t> di </a:t>
            </a:r>
            <a:r>
              <a:rPr lang="en-US" sz="1200" dirty="0" err="1"/>
              <a:t>cotone</a:t>
            </a:r>
            <a:r>
              <a:rPr lang="en-US" sz="1200" dirty="0"/>
              <a:t> molto </a:t>
            </a:r>
            <a:r>
              <a:rPr lang="en-US" sz="1200" dirty="0" err="1"/>
              <a:t>morbido</a:t>
            </a:r>
            <a:r>
              <a:rPr lang="en-US" sz="1200" dirty="0"/>
              <a:t>, </a:t>
            </a:r>
            <a:r>
              <a:rPr lang="en-US" sz="1200" dirty="0" err="1"/>
              <a:t>che</a:t>
            </a:r>
            <a:r>
              <a:rPr lang="en-US" sz="1200" dirty="0"/>
              <a:t> </a:t>
            </a:r>
            <a:r>
              <a:rPr lang="en-US" sz="1200" dirty="0" err="1"/>
              <a:t>contribuisce</a:t>
            </a:r>
            <a:r>
              <a:rPr lang="en-US" sz="1200" dirty="0"/>
              <a:t> al </a:t>
            </a:r>
            <a:r>
              <a:rPr lang="en-US" sz="1200" dirty="0" err="1"/>
              <a:t>criterio</a:t>
            </a:r>
            <a:r>
              <a:rPr lang="en-US" sz="1200" dirty="0"/>
              <a:t> </a:t>
            </a:r>
            <a:r>
              <a:rPr lang="en-US" sz="1200" dirty="0" err="1"/>
              <a:t>dell'esistenza</a:t>
            </a:r>
            <a:r>
              <a:rPr lang="en-US" sz="1200" dirty="0"/>
              <a:t> di un </a:t>
            </a:r>
            <a:r>
              <a:rPr lang="en-US" sz="1200" dirty="0" err="1"/>
              <a:t>metodo</a:t>
            </a:r>
            <a:r>
              <a:rPr lang="en-US" sz="1200" dirty="0"/>
              <a:t> </a:t>
            </a:r>
            <a:r>
              <a:rPr lang="en-US" sz="1200" dirty="0" err="1"/>
              <a:t>chirurgico</a:t>
            </a:r>
            <a:r>
              <a:rPr lang="en-US" sz="1200" dirty="0"/>
              <a:t> </a:t>
            </a:r>
            <a:r>
              <a:rPr lang="en-US" sz="1200" dirty="0" err="1"/>
              <a:t>accanto</a:t>
            </a:r>
            <a:r>
              <a:rPr lang="en-US" sz="1200" dirty="0"/>
              <a:t> </a:t>
            </a:r>
            <a:r>
              <a:rPr lang="en-US" sz="1200" dirty="0" err="1"/>
              <a:t>alla</a:t>
            </a:r>
            <a:r>
              <a:rPr lang="en-US" sz="1200" dirty="0"/>
              <a:t> </a:t>
            </a:r>
            <a:r>
              <a:rPr lang="en-US" sz="1200" dirty="0" err="1"/>
              <a:t>trepanazione</a:t>
            </a:r>
            <a:r>
              <a:rPr lang="en-US" sz="1200" dirty="0"/>
              <a:t>. I </a:t>
            </a:r>
            <a:r>
              <a:rPr lang="en-US" sz="1200" dirty="0" err="1"/>
              <a:t>risultati</a:t>
            </a:r>
            <a:r>
              <a:rPr lang="en-US" sz="1200" dirty="0"/>
              <a:t> </a:t>
            </a:r>
            <a:r>
              <a:rPr lang="en-US" sz="1200" dirty="0" err="1"/>
              <a:t>intuiti</a:t>
            </a:r>
            <a:r>
              <a:rPr lang="en-US" sz="1200" dirty="0"/>
              <a:t> </a:t>
            </a:r>
            <a:r>
              <a:rPr lang="en-US" sz="1200" dirty="0" err="1"/>
              <a:t>dalla</a:t>
            </a:r>
            <a:r>
              <a:rPr lang="en-US" sz="1200" dirty="0"/>
              <a:t> </a:t>
            </a:r>
            <a:r>
              <a:rPr lang="en-US" sz="1200" dirty="0" err="1"/>
              <a:t>ricerca</a:t>
            </a:r>
            <a:r>
              <a:rPr lang="en-US" sz="1200" dirty="0"/>
              <a:t> </a:t>
            </a:r>
            <a:r>
              <a:rPr lang="en-US" sz="1200" dirty="0" err="1"/>
              <a:t>evidenziano</a:t>
            </a:r>
            <a:r>
              <a:rPr lang="en-US" sz="1200" dirty="0"/>
              <a:t> </a:t>
            </a:r>
            <a:r>
              <a:rPr lang="en-US" sz="1200" dirty="0" err="1"/>
              <a:t>che</a:t>
            </a:r>
            <a:r>
              <a:rPr lang="en-US" sz="1200" dirty="0"/>
              <a:t> </a:t>
            </a:r>
            <a:r>
              <a:rPr lang="en-US" sz="1200" dirty="0" err="1"/>
              <a:t>nella</a:t>
            </a:r>
            <a:r>
              <a:rPr lang="en-US" sz="1200" dirty="0"/>
              <a:t> </a:t>
            </a:r>
            <a:r>
              <a:rPr lang="en-US" sz="1200" dirty="0" err="1"/>
              <a:t>serie</a:t>
            </a:r>
            <a:r>
              <a:rPr lang="en-US" sz="1200" dirty="0"/>
              <a:t> </a:t>
            </a:r>
            <a:r>
              <a:rPr lang="en-US" sz="1200" dirty="0" err="1"/>
              <a:t>studiata</a:t>
            </a:r>
            <a:r>
              <a:rPr lang="en-US" sz="1200" dirty="0"/>
              <a:t> da Tello di 400 </a:t>
            </a:r>
            <a:r>
              <a:rPr lang="en-US" sz="1200" dirty="0" err="1"/>
              <a:t>teschi</a:t>
            </a:r>
            <a:r>
              <a:rPr lang="en-US" sz="1200" dirty="0"/>
              <a:t>, </a:t>
            </a:r>
            <a:r>
              <a:rPr lang="en-US" sz="1200" dirty="0" err="1"/>
              <a:t>si</a:t>
            </a:r>
            <a:r>
              <a:rPr lang="en-US" sz="1200" dirty="0"/>
              <a:t> è </a:t>
            </a:r>
            <a:r>
              <a:rPr lang="en-US" sz="1200" dirty="0" err="1"/>
              <a:t>scoperto</a:t>
            </a:r>
            <a:r>
              <a:rPr lang="en-US" sz="1200" dirty="0"/>
              <a:t> </a:t>
            </a:r>
            <a:r>
              <a:rPr lang="en-US" sz="1200" dirty="0" err="1"/>
              <a:t>che</a:t>
            </a:r>
            <a:r>
              <a:rPr lang="en-US" sz="1200" dirty="0"/>
              <a:t> in 250 </a:t>
            </a:r>
            <a:r>
              <a:rPr lang="en-US" sz="1200" dirty="0" err="1"/>
              <a:t>sicuramente</a:t>
            </a:r>
            <a:r>
              <a:rPr lang="en-US" sz="1200" dirty="0"/>
              <a:t> </a:t>
            </a:r>
            <a:r>
              <a:rPr lang="en-US" sz="1200" dirty="0" err="1"/>
              <a:t>erano</a:t>
            </a:r>
            <a:r>
              <a:rPr lang="en-US" sz="1200" dirty="0"/>
              <a:t> </a:t>
            </a:r>
            <a:r>
              <a:rPr lang="en-US" sz="1200" dirty="0" err="1"/>
              <a:t>stati</a:t>
            </a:r>
            <a:r>
              <a:rPr lang="en-US" sz="1200" dirty="0"/>
              <a:t> "</a:t>
            </a:r>
            <a:r>
              <a:rPr lang="en-US" sz="1200" dirty="0" err="1"/>
              <a:t>curati</a:t>
            </a:r>
            <a:r>
              <a:rPr lang="en-US" sz="1200" dirty="0"/>
              <a:t>" (65%)</a:t>
            </a:r>
          </a:p>
          <a:p>
            <a:pPr algn="just"/>
            <a:endParaRPr lang="en-US" sz="1200" dirty="0">
              <a:highlight>
                <a:srgbClr val="FFFF00"/>
              </a:highlight>
            </a:endParaRPr>
          </a:p>
          <a:p>
            <a:pPr algn="just"/>
            <a:r>
              <a:rPr lang="en-US" sz="1200" dirty="0"/>
              <a:t>
</a:t>
            </a:r>
            <a:endParaRPr lang="es-PE" sz="1200" dirty="0"/>
          </a:p>
        </p:txBody>
      </p:sp>
    </p:spTree>
    <p:extLst>
      <p:ext uri="{BB962C8B-B14F-4D97-AF65-F5344CB8AC3E}">
        <p14:creationId xmlns:p14="http://schemas.microsoft.com/office/powerpoint/2010/main" val="176500378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6F850060-9666-43BE-8F9C-F588E7010E52}"/>
              </a:ext>
            </a:extLst>
          </p:cNvPr>
          <p:cNvSpPr>
            <a:spLocks noGrp="1"/>
          </p:cNvSpPr>
          <p:nvPr>
            <p:ph type="title"/>
          </p:nvPr>
        </p:nvSpPr>
        <p:spPr>
          <a:xfrm>
            <a:off x="628650" y="917585"/>
            <a:ext cx="7886700" cy="435073"/>
          </a:xfrm>
        </p:spPr>
        <p:txBody>
          <a:bodyPr>
            <a:normAutofit/>
          </a:bodyPr>
          <a:lstStyle/>
          <a:p>
            <a:r>
              <a:rPr lang="en-US" sz="1800" b="1" dirty="0">
                <a:solidFill>
                  <a:schemeClr val="accent2"/>
                </a:solidFill>
                <a:effectLst>
                  <a:outerShdw blurRad="38100" dist="38100" dir="2700000" algn="tl">
                    <a:srgbClr val="000000">
                      <a:alpha val="43137"/>
                    </a:srgbClr>
                  </a:outerShdw>
                </a:effectLst>
              </a:rPr>
              <a:t>6 </a:t>
            </a:r>
            <a:r>
              <a:rPr lang="en-US" sz="1800" b="1" dirty="0" err="1">
                <a:solidFill>
                  <a:schemeClr val="accent2"/>
                </a:solidFill>
                <a:effectLst>
                  <a:outerShdw blurRad="38100" dist="38100" dir="2700000" algn="tl">
                    <a:srgbClr val="000000">
                      <a:alpha val="43137"/>
                    </a:srgbClr>
                  </a:outerShdw>
                </a:effectLst>
              </a:rPr>
              <a:t>Trefinazione</a:t>
            </a:r>
            <a:endParaRPr lang="es-PE" sz="1800" b="1" dirty="0">
              <a:solidFill>
                <a:schemeClr val="accent2"/>
              </a:solidFill>
              <a:effectLst>
                <a:outerShdw blurRad="38100" dist="38100" dir="2700000" algn="tl">
                  <a:srgbClr val="000000">
                    <a:alpha val="43137"/>
                  </a:srgbClr>
                </a:outerShdw>
              </a:effectLst>
            </a:endParaRPr>
          </a:p>
        </p:txBody>
      </p:sp>
      <p:sp>
        <p:nvSpPr>
          <p:cNvPr id="6" name="5 CuadroTexto"/>
          <p:cNvSpPr txBox="1"/>
          <p:nvPr/>
        </p:nvSpPr>
        <p:spPr>
          <a:xfrm>
            <a:off x="628650" y="1352658"/>
            <a:ext cx="7800975" cy="1361911"/>
          </a:xfrm>
          <a:prstGeom prst="rect">
            <a:avLst/>
          </a:prstGeom>
          <a:noFill/>
        </p:spPr>
        <p:txBody>
          <a:bodyPr wrap="square" lIns="68580" tIns="34290" rIns="68580" bIns="34290" rtlCol="0">
            <a:spAutoFit/>
          </a:bodyPr>
          <a:lstStyle/>
          <a:p>
            <a:pPr marL="171450" indent="-171450" algn="just">
              <a:buFont typeface="Arial" panose="020B0604020202020204" pitchFamily="34" charset="0"/>
              <a:buChar char="•"/>
            </a:pPr>
            <a:r>
              <a:rPr lang="en-US" sz="1200" dirty="0"/>
              <a:t>Il </a:t>
            </a:r>
            <a:r>
              <a:rPr lang="en-US" sz="1200" dirty="0" err="1"/>
              <a:t>risultato</a:t>
            </a:r>
            <a:r>
              <a:rPr lang="en-US" sz="1200" dirty="0"/>
              <a:t> </a:t>
            </a:r>
            <a:r>
              <a:rPr lang="en-US" sz="1200" dirty="0" err="1"/>
              <a:t>dello</a:t>
            </a:r>
            <a:r>
              <a:rPr lang="en-US" sz="1200" dirty="0"/>
              <a:t> studio di </a:t>
            </a:r>
            <a:r>
              <a:rPr lang="en-US" sz="1200" dirty="0" err="1"/>
              <a:t>esemplari</a:t>
            </a:r>
            <a:r>
              <a:rPr lang="en-US" sz="1200" dirty="0"/>
              <a:t> </a:t>
            </a:r>
            <a:r>
              <a:rPr lang="en-US" sz="1200" dirty="0" err="1"/>
              <a:t>archeologici</a:t>
            </a:r>
            <a:r>
              <a:rPr lang="en-US" sz="1200" dirty="0"/>
              <a:t> ha </a:t>
            </a:r>
            <a:r>
              <a:rPr lang="en-US" sz="1200" dirty="0" err="1"/>
              <a:t>trovato</a:t>
            </a:r>
            <a:r>
              <a:rPr lang="en-US" sz="1200" dirty="0"/>
              <a:t> </a:t>
            </a:r>
            <a:r>
              <a:rPr lang="en-US" sz="1200" dirty="0" err="1"/>
              <a:t>che</a:t>
            </a:r>
            <a:r>
              <a:rPr lang="en-US" sz="1200" dirty="0"/>
              <a:t> </a:t>
            </a:r>
            <a:r>
              <a:rPr lang="en-US" sz="1200" dirty="0" err="1"/>
              <a:t>tra</a:t>
            </a:r>
            <a:r>
              <a:rPr lang="en-US" sz="1200" dirty="0"/>
              <a:t> le </a:t>
            </a:r>
            <a:r>
              <a:rPr lang="en-US" sz="1200" dirty="0" err="1"/>
              <a:t>possibili</a:t>
            </a:r>
            <a:r>
              <a:rPr lang="en-US" sz="1200" dirty="0"/>
              <a:t> cause di </a:t>
            </a:r>
            <a:r>
              <a:rPr lang="en-US" sz="1200" dirty="0" err="1"/>
              <a:t>trepanazione</a:t>
            </a:r>
            <a:r>
              <a:rPr lang="en-US" sz="1200" dirty="0"/>
              <a:t> </a:t>
            </a:r>
            <a:r>
              <a:rPr lang="en-US" sz="1200" dirty="0" err="1"/>
              <a:t>potrebbero</a:t>
            </a:r>
            <a:r>
              <a:rPr lang="en-US" sz="1200" dirty="0"/>
              <a:t> </a:t>
            </a:r>
            <a:r>
              <a:rPr lang="en-US" sz="1200" dirty="0" err="1"/>
              <a:t>essere</a:t>
            </a:r>
            <a:r>
              <a:rPr lang="en-US" sz="1200" dirty="0"/>
              <a:t> </a:t>
            </a:r>
            <a:r>
              <a:rPr lang="en-US" sz="1200" dirty="0" err="1"/>
              <a:t>considerati</a:t>
            </a:r>
            <a:r>
              <a:rPr lang="en-US" sz="1200" dirty="0"/>
              <a:t>: 
</a:t>
            </a:r>
            <a:r>
              <a:rPr lang="en-US" sz="1200" dirty="0" err="1"/>
              <a:t>Processi</a:t>
            </a:r>
            <a:r>
              <a:rPr lang="en-US" sz="1200" dirty="0"/>
              <a:t> </a:t>
            </a:r>
            <a:r>
              <a:rPr lang="en-US" sz="1200" dirty="0" err="1"/>
              <a:t>infiammatori</a:t>
            </a:r>
            <a:endParaRPr lang="en-US" sz="1200" dirty="0"/>
          </a:p>
          <a:p>
            <a:pPr marL="171450" indent="-171450" algn="just">
              <a:buFont typeface="Arial" panose="020B0604020202020204" pitchFamily="34" charset="0"/>
              <a:buChar char="•"/>
            </a:pPr>
            <a:r>
              <a:rPr lang="en-US" sz="1200" dirty="0" err="1"/>
              <a:t>Emorragie</a:t>
            </a:r>
            <a:r>
              <a:rPr lang="en-US" sz="1200" dirty="0"/>
              <a:t> con </a:t>
            </a:r>
            <a:r>
              <a:rPr lang="en-US" sz="1200" dirty="0" err="1"/>
              <a:t>sollevamento</a:t>
            </a:r>
            <a:r>
              <a:rPr lang="en-US" sz="1200" dirty="0"/>
              <a:t> del </a:t>
            </a:r>
            <a:r>
              <a:rPr lang="en-US" sz="1200" dirty="0" err="1"/>
              <a:t>periosteo</a:t>
            </a:r>
            <a:r>
              <a:rPr lang="en-US" sz="1200" dirty="0"/>
              <a:t>
</a:t>
            </a:r>
            <a:r>
              <a:rPr lang="en-US" sz="1200" dirty="0" err="1"/>
              <a:t>Tubercolosi</a:t>
            </a:r>
            <a:r>
              <a:rPr lang="en-US" sz="1200" dirty="0"/>
              <a:t>
</a:t>
            </a:r>
            <a:r>
              <a:rPr lang="en-US" sz="1200" dirty="0" err="1"/>
              <a:t>Osteomielite</a:t>
            </a:r>
            <a:r>
              <a:rPr lang="en-US" sz="1200" dirty="0"/>
              <a:t>
</a:t>
            </a:r>
            <a:r>
              <a:rPr lang="en-US" sz="1200" dirty="0" err="1"/>
              <a:t>Tumori</a:t>
            </a:r>
            <a:endParaRPr lang="en-US" sz="1200" dirty="0"/>
          </a:p>
        </p:txBody>
      </p:sp>
    </p:spTree>
    <p:extLst>
      <p:ext uri="{BB962C8B-B14F-4D97-AF65-F5344CB8AC3E}">
        <p14:creationId xmlns:p14="http://schemas.microsoft.com/office/powerpoint/2010/main" val="17650037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0A5E32BB-D77F-4378-819F-EC99454B00D3}"/>
              </a:ext>
            </a:extLst>
          </p:cNvPr>
          <p:cNvSpPr>
            <a:spLocks noGrp="1"/>
          </p:cNvSpPr>
          <p:nvPr>
            <p:ph type="title"/>
          </p:nvPr>
        </p:nvSpPr>
        <p:spPr>
          <a:xfrm>
            <a:off x="628650" y="273844"/>
            <a:ext cx="7886700" cy="480968"/>
          </a:xfrm>
        </p:spPr>
        <p:txBody>
          <a:bodyPr>
            <a:normAutofit fontScale="90000"/>
          </a:bodyPr>
          <a:lstStyle/>
          <a:p>
            <a:r>
              <a:rPr lang="es-PE" dirty="0"/>
              <a:t/>
            </a:r>
            <a:br>
              <a:rPr lang="es-PE" dirty="0"/>
            </a:br>
            <a:endParaRPr lang="es-PE" sz="3000" b="1" i="1" dirty="0"/>
          </a:p>
        </p:txBody>
      </p:sp>
      <p:sp>
        <p:nvSpPr>
          <p:cNvPr id="3" name="Marcador de contenido 2">
            <a:extLst>
              <a:ext uri="{FF2B5EF4-FFF2-40B4-BE49-F238E27FC236}">
                <a16:creationId xmlns:a16="http://schemas.microsoft.com/office/drawing/2014/main" xmlns="" id="{7DF29685-4751-4296-8639-6E07CDAA873E}"/>
              </a:ext>
            </a:extLst>
          </p:cNvPr>
          <p:cNvSpPr>
            <a:spLocks noGrp="1"/>
          </p:cNvSpPr>
          <p:nvPr>
            <p:ph idx="1"/>
          </p:nvPr>
        </p:nvSpPr>
        <p:spPr>
          <a:xfrm>
            <a:off x="347751" y="1002821"/>
            <a:ext cx="8592987" cy="3381892"/>
          </a:xfrm>
          <a:solidFill>
            <a:schemeClr val="bg1"/>
          </a:solidFill>
        </p:spPr>
        <p:txBody>
          <a:bodyPr>
            <a:normAutofit/>
          </a:bodyPr>
          <a:lstStyle/>
          <a:p>
            <a:pPr algn="just"/>
            <a:r>
              <a:rPr lang="en-US" sz="1200" dirty="0"/>
              <a:t>Nelle culture pre-</a:t>
            </a:r>
            <a:r>
              <a:rPr lang="en-US" sz="1200" dirty="0" err="1"/>
              <a:t>colombiane</a:t>
            </a:r>
            <a:r>
              <a:rPr lang="en-US" sz="1200" dirty="0"/>
              <a:t> del </a:t>
            </a:r>
            <a:r>
              <a:rPr lang="en-US" sz="1200" dirty="0" err="1"/>
              <a:t>Messico</a:t>
            </a:r>
            <a:r>
              <a:rPr lang="en-US" sz="1200" dirty="0"/>
              <a:t> (Maya e </a:t>
            </a:r>
            <a:r>
              <a:rPr lang="en-US" sz="1200" dirty="0" err="1"/>
              <a:t>Aztechi</a:t>
            </a:r>
            <a:r>
              <a:rPr lang="en-US" sz="1200" dirty="0"/>
              <a:t>) e del </a:t>
            </a:r>
            <a:r>
              <a:rPr lang="en-US" sz="1200" dirty="0" err="1"/>
              <a:t>Perù</a:t>
            </a:r>
            <a:r>
              <a:rPr lang="en-US" sz="1200" dirty="0"/>
              <a:t>, la </a:t>
            </a:r>
            <a:r>
              <a:rPr lang="en-US" sz="1200" dirty="0" err="1"/>
              <a:t>medicina</a:t>
            </a:r>
            <a:r>
              <a:rPr lang="en-US" sz="1200" dirty="0"/>
              <a:t> </a:t>
            </a:r>
            <a:r>
              <a:rPr lang="en-US" sz="1200" dirty="0" err="1"/>
              <a:t>tradizionale</a:t>
            </a:r>
            <a:r>
              <a:rPr lang="en-US" sz="1200" dirty="0"/>
              <a:t> era </a:t>
            </a:r>
            <a:r>
              <a:rPr lang="en-US" sz="1200" dirty="0" err="1"/>
              <a:t>empirica</a:t>
            </a:r>
            <a:r>
              <a:rPr lang="en-US" sz="1200" dirty="0"/>
              <a:t> e </a:t>
            </a:r>
            <a:r>
              <a:rPr lang="en-US" sz="1200" dirty="0" err="1"/>
              <a:t>basata</a:t>
            </a:r>
            <a:r>
              <a:rPr lang="en-US" sz="1200" dirty="0"/>
              <a:t> </a:t>
            </a:r>
            <a:r>
              <a:rPr lang="en-US" sz="1200" dirty="0" err="1"/>
              <a:t>su</a:t>
            </a:r>
            <a:r>
              <a:rPr lang="en-US" sz="1200" dirty="0"/>
              <a:t> </a:t>
            </a:r>
            <a:r>
              <a:rPr lang="en-US" sz="1200" dirty="0" err="1"/>
              <a:t>rituali</a:t>
            </a:r>
            <a:r>
              <a:rPr lang="en-US" sz="1200" dirty="0"/>
              <a:t> </a:t>
            </a:r>
            <a:r>
              <a:rPr lang="en-US" sz="1200" dirty="0" err="1"/>
              <a:t>religiosi</a:t>
            </a:r>
            <a:r>
              <a:rPr lang="en-US" sz="1200" dirty="0"/>
              <a:t> </a:t>
            </a:r>
            <a:r>
              <a:rPr lang="en-US" sz="1200" dirty="0" err="1"/>
              <a:t>magici</a:t>
            </a:r>
            <a:r>
              <a:rPr lang="en-US" sz="1200" dirty="0"/>
              <a:t>, ci </a:t>
            </a:r>
            <a:r>
              <a:rPr lang="en-US" sz="1200" dirty="0" err="1"/>
              <a:t>sono</a:t>
            </a:r>
            <a:r>
              <a:rPr lang="en-US" sz="1200" dirty="0"/>
              <a:t> </a:t>
            </a:r>
            <a:r>
              <a:rPr lang="en-US" sz="1200" dirty="0" err="1"/>
              <a:t>scritti</a:t>
            </a:r>
            <a:r>
              <a:rPr lang="en-US" sz="1200" dirty="0"/>
              <a:t>, </a:t>
            </a:r>
            <a:r>
              <a:rPr lang="en-US" sz="1200" dirty="0" err="1"/>
              <a:t>ceramiche</a:t>
            </a:r>
            <a:r>
              <a:rPr lang="en-US" sz="1200" dirty="0"/>
              <a:t>, </a:t>
            </a:r>
            <a:r>
              <a:rPr lang="en-US" sz="1200" dirty="0" err="1"/>
              <a:t>resti</a:t>
            </a:r>
            <a:r>
              <a:rPr lang="en-US" sz="1200" dirty="0"/>
              <a:t> </a:t>
            </a:r>
            <a:r>
              <a:rPr lang="en-US" sz="1200" dirty="0" err="1"/>
              <a:t>ossei</a:t>
            </a:r>
            <a:r>
              <a:rPr lang="en-US" sz="1200" dirty="0"/>
              <a:t>, </a:t>
            </a:r>
            <a:r>
              <a:rPr lang="en-US" sz="1200" dirty="0" err="1"/>
              <a:t>altri</a:t>
            </a:r>
            <a:r>
              <a:rPr lang="en-US" sz="1200" dirty="0"/>
              <a:t> </a:t>
            </a:r>
            <a:r>
              <a:rPr lang="en-US" sz="1200" dirty="0" err="1"/>
              <a:t>oggetti</a:t>
            </a:r>
            <a:r>
              <a:rPr lang="en-US" sz="1200" dirty="0"/>
              <a:t> </a:t>
            </a:r>
            <a:r>
              <a:rPr lang="en-US" sz="1200" dirty="0" err="1"/>
              <a:t>che</a:t>
            </a:r>
            <a:r>
              <a:rPr lang="en-US" sz="1200" dirty="0"/>
              <a:t> </a:t>
            </a:r>
            <a:r>
              <a:rPr lang="en-US" sz="1200" dirty="0" err="1"/>
              <a:t>rivelano</a:t>
            </a:r>
            <a:r>
              <a:rPr lang="en-US" sz="1200" dirty="0"/>
              <a:t> la </a:t>
            </a:r>
            <a:r>
              <a:rPr lang="en-US" sz="1200" dirty="0" err="1"/>
              <a:t>conoscenza</a:t>
            </a:r>
            <a:r>
              <a:rPr lang="en-US" sz="1200" dirty="0"/>
              <a:t> di </a:t>
            </a:r>
            <a:r>
              <a:rPr lang="en-US" sz="1200" dirty="0" err="1"/>
              <a:t>queste</a:t>
            </a:r>
            <a:r>
              <a:rPr lang="en-US" sz="1200" dirty="0"/>
              <a:t> culture. 
Ci </a:t>
            </a:r>
            <a:r>
              <a:rPr lang="en-US" sz="1200" dirty="0" err="1"/>
              <a:t>sono</a:t>
            </a:r>
            <a:r>
              <a:rPr lang="en-US" sz="1200" dirty="0"/>
              <a:t> prove </a:t>
            </a:r>
            <a:r>
              <a:rPr lang="en-US" sz="1200" dirty="0" err="1"/>
              <a:t>che</a:t>
            </a:r>
            <a:r>
              <a:rPr lang="en-US" sz="1200" dirty="0"/>
              <a:t> </a:t>
            </a:r>
            <a:r>
              <a:rPr lang="en-US" sz="1200" dirty="0" err="1"/>
              <a:t>i</a:t>
            </a:r>
            <a:r>
              <a:rPr lang="en-US" sz="1200" dirty="0"/>
              <a:t> </a:t>
            </a:r>
            <a:r>
              <a:rPr lang="en-US" sz="1200" dirty="0" err="1"/>
              <a:t>guaritori</a:t>
            </a:r>
            <a:r>
              <a:rPr lang="en-US" sz="1200" dirty="0"/>
              <a:t> </a:t>
            </a:r>
            <a:r>
              <a:rPr lang="en-US" sz="1200" dirty="0" err="1"/>
              <a:t>sciamani</a:t>
            </a:r>
            <a:r>
              <a:rPr lang="en-US" sz="1200" dirty="0"/>
              <a:t> </a:t>
            </a:r>
            <a:r>
              <a:rPr lang="en-US" sz="1200" dirty="0" err="1"/>
              <a:t>hanno</a:t>
            </a:r>
            <a:r>
              <a:rPr lang="en-US" sz="1200" dirty="0"/>
              <a:t> </a:t>
            </a:r>
            <a:r>
              <a:rPr lang="en-US" sz="1200" dirty="0" err="1"/>
              <a:t>gestito</a:t>
            </a:r>
            <a:r>
              <a:rPr lang="en-US" sz="1200" dirty="0"/>
              <a:t> </a:t>
            </a:r>
            <a:r>
              <a:rPr lang="en-US" sz="1200" dirty="0" err="1"/>
              <a:t>varie</a:t>
            </a:r>
            <a:r>
              <a:rPr lang="en-US" sz="1200" dirty="0"/>
              <a:t> </a:t>
            </a:r>
            <a:r>
              <a:rPr lang="en-US" sz="1200" dirty="0" err="1"/>
              <a:t>patologie</a:t>
            </a:r>
            <a:r>
              <a:rPr lang="en-US" sz="1200" dirty="0"/>
              <a:t> </a:t>
            </a:r>
            <a:r>
              <a:rPr lang="en-US" sz="1200" dirty="0" err="1"/>
              <a:t>nel</a:t>
            </a:r>
            <a:r>
              <a:rPr lang="en-US" sz="1200" dirty="0"/>
              <a:t> </a:t>
            </a:r>
            <a:r>
              <a:rPr lang="en-US" sz="1200" dirty="0" err="1"/>
              <a:t>periodo</a:t>
            </a:r>
            <a:r>
              <a:rPr lang="en-US" sz="1200" dirty="0"/>
              <a:t> pre-</a:t>
            </a:r>
            <a:r>
              <a:rPr lang="en-US" sz="1200" dirty="0" err="1"/>
              <a:t>colombiano</a:t>
            </a:r>
            <a:r>
              <a:rPr lang="en-US" sz="1200" dirty="0"/>
              <a:t>, come: 
</a:t>
            </a:r>
            <a:r>
              <a:rPr lang="en-US" sz="1200" dirty="0" err="1"/>
              <a:t>Epilessia</a:t>
            </a:r>
            <a:r>
              <a:rPr lang="en-US" sz="1200" dirty="0"/>
              <a:t> 
</a:t>
            </a:r>
            <a:r>
              <a:rPr lang="en-US" sz="1200" dirty="0" err="1"/>
              <a:t>Tetano</a:t>
            </a:r>
            <a:r>
              <a:rPr lang="en-US" sz="1200" dirty="0"/>
              <a:t> 
</a:t>
            </a:r>
            <a:r>
              <a:rPr lang="en-US" sz="1200" dirty="0" err="1"/>
              <a:t>Paralisi</a:t>
            </a:r>
            <a:r>
              <a:rPr lang="en-US" sz="1200" dirty="0"/>
              <a:t> </a:t>
            </a:r>
            <a:r>
              <a:rPr lang="en-US" sz="1200" dirty="0" err="1"/>
              <a:t>facciale</a:t>
            </a:r>
            <a:r>
              <a:rPr lang="en-US" sz="1200" dirty="0"/>
              <a:t> 
</a:t>
            </a:r>
            <a:r>
              <a:rPr lang="en-US" sz="1200" dirty="0" err="1"/>
              <a:t>Disturbi</a:t>
            </a:r>
            <a:r>
              <a:rPr lang="en-US" sz="1200" dirty="0"/>
              <a:t> </a:t>
            </a:r>
            <a:r>
              <a:rPr lang="en-US" sz="1200" dirty="0" err="1"/>
              <a:t>ossei</a:t>
            </a:r>
            <a:r>
              <a:rPr lang="en-US" sz="1200" dirty="0"/>
              <a:t> </a:t>
            </a:r>
            <a:r>
              <a:rPr lang="en-US" sz="1200" dirty="0" err="1"/>
              <a:t>quali</a:t>
            </a:r>
            <a:r>
              <a:rPr lang="en-US" sz="1200" dirty="0"/>
              <a:t> la </a:t>
            </a:r>
            <a:r>
              <a:rPr lang="en-US" sz="1200" dirty="0" err="1"/>
              <a:t>malattia</a:t>
            </a:r>
            <a:r>
              <a:rPr lang="en-US" sz="1200" dirty="0"/>
              <a:t> di Pott 
</a:t>
            </a:r>
            <a:r>
              <a:rPr lang="en-US" sz="1200" dirty="0" err="1"/>
              <a:t>Deformazioni</a:t>
            </a:r>
            <a:r>
              <a:rPr lang="en-US" sz="1200" dirty="0"/>
              <a:t> </a:t>
            </a:r>
            <a:r>
              <a:rPr lang="en-US" sz="1200" dirty="0" err="1"/>
              <a:t>craniche</a:t>
            </a:r>
            <a:r>
              <a:rPr lang="en-US" sz="1200" dirty="0"/>
              <a:t>
</a:t>
            </a:r>
            <a:r>
              <a:rPr lang="en-US" sz="1200" dirty="0" err="1"/>
              <a:t>Trepanazioni</a:t>
            </a:r>
            <a:r>
              <a:rPr lang="en-US" sz="1200" dirty="0"/>
              <a:t> </a:t>
            </a:r>
            <a:r>
              <a:rPr lang="en-US" sz="1200" dirty="0" err="1"/>
              <a:t>craniche</a:t>
            </a:r>
            <a:r>
              <a:rPr lang="en-US" sz="1200" dirty="0"/>
              <a:t>
</a:t>
            </a:r>
            <a:r>
              <a:rPr lang="en-US" sz="1200" dirty="0" err="1"/>
              <a:t>Tra</a:t>
            </a:r>
            <a:r>
              <a:rPr lang="en-US" sz="1200" dirty="0"/>
              <a:t> </a:t>
            </a:r>
            <a:r>
              <a:rPr lang="en-US" sz="1200" dirty="0" err="1"/>
              <a:t>gli</a:t>
            </a:r>
            <a:r>
              <a:rPr lang="en-US" sz="1200" dirty="0"/>
              <a:t> </a:t>
            </a:r>
            <a:r>
              <a:rPr lang="en-US" sz="1200" dirty="0" err="1"/>
              <a:t>altri</a:t>
            </a:r>
            <a:r>
              <a:rPr lang="en-US" sz="1200" dirty="0"/>
              <a:t>.</a:t>
            </a:r>
            <a:endParaRPr lang="es-PE" sz="1200" dirty="0"/>
          </a:p>
        </p:txBody>
      </p:sp>
      <p:sp>
        <p:nvSpPr>
          <p:cNvPr id="4" name="CuadroTexto 3"/>
          <p:cNvSpPr txBox="1"/>
          <p:nvPr/>
        </p:nvSpPr>
        <p:spPr>
          <a:xfrm>
            <a:off x="155276" y="4384713"/>
            <a:ext cx="8617789" cy="450123"/>
          </a:xfrm>
          <a:prstGeom prst="rect">
            <a:avLst/>
          </a:prstGeom>
          <a:noFill/>
        </p:spPr>
        <p:txBody>
          <a:bodyPr wrap="square" lIns="68580" tIns="34290" rIns="68580" bIns="34290" rtlCol="0">
            <a:spAutoFit/>
          </a:bodyPr>
          <a:lstStyle/>
          <a:p>
            <a:r>
              <a:rPr lang="en-US" sz="800" dirty="0" err="1"/>
              <a:t>Galán-Rodas</a:t>
            </a:r>
            <a:r>
              <a:rPr lang="en-US" sz="800" dirty="0"/>
              <a:t> </a:t>
            </a:r>
            <a:r>
              <a:rPr lang="en-US" sz="800" dirty="0" err="1"/>
              <a:t>Edén</a:t>
            </a:r>
            <a:r>
              <a:rPr lang="en-US" sz="800" dirty="0"/>
              <a:t>, </a:t>
            </a:r>
            <a:r>
              <a:rPr lang="en-US" sz="800" dirty="0" err="1"/>
              <a:t>Laberiano</a:t>
            </a:r>
            <a:r>
              <a:rPr lang="en-US" sz="800" dirty="0"/>
              <a:t> </a:t>
            </a:r>
            <a:r>
              <a:rPr lang="en-US" sz="800" dirty="0" err="1"/>
              <a:t>Fernández</a:t>
            </a:r>
            <a:r>
              <a:rPr lang="en-US" sz="800" dirty="0"/>
              <a:t> Caddie, </a:t>
            </a:r>
            <a:r>
              <a:rPr lang="en-US" sz="800" dirty="0" err="1"/>
              <a:t>Maguiña</a:t>
            </a:r>
            <a:r>
              <a:rPr lang="en-US" sz="800" dirty="0"/>
              <a:t> Vargas </a:t>
            </a:r>
            <a:r>
              <a:rPr lang="en-US" sz="800" dirty="0" err="1"/>
              <a:t>Ciro</a:t>
            </a:r>
            <a:r>
              <a:rPr lang="en-US" sz="800" dirty="0"/>
              <a:t>. </a:t>
            </a:r>
            <a:r>
              <a:rPr lang="en-US" sz="800" dirty="0" err="1"/>
              <a:t>Historia</a:t>
            </a:r>
            <a:r>
              <a:rPr lang="en-US" sz="800" dirty="0"/>
              <a:t> del </a:t>
            </a:r>
            <a:r>
              <a:rPr lang="en-US" sz="800" dirty="0" err="1"/>
              <a:t>Tumi</a:t>
            </a:r>
            <a:r>
              <a:rPr lang="en-US" sz="800" dirty="0"/>
              <a:t>: </a:t>
            </a:r>
            <a:r>
              <a:rPr lang="en-US" sz="800" dirty="0" err="1"/>
              <a:t>Símbolo</a:t>
            </a:r>
            <a:r>
              <a:rPr lang="en-US" sz="800" dirty="0"/>
              <a:t> de la </a:t>
            </a:r>
            <a:r>
              <a:rPr lang="en-US" sz="800" dirty="0" err="1"/>
              <a:t>Medicina</a:t>
            </a:r>
            <a:r>
              <a:rPr lang="en-US" sz="800" dirty="0"/>
              <a:t> Peruana y del </a:t>
            </a:r>
            <a:r>
              <a:rPr lang="en-US" sz="800" dirty="0" err="1"/>
              <a:t>Colegio</a:t>
            </a:r>
            <a:r>
              <a:rPr lang="en-US" sz="800" dirty="0"/>
              <a:t> </a:t>
            </a:r>
            <a:r>
              <a:rPr lang="en-US" sz="800" dirty="0" err="1"/>
              <a:t>Médico</a:t>
            </a:r>
            <a:r>
              <a:rPr lang="en-US" sz="800" dirty="0"/>
              <a:t> del </a:t>
            </a:r>
            <a:r>
              <a:rPr lang="en-US" sz="800" dirty="0" err="1"/>
              <a:t>Perú</a:t>
            </a:r>
            <a:r>
              <a:rPr lang="en-US" sz="800" dirty="0"/>
              <a:t>. </a:t>
            </a:r>
            <a:r>
              <a:rPr lang="en-US" sz="800" dirty="0" err="1"/>
              <a:t>Acta</a:t>
            </a:r>
            <a:r>
              <a:rPr lang="en-US" sz="800" dirty="0"/>
              <a:t> </a:t>
            </a:r>
            <a:r>
              <a:rPr lang="en-US" sz="800" dirty="0" err="1"/>
              <a:t>méd</a:t>
            </a:r>
            <a:r>
              <a:rPr lang="en-US" sz="800" dirty="0"/>
              <a:t>. peruana  [Internet]. 2012  </a:t>
            </a:r>
            <a:r>
              <a:rPr lang="en-US" sz="800" dirty="0" err="1"/>
              <a:t>Ene</a:t>
            </a:r>
            <a:r>
              <a:rPr lang="en-US" sz="800" dirty="0"/>
              <a:t> [</a:t>
            </a:r>
            <a:r>
              <a:rPr lang="en-US" sz="800" dirty="0" err="1"/>
              <a:t>citado</a:t>
            </a:r>
            <a:r>
              <a:rPr lang="en-US" sz="800" dirty="0"/>
              <a:t>  2020  Mar  20] ;  29( 1 ): 56-58. </a:t>
            </a:r>
            <a:r>
              <a:rPr lang="en-US" sz="800" dirty="0" err="1"/>
              <a:t>Disponible</a:t>
            </a:r>
            <a:r>
              <a:rPr lang="en-US" sz="800" dirty="0"/>
              <a:t> </a:t>
            </a:r>
            <a:r>
              <a:rPr lang="en-US" sz="800" dirty="0" err="1"/>
              <a:t>en</a:t>
            </a:r>
            <a:r>
              <a:rPr lang="en-US" sz="800" dirty="0"/>
              <a:t>: </a:t>
            </a:r>
            <a:r>
              <a:rPr lang="en-US" sz="800" dirty="0">
                <a:hlinkClick r:id="rId2"/>
              </a:rPr>
              <a:t>http://www.scielo.org.pe/scielo.php?script=sci_arttext&amp;pid=S1728-59172012000100014&amp;lng=es</a:t>
            </a:r>
            <a:endParaRPr lang="en-US" sz="800" dirty="0"/>
          </a:p>
          <a:p>
            <a:endParaRPr lang="en-US" sz="800" dirty="0"/>
          </a:p>
        </p:txBody>
      </p:sp>
    </p:spTree>
    <p:extLst>
      <p:ext uri="{BB962C8B-B14F-4D97-AF65-F5344CB8AC3E}">
        <p14:creationId xmlns:p14="http://schemas.microsoft.com/office/powerpoint/2010/main" val="210699348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6F850060-9666-43BE-8F9C-F588E7010E52}"/>
              </a:ext>
            </a:extLst>
          </p:cNvPr>
          <p:cNvSpPr>
            <a:spLocks noGrp="1"/>
          </p:cNvSpPr>
          <p:nvPr>
            <p:ph type="title"/>
          </p:nvPr>
        </p:nvSpPr>
        <p:spPr>
          <a:xfrm>
            <a:off x="585787" y="1016956"/>
            <a:ext cx="7886700" cy="393976"/>
          </a:xfrm>
        </p:spPr>
        <p:txBody>
          <a:bodyPr>
            <a:normAutofit/>
          </a:bodyPr>
          <a:lstStyle/>
          <a:p>
            <a:r>
              <a:rPr lang="en-US" sz="1800" b="1" dirty="0">
                <a:solidFill>
                  <a:schemeClr val="accent2"/>
                </a:solidFill>
                <a:effectLst>
                  <a:outerShdw blurRad="38100" dist="38100" dir="2700000" algn="tl">
                    <a:srgbClr val="000000">
                      <a:alpha val="43137"/>
                    </a:srgbClr>
                  </a:outerShdw>
                </a:effectLst>
              </a:rPr>
              <a:t>6. </a:t>
            </a:r>
            <a:r>
              <a:rPr lang="en-US" sz="1800" b="1" dirty="0" err="1">
                <a:solidFill>
                  <a:schemeClr val="accent2"/>
                </a:solidFill>
                <a:effectLst>
                  <a:outerShdw blurRad="38100" dist="38100" dir="2700000" algn="tl">
                    <a:srgbClr val="000000">
                      <a:alpha val="43137"/>
                    </a:srgbClr>
                  </a:outerShdw>
                </a:effectLst>
              </a:rPr>
              <a:t>Trefinazione</a:t>
            </a:r>
            <a:endParaRPr lang="es-PE" sz="1800" b="1" dirty="0">
              <a:solidFill>
                <a:schemeClr val="accent2"/>
              </a:solidFill>
              <a:effectLst>
                <a:outerShdw blurRad="38100" dist="38100" dir="2700000" algn="tl">
                  <a:srgbClr val="000000">
                    <a:alpha val="43137"/>
                  </a:srgbClr>
                </a:outerShdw>
              </a:effectLst>
            </a:endParaRPr>
          </a:p>
        </p:txBody>
      </p:sp>
      <p:sp>
        <p:nvSpPr>
          <p:cNvPr id="6" name="5 CuadroTexto"/>
          <p:cNvSpPr txBox="1"/>
          <p:nvPr/>
        </p:nvSpPr>
        <p:spPr>
          <a:xfrm>
            <a:off x="628650" y="1410932"/>
            <a:ext cx="7800975" cy="992579"/>
          </a:xfrm>
          <a:prstGeom prst="rect">
            <a:avLst/>
          </a:prstGeom>
          <a:noFill/>
        </p:spPr>
        <p:txBody>
          <a:bodyPr wrap="square" lIns="68580" tIns="34290" rIns="68580" bIns="34290" rtlCol="0">
            <a:spAutoFit/>
          </a:bodyPr>
          <a:lstStyle/>
          <a:p>
            <a:pPr algn="just"/>
            <a:r>
              <a:rPr lang="en-US" sz="1200" dirty="0" err="1"/>
              <a:t>Studi</a:t>
            </a:r>
            <a:r>
              <a:rPr lang="en-US" sz="1200" dirty="0"/>
              <a:t> </a:t>
            </a:r>
            <a:r>
              <a:rPr lang="en-US" sz="1200" dirty="0" err="1"/>
              <a:t>radiologici</a:t>
            </a:r>
            <a:r>
              <a:rPr lang="en-US" sz="1200" dirty="0"/>
              <a:t> </a:t>
            </a:r>
            <a:r>
              <a:rPr lang="en-US" sz="1200" dirty="0" err="1"/>
              <a:t>dei</a:t>
            </a:r>
            <a:r>
              <a:rPr lang="en-US" sz="1200" dirty="0"/>
              <a:t> </a:t>
            </a:r>
            <a:r>
              <a:rPr lang="en-US" sz="1200" dirty="0" err="1"/>
              <a:t>teschi</a:t>
            </a:r>
            <a:r>
              <a:rPr lang="en-US" sz="1200" dirty="0"/>
              <a:t> </a:t>
            </a:r>
            <a:r>
              <a:rPr lang="en-US" sz="1200" dirty="0" err="1"/>
              <a:t>trapanati</a:t>
            </a:r>
            <a:r>
              <a:rPr lang="en-US" sz="1200" dirty="0"/>
              <a:t> </a:t>
            </a:r>
            <a:r>
              <a:rPr lang="en-US" sz="1200" dirty="0" err="1"/>
              <a:t>dai</a:t>
            </a:r>
            <a:r>
              <a:rPr lang="en-US" sz="1200" dirty="0"/>
              <a:t> </a:t>
            </a:r>
            <a:r>
              <a:rPr lang="en-US" sz="1200" dirty="0" err="1"/>
              <a:t>chirurghi</a:t>
            </a:r>
            <a:r>
              <a:rPr lang="en-US" sz="1200" dirty="0"/>
              <a:t> </a:t>
            </a:r>
            <a:r>
              <a:rPr lang="en-US" sz="1200" dirty="0" err="1"/>
              <a:t>peruviani</a:t>
            </a:r>
            <a:r>
              <a:rPr lang="en-US" sz="1200" dirty="0"/>
              <a:t> </a:t>
            </a:r>
            <a:r>
              <a:rPr lang="en-US" sz="1200" dirty="0" err="1"/>
              <a:t>precolombiani</a:t>
            </a:r>
            <a:r>
              <a:rPr lang="en-US" sz="1200" dirty="0"/>
              <a:t>: "</a:t>
            </a:r>
            <a:r>
              <a:rPr lang="en-US" sz="1200" dirty="0" err="1"/>
              <a:t>rivelano</a:t>
            </a:r>
            <a:r>
              <a:rPr lang="en-US" sz="1200" dirty="0"/>
              <a:t> la </a:t>
            </a:r>
            <a:r>
              <a:rPr lang="en-US" sz="1200" dirty="0" err="1"/>
              <a:t>conoscenza</a:t>
            </a:r>
            <a:r>
              <a:rPr lang="en-US" sz="1200" dirty="0"/>
              <a:t> </a:t>
            </a:r>
            <a:r>
              <a:rPr lang="en-US" sz="1200" dirty="0" err="1"/>
              <a:t>anatomica</a:t>
            </a:r>
            <a:r>
              <a:rPr lang="en-US" sz="1200" dirty="0"/>
              <a:t> e </a:t>
            </a:r>
            <a:r>
              <a:rPr lang="en-US" sz="1200" dirty="0" err="1"/>
              <a:t>l'abilità</a:t>
            </a:r>
            <a:r>
              <a:rPr lang="en-US" sz="1200" dirty="0"/>
              <a:t> e la </a:t>
            </a:r>
            <a:r>
              <a:rPr lang="en-US" sz="1200" dirty="0" err="1"/>
              <a:t>delicatezza</a:t>
            </a:r>
            <a:r>
              <a:rPr lang="en-US" sz="1200" dirty="0"/>
              <a:t> </a:t>
            </a:r>
            <a:r>
              <a:rPr lang="en-US" sz="1200" dirty="0" err="1"/>
              <a:t>insuperabile</a:t>
            </a:r>
            <a:r>
              <a:rPr lang="en-US" sz="1200" dirty="0"/>
              <a:t> </a:t>
            </a:r>
            <a:r>
              <a:rPr lang="en-US" sz="1200" dirty="0" err="1"/>
              <a:t>delle</a:t>
            </a:r>
            <a:r>
              <a:rPr lang="en-US" sz="1200" dirty="0"/>
              <a:t> </a:t>
            </a:r>
            <a:r>
              <a:rPr lang="en-US" sz="1200" dirty="0" err="1"/>
              <a:t>mani</a:t>
            </a:r>
            <a:r>
              <a:rPr lang="en-US" sz="1200" dirty="0"/>
              <a:t>, il </a:t>
            </a:r>
            <a:r>
              <a:rPr lang="en-US" sz="1200" dirty="0" err="1"/>
              <a:t>ponte</a:t>
            </a:r>
            <a:r>
              <a:rPr lang="en-US" sz="1200" dirty="0"/>
              <a:t> </a:t>
            </a:r>
            <a:r>
              <a:rPr lang="en-US" sz="1200" dirty="0" err="1"/>
              <a:t>che</a:t>
            </a:r>
            <a:r>
              <a:rPr lang="en-US" sz="1200" dirty="0"/>
              <a:t> divide le </a:t>
            </a:r>
            <a:r>
              <a:rPr lang="en-US" sz="1200" dirty="0" err="1"/>
              <a:t>ferite</a:t>
            </a:r>
            <a:r>
              <a:rPr lang="en-US" sz="1200" dirty="0"/>
              <a:t>, è un </a:t>
            </a:r>
            <a:r>
              <a:rPr lang="en-US" sz="1200" dirty="0" err="1"/>
              <a:t>lusso</a:t>
            </a:r>
            <a:r>
              <a:rPr lang="en-US" sz="1200" dirty="0"/>
              <a:t> </a:t>
            </a:r>
            <a:r>
              <a:rPr lang="en-US" sz="1200" dirty="0" err="1"/>
              <a:t>della</a:t>
            </a:r>
            <a:r>
              <a:rPr lang="en-US" sz="1200" dirty="0"/>
              <a:t> </a:t>
            </a:r>
            <a:r>
              <a:rPr lang="en-US" sz="1200" dirty="0" err="1"/>
              <a:t>dissezione</a:t>
            </a:r>
            <a:r>
              <a:rPr lang="en-US" sz="1200" dirty="0"/>
              <a:t> </a:t>
            </a:r>
            <a:r>
              <a:rPr lang="en-US" sz="1200" dirty="0" err="1"/>
              <a:t>ossea</a:t>
            </a:r>
            <a:r>
              <a:rPr lang="en-US" sz="1200" dirty="0"/>
              <a:t>" ... "La </a:t>
            </a:r>
            <a:r>
              <a:rPr lang="en-US" sz="1200" dirty="0" err="1"/>
              <a:t>risorsa</a:t>
            </a:r>
            <a:r>
              <a:rPr lang="en-US" sz="1200" dirty="0"/>
              <a:t> di </a:t>
            </a:r>
            <a:r>
              <a:rPr lang="en-US" sz="1200" dirty="0" err="1"/>
              <a:t>sezionare</a:t>
            </a:r>
            <a:r>
              <a:rPr lang="en-US" sz="1200" dirty="0"/>
              <a:t> la tavola interna senza </a:t>
            </a:r>
            <a:r>
              <a:rPr lang="en-US" sz="1200" dirty="0" err="1"/>
              <a:t>penetrare</a:t>
            </a:r>
            <a:r>
              <a:rPr lang="en-US" sz="1200" dirty="0"/>
              <a:t> la </a:t>
            </a:r>
            <a:r>
              <a:rPr lang="en-US" sz="1200" dirty="0" err="1"/>
              <a:t>cavità</a:t>
            </a:r>
            <a:r>
              <a:rPr lang="en-US" sz="1200" dirty="0"/>
              <a:t> </a:t>
            </a:r>
            <a:r>
              <a:rPr lang="en-US" sz="1200" dirty="0" err="1"/>
              <a:t>craniale</a:t>
            </a:r>
            <a:r>
              <a:rPr lang="en-US" sz="1200" dirty="0"/>
              <a:t> è </a:t>
            </a:r>
            <a:r>
              <a:rPr lang="en-US" sz="1200" dirty="0" err="1"/>
              <a:t>stata</a:t>
            </a:r>
            <a:r>
              <a:rPr lang="en-US" sz="1200" dirty="0"/>
              <a:t> </a:t>
            </a:r>
            <a:r>
              <a:rPr lang="en-US" sz="1200" dirty="0" err="1"/>
              <a:t>spesso</a:t>
            </a:r>
            <a:r>
              <a:rPr lang="en-US" sz="1200" dirty="0"/>
              <a:t> </a:t>
            </a:r>
            <a:r>
              <a:rPr lang="en-US" sz="1200" dirty="0" err="1"/>
              <a:t>utilizzata</a:t>
            </a:r>
            <a:r>
              <a:rPr lang="en-US" sz="1200" dirty="0"/>
              <a:t> </a:t>
            </a:r>
            <a:r>
              <a:rPr lang="en-US" sz="1200" dirty="0" err="1"/>
              <a:t>dai</a:t>
            </a:r>
            <a:r>
              <a:rPr lang="en-US" sz="1200" dirty="0"/>
              <a:t> </a:t>
            </a:r>
            <a:r>
              <a:rPr lang="en-US" sz="1200" dirty="0" err="1"/>
              <a:t>chirurghi</a:t>
            </a:r>
            <a:r>
              <a:rPr lang="en-US" sz="1200" dirty="0"/>
              <a:t> </a:t>
            </a:r>
            <a:r>
              <a:rPr lang="en-US" sz="1200" dirty="0" err="1"/>
              <a:t>peruviani</a:t>
            </a:r>
            <a:r>
              <a:rPr lang="en-US" sz="1200" dirty="0"/>
              <a:t> </a:t>
            </a:r>
            <a:r>
              <a:rPr lang="en-US" sz="1200" dirty="0" err="1"/>
              <a:t>nella</a:t>
            </a:r>
            <a:r>
              <a:rPr lang="en-US" sz="1200" dirty="0"/>
              <a:t> </a:t>
            </a:r>
            <a:r>
              <a:rPr lang="en-US" sz="1200" dirty="0" err="1"/>
              <a:t>delicata</a:t>
            </a:r>
            <a:r>
              <a:rPr lang="en-US" sz="1200" dirty="0"/>
              <a:t> area </a:t>
            </a:r>
            <a:r>
              <a:rPr lang="en-US" sz="1200" dirty="0" err="1"/>
              <a:t>della</a:t>
            </a:r>
            <a:r>
              <a:rPr lang="en-US" sz="1200" dirty="0"/>
              <a:t> </a:t>
            </a:r>
            <a:r>
              <a:rPr lang="en-US" sz="1200" dirty="0" err="1"/>
              <a:t>testa</a:t>
            </a:r>
            <a:r>
              <a:rPr lang="en-US" sz="1200" dirty="0"/>
              <a:t>”; Weiss ha </a:t>
            </a:r>
            <a:r>
              <a:rPr lang="en-US" sz="1200" dirty="0" err="1"/>
              <a:t>scritto</a:t>
            </a:r>
            <a:r>
              <a:rPr lang="en-US" sz="1200" dirty="0"/>
              <a:t>.
</a:t>
            </a:r>
          </a:p>
        </p:txBody>
      </p:sp>
    </p:spTree>
    <p:extLst>
      <p:ext uri="{BB962C8B-B14F-4D97-AF65-F5344CB8AC3E}">
        <p14:creationId xmlns:p14="http://schemas.microsoft.com/office/powerpoint/2010/main" val="176500378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xmlns="" id="{245DDF96-F896-4AA1-8DD3-EECDE210202B}"/>
              </a:ext>
            </a:extLst>
          </p:cNvPr>
          <p:cNvSpPr>
            <a:spLocks noGrp="1"/>
          </p:cNvSpPr>
          <p:nvPr>
            <p:ph type="title"/>
          </p:nvPr>
        </p:nvSpPr>
        <p:spPr>
          <a:xfrm>
            <a:off x="284862" y="1003310"/>
            <a:ext cx="7886700" cy="311783"/>
          </a:xfrm>
        </p:spPr>
        <p:txBody>
          <a:bodyPr>
            <a:normAutofit fontScale="90000"/>
          </a:bodyPr>
          <a:lstStyle/>
          <a:p>
            <a:r>
              <a:rPr lang="en-US" sz="1800" b="1" dirty="0">
                <a:solidFill>
                  <a:schemeClr val="accent2"/>
                </a:solidFill>
                <a:effectLst>
                  <a:outerShdw blurRad="38100" dist="38100" dir="2700000" algn="tl">
                    <a:srgbClr val="000000">
                      <a:alpha val="43137"/>
                    </a:srgbClr>
                  </a:outerShdw>
                </a:effectLst>
              </a:rPr>
              <a:t>6. </a:t>
            </a:r>
            <a:r>
              <a:rPr lang="en-US" sz="1800" b="1" dirty="0" err="1">
                <a:solidFill>
                  <a:schemeClr val="accent2"/>
                </a:solidFill>
                <a:effectLst>
                  <a:outerShdw blurRad="38100" dist="38100" dir="2700000" algn="tl">
                    <a:srgbClr val="000000">
                      <a:alpha val="43137"/>
                    </a:srgbClr>
                  </a:outerShdw>
                </a:effectLst>
              </a:rPr>
              <a:t>Trefinazione</a:t>
            </a:r>
            <a:endParaRPr lang="es-PE" sz="1800" b="1" dirty="0">
              <a:solidFill>
                <a:schemeClr val="accent2"/>
              </a:solidFill>
              <a:effectLst>
                <a:outerShdw blurRad="38100" dist="38100" dir="2700000" algn="tl">
                  <a:srgbClr val="000000">
                    <a:alpha val="43137"/>
                  </a:srgbClr>
                </a:outerShdw>
              </a:effectLst>
            </a:endParaRPr>
          </a:p>
        </p:txBody>
      </p:sp>
      <p:sp>
        <p:nvSpPr>
          <p:cNvPr id="3" name="Marcador de contenido 2">
            <a:extLst>
              <a:ext uri="{FF2B5EF4-FFF2-40B4-BE49-F238E27FC236}">
                <a16:creationId xmlns:a16="http://schemas.microsoft.com/office/drawing/2014/main" xmlns="" id="{9791854C-4A33-4736-96F2-4B9F3CCB196A}"/>
              </a:ext>
            </a:extLst>
          </p:cNvPr>
          <p:cNvSpPr>
            <a:spLocks noGrp="1"/>
          </p:cNvSpPr>
          <p:nvPr>
            <p:ph idx="1"/>
          </p:nvPr>
        </p:nvSpPr>
        <p:spPr>
          <a:xfrm>
            <a:off x="211347" y="1369219"/>
            <a:ext cx="3994031" cy="3302082"/>
          </a:xfrm>
        </p:spPr>
        <p:txBody>
          <a:bodyPr>
            <a:normAutofit fontScale="77500" lnSpcReduction="20000"/>
          </a:bodyPr>
          <a:lstStyle/>
          <a:p>
            <a:pPr marL="0" indent="0">
              <a:buNone/>
            </a:pPr>
            <a:endParaRPr lang="en-US" dirty="0"/>
          </a:p>
          <a:p>
            <a:pPr marL="0" indent="0" algn="just">
              <a:buNone/>
            </a:pPr>
            <a:r>
              <a:rPr lang="en-US" sz="1500" dirty="0"/>
              <a:t>“</a:t>
            </a:r>
            <a:r>
              <a:rPr lang="en-US" sz="1500" dirty="0" err="1"/>
              <a:t>Incredibile</a:t>
            </a:r>
            <a:r>
              <a:rPr lang="en-US" sz="1500" dirty="0"/>
              <a:t> </a:t>
            </a:r>
            <a:r>
              <a:rPr lang="en-US" sz="1500" dirty="0" err="1"/>
              <a:t>cranio</a:t>
            </a:r>
            <a:r>
              <a:rPr lang="en-US" sz="1500" dirty="0"/>
              <a:t> </a:t>
            </a:r>
            <a:r>
              <a:rPr lang="en-US" sz="1500" dirty="0" err="1"/>
              <a:t>che</a:t>
            </a:r>
            <a:r>
              <a:rPr lang="en-US" sz="1500" dirty="0"/>
              <a:t> </a:t>
            </a:r>
            <a:r>
              <a:rPr lang="en-US" sz="1500" dirty="0" err="1"/>
              <a:t>mostra</a:t>
            </a:r>
            <a:r>
              <a:rPr lang="en-US" sz="1500" dirty="0"/>
              <a:t> </a:t>
            </a:r>
            <a:r>
              <a:rPr lang="en-US" sz="1500" dirty="0" err="1"/>
              <a:t>l'impressionante</a:t>
            </a:r>
            <a:r>
              <a:rPr lang="en-US" sz="1500" dirty="0"/>
              <a:t> </a:t>
            </a:r>
            <a:r>
              <a:rPr lang="en-US" sz="1500" dirty="0" err="1"/>
              <a:t>risultato</a:t>
            </a:r>
            <a:r>
              <a:rPr lang="en-US" sz="1500" dirty="0"/>
              <a:t> di una </a:t>
            </a:r>
            <a:r>
              <a:rPr lang="en-US" sz="1500" dirty="0" err="1"/>
              <a:t>cranioplastica</a:t>
            </a:r>
            <a:r>
              <a:rPr lang="en-US" sz="1500" dirty="0"/>
              <a:t> </a:t>
            </a:r>
            <a:r>
              <a:rPr lang="en-US" sz="1500" dirty="0" err="1"/>
              <a:t>frontale</a:t>
            </a:r>
            <a:r>
              <a:rPr lang="en-US" sz="1500" dirty="0"/>
              <a:t> </a:t>
            </a:r>
            <a:r>
              <a:rPr lang="en-US" sz="1500" dirty="0" err="1"/>
              <a:t>eseguita</a:t>
            </a:r>
            <a:r>
              <a:rPr lang="en-US" sz="1500" dirty="0"/>
              <a:t> con </a:t>
            </a:r>
            <a:r>
              <a:rPr lang="en-US" sz="1500" dirty="0" err="1"/>
              <a:t>piastra</a:t>
            </a:r>
            <a:r>
              <a:rPr lang="en-US" sz="1500" dirty="0"/>
              <a:t> </a:t>
            </a:r>
            <a:r>
              <a:rPr lang="en-US" sz="1500" dirty="0" err="1"/>
              <a:t>d'oro</a:t>
            </a:r>
            <a:r>
              <a:rPr lang="en-US" sz="1500" dirty="0"/>
              <a:t>, </a:t>
            </a:r>
            <a:r>
              <a:rPr lang="en-US" sz="1500" dirty="0" err="1"/>
              <a:t>seguita</a:t>
            </a:r>
            <a:r>
              <a:rPr lang="en-US" sz="1500" dirty="0"/>
              <a:t> da una </a:t>
            </a:r>
            <a:r>
              <a:rPr lang="en-US" sz="1500" dirty="0" err="1"/>
              <a:t>perfetta</a:t>
            </a:r>
            <a:r>
              <a:rPr lang="en-US" sz="1500" dirty="0"/>
              <a:t> </a:t>
            </a:r>
            <a:r>
              <a:rPr lang="en-US" sz="1500" dirty="0" err="1"/>
              <a:t>guarigione</a:t>
            </a:r>
            <a:r>
              <a:rPr lang="en-US" sz="1500" dirty="0"/>
              <a:t> </a:t>
            </a:r>
            <a:r>
              <a:rPr lang="en-US" sz="1500" dirty="0" err="1"/>
              <a:t>intorno</a:t>
            </a:r>
            <a:r>
              <a:rPr lang="en-US" sz="1500" dirty="0"/>
              <a:t> </a:t>
            </a:r>
            <a:r>
              <a:rPr lang="en-US" sz="1500" dirty="0" err="1"/>
              <a:t>all'osso</a:t>
            </a:r>
            <a:r>
              <a:rPr lang="en-US" sz="1500" dirty="0"/>
              <a:t>. Una </a:t>
            </a:r>
            <a:r>
              <a:rPr lang="en-US" sz="1500" dirty="0" err="1"/>
              <a:t>craniectomia</a:t>
            </a:r>
            <a:r>
              <a:rPr lang="en-US" sz="1500" dirty="0"/>
              <a:t> </a:t>
            </a:r>
            <a:r>
              <a:rPr lang="en-US" sz="1500" dirty="0" err="1"/>
              <a:t>aperta</a:t>
            </a:r>
            <a:r>
              <a:rPr lang="en-US" sz="1500" dirty="0"/>
              <a:t> </a:t>
            </a:r>
            <a:r>
              <a:rPr lang="en-US" sz="1500" dirty="0" err="1"/>
              <a:t>trasversale</a:t>
            </a:r>
            <a:r>
              <a:rPr lang="en-US" sz="1500" dirty="0"/>
              <a:t> </a:t>
            </a:r>
            <a:r>
              <a:rPr lang="en-US" sz="1500" dirty="0" err="1"/>
              <a:t>più</a:t>
            </a:r>
            <a:r>
              <a:rPr lang="en-US" sz="1500" dirty="0"/>
              <a:t> </a:t>
            </a:r>
            <a:r>
              <a:rPr lang="en-US" sz="1500" dirty="0" err="1"/>
              <a:t>piccola</a:t>
            </a:r>
            <a:r>
              <a:rPr lang="en-US" sz="1500" dirty="0"/>
              <a:t> </a:t>
            </a:r>
            <a:r>
              <a:rPr lang="en-US" sz="1500" dirty="0" err="1"/>
              <a:t>si</a:t>
            </a:r>
            <a:r>
              <a:rPr lang="en-US" sz="1500" dirty="0"/>
              <a:t> </a:t>
            </a:r>
            <a:r>
              <a:rPr lang="en-US" sz="1500" dirty="0" err="1"/>
              <a:t>osserva</a:t>
            </a:r>
            <a:r>
              <a:rPr lang="en-US" sz="1500" dirty="0"/>
              <a:t> sopra la </a:t>
            </a:r>
            <a:r>
              <a:rPr lang="en-US" sz="1500" dirty="0" err="1"/>
              <a:t>regione</a:t>
            </a:r>
            <a:r>
              <a:rPr lang="en-US" sz="1500" dirty="0"/>
              <a:t> </a:t>
            </a:r>
            <a:r>
              <a:rPr lang="en-US" sz="1500" dirty="0" err="1"/>
              <a:t>parietale</a:t>
            </a:r>
            <a:r>
              <a:rPr lang="en-US" sz="1500" dirty="0"/>
              <a:t> sinistra"
</a:t>
            </a:r>
          </a:p>
          <a:p>
            <a:pPr marL="0" indent="0">
              <a:buNone/>
            </a:pPr>
            <a:r>
              <a:rPr lang="en-US" sz="1500" dirty="0" err="1"/>
              <a:t>Questo</a:t>
            </a:r>
            <a:r>
              <a:rPr lang="en-US" sz="1500" dirty="0"/>
              <a:t> </a:t>
            </a:r>
            <a:r>
              <a:rPr lang="en-US" sz="1500" dirty="0" err="1"/>
              <a:t>importante</a:t>
            </a:r>
            <a:r>
              <a:rPr lang="en-US" sz="1500" dirty="0"/>
              <a:t> </a:t>
            </a:r>
            <a:r>
              <a:rPr lang="en-US" sz="1500" dirty="0" err="1"/>
              <a:t>pezzo</a:t>
            </a:r>
            <a:r>
              <a:rPr lang="en-US" sz="1500" dirty="0"/>
              <a:t> </a:t>
            </a:r>
            <a:r>
              <a:rPr lang="en-US" sz="1500" dirty="0" err="1"/>
              <a:t>osseo</a:t>
            </a:r>
            <a:r>
              <a:rPr lang="en-US" sz="1500" dirty="0"/>
              <a:t> </a:t>
            </a:r>
            <a:r>
              <a:rPr lang="en-US" sz="1500" dirty="0" err="1"/>
              <a:t>può</a:t>
            </a:r>
            <a:r>
              <a:rPr lang="en-US" sz="1500" dirty="0"/>
              <a:t> </a:t>
            </a:r>
            <a:r>
              <a:rPr lang="en-US" sz="1500" dirty="0" err="1"/>
              <a:t>essere</a:t>
            </a:r>
            <a:r>
              <a:rPr lang="en-US" sz="1500" dirty="0"/>
              <a:t> visto </a:t>
            </a:r>
            <a:r>
              <a:rPr lang="en-US" sz="1500" dirty="0" err="1"/>
              <a:t>nel</a:t>
            </a:r>
            <a:r>
              <a:rPr lang="en-US" sz="1500" dirty="0"/>
              <a:t> Museo </a:t>
            </a:r>
            <a:r>
              <a:rPr lang="en-US" sz="1500" dirty="0" err="1"/>
              <a:t>dell'Oro</a:t>
            </a:r>
            <a:r>
              <a:rPr lang="en-US" sz="1500" dirty="0"/>
              <a:t> di Lima </a:t>
            </a:r>
            <a:r>
              <a:rPr lang="en-US" sz="1500" dirty="0" err="1"/>
              <a:t>Perù</a:t>
            </a:r>
            <a:r>
              <a:rPr lang="en-US" sz="1500" dirty="0"/>
              <a:t>
</a:t>
            </a:r>
          </a:p>
          <a:p>
            <a:pPr marL="0" indent="0">
              <a:buNone/>
            </a:pPr>
            <a:endParaRPr lang="en-US" sz="1500" dirty="0"/>
          </a:p>
          <a:p>
            <a:pPr marL="0" indent="0">
              <a:buNone/>
            </a:pPr>
            <a:endParaRPr lang="en-US" sz="1500" dirty="0"/>
          </a:p>
          <a:p>
            <a:pPr marL="0" indent="0">
              <a:buNone/>
            </a:pPr>
            <a:endParaRPr lang="en-US" sz="1500" dirty="0"/>
          </a:p>
          <a:p>
            <a:pPr marL="0" indent="0">
              <a:buNone/>
            </a:pPr>
            <a:r>
              <a:rPr lang="en-US" sz="1500" dirty="0"/>
              <a:t>Marino, R., &amp; Gonzales-Portillo, M. (2000). Preconquest Peruvian Neurosurgeons: A Study of Inca and Pre-Columbian Trephination and the Art of Medicine in Ancient Peru. Neurosurgery, 47(4), 940–950. doi:10.1097/00006123-200010000-00028 </a:t>
            </a:r>
            <a:endParaRPr lang="es-PE" sz="1500" dirty="0"/>
          </a:p>
        </p:txBody>
      </p:sp>
      <p:pic>
        <p:nvPicPr>
          <p:cNvPr id="4" name="Imagen 3">
            <a:extLst>
              <a:ext uri="{FF2B5EF4-FFF2-40B4-BE49-F238E27FC236}">
                <a16:creationId xmlns:a16="http://schemas.microsoft.com/office/drawing/2014/main" xmlns="" id="{A33B0055-050F-4E7E-AF96-F3EA9E06A6BE}"/>
              </a:ext>
            </a:extLst>
          </p:cNvPr>
          <p:cNvPicPr>
            <a:picLocks noChangeAspect="1"/>
          </p:cNvPicPr>
          <p:nvPr/>
        </p:nvPicPr>
        <p:blipFill rotWithShape="1">
          <a:blip r:embed="rId2"/>
          <a:srcRect l="43347" t="39665" r="29149" b="10691"/>
          <a:stretch/>
        </p:blipFill>
        <p:spPr>
          <a:xfrm>
            <a:off x="5129761" y="1086607"/>
            <a:ext cx="3041801" cy="3660054"/>
          </a:xfrm>
          <a:prstGeom prst="rect">
            <a:avLst/>
          </a:prstGeom>
        </p:spPr>
      </p:pic>
    </p:spTree>
    <p:extLst>
      <p:ext uri="{BB962C8B-B14F-4D97-AF65-F5344CB8AC3E}">
        <p14:creationId xmlns:p14="http://schemas.microsoft.com/office/powerpoint/2010/main" val="5763519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87554" y="828649"/>
            <a:ext cx="7886700" cy="404250"/>
          </a:xfrm>
        </p:spPr>
        <p:txBody>
          <a:bodyPr>
            <a:normAutofit/>
          </a:bodyPr>
          <a:lstStyle/>
          <a:p>
            <a:r>
              <a:rPr lang="en-US" sz="1600" b="1" dirty="0">
                <a:solidFill>
                  <a:schemeClr val="accent2"/>
                </a:solidFill>
                <a:effectLst>
                  <a:outerShdw blurRad="38100" dist="38100" dir="2700000" algn="tl">
                    <a:srgbClr val="000000">
                      <a:alpha val="43137"/>
                    </a:srgbClr>
                  </a:outerShdw>
                </a:effectLst>
              </a:rPr>
              <a:t>6. </a:t>
            </a:r>
            <a:r>
              <a:rPr lang="en-US" sz="1600" b="1" dirty="0" err="1">
                <a:solidFill>
                  <a:schemeClr val="accent2"/>
                </a:solidFill>
                <a:effectLst>
                  <a:outerShdw blurRad="38100" dist="38100" dir="2700000" algn="tl">
                    <a:srgbClr val="000000">
                      <a:alpha val="43137"/>
                    </a:srgbClr>
                  </a:outerShdw>
                </a:effectLst>
              </a:rPr>
              <a:t>Prova</a:t>
            </a:r>
            <a:r>
              <a:rPr lang="en-US" sz="1600" b="1" dirty="0">
                <a:solidFill>
                  <a:schemeClr val="accent2"/>
                </a:solidFill>
                <a:effectLst>
                  <a:outerShdw blurRad="38100" dist="38100" dir="2700000" algn="tl">
                    <a:srgbClr val="000000">
                      <a:alpha val="43137"/>
                    </a:srgbClr>
                  </a:outerShdw>
                </a:effectLst>
              </a:rPr>
              <a:t> di </a:t>
            </a:r>
            <a:r>
              <a:rPr lang="en-US" sz="1600" b="1" dirty="0" err="1">
                <a:solidFill>
                  <a:schemeClr val="accent2"/>
                </a:solidFill>
                <a:effectLst>
                  <a:outerShdw blurRad="38100" dist="38100" dir="2700000" algn="tl">
                    <a:srgbClr val="000000">
                      <a:alpha val="43137"/>
                    </a:srgbClr>
                  </a:outerShdw>
                </a:effectLst>
              </a:rPr>
              <a:t>trefinazione</a:t>
            </a:r>
            <a:endParaRPr lang="en-US" sz="1600" b="1" dirty="0">
              <a:solidFill>
                <a:schemeClr val="accent2"/>
              </a:solidFill>
              <a:effectLst>
                <a:outerShdw blurRad="38100" dist="38100" dir="2700000" algn="tl">
                  <a:srgbClr val="000000">
                    <a:alpha val="43137"/>
                  </a:srgbClr>
                </a:outerShdw>
              </a:effectLst>
            </a:endParaRPr>
          </a:p>
        </p:txBody>
      </p:sp>
      <p:pic>
        <p:nvPicPr>
          <p:cNvPr id="4" name="Marcador de contenido 3"/>
          <p:cNvPicPr>
            <a:picLocks noGrp="1" noChangeAspect="1"/>
          </p:cNvPicPr>
          <p:nvPr>
            <p:ph idx="1"/>
          </p:nvPr>
        </p:nvPicPr>
        <p:blipFill rotWithShape="1">
          <a:blip r:embed="rId2" cstate="print">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l="15031" t="7954" r="11418" b="14229"/>
          <a:stretch/>
        </p:blipFill>
        <p:spPr>
          <a:xfrm>
            <a:off x="603205" y="1361354"/>
            <a:ext cx="3948247" cy="3133040"/>
          </a:xfrm>
        </p:spPr>
      </p:pic>
      <p:sp>
        <p:nvSpPr>
          <p:cNvPr id="5" name="4 CuadroTexto"/>
          <p:cNvSpPr txBox="1"/>
          <p:nvPr/>
        </p:nvSpPr>
        <p:spPr>
          <a:xfrm>
            <a:off x="5225244" y="2731511"/>
            <a:ext cx="3032290" cy="438582"/>
          </a:xfrm>
          <a:prstGeom prst="rect">
            <a:avLst/>
          </a:prstGeom>
          <a:noFill/>
        </p:spPr>
        <p:txBody>
          <a:bodyPr wrap="square" lIns="68580" tIns="34290" rIns="68580" bIns="34290" rtlCol="0">
            <a:spAutoFit/>
          </a:bodyPr>
          <a:lstStyle/>
          <a:p>
            <a:r>
              <a:rPr lang="es-PE" sz="1200" dirty="0"/>
              <a:t>Museo Julio Cesar Tello Paracas Perù 
</a:t>
            </a:r>
          </a:p>
        </p:txBody>
      </p:sp>
    </p:spTree>
    <p:extLst>
      <p:ext uri="{BB962C8B-B14F-4D97-AF65-F5344CB8AC3E}">
        <p14:creationId xmlns:p14="http://schemas.microsoft.com/office/powerpoint/2010/main" val="278290036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18376" y="797826"/>
            <a:ext cx="7886700" cy="671378"/>
          </a:xfrm>
        </p:spPr>
        <p:txBody>
          <a:bodyPr>
            <a:normAutofit/>
          </a:bodyPr>
          <a:lstStyle/>
          <a:p>
            <a:r>
              <a:rPr lang="es-PE" sz="1600" b="1" dirty="0">
                <a:solidFill>
                  <a:schemeClr val="accent2"/>
                </a:solidFill>
                <a:effectLst>
                  <a:outerShdw blurRad="38100" dist="38100" dir="2700000" algn="tl">
                    <a:srgbClr val="000000">
                      <a:alpha val="43137"/>
                    </a:srgbClr>
                  </a:outerShdw>
                </a:effectLst>
              </a:rPr>
              <a:t>7. Deformazioni craniche</a:t>
            </a:r>
            <a:endParaRPr lang="en-US" sz="1600" b="1" dirty="0">
              <a:solidFill>
                <a:schemeClr val="accent2"/>
              </a:solidFill>
              <a:effectLst>
                <a:outerShdw blurRad="38100" dist="38100" dir="2700000" algn="tl">
                  <a:srgbClr val="000000">
                    <a:alpha val="43137"/>
                  </a:srgbClr>
                </a:outerShdw>
              </a:effectLst>
            </a:endParaRPr>
          </a:p>
        </p:txBody>
      </p:sp>
      <p:sp>
        <p:nvSpPr>
          <p:cNvPr id="3" name="Marcador de contenido 2"/>
          <p:cNvSpPr>
            <a:spLocks noGrp="1"/>
          </p:cNvSpPr>
          <p:nvPr>
            <p:ph idx="1"/>
          </p:nvPr>
        </p:nvSpPr>
        <p:spPr>
          <a:xfrm>
            <a:off x="618376" y="1153462"/>
            <a:ext cx="7886700" cy="1117127"/>
          </a:xfrm>
        </p:spPr>
        <p:txBody>
          <a:bodyPr>
            <a:normAutofit fontScale="62500" lnSpcReduction="20000"/>
          </a:bodyPr>
          <a:lstStyle/>
          <a:p>
            <a:pPr marL="0" indent="0" algn="just">
              <a:buNone/>
            </a:pPr>
            <a:r>
              <a:rPr lang="en-US" dirty="0"/>
              <a:t/>
            </a:r>
            <a:br>
              <a:rPr lang="en-US" dirty="0"/>
            </a:br>
            <a:r>
              <a:rPr lang="en-US" dirty="0"/>
              <a:t>In </a:t>
            </a:r>
            <a:r>
              <a:rPr lang="en-US" dirty="0" err="1"/>
              <a:t>Perù</a:t>
            </a:r>
            <a:r>
              <a:rPr lang="en-US" dirty="0"/>
              <a:t> ci </a:t>
            </a:r>
            <a:r>
              <a:rPr lang="en-US" dirty="0" err="1"/>
              <a:t>sono</a:t>
            </a:r>
            <a:r>
              <a:rPr lang="en-US" dirty="0"/>
              <a:t> </a:t>
            </a:r>
            <a:r>
              <a:rPr lang="en-US" dirty="0" err="1"/>
              <a:t>pezzi</a:t>
            </a:r>
            <a:r>
              <a:rPr lang="en-US" dirty="0"/>
              <a:t> </a:t>
            </a:r>
            <a:r>
              <a:rPr lang="en-US" dirty="0" err="1"/>
              <a:t>notevoli</a:t>
            </a:r>
            <a:r>
              <a:rPr lang="en-US" dirty="0"/>
              <a:t> di </a:t>
            </a:r>
            <a:r>
              <a:rPr lang="en-US" dirty="0" err="1"/>
              <a:t>deformazioni</a:t>
            </a:r>
            <a:r>
              <a:rPr lang="en-US" dirty="0"/>
              <a:t> </a:t>
            </a:r>
            <a:r>
              <a:rPr lang="en-US" dirty="0" err="1"/>
              <a:t>craniche</a:t>
            </a:r>
            <a:r>
              <a:rPr lang="en-US" dirty="0"/>
              <a:t>. In </a:t>
            </a:r>
            <a:r>
              <a:rPr lang="en-US" dirty="0" err="1"/>
              <a:t>alcune</a:t>
            </a:r>
            <a:r>
              <a:rPr lang="en-US" dirty="0"/>
              <a:t> </a:t>
            </a:r>
            <a:r>
              <a:rPr lang="en-US" dirty="0" err="1"/>
              <a:t>mummie</a:t>
            </a:r>
            <a:r>
              <a:rPr lang="en-US" dirty="0"/>
              <a:t> la </a:t>
            </a:r>
            <a:r>
              <a:rPr lang="en-US" dirty="0" err="1"/>
              <a:t>tecnica</a:t>
            </a:r>
            <a:r>
              <a:rPr lang="en-US" dirty="0"/>
              <a:t> </a:t>
            </a:r>
            <a:r>
              <a:rPr lang="en-US" dirty="0" err="1"/>
              <a:t>è</a:t>
            </a:r>
            <a:r>
              <a:rPr lang="en-US" dirty="0"/>
              <a:t> </a:t>
            </a:r>
            <a:r>
              <a:rPr lang="en-US" dirty="0" err="1"/>
              <a:t>ancora</a:t>
            </a:r>
            <a:r>
              <a:rPr lang="en-US" dirty="0"/>
              <a:t> </a:t>
            </a:r>
            <a:r>
              <a:rPr lang="en-US" dirty="0" err="1"/>
              <a:t>insinuata</a:t>
            </a:r>
            <a:r>
              <a:rPr lang="en-US" dirty="0"/>
              <a:t> con </a:t>
            </a:r>
            <a:r>
              <a:rPr lang="en-US" dirty="0" err="1"/>
              <a:t>resti</a:t>
            </a:r>
            <a:r>
              <a:rPr lang="en-US" dirty="0"/>
              <a:t> di </a:t>
            </a:r>
            <a:r>
              <a:rPr lang="en-US" dirty="0" err="1"/>
              <a:t>stecche</a:t>
            </a:r>
            <a:r>
              <a:rPr lang="en-US" dirty="0"/>
              <a:t> fortemente legate. </a:t>
            </a:r>
            <a:r>
              <a:rPr lang="en-US" dirty="0" err="1"/>
              <a:t>Teschi</a:t>
            </a:r>
            <a:r>
              <a:rPr lang="en-US" dirty="0"/>
              <a:t> </a:t>
            </a:r>
            <a:r>
              <a:rPr lang="en-US" dirty="0" err="1"/>
              <a:t>deformati</a:t>
            </a:r>
            <a:r>
              <a:rPr lang="en-US" dirty="0"/>
              <a:t> </a:t>
            </a:r>
            <a:r>
              <a:rPr lang="en-US" dirty="0" err="1"/>
              <a:t>si</a:t>
            </a:r>
            <a:r>
              <a:rPr lang="en-US" dirty="0"/>
              <a:t> </a:t>
            </a:r>
            <a:r>
              <a:rPr lang="en-US" dirty="0" err="1"/>
              <a:t>trovano</a:t>
            </a:r>
            <a:r>
              <a:rPr lang="en-US" dirty="0"/>
              <a:t> in </a:t>
            </a:r>
            <a:r>
              <a:rPr lang="en-US" dirty="0" err="1"/>
              <a:t>tutte</a:t>
            </a:r>
            <a:r>
              <a:rPr lang="en-US" dirty="0"/>
              <a:t> le </a:t>
            </a:r>
            <a:r>
              <a:rPr lang="en-US" dirty="0" err="1"/>
              <a:t>direzioni</a:t>
            </a:r>
            <a:r>
              <a:rPr lang="en-US" dirty="0"/>
              <a:t> e </a:t>
            </a:r>
            <a:r>
              <a:rPr lang="en-US" dirty="0" err="1"/>
              <a:t>anche</a:t>
            </a:r>
            <a:r>
              <a:rPr lang="en-US" dirty="0"/>
              <a:t> </a:t>
            </a:r>
            <a:r>
              <a:rPr lang="en-US" dirty="0" err="1"/>
              <a:t>chiaramente</a:t>
            </a:r>
            <a:r>
              <a:rPr lang="en-US" dirty="0"/>
              <a:t> a doppia </a:t>
            </a:r>
            <a:r>
              <a:rPr lang="en-US" dirty="0" err="1"/>
              <a:t>testa</a:t>
            </a:r>
            <a:r>
              <a:rPr lang="en-US" dirty="0"/>
              <a:t>. </a:t>
            </a:r>
            <a:r>
              <a:rPr lang="en-US" dirty="0" err="1"/>
              <a:t>Anche</a:t>
            </a:r>
            <a:r>
              <a:rPr lang="en-US" dirty="0"/>
              <a:t> la </a:t>
            </a:r>
            <a:r>
              <a:rPr lang="en-US" dirty="0" err="1"/>
              <a:t>presenza</a:t>
            </a:r>
            <a:r>
              <a:rPr lang="en-US" dirty="0"/>
              <a:t> di ossa </a:t>
            </a:r>
            <a:r>
              <a:rPr lang="en-US" dirty="0" err="1"/>
              <a:t>sesamoidi</a:t>
            </a:r>
            <a:r>
              <a:rPr lang="en-US" dirty="0"/>
              <a:t> o </a:t>
            </a:r>
            <a:r>
              <a:rPr lang="en-US" dirty="0" err="1"/>
              <a:t>supernumerari</a:t>
            </a:r>
            <a:r>
              <a:rPr lang="en-US" dirty="0"/>
              <a:t> </a:t>
            </a:r>
            <a:r>
              <a:rPr lang="en-US" dirty="0" err="1"/>
              <a:t>nelle</a:t>
            </a:r>
            <a:r>
              <a:rPr lang="en-US" dirty="0"/>
              <a:t> suture </a:t>
            </a:r>
            <a:r>
              <a:rPr lang="en-US" dirty="0" err="1"/>
              <a:t>posteri</a:t>
            </a:r>
            <a:r>
              <a:rPr lang="en-US" dirty="0"/>
              <a:t> e </a:t>
            </a:r>
            <a:r>
              <a:rPr lang="en-US" dirty="0" err="1"/>
              <a:t>quindi</a:t>
            </a:r>
            <a:r>
              <a:rPr lang="en-US" dirty="0"/>
              <a:t> il </a:t>
            </a:r>
            <a:r>
              <a:rPr lang="en-US" dirty="0" err="1"/>
              <a:t>nome</a:t>
            </a:r>
            <a:r>
              <a:rPr lang="en-US" dirty="0"/>
              <a:t> </a:t>
            </a:r>
            <a:r>
              <a:rPr lang="en-US" dirty="0" err="1"/>
              <a:t>generico</a:t>
            </a:r>
            <a:r>
              <a:rPr lang="en-US" dirty="0"/>
              <a:t> </a:t>
            </a:r>
            <a:r>
              <a:rPr lang="en-US" dirty="0" err="1"/>
              <a:t>delle</a:t>
            </a:r>
            <a:r>
              <a:rPr lang="en-US" dirty="0"/>
              <a:t> ossa Inca (</a:t>
            </a:r>
            <a:r>
              <a:rPr lang="en-US" dirty="0" err="1"/>
              <a:t>epactale</a:t>
            </a:r>
            <a:r>
              <a:rPr lang="en-US" dirty="0"/>
              <a:t>).
</a:t>
            </a:r>
            <a:endParaRPr lang="en-US" sz="1200" dirty="0"/>
          </a:p>
        </p:txBody>
      </p:sp>
      <p:sp>
        <p:nvSpPr>
          <p:cNvPr id="4" name="CuadroTexto 3"/>
          <p:cNvSpPr txBox="1"/>
          <p:nvPr/>
        </p:nvSpPr>
        <p:spPr>
          <a:xfrm>
            <a:off x="310101" y="4462419"/>
            <a:ext cx="6507231" cy="223138"/>
          </a:xfrm>
          <a:prstGeom prst="rect">
            <a:avLst/>
          </a:prstGeom>
          <a:noFill/>
        </p:spPr>
        <p:txBody>
          <a:bodyPr wrap="none" lIns="68580" tIns="34290" rIns="68580" bIns="34290" rtlCol="0">
            <a:spAutoFit/>
          </a:bodyPr>
          <a:lstStyle/>
          <a:p>
            <a:r>
              <a:rPr lang="es-ES" sz="1000" dirty="0"/>
              <a:t>Historia de la Medicina </a:t>
            </a:r>
            <a:r>
              <a:rPr lang="es-ES" sz="1000" dirty="0" err="1"/>
              <a:t>Medicina</a:t>
            </a:r>
            <a:r>
              <a:rPr lang="es-ES" sz="1000" dirty="0"/>
              <a:t> prehispánica.  Edwin Ruiz Alarcón. </a:t>
            </a:r>
            <a:r>
              <a:rPr lang="en-US" sz="1000" dirty="0" err="1"/>
              <a:t>Revista</a:t>
            </a:r>
            <a:r>
              <a:rPr lang="en-US" sz="1000" dirty="0"/>
              <a:t> MEDICINA - Vol. 22 No. 3(54) - </a:t>
            </a:r>
            <a:r>
              <a:rPr lang="en-US" sz="1000" dirty="0" err="1"/>
              <a:t>Diciembre</a:t>
            </a:r>
            <a:r>
              <a:rPr lang="en-US" sz="1000" dirty="0"/>
              <a:t> 2000</a:t>
            </a:r>
          </a:p>
        </p:txBody>
      </p:sp>
    </p:spTree>
    <p:extLst>
      <p:ext uri="{BB962C8B-B14F-4D97-AF65-F5344CB8AC3E}">
        <p14:creationId xmlns:p14="http://schemas.microsoft.com/office/powerpoint/2010/main" val="14299651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56731" y="900569"/>
            <a:ext cx="7886700" cy="352880"/>
          </a:xfrm>
        </p:spPr>
        <p:txBody>
          <a:bodyPr>
            <a:normAutofit/>
          </a:bodyPr>
          <a:lstStyle/>
          <a:p>
            <a:r>
              <a:rPr lang="es-PE" sz="1600" b="1" dirty="0">
                <a:solidFill>
                  <a:schemeClr val="accent2"/>
                </a:solidFill>
                <a:effectLst>
                  <a:outerShdw blurRad="38100" dist="38100" dir="2700000" algn="tl">
                    <a:srgbClr val="000000">
                      <a:alpha val="43137"/>
                    </a:srgbClr>
                  </a:outerShdw>
                </a:effectLst>
              </a:rPr>
              <a:t>7. Deformazioni craniche </a:t>
            </a:r>
            <a:endParaRPr lang="en-US" sz="1600" b="1" dirty="0">
              <a:solidFill>
                <a:schemeClr val="accent2"/>
              </a:solidFill>
              <a:effectLst>
                <a:outerShdw blurRad="38100" dist="38100" dir="2700000" algn="tl">
                  <a:srgbClr val="000000">
                    <a:alpha val="43137"/>
                  </a:srgbClr>
                </a:outerShdw>
              </a:effectLst>
            </a:endParaRPr>
          </a:p>
        </p:txBody>
      </p:sp>
      <p:pic>
        <p:nvPicPr>
          <p:cNvPr id="4" name="Marcador de contenido 3"/>
          <p:cNvPicPr>
            <a:picLocks noGrp="1" noChangeAspect="1"/>
          </p:cNvPicPr>
          <p:nvPr>
            <p:ph idx="1"/>
          </p:nvPr>
        </p:nvPicPr>
        <p:blipFill>
          <a:blip r:embed="rId2" cstate="print"/>
          <a:stretch>
            <a:fillRect/>
          </a:stretch>
        </p:blipFill>
        <p:spPr>
          <a:xfrm>
            <a:off x="1050894" y="1554075"/>
            <a:ext cx="2175191" cy="2900256"/>
          </a:xfrm>
          <a:prstGeom prst="rect">
            <a:avLst/>
          </a:prstGeom>
        </p:spPr>
      </p:pic>
      <p:pic>
        <p:nvPicPr>
          <p:cNvPr id="5" name="Imagen 4"/>
          <p:cNvPicPr>
            <a:picLocks noChangeAspect="1"/>
          </p:cNvPicPr>
          <p:nvPr/>
        </p:nvPicPr>
        <p:blipFill rotWithShape="1">
          <a:blip r:embed="rId3" cstate="print"/>
          <a:srcRect l="5277" t="34931" r="2158" b="8928"/>
          <a:stretch/>
        </p:blipFill>
        <p:spPr>
          <a:xfrm>
            <a:off x="4826429" y="1636268"/>
            <a:ext cx="2694402" cy="2178866"/>
          </a:xfrm>
          <a:prstGeom prst="rect">
            <a:avLst/>
          </a:prstGeom>
        </p:spPr>
      </p:pic>
      <p:sp>
        <p:nvSpPr>
          <p:cNvPr id="7" name="6 CuadroTexto"/>
          <p:cNvSpPr txBox="1"/>
          <p:nvPr/>
        </p:nvSpPr>
        <p:spPr>
          <a:xfrm>
            <a:off x="5097298" y="3917373"/>
            <a:ext cx="3032290" cy="438582"/>
          </a:xfrm>
          <a:prstGeom prst="rect">
            <a:avLst/>
          </a:prstGeom>
          <a:noFill/>
        </p:spPr>
        <p:txBody>
          <a:bodyPr wrap="square" lIns="68580" tIns="34290" rIns="68580" bIns="34290" rtlCol="0">
            <a:spAutoFit/>
          </a:bodyPr>
          <a:lstStyle/>
          <a:p>
            <a:r>
              <a:rPr lang="es-PE" sz="1200" dirty="0"/>
              <a:t>Museo Julio Cesar Tello Paracas Perù 
</a:t>
            </a:r>
          </a:p>
        </p:txBody>
      </p:sp>
    </p:spTree>
    <p:extLst>
      <p:ext uri="{BB962C8B-B14F-4D97-AF65-F5344CB8AC3E}">
        <p14:creationId xmlns:p14="http://schemas.microsoft.com/office/powerpoint/2010/main" val="179458822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15634" y="1095777"/>
            <a:ext cx="7886700" cy="383702"/>
          </a:xfrm>
        </p:spPr>
        <p:txBody>
          <a:bodyPr>
            <a:normAutofit/>
          </a:bodyPr>
          <a:lstStyle/>
          <a:p>
            <a:r>
              <a:rPr lang="es-PE" sz="1600" b="1" dirty="0">
                <a:solidFill>
                  <a:schemeClr val="accent2"/>
                </a:solidFill>
                <a:effectLst>
                  <a:outerShdw blurRad="38100" dist="38100" dir="2700000" algn="tl">
                    <a:srgbClr val="000000">
                      <a:alpha val="43137"/>
                    </a:srgbClr>
                  </a:outerShdw>
                </a:effectLst>
              </a:rPr>
              <a:t>7. Deformazioni craniche</a:t>
            </a:r>
            <a:endParaRPr lang="en-US" sz="1600" b="1" dirty="0">
              <a:solidFill>
                <a:schemeClr val="accent2"/>
              </a:solidFill>
              <a:effectLst>
                <a:outerShdw blurRad="38100" dist="38100" dir="2700000" algn="tl">
                  <a:srgbClr val="000000">
                    <a:alpha val="43137"/>
                  </a:srgbClr>
                </a:outerShdw>
              </a:effectLst>
            </a:endParaRPr>
          </a:p>
        </p:txBody>
      </p:sp>
      <p:pic>
        <p:nvPicPr>
          <p:cNvPr id="4" name="Marcador de contenido 3"/>
          <p:cNvPicPr>
            <a:picLocks noGrp="1" noChangeAspect="1"/>
          </p:cNvPicPr>
          <p:nvPr>
            <p:ph idx="1"/>
          </p:nvPr>
        </p:nvPicPr>
        <p:blipFill>
          <a:blip r:embed="rId2" cstate="print"/>
          <a:srcRect t="27736" r="6990"/>
          <a:stretch>
            <a:fillRect/>
          </a:stretch>
        </p:blipFill>
        <p:spPr>
          <a:xfrm>
            <a:off x="1708897" y="1694689"/>
            <a:ext cx="2276543" cy="2358335"/>
          </a:xfrm>
          <a:prstGeom prst="rect">
            <a:avLst/>
          </a:prstGeom>
        </p:spPr>
      </p:pic>
      <p:sp>
        <p:nvSpPr>
          <p:cNvPr id="6" name="5 CuadroTexto"/>
          <p:cNvSpPr txBox="1"/>
          <p:nvPr/>
        </p:nvSpPr>
        <p:spPr>
          <a:xfrm>
            <a:off x="4711536" y="2731510"/>
            <a:ext cx="3032290" cy="438582"/>
          </a:xfrm>
          <a:prstGeom prst="rect">
            <a:avLst/>
          </a:prstGeom>
          <a:noFill/>
        </p:spPr>
        <p:txBody>
          <a:bodyPr wrap="square" lIns="68580" tIns="34290" rIns="68580" bIns="34290" rtlCol="0">
            <a:spAutoFit/>
          </a:bodyPr>
          <a:lstStyle/>
          <a:p>
            <a:r>
              <a:rPr lang="es-PE" sz="1200" dirty="0"/>
              <a:t>Museo Julio Cesar Tello Paracas Perù 
</a:t>
            </a:r>
          </a:p>
        </p:txBody>
      </p:sp>
    </p:spTree>
    <p:extLst>
      <p:ext uri="{BB962C8B-B14F-4D97-AF65-F5344CB8AC3E}">
        <p14:creationId xmlns:p14="http://schemas.microsoft.com/office/powerpoint/2010/main" val="243046868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60250" y="869826"/>
            <a:ext cx="7886700" cy="373347"/>
          </a:xfrm>
        </p:spPr>
        <p:txBody>
          <a:bodyPr>
            <a:normAutofit/>
          </a:bodyPr>
          <a:lstStyle/>
          <a:p>
            <a:r>
              <a:rPr lang="es-PE" sz="1600" b="1" dirty="0">
                <a:solidFill>
                  <a:schemeClr val="accent2"/>
                </a:solidFill>
                <a:effectLst>
                  <a:outerShdw blurRad="38100" dist="38100" dir="2700000" algn="tl">
                    <a:srgbClr val="000000">
                      <a:alpha val="43137"/>
                    </a:srgbClr>
                  </a:outerShdw>
                </a:effectLst>
              </a:rPr>
              <a:t>7. Deformazioni craniche</a:t>
            </a:r>
            <a:endParaRPr lang="en-US" sz="1600" b="1" dirty="0">
              <a:solidFill>
                <a:schemeClr val="accent2"/>
              </a:solidFill>
              <a:effectLst>
                <a:outerShdw blurRad="38100" dist="38100" dir="2700000" algn="tl">
                  <a:srgbClr val="000000">
                    <a:alpha val="43137"/>
                  </a:srgbClr>
                </a:outerShdw>
              </a:effectLst>
            </a:endParaRPr>
          </a:p>
        </p:txBody>
      </p:sp>
      <p:pic>
        <p:nvPicPr>
          <p:cNvPr id="8" name="Imagen 7"/>
          <p:cNvPicPr>
            <a:picLocks noChangeAspect="1"/>
          </p:cNvPicPr>
          <p:nvPr/>
        </p:nvPicPr>
        <p:blipFill>
          <a:blip r:embed="rId2" cstate="print"/>
          <a:stretch>
            <a:fillRect/>
          </a:stretch>
        </p:blipFill>
        <p:spPr>
          <a:xfrm>
            <a:off x="621887" y="1474583"/>
            <a:ext cx="3857645" cy="2825958"/>
          </a:xfrm>
          <a:prstGeom prst="rect">
            <a:avLst/>
          </a:prstGeom>
        </p:spPr>
      </p:pic>
      <p:sp>
        <p:nvSpPr>
          <p:cNvPr id="5" name="4 CuadroTexto"/>
          <p:cNvSpPr txBox="1"/>
          <p:nvPr/>
        </p:nvSpPr>
        <p:spPr>
          <a:xfrm>
            <a:off x="5027530" y="1654354"/>
            <a:ext cx="3627541" cy="2100575"/>
          </a:xfrm>
          <a:prstGeom prst="rect">
            <a:avLst/>
          </a:prstGeom>
          <a:noFill/>
        </p:spPr>
        <p:txBody>
          <a:bodyPr wrap="square" lIns="68580" tIns="34290" rIns="68580" bIns="34290" rtlCol="0">
            <a:spAutoFit/>
          </a:bodyPr>
          <a:lstStyle/>
          <a:p>
            <a:pPr algn="just"/>
            <a:r>
              <a:rPr lang="es-PE" sz="1200" dirty="0"/>
              <a:t>Le culle erano gli strumenti più complessi utilizzati nella deformazione;   erano fatti di canna o bastone, che erano coperti con vari strati di vestiti e posti su un batuffolo di cotone. 
Il bambino è stato legato al letto da diversi nastri, sulla sua testa sono stati posti legami, che facilititivano la deformazione. Man mano che i brividi crescevano, bande e nastri di stoffa o di bastone di legno e fili di cotone erano legati alla parte anteriore e posteriore della testa per l'effetto intento nella deformazione.
</a:t>
            </a:r>
          </a:p>
        </p:txBody>
      </p:sp>
      <p:sp>
        <p:nvSpPr>
          <p:cNvPr id="6" name="5 CuadroTexto"/>
          <p:cNvSpPr txBox="1"/>
          <p:nvPr/>
        </p:nvSpPr>
        <p:spPr>
          <a:xfrm>
            <a:off x="5240173" y="3697924"/>
            <a:ext cx="3032290" cy="438582"/>
          </a:xfrm>
          <a:prstGeom prst="rect">
            <a:avLst/>
          </a:prstGeom>
          <a:noFill/>
        </p:spPr>
        <p:txBody>
          <a:bodyPr wrap="square" lIns="68580" tIns="34290" rIns="68580" bIns="34290" rtlCol="0">
            <a:spAutoFit/>
          </a:bodyPr>
          <a:lstStyle/>
          <a:p>
            <a:r>
              <a:rPr lang="es-PE" sz="1200" dirty="0"/>
              <a:t>Museo Julio Cesar Tello Paracas Perù 
</a:t>
            </a:r>
          </a:p>
        </p:txBody>
      </p:sp>
    </p:spTree>
    <p:extLst>
      <p:ext uri="{BB962C8B-B14F-4D97-AF65-F5344CB8AC3E}">
        <p14:creationId xmlns:p14="http://schemas.microsoft.com/office/powerpoint/2010/main" val="2335673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49977" y="941744"/>
            <a:ext cx="7886700" cy="352799"/>
          </a:xfrm>
        </p:spPr>
        <p:txBody>
          <a:bodyPr>
            <a:normAutofit/>
          </a:bodyPr>
          <a:lstStyle/>
          <a:p>
            <a:r>
              <a:rPr lang="es-PE" sz="1600" b="1" dirty="0">
                <a:solidFill>
                  <a:schemeClr val="accent2"/>
                </a:solidFill>
                <a:effectLst>
                  <a:outerShdw blurRad="38100" dist="38100" dir="2700000" algn="tl">
                    <a:srgbClr val="000000">
                      <a:alpha val="43137"/>
                    </a:srgbClr>
                  </a:outerShdw>
                </a:effectLst>
              </a:rPr>
              <a:t>7. Deformazioni craniche</a:t>
            </a:r>
            <a:endParaRPr lang="en-US" sz="1600" b="1" dirty="0">
              <a:solidFill>
                <a:schemeClr val="accent2"/>
              </a:solidFill>
              <a:effectLst>
                <a:outerShdw blurRad="38100" dist="38100" dir="2700000" algn="tl">
                  <a:srgbClr val="000000">
                    <a:alpha val="43137"/>
                  </a:srgbClr>
                </a:outerShdw>
              </a:effectLst>
            </a:endParaRPr>
          </a:p>
        </p:txBody>
      </p:sp>
      <p:pic>
        <p:nvPicPr>
          <p:cNvPr id="5" name="Marcador de contenido 4"/>
          <p:cNvPicPr>
            <a:picLocks noGrp="1" noChangeAspect="1"/>
          </p:cNvPicPr>
          <p:nvPr>
            <p:ph idx="1"/>
          </p:nvPr>
        </p:nvPicPr>
        <p:blipFill rotWithShape="1">
          <a:blip r:embed="rId2" cstate="print">
            <a:lum contrast="-30000"/>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l="10598" t="8171" r="9120" b="8866"/>
          <a:stretch/>
        </p:blipFill>
        <p:spPr>
          <a:xfrm>
            <a:off x="812302" y="1557079"/>
            <a:ext cx="3605587" cy="2794515"/>
          </a:xfrm>
        </p:spPr>
      </p:pic>
      <p:sp>
        <p:nvSpPr>
          <p:cNvPr id="6" name="5 CuadroTexto"/>
          <p:cNvSpPr txBox="1"/>
          <p:nvPr/>
        </p:nvSpPr>
        <p:spPr>
          <a:xfrm>
            <a:off x="4966945" y="2808816"/>
            <a:ext cx="3032290" cy="438582"/>
          </a:xfrm>
          <a:prstGeom prst="rect">
            <a:avLst/>
          </a:prstGeom>
          <a:noFill/>
        </p:spPr>
        <p:txBody>
          <a:bodyPr wrap="square" lIns="68580" tIns="34290" rIns="68580" bIns="34290" rtlCol="0">
            <a:spAutoFit/>
          </a:bodyPr>
          <a:lstStyle/>
          <a:p>
            <a:r>
              <a:rPr lang="es-PE" sz="1200" dirty="0"/>
              <a:t>Museo Julio Cesar Tello Paracas Perù 
</a:t>
            </a:r>
          </a:p>
        </p:txBody>
      </p:sp>
    </p:spTree>
    <p:extLst>
      <p:ext uri="{BB962C8B-B14F-4D97-AF65-F5344CB8AC3E}">
        <p14:creationId xmlns:p14="http://schemas.microsoft.com/office/powerpoint/2010/main" val="57804840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56731" y="951938"/>
            <a:ext cx="7886700" cy="548089"/>
          </a:xfrm>
        </p:spPr>
        <p:txBody>
          <a:bodyPr>
            <a:normAutofit/>
          </a:bodyPr>
          <a:lstStyle/>
          <a:p>
            <a:r>
              <a:rPr lang="es-PE" sz="1600" b="1" dirty="0">
                <a:solidFill>
                  <a:schemeClr val="accent2"/>
                </a:solidFill>
                <a:effectLst>
                  <a:outerShdw blurRad="38100" dist="38100" dir="2700000" algn="tl">
                    <a:srgbClr val="000000">
                      <a:alpha val="43137"/>
                    </a:srgbClr>
                  </a:outerShdw>
                </a:effectLst>
              </a:rPr>
              <a:t>7. Deformazioni craniche</a:t>
            </a:r>
            <a:endParaRPr lang="en-US" sz="1600" b="1" dirty="0">
              <a:solidFill>
                <a:schemeClr val="accent2"/>
              </a:solidFill>
              <a:effectLst>
                <a:outerShdw blurRad="38100" dist="38100" dir="2700000" algn="tl">
                  <a:srgbClr val="000000">
                    <a:alpha val="43137"/>
                  </a:srgbClr>
                </a:outerShdw>
              </a:effectLst>
            </a:endParaRPr>
          </a:p>
        </p:txBody>
      </p:sp>
      <p:pic>
        <p:nvPicPr>
          <p:cNvPr id="4" name="Marcador de contenido 3"/>
          <p:cNvPicPr>
            <a:picLocks noGrp="1" noChangeAspect="1"/>
          </p:cNvPicPr>
          <p:nvPr>
            <p:ph idx="1"/>
          </p:nvPr>
        </p:nvPicPr>
        <p:blipFill>
          <a:blip r:embed="rId2" cstate="print"/>
          <a:stretch>
            <a:fillRect/>
          </a:stretch>
        </p:blipFill>
        <p:spPr>
          <a:xfrm>
            <a:off x="1032291" y="1721872"/>
            <a:ext cx="3451550" cy="2588663"/>
          </a:xfrm>
          <a:prstGeom prst="rect">
            <a:avLst/>
          </a:prstGeom>
        </p:spPr>
      </p:pic>
      <p:sp>
        <p:nvSpPr>
          <p:cNvPr id="6" name="5 CuadroTexto"/>
          <p:cNvSpPr txBox="1"/>
          <p:nvPr/>
        </p:nvSpPr>
        <p:spPr>
          <a:xfrm>
            <a:off x="5214969" y="2730096"/>
            <a:ext cx="3032290" cy="438582"/>
          </a:xfrm>
          <a:prstGeom prst="rect">
            <a:avLst/>
          </a:prstGeom>
          <a:noFill/>
        </p:spPr>
        <p:txBody>
          <a:bodyPr wrap="square" lIns="68580" tIns="34290" rIns="68580" bIns="34290" rtlCol="0">
            <a:spAutoFit/>
          </a:bodyPr>
          <a:lstStyle/>
          <a:p>
            <a:r>
              <a:rPr lang="es-PE" sz="1200" dirty="0"/>
              <a:t>Museo Julio Cesar Tello Paracas Perù 
</a:t>
            </a:r>
          </a:p>
        </p:txBody>
      </p:sp>
    </p:spTree>
    <p:extLst>
      <p:ext uri="{BB962C8B-B14F-4D97-AF65-F5344CB8AC3E}">
        <p14:creationId xmlns:p14="http://schemas.microsoft.com/office/powerpoint/2010/main" val="402782966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97828" y="982761"/>
            <a:ext cx="7886700" cy="424799"/>
          </a:xfrm>
        </p:spPr>
        <p:txBody>
          <a:bodyPr>
            <a:normAutofit/>
          </a:bodyPr>
          <a:lstStyle/>
          <a:p>
            <a:r>
              <a:rPr lang="es-PE" sz="1600" b="1" dirty="0">
                <a:solidFill>
                  <a:schemeClr val="accent2"/>
                </a:solidFill>
                <a:effectLst>
                  <a:outerShdw blurRad="38100" dist="38100" dir="2700000" algn="tl">
                    <a:srgbClr val="000000">
                      <a:alpha val="43137"/>
                    </a:srgbClr>
                  </a:outerShdw>
                </a:effectLst>
              </a:rPr>
              <a:t>7. Deformazioni craniche</a:t>
            </a:r>
            <a:endParaRPr lang="en-US" sz="1600" b="1" dirty="0">
              <a:solidFill>
                <a:schemeClr val="accent2"/>
              </a:solidFill>
              <a:effectLst>
                <a:outerShdw blurRad="38100" dist="38100" dir="2700000" algn="tl">
                  <a:srgbClr val="000000">
                    <a:alpha val="43137"/>
                  </a:srgbClr>
                </a:outerShdw>
              </a:effectLst>
            </a:endParaRPr>
          </a:p>
        </p:txBody>
      </p:sp>
      <p:pic>
        <p:nvPicPr>
          <p:cNvPr id="4" name="Marcador de contenido 3"/>
          <p:cNvPicPr>
            <a:picLocks noGrp="1" noChangeAspect="1"/>
          </p:cNvPicPr>
          <p:nvPr>
            <p:ph idx="1"/>
          </p:nvPr>
        </p:nvPicPr>
        <p:blipFill>
          <a:blip r:embed="rId2" cstate="print"/>
          <a:srcRect l="9609" t="43739" r="4424" b="10412"/>
          <a:stretch>
            <a:fillRect/>
          </a:stretch>
        </p:blipFill>
        <p:spPr>
          <a:xfrm>
            <a:off x="1106508" y="1899679"/>
            <a:ext cx="3740727" cy="1496291"/>
          </a:xfrm>
          <a:prstGeom prst="rect">
            <a:avLst/>
          </a:prstGeom>
        </p:spPr>
      </p:pic>
      <p:sp>
        <p:nvSpPr>
          <p:cNvPr id="6" name="5 CuadroTexto"/>
          <p:cNvSpPr txBox="1"/>
          <p:nvPr/>
        </p:nvSpPr>
        <p:spPr>
          <a:xfrm>
            <a:off x="5625936" y="2623686"/>
            <a:ext cx="3032290" cy="438582"/>
          </a:xfrm>
          <a:prstGeom prst="rect">
            <a:avLst/>
          </a:prstGeom>
          <a:noFill/>
        </p:spPr>
        <p:txBody>
          <a:bodyPr wrap="square" lIns="68580" tIns="34290" rIns="68580" bIns="34290" rtlCol="0">
            <a:spAutoFit/>
          </a:bodyPr>
          <a:lstStyle/>
          <a:p>
            <a:r>
              <a:rPr lang="es-PE" sz="1200" dirty="0"/>
              <a:t>Museo Julio Cesar Tello Paracas Perù 
</a:t>
            </a:r>
          </a:p>
        </p:txBody>
      </p:sp>
    </p:spTree>
    <p:extLst>
      <p:ext uri="{BB962C8B-B14F-4D97-AF65-F5344CB8AC3E}">
        <p14:creationId xmlns:p14="http://schemas.microsoft.com/office/powerpoint/2010/main" val="42309661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32639" y="746803"/>
            <a:ext cx="8515350" cy="714375"/>
          </a:xfrm>
        </p:spPr>
        <p:txBody>
          <a:bodyPr>
            <a:normAutofit/>
          </a:bodyPr>
          <a:lstStyle/>
          <a:p>
            <a:r>
              <a:rPr lang="en-US" sz="1800" b="1" dirty="0">
                <a:solidFill>
                  <a:schemeClr val="accent2"/>
                </a:solidFill>
                <a:effectLst>
                  <a:outerShdw blurRad="38100" dist="38100" dir="2700000" algn="tl">
                    <a:srgbClr val="000000">
                      <a:alpha val="43137"/>
                    </a:srgbClr>
                  </a:outerShdw>
                </a:effectLst>
              </a:rPr>
              <a:t>2. </a:t>
            </a:r>
            <a:r>
              <a:rPr lang="en-US" sz="1800" b="1" dirty="0" err="1">
                <a:solidFill>
                  <a:schemeClr val="accent2"/>
                </a:solidFill>
                <a:effectLst>
                  <a:outerShdw blurRad="38100" dist="38100" dir="2700000" algn="tl">
                    <a:srgbClr val="000000">
                      <a:alpha val="43137"/>
                    </a:srgbClr>
                  </a:outerShdw>
                </a:effectLst>
              </a:rPr>
              <a:t>Cronologia</a:t>
            </a:r>
            <a:r>
              <a:rPr lang="en-US" sz="1800" b="1" dirty="0">
                <a:solidFill>
                  <a:schemeClr val="accent2"/>
                </a:solidFill>
                <a:effectLst>
                  <a:outerShdw blurRad="38100" dist="38100" dir="2700000" algn="tl">
                    <a:srgbClr val="000000">
                      <a:alpha val="43137"/>
                    </a:srgbClr>
                  </a:outerShdw>
                </a:effectLst>
              </a:rPr>
              <a:t> </a:t>
            </a:r>
            <a:r>
              <a:rPr lang="en-US" sz="1800" b="1" dirty="0" err="1">
                <a:solidFill>
                  <a:schemeClr val="accent2"/>
                </a:solidFill>
                <a:effectLst>
                  <a:outerShdw blurRad="38100" dist="38100" dir="2700000" algn="tl">
                    <a:srgbClr val="000000">
                      <a:alpha val="43137"/>
                    </a:srgbClr>
                  </a:outerShdw>
                </a:effectLst>
              </a:rPr>
              <a:t>delle</a:t>
            </a:r>
            <a:r>
              <a:rPr lang="en-US" sz="1800" b="1" dirty="0">
                <a:solidFill>
                  <a:schemeClr val="accent2"/>
                </a:solidFill>
                <a:effectLst>
                  <a:outerShdw blurRad="38100" dist="38100" dir="2700000" algn="tl">
                    <a:srgbClr val="000000">
                      <a:alpha val="43137"/>
                    </a:srgbClr>
                  </a:outerShdw>
                </a:effectLst>
              </a:rPr>
              <a:t> culture pre-</a:t>
            </a:r>
            <a:r>
              <a:rPr lang="en-US" sz="1800" b="1" dirty="0" err="1">
                <a:solidFill>
                  <a:schemeClr val="accent2"/>
                </a:solidFill>
                <a:effectLst>
                  <a:outerShdw blurRad="38100" dist="38100" dir="2700000" algn="tl">
                    <a:srgbClr val="000000">
                      <a:alpha val="43137"/>
                    </a:srgbClr>
                  </a:outerShdw>
                </a:effectLst>
              </a:rPr>
              <a:t>ispaniche</a:t>
            </a:r>
            <a:r>
              <a:rPr lang="en-US" sz="1800" b="1" dirty="0">
                <a:solidFill>
                  <a:schemeClr val="accent2"/>
                </a:solidFill>
                <a:effectLst>
                  <a:outerShdw blurRad="38100" dist="38100" dir="2700000" algn="tl">
                    <a:srgbClr val="000000">
                      <a:alpha val="43137"/>
                    </a:srgbClr>
                  </a:outerShdw>
                </a:effectLst>
              </a:rPr>
              <a:t> </a:t>
            </a:r>
            <a:r>
              <a:rPr lang="en-US" sz="1800" b="1" dirty="0" err="1">
                <a:solidFill>
                  <a:schemeClr val="accent2"/>
                </a:solidFill>
                <a:effectLst>
                  <a:outerShdw blurRad="38100" dist="38100" dir="2700000" algn="tl">
                    <a:srgbClr val="000000">
                      <a:alpha val="43137"/>
                    </a:srgbClr>
                  </a:outerShdw>
                </a:effectLst>
              </a:rPr>
              <a:t>andine</a:t>
            </a:r>
            <a:r>
              <a:rPr lang="en-US" sz="1800" b="1" dirty="0">
                <a:solidFill>
                  <a:schemeClr val="accent2"/>
                </a:solidFill>
                <a:effectLst>
                  <a:outerShdw blurRad="38100" dist="38100" dir="2700000" algn="tl">
                    <a:srgbClr val="000000">
                      <a:alpha val="43137"/>
                    </a:srgbClr>
                  </a:outerShdw>
                </a:effectLst>
              </a:rPr>
              <a:t> (</a:t>
            </a:r>
            <a:r>
              <a:rPr lang="en-US" sz="1800" b="1" dirty="0" err="1">
                <a:solidFill>
                  <a:schemeClr val="accent2"/>
                </a:solidFill>
                <a:effectLst>
                  <a:outerShdw blurRad="38100" dist="38100" dir="2700000" algn="tl">
                    <a:srgbClr val="000000">
                      <a:alpha val="43137"/>
                    </a:srgbClr>
                  </a:outerShdw>
                </a:effectLst>
              </a:rPr>
              <a:t>precolombiane</a:t>
            </a:r>
            <a:r>
              <a:rPr lang="en-US" sz="1800" b="1" dirty="0">
                <a:solidFill>
                  <a:schemeClr val="accent2"/>
                </a:solidFill>
                <a:effectLst>
                  <a:outerShdw blurRad="38100" dist="38100" dir="2700000" algn="tl">
                    <a:srgbClr val="000000">
                      <a:alpha val="43137"/>
                    </a:srgbClr>
                  </a:outerShdw>
                </a:effectLst>
              </a:rPr>
              <a:t>)</a:t>
            </a:r>
          </a:p>
        </p:txBody>
      </p:sp>
      <p:sp>
        <p:nvSpPr>
          <p:cNvPr id="3" name="Marcador de contenido 2"/>
          <p:cNvSpPr>
            <a:spLocks noGrp="1"/>
          </p:cNvSpPr>
          <p:nvPr>
            <p:ph idx="1"/>
          </p:nvPr>
        </p:nvSpPr>
        <p:spPr>
          <a:xfrm>
            <a:off x="489789" y="1529752"/>
            <a:ext cx="8372475" cy="1644963"/>
          </a:xfrm>
        </p:spPr>
        <p:txBody>
          <a:bodyPr>
            <a:normAutofit/>
          </a:bodyPr>
          <a:lstStyle/>
          <a:p>
            <a:pPr marL="0" indent="0" algn="just">
              <a:buNone/>
            </a:pPr>
            <a:r>
              <a:rPr lang="en-US" sz="1200" dirty="0" err="1"/>
              <a:t>L'apparizione</a:t>
            </a:r>
            <a:r>
              <a:rPr lang="en-US" sz="1200" dirty="0"/>
              <a:t> </a:t>
            </a:r>
            <a:r>
              <a:rPr lang="en-US" sz="1200" dirty="0" err="1"/>
              <a:t>dell'uomo</a:t>
            </a:r>
            <a:r>
              <a:rPr lang="en-US" sz="1200" dirty="0"/>
              <a:t> in America </a:t>
            </a:r>
            <a:r>
              <a:rPr lang="en-US" sz="1200" dirty="0" err="1"/>
              <a:t>avvenne</a:t>
            </a:r>
            <a:r>
              <a:rPr lang="en-US" sz="1200" dirty="0"/>
              <a:t> circa 15.000 anni a. C., con la </a:t>
            </a:r>
            <a:r>
              <a:rPr lang="en-US" sz="1200" dirty="0" err="1"/>
              <a:t>sua</a:t>
            </a:r>
            <a:r>
              <a:rPr lang="en-US" sz="1200" dirty="0"/>
              <a:t> </a:t>
            </a:r>
            <a:r>
              <a:rPr lang="en-US" sz="1200" dirty="0" err="1"/>
              <a:t>comparsa</a:t>
            </a:r>
            <a:r>
              <a:rPr lang="en-US" sz="1200" dirty="0"/>
              <a:t> </a:t>
            </a:r>
            <a:r>
              <a:rPr lang="en-US" sz="1200" dirty="0" err="1"/>
              <a:t>inizia</a:t>
            </a:r>
            <a:r>
              <a:rPr lang="en-US" sz="1200" dirty="0"/>
              <a:t> la </a:t>
            </a:r>
            <a:r>
              <a:rPr lang="en-US" sz="1200" dirty="0" err="1"/>
              <a:t>popolazione</a:t>
            </a:r>
            <a:r>
              <a:rPr lang="en-US" sz="1200" dirty="0"/>
              <a:t> e la </a:t>
            </a:r>
            <a:r>
              <a:rPr lang="en-US" sz="1200" dirty="0" err="1"/>
              <a:t>civiltà</a:t>
            </a:r>
            <a:r>
              <a:rPr lang="en-US" sz="1200" dirty="0"/>
              <a:t> del </a:t>
            </a:r>
            <a:r>
              <a:rPr lang="en-US" sz="1200" dirty="0" err="1"/>
              <a:t>continente</a:t>
            </a:r>
            <a:r>
              <a:rPr lang="en-US" sz="1200" dirty="0"/>
              <a:t> americano. Le </a:t>
            </a:r>
            <a:r>
              <a:rPr lang="en-US" sz="1200" dirty="0" err="1"/>
              <a:t>civiltà</a:t>
            </a:r>
            <a:r>
              <a:rPr lang="en-US" sz="1200" dirty="0"/>
              <a:t> </a:t>
            </a:r>
            <a:r>
              <a:rPr lang="en-US" sz="1200" dirty="0" err="1"/>
              <a:t>andine</a:t>
            </a:r>
            <a:r>
              <a:rPr lang="en-US" sz="1200" dirty="0"/>
              <a:t> o pre-</a:t>
            </a:r>
            <a:r>
              <a:rPr lang="en-US" sz="1200" dirty="0" err="1"/>
              <a:t>ispaniche</a:t>
            </a:r>
            <a:r>
              <a:rPr lang="en-US" sz="1200" dirty="0"/>
              <a:t> o </a:t>
            </a:r>
            <a:r>
              <a:rPr lang="en-US" sz="1200" dirty="0" err="1"/>
              <a:t>precolombiche</a:t>
            </a:r>
            <a:r>
              <a:rPr lang="en-US" sz="1200" dirty="0"/>
              <a:t> </a:t>
            </a:r>
            <a:r>
              <a:rPr lang="en-US" sz="1200" dirty="0" err="1"/>
              <a:t>si</a:t>
            </a:r>
            <a:r>
              <a:rPr lang="en-US" sz="1200" dirty="0"/>
              <a:t> </a:t>
            </a:r>
            <a:r>
              <a:rPr lang="en-US" sz="1200" dirty="0" err="1"/>
              <a:t>svilupparono</a:t>
            </a:r>
            <a:r>
              <a:rPr lang="en-US" sz="1200" dirty="0"/>
              <a:t> </a:t>
            </a:r>
            <a:r>
              <a:rPr lang="en-US" sz="1200" dirty="0" err="1"/>
              <a:t>lungo</a:t>
            </a:r>
            <a:r>
              <a:rPr lang="en-US" sz="1200" dirty="0"/>
              <a:t> la costa occidentale </a:t>
            </a:r>
            <a:r>
              <a:rPr lang="en-US" sz="1200" dirty="0" err="1"/>
              <a:t>dell'America</a:t>
            </a:r>
            <a:r>
              <a:rPr lang="en-US" sz="1200" dirty="0"/>
              <a:t> Lo </a:t>
            </a:r>
            <a:r>
              <a:rPr lang="en-US" sz="1200" dirty="0" err="1"/>
              <a:t>sviluppo</a:t>
            </a:r>
            <a:r>
              <a:rPr lang="en-US" sz="1200" dirty="0"/>
              <a:t> </a:t>
            </a:r>
            <a:r>
              <a:rPr lang="en-US" sz="1200" dirty="0" err="1"/>
              <a:t>delle</a:t>
            </a:r>
            <a:r>
              <a:rPr lang="en-US" sz="1200" dirty="0"/>
              <a:t> culture </a:t>
            </a:r>
            <a:r>
              <a:rPr lang="en-US" sz="1200" dirty="0" err="1"/>
              <a:t>precolombiane</a:t>
            </a:r>
            <a:r>
              <a:rPr lang="en-US" sz="1200" dirty="0"/>
              <a:t> ha 2 </a:t>
            </a:r>
            <a:r>
              <a:rPr lang="en-US" sz="1200" dirty="0" err="1"/>
              <a:t>periodi</a:t>
            </a:r>
            <a:r>
              <a:rPr lang="en-US" sz="1200" dirty="0"/>
              <a:t>: il primo </a:t>
            </a:r>
            <a:r>
              <a:rPr lang="en-US" sz="1200" dirty="0" err="1"/>
              <a:t>periodo</a:t>
            </a:r>
            <a:r>
              <a:rPr lang="en-US" sz="1200" dirty="0"/>
              <a:t> è il </a:t>
            </a:r>
            <a:r>
              <a:rPr lang="en-US" sz="1200" dirty="0" err="1"/>
              <a:t>preceramico</a:t>
            </a:r>
            <a:r>
              <a:rPr lang="en-US" sz="1200" dirty="0"/>
              <a:t> ed è il </a:t>
            </a:r>
            <a:r>
              <a:rPr lang="en-US" sz="1200" dirty="0" err="1"/>
              <a:t>più</a:t>
            </a:r>
            <a:r>
              <a:rPr lang="en-US" sz="1200" dirty="0"/>
              <a:t> </a:t>
            </a:r>
            <a:r>
              <a:rPr lang="en-US" sz="1200" dirty="0" err="1"/>
              <a:t>lungo</a:t>
            </a:r>
            <a:r>
              <a:rPr lang="en-US" sz="1200" dirty="0"/>
              <a:t>: </a:t>
            </a:r>
            <a:r>
              <a:rPr lang="en-US" sz="1200" dirty="0" err="1"/>
              <a:t>copre</a:t>
            </a:r>
            <a:r>
              <a:rPr lang="en-US" sz="1200" dirty="0"/>
              <a:t> dal 15.000 </a:t>
            </a:r>
            <a:r>
              <a:rPr lang="en-US" sz="1200" dirty="0" err="1"/>
              <a:t>aC.</a:t>
            </a:r>
            <a:r>
              <a:rPr lang="en-US" sz="1200" dirty="0"/>
              <a:t> C. </a:t>
            </a:r>
            <a:r>
              <a:rPr lang="en-US" sz="1200" dirty="0" err="1"/>
              <a:t>fino</a:t>
            </a:r>
            <a:r>
              <a:rPr lang="en-US" sz="1200" dirty="0"/>
              <a:t> al 2000 a. C .; </a:t>
            </a:r>
            <a:r>
              <a:rPr lang="en-US" sz="1200" dirty="0" err="1"/>
              <a:t>comprende</a:t>
            </a:r>
            <a:r>
              <a:rPr lang="en-US" sz="1200" dirty="0"/>
              <a:t> </a:t>
            </a:r>
            <a:r>
              <a:rPr lang="en-US" sz="1200" dirty="0" err="1"/>
              <a:t>i</a:t>
            </a:r>
            <a:r>
              <a:rPr lang="en-US" sz="1200" dirty="0"/>
              <a:t> </a:t>
            </a:r>
            <a:r>
              <a:rPr lang="en-US" sz="1200" dirty="0" err="1"/>
              <a:t>periodi</a:t>
            </a:r>
            <a:r>
              <a:rPr lang="en-US" sz="1200" dirty="0"/>
              <a:t> "</a:t>
            </a:r>
            <a:r>
              <a:rPr lang="en-US" sz="1200" dirty="0" err="1"/>
              <a:t>litici</a:t>
            </a:r>
            <a:r>
              <a:rPr lang="en-US" sz="1200" dirty="0"/>
              <a:t>" (15.000-7000 </a:t>
            </a:r>
            <a:r>
              <a:rPr lang="en-US" sz="1200" dirty="0" err="1"/>
              <a:t>a.C</a:t>
            </a:r>
            <a:r>
              <a:rPr lang="en-US" sz="1200" dirty="0"/>
              <a:t>.), </a:t>
            </a:r>
            <a:r>
              <a:rPr lang="en-US" sz="1200" dirty="0" err="1"/>
              <a:t>i</a:t>
            </a:r>
            <a:r>
              <a:rPr lang="en-US" sz="1200" dirty="0"/>
              <a:t> </a:t>
            </a:r>
            <a:r>
              <a:rPr lang="en-US" sz="1200" dirty="0" err="1"/>
              <a:t>primi</a:t>
            </a:r>
            <a:r>
              <a:rPr lang="en-US" sz="1200" dirty="0"/>
              <a:t> </a:t>
            </a:r>
            <a:r>
              <a:rPr lang="en-US" sz="1200" dirty="0" err="1"/>
              <a:t>periodi</a:t>
            </a:r>
            <a:r>
              <a:rPr lang="en-US" sz="1200" dirty="0"/>
              <a:t> </a:t>
            </a:r>
            <a:r>
              <a:rPr lang="en-US" sz="1200" dirty="0" err="1"/>
              <a:t>arcaici</a:t>
            </a:r>
            <a:r>
              <a:rPr lang="en-US" sz="1200" dirty="0"/>
              <a:t> (7000-4000 </a:t>
            </a:r>
            <a:r>
              <a:rPr lang="en-US" sz="1200" dirty="0" err="1"/>
              <a:t>a.C</a:t>
            </a:r>
            <a:r>
              <a:rPr lang="en-US" sz="1200" dirty="0"/>
              <a:t>.) e il tardo </a:t>
            </a:r>
            <a:r>
              <a:rPr lang="en-US" sz="1200" dirty="0" err="1"/>
              <a:t>arcaico</a:t>
            </a:r>
            <a:r>
              <a:rPr lang="en-US" sz="1200" dirty="0"/>
              <a:t> (40i0-2000 </a:t>
            </a:r>
            <a:r>
              <a:rPr lang="en-US" sz="1200" dirty="0" err="1"/>
              <a:t>a.C</a:t>
            </a:r>
            <a:r>
              <a:rPr lang="en-US" sz="1200" dirty="0"/>
              <a:t>.).  Il secondo </a:t>
            </a:r>
            <a:r>
              <a:rPr lang="en-US" sz="1200" dirty="0" err="1"/>
              <a:t>periodo</a:t>
            </a:r>
            <a:r>
              <a:rPr lang="en-US" sz="1200" dirty="0"/>
              <a:t> </a:t>
            </a:r>
            <a:r>
              <a:rPr lang="en-US" sz="1200" dirty="0" err="1"/>
              <a:t>inizia</a:t>
            </a:r>
            <a:r>
              <a:rPr lang="en-US" sz="1200" dirty="0"/>
              <a:t> dal 2000 a. C., con la </a:t>
            </a:r>
            <a:r>
              <a:rPr lang="en-US" sz="1200" dirty="0" err="1"/>
              <a:t>comparsa</a:t>
            </a:r>
            <a:r>
              <a:rPr lang="en-US" sz="1200" dirty="0"/>
              <a:t> e lo </a:t>
            </a:r>
            <a:r>
              <a:rPr lang="en-US" sz="1200" dirty="0" err="1"/>
              <a:t>sviluppo</a:t>
            </a:r>
            <a:r>
              <a:rPr lang="en-US" sz="1200" dirty="0"/>
              <a:t> </a:t>
            </a:r>
            <a:r>
              <a:rPr lang="en-US" sz="1200" dirty="0" err="1"/>
              <a:t>della</a:t>
            </a:r>
            <a:r>
              <a:rPr lang="en-US" sz="1200" dirty="0"/>
              <a:t> </a:t>
            </a:r>
            <a:r>
              <a:rPr lang="en-US" sz="1200" dirty="0" err="1"/>
              <a:t>ceramica</a:t>
            </a:r>
            <a:r>
              <a:rPr lang="en-US" sz="1200" dirty="0"/>
              <a:t>, ed è il </a:t>
            </a:r>
            <a:r>
              <a:rPr lang="en-US" sz="1200" dirty="0" err="1"/>
              <a:t>periodo</a:t>
            </a:r>
            <a:r>
              <a:rPr lang="en-US" sz="1200" dirty="0"/>
              <a:t> </a:t>
            </a:r>
            <a:r>
              <a:rPr lang="en-US" sz="1200" dirty="0" err="1"/>
              <a:t>ceramico</a:t>
            </a:r>
            <a:r>
              <a:rPr lang="en-US" sz="1200" dirty="0"/>
              <a:t> o </a:t>
            </a:r>
            <a:r>
              <a:rPr lang="en-US" sz="1200" dirty="0" err="1"/>
              <a:t>formatovo</a:t>
            </a:r>
            <a:r>
              <a:rPr lang="en-US" sz="1200" dirty="0"/>
              <a:t>, </a:t>
            </a:r>
            <a:r>
              <a:rPr lang="en-US" sz="1200" dirty="0" err="1"/>
              <a:t>che</a:t>
            </a:r>
            <a:r>
              <a:rPr lang="en-US" sz="1200" dirty="0"/>
              <a:t> è </a:t>
            </a:r>
            <a:r>
              <a:rPr lang="en-US" sz="1200" dirty="0" err="1"/>
              <a:t>diviso</a:t>
            </a:r>
            <a:r>
              <a:rPr lang="en-US" sz="1200" dirty="0"/>
              <a:t> in </a:t>
            </a:r>
            <a:r>
              <a:rPr lang="en-US" sz="1200" dirty="0" err="1"/>
              <a:t>inferiore</a:t>
            </a:r>
            <a:r>
              <a:rPr lang="en-US" sz="1200" dirty="0"/>
              <a:t> o </a:t>
            </a:r>
            <a:r>
              <a:rPr lang="en-US" sz="1200" dirty="0" err="1"/>
              <a:t>iniziale</a:t>
            </a:r>
            <a:r>
              <a:rPr lang="en-US" sz="1200" dirty="0"/>
              <a:t>, </a:t>
            </a:r>
            <a:r>
              <a:rPr lang="en-US" sz="1200" dirty="0" err="1"/>
              <a:t>intermedio</a:t>
            </a:r>
            <a:r>
              <a:rPr lang="en-US" sz="1200" dirty="0"/>
              <a:t> o medio, e </a:t>
            </a:r>
            <a:r>
              <a:rPr lang="en-US" sz="1200" dirty="0" err="1"/>
              <a:t>superiore</a:t>
            </a:r>
            <a:r>
              <a:rPr lang="en-US" sz="1200" dirty="0"/>
              <a:t> o finale.</a:t>
            </a:r>
          </a:p>
        </p:txBody>
      </p:sp>
      <p:sp>
        <p:nvSpPr>
          <p:cNvPr id="4" name="3 CuadroTexto"/>
          <p:cNvSpPr txBox="1"/>
          <p:nvPr/>
        </p:nvSpPr>
        <p:spPr>
          <a:xfrm>
            <a:off x="342899" y="4275493"/>
            <a:ext cx="8258175" cy="407804"/>
          </a:xfrm>
          <a:prstGeom prst="rect">
            <a:avLst/>
          </a:prstGeom>
          <a:noFill/>
        </p:spPr>
        <p:txBody>
          <a:bodyPr wrap="square" lIns="68580" tIns="34290" rIns="68580" bIns="34290" rtlCol="0">
            <a:spAutoFit/>
          </a:bodyPr>
          <a:lstStyle/>
          <a:p>
            <a:r>
              <a:rPr lang="es-PE" sz="1050" dirty="0"/>
              <a:t>Jorge </a:t>
            </a:r>
            <a:r>
              <a:rPr lang="es-PE" sz="1050" dirty="0" err="1"/>
              <a:t>Moscol</a:t>
            </a:r>
            <a:r>
              <a:rPr lang="es-PE" sz="1050" dirty="0"/>
              <a:t> Gonzales. El conocimiento anatómico en el Perú preincaico. / Revista de la Asociación Médica Argentina, Vol. 131, Número 4 de 2018. </a:t>
            </a:r>
            <a:r>
              <a:rPr lang="es-PE" sz="1050" dirty="0">
                <a:hlinkClick r:id="rId2" invalidUrl="https://www.ama-med.org.ar/uploads_archivos/1583/Rev-4-2018-completa AMA.pdf"/>
              </a:rPr>
              <a:t>https://www.ama-med.org.ar/uploads_archivos/1583/Rev-4-2018-completa%20AMA.pdf#page=6</a:t>
            </a:r>
            <a:endParaRPr lang="es-PE" sz="1050" dirty="0"/>
          </a:p>
        </p:txBody>
      </p:sp>
    </p:spTree>
    <p:extLst>
      <p:ext uri="{BB962C8B-B14F-4D97-AF65-F5344CB8AC3E}">
        <p14:creationId xmlns:p14="http://schemas.microsoft.com/office/powerpoint/2010/main" val="250638836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67005" y="1013583"/>
            <a:ext cx="7886700" cy="322057"/>
          </a:xfrm>
        </p:spPr>
        <p:txBody>
          <a:bodyPr>
            <a:normAutofit/>
          </a:bodyPr>
          <a:lstStyle/>
          <a:p>
            <a:r>
              <a:rPr lang="es-PE" sz="1600" b="1" dirty="0">
                <a:solidFill>
                  <a:schemeClr val="accent2"/>
                </a:solidFill>
                <a:effectLst>
                  <a:outerShdw blurRad="38100" dist="38100" dir="2700000" algn="tl">
                    <a:srgbClr val="000000">
                      <a:alpha val="43137"/>
                    </a:srgbClr>
                  </a:outerShdw>
                </a:effectLst>
              </a:rPr>
              <a:t>7. Deformazioni craniche</a:t>
            </a:r>
            <a:endParaRPr lang="en-US" sz="1600" b="1" dirty="0">
              <a:solidFill>
                <a:schemeClr val="accent2"/>
              </a:solidFill>
              <a:effectLst>
                <a:outerShdw blurRad="38100" dist="38100" dir="2700000" algn="tl">
                  <a:srgbClr val="000000">
                    <a:alpha val="43137"/>
                  </a:srgbClr>
                </a:outerShdw>
              </a:effectLst>
            </a:endParaRPr>
          </a:p>
        </p:txBody>
      </p:sp>
      <p:sp>
        <p:nvSpPr>
          <p:cNvPr id="3" name="Marcador de contenido 2"/>
          <p:cNvSpPr>
            <a:spLocks noGrp="1"/>
          </p:cNvSpPr>
          <p:nvPr>
            <p:ph idx="1"/>
          </p:nvPr>
        </p:nvSpPr>
        <p:spPr>
          <a:xfrm>
            <a:off x="618376" y="1533605"/>
            <a:ext cx="7886700" cy="1117127"/>
          </a:xfrm>
        </p:spPr>
        <p:txBody>
          <a:bodyPr>
            <a:normAutofit fontScale="92500" lnSpcReduction="10000"/>
          </a:bodyPr>
          <a:lstStyle/>
          <a:p>
            <a:pPr marL="0" indent="0" algn="just">
              <a:buNone/>
            </a:pPr>
            <a:r>
              <a:rPr lang="en-US" sz="1200" dirty="0"/>
              <a:t>È </a:t>
            </a:r>
            <a:r>
              <a:rPr lang="en-US" sz="1200" dirty="0" err="1"/>
              <a:t>stato</a:t>
            </a:r>
            <a:r>
              <a:rPr lang="en-US" sz="1200" dirty="0"/>
              <a:t> </a:t>
            </a:r>
            <a:r>
              <a:rPr lang="en-US" sz="1200" dirty="0" err="1"/>
              <a:t>trovato</a:t>
            </a:r>
            <a:r>
              <a:rPr lang="en-US" sz="1200" dirty="0"/>
              <a:t> un </a:t>
            </a:r>
            <a:r>
              <a:rPr lang="en-US" sz="1200" dirty="0" err="1"/>
              <a:t>riscontro</a:t>
            </a:r>
            <a:r>
              <a:rPr lang="en-US" sz="1200" dirty="0"/>
              <a:t> he le culture </a:t>
            </a:r>
            <a:r>
              <a:rPr lang="en-US" sz="1200" dirty="0" err="1"/>
              <a:t>precolombiane</a:t>
            </a:r>
            <a:r>
              <a:rPr lang="en-US" sz="1200" dirty="0"/>
              <a:t> </a:t>
            </a:r>
            <a:r>
              <a:rPr lang="en-US" sz="1200" dirty="0" err="1"/>
              <a:t>sviluppavano</a:t>
            </a:r>
            <a:r>
              <a:rPr lang="en-US" sz="1200" dirty="0"/>
              <a:t> </a:t>
            </a:r>
            <a:r>
              <a:rPr lang="en-US" sz="1200" dirty="0" err="1"/>
              <a:t>importanti</a:t>
            </a:r>
            <a:r>
              <a:rPr lang="en-US" sz="1200" dirty="0"/>
              <a:t> </a:t>
            </a:r>
            <a:r>
              <a:rPr lang="en-US" sz="1200" dirty="0" err="1"/>
              <a:t>tecniche</a:t>
            </a:r>
            <a:r>
              <a:rPr lang="en-US" sz="1200" dirty="0"/>
              <a:t> di </a:t>
            </a:r>
            <a:r>
              <a:rPr lang="en-US" sz="1200" dirty="0" err="1"/>
              <a:t>deformazioni</a:t>
            </a:r>
            <a:r>
              <a:rPr lang="en-US" sz="1200" dirty="0"/>
              <a:t> </a:t>
            </a:r>
            <a:r>
              <a:rPr lang="en-US" sz="1200" dirty="0" err="1"/>
              <a:t>craniche</a:t>
            </a:r>
            <a:r>
              <a:rPr lang="en-US" sz="1200" dirty="0"/>
              <a:t> </a:t>
            </a:r>
            <a:r>
              <a:rPr lang="en-US" sz="1200" dirty="0" err="1"/>
              <a:t>trovando</a:t>
            </a:r>
            <a:r>
              <a:rPr lang="en-US" sz="1200" dirty="0"/>
              <a:t> </a:t>
            </a:r>
            <a:r>
              <a:rPr lang="en-US" sz="1200" dirty="0" err="1"/>
              <a:t>resti</a:t>
            </a:r>
            <a:r>
              <a:rPr lang="en-US" sz="1200" dirty="0"/>
              <a:t> </a:t>
            </a:r>
            <a:r>
              <a:rPr lang="en-US" sz="1200" dirty="0" err="1"/>
              <a:t>mummificati</a:t>
            </a:r>
            <a:r>
              <a:rPr lang="en-US" sz="1200" dirty="0"/>
              <a:t> con </a:t>
            </a:r>
            <a:r>
              <a:rPr lang="en-US" sz="1200" dirty="0" err="1"/>
              <a:t>rimodellamento</a:t>
            </a:r>
            <a:r>
              <a:rPr lang="en-US" sz="1200" dirty="0"/>
              <a:t> </a:t>
            </a:r>
            <a:r>
              <a:rPr lang="en-US" sz="1200" dirty="0" err="1"/>
              <a:t>cranico</a:t>
            </a:r>
            <a:r>
              <a:rPr lang="en-US" sz="1200" dirty="0"/>
              <a:t>. La </a:t>
            </a:r>
            <a:r>
              <a:rPr lang="en-US" sz="1200" dirty="0" err="1"/>
              <a:t>deformazione</a:t>
            </a:r>
            <a:r>
              <a:rPr lang="en-US" sz="1200" dirty="0"/>
              <a:t> </a:t>
            </a:r>
            <a:r>
              <a:rPr lang="en-US" sz="1200" dirty="0" err="1"/>
              <a:t>cranica</a:t>
            </a:r>
            <a:r>
              <a:rPr lang="en-US" sz="1200" dirty="0"/>
              <a:t> </a:t>
            </a:r>
            <a:r>
              <a:rPr lang="en-US" sz="1200" dirty="0" err="1"/>
              <a:t>consiste</a:t>
            </a:r>
            <a:r>
              <a:rPr lang="en-US" sz="1200" dirty="0"/>
              <a:t> </a:t>
            </a:r>
            <a:r>
              <a:rPr lang="en-US" sz="1200" dirty="0" err="1"/>
              <a:t>nel</a:t>
            </a:r>
            <a:r>
              <a:rPr lang="en-US" sz="1200" dirty="0"/>
              <a:t> </a:t>
            </a:r>
            <a:r>
              <a:rPr lang="en-US" sz="1200" dirty="0" err="1"/>
              <a:t>posizionamento</a:t>
            </a:r>
            <a:r>
              <a:rPr lang="en-US" sz="1200" dirty="0"/>
              <a:t> di </a:t>
            </a:r>
            <a:r>
              <a:rPr lang="en-US" sz="1200" dirty="0" err="1"/>
              <a:t>elementi</a:t>
            </a:r>
            <a:r>
              <a:rPr lang="en-US" sz="1200" dirty="0"/>
              <a:t> rigidi (</a:t>
            </a:r>
            <a:r>
              <a:rPr lang="en-US" sz="1200" dirty="0" err="1"/>
              <a:t>stecche</a:t>
            </a:r>
            <a:r>
              <a:rPr lang="en-US" sz="1200" dirty="0"/>
              <a:t>) e / o </a:t>
            </a:r>
            <a:r>
              <a:rPr lang="en-US" sz="1200" dirty="0" err="1"/>
              <a:t>elementi</a:t>
            </a:r>
            <a:r>
              <a:rPr lang="en-US" sz="1200" dirty="0"/>
              <a:t> </a:t>
            </a:r>
            <a:r>
              <a:rPr lang="en-US" sz="1200" dirty="0" err="1"/>
              <a:t>flessibili</a:t>
            </a:r>
            <a:r>
              <a:rPr lang="en-US" sz="1200" dirty="0"/>
              <a:t> (pad di diverse </a:t>
            </a:r>
            <a:r>
              <a:rPr lang="en-US" sz="1200" dirty="0" err="1"/>
              <a:t>forme</a:t>
            </a:r>
            <a:r>
              <a:rPr lang="en-US" sz="1200" dirty="0"/>
              <a:t>, </a:t>
            </a:r>
            <a:r>
              <a:rPr lang="en-US" sz="1200" dirty="0" err="1"/>
              <a:t>nastri</a:t>
            </a:r>
            <a:r>
              <a:rPr lang="en-US" sz="1200" dirty="0"/>
              <a:t>, </a:t>
            </a:r>
            <a:r>
              <a:rPr lang="en-US" sz="1200" dirty="0" err="1"/>
              <a:t>cinghie</a:t>
            </a:r>
            <a:r>
              <a:rPr lang="en-US" sz="1200" dirty="0"/>
              <a:t>) </a:t>
            </a:r>
            <a:r>
              <a:rPr lang="en-US" sz="1200" dirty="0" err="1"/>
              <a:t>che</a:t>
            </a:r>
            <a:r>
              <a:rPr lang="en-US" sz="1200" dirty="0"/>
              <a:t> </a:t>
            </a:r>
            <a:r>
              <a:rPr lang="en-US" sz="1200" dirty="0" err="1"/>
              <a:t>si</a:t>
            </a:r>
            <a:r>
              <a:rPr lang="en-US" sz="1200" dirty="0"/>
              <a:t> </a:t>
            </a:r>
            <a:r>
              <a:rPr lang="en-US" sz="1200" dirty="0" err="1"/>
              <a:t>adattano</a:t>
            </a:r>
            <a:r>
              <a:rPr lang="en-US" sz="1200" dirty="0"/>
              <a:t> al </a:t>
            </a:r>
            <a:r>
              <a:rPr lang="en-US" sz="1200" dirty="0" err="1"/>
              <a:t>cranio</a:t>
            </a:r>
            <a:r>
              <a:rPr lang="en-US" sz="1200" dirty="0"/>
              <a:t> </a:t>
            </a:r>
            <a:r>
              <a:rPr lang="en-US" sz="1200" dirty="0" err="1"/>
              <a:t>nei</a:t>
            </a:r>
            <a:r>
              <a:rPr lang="en-US" sz="1200" dirty="0"/>
              <a:t> </a:t>
            </a:r>
            <a:r>
              <a:rPr lang="en-US" sz="1200" dirty="0" err="1"/>
              <a:t>primi</a:t>
            </a:r>
            <a:r>
              <a:rPr lang="en-US" sz="1200" dirty="0"/>
              <a:t> </a:t>
            </a:r>
            <a:r>
              <a:rPr lang="en-US" sz="1200" dirty="0" err="1"/>
              <a:t>mesi</a:t>
            </a:r>
            <a:r>
              <a:rPr lang="en-US" sz="1200" dirty="0"/>
              <a:t> di vita e </a:t>
            </a:r>
            <a:r>
              <a:rPr lang="en-US" sz="1200" dirty="0" err="1"/>
              <a:t>fino</a:t>
            </a:r>
            <a:r>
              <a:rPr lang="en-US" sz="1200" dirty="0"/>
              <a:t> a </a:t>
            </a:r>
            <a:r>
              <a:rPr lang="en-US" sz="1200" dirty="0" err="1"/>
              <a:t>tre</a:t>
            </a:r>
            <a:r>
              <a:rPr lang="en-US" sz="1200" dirty="0"/>
              <a:t> anni di </a:t>
            </a:r>
            <a:r>
              <a:rPr lang="en-US" sz="1200" dirty="0" err="1"/>
              <a:t>età</a:t>
            </a:r>
            <a:r>
              <a:rPr lang="en-US" sz="1200" dirty="0"/>
              <a:t>, per </a:t>
            </a:r>
            <a:r>
              <a:rPr lang="en-US" sz="1200" dirty="0" err="1"/>
              <a:t>esercitare</a:t>
            </a:r>
            <a:r>
              <a:rPr lang="en-US" sz="1200" dirty="0"/>
              <a:t> </a:t>
            </a:r>
            <a:r>
              <a:rPr lang="en-US" sz="1200" dirty="0" err="1"/>
              <a:t>pressione</a:t>
            </a:r>
            <a:r>
              <a:rPr lang="en-US" sz="1200" dirty="0"/>
              <a:t> in </a:t>
            </a:r>
            <a:r>
              <a:rPr lang="en-US" sz="1200" dirty="0" err="1"/>
              <a:t>alcune</a:t>
            </a:r>
            <a:r>
              <a:rPr lang="en-US" sz="1200" dirty="0"/>
              <a:t> </a:t>
            </a:r>
            <a:r>
              <a:rPr lang="en-US" sz="1200" dirty="0" err="1"/>
              <a:t>aree</a:t>
            </a:r>
            <a:r>
              <a:rPr lang="en-US" sz="1200" dirty="0"/>
              <a:t>, </a:t>
            </a:r>
            <a:r>
              <a:rPr lang="en-US" sz="1200" dirty="0" err="1"/>
              <a:t>riuscendo</a:t>
            </a:r>
            <a:r>
              <a:rPr lang="en-US" sz="1200" dirty="0"/>
              <a:t> a </a:t>
            </a:r>
            <a:r>
              <a:rPr lang="en-US" sz="1200" dirty="0" err="1"/>
              <a:t>dirigere</a:t>
            </a:r>
            <a:r>
              <a:rPr lang="en-US" sz="1200" dirty="0"/>
              <a:t> la </a:t>
            </a:r>
            <a:r>
              <a:rPr lang="en-US" sz="1200" dirty="0" err="1"/>
              <a:t>crescita</a:t>
            </a:r>
            <a:r>
              <a:rPr lang="en-US" sz="1200" dirty="0"/>
              <a:t> verso le </a:t>
            </a:r>
            <a:r>
              <a:rPr lang="en-US" sz="1200" dirty="0" err="1"/>
              <a:t>aree</a:t>
            </a:r>
            <a:r>
              <a:rPr lang="en-US" sz="1200" dirty="0"/>
              <a:t> del </a:t>
            </a:r>
            <a:r>
              <a:rPr lang="en-US" sz="1200" dirty="0" err="1"/>
              <a:t>cranio</a:t>
            </a:r>
            <a:r>
              <a:rPr lang="en-US" sz="1200" dirty="0"/>
              <a:t> dove </a:t>
            </a:r>
            <a:r>
              <a:rPr lang="en-US" sz="1200" dirty="0" err="1"/>
              <a:t>c'era</a:t>
            </a:r>
            <a:r>
              <a:rPr lang="en-US" sz="1200" dirty="0"/>
              <a:t> </a:t>
            </a:r>
            <a:r>
              <a:rPr lang="en-US" sz="1200" dirty="0" err="1"/>
              <a:t>meno</a:t>
            </a:r>
            <a:r>
              <a:rPr lang="en-US" sz="1200" dirty="0"/>
              <a:t> </a:t>
            </a:r>
            <a:r>
              <a:rPr lang="en-US" sz="1200" dirty="0" err="1"/>
              <a:t>pressione</a:t>
            </a:r>
            <a:r>
              <a:rPr lang="en-US" sz="1200" dirty="0"/>
              <a:t>.
</a:t>
            </a:r>
            <a:endParaRPr lang="en-US" dirty="0"/>
          </a:p>
        </p:txBody>
      </p:sp>
      <p:sp>
        <p:nvSpPr>
          <p:cNvPr id="4" name="3 CuadroTexto"/>
          <p:cNvSpPr txBox="1"/>
          <p:nvPr/>
        </p:nvSpPr>
        <p:spPr>
          <a:xfrm>
            <a:off x="700088" y="4022011"/>
            <a:ext cx="8058150" cy="592470"/>
          </a:xfrm>
          <a:prstGeom prst="rect">
            <a:avLst/>
          </a:prstGeom>
          <a:noFill/>
        </p:spPr>
        <p:txBody>
          <a:bodyPr wrap="square" lIns="68580" tIns="34290" rIns="68580" bIns="34290" rtlCol="0">
            <a:spAutoFit/>
          </a:bodyPr>
          <a:lstStyle/>
          <a:p>
            <a:r>
              <a:rPr lang="en-US" sz="1000" b="1" dirty="0" err="1"/>
              <a:t>Tiesler</a:t>
            </a:r>
            <a:r>
              <a:rPr lang="en-US" sz="1000" b="1" dirty="0"/>
              <a:t>, V. </a:t>
            </a:r>
            <a:r>
              <a:rPr lang="en-US" sz="1000" i="1" dirty="0"/>
              <a:t>The </a:t>
            </a:r>
            <a:r>
              <a:rPr lang="en-US" sz="1000" i="1" dirty="0" err="1"/>
              <a:t>bioarchaeology</a:t>
            </a:r>
            <a:r>
              <a:rPr lang="en-US" sz="1000" i="1" dirty="0"/>
              <a:t> of artificial cranial modifications. New approaches to head shaping and its meanings in </a:t>
            </a:r>
            <a:r>
              <a:rPr lang="en-US" sz="1000" i="1" dirty="0" err="1"/>
              <a:t>precolumbian</a:t>
            </a:r>
            <a:r>
              <a:rPr lang="en-US" sz="1000" i="1" dirty="0"/>
              <a:t> Mesoamerica and beyond</a:t>
            </a:r>
            <a:r>
              <a:rPr lang="en-US" sz="1000" dirty="0"/>
              <a:t>, Springer, New York. 2014. https://doi.org/10.1007/978-1-4614- 8760-9</a:t>
            </a:r>
            <a:endParaRPr lang="es-PE" sz="1000" dirty="0"/>
          </a:p>
          <a:p>
            <a:endParaRPr lang="es-PE" dirty="0"/>
          </a:p>
        </p:txBody>
      </p:sp>
    </p:spTree>
    <p:extLst>
      <p:ext uri="{BB962C8B-B14F-4D97-AF65-F5344CB8AC3E}">
        <p14:creationId xmlns:p14="http://schemas.microsoft.com/office/powerpoint/2010/main" val="47113618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64263" y="931390"/>
            <a:ext cx="7886700" cy="332331"/>
          </a:xfrm>
        </p:spPr>
        <p:txBody>
          <a:bodyPr>
            <a:normAutofit/>
          </a:bodyPr>
          <a:lstStyle/>
          <a:p>
            <a:r>
              <a:rPr lang="es-PE" sz="1600" b="1" dirty="0">
                <a:solidFill>
                  <a:schemeClr val="accent2"/>
                </a:solidFill>
                <a:effectLst>
                  <a:outerShdw blurRad="38100" dist="38100" dir="2700000" algn="tl">
                    <a:srgbClr val="000000">
                      <a:alpha val="43137"/>
                    </a:srgbClr>
                  </a:outerShdw>
                </a:effectLst>
              </a:rPr>
              <a:t>7. Deformazioni craniche</a:t>
            </a:r>
            <a:endParaRPr lang="en-US" sz="1600" b="1" dirty="0">
              <a:solidFill>
                <a:schemeClr val="accent2"/>
              </a:solidFill>
              <a:effectLst>
                <a:outerShdw blurRad="38100" dist="38100" dir="2700000" algn="tl">
                  <a:srgbClr val="000000">
                    <a:alpha val="43137"/>
                  </a:srgbClr>
                </a:outerShdw>
              </a:effectLst>
            </a:endParaRPr>
          </a:p>
        </p:txBody>
      </p:sp>
      <p:sp>
        <p:nvSpPr>
          <p:cNvPr id="3" name="Marcador de contenido 2"/>
          <p:cNvSpPr>
            <a:spLocks noGrp="1"/>
          </p:cNvSpPr>
          <p:nvPr>
            <p:ph idx="1"/>
          </p:nvPr>
        </p:nvSpPr>
        <p:spPr>
          <a:xfrm>
            <a:off x="445325" y="1378125"/>
            <a:ext cx="8336478" cy="1580832"/>
          </a:xfrm>
        </p:spPr>
        <p:txBody>
          <a:bodyPr>
            <a:normAutofit fontScale="32500" lnSpcReduction="20000"/>
          </a:bodyPr>
          <a:lstStyle/>
          <a:p>
            <a:pPr marL="0" indent="0" algn="just">
              <a:buNone/>
            </a:pPr>
            <a:r>
              <a:rPr lang="en-US" sz="3700" dirty="0"/>
              <a:t>Nelle culture </a:t>
            </a:r>
            <a:r>
              <a:rPr lang="en-US" sz="3700" dirty="0" err="1"/>
              <a:t>andine</a:t>
            </a:r>
            <a:r>
              <a:rPr lang="en-US" sz="3700" dirty="0"/>
              <a:t>, la </a:t>
            </a:r>
            <a:r>
              <a:rPr lang="en-US" sz="3700" dirty="0" err="1"/>
              <a:t>modifica</a:t>
            </a:r>
            <a:r>
              <a:rPr lang="en-US" sz="3700" dirty="0"/>
              <a:t> </a:t>
            </a:r>
            <a:r>
              <a:rPr lang="en-US" sz="3700" dirty="0" err="1"/>
              <a:t>della</a:t>
            </a:r>
            <a:r>
              <a:rPr lang="en-US" sz="3700" dirty="0"/>
              <a:t> forma del </a:t>
            </a:r>
            <a:r>
              <a:rPr lang="en-US" sz="3700" dirty="0" err="1"/>
              <a:t>cranio</a:t>
            </a:r>
            <a:r>
              <a:rPr lang="en-US" sz="3700" dirty="0"/>
              <a:t> è </a:t>
            </a:r>
            <a:r>
              <a:rPr lang="en-US" sz="3700" dirty="0" err="1"/>
              <a:t>stata</a:t>
            </a:r>
            <a:r>
              <a:rPr lang="en-US" sz="3700" dirty="0"/>
              <a:t> </a:t>
            </a:r>
            <a:r>
              <a:rPr lang="en-US" sz="3700" dirty="0" err="1"/>
              <a:t>effettuata</a:t>
            </a:r>
            <a:r>
              <a:rPr lang="en-US" sz="3700" dirty="0"/>
              <a:t> per </a:t>
            </a:r>
            <a:r>
              <a:rPr lang="en-US" sz="3700" dirty="0" err="1"/>
              <a:t>identificare</a:t>
            </a:r>
            <a:r>
              <a:rPr lang="en-US" sz="3700" dirty="0"/>
              <a:t> </a:t>
            </a:r>
            <a:r>
              <a:rPr lang="en-US" sz="3700" dirty="0" err="1"/>
              <a:t>persone</a:t>
            </a:r>
            <a:r>
              <a:rPr lang="en-US" sz="3700" dirty="0"/>
              <a:t> di diverse </a:t>
            </a:r>
            <a:r>
              <a:rPr lang="en-US" sz="3700" dirty="0" err="1"/>
              <a:t>origini</a:t>
            </a:r>
            <a:r>
              <a:rPr lang="en-US" sz="3700" dirty="0"/>
              <a:t> </a:t>
            </a:r>
            <a:r>
              <a:rPr lang="en-US" sz="3700" dirty="0" err="1"/>
              <a:t>geografiche</a:t>
            </a:r>
            <a:r>
              <a:rPr lang="en-US" sz="3700" dirty="0"/>
              <a:t> o </a:t>
            </a:r>
            <a:r>
              <a:rPr lang="en-US" sz="3700" dirty="0" err="1"/>
              <a:t>sociali</a:t>
            </a:r>
            <a:r>
              <a:rPr lang="en-US" sz="3700" dirty="0"/>
              <a:t>.    </a:t>
            </a:r>
            <a:r>
              <a:rPr lang="en-US" sz="3700" dirty="0" err="1"/>
              <a:t>Tra</a:t>
            </a:r>
            <a:r>
              <a:rPr lang="en-US" sz="3700" dirty="0"/>
              <a:t> le </a:t>
            </a:r>
            <a:r>
              <a:rPr lang="en-US" sz="3700" dirty="0" err="1"/>
              <a:t>alterazioni</a:t>
            </a:r>
            <a:r>
              <a:rPr lang="en-US" sz="3700" dirty="0"/>
              <a:t> del </a:t>
            </a:r>
            <a:r>
              <a:rPr lang="en-US" sz="3700" dirty="0" err="1"/>
              <a:t>cranio</a:t>
            </a:r>
            <a:r>
              <a:rPr lang="en-US" sz="3700" dirty="0"/>
              <a:t>, </a:t>
            </a:r>
            <a:r>
              <a:rPr lang="en-US" sz="3700" dirty="0" err="1"/>
              <a:t>i</a:t>
            </a:r>
            <a:r>
              <a:rPr lang="en-US" sz="3700" dirty="0"/>
              <a:t> </a:t>
            </a:r>
            <a:r>
              <a:rPr lang="en-US" sz="3700" dirty="0" err="1"/>
              <a:t>cronisti</a:t>
            </a:r>
            <a:r>
              <a:rPr lang="en-US" sz="3700" dirty="0"/>
              <a:t> </a:t>
            </a:r>
            <a:r>
              <a:rPr lang="en-US" sz="3700" dirty="0" err="1"/>
              <a:t>descrivono</a:t>
            </a:r>
            <a:r>
              <a:rPr lang="en-US" sz="3700" dirty="0"/>
              <a:t>: “le </a:t>
            </a:r>
            <a:r>
              <a:rPr lang="en-US" sz="3700" dirty="0" err="1"/>
              <a:t>fronti</a:t>
            </a:r>
            <a:r>
              <a:rPr lang="en-US" sz="3700" dirty="0"/>
              <a:t> </a:t>
            </a:r>
            <a:r>
              <a:rPr lang="en-US" sz="3700" dirty="0" err="1"/>
              <a:t>allargate</a:t>
            </a:r>
            <a:r>
              <a:rPr lang="en-US" sz="3700" dirty="0"/>
              <a:t>; </a:t>
            </a:r>
            <a:r>
              <a:rPr lang="en-US" sz="3700" dirty="0" err="1"/>
              <a:t>affondate</a:t>
            </a:r>
            <a:r>
              <a:rPr lang="en-US" sz="3700" dirty="0"/>
              <a:t> o </a:t>
            </a:r>
            <a:r>
              <a:rPr lang="en-US" sz="3700" dirty="0" err="1"/>
              <a:t>assottigliate</a:t>
            </a:r>
            <a:r>
              <a:rPr lang="en-US" sz="3700" dirty="0"/>
              <a:t>; </a:t>
            </a:r>
            <a:r>
              <a:rPr lang="en-US" sz="3700" dirty="0" err="1"/>
              <a:t>nuche</a:t>
            </a:r>
            <a:r>
              <a:rPr lang="en-US" sz="3700" dirty="0"/>
              <a:t> </a:t>
            </a:r>
            <a:r>
              <a:rPr lang="en-US" sz="3700" dirty="0" err="1"/>
              <a:t>piatte</a:t>
            </a:r>
            <a:r>
              <a:rPr lang="en-US" sz="3700" dirty="0"/>
              <a:t> o </a:t>
            </a:r>
            <a:r>
              <a:rPr lang="en-US" sz="3700" dirty="0" err="1"/>
              <a:t>appiattite</a:t>
            </a:r>
            <a:r>
              <a:rPr lang="en-US" sz="3700" dirty="0"/>
              <a:t>; e le teste </a:t>
            </a:r>
            <a:r>
              <a:rPr lang="en-US" sz="3700" dirty="0" err="1"/>
              <a:t>allungate</a:t>
            </a:r>
            <a:r>
              <a:rPr lang="en-US" sz="3700" dirty="0"/>
              <a:t>, </a:t>
            </a:r>
            <a:r>
              <a:rPr lang="en-US" sz="3700" dirty="0" err="1"/>
              <a:t>che</a:t>
            </a:r>
            <a:r>
              <a:rPr lang="en-US" sz="3700" dirty="0"/>
              <a:t>, in </a:t>
            </a:r>
            <a:r>
              <a:rPr lang="en-US" sz="3700" dirty="0" err="1"/>
              <a:t>alcuni</a:t>
            </a:r>
            <a:r>
              <a:rPr lang="en-US" sz="3700" dirty="0"/>
              <a:t> </a:t>
            </a:r>
            <a:r>
              <a:rPr lang="en-US" sz="3700" dirty="0" err="1"/>
              <a:t>casi</a:t>
            </a:r>
            <a:r>
              <a:rPr lang="en-US" sz="3700" dirty="0"/>
              <a:t>, </a:t>
            </a:r>
            <a:r>
              <a:rPr lang="en-US" sz="3700" dirty="0" err="1"/>
              <a:t>prendono</a:t>
            </a:r>
            <a:r>
              <a:rPr lang="en-US" sz="3700" dirty="0"/>
              <a:t> la forma di un </a:t>
            </a:r>
            <a:r>
              <a:rPr lang="en-US" sz="3700" dirty="0" err="1"/>
              <a:t>mortaio</a:t>
            </a:r>
            <a:r>
              <a:rPr lang="en-US" sz="3700" dirty="0"/>
              <a:t> ".
</a:t>
            </a:r>
            <a:endParaRPr lang="es-ES" dirty="0"/>
          </a:p>
          <a:p>
            <a:pPr algn="just">
              <a:buNone/>
            </a:pPr>
            <a:endParaRPr lang="es-ES" dirty="0"/>
          </a:p>
          <a:p>
            <a:pPr algn="just">
              <a:buNone/>
            </a:pPr>
            <a:endParaRPr lang="es-ES" dirty="0"/>
          </a:p>
          <a:p>
            <a:pPr algn="just">
              <a:buNone/>
            </a:pPr>
            <a:endParaRPr lang="es-ES" dirty="0"/>
          </a:p>
          <a:p>
            <a:pPr>
              <a:buNone/>
            </a:pPr>
            <a:r>
              <a:rPr lang="es-ES" i="1" dirty="0"/>
              <a:t>     </a:t>
            </a:r>
            <a:endParaRPr lang="es-PE" dirty="0"/>
          </a:p>
          <a:p>
            <a:pPr>
              <a:buNone/>
            </a:pPr>
            <a:endParaRPr lang="es-PE" dirty="0"/>
          </a:p>
        </p:txBody>
      </p:sp>
      <p:sp>
        <p:nvSpPr>
          <p:cNvPr id="4" name="3 CuadroTexto"/>
          <p:cNvSpPr txBox="1"/>
          <p:nvPr/>
        </p:nvSpPr>
        <p:spPr>
          <a:xfrm>
            <a:off x="213756" y="4096987"/>
            <a:ext cx="8568047" cy="377026"/>
          </a:xfrm>
          <a:prstGeom prst="rect">
            <a:avLst/>
          </a:prstGeom>
          <a:noFill/>
        </p:spPr>
        <p:txBody>
          <a:bodyPr wrap="square" lIns="68580" tIns="34290" rIns="68580" bIns="34290" rtlCol="0">
            <a:spAutoFit/>
          </a:bodyPr>
          <a:lstStyle/>
          <a:p>
            <a:r>
              <a:rPr lang="es-ES" sz="1000" i="1" dirty="0"/>
              <a:t>Elsa </a:t>
            </a:r>
            <a:r>
              <a:rPr lang="es-ES" sz="1000" i="1" dirty="0" err="1"/>
              <a:t>Tomasto-Cagigao</a:t>
            </a:r>
            <a:r>
              <a:rPr lang="es-ES" sz="1000" i="1" dirty="0"/>
              <a:t>. </a:t>
            </a:r>
            <a:r>
              <a:rPr lang="es-ES" sz="1000" cap="small" dirty="0"/>
              <a:t>Modificaciones</a:t>
            </a:r>
            <a:r>
              <a:rPr lang="es-ES" sz="1000" dirty="0"/>
              <a:t> </a:t>
            </a:r>
            <a:r>
              <a:rPr lang="es-ES" sz="1000" cap="small" dirty="0"/>
              <a:t>craneales</a:t>
            </a:r>
            <a:r>
              <a:rPr lang="es-ES" sz="1000" dirty="0"/>
              <a:t> p</a:t>
            </a:r>
            <a:r>
              <a:rPr lang="es-ES" sz="1000" cap="small" dirty="0"/>
              <a:t>aracas:</a:t>
            </a:r>
            <a:r>
              <a:rPr lang="es-ES" sz="1000" dirty="0"/>
              <a:t> </a:t>
            </a:r>
            <a:r>
              <a:rPr lang="es-ES" sz="1000" cap="small" dirty="0"/>
              <a:t>¿estatus,</a:t>
            </a:r>
            <a:r>
              <a:rPr lang="es-ES" sz="1000" dirty="0"/>
              <a:t> </a:t>
            </a:r>
            <a:r>
              <a:rPr lang="es-ES" sz="1000" cap="small" dirty="0"/>
              <a:t>etnicidad,</a:t>
            </a:r>
            <a:r>
              <a:rPr lang="es-ES" sz="1000" dirty="0"/>
              <a:t> </a:t>
            </a:r>
            <a:r>
              <a:rPr lang="es-ES" sz="1000" cap="small" dirty="0"/>
              <a:t>estética?</a:t>
            </a:r>
            <a:r>
              <a:rPr lang="es-PE" sz="1000" cap="small" dirty="0"/>
              <a:t>. </a:t>
            </a:r>
            <a:r>
              <a:rPr lang="es-ES" sz="1000" dirty="0"/>
              <a:t>BOLETÍN DE ARQUEOLOGÍA PUCP / N.° 22 / 2017, 255-276 / ISSN 1029-2004. https://doi.org/10.18800/boletindearqueologiapucp.201701.010</a:t>
            </a:r>
            <a:endParaRPr lang="es-PE" sz="1000" dirty="0"/>
          </a:p>
        </p:txBody>
      </p:sp>
    </p:spTree>
    <p:extLst>
      <p:ext uri="{BB962C8B-B14F-4D97-AF65-F5344CB8AC3E}">
        <p14:creationId xmlns:p14="http://schemas.microsoft.com/office/powerpoint/2010/main" val="55352663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37003" y="833764"/>
            <a:ext cx="7886700" cy="363154"/>
          </a:xfrm>
        </p:spPr>
        <p:txBody>
          <a:bodyPr>
            <a:normAutofit/>
          </a:bodyPr>
          <a:lstStyle/>
          <a:p>
            <a:r>
              <a:rPr lang="es-PE" sz="1600" b="1" dirty="0">
                <a:solidFill>
                  <a:schemeClr val="accent2"/>
                </a:solidFill>
                <a:effectLst>
                  <a:outerShdw blurRad="38100" dist="38100" dir="2700000" algn="tl">
                    <a:srgbClr val="000000">
                      <a:alpha val="43137"/>
                    </a:srgbClr>
                  </a:outerShdw>
                </a:effectLst>
              </a:rPr>
              <a:t>7. Deformazioni craniche</a:t>
            </a:r>
            <a:endParaRPr lang="en-US" sz="1600" b="1" dirty="0">
              <a:solidFill>
                <a:schemeClr val="accent2"/>
              </a:solidFill>
              <a:effectLst>
                <a:outerShdw blurRad="38100" dist="38100" dir="2700000" algn="tl">
                  <a:srgbClr val="000000">
                    <a:alpha val="43137"/>
                  </a:srgbClr>
                </a:outerShdw>
              </a:effectLst>
            </a:endParaRPr>
          </a:p>
        </p:txBody>
      </p:sp>
      <p:sp>
        <p:nvSpPr>
          <p:cNvPr id="3" name="Marcador de contenido 2"/>
          <p:cNvSpPr>
            <a:spLocks noGrp="1"/>
          </p:cNvSpPr>
          <p:nvPr>
            <p:ph idx="1"/>
          </p:nvPr>
        </p:nvSpPr>
        <p:spPr>
          <a:xfrm>
            <a:off x="445325" y="1378125"/>
            <a:ext cx="8336478" cy="2522920"/>
          </a:xfrm>
        </p:spPr>
        <p:txBody>
          <a:bodyPr>
            <a:normAutofit fontScale="85000" lnSpcReduction="20000"/>
          </a:bodyPr>
          <a:lstStyle/>
          <a:p>
            <a:pPr algn="just">
              <a:buNone/>
            </a:pPr>
            <a:r>
              <a:rPr lang="es-ES" sz="2900" dirty="0"/>
              <a:t>   </a:t>
            </a:r>
            <a:endParaRPr lang="es-ES" sz="3800" dirty="0"/>
          </a:p>
          <a:p>
            <a:pPr algn="just">
              <a:buNone/>
            </a:pPr>
            <a:endParaRPr lang="es-ES" dirty="0"/>
          </a:p>
          <a:p>
            <a:pPr algn="just">
              <a:buNone/>
            </a:pPr>
            <a:endParaRPr lang="es-ES" dirty="0"/>
          </a:p>
          <a:p>
            <a:pPr algn="just">
              <a:buNone/>
            </a:pPr>
            <a:endParaRPr lang="es-ES" dirty="0"/>
          </a:p>
          <a:p>
            <a:pPr algn="just">
              <a:buNone/>
            </a:pPr>
            <a:endParaRPr lang="es-ES" dirty="0"/>
          </a:p>
          <a:p>
            <a:pPr algn="just">
              <a:buNone/>
            </a:pPr>
            <a:endParaRPr lang="es-ES" dirty="0"/>
          </a:p>
          <a:p>
            <a:pPr>
              <a:buNone/>
            </a:pPr>
            <a:r>
              <a:rPr lang="es-ES" i="1" dirty="0"/>
              <a:t>     </a:t>
            </a:r>
            <a:endParaRPr lang="es-PE" dirty="0"/>
          </a:p>
          <a:p>
            <a:pPr>
              <a:buNone/>
            </a:pPr>
            <a:r>
              <a:rPr lang="es-ES" dirty="0"/>
              <a:t> </a:t>
            </a:r>
            <a:endParaRPr lang="es-PE" dirty="0"/>
          </a:p>
          <a:p>
            <a:pPr algn="just">
              <a:buNone/>
            </a:pPr>
            <a:endParaRPr lang="en-US" dirty="0"/>
          </a:p>
        </p:txBody>
      </p:sp>
      <p:sp>
        <p:nvSpPr>
          <p:cNvPr id="4" name="3 CuadroTexto"/>
          <p:cNvSpPr txBox="1"/>
          <p:nvPr/>
        </p:nvSpPr>
        <p:spPr>
          <a:xfrm>
            <a:off x="222662" y="4328557"/>
            <a:ext cx="8568047" cy="377026"/>
          </a:xfrm>
          <a:prstGeom prst="rect">
            <a:avLst/>
          </a:prstGeom>
          <a:noFill/>
        </p:spPr>
        <p:txBody>
          <a:bodyPr wrap="square" lIns="68580" tIns="34290" rIns="68580" bIns="34290" rtlCol="0">
            <a:spAutoFit/>
          </a:bodyPr>
          <a:lstStyle/>
          <a:p>
            <a:r>
              <a:rPr lang="es-ES" sz="1000" i="1" dirty="0"/>
              <a:t>Elsa </a:t>
            </a:r>
            <a:r>
              <a:rPr lang="es-ES" sz="1000" i="1" dirty="0" err="1"/>
              <a:t>Tomasto-Cagigao</a:t>
            </a:r>
            <a:r>
              <a:rPr lang="es-ES" sz="1000" i="1" dirty="0"/>
              <a:t>. </a:t>
            </a:r>
            <a:r>
              <a:rPr lang="es-ES" sz="1000" cap="small" dirty="0"/>
              <a:t>Modificaciones</a:t>
            </a:r>
            <a:r>
              <a:rPr lang="es-ES" sz="1000" dirty="0"/>
              <a:t> </a:t>
            </a:r>
            <a:r>
              <a:rPr lang="es-ES" sz="1000" cap="small" dirty="0"/>
              <a:t>craneales</a:t>
            </a:r>
            <a:r>
              <a:rPr lang="es-ES" sz="1000" dirty="0"/>
              <a:t> p</a:t>
            </a:r>
            <a:r>
              <a:rPr lang="es-ES" sz="1000" cap="small" dirty="0"/>
              <a:t>aracas:</a:t>
            </a:r>
            <a:r>
              <a:rPr lang="es-ES" sz="1000" dirty="0"/>
              <a:t> </a:t>
            </a:r>
            <a:r>
              <a:rPr lang="es-ES" sz="1000" cap="small" dirty="0"/>
              <a:t>¿estatus,</a:t>
            </a:r>
            <a:r>
              <a:rPr lang="es-ES" sz="1000" dirty="0"/>
              <a:t> </a:t>
            </a:r>
            <a:r>
              <a:rPr lang="es-ES" sz="1000" cap="small" dirty="0"/>
              <a:t>etnicidad,</a:t>
            </a:r>
            <a:r>
              <a:rPr lang="es-ES" sz="1000" dirty="0"/>
              <a:t> </a:t>
            </a:r>
            <a:r>
              <a:rPr lang="es-ES" sz="1000" cap="small" dirty="0"/>
              <a:t>estética?</a:t>
            </a:r>
            <a:r>
              <a:rPr lang="es-PE" sz="1000" cap="small" dirty="0"/>
              <a:t>. </a:t>
            </a:r>
            <a:r>
              <a:rPr lang="es-ES" sz="1000" dirty="0"/>
              <a:t>BOLETÍN DE ARQUEOLOGÍA PUCP / N.° 22 / 2017, 255-276 / ISSN 1029-2004. https://doi.org/10.18800/boletindearqueologiapucp.201701.010</a:t>
            </a:r>
            <a:endParaRPr lang="es-PE" sz="1000" dirty="0"/>
          </a:p>
        </p:txBody>
      </p:sp>
      <p:pic>
        <p:nvPicPr>
          <p:cNvPr id="6" name="image4.jpeg"/>
          <p:cNvPicPr/>
          <p:nvPr/>
        </p:nvPicPr>
        <p:blipFill>
          <a:blip r:embed="rId2" cstate="print"/>
          <a:stretch>
            <a:fillRect/>
          </a:stretch>
        </p:blipFill>
        <p:spPr>
          <a:xfrm>
            <a:off x="537003" y="1262868"/>
            <a:ext cx="4353495" cy="2887891"/>
          </a:xfrm>
          <a:prstGeom prst="rect">
            <a:avLst/>
          </a:prstGeom>
        </p:spPr>
      </p:pic>
      <p:sp>
        <p:nvSpPr>
          <p:cNvPr id="7" name="6 CuadroTexto"/>
          <p:cNvSpPr txBox="1"/>
          <p:nvPr/>
        </p:nvSpPr>
        <p:spPr>
          <a:xfrm>
            <a:off x="5957777" y="1262868"/>
            <a:ext cx="2983676" cy="2100575"/>
          </a:xfrm>
          <a:prstGeom prst="rect">
            <a:avLst/>
          </a:prstGeom>
          <a:noFill/>
        </p:spPr>
        <p:txBody>
          <a:bodyPr wrap="square" lIns="68580" tIns="34290" rIns="68580" bIns="34290" rtlCol="0">
            <a:spAutoFit/>
          </a:bodyPr>
          <a:lstStyle/>
          <a:p>
            <a:pPr algn="just"/>
            <a:r>
              <a:rPr lang="en-US" sz="1200" dirty="0" err="1"/>
              <a:t>Teschi</a:t>
            </a:r>
            <a:r>
              <a:rPr lang="en-US" sz="1200" dirty="0"/>
              <a:t> Wari </a:t>
            </a:r>
            <a:r>
              <a:rPr lang="en-US" sz="1200" dirty="0" err="1"/>
              <a:t>Kayan</a:t>
            </a:r>
            <a:r>
              <a:rPr lang="en-US" sz="1200" dirty="0"/>
              <a:t> del Early Horizon in vista </a:t>
            </a:r>
            <a:r>
              <a:rPr lang="en-US" sz="1200" dirty="0" err="1"/>
              <a:t>laterale</a:t>
            </a:r>
            <a:r>
              <a:rPr lang="en-US" sz="1200" dirty="0"/>
              <a:t> </a:t>
            </a:r>
            <a:r>
              <a:rPr lang="en-US" sz="1200" dirty="0" err="1"/>
              <a:t>destra</a:t>
            </a:r>
            <a:r>
              <a:rPr lang="en-US" sz="1200" dirty="0"/>
              <a:t> e </a:t>
            </a:r>
            <a:r>
              <a:rPr lang="en-US" sz="1200" dirty="0" err="1"/>
              <a:t>superiore</a:t>
            </a:r>
            <a:r>
              <a:rPr lang="en-US" sz="1200" dirty="0"/>
              <a:t>. 352 (H) e 136 (I): </a:t>
            </a:r>
            <a:r>
              <a:rPr lang="en-US" sz="1200" dirty="0" err="1"/>
              <a:t>Teschi</a:t>
            </a:r>
            <a:r>
              <a:rPr lang="en-US" sz="1200" dirty="0"/>
              <a:t> </a:t>
            </a:r>
            <a:r>
              <a:rPr lang="en-US" sz="1200" dirty="0" err="1"/>
              <a:t>inferiori</a:t>
            </a:r>
            <a:r>
              <a:rPr lang="en-US" sz="1200" dirty="0"/>
              <a:t> con </a:t>
            </a:r>
            <a:r>
              <a:rPr lang="en-US" sz="1200" dirty="0" err="1"/>
              <a:t>tappo</a:t>
            </a:r>
            <a:r>
              <a:rPr lang="en-US" sz="1200" dirty="0"/>
              <a:t> </a:t>
            </a:r>
            <a:r>
              <a:rPr lang="en-US" sz="1200" dirty="0" err="1"/>
              <a:t>sicipitale</a:t>
            </a:r>
            <a:r>
              <a:rPr lang="en-US" sz="1200" dirty="0"/>
              <a:t>, </a:t>
            </a:r>
            <a:r>
              <a:rPr lang="en-US" sz="1200" dirty="0" err="1"/>
              <a:t>morrillo</a:t>
            </a:r>
            <a:r>
              <a:rPr lang="en-US" sz="1200" dirty="0"/>
              <a:t> </a:t>
            </a:r>
            <a:r>
              <a:rPr lang="en-US" sz="1200" dirty="0" err="1"/>
              <a:t>frontale</a:t>
            </a:r>
            <a:r>
              <a:rPr lang="en-US" sz="1200" dirty="0"/>
              <a:t> e </a:t>
            </a:r>
            <a:r>
              <a:rPr lang="en-US" sz="1200" dirty="0" err="1"/>
              <a:t>meno</a:t>
            </a:r>
            <a:r>
              <a:rPr lang="en-US" sz="1200" dirty="0"/>
              <a:t> retro-groove </a:t>
            </a:r>
            <a:r>
              <a:rPr lang="en-US" sz="1200" dirty="0" err="1"/>
              <a:t>coronale</a:t>
            </a:r>
            <a:r>
              <a:rPr lang="en-US" sz="1200" dirty="0"/>
              <a:t>. 87 (C) e 375 (G): segno di </a:t>
            </a:r>
            <a:r>
              <a:rPr lang="en-US" sz="1200" dirty="0" err="1"/>
              <a:t>pressione</a:t>
            </a:r>
            <a:r>
              <a:rPr lang="en-US" sz="1200" dirty="0"/>
              <a:t> </a:t>
            </a:r>
            <a:r>
              <a:rPr lang="en-US" sz="1200" dirty="0" err="1"/>
              <a:t>sulla</a:t>
            </a:r>
            <a:r>
              <a:rPr lang="en-US" sz="1200" dirty="0"/>
              <a:t> </a:t>
            </a:r>
            <a:r>
              <a:rPr lang="en-US" sz="1200" dirty="0" err="1"/>
              <a:t>fronte</a:t>
            </a:r>
            <a:r>
              <a:rPr lang="en-US" sz="1200" dirty="0"/>
              <a:t> </a:t>
            </a:r>
            <a:r>
              <a:rPr lang="en-US" sz="1200" dirty="0" err="1"/>
              <a:t>meno</a:t>
            </a:r>
            <a:r>
              <a:rPr lang="en-US" sz="1200" dirty="0"/>
              <a:t> marcato. 81 (A), 381 (B), 110 (D), 113 (E): </a:t>
            </a:r>
            <a:r>
              <a:rPr lang="en-US" sz="1200" dirty="0" err="1"/>
              <a:t>impronta</a:t>
            </a:r>
            <a:r>
              <a:rPr lang="en-US" sz="1200" dirty="0"/>
              <a:t> di </a:t>
            </a:r>
            <a:r>
              <a:rPr lang="en-US" sz="1200" dirty="0" err="1"/>
              <a:t>pressione</a:t>
            </a:r>
            <a:r>
              <a:rPr lang="en-US" sz="1200" dirty="0"/>
              <a:t> </a:t>
            </a:r>
            <a:r>
              <a:rPr lang="en-US" sz="1200" dirty="0" err="1"/>
              <a:t>all'altezza</a:t>
            </a:r>
            <a:r>
              <a:rPr lang="en-US" sz="1200" dirty="0"/>
              <a:t> </a:t>
            </a:r>
            <a:r>
              <a:rPr lang="en-US" sz="1200" dirty="0" err="1"/>
              <a:t>della</a:t>
            </a:r>
            <a:r>
              <a:rPr lang="en-US" sz="1200" dirty="0"/>
              <a:t> Lambda. 114 (J) e 70 (J): </a:t>
            </a:r>
            <a:r>
              <a:rPr lang="en-US" sz="1200" dirty="0" err="1"/>
              <a:t>Teschi</a:t>
            </a:r>
            <a:r>
              <a:rPr lang="en-US" sz="1200" dirty="0"/>
              <a:t> con </a:t>
            </a:r>
            <a:r>
              <a:rPr lang="en-US" sz="1200" dirty="0" err="1"/>
              <a:t>vertice</a:t>
            </a:r>
            <a:r>
              <a:rPr lang="en-US" sz="1200" dirty="0"/>
              <a:t> a forma </a:t>
            </a:r>
            <a:r>
              <a:rPr lang="en-US" sz="1200" dirty="0" err="1"/>
              <a:t>ovale</a:t>
            </a:r>
            <a:r>
              <a:rPr lang="en-US" sz="1200" dirty="0"/>
              <a:t> o </a:t>
            </a:r>
            <a:r>
              <a:rPr lang="en-US" sz="1200" dirty="0" err="1"/>
              <a:t>cuore</a:t>
            </a:r>
            <a:r>
              <a:rPr lang="en-US" sz="1200" dirty="0"/>
              <a:t>. 364 (L): </a:t>
            </a:r>
            <a:r>
              <a:rPr lang="en-US" sz="1200" dirty="0" err="1"/>
              <a:t>Teschio</a:t>
            </a:r>
            <a:r>
              <a:rPr lang="en-US" sz="1200" dirty="0"/>
              <a:t> </a:t>
            </a:r>
            <a:r>
              <a:rPr lang="en-US" sz="1200" dirty="0" err="1"/>
              <a:t>che</a:t>
            </a:r>
            <a:r>
              <a:rPr lang="en-US" sz="1200" dirty="0"/>
              <a:t> non </a:t>
            </a:r>
            <a:r>
              <a:rPr lang="en-US" sz="1200" dirty="0" err="1"/>
              <a:t>presenta</a:t>
            </a:r>
            <a:r>
              <a:rPr lang="en-US" sz="1200" dirty="0"/>
              <a:t> </a:t>
            </a:r>
            <a:r>
              <a:rPr lang="en-US" sz="1200" dirty="0" err="1"/>
              <a:t>caratteristiche</a:t>
            </a:r>
            <a:r>
              <a:rPr lang="en-US" sz="1200" dirty="0"/>
              <a:t> di </a:t>
            </a:r>
            <a:r>
              <a:rPr lang="en-US" sz="1200" dirty="0" err="1"/>
              <a:t>questo</a:t>
            </a:r>
            <a:r>
              <a:rPr lang="en-US" sz="1200" dirty="0"/>
              <a:t> </a:t>
            </a:r>
            <a:r>
              <a:rPr lang="en-US" sz="1200" dirty="0" err="1"/>
              <a:t>gruppo</a:t>
            </a:r>
            <a:r>
              <a:rPr lang="en-US" sz="1200" dirty="0"/>
              <a:t> (</a:t>
            </a:r>
            <a:r>
              <a:rPr lang="en-US" sz="1200" dirty="0" err="1"/>
              <a:t>foto</a:t>
            </a:r>
            <a:r>
              <a:rPr lang="en-US" sz="1200" dirty="0"/>
              <a:t> Elsa </a:t>
            </a:r>
            <a:r>
              <a:rPr lang="en-US" sz="1200" dirty="0" err="1"/>
              <a:t>Tomasto-Cagigao</a:t>
            </a:r>
            <a:r>
              <a:rPr lang="en-US" sz="1200" dirty="0"/>
              <a:t>).</a:t>
            </a:r>
            <a:endParaRPr lang="es-PE" sz="1200" dirty="0"/>
          </a:p>
        </p:txBody>
      </p:sp>
    </p:spTree>
    <p:extLst>
      <p:ext uri="{BB962C8B-B14F-4D97-AF65-F5344CB8AC3E}">
        <p14:creationId xmlns:p14="http://schemas.microsoft.com/office/powerpoint/2010/main" val="55352663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97828" y="828648"/>
            <a:ext cx="7886700" cy="496718"/>
          </a:xfrm>
        </p:spPr>
        <p:txBody>
          <a:bodyPr>
            <a:normAutofit/>
          </a:bodyPr>
          <a:lstStyle/>
          <a:p>
            <a:r>
              <a:rPr lang="es-PE" sz="1600" b="1" dirty="0">
                <a:solidFill>
                  <a:schemeClr val="accent2"/>
                </a:solidFill>
                <a:effectLst>
                  <a:outerShdw blurRad="38100" dist="38100" dir="2700000" algn="tl">
                    <a:srgbClr val="000000">
                      <a:alpha val="43137"/>
                    </a:srgbClr>
                  </a:outerShdw>
                </a:effectLst>
              </a:rPr>
              <a:t>8. Processo di mummificazione.</a:t>
            </a:r>
            <a:endParaRPr lang="en-US" sz="1600" b="1" dirty="0">
              <a:solidFill>
                <a:schemeClr val="accent2"/>
              </a:solidFill>
              <a:effectLst>
                <a:outerShdw blurRad="38100" dist="38100" dir="2700000" algn="tl">
                  <a:srgbClr val="000000">
                    <a:alpha val="43137"/>
                  </a:srgbClr>
                </a:outerShdw>
              </a:effectLst>
            </a:endParaRPr>
          </a:p>
        </p:txBody>
      </p:sp>
      <p:pic>
        <p:nvPicPr>
          <p:cNvPr id="4" name="Marcador de contenido 3"/>
          <p:cNvPicPr>
            <a:picLocks noGrp="1" noChangeAspect="1"/>
          </p:cNvPicPr>
          <p:nvPr>
            <p:ph idx="1"/>
          </p:nvPr>
        </p:nvPicPr>
        <p:blipFill rotWithShape="1">
          <a:blip r:embed="rId2" cstate="print"/>
          <a:srcRect l="1" t="22838" r="-1551" b="26158"/>
          <a:stretch/>
        </p:blipFill>
        <p:spPr>
          <a:xfrm>
            <a:off x="648054" y="1421245"/>
            <a:ext cx="8031603" cy="3025378"/>
          </a:xfrm>
          <a:prstGeom prst="rect">
            <a:avLst/>
          </a:prstGeom>
        </p:spPr>
      </p:pic>
    </p:spTree>
    <p:extLst>
      <p:ext uri="{BB962C8B-B14F-4D97-AF65-F5344CB8AC3E}">
        <p14:creationId xmlns:p14="http://schemas.microsoft.com/office/powerpoint/2010/main" val="203750691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67005" y="849197"/>
            <a:ext cx="7886700" cy="424799"/>
          </a:xfrm>
        </p:spPr>
        <p:txBody>
          <a:bodyPr>
            <a:normAutofit/>
          </a:bodyPr>
          <a:lstStyle/>
          <a:p>
            <a:r>
              <a:rPr lang="es-PE" sz="1600" b="1" dirty="0">
                <a:solidFill>
                  <a:schemeClr val="accent2"/>
                </a:solidFill>
                <a:effectLst>
                  <a:outerShdw blurRad="38100" dist="38100" dir="2700000" algn="tl">
                    <a:srgbClr val="000000">
                      <a:alpha val="43137"/>
                    </a:srgbClr>
                  </a:outerShdw>
                </a:effectLst>
              </a:rPr>
              <a:t>8. Processo di mummificazione.</a:t>
            </a:r>
            <a:endParaRPr lang="en-US" sz="1600" b="1" dirty="0">
              <a:solidFill>
                <a:schemeClr val="accent2"/>
              </a:solidFill>
              <a:effectLst>
                <a:outerShdw blurRad="38100" dist="38100" dir="2700000" algn="tl">
                  <a:srgbClr val="000000">
                    <a:alpha val="43137"/>
                  </a:srgbClr>
                </a:outerShdw>
              </a:effectLst>
            </a:endParaRPr>
          </a:p>
        </p:txBody>
      </p:sp>
      <p:pic>
        <p:nvPicPr>
          <p:cNvPr id="4" name="Marcador de contenido 3"/>
          <p:cNvPicPr>
            <a:picLocks noGrp="1" noChangeAspect="1"/>
          </p:cNvPicPr>
          <p:nvPr>
            <p:ph idx="1"/>
          </p:nvPr>
        </p:nvPicPr>
        <p:blipFill>
          <a:blip r:embed="rId2" cstate="print"/>
          <a:stretch>
            <a:fillRect/>
          </a:stretch>
        </p:blipFill>
        <p:spPr>
          <a:xfrm>
            <a:off x="2365508" y="1554154"/>
            <a:ext cx="3562680" cy="2672010"/>
          </a:xfrm>
          <a:prstGeom prst="rect">
            <a:avLst/>
          </a:prstGeom>
        </p:spPr>
      </p:pic>
    </p:spTree>
    <p:extLst>
      <p:ext uri="{BB962C8B-B14F-4D97-AF65-F5344CB8AC3E}">
        <p14:creationId xmlns:p14="http://schemas.microsoft.com/office/powerpoint/2010/main" val="19861078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67005" y="859471"/>
            <a:ext cx="7886700" cy="414525"/>
          </a:xfrm>
        </p:spPr>
        <p:txBody>
          <a:bodyPr>
            <a:normAutofit/>
          </a:bodyPr>
          <a:lstStyle/>
          <a:p>
            <a:r>
              <a:rPr lang="es-PE" sz="1600" b="1" dirty="0">
                <a:solidFill>
                  <a:schemeClr val="accent2"/>
                </a:solidFill>
                <a:effectLst>
                  <a:outerShdw blurRad="38100" dist="38100" dir="2700000" algn="tl">
                    <a:srgbClr val="000000">
                      <a:alpha val="43137"/>
                    </a:srgbClr>
                  </a:outerShdw>
                </a:effectLst>
              </a:rPr>
              <a:t>8. Processo di mummificazione.</a:t>
            </a:r>
            <a:endParaRPr lang="en-US" sz="1600" b="1" dirty="0">
              <a:solidFill>
                <a:schemeClr val="accent2"/>
              </a:solidFill>
              <a:effectLst>
                <a:outerShdw blurRad="38100" dist="38100" dir="2700000" algn="tl">
                  <a:srgbClr val="000000">
                    <a:alpha val="43137"/>
                  </a:srgbClr>
                </a:outerShdw>
              </a:effectLst>
            </a:endParaRPr>
          </a:p>
        </p:txBody>
      </p:sp>
      <p:pic>
        <p:nvPicPr>
          <p:cNvPr id="4" name="Marcador de contenido 3"/>
          <p:cNvPicPr>
            <a:picLocks noGrp="1" noChangeAspect="1"/>
          </p:cNvPicPr>
          <p:nvPr>
            <p:ph idx="1"/>
          </p:nvPr>
        </p:nvPicPr>
        <p:blipFill>
          <a:blip r:embed="rId2" cstate="print"/>
          <a:stretch>
            <a:fillRect/>
          </a:stretch>
        </p:blipFill>
        <p:spPr>
          <a:xfrm>
            <a:off x="2365509" y="1461687"/>
            <a:ext cx="3778438" cy="2833829"/>
          </a:xfrm>
          <a:prstGeom prst="rect">
            <a:avLst/>
          </a:prstGeom>
        </p:spPr>
      </p:pic>
    </p:spTree>
    <p:extLst>
      <p:ext uri="{BB962C8B-B14F-4D97-AF65-F5344CB8AC3E}">
        <p14:creationId xmlns:p14="http://schemas.microsoft.com/office/powerpoint/2010/main" val="43485863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38925" y="921115"/>
            <a:ext cx="7886700" cy="455621"/>
          </a:xfrm>
        </p:spPr>
        <p:txBody>
          <a:bodyPr>
            <a:normAutofit fontScale="90000"/>
          </a:bodyPr>
          <a:lstStyle/>
          <a:p>
            <a:r>
              <a:rPr lang="es-PE" sz="1600" b="1" dirty="0">
                <a:solidFill>
                  <a:schemeClr val="accent2"/>
                </a:solidFill>
                <a:effectLst>
                  <a:outerShdw blurRad="38100" dist="38100" dir="2700000" algn="tl">
                    <a:srgbClr val="000000">
                      <a:alpha val="43137"/>
                    </a:srgbClr>
                  </a:outerShdw>
                </a:effectLst>
              </a:rPr>
              <a:t>8. </a:t>
            </a:r>
            <a:r>
              <a:rPr lang="it-IT" sz="1600" b="1" dirty="0">
                <a:solidFill>
                  <a:schemeClr val="accent2"/>
                </a:solidFill>
                <a:effectLst>
                  <a:outerShdw blurRad="38100" dist="38100" dir="2700000" algn="tl">
                    <a:srgbClr val="000000">
                      <a:alpha val="43137"/>
                    </a:srgbClr>
                  </a:outerShdw>
                </a:effectLst>
              </a:rPr>
              <a:t>Processo di mummificazione</a:t>
            </a:r>
            <a:r>
              <a:rPr lang="en-US" sz="1600" b="1" dirty="0">
                <a:solidFill>
                  <a:schemeClr val="accent2"/>
                </a:solidFill>
                <a:effectLst>
                  <a:outerShdw blurRad="38100" dist="38100" dir="2700000" algn="tl">
                    <a:srgbClr val="000000">
                      <a:alpha val="43137"/>
                    </a:srgbClr>
                  </a:outerShdw>
                </a:effectLst>
              </a:rPr>
              <a:t/>
            </a:r>
            <a:br>
              <a:rPr lang="en-US" sz="1600" b="1" dirty="0">
                <a:solidFill>
                  <a:schemeClr val="accent2"/>
                </a:solidFill>
                <a:effectLst>
                  <a:outerShdw blurRad="38100" dist="38100" dir="2700000" algn="tl">
                    <a:srgbClr val="000000">
                      <a:alpha val="43137"/>
                    </a:srgbClr>
                  </a:outerShdw>
                </a:effectLst>
              </a:rPr>
            </a:br>
            <a:r>
              <a:rPr lang="es-PE" dirty="0"/>
              <a:t> </a:t>
            </a:r>
            <a:endParaRPr lang="en-US" dirty="0"/>
          </a:p>
        </p:txBody>
      </p:sp>
      <p:pic>
        <p:nvPicPr>
          <p:cNvPr id="5" name="Marcador de contenido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040220" y="1361377"/>
            <a:ext cx="3773969" cy="2830477"/>
          </a:xfrm>
        </p:spPr>
      </p:pic>
    </p:spTree>
    <p:extLst>
      <p:ext uri="{BB962C8B-B14F-4D97-AF65-F5344CB8AC3E}">
        <p14:creationId xmlns:p14="http://schemas.microsoft.com/office/powerpoint/2010/main" val="383314071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571500" y="602617"/>
            <a:ext cx="7886700" cy="994172"/>
          </a:xfrm>
        </p:spPr>
        <p:txBody>
          <a:bodyPr>
            <a:noAutofit/>
          </a:bodyPr>
          <a:lstStyle/>
          <a:p>
            <a:r>
              <a:rPr lang="en-US" sz="1400" b="1" dirty="0">
                <a:solidFill>
                  <a:schemeClr val="accent2"/>
                </a:solidFill>
                <a:effectLst>
                  <a:outerShdw blurRad="38100" dist="38100" dir="2700000" algn="tl">
                    <a:srgbClr val="000000">
                      <a:alpha val="43137"/>
                    </a:srgbClr>
                  </a:outerShdw>
                </a:effectLst>
              </a:rPr>
              <a:t>Museo </a:t>
            </a:r>
            <a:r>
              <a:rPr lang="en-US" sz="1400" b="1" dirty="0" err="1">
                <a:solidFill>
                  <a:schemeClr val="accent2"/>
                </a:solidFill>
                <a:effectLst>
                  <a:outerShdw blurRad="38100" dist="38100" dir="2700000" algn="tl">
                    <a:srgbClr val="000000">
                      <a:alpha val="43137"/>
                    </a:srgbClr>
                  </a:outerShdw>
                </a:effectLst>
              </a:rPr>
              <a:t>dei</a:t>
            </a:r>
            <a:r>
              <a:rPr lang="en-US" sz="1400" b="1" dirty="0">
                <a:solidFill>
                  <a:schemeClr val="accent2"/>
                </a:solidFill>
                <a:effectLst>
                  <a:outerShdw blurRad="38100" dist="38100" dir="2700000" algn="tl">
                    <a:srgbClr val="000000">
                      <a:alpha val="43137"/>
                    </a:srgbClr>
                  </a:outerShdw>
                </a:effectLst>
              </a:rPr>
              <a:t> </a:t>
            </a:r>
            <a:r>
              <a:rPr lang="en-US" sz="1400" b="1" dirty="0" err="1">
                <a:solidFill>
                  <a:schemeClr val="accent2"/>
                </a:solidFill>
                <a:effectLst>
                  <a:outerShdw blurRad="38100" dist="38100" dir="2700000" algn="tl">
                    <a:srgbClr val="000000">
                      <a:alpha val="43137"/>
                    </a:srgbClr>
                  </a:outerShdw>
                </a:effectLst>
              </a:rPr>
              <a:t>Santuari</a:t>
            </a:r>
            <a:r>
              <a:rPr lang="en-US" sz="1400" b="1" dirty="0">
                <a:solidFill>
                  <a:schemeClr val="accent2"/>
                </a:solidFill>
                <a:effectLst>
                  <a:outerShdw blurRad="38100" dist="38100" dir="2700000" algn="tl">
                    <a:srgbClr val="000000">
                      <a:alpha val="43137"/>
                    </a:srgbClr>
                  </a:outerShdw>
                </a:effectLst>
              </a:rPr>
              <a:t> </a:t>
            </a:r>
            <a:r>
              <a:rPr lang="en-US" sz="1400" b="1" dirty="0" err="1">
                <a:solidFill>
                  <a:schemeClr val="accent2"/>
                </a:solidFill>
                <a:effectLst>
                  <a:outerShdw blurRad="38100" dist="38100" dir="2700000" algn="tl">
                    <a:srgbClr val="000000">
                      <a:alpha val="43137"/>
                    </a:srgbClr>
                  </a:outerShdw>
                </a:effectLst>
              </a:rPr>
              <a:t>Andini</a:t>
            </a:r>
            <a:r>
              <a:rPr lang="en-US" sz="1400" b="1" dirty="0">
                <a:solidFill>
                  <a:schemeClr val="accent2"/>
                </a:solidFill>
                <a:effectLst>
                  <a:outerShdw blurRad="38100" dist="38100" dir="2700000" algn="tl">
                    <a:srgbClr val="000000">
                      <a:alpha val="43137"/>
                    </a:srgbClr>
                  </a:outerShdw>
                </a:effectLst>
              </a:rPr>
              <a:t>, </a:t>
            </a:r>
            <a:r>
              <a:rPr lang="en-US" sz="1400" b="1" dirty="0" err="1">
                <a:solidFill>
                  <a:schemeClr val="accent2"/>
                </a:solidFill>
                <a:effectLst>
                  <a:outerShdw blurRad="38100" dist="38100" dir="2700000" algn="tl">
                    <a:srgbClr val="000000">
                      <a:alpha val="43137"/>
                    </a:srgbClr>
                  </a:outerShdw>
                </a:effectLst>
              </a:rPr>
              <a:t>Università</a:t>
            </a:r>
            <a:r>
              <a:rPr lang="en-US" sz="1400" b="1" dirty="0">
                <a:solidFill>
                  <a:schemeClr val="accent2"/>
                </a:solidFill>
                <a:effectLst>
                  <a:outerShdw blurRad="38100" dist="38100" dir="2700000" algn="tl">
                    <a:srgbClr val="000000">
                      <a:alpha val="43137"/>
                    </a:srgbClr>
                  </a:outerShdw>
                </a:effectLst>
              </a:rPr>
              <a:t> Cattolica di Santa Maria</a:t>
            </a:r>
            <a:br>
              <a:rPr lang="en-US" sz="1400" b="1" dirty="0">
                <a:solidFill>
                  <a:schemeClr val="accent2"/>
                </a:solidFill>
                <a:effectLst>
                  <a:outerShdw blurRad="38100" dist="38100" dir="2700000" algn="tl">
                    <a:srgbClr val="000000">
                      <a:alpha val="43137"/>
                    </a:srgbClr>
                  </a:outerShdw>
                </a:effectLst>
              </a:rPr>
            </a:br>
            <a:r>
              <a:rPr lang="en-US" sz="1400" b="1" dirty="0">
                <a:solidFill>
                  <a:schemeClr val="accent2"/>
                </a:solidFill>
                <a:effectLst>
                  <a:outerShdw blurRad="38100" dist="38100" dir="2700000" algn="tl">
                    <a:srgbClr val="000000">
                      <a:alpha val="43137"/>
                    </a:srgbClr>
                  </a:outerShdw>
                </a:effectLst>
              </a:rPr>
              <a:t>
</a:t>
            </a:r>
            <a:endParaRPr lang="es-PE" sz="1400" b="1" dirty="0">
              <a:solidFill>
                <a:schemeClr val="accent2"/>
              </a:solidFill>
              <a:effectLst>
                <a:outerShdw blurRad="38100" dist="38100" dir="2700000" algn="tl">
                  <a:srgbClr val="000000">
                    <a:alpha val="43137"/>
                  </a:srgbClr>
                </a:outerShdw>
              </a:effectLst>
            </a:endParaRPr>
          </a:p>
        </p:txBody>
      </p:sp>
      <p:sp>
        <p:nvSpPr>
          <p:cNvPr id="3" name="2 Marcador de contenido"/>
          <p:cNvSpPr>
            <a:spLocks noGrp="1"/>
          </p:cNvSpPr>
          <p:nvPr>
            <p:ph idx="1"/>
          </p:nvPr>
        </p:nvSpPr>
        <p:spPr>
          <a:xfrm>
            <a:off x="218326" y="1383667"/>
            <a:ext cx="8686800" cy="3263504"/>
          </a:xfrm>
        </p:spPr>
        <p:txBody>
          <a:bodyPr>
            <a:noAutofit/>
          </a:bodyPr>
          <a:lstStyle/>
          <a:p>
            <a:pPr marL="0" indent="0" algn="just">
              <a:buNone/>
            </a:pPr>
            <a:r>
              <a:rPr lang="en-US" sz="1200" dirty="0"/>
              <a:t>“Il Museo </a:t>
            </a:r>
            <a:r>
              <a:rPr lang="en-US" sz="1200" dirty="0" err="1"/>
              <a:t>dei</a:t>
            </a:r>
            <a:r>
              <a:rPr lang="en-US" sz="1200" dirty="0"/>
              <a:t> </a:t>
            </a:r>
            <a:r>
              <a:rPr lang="en-US" sz="1200" dirty="0" err="1"/>
              <a:t>Santuari</a:t>
            </a:r>
            <a:r>
              <a:rPr lang="en-US" sz="1200" dirty="0"/>
              <a:t> </a:t>
            </a:r>
            <a:r>
              <a:rPr lang="en-US" sz="1200" dirty="0" err="1"/>
              <a:t>Andini</a:t>
            </a:r>
            <a:r>
              <a:rPr lang="en-US" sz="1200" dirty="0"/>
              <a:t> </a:t>
            </a:r>
            <a:r>
              <a:rPr lang="en-US" sz="1200" dirty="0" err="1"/>
              <a:t>è</a:t>
            </a:r>
            <a:r>
              <a:rPr lang="en-US" sz="1200" dirty="0"/>
              <a:t> uno </a:t>
            </a:r>
            <a:r>
              <a:rPr lang="en-US" sz="1200" dirty="0" err="1"/>
              <a:t>dei</a:t>
            </a:r>
            <a:r>
              <a:rPr lang="en-US" sz="1200" dirty="0"/>
              <a:t> </a:t>
            </a:r>
            <a:r>
              <a:rPr lang="en-US" sz="1200" dirty="0" err="1"/>
              <a:t>principali</a:t>
            </a:r>
            <a:r>
              <a:rPr lang="en-US" sz="1200" dirty="0"/>
              <a:t> </a:t>
            </a:r>
            <a:r>
              <a:rPr lang="en-US" sz="1200" dirty="0" err="1"/>
              <a:t>musei</a:t>
            </a:r>
            <a:r>
              <a:rPr lang="en-US" sz="1200" dirty="0"/>
              <a:t> </a:t>
            </a:r>
            <a:r>
              <a:rPr lang="en-US" sz="1200" dirty="0" err="1"/>
              <a:t>che</a:t>
            </a:r>
            <a:r>
              <a:rPr lang="en-US" sz="1200" dirty="0"/>
              <a:t> </a:t>
            </a:r>
            <a:r>
              <a:rPr lang="en-US" sz="1200" dirty="0" err="1"/>
              <a:t>si</a:t>
            </a:r>
            <a:r>
              <a:rPr lang="en-US" sz="1200" dirty="0"/>
              <a:t> </a:t>
            </a:r>
            <a:r>
              <a:rPr lang="en-US" sz="1200" dirty="0" err="1"/>
              <a:t>trovano</a:t>
            </a:r>
            <a:r>
              <a:rPr lang="en-US" sz="1200" dirty="0"/>
              <a:t> </a:t>
            </a:r>
            <a:r>
              <a:rPr lang="en-US" sz="1200" dirty="0" err="1"/>
              <a:t>all'interno</a:t>
            </a:r>
            <a:r>
              <a:rPr lang="en-US" sz="1200" dirty="0"/>
              <a:t> </a:t>
            </a:r>
            <a:r>
              <a:rPr lang="en-US" sz="1200" dirty="0" err="1"/>
              <a:t>della</a:t>
            </a:r>
            <a:r>
              <a:rPr lang="en-US" sz="1200" dirty="0"/>
              <a:t> </a:t>
            </a:r>
            <a:r>
              <a:rPr lang="en-US" sz="1200" dirty="0" err="1"/>
              <a:t>regione</a:t>
            </a:r>
            <a:r>
              <a:rPr lang="en-US" sz="1200" dirty="0"/>
              <a:t> di Arequipa. </a:t>
            </a:r>
            <a:r>
              <a:rPr lang="en-US" sz="1200" dirty="0" err="1"/>
              <a:t>Questo</a:t>
            </a:r>
            <a:r>
              <a:rPr lang="en-US" sz="1200" dirty="0"/>
              <a:t> </a:t>
            </a:r>
            <a:r>
              <a:rPr lang="en-US" sz="1200" dirty="0" err="1"/>
              <a:t>museo</a:t>
            </a:r>
            <a:r>
              <a:rPr lang="en-US" sz="1200" dirty="0"/>
              <a:t> </a:t>
            </a:r>
            <a:r>
              <a:rPr lang="en-US" sz="1200" dirty="0" err="1"/>
              <a:t>è</a:t>
            </a:r>
            <a:r>
              <a:rPr lang="en-US" sz="1200" dirty="0"/>
              <a:t> </a:t>
            </a:r>
            <a:r>
              <a:rPr lang="en-US" sz="1200" dirty="0" err="1"/>
              <a:t>attualmente</a:t>
            </a:r>
            <a:r>
              <a:rPr lang="en-US" sz="1200" dirty="0"/>
              <a:t> sotto </a:t>
            </a:r>
            <a:r>
              <a:rPr lang="en-US" sz="1200" dirty="0" err="1"/>
              <a:t>l'amministrazione</a:t>
            </a:r>
            <a:r>
              <a:rPr lang="en-US" sz="1200" dirty="0"/>
              <a:t> </a:t>
            </a:r>
            <a:r>
              <a:rPr lang="en-US" sz="1200" dirty="0" err="1"/>
              <a:t>dell'Università</a:t>
            </a:r>
            <a:r>
              <a:rPr lang="en-US" sz="1200" dirty="0"/>
              <a:t> Cattolica di Santa Maria, ed </a:t>
            </a:r>
            <a:r>
              <a:rPr lang="en-US" sz="1200" dirty="0" err="1"/>
              <a:t>è</a:t>
            </a:r>
            <a:r>
              <a:rPr lang="en-US" sz="1200" dirty="0"/>
              <a:t> </a:t>
            </a:r>
            <a:r>
              <a:rPr lang="en-US" sz="1200" dirty="0" err="1"/>
              <a:t>stato</a:t>
            </a:r>
            <a:r>
              <a:rPr lang="en-US" sz="1200" dirty="0"/>
              <a:t> </a:t>
            </a:r>
            <a:r>
              <a:rPr lang="en-US" sz="1200" dirty="0" err="1"/>
              <a:t>creato</a:t>
            </a:r>
            <a:r>
              <a:rPr lang="en-US" sz="1200" dirty="0"/>
              <a:t> con </a:t>
            </a:r>
            <a:r>
              <a:rPr lang="en-US" sz="1200" dirty="0" err="1"/>
              <a:t>l'intenzione</a:t>
            </a:r>
            <a:r>
              <a:rPr lang="en-US" sz="1200" dirty="0"/>
              <a:t> </a:t>
            </a:r>
            <a:r>
              <a:rPr lang="en-US" sz="1200" dirty="0" err="1"/>
              <a:t>che</a:t>
            </a:r>
            <a:r>
              <a:rPr lang="en-US" sz="1200" dirty="0"/>
              <a:t> ad un </a:t>
            </a:r>
            <a:r>
              <a:rPr lang="en-US" sz="1200" dirty="0" err="1"/>
              <a:t>certo</a:t>
            </a:r>
            <a:r>
              <a:rPr lang="en-US" sz="1200" dirty="0"/>
              <a:t> punto </a:t>
            </a:r>
            <a:r>
              <a:rPr lang="en-US" sz="1200" dirty="0" err="1"/>
              <a:t>diventerà</a:t>
            </a:r>
            <a:r>
              <a:rPr lang="en-US" sz="1200" dirty="0"/>
              <a:t> un </a:t>
            </a:r>
            <a:r>
              <a:rPr lang="en-US" sz="1200" dirty="0" err="1"/>
              <a:t>istituto</a:t>
            </a:r>
            <a:r>
              <a:rPr lang="en-US" sz="1200" dirty="0"/>
              <a:t> di </a:t>
            </a:r>
            <a:r>
              <a:rPr lang="en-US" sz="1200" dirty="0" err="1"/>
              <a:t>ricerca</a:t>
            </a:r>
            <a:r>
              <a:rPr lang="en-US" sz="1200" dirty="0"/>
              <a:t> </a:t>
            </a:r>
            <a:r>
              <a:rPr lang="en-US" sz="1200" dirty="0" err="1"/>
              <a:t>scientifica</a:t>
            </a:r>
            <a:r>
              <a:rPr lang="en-US" sz="1200" dirty="0"/>
              <a:t>, in </a:t>
            </a:r>
            <a:r>
              <a:rPr lang="en-US" sz="1200" dirty="0" err="1"/>
              <a:t>particolare</a:t>
            </a:r>
            <a:r>
              <a:rPr lang="en-US" sz="1200" dirty="0"/>
              <a:t> </a:t>
            </a:r>
            <a:r>
              <a:rPr lang="en-US" sz="1200" dirty="0" err="1"/>
              <a:t>quei</a:t>
            </a:r>
            <a:r>
              <a:rPr lang="en-US" sz="1200" dirty="0"/>
              <a:t> </a:t>
            </a:r>
            <a:r>
              <a:rPr lang="en-US" sz="1200" dirty="0" err="1"/>
              <a:t>pezzi</a:t>
            </a:r>
            <a:r>
              <a:rPr lang="en-US" sz="1200" dirty="0"/>
              <a:t> </a:t>
            </a:r>
            <a:r>
              <a:rPr lang="en-US" sz="1200" dirty="0" err="1"/>
              <a:t>archeologici</a:t>
            </a:r>
            <a:r>
              <a:rPr lang="en-US" sz="1200" dirty="0"/>
              <a:t> </a:t>
            </a:r>
            <a:r>
              <a:rPr lang="en-US" sz="1200" dirty="0" err="1"/>
              <a:t>che</a:t>
            </a:r>
            <a:r>
              <a:rPr lang="en-US" sz="1200" dirty="0"/>
              <a:t> </a:t>
            </a:r>
            <a:r>
              <a:rPr lang="en-US" sz="1200" dirty="0" err="1"/>
              <a:t>sono</a:t>
            </a:r>
            <a:r>
              <a:rPr lang="en-US" sz="1200" dirty="0"/>
              <a:t> </a:t>
            </a:r>
            <a:r>
              <a:rPr lang="en-US" sz="1200" dirty="0" err="1"/>
              <a:t>stati</a:t>
            </a:r>
            <a:r>
              <a:rPr lang="en-US" sz="1200" dirty="0"/>
              <a:t> </a:t>
            </a:r>
            <a:r>
              <a:rPr lang="en-US" sz="1200" dirty="0" err="1"/>
              <a:t>trovati</a:t>
            </a:r>
            <a:r>
              <a:rPr lang="en-US" sz="1200" dirty="0"/>
              <a:t> </a:t>
            </a:r>
            <a:r>
              <a:rPr lang="en-US" sz="1200" dirty="0" err="1"/>
              <a:t>durante</a:t>
            </a:r>
            <a:r>
              <a:rPr lang="en-US" sz="1200" dirty="0"/>
              <a:t> la </a:t>
            </a:r>
            <a:r>
              <a:rPr lang="en-US" sz="1200" dirty="0" err="1"/>
              <a:t>durata</a:t>
            </a:r>
            <a:r>
              <a:rPr lang="en-US" sz="1200" dirty="0"/>
              <a:t> del </a:t>
            </a:r>
            <a:r>
              <a:rPr lang="en-US" sz="1200" dirty="0" err="1"/>
              <a:t>progetto</a:t>
            </a:r>
            <a:r>
              <a:rPr lang="en-US" sz="1200" dirty="0"/>
              <a:t> </a:t>
            </a:r>
            <a:r>
              <a:rPr lang="en-US" sz="1200" dirty="0" err="1"/>
              <a:t>Santuari</a:t>
            </a:r>
            <a:r>
              <a:rPr lang="en-US" sz="1200" dirty="0"/>
              <a:t> </a:t>
            </a:r>
            <a:r>
              <a:rPr lang="en-US" sz="1200" dirty="0" err="1"/>
              <a:t>dell'Alta</a:t>
            </a:r>
            <a:r>
              <a:rPr lang="en-US" sz="1200" dirty="0"/>
              <a:t> Andina. </a:t>
            </a:r>
            <a:r>
              <a:rPr lang="en-US" sz="1200" dirty="0" err="1"/>
              <a:t>Questo</a:t>
            </a:r>
            <a:r>
              <a:rPr lang="en-US" sz="1200" dirty="0"/>
              <a:t> </a:t>
            </a:r>
            <a:r>
              <a:rPr lang="en-US" sz="1200" dirty="0" err="1"/>
              <a:t>museo</a:t>
            </a:r>
            <a:r>
              <a:rPr lang="en-US" sz="1200" dirty="0"/>
              <a:t> </a:t>
            </a:r>
            <a:r>
              <a:rPr lang="en-US" sz="1200" dirty="0" err="1"/>
              <a:t>è</a:t>
            </a:r>
            <a:r>
              <a:rPr lang="en-US" sz="1200" dirty="0"/>
              <a:t> </a:t>
            </a:r>
            <a:r>
              <a:rPr lang="en-US" sz="1200" dirty="0" err="1"/>
              <a:t>importante</a:t>
            </a:r>
            <a:r>
              <a:rPr lang="en-US" sz="1200" dirty="0"/>
              <a:t>, </a:t>
            </a:r>
            <a:r>
              <a:rPr lang="en-US" sz="1200" dirty="0" err="1"/>
              <a:t>perché</a:t>
            </a:r>
            <a:r>
              <a:rPr lang="en-US" sz="1200" dirty="0"/>
              <a:t> </a:t>
            </a:r>
            <a:r>
              <a:rPr lang="en-US" sz="1200" dirty="0" err="1"/>
              <a:t>ospita</a:t>
            </a:r>
            <a:r>
              <a:rPr lang="en-US" sz="1200" dirty="0"/>
              <a:t> </a:t>
            </a:r>
            <a:r>
              <a:rPr lang="en-US" sz="1200" dirty="0" err="1"/>
              <a:t>tra</a:t>
            </a:r>
            <a:r>
              <a:rPr lang="en-US" sz="1200" dirty="0"/>
              <a:t> </a:t>
            </a:r>
            <a:r>
              <a:rPr lang="en-US" sz="1200" dirty="0" err="1"/>
              <a:t>i</a:t>
            </a:r>
            <a:r>
              <a:rPr lang="en-US" sz="1200" dirty="0"/>
              <a:t> </a:t>
            </a:r>
            <a:r>
              <a:rPr lang="en-US" sz="1200" dirty="0" err="1"/>
              <a:t>suoi</a:t>
            </a:r>
            <a:r>
              <a:rPr lang="en-US" sz="1200" dirty="0"/>
              <a:t> </a:t>
            </a:r>
            <a:r>
              <a:rPr lang="en-US" sz="1200" dirty="0" err="1"/>
              <a:t>pezzi</a:t>
            </a:r>
            <a:r>
              <a:rPr lang="en-US" sz="1200" dirty="0"/>
              <a:t> </a:t>
            </a:r>
            <a:r>
              <a:rPr lang="en-US" sz="1200" dirty="0" err="1"/>
              <a:t>diversi</a:t>
            </a:r>
            <a:r>
              <a:rPr lang="en-US" sz="1200" dirty="0"/>
              <a:t>, né </a:t>
            </a:r>
            <a:r>
              <a:rPr lang="en-US" sz="1200" dirty="0" err="1"/>
              <a:t>più</a:t>
            </a:r>
            <a:r>
              <a:rPr lang="en-US" sz="1200" dirty="0"/>
              <a:t> né </a:t>
            </a:r>
            <a:r>
              <a:rPr lang="en-US" sz="1200" dirty="0" err="1"/>
              <a:t>meno</a:t>
            </a:r>
            <a:r>
              <a:rPr lang="en-US" sz="1200" dirty="0"/>
              <a:t> </a:t>
            </a:r>
            <a:r>
              <a:rPr lang="en-US" sz="1200" dirty="0" err="1"/>
              <a:t>della</a:t>
            </a:r>
            <a:r>
              <a:rPr lang="en-US" sz="1200" dirty="0"/>
              <a:t> </a:t>
            </a:r>
            <a:r>
              <a:rPr lang="en-US" sz="1200" dirty="0" err="1"/>
              <a:t>famosa</a:t>
            </a:r>
            <a:r>
              <a:rPr lang="en-US" sz="1200" dirty="0"/>
              <a:t> mummia Juanita, </a:t>
            </a:r>
            <a:r>
              <a:rPr lang="en-US" sz="1200" dirty="0" err="1"/>
              <a:t>conosciuta</a:t>
            </a:r>
            <a:r>
              <a:rPr lang="en-US" sz="1200" dirty="0"/>
              <a:t> come la Signora di </a:t>
            </a:r>
            <a:r>
              <a:rPr lang="en-US" sz="1200" dirty="0" err="1"/>
              <a:t>Ampato</a:t>
            </a:r>
            <a:r>
              <a:rPr lang="en-US" sz="1200" dirty="0"/>
              <a:t>, </a:t>
            </a:r>
            <a:r>
              <a:rPr lang="en-US" sz="1200" dirty="0" err="1"/>
              <a:t>quando</a:t>
            </a:r>
            <a:r>
              <a:rPr lang="en-US" sz="1200" dirty="0"/>
              <a:t> </a:t>
            </a:r>
            <a:r>
              <a:rPr lang="en-US" sz="1200" dirty="0" err="1"/>
              <a:t>si</a:t>
            </a:r>
            <a:r>
              <a:rPr lang="en-US" sz="1200" dirty="0"/>
              <a:t> </a:t>
            </a:r>
            <a:r>
              <a:rPr lang="en-US" sz="1200" dirty="0" err="1"/>
              <a:t>trova</a:t>
            </a:r>
            <a:r>
              <a:rPr lang="en-US" sz="1200" dirty="0"/>
              <a:t> </a:t>
            </a:r>
            <a:r>
              <a:rPr lang="en-US" sz="1200" dirty="0" err="1"/>
              <a:t>sulla</a:t>
            </a:r>
            <a:r>
              <a:rPr lang="en-US" sz="1200" dirty="0"/>
              <a:t> </a:t>
            </a:r>
            <a:r>
              <a:rPr lang="en-US" sz="1200" dirty="0" err="1"/>
              <a:t>cima</a:t>
            </a:r>
            <a:r>
              <a:rPr lang="en-US" sz="1200" dirty="0"/>
              <a:t> di </a:t>
            </a:r>
            <a:r>
              <a:rPr lang="en-US" sz="1200" dirty="0" err="1"/>
              <a:t>questo</a:t>
            </a:r>
            <a:r>
              <a:rPr lang="en-US" sz="1200" dirty="0"/>
              <a:t> </a:t>
            </a:r>
            <a:r>
              <a:rPr lang="en-US" sz="1200" dirty="0" err="1"/>
              <a:t>vulcano</a:t>
            </a:r>
            <a:r>
              <a:rPr lang="en-US" sz="1200" dirty="0"/>
              <a:t>. La Mummia Juanita, </a:t>
            </a:r>
            <a:r>
              <a:rPr lang="en-US" sz="1200" dirty="0" err="1"/>
              <a:t>che</a:t>
            </a:r>
            <a:r>
              <a:rPr lang="en-US" sz="1200" dirty="0"/>
              <a:t> </a:t>
            </a:r>
            <a:r>
              <a:rPr lang="en-US" sz="1200" dirty="0" err="1"/>
              <a:t>durante</a:t>
            </a:r>
            <a:r>
              <a:rPr lang="en-US" sz="1200" dirty="0"/>
              <a:t> la </a:t>
            </a:r>
            <a:r>
              <a:rPr lang="en-US" sz="1200" dirty="0" err="1"/>
              <a:t>sua</a:t>
            </a:r>
            <a:r>
              <a:rPr lang="en-US" sz="1200" dirty="0"/>
              <a:t> </a:t>
            </a:r>
            <a:r>
              <a:rPr lang="en-US" sz="1200" dirty="0" err="1"/>
              <a:t>scoperta</a:t>
            </a:r>
            <a:r>
              <a:rPr lang="en-US" sz="1200" dirty="0"/>
              <a:t> </a:t>
            </a:r>
            <a:r>
              <a:rPr lang="en-US" sz="1200" dirty="0" err="1"/>
              <a:t>è</a:t>
            </a:r>
            <a:r>
              <a:rPr lang="en-US" sz="1200" dirty="0"/>
              <a:t> </a:t>
            </a:r>
            <a:r>
              <a:rPr lang="en-US" sz="1200" dirty="0" err="1"/>
              <a:t>stata</a:t>
            </a:r>
            <a:r>
              <a:rPr lang="en-US" sz="1200" dirty="0"/>
              <a:t> </a:t>
            </a:r>
            <a:r>
              <a:rPr lang="en-US" sz="1200" dirty="0" err="1"/>
              <a:t>esposta</a:t>
            </a:r>
            <a:r>
              <a:rPr lang="en-US" sz="1200" dirty="0"/>
              <a:t> in </a:t>
            </a:r>
            <a:r>
              <a:rPr lang="en-US" sz="1200" dirty="0" err="1"/>
              <a:t>diversi</a:t>
            </a:r>
            <a:r>
              <a:rPr lang="en-US" sz="1200" dirty="0"/>
              <a:t> </a:t>
            </a:r>
            <a:r>
              <a:rPr lang="en-US" sz="1200" dirty="0" err="1"/>
              <a:t>musei</a:t>
            </a:r>
            <a:r>
              <a:rPr lang="en-US" sz="1200" dirty="0"/>
              <a:t>, </a:t>
            </a:r>
            <a:r>
              <a:rPr lang="en-US" sz="1200" dirty="0" err="1"/>
              <a:t>sia</a:t>
            </a:r>
            <a:r>
              <a:rPr lang="en-US" sz="1200" dirty="0"/>
              <a:t> a </a:t>
            </a:r>
            <a:r>
              <a:rPr lang="en-US" sz="1200" dirty="0" err="1"/>
              <a:t>livello</a:t>
            </a:r>
            <a:r>
              <a:rPr lang="en-US" sz="1200" dirty="0"/>
              <a:t> </a:t>
            </a:r>
            <a:r>
              <a:rPr lang="en-US" sz="1200" dirty="0" err="1"/>
              <a:t>nazionale</a:t>
            </a:r>
            <a:r>
              <a:rPr lang="en-US" sz="1200" dirty="0"/>
              <a:t> </a:t>
            </a:r>
            <a:r>
              <a:rPr lang="en-US" sz="1200" dirty="0" err="1"/>
              <a:t>che</a:t>
            </a:r>
            <a:r>
              <a:rPr lang="en-US" sz="1200" dirty="0"/>
              <a:t> </a:t>
            </a:r>
            <a:r>
              <a:rPr lang="en-US" sz="1200" dirty="0" err="1"/>
              <a:t>internazionale</a:t>
            </a:r>
            <a:r>
              <a:rPr lang="en-US" sz="1200" dirty="0"/>
              <a:t>; Si </a:t>
            </a:r>
            <a:r>
              <a:rPr lang="en-US" sz="1200" dirty="0" err="1"/>
              <a:t>tratta</a:t>
            </a:r>
            <a:r>
              <a:rPr lang="en-US" sz="1200" dirty="0"/>
              <a:t> di un </a:t>
            </a:r>
            <a:r>
              <a:rPr lang="en-US" sz="1200" dirty="0" err="1"/>
              <a:t>pezzo</a:t>
            </a:r>
            <a:r>
              <a:rPr lang="en-US" sz="1200" dirty="0"/>
              <a:t> </a:t>
            </a:r>
            <a:r>
              <a:rPr lang="en-US" sz="1200" dirty="0" err="1"/>
              <a:t>chiave</a:t>
            </a:r>
            <a:r>
              <a:rPr lang="en-US" sz="1200" dirty="0"/>
              <a:t> di </a:t>
            </a:r>
            <a:r>
              <a:rPr lang="en-US" sz="1200" dirty="0" err="1"/>
              <a:t>archeologia</a:t>
            </a:r>
            <a:r>
              <a:rPr lang="en-US" sz="1200" dirty="0"/>
              <a:t>, </a:t>
            </a:r>
            <a:r>
              <a:rPr lang="en-US" sz="1200" dirty="0" err="1"/>
              <a:t>che</a:t>
            </a:r>
            <a:r>
              <a:rPr lang="en-US" sz="1200" dirty="0"/>
              <a:t> </a:t>
            </a:r>
            <a:r>
              <a:rPr lang="en-US" sz="1200" dirty="0" err="1"/>
              <a:t>permette</a:t>
            </a:r>
            <a:r>
              <a:rPr lang="en-US" sz="1200" dirty="0"/>
              <a:t> di </a:t>
            </a:r>
            <a:r>
              <a:rPr lang="en-US" sz="1200" dirty="0" err="1"/>
              <a:t>conoscere</a:t>
            </a:r>
            <a:r>
              <a:rPr lang="en-US" sz="1200" dirty="0"/>
              <a:t> </a:t>
            </a:r>
            <a:r>
              <a:rPr lang="en-US" sz="1200" dirty="0" err="1"/>
              <a:t>i</a:t>
            </a:r>
            <a:r>
              <a:rPr lang="en-US" sz="1200" dirty="0"/>
              <a:t> </a:t>
            </a:r>
            <a:r>
              <a:rPr lang="en-US" sz="1200" dirty="0" err="1"/>
              <a:t>costumi</a:t>
            </a:r>
            <a:r>
              <a:rPr lang="en-US" sz="1200" dirty="0"/>
              <a:t> </a:t>
            </a:r>
            <a:r>
              <a:rPr lang="en-US" sz="1200" dirty="0" err="1"/>
              <a:t>rituali</a:t>
            </a:r>
            <a:r>
              <a:rPr lang="en-US" sz="1200" dirty="0"/>
              <a:t> </a:t>
            </a:r>
            <a:r>
              <a:rPr lang="en-US" sz="1200" dirty="0" err="1"/>
              <a:t>degli</a:t>
            </a:r>
            <a:r>
              <a:rPr lang="en-US" sz="1200" dirty="0"/>
              <a:t> </a:t>
            </a:r>
            <a:r>
              <a:rPr lang="en-US" sz="1200" dirty="0" err="1"/>
              <a:t>antichi</a:t>
            </a:r>
            <a:r>
              <a:rPr lang="en-US" sz="1200" dirty="0"/>
              <a:t> </a:t>
            </a:r>
            <a:r>
              <a:rPr lang="en-US" sz="1200" dirty="0" err="1"/>
              <a:t>abitanti</a:t>
            </a:r>
            <a:r>
              <a:rPr lang="en-US" sz="1200" dirty="0"/>
              <a:t> di </a:t>
            </a:r>
            <a:r>
              <a:rPr lang="en-US" sz="1200" dirty="0" err="1"/>
              <a:t>questa</a:t>
            </a:r>
            <a:r>
              <a:rPr lang="en-US" sz="1200" dirty="0"/>
              <a:t> zona del </a:t>
            </a:r>
            <a:r>
              <a:rPr lang="en-US" sz="1200" dirty="0" err="1"/>
              <a:t>Perù</a:t>
            </a:r>
            <a:r>
              <a:rPr lang="en-US" sz="1200" dirty="0"/>
              <a:t>. </a:t>
            </a:r>
            <a:r>
              <a:rPr lang="en-US" sz="1200" dirty="0" err="1"/>
              <a:t>Oltre</a:t>
            </a:r>
            <a:r>
              <a:rPr lang="en-US" sz="1200" dirty="0"/>
              <a:t> </a:t>
            </a:r>
            <a:r>
              <a:rPr lang="en-US" sz="1200" dirty="0" err="1"/>
              <a:t>alla</a:t>
            </a:r>
            <a:r>
              <a:rPr lang="en-US" sz="1200" dirty="0"/>
              <a:t> Mummia Juanita, il Museo </a:t>
            </a:r>
            <a:r>
              <a:rPr lang="en-US" sz="1200" dirty="0" err="1"/>
              <a:t>dei</a:t>
            </a:r>
            <a:r>
              <a:rPr lang="en-US" sz="1200" dirty="0"/>
              <a:t> </a:t>
            </a:r>
            <a:r>
              <a:rPr lang="en-US" sz="1200" dirty="0" err="1"/>
              <a:t>Santuari</a:t>
            </a:r>
            <a:r>
              <a:rPr lang="en-US" sz="1200" dirty="0"/>
              <a:t> </a:t>
            </a:r>
            <a:r>
              <a:rPr lang="en-US" sz="1200" dirty="0" err="1"/>
              <a:t>Andini</a:t>
            </a:r>
            <a:r>
              <a:rPr lang="en-US" sz="1200" dirty="0"/>
              <a:t> </a:t>
            </a:r>
            <a:r>
              <a:rPr lang="en-US" sz="1200" dirty="0" err="1"/>
              <a:t>è</a:t>
            </a:r>
            <a:r>
              <a:rPr lang="en-US" sz="1200" dirty="0"/>
              <a:t> </a:t>
            </a:r>
            <a:r>
              <a:rPr lang="en-US" sz="1200" dirty="0" err="1"/>
              <a:t>lieto</a:t>
            </a:r>
            <a:r>
              <a:rPr lang="en-US" sz="1200" dirty="0"/>
              <a:t> di </a:t>
            </a:r>
            <a:r>
              <a:rPr lang="en-US" sz="1200" dirty="0" err="1"/>
              <a:t>presentare</a:t>
            </a:r>
            <a:r>
              <a:rPr lang="en-US" sz="1200" dirty="0"/>
              <a:t> </a:t>
            </a:r>
            <a:r>
              <a:rPr lang="en-US" sz="1200" dirty="0" err="1"/>
              <a:t>nelle</a:t>
            </a:r>
            <a:r>
              <a:rPr lang="en-US" sz="1200" dirty="0"/>
              <a:t> sue diverse sale </a:t>
            </a:r>
            <a:r>
              <a:rPr lang="en-US" sz="1200" dirty="0" err="1"/>
              <a:t>espositive</a:t>
            </a:r>
            <a:r>
              <a:rPr lang="en-US" sz="1200" dirty="0"/>
              <a:t>, la </a:t>
            </a:r>
            <a:r>
              <a:rPr lang="en-US" sz="1200" dirty="0" err="1"/>
              <a:t>preziosa</a:t>
            </a:r>
            <a:r>
              <a:rPr lang="en-US" sz="1200" dirty="0"/>
              <a:t> </a:t>
            </a:r>
            <a:r>
              <a:rPr lang="en-US" sz="1200" dirty="0" err="1"/>
              <a:t>collezione</a:t>
            </a:r>
            <a:r>
              <a:rPr lang="en-US" sz="1200" dirty="0"/>
              <a:t> di </a:t>
            </a:r>
            <a:r>
              <a:rPr lang="en-US" sz="1200" dirty="0" err="1"/>
              <a:t>reperti</a:t>
            </a:r>
            <a:r>
              <a:rPr lang="en-US" sz="1200" dirty="0"/>
              <a:t> </a:t>
            </a:r>
            <a:r>
              <a:rPr lang="en-US" sz="1200" dirty="0" err="1"/>
              <a:t>che</a:t>
            </a:r>
            <a:r>
              <a:rPr lang="en-US" sz="1200" dirty="0"/>
              <a:t> </a:t>
            </a:r>
            <a:r>
              <a:rPr lang="en-US" sz="1200" dirty="0" err="1"/>
              <a:t>sono</a:t>
            </a:r>
            <a:r>
              <a:rPr lang="en-US" sz="1200" dirty="0"/>
              <a:t> </a:t>
            </a:r>
            <a:r>
              <a:rPr lang="en-US" sz="1200" dirty="0" err="1"/>
              <a:t>stati</a:t>
            </a:r>
            <a:r>
              <a:rPr lang="en-US" sz="1200" dirty="0"/>
              <a:t> </a:t>
            </a:r>
            <a:r>
              <a:rPr lang="en-US" sz="1200" dirty="0" err="1"/>
              <a:t>trovati</a:t>
            </a:r>
            <a:r>
              <a:rPr lang="en-US" sz="1200" dirty="0"/>
              <a:t>, </a:t>
            </a:r>
            <a:r>
              <a:rPr lang="en-US" sz="1200" dirty="0" err="1"/>
              <a:t>nel</a:t>
            </a:r>
            <a:r>
              <a:rPr lang="en-US" sz="1200" dirty="0"/>
              <a:t> </a:t>
            </a:r>
            <a:r>
              <a:rPr lang="en-US" sz="1200" dirty="0" err="1"/>
              <a:t>progetto</a:t>
            </a:r>
            <a:r>
              <a:rPr lang="en-US" sz="1200" dirty="0"/>
              <a:t> di cui sopra </a:t>
            </a:r>
            <a:r>
              <a:rPr lang="en-US" sz="1200" dirty="0" err="1"/>
              <a:t>che</a:t>
            </a:r>
            <a:r>
              <a:rPr lang="en-US" sz="1200" dirty="0"/>
              <a:t> ha </a:t>
            </a:r>
            <a:r>
              <a:rPr lang="en-US" sz="1200" dirty="0" err="1"/>
              <a:t>studiato</a:t>
            </a:r>
            <a:r>
              <a:rPr lang="en-US" sz="1200" dirty="0"/>
              <a:t> </a:t>
            </a:r>
            <a:r>
              <a:rPr lang="en-US" sz="1200" dirty="0" err="1"/>
              <a:t>i</a:t>
            </a:r>
            <a:r>
              <a:rPr lang="en-US" sz="1200" dirty="0"/>
              <a:t> </a:t>
            </a:r>
            <a:r>
              <a:rPr lang="en-US" sz="1200" dirty="0" err="1"/>
              <a:t>resti</a:t>
            </a:r>
            <a:r>
              <a:rPr lang="en-US" sz="1200" dirty="0"/>
              <a:t> </a:t>
            </a:r>
            <a:r>
              <a:rPr lang="en-US" sz="1200" dirty="0" err="1"/>
              <a:t>archeologici</a:t>
            </a:r>
            <a:r>
              <a:rPr lang="en-US" sz="1200" dirty="0"/>
              <a:t> </a:t>
            </a:r>
            <a:r>
              <a:rPr lang="en-US" sz="1200" dirty="0" err="1"/>
              <a:t>dalle</a:t>
            </a:r>
            <a:r>
              <a:rPr lang="en-US" sz="1200" dirty="0"/>
              <a:t> </a:t>
            </a:r>
            <a:r>
              <a:rPr lang="en-US" sz="1200" dirty="0" err="1"/>
              <a:t>alture</a:t>
            </a:r>
            <a:r>
              <a:rPr lang="en-US" sz="1200" dirty="0"/>
              <a:t> </a:t>
            </a:r>
            <a:r>
              <a:rPr lang="en-US" sz="1200" dirty="0" err="1"/>
              <a:t>delle</a:t>
            </a:r>
            <a:r>
              <a:rPr lang="en-US" sz="1200" dirty="0"/>
              <a:t> </a:t>
            </a:r>
            <a:r>
              <a:rPr lang="en-US" sz="1200" dirty="0" err="1"/>
              <a:t>Ande</a:t>
            </a:r>
            <a:r>
              <a:rPr lang="en-US" sz="1200" dirty="0"/>
              <a:t> </a:t>
            </a:r>
            <a:r>
              <a:rPr lang="en-US" sz="1200" dirty="0" err="1"/>
              <a:t>meridionali</a:t>
            </a:r>
            <a:r>
              <a:rPr lang="en-US" sz="1200" dirty="0"/>
              <a:t>; </a:t>
            </a:r>
            <a:r>
              <a:rPr lang="en-US" sz="1200" dirty="0" err="1"/>
              <a:t>Tra</a:t>
            </a:r>
            <a:r>
              <a:rPr lang="en-US" sz="1200" dirty="0"/>
              <a:t> </a:t>
            </a:r>
            <a:r>
              <a:rPr lang="en-US" sz="1200" dirty="0" err="1"/>
              <a:t>i</a:t>
            </a:r>
            <a:r>
              <a:rPr lang="en-US" sz="1200" dirty="0"/>
              <a:t> </a:t>
            </a:r>
            <a:r>
              <a:rPr lang="en-US" sz="1200" dirty="0" err="1"/>
              <a:t>diversi</a:t>
            </a:r>
            <a:r>
              <a:rPr lang="en-US" sz="1200" dirty="0"/>
              <a:t> </a:t>
            </a:r>
            <a:r>
              <a:rPr lang="en-US" sz="1200" dirty="0" err="1"/>
              <a:t>pezzi</a:t>
            </a:r>
            <a:r>
              <a:rPr lang="en-US" sz="1200" dirty="0"/>
              <a:t> </a:t>
            </a:r>
            <a:r>
              <a:rPr lang="en-US" sz="1200" dirty="0" err="1"/>
              <a:t>che</a:t>
            </a:r>
            <a:r>
              <a:rPr lang="en-US" sz="1200" dirty="0"/>
              <a:t> </a:t>
            </a:r>
            <a:r>
              <a:rPr lang="en-US" sz="1200" dirty="0" err="1"/>
              <a:t>costituiscono</a:t>
            </a:r>
            <a:r>
              <a:rPr lang="en-US" sz="1200" dirty="0"/>
              <a:t> il </a:t>
            </a:r>
            <a:r>
              <a:rPr lang="en-US" sz="1200" dirty="0" err="1"/>
              <a:t>museo</a:t>
            </a:r>
            <a:r>
              <a:rPr lang="en-US" sz="1200" dirty="0"/>
              <a:t>, </a:t>
            </a:r>
            <a:r>
              <a:rPr lang="en-US" sz="1200" dirty="0" err="1"/>
              <a:t>quello</a:t>
            </a:r>
            <a:r>
              <a:rPr lang="en-US" sz="1200" dirty="0"/>
              <a:t> </a:t>
            </a:r>
            <a:r>
              <a:rPr lang="en-US" sz="1200" dirty="0" err="1"/>
              <a:t>presenta</a:t>
            </a:r>
            <a:r>
              <a:rPr lang="en-US" sz="1200" dirty="0"/>
              <a:t> </a:t>
            </a:r>
            <a:r>
              <a:rPr lang="en-US" sz="1200" dirty="0" err="1"/>
              <a:t>resti</a:t>
            </a:r>
            <a:r>
              <a:rPr lang="en-US" sz="1200" dirty="0"/>
              <a:t> </a:t>
            </a:r>
            <a:r>
              <a:rPr lang="en-US" sz="1200" dirty="0" err="1"/>
              <a:t>archeologici</a:t>
            </a:r>
            <a:r>
              <a:rPr lang="en-US" sz="1200" dirty="0"/>
              <a:t> la cui </a:t>
            </a:r>
            <a:r>
              <a:rPr lang="en-US" sz="1200" dirty="0" err="1"/>
              <a:t>più</a:t>
            </a:r>
            <a:r>
              <a:rPr lang="en-US" sz="1200" dirty="0"/>
              <a:t> </a:t>
            </a:r>
            <a:r>
              <a:rPr lang="en-US" sz="1200" dirty="0" err="1"/>
              <a:t>grande</a:t>
            </a:r>
            <a:r>
              <a:rPr lang="en-US" sz="1200" dirty="0"/>
              <a:t> </a:t>
            </a:r>
            <a:r>
              <a:rPr lang="en-US" sz="1200" dirty="0" err="1"/>
              <a:t>antichità</a:t>
            </a:r>
            <a:r>
              <a:rPr lang="en-US" sz="1200" dirty="0"/>
              <a:t> </a:t>
            </a:r>
            <a:r>
              <a:rPr lang="en-US" sz="1200" dirty="0" err="1"/>
              <a:t>è</a:t>
            </a:r>
            <a:r>
              <a:rPr lang="en-US" sz="1200" dirty="0"/>
              <a:t> </a:t>
            </a:r>
            <a:r>
              <a:rPr lang="en-US" sz="1200" dirty="0" err="1"/>
              <a:t>registrata</a:t>
            </a:r>
            <a:r>
              <a:rPr lang="en-US" sz="1200" dirty="0"/>
              <a:t> poco </a:t>
            </a:r>
            <a:r>
              <a:rPr lang="en-US" sz="1200" dirty="0" err="1"/>
              <a:t>più</a:t>
            </a:r>
            <a:r>
              <a:rPr lang="en-US" sz="1200" dirty="0"/>
              <a:t> di 550 anni fa, </a:t>
            </a:r>
            <a:r>
              <a:rPr lang="en-US" sz="1200" dirty="0" err="1"/>
              <a:t>motivo</a:t>
            </a:r>
            <a:r>
              <a:rPr lang="en-US" sz="1200" dirty="0"/>
              <a:t> per cui, in </a:t>
            </a:r>
            <a:r>
              <a:rPr lang="en-US" sz="1200" dirty="0" err="1"/>
              <a:t>larga</a:t>
            </a:r>
            <a:r>
              <a:rPr lang="en-US" sz="1200" dirty="0"/>
              <a:t> </a:t>
            </a:r>
            <a:r>
              <a:rPr lang="en-US" sz="1200" dirty="0" err="1"/>
              <a:t>misura</a:t>
            </a:r>
            <a:r>
              <a:rPr lang="en-US" sz="1200" dirty="0"/>
              <a:t>, </a:t>
            </a:r>
            <a:r>
              <a:rPr lang="en-US" sz="1200" dirty="0" err="1"/>
              <a:t>sono</a:t>
            </a:r>
            <a:r>
              <a:rPr lang="en-US" sz="1200" dirty="0"/>
              <a:t> </a:t>
            </a:r>
            <a:r>
              <a:rPr lang="en-US" sz="1200" dirty="0" err="1"/>
              <a:t>eredità</a:t>
            </a:r>
            <a:r>
              <a:rPr lang="en-US" sz="1200" dirty="0"/>
              <a:t> </a:t>
            </a:r>
            <a:r>
              <a:rPr lang="en-US" sz="1200" dirty="0" err="1"/>
              <a:t>lasciate</a:t>
            </a:r>
            <a:r>
              <a:rPr lang="en-US" sz="1200" dirty="0"/>
              <a:t> </a:t>
            </a:r>
            <a:r>
              <a:rPr lang="en-US" sz="1200" dirty="0" err="1"/>
              <a:t>dalla</a:t>
            </a:r>
            <a:r>
              <a:rPr lang="en-US" sz="1200" dirty="0"/>
              <a:t> </a:t>
            </a:r>
            <a:r>
              <a:rPr lang="en-US" sz="1200" dirty="0" err="1"/>
              <a:t>cultura</a:t>
            </a:r>
            <a:r>
              <a:rPr lang="en-US" sz="1200" dirty="0"/>
              <a:t> </a:t>
            </a:r>
            <a:r>
              <a:rPr lang="en-US" sz="1200" dirty="0" err="1"/>
              <a:t>degli</a:t>
            </a:r>
            <a:r>
              <a:rPr lang="en-US" sz="1200" dirty="0"/>
              <a:t> Incas. </a:t>
            </a:r>
            <a:r>
              <a:rPr lang="en-US" sz="1200" dirty="0" err="1"/>
              <a:t>Oltre</a:t>
            </a:r>
            <a:r>
              <a:rPr lang="en-US" sz="1200" dirty="0"/>
              <a:t> ai </a:t>
            </a:r>
            <a:r>
              <a:rPr lang="en-US" sz="1200" dirty="0" err="1"/>
              <a:t>diversi</a:t>
            </a:r>
            <a:r>
              <a:rPr lang="en-US" sz="1200" dirty="0"/>
              <a:t> </a:t>
            </a:r>
            <a:r>
              <a:rPr lang="en-US" sz="1200" dirty="0" err="1"/>
              <a:t>pezzi</a:t>
            </a:r>
            <a:r>
              <a:rPr lang="en-US" sz="1200" dirty="0"/>
              <a:t> </a:t>
            </a:r>
            <a:r>
              <a:rPr lang="en-US" sz="1200" dirty="0" err="1"/>
              <a:t>archeologici</a:t>
            </a:r>
            <a:r>
              <a:rPr lang="en-US" sz="1200" dirty="0"/>
              <a:t>, </a:t>
            </a:r>
            <a:r>
              <a:rPr lang="en-US" sz="1200" dirty="0" err="1"/>
              <a:t>trovati</a:t>
            </a:r>
            <a:r>
              <a:rPr lang="en-US" sz="1200" dirty="0"/>
              <a:t> </a:t>
            </a:r>
            <a:r>
              <a:rPr lang="en-US" sz="1200" dirty="0" err="1"/>
              <a:t>durante</a:t>
            </a:r>
            <a:r>
              <a:rPr lang="en-US" sz="1200" dirty="0"/>
              <a:t> il </a:t>
            </a:r>
            <a:r>
              <a:rPr lang="en-US" sz="1200" dirty="0" err="1"/>
              <a:t>processo</a:t>
            </a:r>
            <a:r>
              <a:rPr lang="en-US" sz="1200" dirty="0"/>
              <a:t> di </a:t>
            </a:r>
            <a:r>
              <a:rPr lang="en-US" sz="1200" dirty="0" err="1"/>
              <a:t>progetto</a:t>
            </a:r>
            <a:r>
              <a:rPr lang="en-US" sz="1200" dirty="0"/>
              <a:t>. Il </a:t>
            </a:r>
            <a:r>
              <a:rPr lang="en-US" sz="1200" dirty="0" err="1"/>
              <a:t>museo</a:t>
            </a:r>
            <a:r>
              <a:rPr lang="en-US" sz="1200" dirty="0"/>
              <a:t> </a:t>
            </a:r>
            <a:r>
              <a:rPr lang="en-US" sz="1200" dirty="0" err="1"/>
              <a:t>espone</a:t>
            </a:r>
            <a:r>
              <a:rPr lang="en-US" sz="1200" dirty="0"/>
              <a:t> </a:t>
            </a:r>
            <a:r>
              <a:rPr lang="en-US" sz="1200" dirty="0" err="1"/>
              <a:t>anche</a:t>
            </a:r>
            <a:r>
              <a:rPr lang="en-US" sz="1200" dirty="0"/>
              <a:t> </a:t>
            </a:r>
            <a:r>
              <a:rPr lang="en-US" sz="1200" dirty="0" err="1"/>
              <a:t>ciò</a:t>
            </a:r>
            <a:r>
              <a:rPr lang="en-US" sz="1200" dirty="0"/>
              <a:t> </a:t>
            </a:r>
            <a:r>
              <a:rPr lang="en-US" sz="1200" dirty="0" err="1"/>
              <a:t>che</a:t>
            </a:r>
            <a:r>
              <a:rPr lang="en-US" sz="1200" dirty="0"/>
              <a:t> </a:t>
            </a:r>
            <a:r>
              <a:rPr lang="en-US" sz="1200" dirty="0" err="1"/>
              <a:t>è</a:t>
            </a:r>
            <a:r>
              <a:rPr lang="en-US" sz="1200" dirty="0"/>
              <a:t> </a:t>
            </a:r>
            <a:r>
              <a:rPr lang="en-US" sz="1200" dirty="0" err="1"/>
              <a:t>noto</a:t>
            </a:r>
            <a:r>
              <a:rPr lang="en-US" sz="1200" dirty="0"/>
              <a:t> come il "</a:t>
            </a:r>
            <a:r>
              <a:rPr lang="en-US" sz="1200" dirty="0" err="1"/>
              <a:t>Capaccochas</a:t>
            </a:r>
            <a:r>
              <a:rPr lang="en-US" sz="1200" dirty="0"/>
              <a:t>", </a:t>
            </a:r>
            <a:r>
              <a:rPr lang="en-US" sz="1200" dirty="0" err="1"/>
              <a:t>che</a:t>
            </a:r>
            <a:r>
              <a:rPr lang="en-US" sz="1200" dirty="0"/>
              <a:t> non </a:t>
            </a:r>
            <a:r>
              <a:rPr lang="en-US" sz="1200" dirty="0" err="1"/>
              <a:t>sono</a:t>
            </a:r>
            <a:r>
              <a:rPr lang="en-US" sz="1200" dirty="0"/>
              <a:t> né </a:t>
            </a:r>
            <a:r>
              <a:rPr lang="en-US" sz="1200" dirty="0" err="1"/>
              <a:t>più</a:t>
            </a:r>
            <a:r>
              <a:rPr lang="en-US" sz="1200" dirty="0"/>
              <a:t> né </a:t>
            </a:r>
            <a:r>
              <a:rPr lang="en-US" sz="1200" dirty="0" err="1"/>
              <a:t>meno</a:t>
            </a:r>
            <a:r>
              <a:rPr lang="en-US" sz="1200" dirty="0"/>
              <a:t> di quelle </a:t>
            </a:r>
            <a:r>
              <a:rPr lang="en-US" sz="1200" dirty="0" err="1"/>
              <a:t>offerte</a:t>
            </a:r>
            <a:r>
              <a:rPr lang="en-US" sz="1200" dirty="0"/>
              <a:t> </a:t>
            </a:r>
            <a:r>
              <a:rPr lang="en-US" sz="1200" dirty="0" err="1"/>
              <a:t>che</a:t>
            </a:r>
            <a:r>
              <a:rPr lang="en-US" sz="1200" dirty="0"/>
              <a:t> </a:t>
            </a:r>
            <a:r>
              <a:rPr lang="en-US" sz="1200" dirty="0" err="1"/>
              <a:t>sono</a:t>
            </a:r>
            <a:r>
              <a:rPr lang="en-US" sz="1200" dirty="0"/>
              <a:t> state </a:t>
            </a:r>
            <a:r>
              <a:rPr lang="en-US" sz="1200" dirty="0" err="1"/>
              <a:t>fatte</a:t>
            </a:r>
            <a:r>
              <a:rPr lang="en-US" sz="1200" dirty="0"/>
              <a:t> per </a:t>
            </a:r>
            <a:r>
              <a:rPr lang="en-US" sz="1200" dirty="0" err="1"/>
              <a:t>l'apus</a:t>
            </a:r>
            <a:r>
              <a:rPr lang="en-US" sz="1200" dirty="0"/>
              <a:t>. Il </a:t>
            </a:r>
            <a:r>
              <a:rPr lang="en-US" sz="1200" dirty="0" err="1"/>
              <a:t>motivo</a:t>
            </a:r>
            <a:r>
              <a:rPr lang="en-US" sz="1200" dirty="0"/>
              <a:t> per </a:t>
            </a:r>
            <a:r>
              <a:rPr lang="en-US" sz="1200" dirty="0" err="1"/>
              <a:t>esporre</a:t>
            </a:r>
            <a:r>
              <a:rPr lang="en-US" sz="1200" dirty="0"/>
              <a:t> </a:t>
            </a:r>
            <a:r>
              <a:rPr lang="en-US" sz="1200" dirty="0" err="1"/>
              <a:t>ciò</a:t>
            </a:r>
            <a:r>
              <a:rPr lang="en-US" sz="1200" dirty="0"/>
              <a:t> è </a:t>
            </a:r>
            <a:r>
              <a:rPr lang="en-US" sz="1200" dirty="0" err="1"/>
              <a:t>che</a:t>
            </a:r>
            <a:r>
              <a:rPr lang="en-US" sz="1200" dirty="0"/>
              <a:t> </a:t>
            </a:r>
            <a:r>
              <a:rPr lang="en-US" sz="1200" dirty="0" err="1"/>
              <a:t>i</a:t>
            </a:r>
            <a:r>
              <a:rPr lang="en-US" sz="1200" dirty="0"/>
              <a:t> </a:t>
            </a:r>
            <a:r>
              <a:rPr lang="en-US" sz="1200" dirty="0" err="1"/>
              <a:t>Capaccochas</a:t>
            </a:r>
            <a:r>
              <a:rPr lang="en-US" sz="1200" dirty="0"/>
              <a:t> </a:t>
            </a:r>
            <a:r>
              <a:rPr lang="en-US" sz="1200" dirty="0" err="1"/>
              <a:t>erano</a:t>
            </a:r>
            <a:r>
              <a:rPr lang="en-US" sz="1200" dirty="0"/>
              <a:t> </a:t>
            </a:r>
            <a:r>
              <a:rPr lang="en-US" sz="1200" dirty="0" err="1"/>
              <a:t>effettuati</a:t>
            </a:r>
            <a:r>
              <a:rPr lang="en-US" sz="1200" dirty="0"/>
              <a:t> </a:t>
            </a:r>
            <a:r>
              <a:rPr lang="en-US" sz="1200" dirty="0" err="1"/>
              <a:t>durante</a:t>
            </a:r>
            <a:r>
              <a:rPr lang="en-US" sz="1200" dirty="0"/>
              <a:t> </a:t>
            </a:r>
            <a:r>
              <a:rPr lang="en-US" sz="1200" dirty="0" err="1"/>
              <a:t>il</a:t>
            </a:r>
            <a:r>
              <a:rPr lang="en-US" sz="1200" dirty="0"/>
              <a:t> period Inca; </a:t>
            </a:r>
            <a:r>
              <a:rPr lang="en-US" sz="1200" dirty="0" err="1"/>
              <a:t>questo</a:t>
            </a:r>
            <a:r>
              <a:rPr lang="en-US" sz="1200" dirty="0"/>
              <a:t> </a:t>
            </a:r>
            <a:r>
              <a:rPr lang="en-US" sz="1200" dirty="0" err="1"/>
              <a:t>permette</a:t>
            </a:r>
            <a:r>
              <a:rPr lang="en-US" sz="1200" dirty="0"/>
              <a:t> al </a:t>
            </a:r>
            <a:r>
              <a:rPr lang="en-US" sz="1200" dirty="0" err="1"/>
              <a:t>visitatore</a:t>
            </a:r>
            <a:r>
              <a:rPr lang="en-US" sz="1200" dirty="0"/>
              <a:t> del </a:t>
            </a:r>
            <a:r>
              <a:rPr lang="en-US" sz="1200" dirty="0" err="1"/>
              <a:t>museo</a:t>
            </a:r>
            <a:r>
              <a:rPr lang="en-US" sz="1200" dirty="0"/>
              <a:t> di </a:t>
            </a:r>
            <a:r>
              <a:rPr lang="en-US" sz="1200" dirty="0" err="1"/>
              <a:t>capire</a:t>
            </a:r>
            <a:r>
              <a:rPr lang="en-US" sz="1200" dirty="0"/>
              <a:t> il </a:t>
            </a:r>
            <a:r>
              <a:rPr lang="en-US" sz="1200" dirty="0" err="1"/>
              <a:t>valore</a:t>
            </a:r>
            <a:r>
              <a:rPr lang="en-US" sz="1200" dirty="0"/>
              <a:t> </a:t>
            </a:r>
            <a:r>
              <a:rPr lang="en-US" sz="1200" dirty="0" err="1"/>
              <a:t>della</a:t>
            </a:r>
            <a:r>
              <a:rPr lang="en-US" sz="1200" dirty="0"/>
              <a:t> </a:t>
            </a:r>
            <a:r>
              <a:rPr lang="en-US" sz="1200" dirty="0" err="1"/>
              <a:t>scoperta</a:t>
            </a:r>
            <a:r>
              <a:rPr lang="en-US" sz="1200" dirty="0"/>
              <a:t> </a:t>
            </a:r>
            <a:r>
              <a:rPr lang="en-US" sz="1200" dirty="0" err="1"/>
              <a:t>della</a:t>
            </a:r>
            <a:r>
              <a:rPr lang="en-US" sz="1200" dirty="0"/>
              <a:t> Signora di </a:t>
            </a:r>
            <a:r>
              <a:rPr lang="en-US" sz="1200" dirty="0" err="1"/>
              <a:t>Ampato</a:t>
            </a:r>
            <a:r>
              <a:rPr lang="en-US" sz="1200" dirty="0"/>
              <a:t>."</a:t>
            </a:r>
            <a:endParaRPr lang="es-PE" sz="1200" dirty="0"/>
          </a:p>
        </p:txBody>
      </p:sp>
      <p:sp>
        <p:nvSpPr>
          <p:cNvPr id="4" name="3 Rectángulo"/>
          <p:cNvSpPr/>
          <p:nvPr/>
        </p:nvSpPr>
        <p:spPr>
          <a:xfrm>
            <a:off x="571500" y="4318616"/>
            <a:ext cx="7272338" cy="223138"/>
          </a:xfrm>
          <a:prstGeom prst="rect">
            <a:avLst/>
          </a:prstGeom>
        </p:spPr>
        <p:txBody>
          <a:bodyPr wrap="square" lIns="68580" tIns="34290" rIns="68580" bIns="34290">
            <a:spAutoFit/>
          </a:bodyPr>
          <a:lstStyle/>
          <a:p>
            <a:r>
              <a:rPr lang="es-PE" sz="1000" dirty="0">
                <a:hlinkClick r:id="rId2"/>
              </a:rPr>
              <a:t>https://turismoi.pe/museos/museo-santuarios-andinos-universidad-catolica-de-santa-maria.htm</a:t>
            </a:r>
            <a:endParaRPr lang="es-PE" sz="1000" dirty="0"/>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18376" y="859471"/>
            <a:ext cx="8162059" cy="363154"/>
          </a:xfrm>
        </p:spPr>
        <p:txBody>
          <a:bodyPr>
            <a:normAutofit/>
          </a:bodyPr>
          <a:lstStyle/>
          <a:p>
            <a:r>
              <a:rPr lang="es-PE" sz="1400" b="1" dirty="0">
                <a:solidFill>
                  <a:schemeClr val="accent2"/>
                </a:solidFill>
                <a:effectLst>
                  <a:outerShdw blurRad="38100" dist="38100" dir="2700000" algn="tl">
                    <a:srgbClr val="000000">
                      <a:alpha val="43137"/>
                    </a:srgbClr>
                  </a:outerShdw>
                </a:effectLst>
              </a:rPr>
              <a:t>8. </a:t>
            </a:r>
            <a:r>
              <a:rPr lang="en-US" sz="1400" b="1" dirty="0" err="1">
                <a:solidFill>
                  <a:schemeClr val="accent2"/>
                </a:solidFill>
                <a:effectLst>
                  <a:outerShdw blurRad="38100" dist="38100" dir="2700000" algn="tl">
                    <a:srgbClr val="000000">
                      <a:alpha val="43137"/>
                    </a:srgbClr>
                  </a:outerShdw>
                </a:effectLst>
              </a:rPr>
              <a:t>Processo</a:t>
            </a:r>
            <a:r>
              <a:rPr lang="en-US" sz="1400" b="1" dirty="0">
                <a:solidFill>
                  <a:schemeClr val="accent2"/>
                </a:solidFill>
                <a:effectLst>
                  <a:outerShdw blurRad="38100" dist="38100" dir="2700000" algn="tl">
                    <a:srgbClr val="000000">
                      <a:alpha val="43137"/>
                    </a:srgbClr>
                  </a:outerShdw>
                </a:effectLst>
              </a:rPr>
              <a:t> di </a:t>
            </a:r>
            <a:r>
              <a:rPr lang="en-US" sz="1400" b="1" dirty="0" err="1">
                <a:solidFill>
                  <a:schemeClr val="accent2"/>
                </a:solidFill>
                <a:effectLst>
                  <a:outerShdw blurRad="38100" dist="38100" dir="2700000" algn="tl">
                    <a:srgbClr val="000000">
                      <a:alpha val="43137"/>
                    </a:srgbClr>
                  </a:outerShdw>
                </a:effectLst>
              </a:rPr>
              <a:t>mummificazione</a:t>
            </a:r>
            <a:r>
              <a:rPr lang="en-US" sz="1400" b="1" dirty="0">
                <a:solidFill>
                  <a:schemeClr val="accent2"/>
                </a:solidFill>
                <a:effectLst>
                  <a:outerShdw blurRad="38100" dist="38100" dir="2700000" algn="tl">
                    <a:srgbClr val="000000">
                      <a:alpha val="43137"/>
                    </a:srgbClr>
                  </a:outerShdw>
                </a:effectLst>
              </a:rPr>
              <a:t>: La mummia Juanita</a:t>
            </a:r>
          </a:p>
        </p:txBody>
      </p:sp>
      <p:sp>
        <p:nvSpPr>
          <p:cNvPr id="4" name="3 Marcador de contenido"/>
          <p:cNvSpPr>
            <a:spLocks noGrp="1"/>
          </p:cNvSpPr>
          <p:nvPr>
            <p:ph idx="1"/>
          </p:nvPr>
        </p:nvSpPr>
        <p:spPr>
          <a:xfrm>
            <a:off x="499622" y="1615799"/>
            <a:ext cx="4272404" cy="1260965"/>
          </a:xfrm>
        </p:spPr>
        <p:txBody>
          <a:bodyPr/>
          <a:lstStyle/>
          <a:p>
            <a:pPr algn="just">
              <a:buNone/>
            </a:pPr>
            <a:r>
              <a:rPr lang="es-PE" dirty="0"/>
              <a:t> </a:t>
            </a:r>
            <a:r>
              <a:rPr lang="en-US" sz="1200" dirty="0"/>
              <a:t>La mummia Juanita, era una </a:t>
            </a:r>
            <a:r>
              <a:rPr lang="en-US" sz="1200" dirty="0" err="1"/>
              <a:t>fanciulla</a:t>
            </a:r>
            <a:r>
              <a:rPr lang="en-US" sz="1200" dirty="0"/>
              <a:t> </a:t>
            </a:r>
            <a:r>
              <a:rPr lang="en-US" sz="1200" dirty="0" err="1"/>
              <a:t>sacrificata</a:t>
            </a:r>
            <a:r>
              <a:rPr lang="en-US" sz="1200" dirty="0"/>
              <a:t> </a:t>
            </a:r>
            <a:r>
              <a:rPr lang="en-US" sz="1200" dirty="0" err="1"/>
              <a:t>dagli</a:t>
            </a:r>
            <a:r>
              <a:rPr lang="en-US" sz="1200" dirty="0"/>
              <a:t> Incas </a:t>
            </a:r>
            <a:r>
              <a:rPr lang="en-US" sz="1200" dirty="0" err="1"/>
              <a:t>che</a:t>
            </a:r>
            <a:r>
              <a:rPr lang="en-US" sz="1200" dirty="0"/>
              <a:t> </a:t>
            </a:r>
            <a:r>
              <a:rPr lang="en-US" sz="1200" dirty="0" err="1"/>
              <a:t>venne</a:t>
            </a:r>
            <a:r>
              <a:rPr lang="en-US" sz="1200" dirty="0"/>
              <a:t> </a:t>
            </a:r>
            <a:r>
              <a:rPr lang="en-US" sz="1200" dirty="0" err="1"/>
              <a:t>trovata</a:t>
            </a:r>
            <a:r>
              <a:rPr lang="en-US" sz="1200" dirty="0"/>
              <a:t> dopo 500 anni </a:t>
            </a:r>
            <a:r>
              <a:rPr lang="en-US" sz="1200" dirty="0" err="1"/>
              <a:t>su</a:t>
            </a:r>
            <a:r>
              <a:rPr lang="en-US" sz="1200" dirty="0"/>
              <a:t> una </a:t>
            </a:r>
            <a:r>
              <a:rPr lang="en-US" sz="1200" dirty="0" err="1"/>
              <a:t>cima</a:t>
            </a:r>
            <a:r>
              <a:rPr lang="en-US" sz="1200" dirty="0"/>
              <a:t> di </a:t>
            </a:r>
            <a:r>
              <a:rPr lang="en-US" sz="1200" dirty="0" err="1"/>
              <a:t>montagna</a:t>
            </a:r>
            <a:r>
              <a:rPr lang="en-US" sz="1200" dirty="0"/>
              <a:t> ad Arequipa, in </a:t>
            </a:r>
            <a:r>
              <a:rPr lang="en-US" sz="1200" dirty="0" err="1"/>
              <a:t>Perù</a:t>
            </a:r>
            <a:r>
              <a:rPr lang="en-US" sz="1200" dirty="0"/>
              <a:t>. </a:t>
            </a:r>
            <a:r>
              <a:rPr lang="en-US" sz="1200" dirty="0" err="1"/>
              <a:t>È</a:t>
            </a:r>
            <a:r>
              <a:rPr lang="en-US" sz="1200" dirty="0"/>
              <a:t> </a:t>
            </a:r>
            <a:r>
              <a:rPr lang="en-US" sz="1200" dirty="0" err="1"/>
              <a:t>conosciuta</a:t>
            </a:r>
            <a:r>
              <a:rPr lang="en-US" sz="1200" dirty="0"/>
              <a:t> come "la </a:t>
            </a:r>
            <a:r>
              <a:rPr lang="en-US" sz="1200" dirty="0" err="1"/>
              <a:t>ragazza</a:t>
            </a:r>
            <a:r>
              <a:rPr lang="en-US" sz="1200" dirty="0"/>
              <a:t> del </a:t>
            </a:r>
            <a:r>
              <a:rPr lang="en-US" sz="1200" dirty="0" err="1"/>
              <a:t>ghiaccio</a:t>
            </a:r>
            <a:r>
              <a:rPr lang="en-US" sz="1200" dirty="0"/>
              <a:t>" o la "signora di </a:t>
            </a:r>
            <a:r>
              <a:rPr lang="en-US" sz="1200" dirty="0" err="1"/>
              <a:t>Ampato</a:t>
            </a:r>
            <a:r>
              <a:rPr lang="en-US" sz="1200" dirty="0"/>
              <a:t>" ed </a:t>
            </a:r>
            <a:r>
              <a:rPr lang="en-US" sz="1200" dirty="0" err="1"/>
              <a:t>è</a:t>
            </a:r>
            <a:r>
              <a:rPr lang="en-US" sz="1200" dirty="0"/>
              <a:t> </a:t>
            </a:r>
            <a:r>
              <a:rPr lang="en-US" sz="1200" dirty="0" err="1"/>
              <a:t>considerata</a:t>
            </a:r>
            <a:r>
              <a:rPr lang="en-US" sz="1200" dirty="0"/>
              <a:t> la mummia </a:t>
            </a:r>
            <a:r>
              <a:rPr lang="en-US" sz="1200" dirty="0" err="1"/>
              <a:t>meglio</a:t>
            </a:r>
            <a:r>
              <a:rPr lang="en-US" sz="1200" dirty="0"/>
              <a:t> </a:t>
            </a:r>
            <a:r>
              <a:rPr lang="en-US" sz="1200" dirty="0" err="1"/>
              <a:t>conservata</a:t>
            </a:r>
            <a:r>
              <a:rPr lang="en-US" sz="1200" dirty="0"/>
              <a:t> </a:t>
            </a:r>
            <a:r>
              <a:rPr lang="en-US" sz="1200" dirty="0" err="1"/>
              <a:t>nella</a:t>
            </a:r>
            <a:r>
              <a:rPr lang="en-US" sz="1200" dirty="0"/>
              <a:t> </a:t>
            </a:r>
            <a:r>
              <a:rPr lang="en-US" sz="1200" dirty="0" err="1"/>
              <a:t>storia</a:t>
            </a:r>
            <a:r>
              <a:rPr lang="en-US" sz="1200" dirty="0"/>
              <a:t> </a:t>
            </a:r>
            <a:r>
              <a:rPr lang="en-US" sz="1200" dirty="0" err="1"/>
              <a:t>umana</a:t>
            </a:r>
            <a:endParaRPr lang="es-PE" sz="1200" dirty="0"/>
          </a:p>
        </p:txBody>
      </p:sp>
      <p:pic>
        <p:nvPicPr>
          <p:cNvPr id="149506" name="Picture 2" descr="La momia juanita - Viajar por Perú"/>
          <p:cNvPicPr>
            <a:picLocks noChangeAspect="1" noChangeArrowheads="1"/>
          </p:cNvPicPr>
          <p:nvPr/>
        </p:nvPicPr>
        <p:blipFill>
          <a:blip r:embed="rId2" cstate="print"/>
          <a:srcRect/>
          <a:stretch>
            <a:fillRect/>
          </a:stretch>
        </p:blipFill>
        <p:spPr bwMode="auto">
          <a:xfrm>
            <a:off x="5208094" y="1328738"/>
            <a:ext cx="3066750" cy="2308622"/>
          </a:xfrm>
          <a:prstGeom prst="rect">
            <a:avLst/>
          </a:prstGeom>
          <a:noFill/>
        </p:spPr>
      </p:pic>
    </p:spTree>
    <p:extLst>
      <p:ext uri="{BB962C8B-B14F-4D97-AF65-F5344CB8AC3E}">
        <p14:creationId xmlns:p14="http://schemas.microsoft.com/office/powerpoint/2010/main" val="383314071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08102" y="869745"/>
            <a:ext cx="8162059" cy="352880"/>
          </a:xfrm>
        </p:spPr>
        <p:txBody>
          <a:bodyPr>
            <a:normAutofit/>
          </a:bodyPr>
          <a:lstStyle/>
          <a:p>
            <a:r>
              <a:rPr lang="es-PE" sz="1400" b="1" dirty="0">
                <a:solidFill>
                  <a:schemeClr val="accent2"/>
                </a:solidFill>
                <a:effectLst>
                  <a:outerShdw blurRad="38100" dist="38100" dir="2700000" algn="tl">
                    <a:srgbClr val="000000">
                      <a:alpha val="43137"/>
                    </a:srgbClr>
                  </a:outerShdw>
                </a:effectLst>
              </a:rPr>
              <a:t>8. </a:t>
            </a:r>
            <a:r>
              <a:rPr lang="en-US" sz="1400" b="1" dirty="0" err="1">
                <a:solidFill>
                  <a:schemeClr val="accent2"/>
                </a:solidFill>
                <a:effectLst>
                  <a:outerShdw blurRad="38100" dist="38100" dir="2700000" algn="tl">
                    <a:srgbClr val="000000">
                      <a:alpha val="43137"/>
                    </a:srgbClr>
                  </a:outerShdw>
                </a:effectLst>
              </a:rPr>
              <a:t>Processo</a:t>
            </a:r>
            <a:r>
              <a:rPr lang="en-US" sz="1400" b="1" dirty="0">
                <a:solidFill>
                  <a:schemeClr val="accent2"/>
                </a:solidFill>
                <a:effectLst>
                  <a:outerShdw blurRad="38100" dist="38100" dir="2700000" algn="tl">
                    <a:srgbClr val="000000">
                      <a:alpha val="43137"/>
                    </a:srgbClr>
                  </a:outerShdw>
                </a:effectLst>
              </a:rPr>
              <a:t> di </a:t>
            </a:r>
            <a:r>
              <a:rPr lang="en-US" sz="1400" b="1" dirty="0" err="1">
                <a:solidFill>
                  <a:schemeClr val="accent2"/>
                </a:solidFill>
                <a:effectLst>
                  <a:outerShdw blurRad="38100" dist="38100" dir="2700000" algn="tl">
                    <a:srgbClr val="000000">
                      <a:alpha val="43137"/>
                    </a:srgbClr>
                  </a:outerShdw>
                </a:effectLst>
              </a:rPr>
              <a:t>mummificazione</a:t>
            </a:r>
            <a:r>
              <a:rPr lang="en-US" sz="1400" b="1" dirty="0">
                <a:solidFill>
                  <a:schemeClr val="accent2"/>
                </a:solidFill>
                <a:effectLst>
                  <a:outerShdw blurRad="38100" dist="38100" dir="2700000" algn="tl">
                    <a:srgbClr val="000000">
                      <a:alpha val="43137"/>
                    </a:srgbClr>
                  </a:outerShdw>
                </a:effectLst>
              </a:rPr>
              <a:t>: La mummia Juanita</a:t>
            </a:r>
          </a:p>
        </p:txBody>
      </p:sp>
      <p:sp>
        <p:nvSpPr>
          <p:cNvPr id="4" name="3 Marcador de contenido"/>
          <p:cNvSpPr>
            <a:spLocks noGrp="1"/>
          </p:cNvSpPr>
          <p:nvPr>
            <p:ph idx="1"/>
          </p:nvPr>
        </p:nvSpPr>
        <p:spPr>
          <a:xfrm>
            <a:off x="628650" y="1369219"/>
            <a:ext cx="4057650" cy="3263504"/>
          </a:xfrm>
        </p:spPr>
        <p:txBody>
          <a:bodyPr>
            <a:normAutofit/>
          </a:bodyPr>
          <a:lstStyle/>
          <a:p>
            <a:pPr algn="just">
              <a:buNone/>
            </a:pPr>
            <a:r>
              <a:rPr lang="es-PE" dirty="0"/>
              <a:t>   </a:t>
            </a:r>
            <a:r>
              <a:rPr lang="en-US" dirty="0"/>
              <a:t/>
            </a:r>
            <a:br>
              <a:rPr lang="en-US" dirty="0"/>
            </a:br>
            <a:r>
              <a:rPr lang="en-US" sz="1300" dirty="0"/>
              <a:t>La mummia Juanita </a:t>
            </a:r>
            <a:r>
              <a:rPr lang="en-US" sz="1300" dirty="0" err="1"/>
              <a:t>è</a:t>
            </a:r>
            <a:r>
              <a:rPr lang="en-US" sz="1300" dirty="0"/>
              <a:t> uno </a:t>
            </a:r>
            <a:r>
              <a:rPr lang="en-US" sz="1300" dirty="0" err="1"/>
              <a:t>dei</a:t>
            </a:r>
            <a:r>
              <a:rPr lang="en-US" sz="1300" dirty="0"/>
              <a:t> </a:t>
            </a:r>
            <a:r>
              <a:rPr lang="en-US" sz="1300" dirty="0" err="1"/>
              <a:t>cadaveri</a:t>
            </a:r>
            <a:r>
              <a:rPr lang="en-US" sz="1300" dirty="0"/>
              <a:t> </a:t>
            </a:r>
            <a:r>
              <a:rPr lang="en-US" sz="1300" dirty="0" err="1"/>
              <a:t>meglio</a:t>
            </a:r>
            <a:r>
              <a:rPr lang="en-US" sz="1300" dirty="0"/>
              <a:t> </a:t>
            </a:r>
            <a:r>
              <a:rPr lang="en-US" sz="1300" dirty="0" err="1"/>
              <a:t>conservati</a:t>
            </a:r>
            <a:r>
              <a:rPr lang="en-US" sz="1300" dirty="0"/>
              <a:t> al mondo. La </a:t>
            </a:r>
            <a:r>
              <a:rPr lang="en-US" sz="1300" dirty="0" err="1"/>
              <a:t>testa</a:t>
            </a:r>
            <a:r>
              <a:rPr lang="en-US" sz="1300" dirty="0"/>
              <a:t> </a:t>
            </a:r>
            <a:r>
              <a:rPr lang="en-US" sz="1300" dirty="0" err="1"/>
              <a:t>della</a:t>
            </a:r>
            <a:r>
              <a:rPr lang="en-US" sz="1300" dirty="0"/>
              <a:t> mummia ha </a:t>
            </a:r>
            <a:r>
              <a:rPr lang="en-US" sz="1300" dirty="0" err="1"/>
              <a:t>conservato</a:t>
            </a:r>
            <a:r>
              <a:rPr lang="en-US" sz="1300" dirty="0"/>
              <a:t> </a:t>
            </a:r>
            <a:r>
              <a:rPr lang="en-US" sz="1300" dirty="0" err="1"/>
              <a:t>i</a:t>
            </a:r>
            <a:r>
              <a:rPr lang="en-US" sz="1300" dirty="0"/>
              <a:t> </a:t>
            </a:r>
            <a:r>
              <a:rPr lang="en-US" sz="1300" dirty="0" err="1"/>
              <a:t>suoi</a:t>
            </a:r>
            <a:r>
              <a:rPr lang="en-US" sz="1300" dirty="0"/>
              <a:t> </a:t>
            </a:r>
            <a:r>
              <a:rPr lang="en-US" sz="1300" dirty="0" err="1"/>
              <a:t>capelli</a:t>
            </a:r>
            <a:r>
              <a:rPr lang="en-US" sz="1300" dirty="0"/>
              <a:t> </a:t>
            </a:r>
            <a:r>
              <a:rPr lang="en-US" sz="1300" dirty="0" err="1"/>
              <a:t>così</a:t>
            </a:r>
            <a:r>
              <a:rPr lang="en-US" sz="1300" dirty="0"/>
              <a:t> come la </a:t>
            </a:r>
            <a:r>
              <a:rPr lang="en-US" sz="1300" dirty="0" err="1"/>
              <a:t>pelle</a:t>
            </a:r>
            <a:r>
              <a:rPr lang="en-US" sz="1300" dirty="0"/>
              <a:t> di </a:t>
            </a:r>
            <a:r>
              <a:rPr lang="en-US" sz="1300" dirty="0" err="1"/>
              <a:t>tutto</a:t>
            </a:r>
            <a:r>
              <a:rPr lang="en-US" sz="1300" dirty="0"/>
              <a:t> il </a:t>
            </a:r>
            <a:r>
              <a:rPr lang="en-US" sz="1300" dirty="0" err="1"/>
              <a:t>suo</a:t>
            </a:r>
            <a:r>
              <a:rPr lang="en-US" sz="1300" dirty="0"/>
              <a:t> </a:t>
            </a:r>
            <a:r>
              <a:rPr lang="en-US" sz="1300" dirty="0" err="1"/>
              <a:t>corpo</a:t>
            </a:r>
            <a:r>
              <a:rPr lang="en-US" sz="1300" dirty="0"/>
              <a:t>. </a:t>
            </a:r>
            <a:r>
              <a:rPr lang="en-US" sz="1300" dirty="0" err="1"/>
              <a:t>Anche</a:t>
            </a:r>
            <a:r>
              <a:rPr lang="en-US" sz="1300" dirty="0"/>
              <a:t> </a:t>
            </a:r>
            <a:r>
              <a:rPr lang="en-US" sz="1300" dirty="0" err="1"/>
              <a:t>i</a:t>
            </a:r>
            <a:r>
              <a:rPr lang="en-US" sz="1300" dirty="0"/>
              <a:t> </a:t>
            </a:r>
            <a:r>
              <a:rPr lang="en-US" sz="1300" dirty="0" err="1"/>
              <a:t>vestiti</a:t>
            </a:r>
            <a:r>
              <a:rPr lang="en-US" sz="1300" dirty="0"/>
              <a:t> </a:t>
            </a:r>
            <a:r>
              <a:rPr lang="en-US" sz="1300" dirty="0" err="1"/>
              <a:t>che</a:t>
            </a:r>
            <a:r>
              <a:rPr lang="en-US" sz="1300" dirty="0"/>
              <a:t> </a:t>
            </a:r>
            <a:r>
              <a:rPr lang="en-US" sz="1300" dirty="0" err="1"/>
              <a:t>indossava</a:t>
            </a:r>
            <a:r>
              <a:rPr lang="en-US" sz="1300" dirty="0"/>
              <a:t> il </a:t>
            </a:r>
            <a:r>
              <a:rPr lang="en-US" sz="1300" dirty="0" err="1"/>
              <a:t>giorno</a:t>
            </a:r>
            <a:r>
              <a:rPr lang="en-US" sz="1300" dirty="0"/>
              <a:t> del </a:t>
            </a:r>
            <a:r>
              <a:rPr lang="en-US" sz="1300" dirty="0" err="1"/>
              <a:t>suo</a:t>
            </a:r>
            <a:r>
              <a:rPr lang="en-US" sz="1300" dirty="0"/>
              <a:t> </a:t>
            </a:r>
            <a:r>
              <a:rPr lang="en-US" sz="1300" dirty="0" err="1"/>
              <a:t>sacrificio</a:t>
            </a:r>
            <a:r>
              <a:rPr lang="en-US" sz="1300" dirty="0"/>
              <a:t> </a:t>
            </a:r>
            <a:r>
              <a:rPr lang="en-US" sz="1300" dirty="0" err="1"/>
              <a:t>erano</a:t>
            </a:r>
            <a:r>
              <a:rPr lang="en-US" sz="1300" dirty="0"/>
              <a:t> ben </a:t>
            </a:r>
            <a:r>
              <a:rPr lang="en-US" sz="1300" dirty="0" err="1"/>
              <a:t>conservati</a:t>
            </a:r>
            <a:r>
              <a:rPr lang="en-US" sz="1300" dirty="0"/>
              <a:t>, </a:t>
            </a:r>
            <a:r>
              <a:rPr lang="en-US" sz="1300" dirty="0" err="1"/>
              <a:t>indossava</a:t>
            </a:r>
            <a:r>
              <a:rPr lang="en-US" sz="1300" dirty="0"/>
              <a:t> una </a:t>
            </a:r>
            <a:r>
              <a:rPr lang="en-US" sz="1300" dirty="0" err="1"/>
              <a:t>veste</a:t>
            </a:r>
            <a:r>
              <a:rPr lang="en-US" sz="1300" dirty="0"/>
              <a:t> </a:t>
            </a:r>
            <a:r>
              <a:rPr lang="en-US" sz="1300" dirty="0" err="1"/>
              <a:t>rossa</a:t>
            </a:r>
            <a:r>
              <a:rPr lang="en-US" sz="1300" dirty="0"/>
              <a:t> e le sue </a:t>
            </a:r>
            <a:r>
              <a:rPr lang="en-US" sz="1300" dirty="0" err="1"/>
              <a:t>scarpe</a:t>
            </a:r>
            <a:r>
              <a:rPr lang="en-US" sz="1300" dirty="0"/>
              <a:t> di </a:t>
            </a:r>
            <a:r>
              <a:rPr lang="en-US" sz="1300" dirty="0" err="1"/>
              <a:t>lana</a:t>
            </a:r>
            <a:r>
              <a:rPr lang="en-US" sz="1300" dirty="0"/>
              <a:t> alpaca.  La mummia </a:t>
            </a:r>
            <a:r>
              <a:rPr lang="en-US" sz="1300" dirty="0" err="1"/>
              <a:t>aveva</a:t>
            </a:r>
            <a:r>
              <a:rPr lang="en-US" sz="1300" dirty="0"/>
              <a:t> </a:t>
            </a:r>
            <a:r>
              <a:rPr lang="en-US" sz="1300" dirty="0" err="1"/>
              <a:t>cibo</a:t>
            </a:r>
            <a:r>
              <a:rPr lang="en-US" sz="1300" dirty="0"/>
              <a:t>, </a:t>
            </a:r>
            <a:r>
              <a:rPr lang="en-US" sz="1300" dirty="0" err="1"/>
              <a:t>foglie</a:t>
            </a:r>
            <a:r>
              <a:rPr lang="en-US" sz="1300" dirty="0"/>
              <a:t> di coca, </a:t>
            </a:r>
            <a:r>
              <a:rPr lang="en-US" sz="1300" dirty="0" err="1"/>
              <a:t>offerte</a:t>
            </a:r>
            <a:r>
              <a:rPr lang="en-US" sz="1300" dirty="0"/>
              <a:t> come statuette </a:t>
            </a:r>
            <a:r>
              <a:rPr lang="en-US" sz="1300" dirty="0" err="1"/>
              <a:t>d'oro</a:t>
            </a:r>
            <a:r>
              <a:rPr lang="en-US" sz="1300" dirty="0"/>
              <a:t>, lama in </a:t>
            </a:r>
            <a:r>
              <a:rPr lang="en-US" sz="1300" dirty="0" err="1"/>
              <a:t>miniatura</a:t>
            </a:r>
            <a:r>
              <a:rPr lang="en-US" sz="1300" dirty="0"/>
              <a:t>, </a:t>
            </a:r>
            <a:r>
              <a:rPr lang="en-US" sz="1300" dirty="0" err="1"/>
              <a:t>tra</a:t>
            </a:r>
            <a:r>
              <a:rPr lang="en-US" sz="1300" dirty="0"/>
              <a:t> </a:t>
            </a:r>
            <a:r>
              <a:rPr lang="en-US" sz="1300" dirty="0" err="1"/>
              <a:t>gli</a:t>
            </a:r>
            <a:r>
              <a:rPr lang="en-US" sz="1300" dirty="0"/>
              <a:t> </a:t>
            </a:r>
            <a:r>
              <a:rPr lang="en-US" sz="1300" dirty="0" err="1"/>
              <a:t>altri</a:t>
            </a:r>
            <a:r>
              <a:rPr lang="en-US" sz="1300" dirty="0"/>
              <a:t>.  
</a:t>
            </a:r>
            <a:endParaRPr lang="es-PE" dirty="0"/>
          </a:p>
        </p:txBody>
      </p:sp>
      <p:pic>
        <p:nvPicPr>
          <p:cNvPr id="5" name="Picture 2" descr="Radio Universidad: AUTOCOLCA SOLICITA AYUDA DEPAISES EUROPEOS PARA ..."/>
          <p:cNvPicPr>
            <a:picLocks noChangeAspect="1" noChangeArrowheads="1"/>
          </p:cNvPicPr>
          <p:nvPr/>
        </p:nvPicPr>
        <p:blipFill>
          <a:blip r:embed="rId2"/>
          <a:srcRect/>
          <a:stretch>
            <a:fillRect/>
          </a:stretch>
        </p:blipFill>
        <p:spPr bwMode="auto">
          <a:xfrm>
            <a:off x="4981305" y="1614487"/>
            <a:ext cx="3900758" cy="2615804"/>
          </a:xfrm>
          <a:prstGeom prst="rect">
            <a:avLst/>
          </a:prstGeom>
          <a:noFill/>
        </p:spPr>
      </p:pic>
    </p:spTree>
    <p:extLst>
      <p:ext uri="{BB962C8B-B14F-4D97-AF65-F5344CB8AC3E}">
        <p14:creationId xmlns:p14="http://schemas.microsoft.com/office/powerpoint/2010/main" val="38331407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16507" y="849197"/>
            <a:ext cx="7886700" cy="679375"/>
          </a:xfrm>
        </p:spPr>
        <p:txBody>
          <a:bodyPr>
            <a:normAutofit/>
          </a:bodyPr>
          <a:lstStyle/>
          <a:p>
            <a:r>
              <a:rPr lang="es-PE" sz="1800" b="1" dirty="0">
                <a:solidFill>
                  <a:schemeClr val="accent2"/>
                </a:solidFill>
                <a:effectLst>
                  <a:outerShdw blurRad="38100" dist="38100" dir="2700000" algn="tl">
                    <a:srgbClr val="000000">
                      <a:alpha val="43137"/>
                    </a:srgbClr>
                  </a:outerShdw>
                </a:effectLst>
              </a:rPr>
              <a:t>Impero Inca
</a:t>
            </a:r>
            <a:endParaRPr lang="en-US" sz="1800" b="1" dirty="0">
              <a:solidFill>
                <a:schemeClr val="accent2"/>
              </a:solidFill>
              <a:effectLst>
                <a:outerShdw blurRad="38100" dist="38100" dir="2700000" algn="tl">
                  <a:srgbClr val="000000">
                    <a:alpha val="43137"/>
                  </a:srgbClr>
                </a:outerShdw>
              </a:effectLst>
            </a:endParaRPr>
          </a:p>
        </p:txBody>
      </p:sp>
      <p:sp>
        <p:nvSpPr>
          <p:cNvPr id="3" name="Marcador de contenido 2"/>
          <p:cNvSpPr>
            <a:spLocks noGrp="1"/>
          </p:cNvSpPr>
          <p:nvPr>
            <p:ph idx="1"/>
          </p:nvPr>
        </p:nvSpPr>
        <p:spPr>
          <a:xfrm>
            <a:off x="518458" y="1481947"/>
            <a:ext cx="8183233" cy="1199608"/>
          </a:xfrm>
          <a:solidFill>
            <a:schemeClr val="bg1"/>
          </a:solidFill>
        </p:spPr>
        <p:txBody>
          <a:bodyPr>
            <a:noAutofit/>
          </a:bodyPr>
          <a:lstStyle/>
          <a:p>
            <a:pPr marL="0" indent="0" algn="just">
              <a:buNone/>
            </a:pPr>
            <a:r>
              <a:rPr lang="en-US" sz="1200" dirty="0" err="1"/>
              <a:t>L'impero</a:t>
            </a:r>
            <a:r>
              <a:rPr lang="en-US" sz="1200" dirty="0"/>
              <a:t> Inca è </a:t>
            </a:r>
            <a:r>
              <a:rPr lang="en-US" sz="1200" dirty="0" err="1"/>
              <a:t>considerato</a:t>
            </a:r>
            <a:r>
              <a:rPr lang="en-US" sz="1200" dirty="0"/>
              <a:t> una </a:t>
            </a:r>
            <a:r>
              <a:rPr lang="en-US" sz="1200" dirty="0" err="1"/>
              <a:t>delle</a:t>
            </a:r>
            <a:r>
              <a:rPr lang="en-US" sz="1200" dirty="0"/>
              <a:t> culture indigene </a:t>
            </a:r>
            <a:r>
              <a:rPr lang="en-US" sz="1200" dirty="0" err="1"/>
              <a:t>più</a:t>
            </a:r>
            <a:r>
              <a:rPr lang="en-US" sz="1200" dirty="0"/>
              <a:t> </a:t>
            </a:r>
            <a:r>
              <a:rPr lang="en-US" sz="1200" dirty="0" err="1"/>
              <a:t>sviluppate</a:t>
            </a:r>
            <a:r>
              <a:rPr lang="en-US" sz="1200" dirty="0"/>
              <a:t>, il cui </a:t>
            </a:r>
            <a:r>
              <a:rPr lang="en-US" sz="1200" dirty="0" err="1"/>
              <a:t>territorio</a:t>
            </a:r>
            <a:r>
              <a:rPr lang="en-US" sz="1200" dirty="0"/>
              <a:t> </a:t>
            </a:r>
            <a:r>
              <a:rPr lang="en-US" sz="1200" dirty="0" err="1"/>
              <a:t>comprendeva</a:t>
            </a:r>
            <a:r>
              <a:rPr lang="en-US" sz="1200" dirty="0"/>
              <a:t> il </a:t>
            </a:r>
            <a:r>
              <a:rPr lang="en-US" sz="1200" dirty="0" err="1"/>
              <a:t>territorio</a:t>
            </a:r>
            <a:r>
              <a:rPr lang="en-US" sz="1200" dirty="0"/>
              <a:t> </a:t>
            </a:r>
            <a:r>
              <a:rPr lang="en-US" sz="1200" dirty="0" err="1"/>
              <a:t>dell'attuale</a:t>
            </a:r>
            <a:r>
              <a:rPr lang="en-US" sz="1200" dirty="0"/>
              <a:t> Colombia </a:t>
            </a:r>
            <a:r>
              <a:rPr lang="en-US" sz="1200" dirty="0" err="1"/>
              <a:t>nel</a:t>
            </a:r>
            <a:r>
              <a:rPr lang="en-US" sz="1200" dirty="0"/>
              <a:t> </a:t>
            </a:r>
            <a:r>
              <a:rPr lang="en-US" sz="1200" dirty="0" err="1"/>
              <a:t>nord</a:t>
            </a:r>
            <a:r>
              <a:rPr lang="en-US" sz="1200" dirty="0"/>
              <a:t>, ad </a:t>
            </a:r>
            <a:r>
              <a:rPr lang="en-US" sz="1200" dirty="0" err="1"/>
              <a:t>ovest</a:t>
            </a:r>
            <a:r>
              <a:rPr lang="en-US" sz="1200" dirty="0"/>
              <a:t> le </a:t>
            </a:r>
            <a:r>
              <a:rPr lang="en-US" sz="1200" dirty="0" err="1"/>
              <a:t>coste</a:t>
            </a:r>
            <a:r>
              <a:rPr lang="en-US" sz="1200" dirty="0"/>
              <a:t> </a:t>
            </a:r>
            <a:r>
              <a:rPr lang="en-US" sz="1200" dirty="0" err="1"/>
              <a:t>dell'Oceano</a:t>
            </a:r>
            <a:r>
              <a:rPr lang="en-US" sz="1200" dirty="0"/>
              <a:t> </a:t>
            </a:r>
            <a:r>
              <a:rPr lang="en-US" sz="1200" dirty="0" err="1"/>
              <a:t>Pacifico</a:t>
            </a:r>
            <a:r>
              <a:rPr lang="en-US" sz="1200" dirty="0"/>
              <a:t> e </a:t>
            </a:r>
            <a:r>
              <a:rPr lang="en-US" sz="1200" dirty="0" err="1"/>
              <a:t>nel</a:t>
            </a:r>
            <a:r>
              <a:rPr lang="en-US" sz="1200" dirty="0"/>
              <a:t> </a:t>
            </a:r>
            <a:r>
              <a:rPr lang="en-US" sz="1200" dirty="0" err="1"/>
              <a:t>sud</a:t>
            </a:r>
            <a:r>
              <a:rPr lang="en-US" sz="1200" dirty="0"/>
              <a:t> è </a:t>
            </a:r>
            <a:r>
              <a:rPr lang="en-US" sz="1200" dirty="0" err="1"/>
              <a:t>venuto</a:t>
            </a:r>
            <a:r>
              <a:rPr lang="en-US" sz="1200" dirty="0"/>
              <a:t> ad </a:t>
            </a:r>
            <a:r>
              <a:rPr lang="en-US" sz="1200" dirty="0" err="1"/>
              <a:t>occupare</a:t>
            </a:r>
            <a:r>
              <a:rPr lang="en-US" sz="1200" dirty="0"/>
              <a:t> </a:t>
            </a:r>
            <a:r>
              <a:rPr lang="en-US" sz="1200" dirty="0" err="1"/>
              <a:t>parte</a:t>
            </a:r>
            <a:r>
              <a:rPr lang="en-US" sz="1200" dirty="0"/>
              <a:t> </a:t>
            </a:r>
            <a:r>
              <a:rPr lang="en-US" sz="1200" dirty="0" err="1"/>
              <a:t>dell'attuale</a:t>
            </a:r>
            <a:r>
              <a:rPr lang="en-US" sz="1200" dirty="0"/>
              <a:t> </a:t>
            </a:r>
            <a:r>
              <a:rPr lang="en-US" sz="1200" dirty="0" err="1"/>
              <a:t>Paese</a:t>
            </a:r>
            <a:r>
              <a:rPr lang="en-US" sz="1200" dirty="0"/>
              <a:t> del </a:t>
            </a:r>
            <a:r>
              <a:rPr lang="en-US" sz="1200" dirty="0" err="1"/>
              <a:t>Cile</a:t>
            </a:r>
            <a:r>
              <a:rPr lang="en-US" sz="1200" dirty="0"/>
              <a:t>. Si diffuse </a:t>
            </a:r>
            <a:r>
              <a:rPr lang="en-US" sz="1200" dirty="0" err="1"/>
              <a:t>anche</a:t>
            </a:r>
            <a:r>
              <a:rPr lang="en-US" sz="1200" dirty="0"/>
              <a:t> a terra ad </a:t>
            </a:r>
            <a:r>
              <a:rPr lang="en-US" sz="1200" dirty="0" err="1"/>
              <a:t>alta</a:t>
            </a:r>
            <a:r>
              <a:rPr lang="en-US" sz="1200" dirty="0"/>
              <a:t> quota </a:t>
            </a:r>
            <a:r>
              <a:rPr lang="en-US" sz="1200" dirty="0" err="1"/>
              <a:t>geografica</a:t>
            </a:r>
            <a:r>
              <a:rPr lang="en-US" sz="1200" dirty="0"/>
              <a:t> </a:t>
            </a:r>
            <a:r>
              <a:rPr lang="en-US" sz="1200" dirty="0" err="1"/>
              <a:t>nelle</a:t>
            </a:r>
            <a:r>
              <a:rPr lang="en-US" sz="1200" dirty="0"/>
              <a:t> </a:t>
            </a:r>
            <a:r>
              <a:rPr lang="en-US" sz="1200" dirty="0" err="1"/>
              <a:t>Ande</a:t>
            </a:r>
            <a:r>
              <a:rPr lang="en-US" sz="1200" dirty="0"/>
              <a:t>. Ci </a:t>
            </a:r>
            <a:r>
              <a:rPr lang="en-US" sz="1200" dirty="0" err="1"/>
              <a:t>sono</a:t>
            </a:r>
            <a:r>
              <a:rPr lang="en-US" sz="1200" dirty="0"/>
              <a:t> prove </a:t>
            </a:r>
            <a:r>
              <a:rPr lang="en-US" sz="1200" dirty="0" err="1"/>
              <a:t>ragionevoli</a:t>
            </a:r>
            <a:r>
              <a:rPr lang="en-US" sz="1200" dirty="0"/>
              <a:t> </a:t>
            </a:r>
            <a:r>
              <a:rPr lang="en-US" sz="1200" dirty="0" err="1"/>
              <a:t>su</a:t>
            </a:r>
            <a:r>
              <a:rPr lang="en-US" sz="1200" dirty="0"/>
              <a:t> </a:t>
            </a:r>
            <a:r>
              <a:rPr lang="en-US" sz="1200" dirty="0" err="1"/>
              <a:t>vari</a:t>
            </a:r>
            <a:r>
              <a:rPr lang="en-US" sz="1200" dirty="0"/>
              <a:t> </a:t>
            </a:r>
            <a:r>
              <a:rPr lang="en-US" sz="1200" dirty="0" err="1"/>
              <a:t>aspetti</a:t>
            </a:r>
            <a:r>
              <a:rPr lang="en-US" sz="1200" dirty="0"/>
              <a:t> </a:t>
            </a:r>
            <a:r>
              <a:rPr lang="en-US" sz="1200" dirty="0" err="1"/>
              <a:t>della</a:t>
            </a:r>
            <a:r>
              <a:rPr lang="en-US" sz="1200" dirty="0"/>
              <a:t> </a:t>
            </a:r>
            <a:r>
              <a:rPr lang="en-US" sz="1200" dirty="0" err="1"/>
              <a:t>medicina</a:t>
            </a:r>
            <a:r>
              <a:rPr lang="en-US" sz="1200" dirty="0"/>
              <a:t> Inca, </a:t>
            </a:r>
            <a:r>
              <a:rPr lang="en-US" sz="1200" dirty="0" err="1"/>
              <a:t>tra</a:t>
            </a:r>
            <a:r>
              <a:rPr lang="en-US" sz="1200" dirty="0"/>
              <a:t> cui la </a:t>
            </a:r>
            <a:r>
              <a:rPr lang="en-US" sz="1200" dirty="0" err="1"/>
              <a:t>presenza</a:t>
            </a:r>
            <a:r>
              <a:rPr lang="en-US" sz="1200" dirty="0"/>
              <a:t> di </a:t>
            </a:r>
            <a:r>
              <a:rPr lang="en-US" sz="1200" dirty="0" err="1"/>
              <a:t>guaritori</a:t>
            </a:r>
            <a:r>
              <a:rPr lang="en-US" sz="1200" dirty="0"/>
              <a:t>, </a:t>
            </a:r>
            <a:r>
              <a:rPr lang="en-US" sz="1200" dirty="0" err="1"/>
              <a:t>chiamati</a:t>
            </a:r>
            <a:r>
              <a:rPr lang="en-US" sz="1200" dirty="0"/>
              <a:t> </a:t>
            </a:r>
            <a:r>
              <a:rPr lang="en-US" sz="1200" dirty="0" err="1"/>
              <a:t>anche</a:t>
            </a:r>
            <a:r>
              <a:rPr lang="en-US" sz="1200" dirty="0"/>
              <a:t> </a:t>
            </a:r>
            <a:r>
              <a:rPr lang="en-US" sz="1200" dirty="0" err="1"/>
              <a:t>sciamani</a:t>
            </a:r>
            <a:r>
              <a:rPr lang="en-US" sz="1200" dirty="0"/>
              <a:t>, </a:t>
            </a:r>
            <a:r>
              <a:rPr lang="en-US" sz="1200" dirty="0" err="1"/>
              <a:t>l'uso</a:t>
            </a:r>
            <a:r>
              <a:rPr lang="en-US" sz="1200" dirty="0"/>
              <a:t> di </a:t>
            </a:r>
            <a:r>
              <a:rPr lang="en-US" sz="1200" dirty="0" err="1"/>
              <a:t>piante</a:t>
            </a:r>
            <a:r>
              <a:rPr lang="en-US" sz="1200" dirty="0"/>
              <a:t> </a:t>
            </a:r>
            <a:r>
              <a:rPr lang="en-US" sz="1200" dirty="0" err="1"/>
              <a:t>medicinali</a:t>
            </a:r>
            <a:r>
              <a:rPr lang="en-US" sz="1200" dirty="0"/>
              <a:t>, </a:t>
            </a:r>
            <a:r>
              <a:rPr lang="en-US" sz="1200" dirty="0" err="1"/>
              <a:t>operazioni</a:t>
            </a:r>
            <a:r>
              <a:rPr lang="en-US" sz="1200" dirty="0"/>
              <a:t> </a:t>
            </a:r>
            <a:r>
              <a:rPr lang="en-US" sz="1200" dirty="0" err="1"/>
              <a:t>chirurgiche</a:t>
            </a:r>
            <a:r>
              <a:rPr lang="en-US" sz="1200" dirty="0"/>
              <a:t>, </a:t>
            </a:r>
            <a:r>
              <a:rPr lang="en-US" sz="1200" dirty="0" err="1"/>
              <a:t>trepanazioni</a:t>
            </a:r>
            <a:r>
              <a:rPr lang="en-US" sz="1200" dirty="0"/>
              <a:t>, e </a:t>
            </a:r>
            <a:r>
              <a:rPr lang="en-US" sz="1200" dirty="0" err="1"/>
              <a:t>altre</a:t>
            </a:r>
            <a:r>
              <a:rPr lang="en-US" sz="1200" dirty="0"/>
              <a:t> procedure.
</a:t>
            </a:r>
          </a:p>
        </p:txBody>
      </p:sp>
      <p:sp>
        <p:nvSpPr>
          <p:cNvPr id="4" name="CuadroTexto 3"/>
          <p:cNvSpPr txBox="1"/>
          <p:nvPr/>
        </p:nvSpPr>
        <p:spPr>
          <a:xfrm>
            <a:off x="112144" y="4272434"/>
            <a:ext cx="8695426" cy="407804"/>
          </a:xfrm>
          <a:prstGeom prst="rect">
            <a:avLst/>
          </a:prstGeom>
          <a:noFill/>
        </p:spPr>
        <p:txBody>
          <a:bodyPr wrap="square" lIns="68580" tIns="34290" rIns="68580" bIns="34290" rtlCol="0">
            <a:spAutoFit/>
          </a:bodyPr>
          <a:lstStyle/>
          <a:p>
            <a:r>
              <a:rPr lang="en-US" sz="1050" dirty="0"/>
              <a:t>Jan G. R. </a:t>
            </a:r>
            <a:r>
              <a:rPr lang="en-US" sz="1050" dirty="0" err="1"/>
              <a:t>Elferink</a:t>
            </a:r>
            <a:r>
              <a:rPr lang="en-US" sz="1050" dirty="0"/>
              <a:t>. The Inca healer: empirical medical knowledge and magic  in pre-Columbian Peru </a:t>
            </a:r>
            <a:r>
              <a:rPr lang="en-US" sz="1050" dirty="0" err="1"/>
              <a:t>Revista</a:t>
            </a:r>
            <a:r>
              <a:rPr lang="en-US" sz="1050" dirty="0"/>
              <a:t> de </a:t>
            </a:r>
            <a:r>
              <a:rPr lang="en-US" sz="1050" dirty="0" err="1"/>
              <a:t>Indias</a:t>
            </a:r>
            <a:r>
              <a:rPr lang="en-US" sz="1050" dirty="0"/>
              <a:t>, 2015, vol. LXXV, n.º 264 </a:t>
            </a:r>
            <a:r>
              <a:rPr lang="en-US" sz="1050" dirty="0" err="1"/>
              <a:t>Págs</a:t>
            </a:r>
            <a:r>
              <a:rPr lang="en-US" sz="1050" dirty="0"/>
              <a:t>. 323­350, ISSN: 0034­8341 doi:10.3989/revindias.2015.011</a:t>
            </a:r>
          </a:p>
        </p:txBody>
      </p:sp>
    </p:spTree>
    <p:extLst>
      <p:ext uri="{BB962C8B-B14F-4D97-AF65-F5344CB8AC3E}">
        <p14:creationId xmlns:p14="http://schemas.microsoft.com/office/powerpoint/2010/main" val="275940055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08102" y="792997"/>
            <a:ext cx="8162059" cy="414525"/>
          </a:xfrm>
        </p:spPr>
        <p:txBody>
          <a:bodyPr>
            <a:normAutofit/>
          </a:bodyPr>
          <a:lstStyle/>
          <a:p>
            <a:r>
              <a:rPr lang="es-PE" sz="1400" b="1" dirty="0">
                <a:solidFill>
                  <a:schemeClr val="accent2"/>
                </a:solidFill>
                <a:effectLst>
                  <a:outerShdw blurRad="38100" dist="38100" dir="2700000" algn="tl">
                    <a:srgbClr val="000000">
                      <a:alpha val="43137"/>
                    </a:srgbClr>
                  </a:outerShdw>
                </a:effectLst>
              </a:rPr>
              <a:t>8. </a:t>
            </a:r>
            <a:r>
              <a:rPr lang="en-US" sz="1400" b="1" dirty="0" err="1">
                <a:solidFill>
                  <a:schemeClr val="accent2"/>
                </a:solidFill>
                <a:effectLst>
                  <a:outerShdw blurRad="38100" dist="38100" dir="2700000" algn="tl">
                    <a:srgbClr val="000000">
                      <a:alpha val="43137"/>
                    </a:srgbClr>
                  </a:outerShdw>
                </a:effectLst>
              </a:rPr>
              <a:t>Processo</a:t>
            </a:r>
            <a:r>
              <a:rPr lang="en-US" sz="1400" b="1" dirty="0">
                <a:solidFill>
                  <a:schemeClr val="accent2"/>
                </a:solidFill>
                <a:effectLst>
                  <a:outerShdw blurRad="38100" dist="38100" dir="2700000" algn="tl">
                    <a:srgbClr val="000000">
                      <a:alpha val="43137"/>
                    </a:srgbClr>
                  </a:outerShdw>
                </a:effectLst>
              </a:rPr>
              <a:t> di </a:t>
            </a:r>
            <a:r>
              <a:rPr lang="en-US" sz="1400" b="1" dirty="0" err="1">
                <a:solidFill>
                  <a:schemeClr val="accent2"/>
                </a:solidFill>
                <a:effectLst>
                  <a:outerShdw blurRad="38100" dist="38100" dir="2700000" algn="tl">
                    <a:srgbClr val="000000">
                      <a:alpha val="43137"/>
                    </a:srgbClr>
                  </a:outerShdw>
                </a:effectLst>
              </a:rPr>
              <a:t>mummificazione</a:t>
            </a:r>
            <a:r>
              <a:rPr lang="en-US" sz="1400" b="1" dirty="0">
                <a:solidFill>
                  <a:schemeClr val="accent2"/>
                </a:solidFill>
                <a:effectLst>
                  <a:outerShdw blurRad="38100" dist="38100" dir="2700000" algn="tl">
                    <a:srgbClr val="000000">
                      <a:alpha val="43137"/>
                    </a:srgbClr>
                  </a:outerShdw>
                </a:effectLst>
              </a:rPr>
              <a:t>: La mummia Juanita</a:t>
            </a:r>
          </a:p>
        </p:txBody>
      </p:sp>
      <p:sp>
        <p:nvSpPr>
          <p:cNvPr id="4" name="3 Marcador de contenido"/>
          <p:cNvSpPr>
            <a:spLocks noGrp="1"/>
          </p:cNvSpPr>
          <p:nvPr>
            <p:ph idx="1"/>
          </p:nvPr>
        </p:nvSpPr>
        <p:spPr>
          <a:xfrm>
            <a:off x="628650" y="1369219"/>
            <a:ext cx="4457700" cy="3263504"/>
          </a:xfrm>
        </p:spPr>
        <p:txBody>
          <a:bodyPr>
            <a:normAutofit/>
          </a:bodyPr>
          <a:lstStyle/>
          <a:p>
            <a:pPr algn="just">
              <a:buNone/>
            </a:pPr>
            <a:r>
              <a:rPr lang="es-PE" sz="1300" dirty="0"/>
              <a:t>   </a:t>
            </a:r>
            <a:r>
              <a:rPr lang="en-US" sz="1300" dirty="0"/>
              <a:t/>
            </a:r>
            <a:br>
              <a:rPr lang="en-US" sz="1300" dirty="0"/>
            </a:br>
            <a:r>
              <a:rPr lang="en-US" sz="1300" dirty="0"/>
              <a:t>La mummia Juanita </a:t>
            </a:r>
            <a:r>
              <a:rPr lang="en-US" sz="1300" dirty="0" err="1"/>
              <a:t>morì</a:t>
            </a:r>
            <a:r>
              <a:rPr lang="en-US" sz="1300" dirty="0"/>
              <a:t> come </a:t>
            </a:r>
            <a:r>
              <a:rPr lang="en-US" sz="1300" dirty="0" err="1"/>
              <a:t>parte</a:t>
            </a:r>
            <a:r>
              <a:rPr lang="en-US" sz="1300" dirty="0"/>
              <a:t> di un </a:t>
            </a:r>
            <a:r>
              <a:rPr lang="en-US" sz="1300" dirty="0" err="1"/>
              <a:t>sacrificio</a:t>
            </a:r>
            <a:r>
              <a:rPr lang="en-US" sz="1300" dirty="0"/>
              <a:t> </a:t>
            </a:r>
            <a:r>
              <a:rPr lang="en-US" sz="1300" dirty="0" err="1"/>
              <a:t>umano</a:t>
            </a:r>
            <a:r>
              <a:rPr lang="en-US" sz="1300" dirty="0"/>
              <a:t>. Per </a:t>
            </a:r>
            <a:r>
              <a:rPr lang="en-US" sz="1300" dirty="0" err="1"/>
              <a:t>questo</a:t>
            </a:r>
            <a:r>
              <a:rPr lang="en-US" sz="1300" dirty="0"/>
              <a:t>, è </a:t>
            </a:r>
            <a:r>
              <a:rPr lang="en-US" sz="1300" dirty="0" err="1"/>
              <a:t>stata</a:t>
            </a:r>
            <a:r>
              <a:rPr lang="en-US" sz="1300" dirty="0"/>
              <a:t> </a:t>
            </a:r>
            <a:r>
              <a:rPr lang="en-US" sz="1300" dirty="0" err="1"/>
              <a:t>portata</a:t>
            </a:r>
            <a:r>
              <a:rPr lang="en-US" sz="1300" dirty="0"/>
              <a:t> </a:t>
            </a:r>
            <a:r>
              <a:rPr lang="en-US" sz="1300" dirty="0" err="1"/>
              <a:t>su</a:t>
            </a:r>
            <a:r>
              <a:rPr lang="en-US" sz="1300" dirty="0"/>
              <a:t> una </a:t>
            </a:r>
            <a:r>
              <a:rPr lang="en-US" sz="1300" dirty="0" err="1"/>
              <a:t>montagna</a:t>
            </a:r>
            <a:r>
              <a:rPr lang="en-US" sz="1300" dirty="0"/>
              <a:t> in un </a:t>
            </a:r>
            <a:r>
              <a:rPr lang="en-US" sz="1300" dirty="0" err="1"/>
              <a:t>rituale</a:t>
            </a:r>
            <a:r>
              <a:rPr lang="en-US" sz="1300" dirty="0"/>
              <a:t> </a:t>
            </a:r>
            <a:r>
              <a:rPr lang="en-US" sz="1300" dirty="0" err="1"/>
              <a:t>chiamato</a:t>
            </a:r>
            <a:r>
              <a:rPr lang="en-US" sz="1300" dirty="0"/>
              <a:t> "capacocha", in cui </a:t>
            </a:r>
            <a:r>
              <a:rPr lang="en-US" sz="1300" dirty="0" err="1"/>
              <a:t>i</a:t>
            </a:r>
            <a:r>
              <a:rPr lang="en-US" sz="1300" dirty="0"/>
              <a:t> bambini </a:t>
            </a:r>
            <a:r>
              <a:rPr lang="en-US" sz="1300" dirty="0" err="1"/>
              <a:t>sono</a:t>
            </a:r>
            <a:r>
              <a:rPr lang="en-US" sz="1300" dirty="0"/>
              <a:t> </a:t>
            </a:r>
            <a:r>
              <a:rPr lang="en-US" sz="1300" dirty="0" err="1"/>
              <a:t>stati</a:t>
            </a:r>
            <a:r>
              <a:rPr lang="en-US" sz="1300" dirty="0"/>
              <a:t> </a:t>
            </a:r>
            <a:r>
              <a:rPr lang="en-US" sz="1300" dirty="0" err="1"/>
              <a:t>offerti</a:t>
            </a:r>
            <a:r>
              <a:rPr lang="en-US" sz="1300" dirty="0"/>
              <a:t> all’ "apus“, per </a:t>
            </a:r>
            <a:r>
              <a:rPr lang="en-US" sz="1300" dirty="0" err="1"/>
              <a:t>placare</a:t>
            </a:r>
            <a:r>
              <a:rPr lang="en-US" sz="1300" dirty="0"/>
              <a:t> </a:t>
            </a:r>
            <a:r>
              <a:rPr lang="en-US" sz="1300" dirty="0" err="1"/>
              <a:t>gli</a:t>
            </a:r>
            <a:r>
              <a:rPr lang="en-US" sz="1300" dirty="0"/>
              <a:t> </a:t>
            </a:r>
            <a:r>
              <a:rPr lang="en-US" sz="1300" dirty="0" err="1"/>
              <a:t>dei</a:t>
            </a:r>
            <a:r>
              <a:rPr lang="en-US" sz="1300" dirty="0"/>
              <a:t>. </a:t>
            </a:r>
            <a:r>
              <a:rPr lang="en-US" sz="1300" dirty="0" err="1"/>
              <a:t>Questo</a:t>
            </a:r>
            <a:r>
              <a:rPr lang="en-US" sz="1300" dirty="0"/>
              <a:t> </a:t>
            </a:r>
            <a:r>
              <a:rPr lang="en-US" sz="1300" dirty="0" err="1"/>
              <a:t>rituale</a:t>
            </a:r>
            <a:r>
              <a:rPr lang="en-US" sz="1300" dirty="0"/>
              <a:t> di </a:t>
            </a:r>
            <a:r>
              <a:rPr lang="en-US" sz="1300" dirty="0" err="1"/>
              <a:t>sacrificio</a:t>
            </a:r>
            <a:r>
              <a:rPr lang="en-US" sz="1300" dirty="0"/>
              <a:t> </a:t>
            </a:r>
            <a:r>
              <a:rPr lang="en-US" sz="1300" dirty="0" err="1"/>
              <a:t>è</a:t>
            </a:r>
            <a:r>
              <a:rPr lang="en-US" sz="1300" dirty="0"/>
              <a:t> </a:t>
            </a:r>
            <a:r>
              <a:rPr lang="en-US" sz="1300" dirty="0" err="1"/>
              <a:t>stato</a:t>
            </a:r>
            <a:r>
              <a:rPr lang="en-US" sz="1300" dirty="0"/>
              <a:t> </a:t>
            </a:r>
            <a:r>
              <a:rPr lang="en-US" sz="1300" dirty="0" err="1"/>
              <a:t>eseguito</a:t>
            </a:r>
            <a:r>
              <a:rPr lang="en-US" sz="1300" dirty="0"/>
              <a:t> per </a:t>
            </a:r>
            <a:r>
              <a:rPr lang="en-US" sz="1300" dirty="0" err="1"/>
              <a:t>fermare</a:t>
            </a:r>
            <a:r>
              <a:rPr lang="en-US" sz="1300" dirty="0"/>
              <a:t> un </a:t>
            </a:r>
            <a:r>
              <a:rPr lang="en-US" sz="1300" dirty="0" err="1"/>
              <a:t>disastro</a:t>
            </a:r>
            <a:r>
              <a:rPr lang="en-US" sz="1300" dirty="0"/>
              <a:t> </a:t>
            </a:r>
            <a:r>
              <a:rPr lang="en-US" sz="1300" dirty="0" err="1"/>
              <a:t>naturale</a:t>
            </a:r>
            <a:r>
              <a:rPr lang="en-US" sz="1300" dirty="0"/>
              <a:t> o </a:t>
            </a:r>
            <a:r>
              <a:rPr lang="en-US" sz="1300" dirty="0" err="1"/>
              <a:t>garantire</a:t>
            </a:r>
            <a:r>
              <a:rPr lang="en-US" sz="1300" dirty="0"/>
              <a:t> un </a:t>
            </a:r>
            <a:r>
              <a:rPr lang="en-US" sz="1300" dirty="0" err="1"/>
              <a:t>raccolto</a:t>
            </a:r>
            <a:r>
              <a:rPr lang="en-US" sz="1300" dirty="0"/>
              <a:t> </a:t>
            </a:r>
            <a:r>
              <a:rPr lang="en-US" sz="1300" dirty="0" err="1"/>
              <a:t>sano</a:t>
            </a:r>
            <a:r>
              <a:rPr lang="en-US" sz="1300" dirty="0"/>
              <a:t>. Il </a:t>
            </a:r>
            <a:r>
              <a:rPr lang="en-US" sz="1300" dirty="0" err="1"/>
              <a:t>corpo</a:t>
            </a:r>
            <a:r>
              <a:rPr lang="en-US" sz="1300" dirty="0"/>
              <a:t> </a:t>
            </a:r>
            <a:r>
              <a:rPr lang="en-US" sz="1300" dirty="0" err="1"/>
              <a:t>della</a:t>
            </a:r>
            <a:r>
              <a:rPr lang="en-US" sz="1300" dirty="0"/>
              <a:t> mummia Juanita </a:t>
            </a:r>
            <a:r>
              <a:rPr lang="en-US" sz="1300" dirty="0" err="1"/>
              <a:t>è</a:t>
            </a:r>
            <a:r>
              <a:rPr lang="en-US" sz="1300" dirty="0"/>
              <a:t> </a:t>
            </a:r>
            <a:r>
              <a:rPr lang="en-US" sz="1300" dirty="0" err="1"/>
              <a:t>stato</a:t>
            </a:r>
            <a:r>
              <a:rPr lang="en-US" sz="1300" dirty="0"/>
              <a:t> </a:t>
            </a:r>
            <a:r>
              <a:rPr lang="en-US" sz="1300" dirty="0" err="1"/>
              <a:t>scoperto</a:t>
            </a:r>
            <a:r>
              <a:rPr lang="en-US" sz="1300" dirty="0"/>
              <a:t> </a:t>
            </a:r>
            <a:r>
              <a:rPr lang="en-US" sz="1300" dirty="0" err="1"/>
              <a:t>nella</a:t>
            </a:r>
            <a:r>
              <a:rPr lang="en-US" sz="1300" dirty="0"/>
              <a:t> </a:t>
            </a:r>
            <a:r>
              <a:rPr lang="en-US" sz="1300" dirty="0" err="1"/>
              <a:t>parte</a:t>
            </a:r>
            <a:r>
              <a:rPr lang="en-US" sz="1300" dirty="0"/>
              <a:t> </a:t>
            </a:r>
            <a:r>
              <a:rPr lang="en-US" sz="1300" dirty="0" err="1"/>
              <a:t>superiore</a:t>
            </a:r>
            <a:r>
              <a:rPr lang="en-US" sz="1300" dirty="0"/>
              <a:t> </a:t>
            </a:r>
            <a:r>
              <a:rPr lang="en-US" sz="1300" dirty="0" err="1"/>
              <a:t>della</a:t>
            </a:r>
            <a:r>
              <a:rPr lang="en-US" sz="1300" dirty="0"/>
              <a:t> </a:t>
            </a:r>
            <a:r>
              <a:rPr lang="en-US" sz="1300" dirty="0" err="1"/>
              <a:t>nevosa</a:t>
            </a:r>
            <a:r>
              <a:rPr lang="en-US" sz="1300" dirty="0"/>
              <a:t> </a:t>
            </a:r>
            <a:r>
              <a:rPr lang="en-US" sz="1300" dirty="0" err="1"/>
              <a:t>Ampato</a:t>
            </a:r>
            <a:r>
              <a:rPr lang="en-US" sz="1300" dirty="0"/>
              <a:t>, </a:t>
            </a:r>
            <a:r>
              <a:rPr lang="en-US" sz="1300" dirty="0" err="1"/>
              <a:t>nel</a:t>
            </a:r>
            <a:r>
              <a:rPr lang="en-US" sz="1300" dirty="0"/>
              <a:t> </a:t>
            </a:r>
            <a:r>
              <a:rPr lang="en-US" sz="1300" dirty="0" err="1"/>
              <a:t>settembre</a:t>
            </a:r>
            <a:r>
              <a:rPr lang="en-US" sz="1300" dirty="0"/>
              <a:t> 1995 </a:t>
            </a:r>
            <a:r>
              <a:rPr lang="en-US" sz="1300" dirty="0" err="1"/>
              <a:t>dall'antropologo</a:t>
            </a:r>
            <a:r>
              <a:rPr lang="en-US" sz="1300" dirty="0"/>
              <a:t> Johan Reinhard e da Miguel </a:t>
            </a:r>
            <a:r>
              <a:rPr lang="en-US" sz="1300" dirty="0" err="1"/>
              <a:t>Erate</a:t>
            </a:r>
            <a:r>
              <a:rPr lang="en-US" sz="1300" dirty="0"/>
              <a:t>.
</a:t>
            </a:r>
            <a:endParaRPr lang="es-PE" dirty="0"/>
          </a:p>
        </p:txBody>
      </p:sp>
      <p:pic>
        <p:nvPicPr>
          <p:cNvPr id="5" name="4 Imagen" descr="Peru-In-Images-Discovering-Juanita.png"/>
          <p:cNvPicPr>
            <a:picLocks noChangeAspect="1"/>
          </p:cNvPicPr>
          <p:nvPr/>
        </p:nvPicPr>
        <p:blipFill>
          <a:blip r:embed="rId2"/>
          <a:stretch>
            <a:fillRect/>
          </a:stretch>
        </p:blipFill>
        <p:spPr>
          <a:xfrm>
            <a:off x="5468698" y="1207522"/>
            <a:ext cx="2521429" cy="3642857"/>
          </a:xfrm>
          <a:prstGeom prst="rect">
            <a:avLst/>
          </a:prstGeom>
        </p:spPr>
      </p:pic>
    </p:spTree>
    <p:extLst>
      <p:ext uri="{BB962C8B-B14F-4D97-AF65-F5344CB8AC3E}">
        <p14:creationId xmlns:p14="http://schemas.microsoft.com/office/powerpoint/2010/main" val="383314071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03960" y="832208"/>
            <a:ext cx="8162059" cy="410965"/>
          </a:xfrm>
        </p:spPr>
        <p:txBody>
          <a:bodyPr>
            <a:normAutofit/>
          </a:bodyPr>
          <a:lstStyle/>
          <a:p>
            <a:r>
              <a:rPr lang="es-PE" sz="1400" b="1" dirty="0">
                <a:solidFill>
                  <a:schemeClr val="accent2"/>
                </a:solidFill>
                <a:effectLst>
                  <a:outerShdw blurRad="38100" dist="38100" dir="2700000" algn="tl">
                    <a:srgbClr val="000000">
                      <a:alpha val="43137"/>
                    </a:srgbClr>
                  </a:outerShdw>
                </a:effectLst>
              </a:rPr>
              <a:t>8. </a:t>
            </a:r>
            <a:r>
              <a:rPr lang="en-US" sz="1400" b="1" dirty="0" err="1">
                <a:solidFill>
                  <a:schemeClr val="accent2"/>
                </a:solidFill>
                <a:effectLst>
                  <a:outerShdw blurRad="38100" dist="38100" dir="2700000" algn="tl">
                    <a:srgbClr val="000000">
                      <a:alpha val="43137"/>
                    </a:srgbClr>
                  </a:outerShdw>
                </a:effectLst>
              </a:rPr>
              <a:t>Processo</a:t>
            </a:r>
            <a:r>
              <a:rPr lang="en-US" sz="1400" b="1" dirty="0">
                <a:solidFill>
                  <a:schemeClr val="accent2"/>
                </a:solidFill>
                <a:effectLst>
                  <a:outerShdw blurRad="38100" dist="38100" dir="2700000" algn="tl">
                    <a:srgbClr val="000000">
                      <a:alpha val="43137"/>
                    </a:srgbClr>
                  </a:outerShdw>
                </a:effectLst>
              </a:rPr>
              <a:t> di </a:t>
            </a:r>
            <a:r>
              <a:rPr lang="en-US" sz="1400" b="1" dirty="0" err="1">
                <a:solidFill>
                  <a:schemeClr val="accent2"/>
                </a:solidFill>
                <a:effectLst>
                  <a:outerShdw blurRad="38100" dist="38100" dir="2700000" algn="tl">
                    <a:srgbClr val="000000">
                      <a:alpha val="43137"/>
                    </a:srgbClr>
                  </a:outerShdw>
                </a:effectLst>
              </a:rPr>
              <a:t>mummificazione</a:t>
            </a:r>
            <a:r>
              <a:rPr lang="en-US" sz="1400" b="1" dirty="0">
                <a:solidFill>
                  <a:schemeClr val="accent2"/>
                </a:solidFill>
                <a:effectLst>
                  <a:outerShdw blurRad="38100" dist="38100" dir="2700000" algn="tl">
                    <a:srgbClr val="000000">
                      <a:alpha val="43137"/>
                    </a:srgbClr>
                  </a:outerShdw>
                </a:effectLst>
              </a:rPr>
              <a:t>: La mummia Juanita</a:t>
            </a:r>
          </a:p>
        </p:txBody>
      </p:sp>
      <p:sp>
        <p:nvSpPr>
          <p:cNvPr id="4" name="3 Marcador de contenido"/>
          <p:cNvSpPr>
            <a:spLocks noGrp="1"/>
          </p:cNvSpPr>
          <p:nvPr>
            <p:ph idx="1"/>
          </p:nvPr>
        </p:nvSpPr>
        <p:spPr>
          <a:xfrm>
            <a:off x="352549" y="1253447"/>
            <a:ext cx="8313470" cy="1171254"/>
          </a:xfrm>
        </p:spPr>
        <p:txBody>
          <a:bodyPr>
            <a:normAutofit/>
          </a:bodyPr>
          <a:lstStyle/>
          <a:p>
            <a:pPr marL="0" indent="0" algn="just">
              <a:buNone/>
            </a:pPr>
            <a:r>
              <a:rPr lang="en-US" sz="1200" dirty="0"/>
              <a:t>La mummia Juanita, </a:t>
            </a:r>
            <a:r>
              <a:rPr lang="en-US" sz="1200" dirty="0" err="1"/>
              <a:t>essendo</a:t>
            </a:r>
            <a:r>
              <a:rPr lang="en-US" sz="1200" dirty="0"/>
              <a:t> uno </a:t>
            </a:r>
            <a:r>
              <a:rPr lang="en-US" sz="1200" dirty="0" err="1"/>
              <a:t>dei</a:t>
            </a:r>
            <a:r>
              <a:rPr lang="en-US" sz="1200" dirty="0"/>
              <a:t> </a:t>
            </a:r>
            <a:r>
              <a:rPr lang="en-US" sz="1200" dirty="0" err="1"/>
              <a:t>cadaveri</a:t>
            </a:r>
            <a:r>
              <a:rPr lang="en-US" sz="1200" dirty="0"/>
              <a:t> </a:t>
            </a:r>
            <a:r>
              <a:rPr lang="en-US" sz="1200" dirty="0" err="1"/>
              <a:t>meglio</a:t>
            </a:r>
            <a:r>
              <a:rPr lang="en-US" sz="1200" dirty="0"/>
              <a:t> </a:t>
            </a:r>
            <a:r>
              <a:rPr lang="en-US" sz="1200" dirty="0" err="1"/>
              <a:t>conservati</a:t>
            </a:r>
            <a:r>
              <a:rPr lang="en-US" sz="1200" dirty="0"/>
              <a:t> al mondo, ha </a:t>
            </a:r>
            <a:r>
              <a:rPr lang="en-US" sz="1200" dirty="0" err="1"/>
              <a:t>attirato</a:t>
            </a:r>
            <a:r>
              <a:rPr lang="en-US" sz="1200" dirty="0"/>
              <a:t> </a:t>
            </a:r>
            <a:r>
              <a:rPr lang="en-US" sz="1200" dirty="0" err="1"/>
              <a:t>l'attenzione</a:t>
            </a:r>
            <a:r>
              <a:rPr lang="en-US" sz="1200" dirty="0"/>
              <a:t> </a:t>
            </a:r>
            <a:r>
              <a:rPr lang="en-US" sz="1200" dirty="0" err="1"/>
              <a:t>della</a:t>
            </a:r>
            <a:r>
              <a:rPr lang="en-US" sz="1200" dirty="0"/>
              <a:t> </a:t>
            </a:r>
            <a:r>
              <a:rPr lang="en-US" sz="1200" dirty="0" err="1"/>
              <a:t>comunità</a:t>
            </a:r>
            <a:r>
              <a:rPr lang="en-US" sz="1200" dirty="0"/>
              <a:t> </a:t>
            </a:r>
            <a:r>
              <a:rPr lang="en-US" sz="1200" dirty="0" err="1"/>
              <a:t>scientifica</a:t>
            </a:r>
            <a:r>
              <a:rPr lang="en-US" sz="1200" dirty="0"/>
              <a:t> </a:t>
            </a:r>
            <a:r>
              <a:rPr lang="en-US" sz="1200" dirty="0" err="1"/>
              <a:t>internazionale</a:t>
            </a:r>
            <a:r>
              <a:rPr lang="en-US" sz="1200" dirty="0"/>
              <a:t> per lo studio. Ad </a:t>
            </a:r>
            <a:r>
              <a:rPr lang="en-US" sz="1200" dirty="0" err="1"/>
              <a:t>esempio</a:t>
            </a:r>
            <a:r>
              <a:rPr lang="en-US" sz="1200" dirty="0"/>
              <a:t>, è </a:t>
            </a:r>
            <a:r>
              <a:rPr lang="en-US" sz="1200" dirty="0" err="1"/>
              <a:t>stato</a:t>
            </a:r>
            <a:r>
              <a:rPr lang="en-US" sz="1200" dirty="0"/>
              <a:t> </a:t>
            </a:r>
            <a:r>
              <a:rPr lang="en-US" sz="1200" dirty="0" err="1"/>
              <a:t>studiato</a:t>
            </a:r>
            <a:r>
              <a:rPr lang="en-US" sz="1200" dirty="0"/>
              <a:t> il </a:t>
            </a:r>
            <a:r>
              <a:rPr lang="en-US" sz="1200" dirty="0" err="1"/>
              <a:t>contenuto</a:t>
            </a:r>
            <a:r>
              <a:rPr lang="en-US" sz="1200" dirty="0"/>
              <a:t> </a:t>
            </a:r>
            <a:r>
              <a:rPr lang="en-US" sz="1200" dirty="0" err="1"/>
              <a:t>gastrico</a:t>
            </a:r>
            <a:r>
              <a:rPr lang="en-US" sz="1200" dirty="0"/>
              <a:t> </a:t>
            </a:r>
            <a:r>
              <a:rPr lang="en-US" sz="1200" dirty="0" err="1"/>
              <a:t>delle</a:t>
            </a:r>
            <a:r>
              <a:rPr lang="en-US" sz="1200" dirty="0"/>
              <a:t> ore </a:t>
            </a:r>
            <a:r>
              <a:rPr lang="en-US" sz="1200" dirty="0" err="1"/>
              <a:t>precedenti</a:t>
            </a:r>
            <a:r>
              <a:rPr lang="en-US" sz="1200" dirty="0"/>
              <a:t> </a:t>
            </a:r>
            <a:r>
              <a:rPr lang="en-US" sz="1200" dirty="0" err="1"/>
              <a:t>il</a:t>
            </a:r>
            <a:r>
              <a:rPr lang="en-US" sz="1200" dirty="0"/>
              <a:t> </a:t>
            </a:r>
            <a:r>
              <a:rPr lang="en-US" sz="1200" dirty="0" err="1"/>
              <a:t>massacro</a:t>
            </a:r>
            <a:r>
              <a:rPr lang="en-US" sz="1200" dirty="0"/>
              <a:t>, </a:t>
            </a:r>
            <a:r>
              <a:rPr lang="en-US" sz="1200" dirty="0" err="1"/>
              <a:t>concludendo</a:t>
            </a:r>
            <a:r>
              <a:rPr lang="en-US" sz="1200" dirty="0"/>
              <a:t> </a:t>
            </a:r>
            <a:r>
              <a:rPr lang="en-US" sz="1200" dirty="0" err="1"/>
              <a:t>che</a:t>
            </a:r>
            <a:r>
              <a:rPr lang="en-US" sz="1200" dirty="0"/>
              <a:t> </a:t>
            </a:r>
            <a:r>
              <a:rPr lang="en-US" sz="1200" dirty="0" err="1"/>
              <a:t>aveva</a:t>
            </a:r>
            <a:r>
              <a:rPr lang="en-US" sz="1200" dirty="0"/>
              <a:t> </a:t>
            </a:r>
            <a:r>
              <a:rPr lang="en-US" sz="1200" dirty="0" err="1"/>
              <a:t>consumato</a:t>
            </a:r>
            <a:r>
              <a:rPr lang="en-US" sz="1200" dirty="0"/>
              <a:t> coca, </a:t>
            </a:r>
            <a:r>
              <a:rPr lang="en-US" sz="1200" dirty="0" err="1"/>
              <a:t>alcol</a:t>
            </a:r>
            <a:r>
              <a:rPr lang="en-US" sz="1200" dirty="0"/>
              <a:t> e chicha. La mummia Juanita, dopo aver </a:t>
            </a:r>
            <a:r>
              <a:rPr lang="en-US" sz="1200" dirty="0" err="1"/>
              <a:t>conservato</a:t>
            </a:r>
            <a:r>
              <a:rPr lang="en-US" sz="1200" dirty="0"/>
              <a:t> tutti </a:t>
            </a:r>
            <a:r>
              <a:rPr lang="en-US" sz="1200" dirty="0" err="1"/>
              <a:t>i</a:t>
            </a:r>
            <a:r>
              <a:rPr lang="en-US" sz="1200" dirty="0"/>
              <a:t> </a:t>
            </a:r>
            <a:r>
              <a:rPr lang="en-US" sz="1200" dirty="0" err="1"/>
              <a:t>suoi</a:t>
            </a:r>
            <a:r>
              <a:rPr lang="en-US" sz="1200" dirty="0"/>
              <a:t> </a:t>
            </a:r>
            <a:r>
              <a:rPr lang="en-US" sz="1200" dirty="0" err="1"/>
              <a:t>organi</a:t>
            </a:r>
            <a:r>
              <a:rPr lang="en-US" sz="1200" dirty="0"/>
              <a:t>, ha </a:t>
            </a:r>
            <a:r>
              <a:rPr lang="en-US" sz="1200" dirty="0" err="1"/>
              <a:t>fatto</a:t>
            </a:r>
            <a:r>
              <a:rPr lang="en-US" sz="1200" dirty="0"/>
              <a:t> </a:t>
            </a:r>
            <a:r>
              <a:rPr lang="en-US" sz="1200" dirty="0" err="1"/>
              <a:t>parte</a:t>
            </a:r>
            <a:r>
              <a:rPr lang="en-US" sz="1200" dirty="0"/>
              <a:t> di </a:t>
            </a:r>
            <a:r>
              <a:rPr lang="en-US" sz="1200" dirty="0" err="1"/>
              <a:t>varie</a:t>
            </a:r>
            <a:r>
              <a:rPr lang="en-US" sz="1200" dirty="0"/>
              <a:t> </a:t>
            </a:r>
            <a:r>
              <a:rPr lang="en-US" sz="1200" dirty="0" err="1"/>
              <a:t>indagini</a:t>
            </a:r>
            <a:r>
              <a:rPr lang="en-US" sz="1200" dirty="0"/>
              <a:t> </a:t>
            </a:r>
            <a:r>
              <a:rPr lang="en-US" sz="1200" dirty="0" err="1"/>
              <a:t>locali</a:t>
            </a:r>
            <a:r>
              <a:rPr lang="en-US" sz="1200" dirty="0"/>
              <a:t>, </a:t>
            </a:r>
            <a:r>
              <a:rPr lang="en-US" sz="1200" dirty="0" err="1"/>
              <a:t>nazionali</a:t>
            </a:r>
            <a:r>
              <a:rPr lang="en-US" sz="1200" dirty="0"/>
              <a:t> e </a:t>
            </a:r>
            <a:r>
              <a:rPr lang="en-US" sz="1200" dirty="0" err="1"/>
              <a:t>internazionali</a:t>
            </a:r>
            <a:r>
              <a:rPr lang="en-US" sz="1200" dirty="0"/>
              <a:t>: </a:t>
            </a:r>
            <a:r>
              <a:rPr lang="en-US" sz="1200" dirty="0" err="1"/>
              <a:t>tomografia</a:t>
            </a:r>
            <a:r>
              <a:rPr lang="en-US" sz="1200" dirty="0"/>
              <a:t>, </a:t>
            </a:r>
            <a:r>
              <a:rPr lang="en-US" sz="1200" dirty="0" err="1"/>
              <a:t>studi</a:t>
            </a:r>
            <a:r>
              <a:rPr lang="en-US" sz="1200" dirty="0"/>
              <a:t> </a:t>
            </a:r>
            <a:r>
              <a:rPr lang="en-US" sz="1200" dirty="0" err="1"/>
              <a:t>sul</a:t>
            </a:r>
            <a:r>
              <a:rPr lang="en-US" sz="1200" dirty="0"/>
              <a:t> DNA, </a:t>
            </a:r>
            <a:r>
              <a:rPr lang="en-US" sz="1200" dirty="0" err="1"/>
              <a:t>ecc</a:t>
            </a:r>
            <a:r>
              <a:rPr lang="en-US" sz="1200" dirty="0"/>
              <a:t>..</a:t>
            </a:r>
            <a:endParaRPr lang="es-PE" sz="1200" dirty="0"/>
          </a:p>
        </p:txBody>
      </p:sp>
      <p:sp>
        <p:nvSpPr>
          <p:cNvPr id="5" name="4 CuadroTexto"/>
          <p:cNvSpPr txBox="1"/>
          <p:nvPr/>
        </p:nvSpPr>
        <p:spPr>
          <a:xfrm>
            <a:off x="249382" y="4194959"/>
            <a:ext cx="8416637" cy="346249"/>
          </a:xfrm>
          <a:prstGeom prst="rect">
            <a:avLst/>
          </a:prstGeom>
          <a:noFill/>
        </p:spPr>
        <p:txBody>
          <a:bodyPr wrap="square" lIns="68580" tIns="34290" rIns="68580" bIns="34290" rtlCol="0">
            <a:spAutoFit/>
          </a:bodyPr>
          <a:lstStyle/>
          <a:p>
            <a:r>
              <a:rPr lang="es-PE" sz="900" dirty="0"/>
              <a:t>MEDINA, ANGELICA ISABEL BRAÑEZ. INDUMENTARIA DE PODER FEMENINO EN EL PERÚ ANTIGUO LA DAMA DE LOS CUATRO TUPUS, LA SEÑORA DE CAO, LA SACERDOTISA DE CHORNANCAP Y JUANITA DE AMPATO. En </a:t>
            </a:r>
            <a:r>
              <a:rPr lang="es-PE" sz="900" i="1" dirty="0"/>
              <a:t>[GKA ARTS 2020] Congreso Internacional de Artes y Culturas</a:t>
            </a:r>
            <a:r>
              <a:rPr lang="es-PE" sz="900" dirty="0"/>
              <a:t>. 2020.</a:t>
            </a:r>
          </a:p>
        </p:txBody>
      </p:sp>
    </p:spTree>
    <p:extLst>
      <p:ext uri="{BB962C8B-B14F-4D97-AF65-F5344CB8AC3E}">
        <p14:creationId xmlns:p14="http://schemas.microsoft.com/office/powerpoint/2010/main" val="383314071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76670" y="777278"/>
            <a:ext cx="8162059" cy="393976"/>
          </a:xfrm>
        </p:spPr>
        <p:txBody>
          <a:bodyPr>
            <a:normAutofit/>
          </a:bodyPr>
          <a:lstStyle/>
          <a:p>
            <a:r>
              <a:rPr lang="es-PE" sz="1400" b="1" dirty="0">
                <a:solidFill>
                  <a:schemeClr val="accent2"/>
                </a:solidFill>
                <a:effectLst>
                  <a:outerShdw blurRad="38100" dist="38100" dir="2700000" algn="tl">
                    <a:srgbClr val="000000">
                      <a:alpha val="43137"/>
                    </a:srgbClr>
                  </a:outerShdw>
                </a:effectLst>
              </a:rPr>
              <a:t>8. </a:t>
            </a:r>
            <a:r>
              <a:rPr lang="en-US" sz="1400" b="1" dirty="0" err="1">
                <a:solidFill>
                  <a:schemeClr val="accent2"/>
                </a:solidFill>
                <a:effectLst>
                  <a:outerShdw blurRad="38100" dist="38100" dir="2700000" algn="tl">
                    <a:srgbClr val="000000">
                      <a:alpha val="43137"/>
                    </a:srgbClr>
                  </a:outerShdw>
                </a:effectLst>
              </a:rPr>
              <a:t>Processo</a:t>
            </a:r>
            <a:r>
              <a:rPr lang="en-US" sz="1400" b="1" dirty="0">
                <a:solidFill>
                  <a:schemeClr val="accent2"/>
                </a:solidFill>
                <a:effectLst>
                  <a:outerShdw blurRad="38100" dist="38100" dir="2700000" algn="tl">
                    <a:srgbClr val="000000">
                      <a:alpha val="43137"/>
                    </a:srgbClr>
                  </a:outerShdw>
                </a:effectLst>
              </a:rPr>
              <a:t> di </a:t>
            </a:r>
            <a:r>
              <a:rPr lang="en-US" sz="1400" b="1" dirty="0" err="1">
                <a:solidFill>
                  <a:schemeClr val="accent2"/>
                </a:solidFill>
                <a:effectLst>
                  <a:outerShdw blurRad="38100" dist="38100" dir="2700000" algn="tl">
                    <a:srgbClr val="000000">
                      <a:alpha val="43137"/>
                    </a:srgbClr>
                  </a:outerShdw>
                </a:effectLst>
              </a:rPr>
              <a:t>mummificazione</a:t>
            </a:r>
            <a:r>
              <a:rPr lang="en-US" sz="1400" b="1" dirty="0">
                <a:solidFill>
                  <a:schemeClr val="accent2"/>
                </a:solidFill>
                <a:effectLst>
                  <a:outerShdw blurRad="38100" dist="38100" dir="2700000" algn="tl">
                    <a:srgbClr val="000000">
                      <a:alpha val="43137"/>
                    </a:srgbClr>
                  </a:outerShdw>
                </a:effectLst>
              </a:rPr>
              <a:t>: La mummia Juanita</a:t>
            </a:r>
          </a:p>
        </p:txBody>
      </p:sp>
      <p:sp>
        <p:nvSpPr>
          <p:cNvPr id="4" name="3 Marcador de contenido"/>
          <p:cNvSpPr>
            <a:spLocks noGrp="1"/>
          </p:cNvSpPr>
          <p:nvPr>
            <p:ph idx="1"/>
          </p:nvPr>
        </p:nvSpPr>
        <p:spPr>
          <a:xfrm>
            <a:off x="378897" y="1217445"/>
            <a:ext cx="8157606" cy="1073692"/>
          </a:xfrm>
        </p:spPr>
        <p:txBody>
          <a:bodyPr>
            <a:normAutofit lnSpcReduction="10000"/>
          </a:bodyPr>
          <a:lstStyle/>
          <a:p>
            <a:pPr marL="0" indent="0" algn="just">
              <a:buNone/>
            </a:pPr>
            <a:r>
              <a:rPr lang="en-US" sz="1200" dirty="0"/>
              <a:t>La </a:t>
            </a:r>
            <a:r>
              <a:rPr lang="en-US" sz="1200" dirty="0" err="1"/>
              <a:t>ragazzina</a:t>
            </a:r>
            <a:r>
              <a:rPr lang="en-US" sz="1200" dirty="0"/>
              <a:t> di 12 anni Inca, </a:t>
            </a:r>
            <a:r>
              <a:rPr lang="en-US" sz="1200" dirty="0" err="1"/>
              <a:t>che</a:t>
            </a:r>
            <a:r>
              <a:rPr lang="en-US" sz="1200" dirty="0"/>
              <a:t> fu </a:t>
            </a:r>
            <a:r>
              <a:rPr lang="en-US" sz="1200" dirty="0" err="1"/>
              <a:t>sacrificata</a:t>
            </a:r>
            <a:r>
              <a:rPr lang="en-US" sz="1200" dirty="0"/>
              <a:t> </a:t>
            </a:r>
            <a:r>
              <a:rPr lang="en-US" sz="1200" dirty="0" err="1"/>
              <a:t>ritualmente</a:t>
            </a:r>
            <a:r>
              <a:rPr lang="en-US" sz="1200" dirty="0"/>
              <a:t> </a:t>
            </a:r>
            <a:r>
              <a:rPr lang="en-US" sz="1200" dirty="0" err="1"/>
              <a:t>intorno</a:t>
            </a:r>
            <a:r>
              <a:rPr lang="en-US" sz="1200" dirty="0"/>
              <a:t> al 1440 per </a:t>
            </a:r>
            <a:r>
              <a:rPr lang="en-US" sz="1200" dirty="0" err="1"/>
              <a:t>placare</a:t>
            </a:r>
            <a:r>
              <a:rPr lang="en-US" sz="1200" dirty="0"/>
              <a:t> </a:t>
            </a:r>
            <a:r>
              <a:rPr lang="en-US" sz="1200" dirty="0" err="1"/>
              <a:t>gli</a:t>
            </a:r>
            <a:r>
              <a:rPr lang="en-US" sz="1200" dirty="0"/>
              <a:t> </a:t>
            </a:r>
            <a:r>
              <a:rPr lang="en-US" sz="1200" dirty="0" err="1"/>
              <a:t>dei</a:t>
            </a:r>
            <a:r>
              <a:rPr lang="en-US" sz="1200" dirty="0"/>
              <a:t> del Monte </a:t>
            </a:r>
            <a:r>
              <a:rPr lang="en-US" sz="1200" dirty="0" err="1"/>
              <a:t>Ampato</a:t>
            </a:r>
            <a:r>
              <a:rPr lang="en-US" sz="1200" dirty="0"/>
              <a:t>, </a:t>
            </a:r>
            <a:r>
              <a:rPr lang="en-US" sz="1200" dirty="0" err="1"/>
              <a:t>è</a:t>
            </a:r>
            <a:r>
              <a:rPr lang="en-US" sz="1200" dirty="0"/>
              <a:t> </a:t>
            </a:r>
            <a:r>
              <a:rPr lang="en-US" sz="1200" dirty="0" err="1"/>
              <a:t>ora</a:t>
            </a:r>
            <a:r>
              <a:rPr lang="en-US" sz="1200" dirty="0"/>
              <a:t> sigillata </a:t>
            </a:r>
            <a:r>
              <a:rPr lang="en-US" sz="1200" dirty="0" err="1"/>
              <a:t>ermeticamente</a:t>
            </a:r>
            <a:r>
              <a:rPr lang="en-US" sz="1200" dirty="0"/>
              <a:t> e </a:t>
            </a:r>
            <a:r>
              <a:rPr lang="en-US" sz="1200" dirty="0" err="1"/>
              <a:t>sarà</a:t>
            </a:r>
            <a:r>
              <a:rPr lang="en-US" sz="1200" dirty="0"/>
              <a:t> </a:t>
            </a:r>
            <a:r>
              <a:rPr lang="en-US" sz="1200" dirty="0" err="1"/>
              <a:t>tenuta</a:t>
            </a:r>
            <a:r>
              <a:rPr lang="en-US" sz="1200" dirty="0"/>
              <a:t> </a:t>
            </a:r>
            <a:r>
              <a:rPr lang="en-US" sz="1200" dirty="0" err="1"/>
              <a:t>nel</a:t>
            </a:r>
            <a:r>
              <a:rPr lang="en-US" sz="1200" dirty="0"/>
              <a:t> </a:t>
            </a:r>
            <a:r>
              <a:rPr lang="en-US" sz="1200" dirty="0" err="1"/>
              <a:t>buio</a:t>
            </a:r>
            <a:r>
              <a:rPr lang="en-US" sz="1200" dirty="0"/>
              <a:t> </a:t>
            </a:r>
            <a:r>
              <a:rPr lang="en-US" sz="1200" dirty="0" err="1"/>
              <a:t>totale</a:t>
            </a:r>
            <a:r>
              <a:rPr lang="en-US" sz="1200" dirty="0"/>
              <a:t> ad una </a:t>
            </a:r>
            <a:r>
              <a:rPr lang="en-US" sz="1200" dirty="0" err="1"/>
              <a:t>temperatura</a:t>
            </a:r>
            <a:r>
              <a:rPr lang="en-US" sz="1200" dirty="0"/>
              <a:t> </a:t>
            </a:r>
            <a:r>
              <a:rPr lang="en-US" sz="1200" dirty="0" err="1"/>
              <a:t>costante</a:t>
            </a:r>
            <a:r>
              <a:rPr lang="en-US" sz="1200" dirty="0"/>
              <a:t> di 20 </a:t>
            </a:r>
            <a:r>
              <a:rPr lang="en-US" sz="1200" dirty="0" err="1"/>
              <a:t>gradi</a:t>
            </a:r>
            <a:r>
              <a:rPr lang="en-US" sz="1200" dirty="0"/>
              <a:t> sotto zero.
Reinhard, </a:t>
            </a:r>
            <a:r>
              <a:rPr lang="en-US" sz="1200" dirty="0" err="1"/>
              <a:t>insieme</a:t>
            </a:r>
            <a:r>
              <a:rPr lang="en-US" sz="1200" dirty="0"/>
              <a:t> a José Antonio Chavez, </a:t>
            </a:r>
            <a:r>
              <a:rPr lang="en-US" sz="1200" dirty="0" err="1"/>
              <a:t>decano</a:t>
            </a:r>
            <a:r>
              <a:rPr lang="en-US" sz="1200" dirty="0"/>
              <a:t> di </a:t>
            </a:r>
            <a:r>
              <a:rPr lang="en-US" sz="1200" dirty="0" err="1"/>
              <a:t>archeologia</a:t>
            </a:r>
            <a:r>
              <a:rPr lang="en-US" sz="1200" dirty="0"/>
              <a:t> </a:t>
            </a:r>
            <a:r>
              <a:rPr lang="en-US" sz="1200" dirty="0" err="1"/>
              <a:t>presso</a:t>
            </a:r>
            <a:r>
              <a:rPr lang="en-US" sz="1200" dirty="0"/>
              <a:t> </a:t>
            </a:r>
            <a:r>
              <a:rPr lang="en-US" sz="1200" dirty="0" err="1"/>
              <a:t>l'Università</a:t>
            </a:r>
            <a:r>
              <a:rPr lang="en-US" sz="1200" dirty="0"/>
              <a:t> Cattolica di Arequipa, </a:t>
            </a:r>
            <a:r>
              <a:rPr lang="en-US" sz="1200" dirty="0" err="1"/>
              <a:t>scoprì</a:t>
            </a:r>
            <a:r>
              <a:rPr lang="en-US" sz="1200" dirty="0"/>
              <a:t> Sarita in </a:t>
            </a:r>
            <a:r>
              <a:rPr lang="en-US" sz="1200" dirty="0" err="1"/>
              <a:t>cima</a:t>
            </a:r>
            <a:r>
              <a:rPr lang="en-US" sz="1200" dirty="0"/>
              <a:t> a una </a:t>
            </a:r>
            <a:r>
              <a:rPr lang="en-US" sz="1200" dirty="0" err="1"/>
              <a:t>piattaforma</a:t>
            </a:r>
            <a:r>
              <a:rPr lang="en-US" sz="1200" dirty="0"/>
              <a:t> </a:t>
            </a:r>
            <a:r>
              <a:rPr lang="en-US" sz="1200" dirty="0" err="1"/>
              <a:t>rituale</a:t>
            </a:r>
            <a:r>
              <a:rPr lang="en-US" sz="1200" dirty="0"/>
              <a:t> </a:t>
            </a:r>
            <a:r>
              <a:rPr lang="en-US" sz="1200" dirty="0" err="1"/>
              <a:t>sulla</a:t>
            </a:r>
            <a:r>
              <a:rPr lang="en-US" sz="1200" dirty="0"/>
              <a:t> </a:t>
            </a:r>
            <a:r>
              <a:rPr lang="en-US" sz="1200" dirty="0" err="1"/>
              <a:t>faccia</a:t>
            </a:r>
            <a:r>
              <a:rPr lang="en-US" sz="1200" dirty="0"/>
              <a:t> </a:t>
            </a:r>
            <a:r>
              <a:rPr lang="en-US" sz="1200" dirty="0" err="1"/>
              <a:t>orientale</a:t>
            </a:r>
            <a:r>
              <a:rPr lang="en-US" sz="1200" dirty="0"/>
              <a:t> del </a:t>
            </a:r>
            <a:r>
              <a:rPr lang="en-US" sz="1200" dirty="0" err="1"/>
              <a:t>vulcano</a:t>
            </a:r>
            <a:r>
              <a:rPr lang="en-US" sz="1200" dirty="0"/>
              <a:t> Sara Sara.
</a:t>
            </a:r>
            <a:endParaRPr lang="es-PE" sz="1200" dirty="0"/>
          </a:p>
        </p:txBody>
      </p:sp>
      <p:sp>
        <p:nvSpPr>
          <p:cNvPr id="5" name="4 CuadroTexto"/>
          <p:cNvSpPr txBox="1"/>
          <p:nvPr/>
        </p:nvSpPr>
        <p:spPr>
          <a:xfrm>
            <a:off x="249382" y="4194959"/>
            <a:ext cx="8416637" cy="346249"/>
          </a:xfrm>
          <a:prstGeom prst="rect">
            <a:avLst/>
          </a:prstGeom>
          <a:noFill/>
        </p:spPr>
        <p:txBody>
          <a:bodyPr wrap="square" lIns="68580" tIns="34290" rIns="68580" bIns="34290" rtlCol="0">
            <a:spAutoFit/>
          </a:bodyPr>
          <a:lstStyle/>
          <a:p>
            <a:r>
              <a:rPr lang="es-PE" sz="900" dirty="0"/>
              <a:t>MEDINA, ANGELICA ISABEL BRAÑEZ. INDUMENTARIA DE PODER FEMENINO EN EL PERÚ ANTIGUO LA DAMA DE LOS CUATRO TUPUS, LA SEÑORA DE CAO, LA SACERDOTISA DE CHORNANCAP Y JUANITA DE AMPATO. En </a:t>
            </a:r>
            <a:r>
              <a:rPr lang="es-PE" sz="900" i="1" dirty="0"/>
              <a:t>[GKA ARTS 2020] Congreso Internacional de Artes y Culturas</a:t>
            </a:r>
            <a:r>
              <a:rPr lang="es-PE" sz="900" dirty="0"/>
              <a:t>. 2020.</a:t>
            </a:r>
          </a:p>
        </p:txBody>
      </p:sp>
    </p:spTree>
    <p:extLst>
      <p:ext uri="{BB962C8B-B14F-4D97-AF65-F5344CB8AC3E}">
        <p14:creationId xmlns:p14="http://schemas.microsoft.com/office/powerpoint/2010/main" val="383314071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03959" y="842481"/>
            <a:ext cx="8162059" cy="667820"/>
          </a:xfrm>
        </p:spPr>
        <p:txBody>
          <a:bodyPr>
            <a:normAutofit fontScale="90000"/>
          </a:bodyPr>
          <a:lstStyle/>
          <a:p>
            <a:r>
              <a:rPr lang="en-US" sz="2000" b="1" dirty="0">
                <a:solidFill>
                  <a:schemeClr val="accent2"/>
                </a:solidFill>
                <a:effectLst>
                  <a:outerShdw blurRad="38100" dist="38100" dir="2700000" algn="tl">
                    <a:srgbClr val="000000">
                      <a:alpha val="43137"/>
                    </a:srgbClr>
                  </a:outerShdw>
                </a:effectLst>
              </a:rPr>
              <a:t>8. </a:t>
            </a:r>
            <a:r>
              <a:rPr lang="en-US" sz="2000" b="1" dirty="0" err="1">
                <a:solidFill>
                  <a:schemeClr val="accent2"/>
                </a:solidFill>
                <a:effectLst>
                  <a:outerShdw blurRad="38100" dist="38100" dir="2700000" algn="tl">
                    <a:srgbClr val="000000">
                      <a:alpha val="43137"/>
                    </a:srgbClr>
                  </a:outerShdw>
                </a:effectLst>
              </a:rPr>
              <a:t>Processo</a:t>
            </a:r>
            <a:r>
              <a:rPr lang="en-US" sz="2000" b="1" dirty="0">
                <a:solidFill>
                  <a:schemeClr val="accent2"/>
                </a:solidFill>
                <a:effectLst>
                  <a:outerShdw blurRad="38100" dist="38100" dir="2700000" algn="tl">
                    <a:srgbClr val="000000">
                      <a:alpha val="43137"/>
                    </a:srgbClr>
                  </a:outerShdw>
                </a:effectLst>
              </a:rPr>
              <a:t> di </a:t>
            </a:r>
            <a:r>
              <a:rPr lang="en-US" sz="2000" b="1" dirty="0" err="1">
                <a:solidFill>
                  <a:schemeClr val="accent2"/>
                </a:solidFill>
                <a:effectLst>
                  <a:outerShdw blurRad="38100" dist="38100" dir="2700000" algn="tl">
                    <a:srgbClr val="000000">
                      <a:alpha val="43137"/>
                    </a:srgbClr>
                  </a:outerShdw>
                </a:effectLst>
              </a:rPr>
              <a:t>mummificazione</a:t>
            </a:r>
            <a:r>
              <a:rPr lang="en-US" sz="2000" b="1" dirty="0">
                <a:solidFill>
                  <a:schemeClr val="accent2"/>
                </a:solidFill>
                <a:effectLst>
                  <a:outerShdw blurRad="38100" dist="38100" dir="2700000" algn="tl">
                    <a:srgbClr val="000000">
                      <a:alpha val="43137"/>
                    </a:srgbClr>
                  </a:outerShdw>
                </a:effectLst>
              </a:rPr>
              <a:t>: La mummia Juanita </a:t>
            </a:r>
            <a:br>
              <a:rPr lang="en-US" sz="2000" b="1" dirty="0">
                <a:solidFill>
                  <a:schemeClr val="accent2"/>
                </a:solidFill>
                <a:effectLst>
                  <a:outerShdw blurRad="38100" dist="38100" dir="2700000" algn="tl">
                    <a:srgbClr val="000000">
                      <a:alpha val="43137"/>
                    </a:srgbClr>
                  </a:outerShdw>
                </a:effectLst>
              </a:rPr>
            </a:br>
            <a:r>
              <a:rPr lang="en-US" sz="2000" b="1" dirty="0">
                <a:solidFill>
                  <a:schemeClr val="accent2"/>
                </a:solidFill>
                <a:effectLst>
                  <a:outerShdw blurRad="38100" dist="38100" dir="2700000" algn="tl">
                    <a:srgbClr val="000000">
                      <a:alpha val="43137"/>
                    </a:srgbClr>
                  </a:outerShdw>
                </a:effectLst>
              </a:rPr>
              <a:t> </a:t>
            </a:r>
            <a:r>
              <a:rPr lang="en-US" dirty="0"/>
              <a:t/>
            </a:r>
            <a:br>
              <a:rPr lang="en-US" dirty="0"/>
            </a:br>
            <a:r>
              <a:rPr lang="es-PE" dirty="0"/>
              <a:t> </a:t>
            </a:r>
            <a:endParaRPr lang="en-US" dirty="0"/>
          </a:p>
        </p:txBody>
      </p:sp>
      <p:sp>
        <p:nvSpPr>
          <p:cNvPr id="4" name="3 Marcador de contenido"/>
          <p:cNvSpPr>
            <a:spLocks noGrp="1"/>
          </p:cNvSpPr>
          <p:nvPr>
            <p:ph idx="1"/>
          </p:nvPr>
        </p:nvSpPr>
        <p:spPr>
          <a:xfrm>
            <a:off x="352548" y="1084844"/>
            <a:ext cx="8313470" cy="1360405"/>
          </a:xfrm>
        </p:spPr>
        <p:txBody>
          <a:bodyPr>
            <a:normAutofit/>
          </a:bodyPr>
          <a:lstStyle/>
          <a:p>
            <a:pPr algn="just">
              <a:buNone/>
            </a:pPr>
            <a:r>
              <a:rPr lang="es-PE" dirty="0"/>
              <a:t>   </a:t>
            </a:r>
            <a:r>
              <a:rPr lang="en-US" sz="1200" dirty="0"/>
              <a:t>La mummia Juanita </a:t>
            </a:r>
            <a:r>
              <a:rPr lang="en-US" sz="1200" dirty="0" err="1"/>
              <a:t>muore</a:t>
            </a:r>
            <a:r>
              <a:rPr lang="en-US" sz="1200" dirty="0"/>
              <a:t> di un </a:t>
            </a:r>
            <a:r>
              <a:rPr lang="en-US" sz="1200" dirty="0" err="1"/>
              <a:t>certo</a:t>
            </a:r>
            <a:r>
              <a:rPr lang="en-US" sz="1200" dirty="0"/>
              <a:t> </a:t>
            </a:r>
            <a:r>
              <a:rPr lang="en-US" sz="1200" dirty="0" err="1"/>
              <a:t>colpo</a:t>
            </a:r>
            <a:r>
              <a:rPr lang="en-US" sz="1200" dirty="0"/>
              <a:t> di </a:t>
            </a:r>
            <a:r>
              <a:rPr lang="en-US" sz="1200" dirty="0" err="1"/>
              <a:t>macana</a:t>
            </a:r>
            <a:r>
              <a:rPr lang="en-US" sz="1200" dirty="0"/>
              <a:t> (stella di </a:t>
            </a:r>
            <a:r>
              <a:rPr lang="en-US" sz="1200" dirty="0" err="1"/>
              <a:t>metallo</a:t>
            </a:r>
            <a:r>
              <a:rPr lang="en-US" sz="1200" dirty="0"/>
              <a:t> o </a:t>
            </a:r>
            <a:r>
              <a:rPr lang="en-US" sz="1200" dirty="0" err="1"/>
              <a:t>pietra</a:t>
            </a:r>
            <a:r>
              <a:rPr lang="en-US" sz="1200" dirty="0"/>
              <a:t> con cinque o </a:t>
            </a:r>
            <a:r>
              <a:rPr lang="en-US" sz="1200" dirty="0" err="1"/>
              <a:t>più</a:t>
            </a:r>
            <a:r>
              <a:rPr lang="en-US" sz="1200" dirty="0"/>
              <a:t> </a:t>
            </a:r>
            <a:r>
              <a:rPr lang="en-US" sz="1200" dirty="0" err="1"/>
              <a:t>punti</a:t>
            </a:r>
            <a:r>
              <a:rPr lang="en-US" sz="1200" dirty="0"/>
              <a:t>), </a:t>
            </a:r>
            <a:r>
              <a:rPr lang="en-US" sz="1200" dirty="0" err="1"/>
              <a:t>nella</a:t>
            </a:r>
            <a:r>
              <a:rPr lang="en-US" sz="1200" dirty="0"/>
              <a:t> zona </a:t>
            </a:r>
            <a:r>
              <a:rPr lang="en-US" sz="1200" dirty="0" err="1"/>
              <a:t>parietale</a:t>
            </a:r>
            <a:r>
              <a:rPr lang="en-US" sz="1200" dirty="0"/>
              <a:t> </a:t>
            </a:r>
            <a:r>
              <a:rPr lang="en-US" sz="1200" dirty="0" err="1"/>
              <a:t>destra</a:t>
            </a:r>
            <a:r>
              <a:rPr lang="en-US" sz="1200" dirty="0"/>
              <a:t>.  Il </a:t>
            </a:r>
            <a:r>
              <a:rPr lang="en-US" sz="1200" dirty="0" err="1"/>
              <a:t>colpo</a:t>
            </a:r>
            <a:r>
              <a:rPr lang="en-US" sz="1200" dirty="0"/>
              <a:t> </a:t>
            </a:r>
            <a:r>
              <a:rPr lang="en-US" sz="1200" dirty="0" err="1"/>
              <a:t>ricevuto</a:t>
            </a:r>
            <a:r>
              <a:rPr lang="en-US" sz="1200" dirty="0"/>
              <a:t> </a:t>
            </a:r>
            <a:r>
              <a:rPr lang="en-US" sz="1200" dirty="0" err="1"/>
              <a:t>nella</a:t>
            </a:r>
            <a:r>
              <a:rPr lang="en-US" sz="1200" dirty="0"/>
              <a:t> zona </a:t>
            </a:r>
            <a:r>
              <a:rPr lang="en-US" sz="1200" dirty="0" err="1"/>
              <a:t>parietale</a:t>
            </a:r>
            <a:r>
              <a:rPr lang="en-US" sz="1200" dirty="0"/>
              <a:t> </a:t>
            </a:r>
            <a:r>
              <a:rPr lang="en-US" sz="1200" dirty="0" err="1"/>
              <a:t>destra</a:t>
            </a:r>
            <a:r>
              <a:rPr lang="en-US" sz="1200" dirty="0"/>
              <a:t> </a:t>
            </a:r>
            <a:r>
              <a:rPr lang="en-US" sz="1200" dirty="0" err="1"/>
              <a:t>causò</a:t>
            </a:r>
            <a:r>
              <a:rPr lang="en-US" sz="1200" dirty="0"/>
              <a:t> a Juanita una </a:t>
            </a:r>
            <a:r>
              <a:rPr lang="en-US" sz="1200" dirty="0" err="1"/>
              <a:t>frattura</a:t>
            </a:r>
            <a:r>
              <a:rPr lang="en-US" sz="1200" dirty="0"/>
              <a:t> </a:t>
            </a:r>
            <a:r>
              <a:rPr lang="en-US" sz="1200" dirty="0" err="1"/>
              <a:t>dell'arco</a:t>
            </a:r>
            <a:r>
              <a:rPr lang="en-US" sz="1200" dirty="0"/>
              <a:t> </a:t>
            </a:r>
            <a:r>
              <a:rPr lang="en-US" sz="1200" dirty="0" err="1"/>
              <a:t>superciliario</a:t>
            </a:r>
            <a:r>
              <a:rPr lang="en-US" sz="1200" dirty="0"/>
              <a:t> </a:t>
            </a:r>
            <a:r>
              <a:rPr lang="en-US" sz="1200" dirty="0" err="1"/>
              <a:t>destro</a:t>
            </a:r>
            <a:r>
              <a:rPr lang="en-US" sz="1200" dirty="0"/>
              <a:t>; le </a:t>
            </a:r>
            <a:r>
              <a:rPr lang="en-US" sz="1200" dirty="0" err="1"/>
              <a:t>punte</a:t>
            </a:r>
            <a:r>
              <a:rPr lang="en-US" sz="1200" dirty="0"/>
              <a:t> </a:t>
            </a:r>
            <a:r>
              <a:rPr lang="en-US" sz="1200" dirty="0" err="1"/>
              <a:t>dello</a:t>
            </a:r>
            <a:r>
              <a:rPr lang="en-US" sz="1200" dirty="0"/>
              <a:t> </a:t>
            </a:r>
            <a:r>
              <a:rPr lang="en-US" sz="1200" dirty="0" err="1"/>
              <a:t>strumento</a:t>
            </a:r>
            <a:r>
              <a:rPr lang="en-US" sz="1200" dirty="0"/>
              <a:t> </a:t>
            </a:r>
            <a:r>
              <a:rPr lang="en-US" sz="1200" dirty="0" err="1"/>
              <a:t>utilizzato</a:t>
            </a:r>
            <a:r>
              <a:rPr lang="en-US" sz="1200" dirty="0"/>
              <a:t> "</a:t>
            </a:r>
            <a:r>
              <a:rPr lang="en-US" sz="1200" dirty="0" err="1"/>
              <a:t>macana</a:t>
            </a:r>
            <a:r>
              <a:rPr lang="en-US" sz="1200" dirty="0"/>
              <a:t>" </a:t>
            </a:r>
            <a:r>
              <a:rPr lang="en-US" sz="1200" dirty="0" err="1"/>
              <a:t>penetrato</a:t>
            </a:r>
            <a:r>
              <a:rPr lang="en-US" sz="1200" dirty="0"/>
              <a:t> </a:t>
            </a:r>
            <a:r>
              <a:rPr lang="en-US" sz="1200" dirty="0" err="1"/>
              <a:t>anche</a:t>
            </a:r>
            <a:r>
              <a:rPr lang="en-US" sz="1200" dirty="0"/>
              <a:t> la </a:t>
            </a:r>
            <a:r>
              <a:rPr lang="en-US" sz="1200" dirty="0" err="1"/>
              <a:t>cavità</a:t>
            </a:r>
            <a:r>
              <a:rPr lang="en-US" sz="1200" dirty="0"/>
              <a:t> </a:t>
            </a:r>
            <a:r>
              <a:rPr lang="en-US" sz="1200" dirty="0" err="1"/>
              <a:t>oculare</a:t>
            </a:r>
            <a:r>
              <a:rPr lang="en-US" sz="1200" dirty="0"/>
              <a:t>, </a:t>
            </a:r>
            <a:r>
              <a:rPr lang="en-US" sz="1200" dirty="0" err="1"/>
              <a:t>causando</a:t>
            </a:r>
            <a:r>
              <a:rPr lang="en-US" sz="1200" dirty="0"/>
              <a:t> </a:t>
            </a:r>
            <a:r>
              <a:rPr lang="en-US" sz="1200" dirty="0" err="1"/>
              <a:t>lesioni</a:t>
            </a:r>
            <a:r>
              <a:rPr lang="en-US" sz="1200" dirty="0"/>
              <a:t> al </a:t>
            </a:r>
            <a:r>
              <a:rPr lang="en-US" sz="1200" dirty="0" err="1"/>
              <a:t>nervo</a:t>
            </a:r>
            <a:r>
              <a:rPr lang="en-US" sz="1200" dirty="0"/>
              <a:t> </a:t>
            </a:r>
            <a:r>
              <a:rPr lang="en-US" sz="1200" dirty="0" err="1"/>
              <a:t>ottico</a:t>
            </a:r>
            <a:r>
              <a:rPr lang="en-US" sz="1200" dirty="0"/>
              <a:t>, </a:t>
            </a:r>
            <a:r>
              <a:rPr lang="en-US" sz="1200" dirty="0" err="1"/>
              <a:t>effusione</a:t>
            </a:r>
            <a:r>
              <a:rPr lang="en-US" sz="1200" dirty="0"/>
              <a:t> </a:t>
            </a:r>
            <a:r>
              <a:rPr lang="en-US" sz="1200" dirty="0" err="1"/>
              <a:t>oculare</a:t>
            </a:r>
            <a:r>
              <a:rPr lang="en-US" sz="1200" dirty="0"/>
              <a:t> e </a:t>
            </a:r>
            <a:r>
              <a:rPr lang="en-US" sz="1200" dirty="0" err="1"/>
              <a:t>successiva</a:t>
            </a:r>
            <a:r>
              <a:rPr lang="en-US" sz="1200" dirty="0"/>
              <a:t> </a:t>
            </a:r>
            <a:r>
              <a:rPr lang="en-US" sz="1200" dirty="0" err="1"/>
              <a:t>frattura</a:t>
            </a:r>
            <a:r>
              <a:rPr lang="en-US" sz="1200" dirty="0"/>
              <a:t> </a:t>
            </a:r>
            <a:r>
              <a:rPr lang="en-US" sz="1200" dirty="0" err="1"/>
              <a:t>sfeoide</a:t>
            </a:r>
            <a:r>
              <a:rPr lang="en-US" sz="1200" dirty="0"/>
              <a:t>.    La mummia Juanita ha subito un trauma </a:t>
            </a:r>
            <a:r>
              <a:rPr lang="en-US" sz="1200" dirty="0" err="1"/>
              <a:t>cranico</a:t>
            </a:r>
            <a:r>
              <a:rPr lang="en-US" sz="1200" dirty="0"/>
              <a:t> </a:t>
            </a:r>
            <a:r>
              <a:rPr lang="en-US" sz="1200" dirty="0" err="1"/>
              <a:t>che</a:t>
            </a:r>
            <a:r>
              <a:rPr lang="en-US" sz="1200" dirty="0"/>
              <a:t> ha </a:t>
            </a:r>
            <a:r>
              <a:rPr lang="en-US" sz="1200" dirty="0" err="1"/>
              <a:t>spostato</a:t>
            </a:r>
            <a:r>
              <a:rPr lang="en-US" sz="1200" dirty="0"/>
              <a:t> il </a:t>
            </a:r>
            <a:r>
              <a:rPr lang="en-US" sz="1200" dirty="0" err="1"/>
              <a:t>cervello</a:t>
            </a:r>
            <a:r>
              <a:rPr lang="en-US" sz="1200" dirty="0"/>
              <a:t> </a:t>
            </a:r>
            <a:r>
              <a:rPr lang="en-US" sz="1200" dirty="0" err="1"/>
              <a:t>sul</a:t>
            </a:r>
            <a:r>
              <a:rPr lang="en-US" sz="1200" dirty="0"/>
              <a:t> </a:t>
            </a:r>
            <a:r>
              <a:rPr lang="en-US" sz="1200" dirty="0" err="1"/>
              <a:t>lato</a:t>
            </a:r>
            <a:r>
              <a:rPr lang="en-US" sz="1200" dirty="0"/>
              <a:t> </a:t>
            </a:r>
            <a:r>
              <a:rPr lang="en-US" sz="1200" dirty="0" err="1"/>
              <a:t>opposto</a:t>
            </a:r>
            <a:r>
              <a:rPr lang="en-US" sz="1200" dirty="0"/>
              <a:t>, </a:t>
            </a:r>
            <a:r>
              <a:rPr lang="en-US" sz="1200" dirty="0" err="1"/>
              <a:t>causando</a:t>
            </a:r>
            <a:r>
              <a:rPr lang="en-US" sz="1200" dirty="0"/>
              <a:t> la </a:t>
            </a:r>
            <a:r>
              <a:rPr lang="en-US" sz="1200" dirty="0" err="1"/>
              <a:t>morte</a:t>
            </a:r>
            <a:r>
              <a:rPr lang="en-US" sz="1200" dirty="0"/>
              <a:t>. </a:t>
            </a:r>
            <a:r>
              <a:rPr lang="en-US" sz="1200" dirty="0" err="1"/>
              <a:t>Attualmente</a:t>
            </a:r>
            <a:r>
              <a:rPr lang="en-US" sz="1200" dirty="0"/>
              <a:t>, la mummia </a:t>
            </a:r>
            <a:r>
              <a:rPr lang="en-US" sz="1200" dirty="0" err="1"/>
              <a:t>è</a:t>
            </a:r>
            <a:r>
              <a:rPr lang="en-US" sz="1200" dirty="0"/>
              <a:t> </a:t>
            </a:r>
            <a:r>
              <a:rPr lang="en-US" sz="1200" dirty="0" err="1"/>
              <a:t>ancora</a:t>
            </a:r>
            <a:r>
              <a:rPr lang="en-US" sz="1200" dirty="0"/>
              <a:t> in </a:t>
            </a:r>
            <a:r>
              <a:rPr lang="en-US" sz="1200" dirty="0" err="1"/>
              <a:t>fase</a:t>
            </a:r>
            <a:r>
              <a:rPr lang="en-US" sz="1200" dirty="0"/>
              <a:t> di studio </a:t>
            </a:r>
            <a:r>
              <a:rPr lang="en-US" sz="1200" dirty="0" err="1"/>
              <a:t>grazie</a:t>
            </a:r>
            <a:r>
              <a:rPr lang="en-US" sz="1200" dirty="0"/>
              <a:t> ai </a:t>
            </a:r>
            <a:r>
              <a:rPr lang="en-US" sz="1200" dirty="0" err="1"/>
              <a:t>progressi</a:t>
            </a:r>
            <a:r>
              <a:rPr lang="en-US" sz="1200" dirty="0"/>
              <a:t> </a:t>
            </a:r>
            <a:r>
              <a:rPr lang="en-US" sz="1200" dirty="0" err="1"/>
              <a:t>nella</a:t>
            </a:r>
            <a:r>
              <a:rPr lang="en-US" sz="1200" dirty="0"/>
              <a:t> </a:t>
            </a:r>
            <a:r>
              <a:rPr lang="en-US" sz="1200" dirty="0" err="1"/>
              <a:t>genetica</a:t>
            </a:r>
            <a:r>
              <a:rPr lang="en-US" sz="1200" dirty="0"/>
              <a:t> e </a:t>
            </a:r>
            <a:r>
              <a:rPr lang="en-US" sz="1200" dirty="0" err="1"/>
              <a:t>nella</a:t>
            </a:r>
            <a:r>
              <a:rPr lang="en-US" sz="1200" dirty="0"/>
              <a:t> </a:t>
            </a:r>
            <a:r>
              <a:rPr lang="en-US" sz="1200" dirty="0" err="1"/>
              <a:t>biologia</a:t>
            </a:r>
            <a:r>
              <a:rPr lang="en-US" sz="1200" dirty="0"/>
              <a:t> </a:t>
            </a:r>
            <a:r>
              <a:rPr lang="en-US" sz="1200" dirty="0" err="1"/>
              <a:t>molecolare</a:t>
            </a:r>
            <a:r>
              <a:rPr lang="en-US" sz="1200" dirty="0"/>
              <a:t>, </a:t>
            </a:r>
            <a:r>
              <a:rPr lang="en-US" sz="1200" dirty="0" err="1"/>
              <a:t>si</a:t>
            </a:r>
            <a:r>
              <a:rPr lang="en-US" sz="1200" dirty="0"/>
              <a:t> </a:t>
            </a:r>
            <a:r>
              <a:rPr lang="en-US" sz="1200" dirty="0" err="1"/>
              <a:t>prevede</a:t>
            </a:r>
            <a:r>
              <a:rPr lang="en-US" sz="1200" dirty="0"/>
              <a:t> </a:t>
            </a:r>
            <a:r>
              <a:rPr lang="en-US" sz="1200" dirty="0" err="1"/>
              <a:t>grandi</a:t>
            </a:r>
            <a:r>
              <a:rPr lang="en-US" sz="1200" dirty="0"/>
              <a:t> </a:t>
            </a:r>
            <a:r>
              <a:rPr lang="en-US" sz="1200" dirty="0" err="1"/>
              <a:t>scoperte</a:t>
            </a:r>
            <a:r>
              <a:rPr lang="en-US" sz="1200" dirty="0"/>
              <a:t>.</a:t>
            </a:r>
            <a:endParaRPr lang="es-PE" sz="1200" dirty="0"/>
          </a:p>
        </p:txBody>
      </p:sp>
      <p:sp>
        <p:nvSpPr>
          <p:cNvPr id="5" name="4 CuadroTexto"/>
          <p:cNvSpPr txBox="1"/>
          <p:nvPr/>
        </p:nvSpPr>
        <p:spPr>
          <a:xfrm>
            <a:off x="249381" y="4395537"/>
            <a:ext cx="8416637" cy="207749"/>
          </a:xfrm>
          <a:prstGeom prst="rect">
            <a:avLst/>
          </a:prstGeom>
          <a:noFill/>
        </p:spPr>
        <p:txBody>
          <a:bodyPr wrap="square" lIns="68580" tIns="34290" rIns="68580" bIns="34290" rtlCol="0">
            <a:spAutoFit/>
          </a:bodyPr>
          <a:lstStyle/>
          <a:p>
            <a:r>
              <a:rPr lang="es-PE" sz="900" dirty="0"/>
              <a:t>CHÁVEZ </a:t>
            </a:r>
            <a:r>
              <a:rPr lang="es-PE" sz="900" dirty="0" err="1"/>
              <a:t>CHÁVEZ</a:t>
            </a:r>
            <a:r>
              <a:rPr lang="es-PE" sz="900" dirty="0"/>
              <a:t>, José Antonio. Investigaciones arqueológicas de alta montaña en el sur del Perú. </a:t>
            </a:r>
            <a:r>
              <a:rPr lang="es-PE" sz="900" i="1" dirty="0" err="1"/>
              <a:t>Chungará</a:t>
            </a:r>
            <a:r>
              <a:rPr lang="es-PE" sz="900" i="1" dirty="0"/>
              <a:t> (Arica)</a:t>
            </a:r>
            <a:r>
              <a:rPr lang="es-PE" sz="900" dirty="0"/>
              <a:t>, 2001, vol. 33, no 2, p. 283-288.</a:t>
            </a:r>
          </a:p>
        </p:txBody>
      </p:sp>
    </p:spTree>
    <p:extLst>
      <p:ext uri="{BB962C8B-B14F-4D97-AF65-F5344CB8AC3E}">
        <p14:creationId xmlns:p14="http://schemas.microsoft.com/office/powerpoint/2010/main" val="383314071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15634" y="880021"/>
            <a:ext cx="8162059" cy="393976"/>
          </a:xfrm>
        </p:spPr>
        <p:txBody>
          <a:bodyPr>
            <a:normAutofit/>
          </a:bodyPr>
          <a:lstStyle/>
          <a:p>
            <a:r>
              <a:rPr lang="es-PE" sz="1800" b="1" dirty="0">
                <a:solidFill>
                  <a:schemeClr val="accent2"/>
                </a:solidFill>
                <a:effectLst>
                  <a:outerShdw blurRad="38100" dist="38100" dir="2700000" algn="tl">
                    <a:srgbClr val="000000">
                      <a:alpha val="43137"/>
                    </a:srgbClr>
                  </a:outerShdw>
                </a:effectLst>
              </a:rPr>
              <a:t>8. </a:t>
            </a:r>
            <a:r>
              <a:rPr lang="en-US" sz="1800" b="1" dirty="0" err="1">
                <a:solidFill>
                  <a:schemeClr val="accent2"/>
                </a:solidFill>
                <a:effectLst>
                  <a:outerShdw blurRad="38100" dist="38100" dir="2700000" algn="tl">
                    <a:srgbClr val="000000">
                      <a:alpha val="43137"/>
                    </a:srgbClr>
                  </a:outerShdw>
                </a:effectLst>
              </a:rPr>
              <a:t>Processo</a:t>
            </a:r>
            <a:r>
              <a:rPr lang="en-US" sz="1800" b="1" dirty="0">
                <a:solidFill>
                  <a:schemeClr val="accent2"/>
                </a:solidFill>
                <a:effectLst>
                  <a:outerShdw blurRad="38100" dist="38100" dir="2700000" algn="tl">
                    <a:srgbClr val="000000">
                      <a:alpha val="43137"/>
                    </a:srgbClr>
                  </a:outerShdw>
                </a:effectLst>
              </a:rPr>
              <a:t> di </a:t>
            </a:r>
            <a:r>
              <a:rPr lang="en-US" sz="1800" b="1" dirty="0" err="1">
                <a:solidFill>
                  <a:schemeClr val="accent2"/>
                </a:solidFill>
                <a:effectLst>
                  <a:outerShdw blurRad="38100" dist="38100" dir="2700000" algn="tl">
                    <a:srgbClr val="000000">
                      <a:alpha val="43137"/>
                    </a:srgbClr>
                  </a:outerShdw>
                </a:effectLst>
              </a:rPr>
              <a:t>mummificazione</a:t>
            </a:r>
            <a:r>
              <a:rPr lang="en-US" sz="1800" b="1" dirty="0">
                <a:solidFill>
                  <a:schemeClr val="accent2"/>
                </a:solidFill>
                <a:effectLst>
                  <a:outerShdw blurRad="38100" dist="38100" dir="2700000" algn="tl">
                    <a:srgbClr val="000000">
                      <a:alpha val="43137"/>
                    </a:srgbClr>
                  </a:outerShdw>
                </a:effectLst>
              </a:rPr>
              <a:t>: La mummia Juanita</a:t>
            </a:r>
          </a:p>
        </p:txBody>
      </p:sp>
      <p:sp>
        <p:nvSpPr>
          <p:cNvPr id="4" name="3 Marcador de contenido"/>
          <p:cNvSpPr>
            <a:spLocks noGrp="1"/>
          </p:cNvSpPr>
          <p:nvPr>
            <p:ph idx="1"/>
          </p:nvPr>
        </p:nvSpPr>
        <p:spPr>
          <a:xfrm>
            <a:off x="329169" y="1197204"/>
            <a:ext cx="7514669" cy="1135030"/>
          </a:xfrm>
        </p:spPr>
        <p:txBody>
          <a:bodyPr>
            <a:normAutofit lnSpcReduction="10000"/>
          </a:bodyPr>
          <a:lstStyle/>
          <a:p>
            <a:pPr algn="just">
              <a:buNone/>
            </a:pPr>
            <a:r>
              <a:rPr lang="es-PE" dirty="0"/>
              <a:t> </a:t>
            </a:r>
          </a:p>
          <a:p>
            <a:pPr marL="0" indent="0" algn="just">
              <a:buNone/>
            </a:pPr>
            <a:r>
              <a:rPr lang="en-US" sz="1200" dirty="0"/>
              <a:t>La mummia Juanita </a:t>
            </a:r>
            <a:r>
              <a:rPr lang="en-US" sz="1200" dirty="0" err="1"/>
              <a:t>si</a:t>
            </a:r>
            <a:r>
              <a:rPr lang="en-US" sz="1200" dirty="0"/>
              <a:t> </a:t>
            </a:r>
            <a:r>
              <a:rPr lang="en-US" sz="1200" dirty="0" err="1"/>
              <a:t>trova</a:t>
            </a:r>
            <a:r>
              <a:rPr lang="en-US" sz="1200" dirty="0"/>
              <a:t> </a:t>
            </a:r>
            <a:r>
              <a:rPr lang="en-US" sz="1200" dirty="0" err="1"/>
              <a:t>nel</a:t>
            </a:r>
            <a:r>
              <a:rPr lang="en-US" sz="1200" dirty="0"/>
              <a:t> Museo </a:t>
            </a:r>
            <a:r>
              <a:rPr lang="en-US" sz="1200" dirty="0" err="1"/>
              <a:t>dei</a:t>
            </a:r>
            <a:r>
              <a:rPr lang="en-US" sz="1200" dirty="0"/>
              <a:t> </a:t>
            </a:r>
            <a:r>
              <a:rPr lang="en-US" sz="1200" dirty="0" err="1"/>
              <a:t>Santuari</a:t>
            </a:r>
            <a:r>
              <a:rPr lang="en-US" sz="1200" dirty="0"/>
              <a:t> </a:t>
            </a:r>
            <a:r>
              <a:rPr lang="en-US" sz="1200" dirty="0" err="1"/>
              <a:t>Andini</a:t>
            </a:r>
            <a:r>
              <a:rPr lang="en-US" sz="1200" dirty="0"/>
              <a:t> </a:t>
            </a:r>
            <a:r>
              <a:rPr lang="en-US" sz="1200" dirty="0" err="1"/>
              <a:t>dell'Università</a:t>
            </a:r>
            <a:r>
              <a:rPr lang="en-US" sz="1200" dirty="0"/>
              <a:t> Cattolica di Santa Maria (UCSM), </a:t>
            </a:r>
            <a:r>
              <a:rPr lang="en-US" sz="1200" dirty="0" err="1"/>
              <a:t>nella</a:t>
            </a:r>
            <a:r>
              <a:rPr lang="en-US" sz="1200" dirty="0"/>
              <a:t> </a:t>
            </a:r>
            <a:r>
              <a:rPr lang="en-US" sz="1200" dirty="0" err="1"/>
              <a:t>città</a:t>
            </a:r>
            <a:r>
              <a:rPr lang="en-US" sz="1200" dirty="0"/>
              <a:t> peruviana </a:t>
            </a:r>
            <a:r>
              <a:rPr lang="en-US" sz="1200" dirty="0" err="1"/>
              <a:t>meridionale</a:t>
            </a:r>
            <a:r>
              <a:rPr lang="en-US" sz="1200" dirty="0"/>
              <a:t> di Arequipa; </a:t>
            </a:r>
            <a:r>
              <a:rPr lang="en-US" sz="1200" dirty="0" err="1"/>
              <a:t>tutti</a:t>
            </a:r>
            <a:r>
              <a:rPr lang="en-US" sz="1200" dirty="0"/>
              <a:t> </a:t>
            </a:r>
            <a:r>
              <a:rPr lang="en-US" sz="1200" dirty="0" err="1"/>
              <a:t>sono</a:t>
            </a:r>
            <a:r>
              <a:rPr lang="en-US" sz="1200" dirty="0"/>
              <a:t> </a:t>
            </a:r>
            <a:r>
              <a:rPr lang="en-US" sz="1200" dirty="0" err="1"/>
              <a:t>stupiti</a:t>
            </a:r>
            <a:r>
              <a:rPr lang="en-US" sz="1200" dirty="0"/>
              <a:t> da </a:t>
            </a:r>
            <a:r>
              <a:rPr lang="en-US" sz="1200" dirty="0" err="1"/>
              <a:t>quanto</a:t>
            </a:r>
            <a:r>
              <a:rPr lang="en-US" sz="1200" dirty="0"/>
              <a:t> bene il </a:t>
            </a:r>
            <a:r>
              <a:rPr lang="en-US" sz="1200" dirty="0" err="1"/>
              <a:t>suo</a:t>
            </a:r>
            <a:r>
              <a:rPr lang="en-US" sz="1200" dirty="0"/>
              <a:t> </a:t>
            </a:r>
            <a:r>
              <a:rPr lang="en-US" sz="1200" dirty="0" err="1"/>
              <a:t>corpo</a:t>
            </a:r>
            <a:r>
              <a:rPr lang="en-US" sz="1200" dirty="0"/>
              <a:t> </a:t>
            </a:r>
            <a:r>
              <a:rPr lang="en-US" sz="1200" dirty="0" err="1"/>
              <a:t>sia</a:t>
            </a:r>
            <a:r>
              <a:rPr lang="en-US" sz="1200" dirty="0"/>
              <a:t> </a:t>
            </a:r>
            <a:r>
              <a:rPr lang="en-US" sz="1200" dirty="0" err="1"/>
              <a:t>conservato</a:t>
            </a:r>
            <a:r>
              <a:rPr lang="en-US" sz="1200" dirty="0"/>
              <a:t>, </a:t>
            </a:r>
            <a:r>
              <a:rPr lang="en-US" sz="1200" dirty="0" err="1"/>
              <a:t>così</a:t>
            </a:r>
            <a:r>
              <a:rPr lang="en-US" sz="1200" dirty="0"/>
              <a:t> bene </a:t>
            </a:r>
            <a:r>
              <a:rPr lang="en-US" sz="1200" dirty="0" err="1"/>
              <a:t>che</a:t>
            </a:r>
            <a:r>
              <a:rPr lang="en-US" sz="1200" dirty="0"/>
              <a:t> </a:t>
            </a:r>
            <a:r>
              <a:rPr lang="en-US" sz="1200" dirty="0" err="1"/>
              <a:t>ogni</a:t>
            </a:r>
            <a:r>
              <a:rPr lang="en-US" sz="1200" dirty="0"/>
              <a:t> </a:t>
            </a:r>
            <a:r>
              <a:rPr lang="en-US" sz="1200" dirty="0" err="1"/>
              <a:t>dettaglio</a:t>
            </a:r>
            <a:r>
              <a:rPr lang="en-US" sz="1200" dirty="0"/>
              <a:t> del </a:t>
            </a:r>
            <a:r>
              <a:rPr lang="en-US" sz="1200" dirty="0" err="1"/>
              <a:t>suo</a:t>
            </a:r>
            <a:r>
              <a:rPr lang="en-US" sz="1200" dirty="0"/>
              <a:t> </a:t>
            </a:r>
            <a:r>
              <a:rPr lang="en-US" sz="1200" dirty="0" err="1"/>
              <a:t>viso</a:t>
            </a:r>
            <a:r>
              <a:rPr lang="en-US" sz="1200" dirty="0"/>
              <a:t>, </a:t>
            </a:r>
            <a:r>
              <a:rPr lang="en-US" sz="1200" dirty="0" err="1"/>
              <a:t>della</a:t>
            </a:r>
            <a:r>
              <a:rPr lang="en-US" sz="1200" dirty="0"/>
              <a:t> </a:t>
            </a:r>
            <a:r>
              <a:rPr lang="en-US" sz="1200" dirty="0" err="1"/>
              <a:t>sua</a:t>
            </a:r>
            <a:r>
              <a:rPr lang="en-US" sz="1200" dirty="0"/>
              <a:t> </a:t>
            </a:r>
            <a:r>
              <a:rPr lang="en-US" sz="1200" dirty="0" err="1"/>
              <a:t>pelle</a:t>
            </a:r>
            <a:r>
              <a:rPr lang="en-US" sz="1200" dirty="0"/>
              <a:t> </a:t>
            </a:r>
            <a:r>
              <a:rPr lang="en-US" sz="1200" dirty="0" err="1"/>
              <a:t>si</a:t>
            </a:r>
            <a:r>
              <a:rPr lang="en-US" sz="1200" dirty="0"/>
              <a:t> </a:t>
            </a:r>
            <a:r>
              <a:rPr lang="en-US" sz="1200" dirty="0" err="1"/>
              <a:t>vedono</a:t>
            </a:r>
            <a:r>
              <a:rPr lang="en-US" sz="1200" dirty="0"/>
              <a:t>. La mummia ha tutti </a:t>
            </a:r>
            <a:r>
              <a:rPr lang="en-US" sz="1200" dirty="0" err="1"/>
              <a:t>i</a:t>
            </a:r>
            <a:r>
              <a:rPr lang="en-US" sz="1200" dirty="0"/>
              <a:t> </a:t>
            </a:r>
            <a:r>
              <a:rPr lang="en-US" sz="1200" dirty="0" err="1"/>
              <a:t>suoi</a:t>
            </a:r>
            <a:r>
              <a:rPr lang="en-US" sz="1200" dirty="0"/>
              <a:t> </a:t>
            </a:r>
            <a:r>
              <a:rPr lang="en-US" sz="1200" dirty="0" err="1"/>
              <a:t>organi</a:t>
            </a:r>
            <a:r>
              <a:rPr lang="en-US" sz="1200" dirty="0"/>
              <a:t> </a:t>
            </a:r>
            <a:r>
              <a:rPr lang="en-US" sz="1200" dirty="0" err="1"/>
              <a:t>intatti</a:t>
            </a:r>
            <a:r>
              <a:rPr lang="en-US" sz="1200" dirty="0"/>
              <a:t> e </a:t>
            </a:r>
            <a:r>
              <a:rPr lang="en-US" sz="1200" dirty="0" err="1"/>
              <a:t>anche</a:t>
            </a:r>
            <a:r>
              <a:rPr lang="en-US" sz="1200" dirty="0"/>
              <a:t> le sue </a:t>
            </a:r>
            <a:r>
              <a:rPr lang="en-US" sz="1200" dirty="0" err="1"/>
              <a:t>vene</a:t>
            </a:r>
            <a:r>
              <a:rPr lang="en-US" sz="1200" dirty="0"/>
              <a:t>.
</a:t>
            </a:r>
            <a:endParaRPr lang="es-PE" sz="1200" dirty="0"/>
          </a:p>
        </p:txBody>
      </p:sp>
    </p:spTree>
    <p:extLst>
      <p:ext uri="{BB962C8B-B14F-4D97-AF65-F5344CB8AC3E}">
        <p14:creationId xmlns:p14="http://schemas.microsoft.com/office/powerpoint/2010/main" val="383314071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76670" y="857250"/>
            <a:ext cx="8162059" cy="373428"/>
          </a:xfrm>
        </p:spPr>
        <p:txBody>
          <a:bodyPr>
            <a:normAutofit/>
          </a:bodyPr>
          <a:lstStyle/>
          <a:p>
            <a:r>
              <a:rPr lang="es-PE" sz="1800" b="1" dirty="0">
                <a:solidFill>
                  <a:schemeClr val="accent2"/>
                </a:solidFill>
                <a:effectLst>
                  <a:outerShdw blurRad="38100" dist="38100" dir="2700000" algn="tl">
                    <a:srgbClr val="000000">
                      <a:alpha val="43137"/>
                    </a:srgbClr>
                  </a:outerShdw>
                </a:effectLst>
              </a:rPr>
              <a:t>8. </a:t>
            </a:r>
            <a:r>
              <a:rPr lang="en-US" sz="1800" b="1" dirty="0" err="1">
                <a:solidFill>
                  <a:schemeClr val="accent2"/>
                </a:solidFill>
                <a:effectLst>
                  <a:outerShdw blurRad="38100" dist="38100" dir="2700000" algn="tl">
                    <a:srgbClr val="000000">
                      <a:alpha val="43137"/>
                    </a:srgbClr>
                  </a:outerShdw>
                </a:effectLst>
              </a:rPr>
              <a:t>Processo</a:t>
            </a:r>
            <a:r>
              <a:rPr lang="en-US" sz="1800" b="1" dirty="0">
                <a:solidFill>
                  <a:schemeClr val="accent2"/>
                </a:solidFill>
                <a:effectLst>
                  <a:outerShdw blurRad="38100" dist="38100" dir="2700000" algn="tl">
                    <a:srgbClr val="000000">
                      <a:alpha val="43137"/>
                    </a:srgbClr>
                  </a:outerShdw>
                </a:effectLst>
              </a:rPr>
              <a:t> di </a:t>
            </a:r>
            <a:r>
              <a:rPr lang="en-US" sz="1800" b="1" dirty="0" err="1">
                <a:solidFill>
                  <a:schemeClr val="accent2"/>
                </a:solidFill>
                <a:effectLst>
                  <a:outerShdw blurRad="38100" dist="38100" dir="2700000" algn="tl">
                    <a:srgbClr val="000000">
                      <a:alpha val="43137"/>
                    </a:srgbClr>
                  </a:outerShdw>
                </a:effectLst>
              </a:rPr>
              <a:t>mummificazione</a:t>
            </a:r>
            <a:r>
              <a:rPr lang="en-US" sz="1800" b="1" dirty="0">
                <a:solidFill>
                  <a:schemeClr val="accent2"/>
                </a:solidFill>
                <a:effectLst>
                  <a:outerShdw blurRad="38100" dist="38100" dir="2700000" algn="tl">
                    <a:srgbClr val="000000">
                      <a:alpha val="43137"/>
                    </a:srgbClr>
                  </a:outerShdw>
                </a:effectLst>
              </a:rPr>
              <a:t>: La mummia Juanita</a:t>
            </a:r>
          </a:p>
        </p:txBody>
      </p:sp>
      <p:sp>
        <p:nvSpPr>
          <p:cNvPr id="4" name="3 Marcador de contenido"/>
          <p:cNvSpPr>
            <a:spLocks noGrp="1"/>
          </p:cNvSpPr>
          <p:nvPr>
            <p:ph idx="1"/>
          </p:nvPr>
        </p:nvSpPr>
        <p:spPr>
          <a:xfrm>
            <a:off x="339443" y="1277704"/>
            <a:ext cx="4771469" cy="3263504"/>
          </a:xfrm>
        </p:spPr>
        <p:txBody>
          <a:bodyPr>
            <a:normAutofit/>
          </a:bodyPr>
          <a:lstStyle/>
          <a:p>
            <a:pPr marL="0" indent="0" algn="just">
              <a:buNone/>
              <a:tabLst>
                <a:tab pos="0" algn="l"/>
              </a:tabLst>
            </a:pPr>
            <a:r>
              <a:rPr lang="en-US" sz="1200" dirty="0"/>
              <a:t>La mummia Juanita, </a:t>
            </a:r>
            <a:r>
              <a:rPr lang="en-US" sz="1200" dirty="0" err="1"/>
              <a:t>essendo</a:t>
            </a:r>
            <a:r>
              <a:rPr lang="en-US" sz="1200" dirty="0"/>
              <a:t> uno </a:t>
            </a:r>
            <a:r>
              <a:rPr lang="en-US" sz="1200" dirty="0" err="1"/>
              <a:t>dei</a:t>
            </a:r>
            <a:r>
              <a:rPr lang="en-US" sz="1200" dirty="0"/>
              <a:t> </a:t>
            </a:r>
            <a:r>
              <a:rPr lang="en-US" sz="1200" dirty="0" err="1"/>
              <a:t>cadaveri</a:t>
            </a:r>
            <a:r>
              <a:rPr lang="en-US" sz="1200" dirty="0"/>
              <a:t> </a:t>
            </a:r>
            <a:r>
              <a:rPr lang="en-US" sz="1200" dirty="0" err="1"/>
              <a:t>meglio</a:t>
            </a:r>
            <a:r>
              <a:rPr lang="en-US" sz="1200" dirty="0"/>
              <a:t> </a:t>
            </a:r>
            <a:r>
              <a:rPr lang="en-US" sz="1200" dirty="0" err="1"/>
              <a:t>conservati</a:t>
            </a:r>
            <a:r>
              <a:rPr lang="en-US" sz="1200" dirty="0"/>
              <a:t> al mondo, ha </a:t>
            </a:r>
            <a:r>
              <a:rPr lang="en-US" sz="1200" dirty="0" err="1"/>
              <a:t>attirato</a:t>
            </a:r>
            <a:r>
              <a:rPr lang="en-US" sz="1200" dirty="0"/>
              <a:t> </a:t>
            </a:r>
            <a:r>
              <a:rPr lang="en-US" sz="1200" dirty="0" err="1"/>
              <a:t>l'attenzione</a:t>
            </a:r>
            <a:r>
              <a:rPr lang="en-US" sz="1200" dirty="0"/>
              <a:t> </a:t>
            </a:r>
            <a:r>
              <a:rPr lang="en-US" sz="1200" dirty="0" err="1"/>
              <a:t>della</a:t>
            </a:r>
            <a:r>
              <a:rPr lang="en-US" sz="1200" dirty="0"/>
              <a:t> </a:t>
            </a:r>
            <a:r>
              <a:rPr lang="en-US" sz="1200" dirty="0" err="1"/>
              <a:t>comunità</a:t>
            </a:r>
            <a:r>
              <a:rPr lang="en-US" sz="1200" dirty="0"/>
              <a:t> </a:t>
            </a:r>
            <a:r>
              <a:rPr lang="en-US" sz="1200" dirty="0" err="1"/>
              <a:t>scientifica</a:t>
            </a:r>
            <a:r>
              <a:rPr lang="en-US" sz="1200" dirty="0"/>
              <a:t> </a:t>
            </a:r>
            <a:r>
              <a:rPr lang="en-US" sz="1200" dirty="0" err="1"/>
              <a:t>internazionale</a:t>
            </a:r>
            <a:r>
              <a:rPr lang="en-US" sz="1200" dirty="0"/>
              <a:t> per lo studio.    Ad </a:t>
            </a:r>
            <a:r>
              <a:rPr lang="en-US" sz="1200" dirty="0" err="1"/>
              <a:t>esempio</a:t>
            </a:r>
            <a:r>
              <a:rPr lang="en-US" sz="1200" dirty="0"/>
              <a:t>, </a:t>
            </a:r>
            <a:r>
              <a:rPr lang="en-US" sz="1200" dirty="0" err="1"/>
              <a:t>è</a:t>
            </a:r>
            <a:r>
              <a:rPr lang="en-US" sz="1200" dirty="0"/>
              <a:t> </a:t>
            </a:r>
            <a:r>
              <a:rPr lang="en-US" sz="1200" dirty="0" err="1"/>
              <a:t>stato</a:t>
            </a:r>
            <a:r>
              <a:rPr lang="en-US" sz="1200" dirty="0"/>
              <a:t> </a:t>
            </a:r>
            <a:r>
              <a:rPr lang="en-US" sz="1200" dirty="0" err="1"/>
              <a:t>studiato</a:t>
            </a:r>
            <a:r>
              <a:rPr lang="en-US" sz="1200" dirty="0"/>
              <a:t> il </a:t>
            </a:r>
            <a:r>
              <a:rPr lang="en-US" sz="1200" dirty="0" err="1"/>
              <a:t>contenuto</a:t>
            </a:r>
            <a:r>
              <a:rPr lang="en-US" sz="1200" dirty="0"/>
              <a:t> </a:t>
            </a:r>
            <a:r>
              <a:rPr lang="en-US" sz="1200" dirty="0" err="1"/>
              <a:t>gastrico</a:t>
            </a:r>
            <a:r>
              <a:rPr lang="en-US" sz="1200" dirty="0"/>
              <a:t> </a:t>
            </a:r>
            <a:r>
              <a:rPr lang="en-US" sz="1200" dirty="0" err="1"/>
              <a:t>delle</a:t>
            </a:r>
            <a:r>
              <a:rPr lang="en-US" sz="1200" dirty="0"/>
              <a:t> ore </a:t>
            </a:r>
            <a:r>
              <a:rPr lang="en-US" sz="1200" dirty="0" err="1"/>
              <a:t>precedenti</a:t>
            </a:r>
            <a:r>
              <a:rPr lang="en-US" sz="1200" dirty="0"/>
              <a:t> la </a:t>
            </a:r>
            <a:r>
              <a:rPr lang="en-US" sz="1200" dirty="0" err="1"/>
              <a:t>loro</a:t>
            </a:r>
            <a:r>
              <a:rPr lang="en-US" sz="1200" dirty="0"/>
              <a:t> </a:t>
            </a:r>
            <a:r>
              <a:rPr lang="en-US" sz="1200" dirty="0" err="1"/>
              <a:t>macellazione</a:t>
            </a:r>
            <a:r>
              <a:rPr lang="en-US" sz="1200" dirty="0"/>
              <a:t>, </a:t>
            </a:r>
            <a:r>
              <a:rPr lang="en-US" sz="1200" dirty="0" err="1"/>
              <a:t>concludendo</a:t>
            </a:r>
            <a:r>
              <a:rPr lang="en-US" sz="1200" dirty="0"/>
              <a:t> </a:t>
            </a:r>
            <a:r>
              <a:rPr lang="en-US" sz="1200" dirty="0" err="1"/>
              <a:t>che</a:t>
            </a:r>
            <a:r>
              <a:rPr lang="en-US" sz="1200" dirty="0"/>
              <a:t> </a:t>
            </a:r>
            <a:r>
              <a:rPr lang="en-US" sz="1200" dirty="0" err="1"/>
              <a:t>avevano</a:t>
            </a:r>
            <a:r>
              <a:rPr lang="en-US" sz="1200" dirty="0"/>
              <a:t> </a:t>
            </a:r>
            <a:r>
              <a:rPr lang="en-US" sz="1200" dirty="0" err="1"/>
              <a:t>consumato</a:t>
            </a:r>
            <a:r>
              <a:rPr lang="en-US" sz="1200" dirty="0"/>
              <a:t> coca, </a:t>
            </a:r>
            <a:r>
              <a:rPr lang="en-US" sz="1200" dirty="0" err="1"/>
              <a:t>alcol</a:t>
            </a:r>
            <a:r>
              <a:rPr lang="en-US" sz="1200" dirty="0"/>
              <a:t> e chicha.    La mummia Juanita, dopo aver </a:t>
            </a:r>
            <a:r>
              <a:rPr lang="en-US" sz="1200" dirty="0" err="1"/>
              <a:t>conservato</a:t>
            </a:r>
            <a:r>
              <a:rPr lang="en-US" sz="1200" dirty="0"/>
              <a:t> tutti </a:t>
            </a:r>
            <a:r>
              <a:rPr lang="en-US" sz="1200" dirty="0" err="1"/>
              <a:t>i</a:t>
            </a:r>
            <a:r>
              <a:rPr lang="en-US" sz="1200" dirty="0"/>
              <a:t> </a:t>
            </a:r>
            <a:r>
              <a:rPr lang="en-US" sz="1200" dirty="0" err="1"/>
              <a:t>suoi</a:t>
            </a:r>
            <a:r>
              <a:rPr lang="en-US" sz="1200" dirty="0"/>
              <a:t> </a:t>
            </a:r>
            <a:r>
              <a:rPr lang="en-US" sz="1200" dirty="0" err="1"/>
              <a:t>organi</a:t>
            </a:r>
            <a:r>
              <a:rPr lang="en-US" sz="1200" dirty="0"/>
              <a:t>, ha </a:t>
            </a:r>
            <a:r>
              <a:rPr lang="en-US" sz="1200" dirty="0" err="1"/>
              <a:t>fatto</a:t>
            </a:r>
            <a:r>
              <a:rPr lang="en-US" sz="1200" dirty="0"/>
              <a:t> </a:t>
            </a:r>
            <a:r>
              <a:rPr lang="en-US" sz="1200" dirty="0" err="1"/>
              <a:t>parte</a:t>
            </a:r>
            <a:r>
              <a:rPr lang="en-US" sz="1200" dirty="0"/>
              <a:t> di </a:t>
            </a:r>
            <a:r>
              <a:rPr lang="en-US" sz="1200" dirty="0" err="1"/>
              <a:t>varie</a:t>
            </a:r>
            <a:r>
              <a:rPr lang="en-US" sz="1200" dirty="0"/>
              <a:t> </a:t>
            </a:r>
            <a:r>
              <a:rPr lang="en-US" sz="1200" dirty="0" err="1"/>
              <a:t>indagini</a:t>
            </a:r>
            <a:r>
              <a:rPr lang="en-US" sz="1200" dirty="0"/>
              <a:t> </a:t>
            </a:r>
            <a:r>
              <a:rPr lang="en-US" sz="1200" dirty="0" err="1"/>
              <a:t>locali</a:t>
            </a:r>
            <a:r>
              <a:rPr lang="en-US" sz="1200" dirty="0"/>
              <a:t>, </a:t>
            </a:r>
            <a:r>
              <a:rPr lang="en-US" sz="1200" dirty="0" err="1"/>
              <a:t>nazionali</a:t>
            </a:r>
            <a:r>
              <a:rPr lang="en-US" sz="1200" dirty="0"/>
              <a:t> e </a:t>
            </a:r>
            <a:r>
              <a:rPr lang="en-US" sz="1200" dirty="0" err="1"/>
              <a:t>internazionali</a:t>
            </a:r>
            <a:r>
              <a:rPr lang="en-US" sz="1200" dirty="0"/>
              <a:t>: </a:t>
            </a:r>
            <a:r>
              <a:rPr lang="en-US" sz="1200" dirty="0" err="1"/>
              <a:t>tomografia</a:t>
            </a:r>
            <a:r>
              <a:rPr lang="en-US" sz="1200" dirty="0"/>
              <a:t>, </a:t>
            </a:r>
            <a:r>
              <a:rPr lang="en-US" sz="1200" dirty="0" err="1"/>
              <a:t>studi</a:t>
            </a:r>
            <a:r>
              <a:rPr lang="en-US" sz="1200" dirty="0"/>
              <a:t> </a:t>
            </a:r>
            <a:r>
              <a:rPr lang="en-US" sz="1200" dirty="0" err="1"/>
              <a:t>sul</a:t>
            </a:r>
            <a:r>
              <a:rPr lang="en-US" sz="1200" dirty="0"/>
              <a:t> DNA, </a:t>
            </a:r>
            <a:r>
              <a:rPr lang="en-US" sz="1200" dirty="0" err="1"/>
              <a:t>ecc</a:t>
            </a:r>
            <a:r>
              <a:rPr lang="en-US" sz="1200" dirty="0"/>
              <a:t>.
</a:t>
            </a:r>
            <a:endParaRPr lang="es-PE" dirty="0"/>
          </a:p>
        </p:txBody>
      </p:sp>
      <p:sp>
        <p:nvSpPr>
          <p:cNvPr id="5" name="4 CuadroTexto"/>
          <p:cNvSpPr txBox="1"/>
          <p:nvPr/>
        </p:nvSpPr>
        <p:spPr>
          <a:xfrm>
            <a:off x="249382" y="4194959"/>
            <a:ext cx="8416637" cy="346249"/>
          </a:xfrm>
          <a:prstGeom prst="rect">
            <a:avLst/>
          </a:prstGeom>
          <a:noFill/>
        </p:spPr>
        <p:txBody>
          <a:bodyPr wrap="square" lIns="68580" tIns="34290" rIns="68580" bIns="34290" rtlCol="0">
            <a:spAutoFit/>
          </a:bodyPr>
          <a:lstStyle/>
          <a:p>
            <a:r>
              <a:rPr lang="es-PE" sz="900" dirty="0"/>
              <a:t>MEDINA, ANGELICA ISABEL BRAÑEZ. INDUMENTARIA DE PODER FEMENINO EN EL PERÚ ANTIGUO LA DAMA DE LOS CUATRO TUPUS, LA SEÑORA DE CAO, LA SACERDOTISA DE CHORNANCAP Y JUANITA DE AMPATO. En </a:t>
            </a:r>
            <a:r>
              <a:rPr lang="es-PE" sz="900" i="1" dirty="0"/>
              <a:t>[GKA ARTS 2020] Congreso Internacional de Artes y Culturas</a:t>
            </a:r>
            <a:r>
              <a:rPr lang="es-PE" sz="900" dirty="0"/>
              <a:t>. 2020.</a:t>
            </a:r>
          </a:p>
        </p:txBody>
      </p:sp>
      <p:pic>
        <p:nvPicPr>
          <p:cNvPr id="147458" name="Picture 2" descr="Imagen"/>
          <p:cNvPicPr>
            <a:picLocks noChangeAspect="1" noChangeArrowheads="1"/>
          </p:cNvPicPr>
          <p:nvPr/>
        </p:nvPicPr>
        <p:blipFill>
          <a:blip r:embed="rId2"/>
          <a:srcRect l="6803" t="15544" r="9993" b="4964"/>
          <a:stretch>
            <a:fillRect/>
          </a:stretch>
        </p:blipFill>
        <p:spPr bwMode="auto">
          <a:xfrm>
            <a:off x="5546358" y="857250"/>
            <a:ext cx="3140442" cy="3000375"/>
          </a:xfrm>
          <a:prstGeom prst="rect">
            <a:avLst/>
          </a:prstGeom>
          <a:noFill/>
        </p:spPr>
      </p:pic>
    </p:spTree>
    <p:extLst>
      <p:ext uri="{BB962C8B-B14F-4D97-AF65-F5344CB8AC3E}">
        <p14:creationId xmlns:p14="http://schemas.microsoft.com/office/powerpoint/2010/main" val="383314071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33441" y="830253"/>
            <a:ext cx="8162059" cy="455621"/>
          </a:xfrm>
        </p:spPr>
        <p:txBody>
          <a:bodyPr>
            <a:normAutofit/>
          </a:bodyPr>
          <a:lstStyle/>
          <a:p>
            <a:r>
              <a:rPr lang="es-PE" sz="1800" b="1" dirty="0">
                <a:solidFill>
                  <a:schemeClr val="accent2"/>
                </a:solidFill>
                <a:effectLst>
                  <a:outerShdw blurRad="38100" dist="38100" dir="2700000" algn="tl">
                    <a:srgbClr val="000000">
                      <a:alpha val="43137"/>
                    </a:srgbClr>
                  </a:outerShdw>
                </a:effectLst>
              </a:rPr>
              <a:t>8. </a:t>
            </a:r>
            <a:r>
              <a:rPr lang="en-US" sz="1800" b="1" dirty="0" err="1">
                <a:solidFill>
                  <a:schemeClr val="accent2"/>
                </a:solidFill>
                <a:effectLst>
                  <a:outerShdw blurRad="38100" dist="38100" dir="2700000" algn="tl">
                    <a:srgbClr val="000000">
                      <a:alpha val="43137"/>
                    </a:srgbClr>
                  </a:outerShdw>
                </a:effectLst>
              </a:rPr>
              <a:t>Processo</a:t>
            </a:r>
            <a:r>
              <a:rPr lang="en-US" sz="1800" b="1" dirty="0">
                <a:solidFill>
                  <a:schemeClr val="accent2"/>
                </a:solidFill>
                <a:effectLst>
                  <a:outerShdw blurRad="38100" dist="38100" dir="2700000" algn="tl">
                    <a:srgbClr val="000000">
                      <a:alpha val="43137"/>
                    </a:srgbClr>
                  </a:outerShdw>
                </a:effectLst>
              </a:rPr>
              <a:t> di </a:t>
            </a:r>
            <a:r>
              <a:rPr lang="en-US" sz="1800" b="1" dirty="0" err="1">
                <a:solidFill>
                  <a:schemeClr val="accent2"/>
                </a:solidFill>
                <a:effectLst>
                  <a:outerShdw blurRad="38100" dist="38100" dir="2700000" algn="tl">
                    <a:srgbClr val="000000">
                      <a:alpha val="43137"/>
                    </a:srgbClr>
                  </a:outerShdw>
                </a:effectLst>
              </a:rPr>
              <a:t>mummificazione</a:t>
            </a:r>
            <a:r>
              <a:rPr lang="en-US" sz="1800" b="1" dirty="0">
                <a:solidFill>
                  <a:schemeClr val="accent2"/>
                </a:solidFill>
                <a:effectLst>
                  <a:outerShdw blurRad="38100" dist="38100" dir="2700000" algn="tl">
                    <a:srgbClr val="000000">
                      <a:alpha val="43137"/>
                    </a:srgbClr>
                  </a:outerShdw>
                </a:effectLst>
              </a:rPr>
              <a:t>: La mummia Juanita</a:t>
            </a:r>
          </a:p>
        </p:txBody>
      </p:sp>
      <p:sp>
        <p:nvSpPr>
          <p:cNvPr id="4" name="3 Marcador de contenido"/>
          <p:cNvSpPr>
            <a:spLocks noGrp="1"/>
          </p:cNvSpPr>
          <p:nvPr>
            <p:ph idx="1"/>
          </p:nvPr>
        </p:nvSpPr>
        <p:spPr>
          <a:xfrm>
            <a:off x="473007" y="2049271"/>
            <a:ext cx="3742769" cy="744919"/>
          </a:xfrm>
        </p:spPr>
        <p:txBody>
          <a:bodyPr>
            <a:normAutofit/>
          </a:bodyPr>
          <a:lstStyle/>
          <a:p>
            <a:pPr algn="just">
              <a:buNone/>
            </a:pPr>
            <a:r>
              <a:rPr lang="es-PE" dirty="0"/>
              <a:t> </a:t>
            </a:r>
            <a:r>
              <a:rPr lang="es-PE" sz="1200" dirty="0">
                <a:hlinkClick r:id="rId2"/>
              </a:rPr>
              <a:t>https://www.youtube.com/watch?v=vUDiXs927-U</a:t>
            </a:r>
            <a:endParaRPr lang="es-PE" sz="1200" dirty="0"/>
          </a:p>
          <a:p>
            <a:pPr algn="just">
              <a:buNone/>
            </a:pPr>
            <a:endParaRPr lang="es-PE" dirty="0"/>
          </a:p>
          <a:p>
            <a:pPr algn="just">
              <a:buNone/>
            </a:pPr>
            <a:endParaRPr lang="es-PE" dirty="0"/>
          </a:p>
        </p:txBody>
      </p:sp>
      <p:pic>
        <p:nvPicPr>
          <p:cNvPr id="168963" name="Picture 3"/>
          <p:cNvPicPr>
            <a:picLocks noChangeAspect="1" noChangeArrowheads="1"/>
          </p:cNvPicPr>
          <p:nvPr/>
        </p:nvPicPr>
        <p:blipFill>
          <a:blip r:embed="rId3"/>
          <a:srcRect/>
          <a:stretch>
            <a:fillRect/>
          </a:stretch>
        </p:blipFill>
        <p:spPr bwMode="auto">
          <a:xfrm flipH="1">
            <a:off x="4288100" y="1285874"/>
            <a:ext cx="4022825" cy="2271713"/>
          </a:xfrm>
          <a:prstGeom prst="rect">
            <a:avLst/>
          </a:prstGeom>
          <a:noFill/>
          <a:ln w="9525">
            <a:noFill/>
            <a:miter lim="800000"/>
            <a:headEnd/>
            <a:tailEnd/>
          </a:ln>
          <a:effectLst/>
        </p:spPr>
      </p:pic>
    </p:spTree>
    <p:extLst>
      <p:ext uri="{BB962C8B-B14F-4D97-AF65-F5344CB8AC3E}">
        <p14:creationId xmlns:p14="http://schemas.microsoft.com/office/powerpoint/2010/main" val="3833140711"/>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
  <TotalTime>6036</TotalTime>
  <Words>5773</Words>
  <Application>Microsoft Office PowerPoint</Application>
  <PresentationFormat>On-screen Show (16:9)</PresentationFormat>
  <Paragraphs>645</Paragraphs>
  <Slides>96</Slides>
  <Notes>0</Notes>
  <HiddenSlides>0</HiddenSlides>
  <MMClips>0</MMClips>
  <ScaleCrop>false</ScaleCrop>
  <HeadingPairs>
    <vt:vector size="4" baseType="variant">
      <vt:variant>
        <vt:lpstr>Theme</vt:lpstr>
      </vt:variant>
      <vt:variant>
        <vt:i4>1</vt:i4>
      </vt:variant>
      <vt:variant>
        <vt:lpstr>Slide Titles</vt:lpstr>
      </vt:variant>
      <vt:variant>
        <vt:i4>96</vt:i4>
      </vt:variant>
    </vt:vector>
  </HeadingPairs>
  <TitlesOfParts>
    <vt:vector size="97" baseType="lpstr">
      <vt:lpstr>Tema de Office</vt:lpstr>
      <vt:lpstr>PowerPoint Presentation</vt:lpstr>
      <vt:lpstr>PowerPoint Presentation</vt:lpstr>
      <vt:lpstr> Sommario</vt:lpstr>
      <vt:lpstr> Preambolo</vt:lpstr>
      <vt:lpstr> 1. Introduzione</vt:lpstr>
      <vt:lpstr>Culture precolombiane
</vt:lpstr>
      <vt:lpstr> </vt:lpstr>
      <vt:lpstr>2. Cronologia delle culture pre-ispaniche andine (precolombiane)</vt:lpstr>
      <vt:lpstr>Impero Inca
</vt:lpstr>
      <vt:lpstr>  3. Definizioni:   3.1 Definizione di medicina precolombia e Inca.</vt:lpstr>
      <vt:lpstr> 3. Definizione della visione del mondo delle popolazioni precolombiani del Perù.</vt:lpstr>
      <vt:lpstr>3. Definizione della visione del mondo della popolazione Inca del Perù.  </vt:lpstr>
      <vt:lpstr> 3. Definizione della visione del mondo della popolazione Inca del Perù.  </vt:lpstr>
      <vt:lpstr> 3. Definizione della visione del mondo della popolazione Inca del Perù.  </vt:lpstr>
      <vt:lpstr>3. Definizione di Sciamanesimo</vt:lpstr>
      <vt:lpstr>3. Definizione della vision del mondo della popolazione Inca del Perù</vt:lpstr>
      <vt:lpstr>4. Elenco delle principali fonti nella storia della medicina pre-colombina e Inca in Perù</vt:lpstr>
      <vt:lpstr>4. Elenco delle principali fonti nella storia della medicina pre-colombina e Inca in Perù</vt:lpstr>
      <vt:lpstr>4. Elenco delle principali fonti nella storia della medicina pre-colombina e Inca in Perù </vt:lpstr>
      <vt:lpstr>4. Elenco delle principali fonti nella storia della medicina pre-colombina e Inca in Perù </vt:lpstr>
      <vt:lpstr>4. Elenco delle principali fonti nella storia della medicina pre-colombiana e Inca in Perù </vt:lpstr>
      <vt:lpstr>4. Elenco delle principali fonti dnella storia della medicina precolombiana e Inca in Perù </vt:lpstr>
      <vt:lpstr>4. Elenco delle principali fonti nella storia della medicina precolombiana e Inca in Perù </vt:lpstr>
      <vt:lpstr>4. Elenco delle principali fonti di prova nella storia della medicina precolombina e inca in Perù</vt:lpstr>
      <vt:lpstr>4. Elenco delle principali fonti nella storia della medicina precolombiana e Inca in Perù</vt:lpstr>
      <vt:lpstr>4. Elenco delle principali fonti nella storia della medicina precolombiana e Inca in Perù</vt:lpstr>
      <vt:lpstr>4. Elenco delle principali fonti nella storia della medicina precolombiana e Inca in Perù
</vt:lpstr>
      <vt:lpstr>4. Elenco delle principali fonti nella storia della medicina precolombinaa e inca in Perù</vt:lpstr>
      <vt:lpstr>4. Elenco delle principali fonti nella storia della medicina pre-colombiana e Inca in Perù</vt:lpstr>
      <vt:lpstr>4. Elenco delle principali fonti nella storia della medicina pre-colombiana e Inca in Perù</vt:lpstr>
      <vt:lpstr>4. Elenco delle principali fonti nella storia della medicina precolombiana e Inca in Perù</vt:lpstr>
      <vt:lpstr>4. Elenco delle principali fonti nella storia della medicina precolombiana e Inca in Perù</vt:lpstr>
      <vt:lpstr>4. Elenco delle principali fonti nella storia della medicina precolombiana e Inca in Perù</vt:lpstr>
      <vt:lpstr>4. Elenco delle principali fonti nella storia della medicina precolombiana e Inca in Perù</vt:lpstr>
      <vt:lpstr>4. Elenco delle principali fonti nella storia della medicina precolombiana e Inca in Perù</vt:lpstr>
      <vt:lpstr>4. Elenco delle principali fonti nella storia della medicina precolombiana e Inca in Perù</vt:lpstr>
      <vt:lpstr>4. Elenco delle principali fonti nella storia della medicina precolombiana e Inca in Perù</vt:lpstr>
      <vt:lpstr>4. Elenco delle principali fonti nella storia della medicina precolombiana e Inca in Perù</vt:lpstr>
      <vt:lpstr>4. Elenco delle principali fonti nella storia della medicina precolombiana e Inca in Perù  </vt:lpstr>
      <vt:lpstr>4. Elenco delle principali fonti nella storia della medicina precolombiana e Inca in Perù</vt:lpstr>
      <vt:lpstr>4. List of the main sources of evidence in the history of pre-Columbian and Inca medicine in Peru   </vt:lpstr>
      <vt:lpstr>L'esperimento di Daniel Carrion
</vt:lpstr>
      <vt:lpstr>5. Prove attuali di malattie che colpiscono la popolazione precolombiana del Perù. </vt:lpstr>
      <vt:lpstr>5. Evidenze correnti delle patologie che hanno impattato la popolazione e l’impero Inca del Perù</vt:lpstr>
      <vt:lpstr>5. Prove attuali di malattie che colpiscono la popolazione precolombiana del Perù.   </vt:lpstr>
      <vt:lpstr>5. Prove attuali di malattie che colpiscono la popolazione precolombiana e l'impero Inca del Perù.</vt:lpstr>
      <vt:lpstr>5. Prove attuali di malattie che colpiscono la popolazione precolombia del Perù.   </vt:lpstr>
      <vt:lpstr>5. Prove attuali di malattie che colpiscono la popolazione precolombiana del Perù.</vt:lpstr>
      <vt:lpstr>6. Trepanazioni craniche </vt:lpstr>
      <vt:lpstr>6. Trefinazione</vt:lpstr>
      <vt:lpstr>6. Trefinazione</vt:lpstr>
      <vt:lpstr>6. Trefinazione</vt:lpstr>
      <vt:lpstr>6. Trefinazione</vt:lpstr>
      <vt:lpstr>6. Trefinazione</vt:lpstr>
      <vt:lpstr>      6. Trefinazione</vt:lpstr>
      <vt:lpstr>6. Trefinazione</vt:lpstr>
      <vt:lpstr>6. Trefinazione</vt:lpstr>
      <vt:lpstr>6. Trefinazione</vt:lpstr>
      <vt:lpstr>6. Trafinazione</vt:lpstr>
      <vt:lpstr>6. Trefinazione</vt:lpstr>
      <vt:lpstr>6. Trefinazione</vt:lpstr>
      <vt:lpstr>6. Trefinazione</vt:lpstr>
      <vt:lpstr>6. PROVE TREPANAZIONI IN PERÙ:</vt:lpstr>
      <vt:lpstr>6. Trefinazione</vt:lpstr>
      <vt:lpstr>6. Trefinazione</vt:lpstr>
      <vt:lpstr>6. Trefinazioni</vt:lpstr>
      <vt:lpstr>6. Trefinazione</vt:lpstr>
      <vt:lpstr>6. Trefinazione</vt:lpstr>
      <vt:lpstr>6 Trefinazione</vt:lpstr>
      <vt:lpstr>6. Trefinazione</vt:lpstr>
      <vt:lpstr>6. Trefinazione</vt:lpstr>
      <vt:lpstr>6. Prova di trefinazione</vt:lpstr>
      <vt:lpstr>7. Deformazioni craniche</vt:lpstr>
      <vt:lpstr>7. Deformazioni craniche </vt:lpstr>
      <vt:lpstr>7. Deformazioni craniche</vt:lpstr>
      <vt:lpstr>7. Deformazioni craniche</vt:lpstr>
      <vt:lpstr>7. Deformazioni craniche</vt:lpstr>
      <vt:lpstr>7. Deformazioni craniche</vt:lpstr>
      <vt:lpstr>7. Deformazioni craniche</vt:lpstr>
      <vt:lpstr>7. Deformazioni craniche</vt:lpstr>
      <vt:lpstr>7. Deformazioni craniche</vt:lpstr>
      <vt:lpstr>7. Deformazioni craniche</vt:lpstr>
      <vt:lpstr>8. Processo di mummificazione.</vt:lpstr>
      <vt:lpstr>8. Processo di mummificazione.</vt:lpstr>
      <vt:lpstr>8. Processo di mummificazione.</vt:lpstr>
      <vt:lpstr>8. Processo di mummificazione  </vt:lpstr>
      <vt:lpstr>Museo dei Santuari Andini, Università Cattolica di Santa Maria 
</vt:lpstr>
      <vt:lpstr>8. Processo di mummificazione: La mummia Juanita</vt:lpstr>
      <vt:lpstr>8. Processo di mummificazione: La mummia Juanita</vt:lpstr>
      <vt:lpstr>8. Processo di mummificazione: La mummia Juanita</vt:lpstr>
      <vt:lpstr>8. Processo di mummificazione: La mummia Juanita</vt:lpstr>
      <vt:lpstr>8. Processo di mummificazione: La mummia Juanita</vt:lpstr>
      <vt:lpstr>8. Processo di mummificazione: La mummia Juanita     </vt:lpstr>
      <vt:lpstr>8. Processo di mummificazione: La mummia Juanita</vt:lpstr>
      <vt:lpstr>8. Processo di mummificazione: La mummia Juanita</vt:lpstr>
      <vt:lpstr>8. Processo di mummificazione: La mummia Juanita</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Usuario</dc:creator>
  <cp:lastModifiedBy>Andrea Nozzoli</cp:lastModifiedBy>
  <cp:revision>367</cp:revision>
  <dcterms:created xsi:type="dcterms:W3CDTF">2020-02-06T14:08:36Z</dcterms:created>
  <dcterms:modified xsi:type="dcterms:W3CDTF">2021-06-18T10:45:05Z</dcterms:modified>
</cp:coreProperties>
</file>