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97"/>
  </p:handoutMasterIdLst>
  <p:sldIdLst>
    <p:sldId id="261" r:id="rId2"/>
    <p:sldId id="256" r:id="rId3"/>
    <p:sldId id="270" r:id="rId4"/>
    <p:sldId id="268" r:id="rId5"/>
    <p:sldId id="402" r:id="rId6"/>
    <p:sldId id="405" r:id="rId7"/>
    <p:sldId id="426" r:id="rId8"/>
    <p:sldId id="427" r:id="rId9"/>
    <p:sldId id="428" r:id="rId10"/>
    <p:sldId id="429" r:id="rId11"/>
    <p:sldId id="430" r:id="rId12"/>
    <p:sldId id="461" r:id="rId13"/>
    <p:sldId id="432" r:id="rId14"/>
    <p:sldId id="433" r:id="rId15"/>
    <p:sldId id="434" r:id="rId16"/>
    <p:sldId id="522" r:id="rId17"/>
    <p:sldId id="436" r:id="rId18"/>
    <p:sldId id="438" r:id="rId19"/>
    <p:sldId id="462" r:id="rId20"/>
    <p:sldId id="440" r:id="rId21"/>
    <p:sldId id="442" r:id="rId22"/>
    <p:sldId id="520" r:id="rId23"/>
    <p:sldId id="443" r:id="rId24"/>
    <p:sldId id="445" r:id="rId25"/>
    <p:sldId id="460" r:id="rId26"/>
    <p:sldId id="459" r:id="rId27"/>
    <p:sldId id="458" r:id="rId28"/>
    <p:sldId id="457" r:id="rId29"/>
    <p:sldId id="456" r:id="rId30"/>
    <p:sldId id="420" r:id="rId31"/>
    <p:sldId id="323" r:id="rId32"/>
    <p:sldId id="463" r:id="rId33"/>
    <p:sldId id="313" r:id="rId34"/>
    <p:sldId id="515" r:id="rId35"/>
    <p:sldId id="516" r:id="rId36"/>
    <p:sldId id="519" r:id="rId37"/>
    <p:sldId id="452" r:id="rId38"/>
    <p:sldId id="451" r:id="rId39"/>
    <p:sldId id="449" r:id="rId40"/>
    <p:sldId id="329" r:id="rId41"/>
    <p:sldId id="468" r:id="rId42"/>
    <p:sldId id="470" r:id="rId43"/>
    <p:sldId id="480" r:id="rId44"/>
    <p:sldId id="479" r:id="rId45"/>
    <p:sldId id="473" r:id="rId46"/>
    <p:sldId id="478" r:id="rId47"/>
    <p:sldId id="476" r:id="rId48"/>
    <p:sldId id="475" r:id="rId49"/>
    <p:sldId id="330" r:id="rId50"/>
    <p:sldId id="331" r:id="rId51"/>
    <p:sldId id="481" r:id="rId52"/>
    <p:sldId id="482" r:id="rId53"/>
    <p:sldId id="483" r:id="rId54"/>
    <p:sldId id="485" r:id="rId55"/>
    <p:sldId id="335" r:id="rId56"/>
    <p:sldId id="486" r:id="rId57"/>
    <p:sldId id="487" r:id="rId58"/>
    <p:sldId id="488" r:id="rId59"/>
    <p:sldId id="489" r:id="rId60"/>
    <p:sldId id="490" r:id="rId61"/>
    <p:sldId id="492" r:id="rId62"/>
    <p:sldId id="493" r:id="rId63"/>
    <p:sldId id="354" r:id="rId64"/>
    <p:sldId id="355" r:id="rId65"/>
    <p:sldId id="356" r:id="rId66"/>
    <p:sldId id="357" r:id="rId67"/>
    <p:sldId id="358" r:id="rId68"/>
    <p:sldId id="510" r:id="rId69"/>
    <p:sldId id="512" r:id="rId70"/>
    <p:sldId id="514" r:id="rId71"/>
    <p:sldId id="359" r:id="rId72"/>
    <p:sldId id="360" r:id="rId73"/>
    <p:sldId id="495" r:id="rId74"/>
    <p:sldId id="362" r:id="rId75"/>
    <p:sldId id="363" r:id="rId76"/>
    <p:sldId id="364" r:id="rId77"/>
    <p:sldId id="365" r:id="rId78"/>
    <p:sldId id="366" r:id="rId79"/>
    <p:sldId id="367" r:id="rId80"/>
    <p:sldId id="496" r:id="rId81"/>
    <p:sldId id="497" r:id="rId82"/>
    <p:sldId id="413" r:id="rId83"/>
    <p:sldId id="370" r:id="rId84"/>
    <p:sldId id="371" r:id="rId85"/>
    <p:sldId id="372" r:id="rId86"/>
    <p:sldId id="374" r:id="rId87"/>
    <p:sldId id="508" r:id="rId88"/>
    <p:sldId id="499" r:id="rId89"/>
    <p:sldId id="500" r:id="rId90"/>
    <p:sldId id="503" r:id="rId91"/>
    <p:sldId id="418" r:id="rId92"/>
    <p:sldId id="504" r:id="rId93"/>
    <p:sldId id="502" r:id="rId94"/>
    <p:sldId id="506" r:id="rId95"/>
    <p:sldId id="505" r:id="rId96"/>
  </p:sldIdLst>
  <p:sldSz cx="9144000" cy="5143500" type="screen16x9"/>
  <p:notesSz cx="6858000" cy="9144000"/>
  <p:defaultTextStyle>
    <a:defPPr>
      <a:defRPr lang="es-PE"/>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guide id="3" orient="horz" pos="1620">
          <p15:clr>
            <a:srgbClr val="A4A3A4"/>
          </p15:clr>
        </p15:guide>
        <p15:guide id="4"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897" autoAdjust="0"/>
    <p:restoredTop sz="94660"/>
  </p:normalViewPr>
  <p:slideViewPr>
    <p:cSldViewPr snapToGrid="0">
      <p:cViewPr>
        <p:scale>
          <a:sx n="118" d="100"/>
          <a:sy n="118" d="100"/>
        </p:scale>
        <p:origin x="-276" y="510"/>
      </p:cViewPr>
      <p:guideLst>
        <p:guide orient="horz" pos="2160"/>
        <p:guide orient="horz" pos="1620"/>
        <p:guide pos="384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2" d="100"/>
          <a:sy n="52" d="100"/>
        </p:scale>
        <p:origin x="-2874"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PE"/>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3481B51-4F1F-40D4-BBD9-EB620E19D544}" type="datetimeFigureOut">
              <a:rPr lang="es-PE" smtClean="0"/>
              <a:pPr/>
              <a:t>20/08/2021</a:t>
            </a:fld>
            <a:endParaRPr lang="es-PE"/>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PE"/>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5869908-9B59-43BF-BE1F-788C4D0E1280}" type="slidenum">
              <a:rPr lang="es-PE" smtClean="0"/>
              <a:pPr/>
              <a:t>‹Nº›</a:t>
            </a:fld>
            <a:endParaRPr lang="es-PE"/>
          </a:p>
        </p:txBody>
      </p:sp>
    </p:spTree>
    <p:extLst>
      <p:ext uri="{BB962C8B-B14F-4D97-AF65-F5344CB8AC3E}">
        <p14:creationId xmlns:p14="http://schemas.microsoft.com/office/powerpoint/2010/main" val="414136517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F7E61CB7-CC27-47A3-86B7-52FD32823972}"/>
              </a:ext>
            </a:extLst>
          </p:cNvPr>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endParaRPr lang="es-PE"/>
          </a:p>
        </p:txBody>
      </p:sp>
      <p:sp>
        <p:nvSpPr>
          <p:cNvPr id="3" name="Subtítulo 2">
            <a:extLst>
              <a:ext uri="{FF2B5EF4-FFF2-40B4-BE49-F238E27FC236}">
                <a16:creationId xmlns="" xmlns:a16="http://schemas.microsoft.com/office/drawing/2014/main" id="{761C0616-9919-4A47-9DA0-DE15124382DF}"/>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s-PE"/>
          </a:p>
        </p:txBody>
      </p:sp>
      <p:sp>
        <p:nvSpPr>
          <p:cNvPr id="4" name="Marcador de fecha 3">
            <a:extLst>
              <a:ext uri="{FF2B5EF4-FFF2-40B4-BE49-F238E27FC236}">
                <a16:creationId xmlns="" xmlns:a16="http://schemas.microsoft.com/office/drawing/2014/main" id="{E42C895E-5A32-43F7-A908-7CD3D8E69E8E}"/>
              </a:ext>
            </a:extLst>
          </p:cNvPr>
          <p:cNvSpPr>
            <a:spLocks noGrp="1"/>
          </p:cNvSpPr>
          <p:nvPr>
            <p:ph type="dt" sz="half" idx="10"/>
          </p:nvPr>
        </p:nvSpPr>
        <p:spPr/>
        <p:txBody>
          <a:bodyPr/>
          <a:lstStyle/>
          <a:p>
            <a:fld id="{DCD5EC62-E2ED-4E6A-BCEA-BA1EC594789D}" type="datetimeFigureOut">
              <a:rPr lang="es-PE" smtClean="0"/>
              <a:pPr/>
              <a:t>20/08/2021</a:t>
            </a:fld>
            <a:endParaRPr lang="es-PE"/>
          </a:p>
        </p:txBody>
      </p:sp>
      <p:sp>
        <p:nvSpPr>
          <p:cNvPr id="5" name="Marcador de pie de página 4">
            <a:extLst>
              <a:ext uri="{FF2B5EF4-FFF2-40B4-BE49-F238E27FC236}">
                <a16:creationId xmlns="" xmlns:a16="http://schemas.microsoft.com/office/drawing/2014/main" id="{A43AED83-3DAF-4B69-8761-2BEC04E3B395}"/>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 xmlns:a16="http://schemas.microsoft.com/office/drawing/2014/main" id="{0ACB520D-CB53-455B-AE1C-5D97070AA078}"/>
              </a:ext>
            </a:extLst>
          </p:cNvPr>
          <p:cNvSpPr>
            <a:spLocks noGrp="1"/>
          </p:cNvSpPr>
          <p:nvPr>
            <p:ph type="sldNum" sz="quarter" idx="12"/>
          </p:nvPr>
        </p:nvSpPr>
        <p:spPr/>
        <p:txBody>
          <a:bodyPr/>
          <a:lstStyle/>
          <a:p>
            <a:fld id="{61D1D727-3966-4747-ABE4-DBDEF8C10B66}" type="slidenum">
              <a:rPr lang="es-PE" smtClean="0"/>
              <a:pPr/>
              <a:t>‹Nº›</a:t>
            </a:fld>
            <a:endParaRPr lang="es-PE"/>
          </a:p>
        </p:txBody>
      </p:sp>
    </p:spTree>
    <p:extLst>
      <p:ext uri="{BB962C8B-B14F-4D97-AF65-F5344CB8AC3E}">
        <p14:creationId xmlns:p14="http://schemas.microsoft.com/office/powerpoint/2010/main" val="3716502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56D9C74-2F68-4B8F-8064-44246DFE030F}"/>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texto vertical 2">
            <a:extLst>
              <a:ext uri="{FF2B5EF4-FFF2-40B4-BE49-F238E27FC236}">
                <a16:creationId xmlns="" xmlns:a16="http://schemas.microsoft.com/office/drawing/2014/main" id="{87A350D6-4EEF-431E-8E3F-B4617C41B16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 xmlns:a16="http://schemas.microsoft.com/office/drawing/2014/main" id="{22A6415D-2B13-4DE0-BD08-73E67E85C83A}"/>
              </a:ext>
            </a:extLst>
          </p:cNvPr>
          <p:cNvSpPr>
            <a:spLocks noGrp="1"/>
          </p:cNvSpPr>
          <p:nvPr>
            <p:ph type="dt" sz="half" idx="10"/>
          </p:nvPr>
        </p:nvSpPr>
        <p:spPr/>
        <p:txBody>
          <a:bodyPr/>
          <a:lstStyle/>
          <a:p>
            <a:fld id="{DCD5EC62-E2ED-4E6A-BCEA-BA1EC594789D}" type="datetimeFigureOut">
              <a:rPr lang="es-PE" smtClean="0"/>
              <a:pPr/>
              <a:t>20/08/2021</a:t>
            </a:fld>
            <a:endParaRPr lang="es-PE"/>
          </a:p>
        </p:txBody>
      </p:sp>
      <p:sp>
        <p:nvSpPr>
          <p:cNvPr id="5" name="Marcador de pie de página 4">
            <a:extLst>
              <a:ext uri="{FF2B5EF4-FFF2-40B4-BE49-F238E27FC236}">
                <a16:creationId xmlns="" xmlns:a16="http://schemas.microsoft.com/office/drawing/2014/main" id="{14DB741D-190D-4636-9740-DEF03B9CAF30}"/>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 xmlns:a16="http://schemas.microsoft.com/office/drawing/2014/main" id="{D2507060-24C5-4771-B4BE-C3DE7FA1C158}"/>
              </a:ext>
            </a:extLst>
          </p:cNvPr>
          <p:cNvSpPr>
            <a:spLocks noGrp="1"/>
          </p:cNvSpPr>
          <p:nvPr>
            <p:ph type="sldNum" sz="quarter" idx="12"/>
          </p:nvPr>
        </p:nvSpPr>
        <p:spPr/>
        <p:txBody>
          <a:bodyPr/>
          <a:lstStyle/>
          <a:p>
            <a:fld id="{61D1D727-3966-4747-ABE4-DBDEF8C10B66}" type="slidenum">
              <a:rPr lang="es-PE" smtClean="0"/>
              <a:pPr/>
              <a:t>‹Nº›</a:t>
            </a:fld>
            <a:endParaRPr lang="es-PE"/>
          </a:p>
        </p:txBody>
      </p:sp>
    </p:spTree>
    <p:extLst>
      <p:ext uri="{BB962C8B-B14F-4D97-AF65-F5344CB8AC3E}">
        <p14:creationId xmlns:p14="http://schemas.microsoft.com/office/powerpoint/2010/main" val="4108721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 xmlns:a16="http://schemas.microsoft.com/office/drawing/2014/main" id="{CD848B07-78CE-464B-8E3F-1E638E1C0F10}"/>
              </a:ext>
            </a:extLst>
          </p:cNvPr>
          <p:cNvSpPr>
            <a:spLocks noGrp="1"/>
          </p:cNvSpPr>
          <p:nvPr>
            <p:ph type="title" orient="vert"/>
          </p:nvPr>
        </p:nvSpPr>
        <p:spPr>
          <a:xfrm>
            <a:off x="6543675" y="273844"/>
            <a:ext cx="1971675" cy="4358879"/>
          </a:xfrm>
        </p:spPr>
        <p:txBody>
          <a:bodyPr vert="eaVert"/>
          <a:lstStyle/>
          <a:p>
            <a:r>
              <a:rPr lang="es-ES"/>
              <a:t>Haga clic para modificar el estilo de título del patrón</a:t>
            </a:r>
            <a:endParaRPr lang="es-PE"/>
          </a:p>
        </p:txBody>
      </p:sp>
      <p:sp>
        <p:nvSpPr>
          <p:cNvPr id="3" name="Marcador de texto vertical 2">
            <a:extLst>
              <a:ext uri="{FF2B5EF4-FFF2-40B4-BE49-F238E27FC236}">
                <a16:creationId xmlns="" xmlns:a16="http://schemas.microsoft.com/office/drawing/2014/main" id="{DCFA2EC7-87DD-4400-AB2C-97268990886C}"/>
              </a:ext>
            </a:extLst>
          </p:cNvPr>
          <p:cNvSpPr>
            <a:spLocks noGrp="1"/>
          </p:cNvSpPr>
          <p:nvPr>
            <p:ph type="body" orient="vert" idx="1"/>
          </p:nvPr>
        </p:nvSpPr>
        <p:spPr>
          <a:xfrm>
            <a:off x="628650" y="273844"/>
            <a:ext cx="5800725" cy="435887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 xmlns:a16="http://schemas.microsoft.com/office/drawing/2014/main" id="{D903B9D8-A685-409B-A582-CAD55BECED3D}"/>
              </a:ext>
            </a:extLst>
          </p:cNvPr>
          <p:cNvSpPr>
            <a:spLocks noGrp="1"/>
          </p:cNvSpPr>
          <p:nvPr>
            <p:ph type="dt" sz="half" idx="10"/>
          </p:nvPr>
        </p:nvSpPr>
        <p:spPr/>
        <p:txBody>
          <a:bodyPr/>
          <a:lstStyle/>
          <a:p>
            <a:fld id="{DCD5EC62-E2ED-4E6A-BCEA-BA1EC594789D}" type="datetimeFigureOut">
              <a:rPr lang="es-PE" smtClean="0"/>
              <a:pPr/>
              <a:t>20/08/2021</a:t>
            </a:fld>
            <a:endParaRPr lang="es-PE"/>
          </a:p>
        </p:txBody>
      </p:sp>
      <p:sp>
        <p:nvSpPr>
          <p:cNvPr id="5" name="Marcador de pie de página 4">
            <a:extLst>
              <a:ext uri="{FF2B5EF4-FFF2-40B4-BE49-F238E27FC236}">
                <a16:creationId xmlns="" xmlns:a16="http://schemas.microsoft.com/office/drawing/2014/main" id="{60E66C29-FFA1-421E-89C2-D49856B6E660}"/>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 xmlns:a16="http://schemas.microsoft.com/office/drawing/2014/main" id="{D5A9C1BF-E3E9-4C85-AA74-D1C68F455B5B}"/>
              </a:ext>
            </a:extLst>
          </p:cNvPr>
          <p:cNvSpPr>
            <a:spLocks noGrp="1"/>
          </p:cNvSpPr>
          <p:nvPr>
            <p:ph type="sldNum" sz="quarter" idx="12"/>
          </p:nvPr>
        </p:nvSpPr>
        <p:spPr/>
        <p:txBody>
          <a:bodyPr/>
          <a:lstStyle/>
          <a:p>
            <a:fld id="{61D1D727-3966-4747-ABE4-DBDEF8C10B66}" type="slidenum">
              <a:rPr lang="es-PE" smtClean="0"/>
              <a:pPr/>
              <a:t>‹Nº›</a:t>
            </a:fld>
            <a:endParaRPr lang="es-PE"/>
          </a:p>
        </p:txBody>
      </p:sp>
    </p:spTree>
    <p:extLst>
      <p:ext uri="{BB962C8B-B14F-4D97-AF65-F5344CB8AC3E}">
        <p14:creationId xmlns:p14="http://schemas.microsoft.com/office/powerpoint/2010/main" val="1899386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53FFB1D5-4F03-4D08-A47F-CB45B8F25C61}"/>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 xmlns:a16="http://schemas.microsoft.com/office/drawing/2014/main" id="{161EAD4A-2F33-4A75-9063-03455E73BFD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 xmlns:a16="http://schemas.microsoft.com/office/drawing/2014/main" id="{6AE0109F-563A-49A2-AC3C-127D225440B1}"/>
              </a:ext>
            </a:extLst>
          </p:cNvPr>
          <p:cNvSpPr>
            <a:spLocks noGrp="1"/>
          </p:cNvSpPr>
          <p:nvPr>
            <p:ph type="dt" sz="half" idx="10"/>
          </p:nvPr>
        </p:nvSpPr>
        <p:spPr/>
        <p:txBody>
          <a:bodyPr/>
          <a:lstStyle/>
          <a:p>
            <a:fld id="{DCD5EC62-E2ED-4E6A-BCEA-BA1EC594789D}" type="datetimeFigureOut">
              <a:rPr lang="es-PE" smtClean="0"/>
              <a:pPr/>
              <a:t>20/08/2021</a:t>
            </a:fld>
            <a:endParaRPr lang="es-PE"/>
          </a:p>
        </p:txBody>
      </p:sp>
      <p:sp>
        <p:nvSpPr>
          <p:cNvPr id="5" name="Marcador de pie de página 4">
            <a:extLst>
              <a:ext uri="{FF2B5EF4-FFF2-40B4-BE49-F238E27FC236}">
                <a16:creationId xmlns="" xmlns:a16="http://schemas.microsoft.com/office/drawing/2014/main" id="{535B2A96-9A19-4F4C-B1E2-E95AFA988018}"/>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 xmlns:a16="http://schemas.microsoft.com/office/drawing/2014/main" id="{EB7D6C00-6318-41C8-A40A-AFCBCA0C64E7}"/>
              </a:ext>
            </a:extLst>
          </p:cNvPr>
          <p:cNvSpPr>
            <a:spLocks noGrp="1"/>
          </p:cNvSpPr>
          <p:nvPr>
            <p:ph type="sldNum" sz="quarter" idx="12"/>
          </p:nvPr>
        </p:nvSpPr>
        <p:spPr/>
        <p:txBody>
          <a:bodyPr/>
          <a:lstStyle/>
          <a:p>
            <a:fld id="{61D1D727-3966-4747-ABE4-DBDEF8C10B66}" type="slidenum">
              <a:rPr lang="es-PE" smtClean="0"/>
              <a:pPr/>
              <a:t>‹Nº›</a:t>
            </a:fld>
            <a:endParaRPr lang="es-PE"/>
          </a:p>
        </p:txBody>
      </p:sp>
    </p:spTree>
    <p:extLst>
      <p:ext uri="{BB962C8B-B14F-4D97-AF65-F5344CB8AC3E}">
        <p14:creationId xmlns:p14="http://schemas.microsoft.com/office/powerpoint/2010/main" val="1034901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99B4518-01D2-4DEA-96F0-051EC9842E58}"/>
              </a:ext>
            </a:extLst>
          </p:cNvPr>
          <p:cNvSpPr>
            <a:spLocks noGrp="1"/>
          </p:cNvSpPr>
          <p:nvPr>
            <p:ph type="title"/>
          </p:nvPr>
        </p:nvSpPr>
        <p:spPr>
          <a:xfrm>
            <a:off x="623888" y="1282304"/>
            <a:ext cx="7886700" cy="2139553"/>
          </a:xfrm>
        </p:spPr>
        <p:txBody>
          <a:bodyPr anchor="b"/>
          <a:lstStyle>
            <a:lvl1pPr>
              <a:defRPr sz="4500"/>
            </a:lvl1pPr>
          </a:lstStyle>
          <a:p>
            <a:r>
              <a:rPr lang="es-ES"/>
              <a:t>Haga clic para modificar el estilo de título del patrón</a:t>
            </a:r>
            <a:endParaRPr lang="es-PE"/>
          </a:p>
        </p:txBody>
      </p:sp>
      <p:sp>
        <p:nvSpPr>
          <p:cNvPr id="3" name="Marcador de texto 2">
            <a:extLst>
              <a:ext uri="{FF2B5EF4-FFF2-40B4-BE49-F238E27FC236}">
                <a16:creationId xmlns="" xmlns:a16="http://schemas.microsoft.com/office/drawing/2014/main" id="{D1AC768D-AEED-40DA-8ADD-D5C059201425}"/>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 xmlns:a16="http://schemas.microsoft.com/office/drawing/2014/main" id="{6FA285DB-25DD-4AF5-877F-650BD2351410}"/>
              </a:ext>
            </a:extLst>
          </p:cNvPr>
          <p:cNvSpPr>
            <a:spLocks noGrp="1"/>
          </p:cNvSpPr>
          <p:nvPr>
            <p:ph type="dt" sz="half" idx="10"/>
          </p:nvPr>
        </p:nvSpPr>
        <p:spPr/>
        <p:txBody>
          <a:bodyPr/>
          <a:lstStyle/>
          <a:p>
            <a:fld id="{DCD5EC62-E2ED-4E6A-BCEA-BA1EC594789D}" type="datetimeFigureOut">
              <a:rPr lang="es-PE" smtClean="0"/>
              <a:pPr/>
              <a:t>20/08/2021</a:t>
            </a:fld>
            <a:endParaRPr lang="es-PE"/>
          </a:p>
        </p:txBody>
      </p:sp>
      <p:sp>
        <p:nvSpPr>
          <p:cNvPr id="5" name="Marcador de pie de página 4">
            <a:extLst>
              <a:ext uri="{FF2B5EF4-FFF2-40B4-BE49-F238E27FC236}">
                <a16:creationId xmlns="" xmlns:a16="http://schemas.microsoft.com/office/drawing/2014/main" id="{0BA57A51-0457-479A-8B02-D24E584DA114}"/>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 xmlns:a16="http://schemas.microsoft.com/office/drawing/2014/main" id="{A41B8CED-D0C2-4634-84A8-D7EF91B1A344}"/>
              </a:ext>
            </a:extLst>
          </p:cNvPr>
          <p:cNvSpPr>
            <a:spLocks noGrp="1"/>
          </p:cNvSpPr>
          <p:nvPr>
            <p:ph type="sldNum" sz="quarter" idx="12"/>
          </p:nvPr>
        </p:nvSpPr>
        <p:spPr/>
        <p:txBody>
          <a:bodyPr/>
          <a:lstStyle/>
          <a:p>
            <a:fld id="{61D1D727-3966-4747-ABE4-DBDEF8C10B66}" type="slidenum">
              <a:rPr lang="es-PE" smtClean="0"/>
              <a:pPr/>
              <a:t>‹Nº›</a:t>
            </a:fld>
            <a:endParaRPr lang="es-PE"/>
          </a:p>
        </p:txBody>
      </p:sp>
    </p:spTree>
    <p:extLst>
      <p:ext uri="{BB962C8B-B14F-4D97-AF65-F5344CB8AC3E}">
        <p14:creationId xmlns:p14="http://schemas.microsoft.com/office/powerpoint/2010/main" val="4195333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5F29D834-1966-43DC-9A76-E547BD0D16D0}"/>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 xmlns:a16="http://schemas.microsoft.com/office/drawing/2014/main" id="{1927FD86-23EA-4FE2-8F77-D527D9E57F14}"/>
              </a:ext>
            </a:extLst>
          </p:cNvPr>
          <p:cNvSpPr>
            <a:spLocks noGrp="1"/>
          </p:cNvSpPr>
          <p:nvPr>
            <p:ph sz="half" idx="1"/>
          </p:nvPr>
        </p:nvSpPr>
        <p:spPr>
          <a:xfrm>
            <a:off x="6286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a:extLst>
              <a:ext uri="{FF2B5EF4-FFF2-40B4-BE49-F238E27FC236}">
                <a16:creationId xmlns="" xmlns:a16="http://schemas.microsoft.com/office/drawing/2014/main" id="{5516A054-7148-4E75-9AB3-15EDAE9CDCF5}"/>
              </a:ext>
            </a:extLst>
          </p:cNvPr>
          <p:cNvSpPr>
            <a:spLocks noGrp="1"/>
          </p:cNvSpPr>
          <p:nvPr>
            <p:ph sz="half" idx="2"/>
          </p:nvPr>
        </p:nvSpPr>
        <p:spPr>
          <a:xfrm>
            <a:off x="46291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a:extLst>
              <a:ext uri="{FF2B5EF4-FFF2-40B4-BE49-F238E27FC236}">
                <a16:creationId xmlns="" xmlns:a16="http://schemas.microsoft.com/office/drawing/2014/main" id="{7C15573C-0B20-441E-811B-E1A5F9D6497C}"/>
              </a:ext>
            </a:extLst>
          </p:cNvPr>
          <p:cNvSpPr>
            <a:spLocks noGrp="1"/>
          </p:cNvSpPr>
          <p:nvPr>
            <p:ph type="dt" sz="half" idx="10"/>
          </p:nvPr>
        </p:nvSpPr>
        <p:spPr/>
        <p:txBody>
          <a:bodyPr/>
          <a:lstStyle/>
          <a:p>
            <a:fld id="{DCD5EC62-E2ED-4E6A-BCEA-BA1EC594789D}" type="datetimeFigureOut">
              <a:rPr lang="es-PE" smtClean="0"/>
              <a:pPr/>
              <a:t>20/08/2021</a:t>
            </a:fld>
            <a:endParaRPr lang="es-PE"/>
          </a:p>
        </p:txBody>
      </p:sp>
      <p:sp>
        <p:nvSpPr>
          <p:cNvPr id="6" name="Marcador de pie de página 5">
            <a:extLst>
              <a:ext uri="{FF2B5EF4-FFF2-40B4-BE49-F238E27FC236}">
                <a16:creationId xmlns="" xmlns:a16="http://schemas.microsoft.com/office/drawing/2014/main" id="{170B1A6F-E4B2-46B6-8852-B432CC42F58C}"/>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 xmlns:a16="http://schemas.microsoft.com/office/drawing/2014/main" id="{551962B9-EB47-4801-9A96-8264CA5017B2}"/>
              </a:ext>
            </a:extLst>
          </p:cNvPr>
          <p:cNvSpPr>
            <a:spLocks noGrp="1"/>
          </p:cNvSpPr>
          <p:nvPr>
            <p:ph type="sldNum" sz="quarter" idx="12"/>
          </p:nvPr>
        </p:nvSpPr>
        <p:spPr/>
        <p:txBody>
          <a:bodyPr/>
          <a:lstStyle/>
          <a:p>
            <a:fld id="{61D1D727-3966-4747-ABE4-DBDEF8C10B66}" type="slidenum">
              <a:rPr lang="es-PE" smtClean="0"/>
              <a:pPr/>
              <a:t>‹Nº›</a:t>
            </a:fld>
            <a:endParaRPr lang="es-PE"/>
          </a:p>
        </p:txBody>
      </p:sp>
    </p:spTree>
    <p:extLst>
      <p:ext uri="{BB962C8B-B14F-4D97-AF65-F5344CB8AC3E}">
        <p14:creationId xmlns:p14="http://schemas.microsoft.com/office/powerpoint/2010/main" val="2289205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F2DD27C-FA97-4482-B99F-DAA3C0886411}"/>
              </a:ext>
            </a:extLst>
          </p:cNvPr>
          <p:cNvSpPr>
            <a:spLocks noGrp="1"/>
          </p:cNvSpPr>
          <p:nvPr>
            <p:ph type="title"/>
          </p:nvPr>
        </p:nvSpPr>
        <p:spPr>
          <a:xfrm>
            <a:off x="629841" y="273844"/>
            <a:ext cx="7886700" cy="994172"/>
          </a:xfrm>
        </p:spPr>
        <p:txBody>
          <a:bodyPr/>
          <a:lstStyle/>
          <a:p>
            <a:r>
              <a:rPr lang="es-ES"/>
              <a:t>Haga clic para modificar el estilo de título del patrón</a:t>
            </a:r>
            <a:endParaRPr lang="es-PE"/>
          </a:p>
        </p:txBody>
      </p:sp>
      <p:sp>
        <p:nvSpPr>
          <p:cNvPr id="3" name="Marcador de texto 2">
            <a:extLst>
              <a:ext uri="{FF2B5EF4-FFF2-40B4-BE49-F238E27FC236}">
                <a16:creationId xmlns="" xmlns:a16="http://schemas.microsoft.com/office/drawing/2014/main" id="{A7530425-11DF-41F5-988E-C9D699A36386}"/>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Marcador de contenido 3">
            <a:extLst>
              <a:ext uri="{FF2B5EF4-FFF2-40B4-BE49-F238E27FC236}">
                <a16:creationId xmlns="" xmlns:a16="http://schemas.microsoft.com/office/drawing/2014/main" id="{5687A41B-F073-4E99-B8E8-D58D0A9BFA32}"/>
              </a:ext>
            </a:extLst>
          </p:cNvPr>
          <p:cNvSpPr>
            <a:spLocks noGrp="1"/>
          </p:cNvSpPr>
          <p:nvPr>
            <p:ph sz="half" idx="2"/>
          </p:nvPr>
        </p:nvSpPr>
        <p:spPr>
          <a:xfrm>
            <a:off x="629842" y="1878806"/>
            <a:ext cx="3868340"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a:extLst>
              <a:ext uri="{FF2B5EF4-FFF2-40B4-BE49-F238E27FC236}">
                <a16:creationId xmlns="" xmlns:a16="http://schemas.microsoft.com/office/drawing/2014/main" id="{4A4621FA-163B-4F50-B03A-5C4CF580285C}"/>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Marcador de contenido 5">
            <a:extLst>
              <a:ext uri="{FF2B5EF4-FFF2-40B4-BE49-F238E27FC236}">
                <a16:creationId xmlns="" xmlns:a16="http://schemas.microsoft.com/office/drawing/2014/main" id="{DE7B1687-38B6-42CF-B37C-33B45083139C}"/>
              </a:ext>
            </a:extLst>
          </p:cNvPr>
          <p:cNvSpPr>
            <a:spLocks noGrp="1"/>
          </p:cNvSpPr>
          <p:nvPr>
            <p:ph sz="quarter" idx="4"/>
          </p:nvPr>
        </p:nvSpPr>
        <p:spPr>
          <a:xfrm>
            <a:off x="4629150" y="1878806"/>
            <a:ext cx="3887391"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a:extLst>
              <a:ext uri="{FF2B5EF4-FFF2-40B4-BE49-F238E27FC236}">
                <a16:creationId xmlns="" xmlns:a16="http://schemas.microsoft.com/office/drawing/2014/main" id="{3E2CB945-7ABD-47B9-AE94-01C5BBA642EB}"/>
              </a:ext>
            </a:extLst>
          </p:cNvPr>
          <p:cNvSpPr>
            <a:spLocks noGrp="1"/>
          </p:cNvSpPr>
          <p:nvPr>
            <p:ph type="dt" sz="half" idx="10"/>
          </p:nvPr>
        </p:nvSpPr>
        <p:spPr/>
        <p:txBody>
          <a:bodyPr/>
          <a:lstStyle/>
          <a:p>
            <a:fld id="{DCD5EC62-E2ED-4E6A-BCEA-BA1EC594789D}" type="datetimeFigureOut">
              <a:rPr lang="es-PE" smtClean="0"/>
              <a:pPr/>
              <a:t>20/08/2021</a:t>
            </a:fld>
            <a:endParaRPr lang="es-PE"/>
          </a:p>
        </p:txBody>
      </p:sp>
      <p:sp>
        <p:nvSpPr>
          <p:cNvPr id="8" name="Marcador de pie de página 7">
            <a:extLst>
              <a:ext uri="{FF2B5EF4-FFF2-40B4-BE49-F238E27FC236}">
                <a16:creationId xmlns="" xmlns:a16="http://schemas.microsoft.com/office/drawing/2014/main" id="{BC331B62-90B1-4666-919F-3F830511BADD}"/>
              </a:ext>
            </a:extLst>
          </p:cNvPr>
          <p:cNvSpPr>
            <a:spLocks noGrp="1"/>
          </p:cNvSpPr>
          <p:nvPr>
            <p:ph type="ftr" sz="quarter" idx="11"/>
          </p:nvPr>
        </p:nvSpPr>
        <p:spPr/>
        <p:txBody>
          <a:bodyPr/>
          <a:lstStyle/>
          <a:p>
            <a:endParaRPr lang="es-PE"/>
          </a:p>
        </p:txBody>
      </p:sp>
      <p:sp>
        <p:nvSpPr>
          <p:cNvPr id="9" name="Marcador de número de diapositiva 8">
            <a:extLst>
              <a:ext uri="{FF2B5EF4-FFF2-40B4-BE49-F238E27FC236}">
                <a16:creationId xmlns="" xmlns:a16="http://schemas.microsoft.com/office/drawing/2014/main" id="{6DC84972-9C48-4954-9D1F-259D4E5D2346}"/>
              </a:ext>
            </a:extLst>
          </p:cNvPr>
          <p:cNvSpPr>
            <a:spLocks noGrp="1"/>
          </p:cNvSpPr>
          <p:nvPr>
            <p:ph type="sldNum" sz="quarter" idx="12"/>
          </p:nvPr>
        </p:nvSpPr>
        <p:spPr/>
        <p:txBody>
          <a:bodyPr/>
          <a:lstStyle/>
          <a:p>
            <a:fld id="{61D1D727-3966-4747-ABE4-DBDEF8C10B66}" type="slidenum">
              <a:rPr lang="es-PE" smtClean="0"/>
              <a:pPr/>
              <a:t>‹Nº›</a:t>
            </a:fld>
            <a:endParaRPr lang="es-PE"/>
          </a:p>
        </p:txBody>
      </p:sp>
    </p:spTree>
    <p:extLst>
      <p:ext uri="{BB962C8B-B14F-4D97-AF65-F5344CB8AC3E}">
        <p14:creationId xmlns:p14="http://schemas.microsoft.com/office/powerpoint/2010/main" val="3896885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B4F75922-9030-4944-B6BA-C5556E6C23F3}"/>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fecha 2">
            <a:extLst>
              <a:ext uri="{FF2B5EF4-FFF2-40B4-BE49-F238E27FC236}">
                <a16:creationId xmlns="" xmlns:a16="http://schemas.microsoft.com/office/drawing/2014/main" id="{1B585527-CB43-4C19-9DEE-C7F88EE42113}"/>
              </a:ext>
            </a:extLst>
          </p:cNvPr>
          <p:cNvSpPr>
            <a:spLocks noGrp="1"/>
          </p:cNvSpPr>
          <p:nvPr>
            <p:ph type="dt" sz="half" idx="10"/>
          </p:nvPr>
        </p:nvSpPr>
        <p:spPr/>
        <p:txBody>
          <a:bodyPr/>
          <a:lstStyle/>
          <a:p>
            <a:fld id="{DCD5EC62-E2ED-4E6A-BCEA-BA1EC594789D}" type="datetimeFigureOut">
              <a:rPr lang="es-PE" smtClean="0"/>
              <a:pPr/>
              <a:t>20/08/2021</a:t>
            </a:fld>
            <a:endParaRPr lang="es-PE"/>
          </a:p>
        </p:txBody>
      </p:sp>
      <p:sp>
        <p:nvSpPr>
          <p:cNvPr id="4" name="Marcador de pie de página 3">
            <a:extLst>
              <a:ext uri="{FF2B5EF4-FFF2-40B4-BE49-F238E27FC236}">
                <a16:creationId xmlns="" xmlns:a16="http://schemas.microsoft.com/office/drawing/2014/main" id="{B474BED3-31FF-491E-93A6-C98DBB5E14E4}"/>
              </a:ext>
            </a:extLst>
          </p:cNvPr>
          <p:cNvSpPr>
            <a:spLocks noGrp="1"/>
          </p:cNvSpPr>
          <p:nvPr>
            <p:ph type="ftr" sz="quarter" idx="11"/>
          </p:nvPr>
        </p:nvSpPr>
        <p:spPr/>
        <p:txBody>
          <a:bodyPr/>
          <a:lstStyle/>
          <a:p>
            <a:endParaRPr lang="es-PE"/>
          </a:p>
        </p:txBody>
      </p:sp>
      <p:sp>
        <p:nvSpPr>
          <p:cNvPr id="5" name="Marcador de número de diapositiva 4">
            <a:extLst>
              <a:ext uri="{FF2B5EF4-FFF2-40B4-BE49-F238E27FC236}">
                <a16:creationId xmlns="" xmlns:a16="http://schemas.microsoft.com/office/drawing/2014/main" id="{42CAC79A-C42E-4206-92AB-34456182C760}"/>
              </a:ext>
            </a:extLst>
          </p:cNvPr>
          <p:cNvSpPr>
            <a:spLocks noGrp="1"/>
          </p:cNvSpPr>
          <p:nvPr>
            <p:ph type="sldNum" sz="quarter" idx="12"/>
          </p:nvPr>
        </p:nvSpPr>
        <p:spPr/>
        <p:txBody>
          <a:bodyPr/>
          <a:lstStyle/>
          <a:p>
            <a:fld id="{61D1D727-3966-4747-ABE4-DBDEF8C10B66}" type="slidenum">
              <a:rPr lang="es-PE" smtClean="0"/>
              <a:pPr/>
              <a:t>‹Nº›</a:t>
            </a:fld>
            <a:endParaRPr lang="es-PE"/>
          </a:p>
        </p:txBody>
      </p:sp>
    </p:spTree>
    <p:extLst>
      <p:ext uri="{BB962C8B-B14F-4D97-AF65-F5344CB8AC3E}">
        <p14:creationId xmlns:p14="http://schemas.microsoft.com/office/powerpoint/2010/main" val="2187977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 xmlns:a16="http://schemas.microsoft.com/office/drawing/2014/main" id="{B8A62EEA-D05D-4AA3-82B3-58EDFE698DDE}"/>
              </a:ext>
            </a:extLst>
          </p:cNvPr>
          <p:cNvSpPr>
            <a:spLocks noGrp="1"/>
          </p:cNvSpPr>
          <p:nvPr>
            <p:ph type="dt" sz="half" idx="10"/>
          </p:nvPr>
        </p:nvSpPr>
        <p:spPr/>
        <p:txBody>
          <a:bodyPr/>
          <a:lstStyle/>
          <a:p>
            <a:fld id="{DCD5EC62-E2ED-4E6A-BCEA-BA1EC594789D}" type="datetimeFigureOut">
              <a:rPr lang="es-PE" smtClean="0"/>
              <a:pPr/>
              <a:t>20/08/2021</a:t>
            </a:fld>
            <a:endParaRPr lang="es-PE"/>
          </a:p>
        </p:txBody>
      </p:sp>
      <p:sp>
        <p:nvSpPr>
          <p:cNvPr id="3" name="Marcador de pie de página 2">
            <a:extLst>
              <a:ext uri="{FF2B5EF4-FFF2-40B4-BE49-F238E27FC236}">
                <a16:creationId xmlns="" xmlns:a16="http://schemas.microsoft.com/office/drawing/2014/main" id="{7FA98EE3-A1ED-43A6-91BE-131672D924D1}"/>
              </a:ext>
            </a:extLst>
          </p:cNvPr>
          <p:cNvSpPr>
            <a:spLocks noGrp="1"/>
          </p:cNvSpPr>
          <p:nvPr>
            <p:ph type="ftr" sz="quarter" idx="11"/>
          </p:nvPr>
        </p:nvSpPr>
        <p:spPr/>
        <p:txBody>
          <a:bodyPr/>
          <a:lstStyle/>
          <a:p>
            <a:endParaRPr lang="es-PE"/>
          </a:p>
        </p:txBody>
      </p:sp>
      <p:sp>
        <p:nvSpPr>
          <p:cNvPr id="4" name="Marcador de número de diapositiva 3">
            <a:extLst>
              <a:ext uri="{FF2B5EF4-FFF2-40B4-BE49-F238E27FC236}">
                <a16:creationId xmlns="" xmlns:a16="http://schemas.microsoft.com/office/drawing/2014/main" id="{A88C7866-AC05-42B6-9B12-EB6811163514}"/>
              </a:ext>
            </a:extLst>
          </p:cNvPr>
          <p:cNvSpPr>
            <a:spLocks noGrp="1"/>
          </p:cNvSpPr>
          <p:nvPr>
            <p:ph type="sldNum" sz="quarter" idx="12"/>
          </p:nvPr>
        </p:nvSpPr>
        <p:spPr/>
        <p:txBody>
          <a:bodyPr/>
          <a:lstStyle/>
          <a:p>
            <a:fld id="{61D1D727-3966-4747-ABE4-DBDEF8C10B66}" type="slidenum">
              <a:rPr lang="es-PE" smtClean="0"/>
              <a:pPr/>
              <a:t>‹Nº›</a:t>
            </a:fld>
            <a:endParaRPr lang="es-PE"/>
          </a:p>
        </p:txBody>
      </p:sp>
    </p:spTree>
    <p:extLst>
      <p:ext uri="{BB962C8B-B14F-4D97-AF65-F5344CB8AC3E}">
        <p14:creationId xmlns:p14="http://schemas.microsoft.com/office/powerpoint/2010/main" val="862662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17434D9-C132-49D2-BD51-89EC92FAC2C4}"/>
              </a:ext>
            </a:extLst>
          </p:cNvPr>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s-PE"/>
          </a:p>
        </p:txBody>
      </p:sp>
      <p:sp>
        <p:nvSpPr>
          <p:cNvPr id="3" name="Marcador de contenido 2">
            <a:extLst>
              <a:ext uri="{FF2B5EF4-FFF2-40B4-BE49-F238E27FC236}">
                <a16:creationId xmlns="" xmlns:a16="http://schemas.microsoft.com/office/drawing/2014/main" id="{F9A6D1A1-8F90-4883-8BB0-7E8449F0BCCE}"/>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a:extLst>
              <a:ext uri="{FF2B5EF4-FFF2-40B4-BE49-F238E27FC236}">
                <a16:creationId xmlns="" xmlns:a16="http://schemas.microsoft.com/office/drawing/2014/main" id="{B549D7A9-2C7D-4BB8-8E86-945CAF77E00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B8B6F04B-8186-4197-A384-4E4215603D7B}"/>
              </a:ext>
            </a:extLst>
          </p:cNvPr>
          <p:cNvSpPr>
            <a:spLocks noGrp="1"/>
          </p:cNvSpPr>
          <p:nvPr>
            <p:ph type="dt" sz="half" idx="10"/>
          </p:nvPr>
        </p:nvSpPr>
        <p:spPr/>
        <p:txBody>
          <a:bodyPr/>
          <a:lstStyle/>
          <a:p>
            <a:fld id="{DCD5EC62-E2ED-4E6A-BCEA-BA1EC594789D}" type="datetimeFigureOut">
              <a:rPr lang="es-PE" smtClean="0"/>
              <a:pPr/>
              <a:t>20/08/2021</a:t>
            </a:fld>
            <a:endParaRPr lang="es-PE"/>
          </a:p>
        </p:txBody>
      </p:sp>
      <p:sp>
        <p:nvSpPr>
          <p:cNvPr id="6" name="Marcador de pie de página 5">
            <a:extLst>
              <a:ext uri="{FF2B5EF4-FFF2-40B4-BE49-F238E27FC236}">
                <a16:creationId xmlns="" xmlns:a16="http://schemas.microsoft.com/office/drawing/2014/main" id="{50313DF3-E194-4DD4-B519-6EB1FE4A9731}"/>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 xmlns:a16="http://schemas.microsoft.com/office/drawing/2014/main" id="{E94C011E-E7C1-4FAD-BFC3-29C83BE82DC3}"/>
              </a:ext>
            </a:extLst>
          </p:cNvPr>
          <p:cNvSpPr>
            <a:spLocks noGrp="1"/>
          </p:cNvSpPr>
          <p:nvPr>
            <p:ph type="sldNum" sz="quarter" idx="12"/>
          </p:nvPr>
        </p:nvSpPr>
        <p:spPr/>
        <p:txBody>
          <a:bodyPr/>
          <a:lstStyle/>
          <a:p>
            <a:fld id="{61D1D727-3966-4747-ABE4-DBDEF8C10B66}" type="slidenum">
              <a:rPr lang="es-PE" smtClean="0"/>
              <a:pPr/>
              <a:t>‹Nº›</a:t>
            </a:fld>
            <a:endParaRPr lang="es-PE"/>
          </a:p>
        </p:txBody>
      </p:sp>
    </p:spTree>
    <p:extLst>
      <p:ext uri="{BB962C8B-B14F-4D97-AF65-F5344CB8AC3E}">
        <p14:creationId xmlns:p14="http://schemas.microsoft.com/office/powerpoint/2010/main" val="671226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FFCB247-7881-4757-BFA9-750E448FED47}"/>
              </a:ext>
            </a:extLst>
          </p:cNvPr>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s-PE"/>
          </a:p>
        </p:txBody>
      </p:sp>
      <p:sp>
        <p:nvSpPr>
          <p:cNvPr id="3" name="Marcador de posición de imagen 2">
            <a:extLst>
              <a:ext uri="{FF2B5EF4-FFF2-40B4-BE49-F238E27FC236}">
                <a16:creationId xmlns="" xmlns:a16="http://schemas.microsoft.com/office/drawing/2014/main" id="{68903087-A000-4569-A0F3-B617A03D025A}"/>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PE"/>
          </a:p>
        </p:txBody>
      </p:sp>
      <p:sp>
        <p:nvSpPr>
          <p:cNvPr id="4" name="Marcador de texto 3">
            <a:extLst>
              <a:ext uri="{FF2B5EF4-FFF2-40B4-BE49-F238E27FC236}">
                <a16:creationId xmlns="" xmlns:a16="http://schemas.microsoft.com/office/drawing/2014/main" id="{22277EC6-4AED-48B8-8B1F-03E6EE6035D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18FF03FC-261F-43D7-8ACE-824E6C5387CB}"/>
              </a:ext>
            </a:extLst>
          </p:cNvPr>
          <p:cNvSpPr>
            <a:spLocks noGrp="1"/>
          </p:cNvSpPr>
          <p:nvPr>
            <p:ph type="dt" sz="half" idx="10"/>
          </p:nvPr>
        </p:nvSpPr>
        <p:spPr/>
        <p:txBody>
          <a:bodyPr/>
          <a:lstStyle/>
          <a:p>
            <a:fld id="{DCD5EC62-E2ED-4E6A-BCEA-BA1EC594789D}" type="datetimeFigureOut">
              <a:rPr lang="es-PE" smtClean="0"/>
              <a:pPr/>
              <a:t>20/08/2021</a:t>
            </a:fld>
            <a:endParaRPr lang="es-PE"/>
          </a:p>
        </p:txBody>
      </p:sp>
      <p:sp>
        <p:nvSpPr>
          <p:cNvPr id="6" name="Marcador de pie de página 5">
            <a:extLst>
              <a:ext uri="{FF2B5EF4-FFF2-40B4-BE49-F238E27FC236}">
                <a16:creationId xmlns="" xmlns:a16="http://schemas.microsoft.com/office/drawing/2014/main" id="{BD1B9DA6-F131-4BB7-A383-F21078741621}"/>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 xmlns:a16="http://schemas.microsoft.com/office/drawing/2014/main" id="{827AF511-DBED-420A-9D5F-289F502E23E6}"/>
              </a:ext>
            </a:extLst>
          </p:cNvPr>
          <p:cNvSpPr>
            <a:spLocks noGrp="1"/>
          </p:cNvSpPr>
          <p:nvPr>
            <p:ph type="sldNum" sz="quarter" idx="12"/>
          </p:nvPr>
        </p:nvSpPr>
        <p:spPr/>
        <p:txBody>
          <a:bodyPr/>
          <a:lstStyle/>
          <a:p>
            <a:fld id="{61D1D727-3966-4747-ABE4-DBDEF8C10B66}" type="slidenum">
              <a:rPr lang="es-PE" smtClean="0"/>
              <a:pPr/>
              <a:t>‹Nº›</a:t>
            </a:fld>
            <a:endParaRPr lang="es-PE"/>
          </a:p>
        </p:txBody>
      </p:sp>
    </p:spTree>
    <p:extLst>
      <p:ext uri="{BB962C8B-B14F-4D97-AF65-F5344CB8AC3E}">
        <p14:creationId xmlns:p14="http://schemas.microsoft.com/office/powerpoint/2010/main" val="854708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hyperlink" Target="http://creativecommons.org/licenses/by-nc/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 xmlns:a16="http://schemas.microsoft.com/office/drawing/2014/main" id="{6300B13F-91DF-4BF5-B485-EB9DAAA02A2D}"/>
              </a:ext>
            </a:extLst>
          </p:cNvPr>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s-ES"/>
              <a:t>Haga clic para modificar el estilo de título del patrón</a:t>
            </a:r>
            <a:endParaRPr lang="es-PE"/>
          </a:p>
        </p:txBody>
      </p:sp>
      <p:sp>
        <p:nvSpPr>
          <p:cNvPr id="3" name="Marcador de texto 2">
            <a:extLst>
              <a:ext uri="{FF2B5EF4-FFF2-40B4-BE49-F238E27FC236}">
                <a16:creationId xmlns="" xmlns:a16="http://schemas.microsoft.com/office/drawing/2014/main" id="{C36F2C1E-1057-498A-9902-B4D57C8D5C6D}"/>
              </a:ext>
            </a:extLst>
          </p:cNvPr>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 xmlns:a16="http://schemas.microsoft.com/office/drawing/2014/main" id="{D323B7F3-B4EA-41DE-A016-24175B0917B5}"/>
              </a:ext>
            </a:extLst>
          </p:cNvPr>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DCD5EC62-E2ED-4E6A-BCEA-BA1EC594789D}" type="datetimeFigureOut">
              <a:rPr lang="es-PE" smtClean="0"/>
              <a:pPr/>
              <a:t>20/08/2021</a:t>
            </a:fld>
            <a:endParaRPr lang="es-PE"/>
          </a:p>
        </p:txBody>
      </p:sp>
      <p:sp>
        <p:nvSpPr>
          <p:cNvPr id="5" name="Marcador de pie de página 4">
            <a:extLst>
              <a:ext uri="{FF2B5EF4-FFF2-40B4-BE49-F238E27FC236}">
                <a16:creationId xmlns="" xmlns:a16="http://schemas.microsoft.com/office/drawing/2014/main" id="{260F60C6-4BE1-4C13-95F3-959F3E4C38B2}"/>
              </a:ext>
            </a:extLst>
          </p:cNvPr>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s-PE"/>
          </a:p>
        </p:txBody>
      </p:sp>
      <p:sp>
        <p:nvSpPr>
          <p:cNvPr id="6" name="Marcador de número de diapositiva 5">
            <a:extLst>
              <a:ext uri="{FF2B5EF4-FFF2-40B4-BE49-F238E27FC236}">
                <a16:creationId xmlns="" xmlns:a16="http://schemas.microsoft.com/office/drawing/2014/main" id="{3DAAC168-ED9D-461E-9448-6949F35F33E3}"/>
              </a:ext>
            </a:extLst>
          </p:cNvPr>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61D1D727-3966-4747-ABE4-DBDEF8C10B66}" type="slidenum">
              <a:rPr lang="es-PE" smtClean="0"/>
              <a:pPr/>
              <a:t>‹Nº›</a:t>
            </a:fld>
            <a:endParaRPr lang="es-PE"/>
          </a:p>
        </p:txBody>
      </p:sp>
      <p:pic>
        <p:nvPicPr>
          <p:cNvPr id="7"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1"/>
            <a:ext cx="1219084" cy="768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Imagen 5">
            <a:extLst>
              <a:ext uri="{FF2B5EF4-FFF2-40B4-BE49-F238E27FC236}">
                <a16:creationId xmlns="" xmlns:a16="http://schemas.microsoft.com/office/drawing/2014/main" id="{8B6A8ECA-B75A-451B-A2C5-40BEE89E90B8}"/>
              </a:ext>
            </a:extLst>
          </p:cNvPr>
          <p:cNvPicPr>
            <a:picLocks noChangeAspect="1"/>
          </p:cNvPicPr>
          <p:nvPr/>
        </p:nvPicPr>
        <p:blipFill>
          <a:blip r:embed="rId14"/>
          <a:stretch>
            <a:fillRect/>
          </a:stretch>
        </p:blipFill>
        <p:spPr>
          <a:xfrm>
            <a:off x="8361681" y="0"/>
            <a:ext cx="782320" cy="729101"/>
          </a:xfrm>
          <a:prstGeom prst="rect">
            <a:avLst/>
          </a:prstGeom>
        </p:spPr>
      </p:pic>
      <p:pic>
        <p:nvPicPr>
          <p:cNvPr id="9" name="Picture 8"/>
          <p:cNvPicPr/>
          <p:nvPr/>
        </p:nvPicPr>
        <p:blipFill rotWithShape="1">
          <a:blip r:embed="rId15" cstate="print">
            <a:extLst>
              <a:ext uri="{28A0092B-C50C-407E-A947-70E740481C1C}">
                <a14:useLocalDpi xmlns:a14="http://schemas.microsoft.com/office/drawing/2010/main" val="0"/>
              </a:ext>
            </a:extLst>
          </a:blip>
          <a:srcRect t="12638"/>
          <a:stretch/>
        </p:blipFill>
        <p:spPr bwMode="auto">
          <a:xfrm>
            <a:off x="-9640" y="4693920"/>
            <a:ext cx="2590279" cy="439155"/>
          </a:xfrm>
          <a:prstGeom prst="rect">
            <a:avLst/>
          </a:prstGeom>
          <a:noFill/>
          <a:ln>
            <a:noFill/>
          </a:ln>
          <a:extLst>
            <a:ext uri="{53640926-AAD7-44D8-BBD7-CCE9431645EC}">
              <a14:shadowObscured xmlns:a14="http://schemas.microsoft.com/office/drawing/2010/main"/>
            </a:ext>
          </a:extLst>
        </p:spPr>
      </p:pic>
      <p:sp>
        <p:nvSpPr>
          <p:cNvPr id="10" name="Marcador de número de diapositiva 5">
            <a:extLst>
              <a:ext uri="{FF2B5EF4-FFF2-40B4-BE49-F238E27FC236}">
                <a16:creationId xmlns="" xmlns:a16="http://schemas.microsoft.com/office/drawing/2014/main" id="{3DAAC168-ED9D-461E-9448-6949F35F33E3}"/>
              </a:ext>
            </a:extLst>
          </p:cNvPr>
          <p:cNvSpPr txBox="1">
            <a:spLocks/>
          </p:cNvSpPr>
          <p:nvPr/>
        </p:nvSpPr>
        <p:spPr>
          <a:xfrm>
            <a:off x="5489089" y="4752816"/>
            <a:ext cx="2451699" cy="321362"/>
          </a:xfrm>
          <a:prstGeom prst="rect">
            <a:avLst/>
          </a:prstGeom>
        </p:spPr>
        <p:txBody>
          <a:bodyPr vert="horz" lIns="68580" tIns="34290" rIns="68580" bIns="34290" rtlCol="0" anchor="ctr"/>
          <a:lstStyle>
            <a:defPPr>
              <a:defRPr lang="it-IT"/>
            </a:defPPr>
            <a:lvl1pPr marL="0" marR="0" indent="0" algn="r" defTabSz="685800" rtl="0" eaLnBrk="1" fontAlgn="auto" latinLnBrk="0" hangingPunct="1">
              <a:lnSpc>
                <a:spcPct val="100000"/>
              </a:lnSpc>
              <a:spcBef>
                <a:spcPts val="0"/>
              </a:spcBef>
              <a:spcAft>
                <a:spcPts val="0"/>
              </a:spcAft>
              <a:buClrTx/>
              <a:buSzTx/>
              <a:buFontTx/>
              <a:buNone/>
              <a:tabLst/>
              <a:defRPr lang="en-US" sz="8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900" dirty="0" smtClean="0"/>
          </a:p>
          <a:p>
            <a:r>
              <a:rPr lang="en-GB" sz="900" dirty="0" smtClean="0"/>
              <a:t>This work is licensed under a </a:t>
            </a:r>
            <a:r>
              <a:rPr lang="en-GB" sz="900" u="sng" dirty="0" smtClean="0">
                <a:hlinkClick r:id="rId16"/>
              </a:rPr>
              <a:t>Creative Commons Attribution - Non-commercial 4.0 International</a:t>
            </a:r>
            <a:r>
              <a:rPr lang="en-GB" sz="900" dirty="0" smtClean="0"/>
              <a:t>   </a:t>
            </a:r>
          </a:p>
          <a:p>
            <a:endParaRPr lang="en-GB" sz="900" dirty="0"/>
          </a:p>
        </p:txBody>
      </p:sp>
      <p:pic>
        <p:nvPicPr>
          <p:cNvPr id="11" name="Picture 10" descr="Licenza Creative Commons"/>
          <p:cNvPicPr/>
          <p:nvPr/>
        </p:nvPicPr>
        <p:blipFill>
          <a:blip r:embed="rId17">
            <a:extLst>
              <a:ext uri="{28A0092B-C50C-407E-A947-70E740481C1C}">
                <a14:useLocalDpi xmlns:a14="http://schemas.microsoft.com/office/drawing/2010/main" val="0"/>
              </a:ext>
            </a:extLst>
          </a:blip>
          <a:srcRect/>
          <a:stretch>
            <a:fillRect/>
          </a:stretch>
        </p:blipFill>
        <p:spPr bwMode="auto">
          <a:xfrm>
            <a:off x="7940788" y="4705298"/>
            <a:ext cx="1057244" cy="368880"/>
          </a:xfrm>
          <a:prstGeom prst="rect">
            <a:avLst/>
          </a:prstGeom>
          <a:noFill/>
          <a:ln>
            <a:noFill/>
          </a:ln>
        </p:spPr>
      </p:pic>
    </p:spTree>
    <p:extLst>
      <p:ext uri="{BB962C8B-B14F-4D97-AF65-F5344CB8AC3E}">
        <p14:creationId xmlns:p14="http://schemas.microsoft.com/office/powerpoint/2010/main" val="40774304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s-PE"/>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isbib.unmsm.edu.pe/bibvirtualdata/libros/2007/med_reumat/a02es.pdf" TargetMode="External"/><Relationship Id="rId2" Type="http://schemas.openxmlformats.org/officeDocument/2006/relationships/hyperlink" Target="http://www.scielo.org.pe/scielo.php?script=sci_arttext&amp;pid=S1728-59172012000200013" TargetMode="External"/><Relationship Id="rId1" Type="http://schemas.openxmlformats.org/officeDocument/2006/relationships/slideLayout" Target="../slideLayouts/slideLayout2.xml"/><Relationship Id="rId4" Type="http://schemas.openxmlformats.org/officeDocument/2006/relationships/hyperlink" Target="http://sisbib.unmsm.edu.pe/bibvirtualdata/libros/2007/med_reumat/a02in.pdf" TargetMode="External"/></Relationships>
</file>

<file path=ppt/slides/_rels/slide11.xml.rels><?xml version="1.0" encoding="UTF-8" standalone="yes"?>
<Relationships xmlns="http://schemas.openxmlformats.org/package/2006/relationships"><Relationship Id="rId2" Type="http://schemas.openxmlformats.org/officeDocument/2006/relationships/hyperlink" Target="http://www.scielo.org.pe/scielo.php?script=sci_arttext&amp;pid=S1728-59172012000200013"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isbib.unmsm.edu.pe/bibvirtualdata/libros/2007/med_reumat/a02es.pdf" TargetMode="External"/><Relationship Id="rId2" Type="http://schemas.openxmlformats.org/officeDocument/2006/relationships/hyperlink" Target="http://www.scielo.org.pe/scielo.php?script=sci_arttext&amp;pid=S1728-59172012000200013" TargetMode="External"/><Relationship Id="rId1" Type="http://schemas.openxmlformats.org/officeDocument/2006/relationships/slideLayout" Target="../slideLayouts/slideLayout2.xml"/><Relationship Id="rId4" Type="http://schemas.openxmlformats.org/officeDocument/2006/relationships/hyperlink" Target="http://sisbib.unmsm.edu.pe/bibvirtualdata/libros/2007/med_reumat/a02in.pdf"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isbib.unmsm.edu.pe/bibvirtualdata/libros/2007/med_reumat/a02in.pdf" TargetMode="External"/><Relationship Id="rId2" Type="http://schemas.openxmlformats.org/officeDocument/2006/relationships/hyperlink" Target="http://sisbib.unmsm.edu.pe/bibvirtualdata/libros/2007/med_reumat/a02es.pdf"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isbib.unmsm.edu.pe/bibvirtualdata/libros/2007/med_reumat/a02in.pdf" TargetMode="External"/><Relationship Id="rId2" Type="http://schemas.openxmlformats.org/officeDocument/2006/relationships/hyperlink" Target="http://sisbib.unmsm.edu.pe/bibvirtualdata/libros/2007/med_reumat/a02es.pdf"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doi.org/10.18800/revistaira.201602.003"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7.png"/><Relationship Id="rId7" Type="http://schemas.openxmlformats.org/officeDocument/2006/relationships/image" Target="../media/image10.jpeg"/><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3.jpeg"/><Relationship Id="rId4" Type="http://schemas.openxmlformats.org/officeDocument/2006/relationships/image" Target="../media/image8.png"/><Relationship Id="rId9" Type="http://schemas.openxmlformats.org/officeDocument/2006/relationships/image" Target="../media/image1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isbib.unmsm.edu.pe/bibvirtualdata/libros/2007/med_reumat/a02in.pdf" TargetMode="External"/><Relationship Id="rId2" Type="http://schemas.openxmlformats.org/officeDocument/2006/relationships/hyperlink" Target="http://sisbib.unmsm.edu.pe/bibvirtualdata/libros/2007/med_reumat/a02es.pdf"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isbib.unmsm.edu.pe/bibvirtualdata/libros/2007/med_reumat/a02in.pdf" TargetMode="External"/><Relationship Id="rId2" Type="http://schemas.openxmlformats.org/officeDocument/2006/relationships/hyperlink" Target="http://sisbib.unmsm.edu.pe/bibvirtualdata/libros/2007/med_reumat/a02es.pdf"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isbib.unmsm.edu.pe/bibvirtualdata/libros/2007/med_reumat/a02in.pdf" TargetMode="External"/><Relationship Id="rId2" Type="http://schemas.openxmlformats.org/officeDocument/2006/relationships/hyperlink" Target="http://sisbib.unmsm.edu.pe/bibvirtualdata/libros/2007/med_reumat/a02es.pdf"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isbib.unmsm.edu.pe/bibvirtualdata/libros/2007/med_reumat/a02in.pdf" TargetMode="External"/><Relationship Id="rId2" Type="http://schemas.openxmlformats.org/officeDocument/2006/relationships/hyperlink" Target="http://sisbib.unmsm.edu.pe/bibvirtualdata/libros/2007/med_reumat/a02es.pdf"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isbib.unmsm.edu.pe/bibvirtualdata/libros/2007/med_reumat/a02in.pdf" TargetMode="External"/><Relationship Id="rId2" Type="http://schemas.openxmlformats.org/officeDocument/2006/relationships/hyperlink" Target="http://sisbib.unmsm.edu.pe/bibvirtualdata/libros/2007/med_reumat/a02es.pdf"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isbib.unmsm.edu.pe/bibvirtualdata/libros/2007/med_reumat/a02in.pdf" TargetMode="External"/><Relationship Id="rId2" Type="http://schemas.openxmlformats.org/officeDocument/2006/relationships/hyperlink" Target="http://sisbib.unmsm.edu.pe/bibvirtualdata/libros/2007/med_reumat/a02es.pdf"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www.acadnacmedicina.org.pe/documentos/Infecciones_y_descubrimiento.pdf"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s://journals.plos.org/plosntds/article/file?type=printable&amp;id=10.1371/journal.pntd.0004349"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museolarco.org/coleccion/"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hyperlink" Target="https://www.museolarco.org/coleccion/"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hyperlink" Target="https://www.museolarco.org/coleccion/"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hyperlink" Target="https://www.museolarco.org/coleccion/"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museolarco.org/coleccion/"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isbib.unmsm.edu.pe/bibvirtualdata/libros/2007/med_reumat/a02in.pdf" TargetMode="External"/><Relationship Id="rId2" Type="http://schemas.openxmlformats.org/officeDocument/2006/relationships/hyperlink" Target="http://sisbib.unmsm.edu.pe/bibvirtualdata/libros/2007/med_reumat/a02es.pdf"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www.scielo.org.pe/scielo.php?script=sci_arttext&amp;pid=S1728-59172012000100014&amp;lng=es"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microsoft.com/office/2007/relationships/hdphoto" Target="../media/hdphoto2.wdp"/></Relationships>
</file>

<file path=ppt/slides/_rels/slide56.xml.rels><?xml version="1.0" encoding="UTF-8" standalone="yes"?>
<Relationships xmlns="http://schemas.openxmlformats.org/package/2006/relationships"><Relationship Id="rId2" Type="http://schemas.openxmlformats.org/officeDocument/2006/relationships/hyperlink" Target="http://www.scielo.org.pe/scielo.php?script=sci_arttext&amp;pid=S1728-59172012000100014&amp;lng=es"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www.scielo.org.pe/scielo.php?script=sci_arttext&amp;pid=S1728-59172012000100014&amp;lng=es"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http://www.scielo.org.pe/scielo.php?script=sci_arttext&amp;pid=S1728-59172012000100014&amp;lng=es"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revistamedicina.net/ojsanm/index.php/Medicina/article/view/54-7"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www.scielo.org.pe/scielo.php?script=sci_arttext&amp;pid=S1728-59172012000100014&amp;lng=es"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ama-med.org.ar/uploads_archivos/1583/Rev-4-2018-completa%20AMA.pdf"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hyperlink" Target="https://turismoi.pe/museos/museo-santuarios-andinos-universidad-catolica-de-santa-maria.htm" TargetMode="Externa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youtube.com/watch?v=vUDiXs927-U"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E5D4A9F0-F6C2-4626-BFE1-4010F82C76A1}"/>
              </a:ext>
            </a:extLst>
          </p:cNvPr>
          <p:cNvPicPr>
            <a:picLocks noChangeAspect="1"/>
          </p:cNvPicPr>
          <p:nvPr/>
        </p:nvPicPr>
        <p:blipFill rotWithShape="1">
          <a:blip r:embed="rId2" cstate="print"/>
          <a:srcRect t="7311" r="890" b="8514"/>
          <a:stretch/>
        </p:blipFill>
        <p:spPr>
          <a:xfrm>
            <a:off x="3121595" y="1619933"/>
            <a:ext cx="2714126" cy="1536746"/>
          </a:xfrm>
          <a:prstGeom prst="rect">
            <a:avLst/>
          </a:prstGeom>
        </p:spPr>
      </p:pic>
      <p:sp>
        <p:nvSpPr>
          <p:cNvPr id="9" name="CuadroTexto 8">
            <a:extLst>
              <a:ext uri="{FF2B5EF4-FFF2-40B4-BE49-F238E27FC236}">
                <a16:creationId xmlns="" xmlns:a16="http://schemas.microsoft.com/office/drawing/2014/main" id="{4C4E0C6B-61C0-4A55-8695-42EBBE954074}"/>
              </a:ext>
            </a:extLst>
          </p:cNvPr>
          <p:cNvSpPr txBox="1"/>
          <p:nvPr/>
        </p:nvSpPr>
        <p:spPr>
          <a:xfrm>
            <a:off x="1090083" y="993024"/>
            <a:ext cx="7117941" cy="377026"/>
          </a:xfrm>
          <a:prstGeom prst="rect">
            <a:avLst/>
          </a:prstGeom>
          <a:noFill/>
        </p:spPr>
        <p:txBody>
          <a:bodyPr wrap="square" lIns="68580" tIns="34290" rIns="68580" bIns="34290" rtlCol="0">
            <a:spAutoFit/>
          </a:bodyPr>
          <a:lstStyle/>
          <a:p>
            <a:pPr algn="ctr"/>
            <a:r>
              <a:rPr lang="es-PE" sz="2000" b="1" dirty="0" smtClean="0">
                <a:solidFill>
                  <a:schemeClr val="accent2"/>
                </a:solidFill>
                <a:effectLst>
                  <a:outerShdw blurRad="38100" dist="38100" dir="2700000" algn="tl">
                    <a:srgbClr val="000000">
                      <a:alpha val="43137"/>
                    </a:srgbClr>
                  </a:outerShdw>
                </a:effectLst>
                <a:ea typeface="+mj-ea"/>
                <a:cs typeface="+mj-cs"/>
              </a:rPr>
              <a:t>Unidad </a:t>
            </a:r>
            <a:r>
              <a:rPr lang="es-PE" sz="2000" b="1" dirty="0">
                <a:solidFill>
                  <a:schemeClr val="accent2"/>
                </a:solidFill>
                <a:effectLst>
                  <a:outerShdw blurRad="38100" dist="38100" dir="2700000" algn="tl">
                    <a:srgbClr val="000000">
                      <a:alpha val="43137"/>
                    </a:srgbClr>
                  </a:outerShdw>
                </a:effectLst>
                <a:ea typeface="+mj-ea"/>
                <a:cs typeface="+mj-cs"/>
              </a:rPr>
              <a:t>1 : </a:t>
            </a:r>
            <a:r>
              <a:rPr lang="es-PE" sz="2000" b="1" dirty="0" smtClean="0">
                <a:solidFill>
                  <a:schemeClr val="accent2"/>
                </a:solidFill>
                <a:effectLst>
                  <a:outerShdw blurRad="38100" dist="38100" dir="2700000" algn="tl">
                    <a:srgbClr val="000000">
                      <a:alpha val="43137"/>
                    </a:srgbClr>
                  </a:outerShdw>
                </a:effectLst>
                <a:ea typeface="+mj-ea"/>
                <a:cs typeface="+mj-cs"/>
              </a:rPr>
              <a:t>Historia de la medicina precolombina e inca en Perú</a:t>
            </a:r>
            <a:endParaRPr lang="es-PE" dirty="0"/>
          </a:p>
        </p:txBody>
      </p:sp>
      <p:sp>
        <p:nvSpPr>
          <p:cNvPr id="3" name="Rectangle 2"/>
          <p:cNvSpPr/>
          <p:nvPr/>
        </p:nvSpPr>
        <p:spPr>
          <a:xfrm>
            <a:off x="1374534" y="3469669"/>
            <a:ext cx="6549040" cy="677108"/>
          </a:xfrm>
          <a:prstGeom prst="rect">
            <a:avLst/>
          </a:prstGeom>
        </p:spPr>
        <p:txBody>
          <a:bodyPr wrap="square">
            <a:spAutoFit/>
          </a:bodyPr>
          <a:lstStyle/>
          <a:p>
            <a:pPr algn="ctr"/>
            <a:r>
              <a:rPr lang="en-US" sz="1900" b="1" dirty="0" err="1"/>
              <a:t>Á</a:t>
            </a:r>
            <a:r>
              <a:rPr lang="en-US" sz="1900" b="1" dirty="0" err="1" smtClean="0"/>
              <a:t>gueda</a:t>
            </a:r>
            <a:r>
              <a:rPr lang="en-US" sz="1900" b="1" dirty="0" smtClean="0"/>
              <a:t> Muñoz </a:t>
            </a:r>
            <a:r>
              <a:rPr lang="en-US" sz="1900" b="1" dirty="0"/>
              <a:t>del </a:t>
            </a:r>
            <a:r>
              <a:rPr lang="en-US" sz="1900" b="1" dirty="0" err="1"/>
              <a:t>Carpio</a:t>
            </a:r>
            <a:r>
              <a:rPr lang="en-US" sz="1900" b="1" dirty="0"/>
              <a:t> </a:t>
            </a:r>
            <a:r>
              <a:rPr lang="en-US" sz="1900" b="1" dirty="0" err="1"/>
              <a:t>Toia</a:t>
            </a:r>
            <a:r>
              <a:rPr lang="en-US" sz="1900" b="1" dirty="0"/>
              <a:t>. </a:t>
            </a:r>
            <a:r>
              <a:rPr lang="en-US" sz="1900" b="1" dirty="0" smtClean="0"/>
              <a:t>MD, MPH. </a:t>
            </a:r>
          </a:p>
          <a:p>
            <a:pPr algn="ctr"/>
            <a:r>
              <a:rPr lang="en-US" sz="1900" b="1" dirty="0" smtClean="0"/>
              <a:t>Universidad </a:t>
            </a:r>
            <a:r>
              <a:rPr lang="en-US" sz="1900" b="1" dirty="0" err="1" smtClean="0"/>
              <a:t>Católica</a:t>
            </a:r>
            <a:r>
              <a:rPr lang="en-US" sz="1900" b="1" dirty="0" smtClean="0"/>
              <a:t> de </a:t>
            </a:r>
            <a:r>
              <a:rPr lang="en-US" sz="1900" b="1" dirty="0"/>
              <a:t>Santa </a:t>
            </a:r>
            <a:r>
              <a:rPr lang="en-US" sz="1900" b="1" dirty="0" err="1" smtClean="0"/>
              <a:t>María-Perú</a:t>
            </a:r>
            <a:r>
              <a:rPr lang="en-US" sz="1900" b="1" dirty="0" smtClean="0"/>
              <a:t> </a:t>
            </a:r>
            <a:endParaRPr lang="en-GB" sz="1900" b="1" dirty="0"/>
          </a:p>
        </p:txBody>
      </p:sp>
    </p:spTree>
    <p:extLst>
      <p:ext uri="{BB962C8B-B14F-4D97-AF65-F5344CB8AC3E}">
        <p14:creationId xmlns:p14="http://schemas.microsoft.com/office/powerpoint/2010/main" val="19807142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2651" y="401950"/>
            <a:ext cx="8329613" cy="1159722"/>
          </a:xfrm>
        </p:spPr>
        <p:txBody>
          <a:bodyPr>
            <a:normAutofit fontScale="90000"/>
          </a:bodyPr>
          <a:lstStyle/>
          <a:p>
            <a:r>
              <a:rPr lang="es-PE" dirty="0"/>
              <a:t/>
            </a:r>
            <a:br>
              <a:rPr lang="es-PE" dirty="0"/>
            </a:br>
            <a:r>
              <a:rPr lang="es-PE" dirty="0"/>
              <a:t/>
            </a:r>
            <a:br>
              <a:rPr lang="es-PE" dirty="0"/>
            </a:br>
            <a:r>
              <a:rPr lang="es-PE" sz="2000" b="1" dirty="0">
                <a:solidFill>
                  <a:schemeClr val="accent2"/>
                </a:solidFill>
                <a:effectLst>
                  <a:outerShdw blurRad="38100" dist="38100" dir="2700000" algn="tl">
                    <a:srgbClr val="000000">
                      <a:alpha val="43137"/>
                    </a:srgbClr>
                  </a:outerShdw>
                </a:effectLst>
              </a:rPr>
              <a:t>3. </a:t>
            </a:r>
            <a:r>
              <a:rPr lang="es-PE" sz="2000" b="1" dirty="0" smtClean="0">
                <a:solidFill>
                  <a:schemeClr val="accent2"/>
                </a:solidFill>
                <a:effectLst>
                  <a:outerShdw blurRad="38100" dist="38100" dir="2700000" algn="tl">
                    <a:srgbClr val="000000">
                      <a:alpha val="43137"/>
                    </a:srgbClr>
                  </a:outerShdw>
                </a:effectLst>
              </a:rPr>
              <a:t>Definiciones: </a:t>
            </a:r>
            <a:r>
              <a:rPr lang="it-IT" sz="2000" b="1" dirty="0">
                <a:solidFill>
                  <a:schemeClr val="accent2"/>
                </a:solidFill>
                <a:effectLst>
                  <a:outerShdw blurRad="38100" dist="38100" dir="2700000" algn="tl">
                    <a:srgbClr val="000000">
                      <a:alpha val="43137"/>
                    </a:srgbClr>
                  </a:outerShdw>
                </a:effectLst>
              </a:rPr>
              <a:t/>
            </a:r>
            <a:br>
              <a:rPr lang="it-IT" sz="2000" b="1" dirty="0">
                <a:solidFill>
                  <a:schemeClr val="accent2"/>
                </a:solidFill>
                <a:effectLst>
                  <a:outerShdw blurRad="38100" dist="38100" dir="2700000" algn="tl">
                    <a:srgbClr val="000000">
                      <a:alpha val="43137"/>
                    </a:srgbClr>
                  </a:outerShdw>
                </a:effectLst>
              </a:rPr>
            </a:br>
            <a:r>
              <a:rPr lang="it-IT" i="1" dirty="0"/>
              <a:t/>
            </a:r>
            <a:br>
              <a:rPr lang="it-IT" i="1" dirty="0"/>
            </a:br>
            <a:r>
              <a:rPr lang="en-US" sz="1600" b="1" dirty="0">
                <a:solidFill>
                  <a:schemeClr val="accent2"/>
                </a:solidFill>
                <a:effectLst>
                  <a:outerShdw blurRad="38100" dist="38100" dir="2700000" algn="tl">
                    <a:srgbClr val="000000">
                      <a:alpha val="43137"/>
                    </a:srgbClr>
                  </a:outerShdw>
                </a:effectLst>
              </a:rPr>
              <a:t>3.1 </a:t>
            </a:r>
            <a:r>
              <a:rPr lang="en-US" sz="1600" b="1" dirty="0" err="1" smtClean="0">
                <a:solidFill>
                  <a:schemeClr val="accent2"/>
                </a:solidFill>
                <a:effectLst>
                  <a:outerShdw blurRad="38100" dist="38100" dir="2700000" algn="tl">
                    <a:srgbClr val="000000">
                      <a:alpha val="43137"/>
                    </a:srgbClr>
                  </a:outerShdw>
                </a:effectLst>
              </a:rPr>
              <a:t>Definición</a:t>
            </a:r>
            <a:r>
              <a:rPr lang="en-US" sz="1600" b="1" dirty="0" smtClean="0">
                <a:solidFill>
                  <a:schemeClr val="accent2"/>
                </a:solidFill>
                <a:effectLst>
                  <a:outerShdw blurRad="38100" dist="38100" dir="2700000" algn="tl">
                    <a:srgbClr val="000000">
                      <a:alpha val="43137"/>
                    </a:srgbClr>
                  </a:outerShdw>
                </a:effectLst>
              </a:rPr>
              <a:t> de la </a:t>
            </a:r>
            <a:r>
              <a:rPr lang="en-US" sz="1600" b="1" dirty="0" err="1" smtClean="0">
                <a:solidFill>
                  <a:schemeClr val="accent2"/>
                </a:solidFill>
                <a:effectLst>
                  <a:outerShdw blurRad="38100" dist="38100" dir="2700000" algn="tl">
                    <a:srgbClr val="000000">
                      <a:alpha val="43137"/>
                    </a:srgbClr>
                  </a:outerShdw>
                </a:effectLst>
              </a:rPr>
              <a:t>medicina</a:t>
            </a:r>
            <a:r>
              <a:rPr lang="en-US" sz="1600" b="1" dirty="0" smtClean="0">
                <a:solidFill>
                  <a:schemeClr val="accent2"/>
                </a:solidFill>
                <a:effectLst>
                  <a:outerShdw blurRad="38100" dist="38100" dir="2700000" algn="tl">
                    <a:srgbClr val="000000">
                      <a:alpha val="43137"/>
                    </a:srgbClr>
                  </a:outerShdw>
                </a:effectLst>
              </a:rPr>
              <a:t> </a:t>
            </a:r>
            <a:r>
              <a:rPr lang="en-US" sz="1600" b="1" dirty="0" err="1" smtClean="0">
                <a:solidFill>
                  <a:schemeClr val="accent2"/>
                </a:solidFill>
                <a:effectLst>
                  <a:outerShdw blurRad="38100" dist="38100" dir="2700000" algn="tl">
                    <a:srgbClr val="000000">
                      <a:alpha val="43137"/>
                    </a:srgbClr>
                  </a:outerShdw>
                </a:effectLst>
              </a:rPr>
              <a:t>precolombia</a:t>
            </a:r>
            <a:r>
              <a:rPr lang="en-US" sz="1600" b="1" dirty="0" smtClean="0">
                <a:solidFill>
                  <a:schemeClr val="accent2"/>
                </a:solidFill>
                <a:effectLst>
                  <a:outerShdw blurRad="38100" dist="38100" dir="2700000" algn="tl">
                    <a:srgbClr val="000000">
                      <a:alpha val="43137"/>
                    </a:srgbClr>
                  </a:outerShdw>
                </a:effectLst>
              </a:rPr>
              <a:t> </a:t>
            </a:r>
            <a:r>
              <a:rPr lang="en-US" sz="1600" b="1" dirty="0">
                <a:solidFill>
                  <a:schemeClr val="accent2"/>
                </a:solidFill>
                <a:effectLst>
                  <a:outerShdw blurRad="38100" dist="38100" dir="2700000" algn="tl">
                    <a:srgbClr val="000000">
                      <a:alpha val="43137"/>
                    </a:srgbClr>
                  </a:outerShdw>
                </a:effectLst>
              </a:rPr>
              <a:t>e Inca.</a:t>
            </a:r>
          </a:p>
        </p:txBody>
      </p:sp>
      <p:sp>
        <p:nvSpPr>
          <p:cNvPr id="3" name="Marcador de contenido 2"/>
          <p:cNvSpPr>
            <a:spLocks noGrp="1"/>
          </p:cNvSpPr>
          <p:nvPr>
            <p:ph idx="1"/>
          </p:nvPr>
        </p:nvSpPr>
        <p:spPr>
          <a:xfrm>
            <a:off x="442913" y="1879996"/>
            <a:ext cx="8515350" cy="2743375"/>
          </a:xfrm>
          <a:solidFill>
            <a:schemeClr val="bg1"/>
          </a:solidFill>
        </p:spPr>
        <p:txBody>
          <a:bodyPr>
            <a:normAutofit fontScale="85000" lnSpcReduction="20000"/>
          </a:bodyPr>
          <a:lstStyle/>
          <a:p>
            <a:pPr marL="0" indent="0" algn="just">
              <a:buNone/>
            </a:pPr>
            <a:r>
              <a:rPr lang="en-US" sz="1400" dirty="0" err="1" smtClean="0"/>
              <a:t>Medicina</a:t>
            </a:r>
            <a:r>
              <a:rPr lang="en-US" sz="1400" dirty="0" smtClean="0"/>
              <a:t> </a:t>
            </a:r>
            <a:r>
              <a:rPr lang="en-US" sz="1400" dirty="0" err="1" smtClean="0"/>
              <a:t>precolombina</a:t>
            </a:r>
            <a:r>
              <a:rPr lang="en-US" sz="1400" dirty="0" smtClean="0"/>
              <a:t>: </a:t>
            </a:r>
          </a:p>
          <a:p>
            <a:pPr marL="0" indent="0" algn="just">
              <a:buNone/>
            </a:pPr>
            <a:endParaRPr lang="en-US" sz="1700" dirty="0" smtClean="0"/>
          </a:p>
          <a:p>
            <a:pPr algn="just"/>
            <a:r>
              <a:rPr lang="es-ES" sz="1400" dirty="0" smtClean="0"/>
              <a:t>Medicina precolombina: los pueblos originarios, que poblaron América Latina concibieron el proceso de salud y enfermedad con un pensamiento mágico-religioso en el que había dioses buenos que otorgaban bienestar (riqueza, salud y amor) y malos que provocaban enfermedades y cataclismos. (1) </a:t>
            </a:r>
          </a:p>
          <a:p>
            <a:pPr algn="just"/>
            <a:r>
              <a:rPr lang="es-ES" sz="1400" dirty="0" smtClean="0"/>
              <a:t>Medicina Inca: "La medicina Inca fue una mezcla de concepciones mágico-religiosas con un empirismo basado en el conocimiento de las propiedades curativas de las plantas medicinales. También del uso que hicieron de las drogas otras culturas vecinas o que le precedieron en el tiempo en todo el continente ".(2).</a:t>
            </a:r>
            <a:endParaRPr lang="en-US" sz="1400" dirty="0"/>
          </a:p>
          <a:p>
            <a:pPr marL="0" indent="0" algn="just">
              <a:buNone/>
            </a:pPr>
            <a:endParaRPr lang="en-US" sz="1200" dirty="0"/>
          </a:p>
          <a:p>
            <a:pPr marL="0" indent="0" algn="just">
              <a:buNone/>
            </a:pPr>
            <a:endParaRPr lang="es-ES" sz="1200" dirty="0"/>
          </a:p>
          <a:p>
            <a:pPr marL="0" indent="0">
              <a:buNone/>
            </a:pPr>
            <a:r>
              <a:rPr lang="es-ES" sz="1200" dirty="0"/>
              <a:t>1. </a:t>
            </a:r>
            <a:r>
              <a:rPr lang="es-ES" sz="1200" dirty="0" err="1"/>
              <a:t>Frisancho</a:t>
            </a:r>
            <a:r>
              <a:rPr lang="es-ES" sz="1200" dirty="0"/>
              <a:t> Velarde, Óscar. Concepción mágico-religiosa de la Medicina en la América Prehispánica. </a:t>
            </a:r>
            <a:r>
              <a:rPr lang="es-ES" sz="1200" i="1" dirty="0"/>
              <a:t>Acta Médica Peruana</a:t>
            </a:r>
            <a:r>
              <a:rPr lang="es-ES" sz="1200" dirty="0"/>
              <a:t>, 2012, vol. 29, no 2, p. 121-127. </a:t>
            </a:r>
            <a:r>
              <a:rPr lang="en-US" sz="1200" dirty="0">
                <a:hlinkClick r:id="rId2"/>
              </a:rPr>
              <a:t>http://www.scielo.org.pe/scielo.php?script=sci_arttext&amp;pid=S1728-59172012000200013</a:t>
            </a:r>
            <a:endParaRPr lang="en-US" sz="1200" dirty="0"/>
          </a:p>
          <a:p>
            <a:pPr marL="0" indent="0">
              <a:buNone/>
            </a:pPr>
            <a:r>
              <a:rPr lang="es-PE" sz="1200" dirty="0"/>
              <a:t>2. </a:t>
            </a:r>
            <a:r>
              <a:rPr lang="es-PE" sz="1200" dirty="0" err="1"/>
              <a:t>Pamo</a:t>
            </a:r>
            <a:r>
              <a:rPr lang="es-PE" sz="1200" dirty="0"/>
              <a:t> Reyna Oscar. Medicina Prehispánica. En Alarcón Graciela, Espinoza Luis, </a:t>
            </a:r>
            <a:r>
              <a:rPr lang="es-PE" sz="1200" dirty="0" err="1"/>
              <a:t>Pamo</a:t>
            </a:r>
            <a:r>
              <a:rPr lang="es-PE" sz="1200" dirty="0"/>
              <a:t>-Reyna Oscar, Eds. Medicina y Reumatología Peruanas: historia y aportes. Lima, Comité Organizador PANLAR 2006. </a:t>
            </a:r>
            <a:r>
              <a:rPr lang="en-US" sz="1200" dirty="0">
                <a:hlinkClick r:id="rId3"/>
              </a:rPr>
              <a:t>http://sisbib.unmsm.edu.pe/bibvirtualdata/libros/2007/med_reumat/a02es.pdf</a:t>
            </a:r>
            <a:r>
              <a:rPr lang="en-US" sz="1200" dirty="0"/>
              <a:t> (Spanish), </a:t>
            </a:r>
            <a:r>
              <a:rPr lang="en-US" sz="1200" dirty="0">
                <a:hlinkClick r:id="rId4"/>
              </a:rPr>
              <a:t>http://sisbib.unmsm.edu.pe/bibvirtualdata/libros/2007/med_reumat/a02in.pdf</a:t>
            </a:r>
            <a:r>
              <a:rPr lang="en-US" sz="1200" dirty="0"/>
              <a:t>   (English) </a:t>
            </a:r>
            <a:endParaRPr lang="es-PE" sz="1200" dirty="0"/>
          </a:p>
          <a:p>
            <a:pPr marL="0" indent="0">
              <a:buNone/>
            </a:pPr>
            <a:endParaRPr lang="en-US" dirty="0"/>
          </a:p>
        </p:txBody>
      </p:sp>
    </p:spTree>
    <p:extLst>
      <p:ext uri="{BB962C8B-B14F-4D97-AF65-F5344CB8AC3E}">
        <p14:creationId xmlns:p14="http://schemas.microsoft.com/office/powerpoint/2010/main" val="15198807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351CA0E-CBE1-4E9D-A054-D1EADA378CA2}"/>
              </a:ext>
            </a:extLst>
          </p:cNvPr>
          <p:cNvSpPr>
            <a:spLocks noGrp="1"/>
          </p:cNvSpPr>
          <p:nvPr>
            <p:ph type="title"/>
          </p:nvPr>
        </p:nvSpPr>
        <p:spPr>
          <a:xfrm>
            <a:off x="628650" y="540972"/>
            <a:ext cx="7886700" cy="994172"/>
          </a:xfrm>
        </p:spPr>
        <p:txBody>
          <a:bodyPr>
            <a:normAutofit/>
          </a:bodyPr>
          <a:lstStyle/>
          <a:p>
            <a:r>
              <a:rPr lang="en-US" sz="1800" b="1" dirty="0">
                <a:solidFill>
                  <a:schemeClr val="accent2"/>
                </a:solidFill>
                <a:effectLst>
                  <a:outerShdw blurRad="38100" dist="38100" dir="2700000" algn="tl">
                    <a:srgbClr val="000000">
                      <a:alpha val="43137"/>
                    </a:srgbClr>
                  </a:outerShdw>
                </a:effectLst>
              </a:rPr>
              <a:t/>
            </a:r>
            <a:br>
              <a:rPr lang="en-US" sz="1800" b="1" dirty="0">
                <a:solidFill>
                  <a:schemeClr val="accent2"/>
                </a:solidFill>
                <a:effectLst>
                  <a:outerShdw blurRad="38100" dist="38100" dir="2700000" algn="tl">
                    <a:srgbClr val="000000">
                      <a:alpha val="43137"/>
                    </a:srgbClr>
                  </a:outerShdw>
                </a:effectLst>
              </a:rPr>
            </a:br>
            <a:r>
              <a:rPr lang="en-US" sz="1800" b="1" dirty="0">
                <a:solidFill>
                  <a:schemeClr val="accent2"/>
                </a:solidFill>
                <a:effectLst>
                  <a:outerShdw blurRad="38100" dist="38100" dir="2700000" algn="tl">
                    <a:srgbClr val="000000">
                      <a:alpha val="43137"/>
                    </a:srgbClr>
                  </a:outerShdw>
                </a:effectLst>
              </a:rPr>
              <a:t>3. </a:t>
            </a:r>
            <a:r>
              <a:rPr lang="en-US" sz="1800" b="1" dirty="0" err="1" smtClean="0">
                <a:solidFill>
                  <a:schemeClr val="accent2"/>
                </a:solidFill>
                <a:effectLst>
                  <a:outerShdw blurRad="38100" dist="38100" dir="2700000" algn="tl">
                    <a:srgbClr val="000000">
                      <a:alpha val="43137"/>
                    </a:srgbClr>
                  </a:outerShdw>
                </a:effectLst>
              </a:rPr>
              <a:t>Defininción</a:t>
            </a:r>
            <a:r>
              <a:rPr lang="en-US" sz="1800" b="1" dirty="0" smtClean="0">
                <a:solidFill>
                  <a:schemeClr val="accent2"/>
                </a:solidFill>
                <a:effectLst>
                  <a:outerShdw blurRad="38100" dist="38100" dir="2700000" algn="tl">
                    <a:srgbClr val="000000">
                      <a:alpha val="43137"/>
                    </a:srgbClr>
                  </a:outerShdw>
                </a:effectLst>
              </a:rPr>
              <a:t> de la </a:t>
            </a:r>
            <a:r>
              <a:rPr lang="en-US" sz="1800" b="1" dirty="0" err="1" smtClean="0">
                <a:solidFill>
                  <a:schemeClr val="accent2"/>
                </a:solidFill>
                <a:effectLst>
                  <a:outerShdw blurRad="38100" dist="38100" dir="2700000" algn="tl">
                    <a:srgbClr val="000000">
                      <a:alpha val="43137"/>
                    </a:srgbClr>
                  </a:outerShdw>
                </a:effectLst>
              </a:rPr>
              <a:t>visión</a:t>
            </a:r>
            <a:r>
              <a:rPr lang="en-US" sz="1800" b="1" dirty="0" smtClean="0">
                <a:solidFill>
                  <a:schemeClr val="accent2"/>
                </a:solidFill>
                <a:effectLst>
                  <a:outerShdw blurRad="38100" dist="38100" dir="2700000" algn="tl">
                    <a:srgbClr val="000000">
                      <a:alpha val="43137"/>
                    </a:srgbClr>
                  </a:outerShdw>
                </a:effectLst>
              </a:rPr>
              <a:t> </a:t>
            </a:r>
            <a:r>
              <a:rPr lang="en-US" sz="1800" b="1" dirty="0">
                <a:solidFill>
                  <a:schemeClr val="accent2"/>
                </a:solidFill>
                <a:effectLst>
                  <a:outerShdw blurRad="38100" dist="38100" dir="2700000" algn="tl">
                    <a:srgbClr val="000000">
                      <a:alpha val="43137"/>
                    </a:srgbClr>
                  </a:outerShdw>
                </a:effectLst>
              </a:rPr>
              <a:t>del </a:t>
            </a:r>
            <a:r>
              <a:rPr lang="en-US" sz="1800" b="1" dirty="0" err="1" smtClean="0">
                <a:solidFill>
                  <a:schemeClr val="accent2"/>
                </a:solidFill>
                <a:effectLst>
                  <a:outerShdw blurRad="38100" dist="38100" dir="2700000" algn="tl">
                    <a:srgbClr val="000000">
                      <a:alpha val="43137"/>
                    </a:srgbClr>
                  </a:outerShdw>
                </a:effectLst>
              </a:rPr>
              <a:t>mundo</a:t>
            </a:r>
            <a:r>
              <a:rPr lang="en-US" sz="1800" b="1" dirty="0" smtClean="0">
                <a:solidFill>
                  <a:schemeClr val="accent2"/>
                </a:solidFill>
                <a:effectLst>
                  <a:outerShdw blurRad="38100" dist="38100" dir="2700000" algn="tl">
                    <a:srgbClr val="000000">
                      <a:alpha val="43137"/>
                    </a:srgbClr>
                  </a:outerShdw>
                </a:effectLst>
              </a:rPr>
              <a:t> </a:t>
            </a:r>
            <a:r>
              <a:rPr lang="en-US" sz="1800" b="1" dirty="0" err="1" smtClean="0">
                <a:solidFill>
                  <a:schemeClr val="accent2"/>
                </a:solidFill>
                <a:effectLst>
                  <a:outerShdw blurRad="38100" dist="38100" dir="2700000" algn="tl">
                    <a:srgbClr val="000000">
                      <a:alpha val="43137"/>
                    </a:srgbClr>
                  </a:outerShdw>
                </a:effectLst>
              </a:rPr>
              <a:t>por</a:t>
            </a:r>
            <a:r>
              <a:rPr lang="en-US" sz="1800" b="1" dirty="0" smtClean="0">
                <a:solidFill>
                  <a:schemeClr val="accent2"/>
                </a:solidFill>
                <a:effectLst>
                  <a:outerShdw blurRad="38100" dist="38100" dir="2700000" algn="tl">
                    <a:srgbClr val="000000">
                      <a:alpha val="43137"/>
                    </a:srgbClr>
                  </a:outerShdw>
                </a:effectLst>
              </a:rPr>
              <a:t> parte de la </a:t>
            </a:r>
            <a:r>
              <a:rPr lang="en-US" sz="1800" b="1" dirty="0" err="1" smtClean="0">
                <a:solidFill>
                  <a:schemeClr val="accent2"/>
                </a:solidFill>
                <a:effectLst>
                  <a:outerShdw blurRad="38100" dist="38100" dir="2700000" algn="tl">
                    <a:srgbClr val="000000">
                      <a:alpha val="43137"/>
                    </a:srgbClr>
                  </a:outerShdw>
                </a:effectLst>
              </a:rPr>
              <a:t>población</a:t>
            </a:r>
            <a:r>
              <a:rPr lang="en-US" sz="1800" b="1" dirty="0" smtClean="0">
                <a:solidFill>
                  <a:schemeClr val="accent2"/>
                </a:solidFill>
                <a:effectLst>
                  <a:outerShdw blurRad="38100" dist="38100" dir="2700000" algn="tl">
                    <a:srgbClr val="000000">
                      <a:alpha val="43137"/>
                    </a:srgbClr>
                  </a:outerShdw>
                </a:effectLst>
              </a:rPr>
              <a:t> </a:t>
            </a:r>
            <a:r>
              <a:rPr lang="en-US" sz="1800" b="1" dirty="0" err="1" smtClean="0">
                <a:solidFill>
                  <a:schemeClr val="accent2"/>
                </a:solidFill>
                <a:effectLst>
                  <a:outerShdw blurRad="38100" dist="38100" dir="2700000" algn="tl">
                    <a:srgbClr val="000000">
                      <a:alpha val="43137"/>
                    </a:srgbClr>
                  </a:outerShdw>
                </a:effectLst>
              </a:rPr>
              <a:t>precolombina</a:t>
            </a:r>
            <a:r>
              <a:rPr lang="en-US" sz="1800" b="1" dirty="0" smtClean="0">
                <a:solidFill>
                  <a:schemeClr val="accent2"/>
                </a:solidFill>
                <a:effectLst>
                  <a:outerShdw blurRad="38100" dist="38100" dir="2700000" algn="tl">
                    <a:srgbClr val="000000">
                      <a:alpha val="43137"/>
                    </a:srgbClr>
                  </a:outerShdw>
                </a:effectLst>
              </a:rPr>
              <a:t> de </a:t>
            </a:r>
            <a:r>
              <a:rPr lang="en-US" sz="1800" b="1" dirty="0" err="1" smtClean="0">
                <a:solidFill>
                  <a:schemeClr val="accent2"/>
                </a:solidFill>
                <a:effectLst>
                  <a:outerShdw blurRad="38100" dist="38100" dir="2700000" algn="tl">
                    <a:srgbClr val="000000">
                      <a:alpha val="43137"/>
                    </a:srgbClr>
                  </a:outerShdw>
                </a:effectLst>
              </a:rPr>
              <a:t>Perú</a:t>
            </a:r>
            <a:r>
              <a:rPr lang="en-US" sz="1800" b="1" dirty="0" smtClean="0">
                <a:solidFill>
                  <a:schemeClr val="accent2"/>
                </a:solidFill>
                <a:effectLst>
                  <a:outerShdw blurRad="38100" dist="38100" dir="2700000" algn="tl">
                    <a:srgbClr val="000000">
                      <a:alpha val="43137"/>
                    </a:srgbClr>
                  </a:outerShdw>
                </a:effectLst>
              </a:rPr>
              <a:t>.</a:t>
            </a:r>
            <a:endParaRPr lang="es-PE" sz="18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 xmlns:a16="http://schemas.microsoft.com/office/drawing/2014/main" id="{D25EC50D-9331-4DD0-A87D-132DE90C6F43}"/>
              </a:ext>
            </a:extLst>
          </p:cNvPr>
          <p:cNvSpPr>
            <a:spLocks noGrp="1"/>
          </p:cNvSpPr>
          <p:nvPr>
            <p:ph idx="1"/>
          </p:nvPr>
        </p:nvSpPr>
        <p:spPr/>
        <p:txBody>
          <a:bodyPr>
            <a:normAutofit fontScale="77500" lnSpcReduction="20000"/>
          </a:bodyPr>
          <a:lstStyle/>
          <a:p>
            <a:pPr marL="0" indent="0">
              <a:buNone/>
            </a:pPr>
            <a:endParaRPr lang="en-US" sz="1400" b="1" dirty="0">
              <a:solidFill>
                <a:schemeClr val="accent2"/>
              </a:solidFill>
              <a:effectLst>
                <a:outerShdw blurRad="38100" dist="38100" dir="2700000" algn="tl">
                  <a:srgbClr val="000000">
                    <a:alpha val="43137"/>
                  </a:srgbClr>
                </a:outerShdw>
              </a:effectLst>
              <a:latin typeface="+mj-lt"/>
              <a:ea typeface="+mj-ea"/>
              <a:cs typeface="+mj-cs"/>
            </a:endParaRPr>
          </a:p>
          <a:p>
            <a:pPr marL="0" indent="0">
              <a:buNone/>
            </a:pPr>
            <a:endParaRPr lang="en-US" sz="1400" b="1" dirty="0">
              <a:solidFill>
                <a:schemeClr val="accent2"/>
              </a:solidFill>
              <a:effectLst>
                <a:outerShdw blurRad="38100" dist="38100" dir="2700000" algn="tl">
                  <a:srgbClr val="000000">
                    <a:alpha val="43137"/>
                  </a:srgbClr>
                </a:outerShdw>
              </a:effectLst>
              <a:latin typeface="+mj-lt"/>
              <a:ea typeface="+mj-ea"/>
              <a:cs typeface="+mj-cs"/>
            </a:endParaRPr>
          </a:p>
          <a:p>
            <a:pPr marL="0" indent="0">
              <a:buNone/>
            </a:pPr>
            <a:r>
              <a:rPr lang="en-US" sz="1500" b="1" dirty="0">
                <a:solidFill>
                  <a:schemeClr val="accent2"/>
                </a:solidFill>
                <a:effectLst>
                  <a:outerShdw blurRad="38100" dist="38100" dir="2700000" algn="tl">
                    <a:srgbClr val="000000">
                      <a:alpha val="43137"/>
                    </a:srgbClr>
                  </a:outerShdw>
                </a:effectLst>
                <a:latin typeface="+mj-lt"/>
                <a:ea typeface="+mj-ea"/>
                <a:cs typeface="+mj-cs"/>
              </a:rPr>
              <a:t>3.2     </a:t>
            </a:r>
            <a:r>
              <a:rPr lang="en-US" sz="1500" b="1" dirty="0" err="1" smtClean="0">
                <a:solidFill>
                  <a:schemeClr val="accent2"/>
                </a:solidFill>
                <a:effectLst>
                  <a:outerShdw blurRad="38100" dist="38100" dir="2700000" algn="tl">
                    <a:srgbClr val="000000">
                      <a:alpha val="43137"/>
                    </a:srgbClr>
                  </a:outerShdw>
                </a:effectLst>
                <a:latin typeface="+mj-lt"/>
                <a:ea typeface="+mj-ea"/>
                <a:cs typeface="+mj-cs"/>
              </a:rPr>
              <a:t>Visión</a:t>
            </a:r>
            <a:r>
              <a:rPr lang="en-US" sz="1500" b="1" dirty="0" smtClean="0">
                <a:solidFill>
                  <a:schemeClr val="accent2"/>
                </a:solidFill>
                <a:effectLst>
                  <a:outerShdw blurRad="38100" dist="38100" dir="2700000" algn="tl">
                    <a:srgbClr val="000000">
                      <a:alpha val="43137"/>
                    </a:srgbClr>
                  </a:outerShdw>
                </a:effectLst>
                <a:latin typeface="+mj-lt"/>
                <a:ea typeface="+mj-ea"/>
                <a:cs typeface="+mj-cs"/>
              </a:rPr>
              <a:t> del </a:t>
            </a:r>
            <a:r>
              <a:rPr lang="en-US" sz="1500" b="1" dirty="0" err="1" smtClean="0">
                <a:solidFill>
                  <a:schemeClr val="accent2"/>
                </a:solidFill>
                <a:effectLst>
                  <a:outerShdw blurRad="38100" dist="38100" dir="2700000" algn="tl">
                    <a:srgbClr val="000000">
                      <a:alpha val="43137"/>
                    </a:srgbClr>
                  </a:outerShdw>
                </a:effectLst>
                <a:latin typeface="+mj-lt"/>
                <a:ea typeface="+mj-ea"/>
                <a:cs typeface="+mj-cs"/>
              </a:rPr>
              <a:t>mundo</a:t>
            </a:r>
            <a:r>
              <a:rPr lang="en-US" sz="1500" b="1" dirty="0" smtClean="0">
                <a:solidFill>
                  <a:schemeClr val="accent2"/>
                </a:solidFill>
                <a:effectLst>
                  <a:outerShdw blurRad="38100" dist="38100" dir="2700000" algn="tl">
                    <a:srgbClr val="000000">
                      <a:alpha val="43137"/>
                    </a:srgbClr>
                  </a:outerShdw>
                </a:effectLst>
                <a:latin typeface="+mj-lt"/>
                <a:ea typeface="+mj-ea"/>
                <a:cs typeface="+mj-cs"/>
              </a:rPr>
              <a:t> y del cosmos </a:t>
            </a:r>
            <a:r>
              <a:rPr lang="en-US" sz="1500" b="1" dirty="0" err="1" smtClean="0">
                <a:solidFill>
                  <a:schemeClr val="accent2"/>
                </a:solidFill>
                <a:effectLst>
                  <a:outerShdw blurRad="38100" dist="38100" dir="2700000" algn="tl">
                    <a:srgbClr val="000000">
                      <a:alpha val="43137"/>
                    </a:srgbClr>
                  </a:outerShdw>
                </a:effectLst>
                <a:latin typeface="+mj-lt"/>
                <a:ea typeface="+mj-ea"/>
                <a:cs typeface="+mj-cs"/>
              </a:rPr>
              <a:t>precolombino</a:t>
            </a:r>
            <a:r>
              <a:rPr lang="en-US" sz="1500" b="1" dirty="0">
                <a:solidFill>
                  <a:schemeClr val="accent2"/>
                </a:solidFill>
                <a:effectLst>
                  <a:outerShdw blurRad="38100" dist="38100" dir="2700000" algn="tl">
                    <a:srgbClr val="000000">
                      <a:alpha val="43137"/>
                    </a:srgbClr>
                  </a:outerShdw>
                </a:effectLst>
                <a:latin typeface="+mj-lt"/>
                <a:ea typeface="+mj-ea"/>
                <a:cs typeface="+mj-cs"/>
              </a:rPr>
              <a:t>
</a:t>
            </a:r>
            <a:r>
              <a:rPr lang="es-ES" sz="1500" dirty="0" smtClean="0"/>
              <a:t>Consideración </a:t>
            </a:r>
            <a:r>
              <a:rPr lang="es-ES" sz="1500" dirty="0"/>
              <a:t>de la enfermedad y la salud como el equilibrio perfecto </a:t>
            </a:r>
            <a:r>
              <a:rPr lang="es-ES" sz="1500" dirty="0" smtClean="0"/>
              <a:t>entre el </a:t>
            </a:r>
            <a:r>
              <a:rPr lang="es-ES" sz="1500" dirty="0"/>
              <a:t>cuerpo, </a:t>
            </a:r>
            <a:r>
              <a:rPr lang="es-ES" sz="1500" dirty="0" smtClean="0"/>
              <a:t>el alma </a:t>
            </a:r>
            <a:r>
              <a:rPr lang="es-ES" sz="1500" dirty="0"/>
              <a:t>y </a:t>
            </a:r>
            <a:r>
              <a:rPr lang="es-ES" sz="1500" dirty="0" smtClean="0"/>
              <a:t>el espíritu</a:t>
            </a:r>
            <a:r>
              <a:rPr lang="es-ES" sz="1500" dirty="0"/>
              <a:t>. La </a:t>
            </a:r>
            <a:r>
              <a:rPr lang="es-ES" sz="1500" dirty="0" smtClean="0"/>
              <a:t>visión del mundo andino prehispánico </a:t>
            </a:r>
            <a:r>
              <a:rPr lang="es-ES" sz="1500" dirty="0"/>
              <a:t>estaba íntimamente ligada a la naturaleza, donde la tierra, el fuego, el aire y el agua estaban interconectados. </a:t>
            </a:r>
            <a:endParaRPr lang="es-ES" sz="1500" dirty="0" smtClean="0"/>
          </a:p>
          <a:p>
            <a:pPr marL="0" indent="0">
              <a:buNone/>
            </a:pPr>
            <a:r>
              <a:rPr lang="en-US" sz="1300" dirty="0"/>
              <a:t>
</a:t>
            </a:r>
            <a:endParaRPr lang="es-ES" dirty="0"/>
          </a:p>
          <a:p>
            <a:pPr marL="0" indent="0">
              <a:buNone/>
            </a:pPr>
            <a:endParaRPr lang="es-ES" dirty="0"/>
          </a:p>
          <a:p>
            <a:pPr marL="0" indent="0">
              <a:buNone/>
            </a:pPr>
            <a:endParaRPr lang="es-ES" dirty="0"/>
          </a:p>
          <a:p>
            <a:pPr marL="0" indent="0">
              <a:buNone/>
            </a:pPr>
            <a:endParaRPr lang="es-ES" dirty="0"/>
          </a:p>
          <a:p>
            <a:pPr marL="0" indent="0">
              <a:buNone/>
            </a:pPr>
            <a:endParaRPr lang="es-ES" dirty="0"/>
          </a:p>
          <a:p>
            <a:pPr marL="0" indent="0">
              <a:buNone/>
            </a:pPr>
            <a:endParaRPr lang="es-ES" dirty="0"/>
          </a:p>
          <a:p>
            <a:pPr marL="0" indent="0">
              <a:buNone/>
            </a:pPr>
            <a:r>
              <a:rPr lang="es-ES" sz="1300" dirty="0"/>
              <a:t>1. </a:t>
            </a:r>
            <a:r>
              <a:rPr lang="es-ES" sz="1300" dirty="0" err="1"/>
              <a:t>Frisancho</a:t>
            </a:r>
            <a:r>
              <a:rPr lang="es-ES" sz="1300" dirty="0"/>
              <a:t> Velarde, Óscar. Concepción mágico-religiosa de la Medicina en la América Prehispánica. </a:t>
            </a:r>
            <a:r>
              <a:rPr lang="es-ES" sz="1300" i="1" dirty="0"/>
              <a:t>Acta Médica Peruana</a:t>
            </a:r>
            <a:r>
              <a:rPr lang="es-ES" sz="1300" dirty="0"/>
              <a:t>, 2012, vol. 29, no 2, p. 121-127. </a:t>
            </a:r>
            <a:r>
              <a:rPr lang="en-US" sz="1300" dirty="0">
                <a:hlinkClick r:id="rId2"/>
              </a:rPr>
              <a:t>http://www.scielo.org.pe/scielo.php?script=sci_arttext&amp;pid=S1728-59172012000200013</a:t>
            </a:r>
            <a:endParaRPr lang="en-US" sz="1300" dirty="0"/>
          </a:p>
          <a:p>
            <a:pPr marL="0" indent="0">
              <a:buNone/>
            </a:pPr>
            <a:endParaRPr lang="es-PE" dirty="0"/>
          </a:p>
          <a:p>
            <a:pPr marL="0" indent="0">
              <a:buNone/>
            </a:pPr>
            <a:endParaRPr lang="es-PE" dirty="0"/>
          </a:p>
        </p:txBody>
      </p:sp>
    </p:spTree>
    <p:extLst>
      <p:ext uri="{BB962C8B-B14F-4D97-AF65-F5344CB8AC3E}">
        <p14:creationId xmlns:p14="http://schemas.microsoft.com/office/powerpoint/2010/main" val="35768907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351CA0E-CBE1-4E9D-A054-D1EADA378CA2}"/>
              </a:ext>
            </a:extLst>
          </p:cNvPr>
          <p:cNvSpPr>
            <a:spLocks noGrp="1"/>
          </p:cNvSpPr>
          <p:nvPr>
            <p:ph type="title"/>
          </p:nvPr>
        </p:nvSpPr>
        <p:spPr>
          <a:xfrm>
            <a:off x="670730" y="893332"/>
            <a:ext cx="7886700" cy="537814"/>
          </a:xfrm>
        </p:spPr>
        <p:txBody>
          <a:bodyPr>
            <a:normAutofit fontScale="90000"/>
          </a:bodyPr>
          <a:lstStyle/>
          <a:p>
            <a:r>
              <a:rPr lang="en-US" sz="1800" b="1" dirty="0">
                <a:solidFill>
                  <a:schemeClr val="accent2"/>
                </a:solidFill>
                <a:effectLst>
                  <a:outerShdw blurRad="38100" dist="38100" dir="2700000" algn="tl">
                    <a:srgbClr val="000000">
                      <a:alpha val="43137"/>
                    </a:srgbClr>
                  </a:outerShdw>
                </a:effectLst>
              </a:rPr>
              <a:t>3.</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Defininción</a:t>
            </a:r>
            <a:r>
              <a:rPr lang="en-US" sz="2000" b="1" dirty="0">
                <a:solidFill>
                  <a:schemeClr val="accent2"/>
                </a:solidFill>
                <a:effectLst>
                  <a:outerShdw blurRad="38100" dist="38100" dir="2700000" algn="tl">
                    <a:srgbClr val="000000">
                      <a:alpha val="43137"/>
                    </a:srgbClr>
                  </a:outerShdw>
                </a:effectLst>
              </a:rPr>
              <a:t> de la </a:t>
            </a:r>
            <a:r>
              <a:rPr lang="en-US" sz="2000" b="1" dirty="0" err="1">
                <a:solidFill>
                  <a:schemeClr val="accent2"/>
                </a:solidFill>
                <a:effectLst>
                  <a:outerShdw blurRad="38100" dist="38100" dir="2700000" algn="tl">
                    <a:srgbClr val="000000">
                      <a:alpha val="43137"/>
                    </a:srgbClr>
                  </a:outerShdw>
                </a:effectLst>
              </a:rPr>
              <a:t>visión</a:t>
            </a:r>
            <a:r>
              <a:rPr lang="en-US" sz="2000" b="1" dirty="0">
                <a:solidFill>
                  <a:schemeClr val="accent2"/>
                </a:solidFill>
                <a:effectLst>
                  <a:outerShdw blurRad="38100" dist="38100" dir="2700000" algn="tl">
                    <a:srgbClr val="000000">
                      <a:alpha val="43137"/>
                    </a:srgbClr>
                  </a:outerShdw>
                </a:effectLst>
              </a:rPr>
              <a:t> del </a:t>
            </a:r>
            <a:r>
              <a:rPr lang="en-US" sz="2000" b="1" dirty="0" err="1">
                <a:solidFill>
                  <a:schemeClr val="accent2"/>
                </a:solidFill>
                <a:effectLst>
                  <a:outerShdw blurRad="38100" dist="38100" dir="2700000" algn="tl">
                    <a:srgbClr val="000000">
                      <a:alpha val="43137"/>
                    </a:srgbClr>
                  </a:outerShdw>
                </a:effectLst>
              </a:rPr>
              <a:t>mundo</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por</a:t>
            </a:r>
            <a:r>
              <a:rPr lang="en-US" sz="2000" b="1" dirty="0">
                <a:solidFill>
                  <a:schemeClr val="accent2"/>
                </a:solidFill>
                <a:effectLst>
                  <a:outerShdw blurRad="38100" dist="38100" dir="2700000" algn="tl">
                    <a:srgbClr val="000000">
                      <a:alpha val="43137"/>
                    </a:srgbClr>
                  </a:outerShdw>
                </a:effectLst>
              </a:rPr>
              <a:t> parte de la </a:t>
            </a:r>
            <a:r>
              <a:rPr lang="en-US" sz="2000" b="1" dirty="0" err="1">
                <a:solidFill>
                  <a:schemeClr val="accent2"/>
                </a:solidFill>
                <a:effectLst>
                  <a:outerShdw blurRad="38100" dist="38100" dir="2700000" algn="tl">
                    <a:srgbClr val="000000">
                      <a:alpha val="43137"/>
                    </a:srgbClr>
                  </a:outerShdw>
                </a:effectLst>
              </a:rPr>
              <a:t>población</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precolombina</a:t>
            </a:r>
            <a:r>
              <a:rPr lang="en-US" sz="2000" b="1" dirty="0">
                <a:solidFill>
                  <a:schemeClr val="accent2"/>
                </a:solidFill>
                <a:effectLst>
                  <a:outerShdw blurRad="38100" dist="38100" dir="2700000" algn="tl">
                    <a:srgbClr val="000000">
                      <a:alpha val="43137"/>
                    </a:srgbClr>
                  </a:outerShdw>
                </a:effectLst>
              </a:rPr>
              <a:t> de </a:t>
            </a:r>
            <a:r>
              <a:rPr lang="en-US" sz="2000" b="1" dirty="0" err="1">
                <a:solidFill>
                  <a:schemeClr val="accent2"/>
                </a:solidFill>
                <a:effectLst>
                  <a:outerShdw blurRad="38100" dist="38100" dir="2700000" algn="tl">
                    <a:srgbClr val="000000">
                      <a:alpha val="43137"/>
                    </a:srgbClr>
                  </a:outerShdw>
                </a:effectLst>
              </a:rPr>
              <a:t>Perú</a:t>
            </a:r>
            <a:endParaRPr lang="es-PE" dirty="0"/>
          </a:p>
        </p:txBody>
      </p:sp>
      <p:sp>
        <p:nvSpPr>
          <p:cNvPr id="3" name="Marcador de contenido 2">
            <a:extLst>
              <a:ext uri="{FF2B5EF4-FFF2-40B4-BE49-F238E27FC236}">
                <a16:creationId xmlns="" xmlns:a16="http://schemas.microsoft.com/office/drawing/2014/main" id="{D25EC50D-9331-4DD0-A87D-132DE90C6F43}"/>
              </a:ext>
            </a:extLst>
          </p:cNvPr>
          <p:cNvSpPr>
            <a:spLocks noGrp="1"/>
          </p:cNvSpPr>
          <p:nvPr>
            <p:ph idx="1"/>
          </p:nvPr>
        </p:nvSpPr>
        <p:spPr>
          <a:xfrm>
            <a:off x="659473" y="1420590"/>
            <a:ext cx="7886700" cy="3263504"/>
          </a:xfrm>
        </p:spPr>
        <p:txBody>
          <a:bodyPr>
            <a:normAutofit lnSpcReduction="10000"/>
          </a:bodyPr>
          <a:lstStyle/>
          <a:p>
            <a:pPr marL="0" indent="0">
              <a:buNone/>
            </a:pPr>
            <a:r>
              <a:rPr lang="en-US" sz="1200" dirty="0" smtClean="0"/>
              <a:t>Los Incas </a:t>
            </a:r>
            <a:r>
              <a:rPr lang="en-US" sz="1200" dirty="0" err="1" smtClean="0"/>
              <a:t>tenían</a:t>
            </a:r>
            <a:r>
              <a:rPr lang="en-US" sz="1200" dirty="0" smtClean="0"/>
              <a:t> </a:t>
            </a:r>
            <a:r>
              <a:rPr lang="en-US" sz="1200" dirty="0" err="1" smtClean="0"/>
              <a:t>una</a:t>
            </a:r>
            <a:r>
              <a:rPr lang="en-US" sz="1200" dirty="0" smtClean="0"/>
              <a:t> </a:t>
            </a:r>
            <a:r>
              <a:rPr lang="en-US" sz="1200" dirty="0" err="1" smtClean="0"/>
              <a:t>concepción</a:t>
            </a:r>
            <a:r>
              <a:rPr lang="en-US" sz="1200" dirty="0" smtClean="0"/>
              <a:t> del </a:t>
            </a:r>
            <a:r>
              <a:rPr lang="en-US" sz="1200" dirty="0" err="1" smtClean="0"/>
              <a:t>universo</a:t>
            </a:r>
            <a:r>
              <a:rPr lang="en-US" sz="1200" dirty="0" smtClean="0"/>
              <a:t> </a:t>
            </a:r>
            <a:r>
              <a:rPr lang="en-US" sz="1200" dirty="0" err="1" smtClean="0"/>
              <a:t>dividida</a:t>
            </a:r>
            <a:r>
              <a:rPr lang="en-US" sz="1200" dirty="0" smtClean="0"/>
              <a:t> en </a:t>
            </a:r>
            <a:r>
              <a:rPr lang="en-US" sz="1200" dirty="0" err="1" smtClean="0"/>
              <a:t>tres</a:t>
            </a:r>
            <a:r>
              <a:rPr lang="en-US" sz="1200" dirty="0" smtClean="0"/>
              <a:t> </a:t>
            </a:r>
            <a:r>
              <a:rPr lang="en-US" sz="1200" dirty="0" err="1" smtClean="0"/>
              <a:t>planos</a:t>
            </a:r>
            <a:r>
              <a:rPr lang="en-US" sz="1200" dirty="0" smtClean="0"/>
              <a:t>: el </a:t>
            </a:r>
            <a:r>
              <a:rPr lang="en-US" sz="1200" dirty="0" err="1" smtClean="0"/>
              <a:t>mundo</a:t>
            </a:r>
            <a:r>
              <a:rPr lang="en-US" sz="1200" dirty="0" smtClean="0"/>
              <a:t> </a:t>
            </a:r>
            <a:r>
              <a:rPr lang="en-US" sz="1200" dirty="0" err="1" smtClean="0"/>
              <a:t>divino</a:t>
            </a:r>
            <a:r>
              <a:rPr lang="en-US" sz="1200" dirty="0" smtClean="0"/>
              <a:t> de </a:t>
            </a:r>
            <a:r>
              <a:rPr lang="en-US" sz="1200" dirty="0"/>
              <a:t>los </a:t>
            </a:r>
            <a:r>
              <a:rPr lang="en-US" sz="1200" dirty="0" err="1"/>
              <a:t>dioses</a:t>
            </a:r>
            <a:r>
              <a:rPr lang="en-US" sz="1200" dirty="0"/>
              <a:t>(</a:t>
            </a:r>
            <a:r>
              <a:rPr lang="en-US" sz="1200" dirty="0" err="1"/>
              <a:t>Hanan</a:t>
            </a:r>
            <a:r>
              <a:rPr lang="en-US" sz="1200" dirty="0"/>
              <a:t> </a:t>
            </a:r>
            <a:r>
              <a:rPr lang="en-US" sz="1200" dirty="0" err="1"/>
              <a:t>Pacha</a:t>
            </a:r>
            <a:r>
              <a:rPr lang="en-US" sz="1200" dirty="0" smtClean="0"/>
              <a:t>), el </a:t>
            </a:r>
            <a:r>
              <a:rPr lang="en-US" sz="1200" dirty="0" err="1" smtClean="0"/>
              <a:t>mundo</a:t>
            </a:r>
            <a:r>
              <a:rPr lang="en-US" sz="1200" dirty="0" smtClean="0"/>
              <a:t> </a:t>
            </a:r>
            <a:r>
              <a:rPr lang="en-US" sz="1200" dirty="0" err="1" smtClean="0"/>
              <a:t>habitado</a:t>
            </a:r>
            <a:r>
              <a:rPr lang="en-US" sz="1200" dirty="0" smtClean="0"/>
              <a:t> </a:t>
            </a:r>
            <a:r>
              <a:rPr lang="en-US" sz="1200" dirty="0" err="1" smtClean="0"/>
              <a:t>por</a:t>
            </a:r>
            <a:r>
              <a:rPr lang="en-US" sz="1200" dirty="0" smtClean="0"/>
              <a:t> los hombres</a:t>
            </a:r>
            <a:r>
              <a:rPr lang="en-US" sz="1200" dirty="0"/>
              <a:t> (Kay </a:t>
            </a:r>
            <a:r>
              <a:rPr lang="en-US" sz="1200" dirty="0" err="1"/>
              <a:t>Pacha</a:t>
            </a:r>
            <a:r>
              <a:rPr lang="en-US" sz="1200" dirty="0"/>
              <a:t>) </a:t>
            </a:r>
            <a:r>
              <a:rPr lang="en-US" sz="1200" dirty="0" smtClean="0"/>
              <a:t>y el </a:t>
            </a:r>
            <a:r>
              <a:rPr lang="en-US" sz="1200" dirty="0" err="1" smtClean="0"/>
              <a:t>inframundo</a:t>
            </a:r>
            <a:r>
              <a:rPr lang="en-US" sz="1200" dirty="0" smtClean="0"/>
              <a:t> de los </a:t>
            </a:r>
            <a:r>
              <a:rPr lang="en-US" sz="1200" dirty="0" err="1" smtClean="0"/>
              <a:t>muertos</a:t>
            </a:r>
            <a:r>
              <a:rPr lang="en-US" sz="1200" dirty="0" smtClean="0"/>
              <a:t> (</a:t>
            </a:r>
            <a:r>
              <a:rPr lang="en-US" sz="1200" dirty="0" err="1" smtClean="0"/>
              <a:t>Uku</a:t>
            </a:r>
            <a:r>
              <a:rPr lang="en-US" sz="1200" dirty="0" smtClean="0"/>
              <a:t> </a:t>
            </a:r>
            <a:r>
              <a:rPr lang="en-US" sz="1200" dirty="0" err="1" smtClean="0"/>
              <a:t>Pacha</a:t>
            </a:r>
            <a:r>
              <a:rPr lang="en-US" sz="1200" dirty="0" smtClean="0"/>
              <a:t>). </a:t>
            </a:r>
            <a:r>
              <a:rPr lang="en-US" sz="1200" dirty="0" err="1" smtClean="0"/>
              <a:t>Estos</a:t>
            </a:r>
            <a:r>
              <a:rPr lang="en-US" sz="1200" dirty="0" smtClean="0"/>
              <a:t> </a:t>
            </a:r>
            <a:r>
              <a:rPr lang="en-US" sz="1200" dirty="0" err="1" smtClean="0"/>
              <a:t>tres</a:t>
            </a:r>
            <a:r>
              <a:rPr lang="en-US" sz="1200" dirty="0" smtClean="0"/>
              <a:t> </a:t>
            </a:r>
            <a:r>
              <a:rPr lang="en-US" sz="1200" dirty="0" err="1" smtClean="0"/>
              <a:t>mundos</a:t>
            </a:r>
            <a:r>
              <a:rPr lang="en-US" sz="1200" dirty="0" smtClean="0"/>
              <a:t> </a:t>
            </a:r>
            <a:r>
              <a:rPr lang="en-US" sz="1200" dirty="0" err="1" smtClean="0"/>
              <a:t>siempre</a:t>
            </a:r>
            <a:r>
              <a:rPr lang="en-US" sz="1200" dirty="0" smtClean="0"/>
              <a:t> </a:t>
            </a:r>
            <a:r>
              <a:rPr lang="en-US" sz="1200" dirty="0" err="1" smtClean="0"/>
              <a:t>estaban</a:t>
            </a:r>
            <a:r>
              <a:rPr lang="en-US" sz="1200" dirty="0" smtClean="0"/>
              <a:t> </a:t>
            </a:r>
            <a:r>
              <a:rPr lang="en-US" sz="1200" dirty="0" err="1" smtClean="0"/>
              <a:t>conectados</a:t>
            </a:r>
            <a:r>
              <a:rPr lang="en-US" sz="1200" dirty="0" smtClean="0"/>
              <a:t>.</a:t>
            </a:r>
          </a:p>
          <a:p>
            <a:pPr marL="0" indent="0">
              <a:buNone/>
            </a:pPr>
            <a:r>
              <a:rPr lang="en-US" sz="1200" dirty="0"/>
              <a:t>
</a:t>
            </a:r>
            <a:endParaRPr lang="en-US" sz="1200" dirty="0" smtClean="0"/>
          </a:p>
          <a:p>
            <a:pPr marL="0" indent="0">
              <a:buNone/>
            </a:pPr>
            <a:endParaRPr lang="en-US" sz="1200" dirty="0"/>
          </a:p>
          <a:p>
            <a:pPr marL="0" indent="0">
              <a:buNone/>
            </a:pPr>
            <a:endParaRPr lang="en-US" sz="1200" dirty="0" smtClean="0"/>
          </a:p>
          <a:p>
            <a:pPr marL="0" indent="0">
              <a:buNone/>
            </a:pPr>
            <a:endParaRPr lang="en-US" sz="1200" dirty="0"/>
          </a:p>
          <a:p>
            <a:pPr marL="0" indent="0">
              <a:buNone/>
            </a:pPr>
            <a:endParaRPr lang="es-ES" sz="1200" dirty="0"/>
          </a:p>
          <a:p>
            <a:pPr marL="0" indent="0">
              <a:buNone/>
            </a:pPr>
            <a:r>
              <a:rPr lang="es-ES" sz="1000" dirty="0"/>
              <a:t>1. </a:t>
            </a:r>
            <a:r>
              <a:rPr lang="es-ES" sz="1000" dirty="0" err="1"/>
              <a:t>Frisancho</a:t>
            </a:r>
            <a:r>
              <a:rPr lang="es-ES" sz="1000" dirty="0"/>
              <a:t> Velarde, Oscar. </a:t>
            </a:r>
            <a:r>
              <a:rPr lang="es-ES" sz="1000" dirty="0" err="1"/>
              <a:t>Concezione</a:t>
            </a:r>
            <a:r>
              <a:rPr lang="es-ES" sz="1000" dirty="0"/>
              <a:t> </a:t>
            </a:r>
            <a:r>
              <a:rPr lang="es-ES" sz="1000" dirty="0" err="1"/>
              <a:t>magica</a:t>
            </a:r>
            <a:r>
              <a:rPr lang="es-ES" sz="1000" dirty="0"/>
              <a:t>-religiosa </a:t>
            </a:r>
            <a:r>
              <a:rPr lang="es-ES" sz="1000" dirty="0" err="1"/>
              <a:t>della</a:t>
            </a:r>
            <a:r>
              <a:rPr lang="es-ES" sz="1000" dirty="0"/>
              <a:t> medicina </a:t>
            </a:r>
            <a:r>
              <a:rPr lang="es-ES" sz="1000" dirty="0" err="1"/>
              <a:t>nell'America</a:t>
            </a:r>
            <a:r>
              <a:rPr lang="es-ES" sz="1000" dirty="0"/>
              <a:t> pre-</a:t>
            </a:r>
            <a:r>
              <a:rPr lang="es-ES" sz="1000" dirty="0" err="1"/>
              <a:t>ispanica</a:t>
            </a:r>
            <a:r>
              <a:rPr lang="es-ES" sz="1000" dirty="0"/>
              <a:t>. </a:t>
            </a:r>
            <a:r>
              <a:rPr lang="es-ES" sz="1000" dirty="0" err="1"/>
              <a:t>Legge</a:t>
            </a:r>
            <a:r>
              <a:rPr lang="es-ES" sz="1000" dirty="0"/>
              <a:t> medica peruviana, 2012, vol. 29, n. 2, p. 121-127. </a:t>
            </a:r>
            <a:r>
              <a:rPr lang="en-US" sz="1000" dirty="0">
                <a:hlinkClick r:id="rId2"/>
              </a:rPr>
              <a:t>http://www.scielo.org.pe/scielo.php?script=sci_arttext&amp;pid=S1728-59172012000200013</a:t>
            </a:r>
            <a:endParaRPr lang="en-US" sz="1000" dirty="0"/>
          </a:p>
          <a:p>
            <a:pPr marL="0" indent="0">
              <a:buNone/>
            </a:pPr>
            <a:r>
              <a:rPr lang="es-PE" sz="1000" dirty="0"/>
              <a:t>2. Pamo Reyna Oscar. Medicina pre-ispanica. Ad Alarcàn Graciela, Espinoza Luis, Pamo-Reyna Oscar, Eds. Medicina e Reumatologia peruviana: storia e contributi. Lima, Comitato Organizzatore PANLAR 2006. </a:t>
            </a:r>
            <a:r>
              <a:rPr lang="en-US" sz="1000" dirty="0">
                <a:hlinkClick r:id="rId3"/>
              </a:rPr>
              <a:t>http://sisbib.unmsm.edu.pe/bibvirtualdata/libros/2007/med_reumat/a02es.pdf</a:t>
            </a:r>
            <a:r>
              <a:rPr lang="en-US" sz="1000" dirty="0"/>
              <a:t> (</a:t>
            </a:r>
            <a:r>
              <a:rPr lang="en-US" sz="1000" dirty="0" err="1"/>
              <a:t>spagnolo</a:t>
            </a:r>
            <a:r>
              <a:rPr lang="en-US" sz="1000" dirty="0"/>
              <a:t>), </a:t>
            </a:r>
            <a:r>
              <a:rPr lang="en-US" sz="1000" dirty="0">
                <a:hlinkClick r:id="rId4"/>
              </a:rPr>
              <a:t>http://sisbib.unmsm.edu.pe/bibvirtualdata/libros/2007/med_reumat/a02in.pdf</a:t>
            </a:r>
            <a:r>
              <a:rPr lang="en-US" sz="1000" dirty="0"/>
              <a:t>   (Inglese) </a:t>
            </a:r>
            <a:r>
              <a:rPr lang="en-US" sz="1200" dirty="0"/>
              <a:t>
</a:t>
            </a:r>
            <a:endParaRPr lang="es-PE" dirty="0"/>
          </a:p>
          <a:p>
            <a:pPr marL="0" indent="0">
              <a:buNone/>
            </a:pPr>
            <a:endParaRPr lang="es-PE" dirty="0"/>
          </a:p>
        </p:txBody>
      </p:sp>
    </p:spTree>
    <p:extLst>
      <p:ext uri="{BB962C8B-B14F-4D97-AF65-F5344CB8AC3E}">
        <p14:creationId xmlns:p14="http://schemas.microsoft.com/office/powerpoint/2010/main" val="5757571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351CA0E-CBE1-4E9D-A054-D1EADA378CA2}"/>
              </a:ext>
            </a:extLst>
          </p:cNvPr>
          <p:cNvSpPr>
            <a:spLocks noGrp="1"/>
          </p:cNvSpPr>
          <p:nvPr>
            <p:ph type="title"/>
          </p:nvPr>
        </p:nvSpPr>
        <p:spPr>
          <a:xfrm>
            <a:off x="453990" y="695085"/>
            <a:ext cx="7886700" cy="702200"/>
          </a:xfrm>
        </p:spPr>
        <p:txBody>
          <a:bodyPr>
            <a:normAutofit fontScale="90000"/>
          </a:bodyPr>
          <a:lstStyle/>
          <a:p>
            <a:r>
              <a:rPr lang="en-US" dirty="0"/>
              <a:t/>
            </a:r>
            <a:br>
              <a:rPr lang="en-US" dirty="0"/>
            </a:br>
            <a:r>
              <a:rPr lang="en-US" sz="2000" b="1" dirty="0">
                <a:solidFill>
                  <a:schemeClr val="accent2"/>
                </a:solidFill>
                <a:effectLst>
                  <a:outerShdw blurRad="38100" dist="38100" dir="2700000" algn="tl">
                    <a:srgbClr val="000000">
                      <a:alpha val="43137"/>
                    </a:srgbClr>
                  </a:outerShdw>
                </a:effectLst>
              </a:rPr>
              <a:t>3. </a:t>
            </a:r>
            <a:r>
              <a:rPr lang="en-US" sz="2000" b="1" dirty="0" err="1" smtClean="0">
                <a:solidFill>
                  <a:schemeClr val="accent2"/>
                </a:solidFill>
                <a:effectLst>
                  <a:outerShdw blurRad="38100" dist="38100" dir="2700000" algn="tl">
                    <a:srgbClr val="000000">
                      <a:alpha val="43137"/>
                    </a:srgbClr>
                  </a:outerShdw>
                </a:effectLst>
              </a:rPr>
              <a:t>Definición</a:t>
            </a:r>
            <a:r>
              <a:rPr lang="en-US" sz="2000" b="1" dirty="0" smtClean="0">
                <a:solidFill>
                  <a:schemeClr val="accent2"/>
                </a:solidFill>
                <a:effectLst>
                  <a:outerShdw blurRad="38100" dist="38100" dir="2700000" algn="tl">
                    <a:srgbClr val="000000">
                      <a:alpha val="43137"/>
                    </a:srgbClr>
                  </a:outerShdw>
                </a:effectLst>
              </a:rPr>
              <a:t> de la </a:t>
            </a:r>
            <a:r>
              <a:rPr lang="en-US" sz="2000" b="1" dirty="0" err="1" smtClean="0">
                <a:solidFill>
                  <a:schemeClr val="accent2"/>
                </a:solidFill>
                <a:effectLst>
                  <a:outerShdw blurRad="38100" dist="38100" dir="2700000" algn="tl">
                    <a:srgbClr val="000000">
                      <a:alpha val="43137"/>
                    </a:srgbClr>
                  </a:outerShdw>
                </a:effectLst>
              </a:rPr>
              <a:t>visión</a:t>
            </a:r>
            <a:r>
              <a:rPr lang="en-US" sz="2000" b="1" dirty="0" smtClean="0">
                <a:solidFill>
                  <a:schemeClr val="accent2"/>
                </a:solidFill>
                <a:effectLst>
                  <a:outerShdw blurRad="38100" dist="38100" dir="2700000" algn="tl">
                    <a:srgbClr val="000000">
                      <a:alpha val="43137"/>
                    </a:srgbClr>
                  </a:outerShdw>
                </a:effectLst>
              </a:rPr>
              <a:t> </a:t>
            </a:r>
            <a:r>
              <a:rPr lang="en-US" sz="2000" b="1" dirty="0">
                <a:solidFill>
                  <a:schemeClr val="accent2"/>
                </a:solidFill>
                <a:effectLst>
                  <a:outerShdw blurRad="38100" dist="38100" dir="2700000" algn="tl">
                    <a:srgbClr val="000000">
                      <a:alpha val="43137"/>
                    </a:srgbClr>
                  </a:outerShdw>
                </a:effectLst>
              </a:rPr>
              <a:t>del </a:t>
            </a:r>
            <a:r>
              <a:rPr lang="en-US" sz="2000" b="1" dirty="0" err="1" smtClean="0">
                <a:solidFill>
                  <a:schemeClr val="accent2"/>
                </a:solidFill>
                <a:effectLst>
                  <a:outerShdw blurRad="38100" dist="38100" dir="2700000" algn="tl">
                    <a:srgbClr val="000000">
                      <a:alpha val="43137"/>
                    </a:srgbClr>
                  </a:outerShdw>
                </a:effectLst>
              </a:rPr>
              <a:t>mundo</a:t>
            </a:r>
            <a:r>
              <a:rPr lang="en-US" sz="2000" b="1" dirty="0" smtClean="0">
                <a:solidFill>
                  <a:schemeClr val="accent2"/>
                </a:solidFill>
                <a:effectLst>
                  <a:outerShdw blurRad="38100" dist="38100" dir="2700000" algn="tl">
                    <a:srgbClr val="000000">
                      <a:alpha val="43137"/>
                    </a:srgbClr>
                  </a:outerShdw>
                </a:effectLst>
              </a:rPr>
              <a:t> de la </a:t>
            </a:r>
            <a:r>
              <a:rPr lang="en-US" sz="2000" b="1" dirty="0" err="1" smtClean="0">
                <a:solidFill>
                  <a:schemeClr val="accent2"/>
                </a:solidFill>
                <a:effectLst>
                  <a:outerShdw blurRad="38100" dist="38100" dir="2700000" algn="tl">
                    <a:srgbClr val="000000">
                      <a:alpha val="43137"/>
                    </a:srgbClr>
                  </a:outerShdw>
                </a:effectLst>
              </a:rPr>
              <a:t>población</a:t>
            </a:r>
            <a:r>
              <a:rPr lang="en-US" sz="2000" b="1" dirty="0" smtClean="0">
                <a:solidFill>
                  <a:schemeClr val="accent2"/>
                </a:solidFill>
                <a:effectLst>
                  <a:outerShdw blurRad="38100" dist="38100" dir="2700000" algn="tl">
                    <a:srgbClr val="000000">
                      <a:alpha val="43137"/>
                    </a:srgbClr>
                  </a:outerShdw>
                </a:effectLst>
              </a:rPr>
              <a:t> </a:t>
            </a:r>
            <a:r>
              <a:rPr lang="en-US" sz="2000" b="1" dirty="0">
                <a:solidFill>
                  <a:schemeClr val="accent2"/>
                </a:solidFill>
                <a:effectLst>
                  <a:outerShdw blurRad="38100" dist="38100" dir="2700000" algn="tl">
                    <a:srgbClr val="000000">
                      <a:alpha val="43137"/>
                    </a:srgbClr>
                  </a:outerShdw>
                </a:effectLst>
              </a:rPr>
              <a:t>Inca </a:t>
            </a:r>
            <a:r>
              <a:rPr lang="en-US" sz="2000" b="1" dirty="0" smtClean="0">
                <a:solidFill>
                  <a:schemeClr val="accent2"/>
                </a:solidFill>
                <a:effectLst>
                  <a:outerShdw blurRad="38100" dist="38100" dir="2700000" algn="tl">
                    <a:srgbClr val="000000">
                      <a:alpha val="43137"/>
                    </a:srgbClr>
                  </a:outerShdw>
                </a:effectLst>
              </a:rPr>
              <a:t>de </a:t>
            </a:r>
            <a:r>
              <a:rPr lang="en-US" sz="2000" b="1" dirty="0" err="1" smtClean="0">
                <a:solidFill>
                  <a:schemeClr val="accent2"/>
                </a:solidFill>
                <a:effectLst>
                  <a:outerShdw blurRad="38100" dist="38100" dir="2700000" algn="tl">
                    <a:srgbClr val="000000">
                      <a:alpha val="43137"/>
                    </a:srgbClr>
                  </a:outerShdw>
                </a:effectLst>
              </a:rPr>
              <a:t>Perú</a:t>
            </a:r>
            <a:r>
              <a:rPr lang="en-US" sz="2000" b="1" dirty="0" smtClean="0">
                <a:solidFill>
                  <a:schemeClr val="accent2"/>
                </a:solidFill>
                <a:effectLst>
                  <a:outerShdw blurRad="38100" dist="38100" dir="2700000" algn="tl">
                    <a:srgbClr val="000000">
                      <a:alpha val="43137"/>
                    </a:srgbClr>
                  </a:outerShdw>
                </a:effectLst>
              </a:rPr>
              <a:t>. </a:t>
            </a:r>
            <a:r>
              <a:rPr lang="en-US" dirty="0"/>
              <a:t/>
            </a:r>
            <a:br>
              <a:rPr lang="en-US" dirty="0"/>
            </a:br>
            <a:endParaRPr lang="es-PE" dirty="0"/>
          </a:p>
        </p:txBody>
      </p:sp>
      <p:sp>
        <p:nvSpPr>
          <p:cNvPr id="3" name="Marcador de contenido 2">
            <a:extLst>
              <a:ext uri="{FF2B5EF4-FFF2-40B4-BE49-F238E27FC236}">
                <a16:creationId xmlns="" xmlns:a16="http://schemas.microsoft.com/office/drawing/2014/main" id="{D25EC50D-9331-4DD0-A87D-132DE90C6F43}"/>
              </a:ext>
            </a:extLst>
          </p:cNvPr>
          <p:cNvSpPr>
            <a:spLocks noGrp="1"/>
          </p:cNvSpPr>
          <p:nvPr>
            <p:ph idx="1"/>
          </p:nvPr>
        </p:nvSpPr>
        <p:spPr>
          <a:xfrm>
            <a:off x="385763" y="1114426"/>
            <a:ext cx="8343900" cy="3832622"/>
          </a:xfrm>
        </p:spPr>
        <p:txBody>
          <a:bodyPr>
            <a:normAutofit/>
          </a:bodyPr>
          <a:lstStyle/>
          <a:p>
            <a:pPr marL="0" indent="0">
              <a:buNone/>
            </a:pPr>
            <a:r>
              <a:rPr lang="en-US" dirty="0"/>
              <a:t/>
            </a:r>
            <a:br>
              <a:rPr lang="en-US" dirty="0"/>
            </a:br>
            <a:endParaRPr lang="en-US" dirty="0"/>
          </a:p>
          <a:p>
            <a:pPr marL="0" indent="0">
              <a:buNone/>
            </a:pPr>
            <a:r>
              <a:rPr lang="es-ES" sz="1200" dirty="0" smtClean="0"/>
              <a:t>Los </a:t>
            </a:r>
            <a:r>
              <a:rPr lang="es-ES" sz="1200" dirty="0"/>
              <a:t>antiguos colonos precolombinos desarrollaron una medicina basada en </a:t>
            </a:r>
            <a:r>
              <a:rPr lang="es-ES" sz="1200" dirty="0" smtClean="0"/>
              <a:t>el conocimiento </a:t>
            </a:r>
            <a:r>
              <a:rPr lang="es-ES" sz="1200" dirty="0"/>
              <a:t>de los chamanes. En la región de Piura, en el norte de Perú, se descubrió una tumba de 2.000 años de antigüedad. En el interior </a:t>
            </a:r>
            <a:r>
              <a:rPr lang="es-ES" sz="1200" dirty="0" smtClean="0"/>
              <a:t>se </a:t>
            </a:r>
            <a:r>
              <a:rPr lang="es-ES" sz="1200" dirty="0"/>
              <a:t>encontraron enterrados los restos de un curandero con diversos </a:t>
            </a:r>
            <a:r>
              <a:rPr lang="es-ES" sz="1200" dirty="0" smtClean="0"/>
              <a:t>objetos </a:t>
            </a:r>
            <a:r>
              <a:rPr lang="es-ES" sz="1200" dirty="0"/>
              <a:t>utilizados </a:t>
            </a:r>
            <a:r>
              <a:rPr lang="es-ES" sz="1200" dirty="0" smtClean="0"/>
              <a:t>durante </a:t>
            </a:r>
            <a:r>
              <a:rPr lang="es-ES" sz="1200" dirty="0"/>
              <a:t>su labor como chamán: piedras, cristales, dientes de puma, conchas, etc. </a:t>
            </a:r>
            <a:r>
              <a:rPr lang="es-ES" sz="1200" dirty="0" smtClean="0"/>
              <a:t>Vale la pena recordar que </a:t>
            </a:r>
            <a:r>
              <a:rPr lang="es-ES" sz="1200" dirty="0"/>
              <a:t>actualmente es el mismo contenido de la "</a:t>
            </a:r>
            <a:r>
              <a:rPr lang="es-ES" sz="1200" dirty="0" smtClean="0"/>
              <a:t>mesa </a:t>
            </a:r>
            <a:r>
              <a:rPr lang="es-ES" sz="1200" dirty="0"/>
              <a:t>de </a:t>
            </a:r>
            <a:r>
              <a:rPr lang="es-ES" sz="1200" dirty="0" smtClean="0"/>
              <a:t>trabajo</a:t>
            </a:r>
            <a:r>
              <a:rPr lang="es-ES" sz="1200" dirty="0"/>
              <a:t>"</a:t>
            </a:r>
            <a:r>
              <a:rPr lang="es-ES" sz="1200" dirty="0" smtClean="0"/>
              <a:t> utilizado </a:t>
            </a:r>
            <a:r>
              <a:rPr lang="es-ES" sz="1200" dirty="0"/>
              <a:t>en los rituales de los curanderos </a:t>
            </a:r>
            <a:r>
              <a:rPr lang="es-ES" sz="1200" dirty="0" smtClean="0"/>
              <a:t>de </a:t>
            </a:r>
            <a:r>
              <a:rPr lang="es-ES" sz="1200" dirty="0"/>
              <a:t>Perú </a:t>
            </a:r>
            <a:r>
              <a:rPr lang="es-ES" sz="1200" dirty="0" smtClean="0"/>
              <a:t>de </a:t>
            </a:r>
            <a:r>
              <a:rPr lang="es-ES" sz="1200" dirty="0"/>
              <a:t>esa zona </a:t>
            </a:r>
            <a:r>
              <a:rPr lang="es-ES" sz="1200" dirty="0" smtClean="0"/>
              <a:t>septentrional, </a:t>
            </a:r>
            <a:r>
              <a:rPr lang="es-ES" sz="1200" dirty="0"/>
              <a:t>lo que revelaría la continuidad histórica de la medicina en los Andes en </a:t>
            </a:r>
            <a:r>
              <a:rPr lang="es-ES" sz="1200" dirty="0" smtClean="0"/>
              <a:t>nuestros días.</a:t>
            </a:r>
            <a:r>
              <a:rPr lang="en-US" sz="1200" dirty="0"/>
              <a:t>
</a:t>
            </a:r>
            <a:endParaRPr lang="es-PE" sz="1000" dirty="0"/>
          </a:p>
          <a:p>
            <a:pPr marL="0" indent="0">
              <a:buNone/>
            </a:pPr>
            <a:endParaRPr lang="es-PE" sz="1000" dirty="0"/>
          </a:p>
          <a:p>
            <a:pPr marL="0" indent="0">
              <a:buNone/>
            </a:pPr>
            <a:endParaRPr lang="es-PE" sz="1000" dirty="0"/>
          </a:p>
          <a:p>
            <a:pPr marL="0" indent="0">
              <a:buNone/>
            </a:pPr>
            <a:endParaRPr lang="es-PE" sz="1000" dirty="0"/>
          </a:p>
          <a:p>
            <a:pPr marL="0" indent="0">
              <a:buNone/>
            </a:pPr>
            <a:endParaRPr lang="es-PE" sz="1000" dirty="0"/>
          </a:p>
          <a:p>
            <a:pPr marL="0" indent="0">
              <a:buNone/>
            </a:pPr>
            <a:endParaRPr lang="es-PE" sz="1000" dirty="0"/>
          </a:p>
          <a:p>
            <a:pPr marL="0" indent="0">
              <a:buNone/>
            </a:pPr>
            <a:r>
              <a:rPr lang="es-PE" sz="1000" dirty="0" err="1"/>
              <a:t>Frisancho</a:t>
            </a:r>
            <a:r>
              <a:rPr lang="es-PE" sz="1000" dirty="0"/>
              <a:t> Velarde, Óscar Concepción mágico-religiosa de la Medicina en la América Prehispánica Acta Médica Peruana, vol. 29, núm. 2, abril-junio, 2012, pp. 121-127 Colegio Médico del Perú Lima, Perú</a:t>
            </a:r>
          </a:p>
          <a:p>
            <a:pPr marL="0" indent="0">
              <a:buNone/>
            </a:pPr>
            <a:endParaRPr lang="es-PE" dirty="0"/>
          </a:p>
        </p:txBody>
      </p:sp>
    </p:spTree>
    <p:extLst>
      <p:ext uri="{BB962C8B-B14F-4D97-AF65-F5344CB8AC3E}">
        <p14:creationId xmlns:p14="http://schemas.microsoft.com/office/powerpoint/2010/main" val="5757571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351CA0E-CBE1-4E9D-A054-D1EADA378CA2}"/>
              </a:ext>
            </a:extLst>
          </p:cNvPr>
          <p:cNvSpPr>
            <a:spLocks noGrp="1"/>
          </p:cNvSpPr>
          <p:nvPr>
            <p:ph type="title"/>
          </p:nvPr>
        </p:nvSpPr>
        <p:spPr>
          <a:xfrm>
            <a:off x="423167" y="880020"/>
            <a:ext cx="7886700" cy="640556"/>
          </a:xfrm>
        </p:spPr>
        <p:txBody>
          <a:bodyPr>
            <a:normAutofit fontScale="90000"/>
          </a:bodyPr>
          <a:lstStyle/>
          <a:p>
            <a:r>
              <a:rPr lang="en-US" dirty="0"/>
              <a:t/>
            </a:r>
            <a:br>
              <a:rPr lang="en-US" dirty="0"/>
            </a:br>
            <a:r>
              <a:rPr lang="en-US" sz="2000" b="1" dirty="0">
                <a:solidFill>
                  <a:schemeClr val="accent2"/>
                </a:solidFill>
                <a:effectLst>
                  <a:outerShdw blurRad="38100" dist="38100" dir="2700000" algn="tl">
                    <a:srgbClr val="000000">
                      <a:alpha val="43137"/>
                    </a:srgbClr>
                  </a:outerShdw>
                </a:effectLst>
              </a:rPr>
              <a:t>3. </a:t>
            </a:r>
            <a:r>
              <a:rPr lang="en-US" sz="2000" b="1" dirty="0" err="1">
                <a:solidFill>
                  <a:schemeClr val="accent2"/>
                </a:solidFill>
                <a:effectLst>
                  <a:outerShdw blurRad="38100" dist="38100" dir="2700000" algn="tl">
                    <a:srgbClr val="000000">
                      <a:alpha val="43137"/>
                    </a:srgbClr>
                  </a:outerShdw>
                </a:effectLst>
              </a:rPr>
              <a:t>Defininción</a:t>
            </a:r>
            <a:r>
              <a:rPr lang="en-US" sz="2000" b="1" dirty="0">
                <a:solidFill>
                  <a:schemeClr val="accent2"/>
                </a:solidFill>
                <a:effectLst>
                  <a:outerShdw blurRad="38100" dist="38100" dir="2700000" algn="tl">
                    <a:srgbClr val="000000">
                      <a:alpha val="43137"/>
                    </a:srgbClr>
                  </a:outerShdw>
                </a:effectLst>
              </a:rPr>
              <a:t> de la </a:t>
            </a:r>
            <a:r>
              <a:rPr lang="en-US" sz="2000" b="1" dirty="0" err="1">
                <a:solidFill>
                  <a:schemeClr val="accent2"/>
                </a:solidFill>
                <a:effectLst>
                  <a:outerShdw blurRad="38100" dist="38100" dir="2700000" algn="tl">
                    <a:srgbClr val="000000">
                      <a:alpha val="43137"/>
                    </a:srgbClr>
                  </a:outerShdw>
                </a:effectLst>
              </a:rPr>
              <a:t>visión</a:t>
            </a:r>
            <a:r>
              <a:rPr lang="en-US" sz="2000" b="1" dirty="0">
                <a:solidFill>
                  <a:schemeClr val="accent2"/>
                </a:solidFill>
                <a:effectLst>
                  <a:outerShdw blurRad="38100" dist="38100" dir="2700000" algn="tl">
                    <a:srgbClr val="000000">
                      <a:alpha val="43137"/>
                    </a:srgbClr>
                  </a:outerShdw>
                </a:effectLst>
              </a:rPr>
              <a:t> del </a:t>
            </a:r>
            <a:r>
              <a:rPr lang="en-US" sz="2000" b="1" dirty="0" err="1">
                <a:solidFill>
                  <a:schemeClr val="accent2"/>
                </a:solidFill>
                <a:effectLst>
                  <a:outerShdw blurRad="38100" dist="38100" dir="2700000" algn="tl">
                    <a:srgbClr val="000000">
                      <a:alpha val="43137"/>
                    </a:srgbClr>
                  </a:outerShdw>
                </a:effectLst>
              </a:rPr>
              <a:t>mundo</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por</a:t>
            </a:r>
            <a:r>
              <a:rPr lang="en-US" sz="2000" b="1" dirty="0">
                <a:solidFill>
                  <a:schemeClr val="accent2"/>
                </a:solidFill>
                <a:effectLst>
                  <a:outerShdw blurRad="38100" dist="38100" dir="2700000" algn="tl">
                    <a:srgbClr val="000000">
                      <a:alpha val="43137"/>
                    </a:srgbClr>
                  </a:outerShdw>
                </a:effectLst>
              </a:rPr>
              <a:t> parte de la </a:t>
            </a:r>
            <a:r>
              <a:rPr lang="en-US" sz="2000" b="1" dirty="0" err="1">
                <a:solidFill>
                  <a:schemeClr val="accent2"/>
                </a:solidFill>
                <a:effectLst>
                  <a:outerShdw blurRad="38100" dist="38100" dir="2700000" algn="tl">
                    <a:srgbClr val="000000">
                      <a:alpha val="43137"/>
                    </a:srgbClr>
                  </a:outerShdw>
                </a:effectLst>
              </a:rPr>
              <a:t>población</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precolombina</a:t>
            </a:r>
            <a:r>
              <a:rPr lang="en-US" sz="2000" b="1" dirty="0">
                <a:solidFill>
                  <a:schemeClr val="accent2"/>
                </a:solidFill>
                <a:effectLst>
                  <a:outerShdw blurRad="38100" dist="38100" dir="2700000" algn="tl">
                    <a:srgbClr val="000000">
                      <a:alpha val="43137"/>
                    </a:srgbClr>
                  </a:outerShdw>
                </a:effectLst>
              </a:rPr>
              <a:t> de </a:t>
            </a:r>
            <a:r>
              <a:rPr lang="en-US" sz="2000" b="1" dirty="0" err="1">
                <a:solidFill>
                  <a:schemeClr val="accent2"/>
                </a:solidFill>
                <a:effectLst>
                  <a:outerShdw blurRad="38100" dist="38100" dir="2700000" algn="tl">
                    <a:srgbClr val="000000">
                      <a:alpha val="43137"/>
                    </a:srgbClr>
                  </a:outerShdw>
                </a:effectLst>
              </a:rPr>
              <a:t>Perú</a:t>
            </a:r>
            <a:r>
              <a:rPr lang="en-US" sz="2000" b="1" dirty="0">
                <a:solidFill>
                  <a:schemeClr val="accent2"/>
                </a:solidFill>
                <a:effectLst>
                  <a:outerShdw blurRad="38100" dist="38100" dir="2700000" algn="tl">
                    <a:srgbClr val="000000">
                      <a:alpha val="43137"/>
                    </a:srgbClr>
                  </a:outerShdw>
                </a:effectLst>
              </a:rPr>
              <a:t> </a:t>
            </a:r>
            <a:br>
              <a:rPr lang="en-US" sz="2000" b="1" dirty="0">
                <a:solidFill>
                  <a:schemeClr val="accent2"/>
                </a:solidFill>
                <a:effectLst>
                  <a:outerShdw blurRad="38100" dist="38100" dir="2700000" algn="tl">
                    <a:srgbClr val="000000">
                      <a:alpha val="43137"/>
                    </a:srgbClr>
                  </a:outerShdw>
                </a:effectLst>
              </a:rPr>
            </a:br>
            <a:endParaRPr lang="es-PE" sz="20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 xmlns:a16="http://schemas.microsoft.com/office/drawing/2014/main" id="{D25EC50D-9331-4DD0-A87D-132DE90C6F43}"/>
              </a:ext>
            </a:extLst>
          </p:cNvPr>
          <p:cNvSpPr>
            <a:spLocks noGrp="1"/>
          </p:cNvSpPr>
          <p:nvPr>
            <p:ph idx="1"/>
          </p:nvPr>
        </p:nvSpPr>
        <p:spPr>
          <a:xfrm>
            <a:off x="365215" y="1422651"/>
            <a:ext cx="8343900" cy="1639048"/>
          </a:xfrm>
        </p:spPr>
        <p:txBody>
          <a:bodyPr>
            <a:normAutofit/>
          </a:bodyPr>
          <a:lstStyle/>
          <a:p>
            <a:pPr marL="0" indent="0" algn="just">
              <a:buNone/>
            </a:pPr>
            <a:endParaRPr lang="es-ES" sz="1200" dirty="0" smtClean="0"/>
          </a:p>
          <a:p>
            <a:pPr marL="0" indent="0" algn="just">
              <a:buNone/>
            </a:pPr>
            <a:r>
              <a:rPr lang="es-ES" sz="1200" dirty="0" smtClean="0"/>
              <a:t>La </a:t>
            </a:r>
            <a:r>
              <a:rPr lang="es-ES" sz="1200" dirty="0"/>
              <a:t>variedad de nombres quechuas y </a:t>
            </a:r>
            <a:r>
              <a:rPr lang="es-ES" sz="1200" dirty="0" err="1"/>
              <a:t>aymaras</a:t>
            </a:r>
            <a:r>
              <a:rPr lang="es-ES" sz="1200" dirty="0"/>
              <a:t> para los curanderos indígenas sugiere que había muchos tipos de médicos en el antiguo Perú que curaban de diferentes </a:t>
            </a:r>
            <a:r>
              <a:rPr lang="es-ES" sz="1200" dirty="0" smtClean="0"/>
              <a:t>maneras empleando la religión</a:t>
            </a:r>
            <a:r>
              <a:rPr lang="es-ES" sz="1200" dirty="0"/>
              <a:t>, </a:t>
            </a:r>
            <a:r>
              <a:rPr lang="es-ES" sz="1200" dirty="0" smtClean="0"/>
              <a:t>la magia, el conocimiento </a:t>
            </a:r>
            <a:r>
              <a:rPr lang="es-ES" sz="1200" dirty="0"/>
              <a:t>empírico de plantas medicinales </a:t>
            </a:r>
            <a:r>
              <a:rPr lang="es-ES" sz="1200" dirty="0" smtClean="0"/>
              <a:t>y algunas </a:t>
            </a:r>
            <a:r>
              <a:rPr lang="es-ES" sz="1200" dirty="0"/>
              <a:t>habilidades </a:t>
            </a:r>
            <a:r>
              <a:rPr lang="es-ES" sz="1200" dirty="0" smtClean="0"/>
              <a:t>quirúrgicas. </a:t>
            </a:r>
            <a:r>
              <a:rPr lang="es-ES" sz="1200" dirty="0"/>
              <a:t>Parece que el </a:t>
            </a:r>
            <a:r>
              <a:rPr lang="es-ES" sz="1200" dirty="0" err="1" smtClean="0"/>
              <a:t>hampicamayoc</a:t>
            </a:r>
            <a:r>
              <a:rPr lang="es-ES" sz="1200" dirty="0" smtClean="0"/>
              <a:t> </a:t>
            </a:r>
            <a:r>
              <a:rPr lang="es-ES" sz="1200" dirty="0"/>
              <a:t>estaba entre </a:t>
            </a:r>
            <a:r>
              <a:rPr lang="es-ES" sz="1200" dirty="0" smtClean="0"/>
              <a:t>los curanderos </a:t>
            </a:r>
            <a:r>
              <a:rPr lang="es-ES" sz="1200" dirty="0"/>
              <a:t>que más se correspondían con el sanador europeo de la época.</a:t>
            </a:r>
            <a:r>
              <a:rPr lang="en-US" sz="1200" dirty="0" smtClean="0"/>
              <a:t>
</a:t>
            </a:r>
            <a:endParaRPr lang="es-PE" sz="1200" dirty="0"/>
          </a:p>
        </p:txBody>
      </p:sp>
    </p:spTree>
    <p:extLst>
      <p:ext uri="{BB962C8B-B14F-4D97-AF65-F5344CB8AC3E}">
        <p14:creationId xmlns:p14="http://schemas.microsoft.com/office/powerpoint/2010/main" val="5757571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351CA0E-CBE1-4E9D-A054-D1EADA378CA2}"/>
              </a:ext>
            </a:extLst>
          </p:cNvPr>
          <p:cNvSpPr>
            <a:spLocks noGrp="1"/>
          </p:cNvSpPr>
          <p:nvPr>
            <p:ph type="title"/>
          </p:nvPr>
        </p:nvSpPr>
        <p:spPr>
          <a:xfrm>
            <a:off x="578921" y="950948"/>
            <a:ext cx="7886700" cy="445347"/>
          </a:xfrm>
        </p:spPr>
        <p:txBody>
          <a:bodyPr>
            <a:normAutofit/>
          </a:bodyPr>
          <a:lstStyle/>
          <a:p>
            <a:r>
              <a:rPr lang="es-PE" sz="1800" b="1" dirty="0">
                <a:solidFill>
                  <a:schemeClr val="accent2"/>
                </a:solidFill>
                <a:effectLst>
                  <a:outerShdw blurRad="38100" dist="38100" dir="2700000" algn="tl">
                    <a:srgbClr val="000000">
                      <a:alpha val="43137"/>
                    </a:srgbClr>
                  </a:outerShdw>
                </a:effectLst>
              </a:rPr>
              <a:t>3. </a:t>
            </a:r>
            <a:r>
              <a:rPr lang="es-PE" sz="1800" b="1" dirty="0" smtClean="0">
                <a:solidFill>
                  <a:schemeClr val="accent2"/>
                </a:solidFill>
                <a:effectLst>
                  <a:outerShdw blurRad="38100" dist="38100" dir="2700000" algn="tl">
                    <a:srgbClr val="000000">
                      <a:alpha val="43137"/>
                    </a:srgbClr>
                  </a:outerShdw>
                </a:effectLst>
              </a:rPr>
              <a:t>Definición de chamanismo</a:t>
            </a:r>
            <a:endParaRPr lang="es-PE" sz="18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 xmlns:a16="http://schemas.microsoft.com/office/drawing/2014/main" id="{D25EC50D-9331-4DD0-A87D-132DE90C6F43}"/>
              </a:ext>
            </a:extLst>
          </p:cNvPr>
          <p:cNvSpPr>
            <a:spLocks noGrp="1"/>
          </p:cNvSpPr>
          <p:nvPr>
            <p:ph idx="1"/>
          </p:nvPr>
        </p:nvSpPr>
        <p:spPr>
          <a:xfrm>
            <a:off x="344619" y="1036128"/>
            <a:ext cx="8284338" cy="274988"/>
          </a:xfrm>
        </p:spPr>
        <p:txBody>
          <a:bodyPr>
            <a:normAutofit fontScale="32500" lnSpcReduction="20000"/>
          </a:bodyPr>
          <a:lstStyle/>
          <a:p>
            <a:pPr marL="0" indent="0">
              <a:buNone/>
            </a:pPr>
            <a:r>
              <a:rPr lang="es-PE" dirty="0"/>
              <a:t/>
            </a:r>
            <a:br>
              <a:rPr lang="es-PE" dirty="0"/>
            </a:br>
            <a:endParaRPr lang="es-PE" sz="3400" dirty="0"/>
          </a:p>
          <a:p>
            <a:pPr marL="0" indent="0">
              <a:buNone/>
            </a:pPr>
            <a:endParaRPr lang="es-PE" dirty="0"/>
          </a:p>
          <a:p>
            <a:pPr marL="0" indent="0">
              <a:buNone/>
            </a:pPr>
            <a:endParaRPr lang="es-PE" dirty="0"/>
          </a:p>
        </p:txBody>
      </p:sp>
      <p:sp>
        <p:nvSpPr>
          <p:cNvPr id="6" name="5 CuadroTexto"/>
          <p:cNvSpPr txBox="1"/>
          <p:nvPr/>
        </p:nvSpPr>
        <p:spPr>
          <a:xfrm>
            <a:off x="578921" y="1173622"/>
            <a:ext cx="7490361" cy="3639458"/>
          </a:xfrm>
          <a:prstGeom prst="rect">
            <a:avLst/>
          </a:prstGeom>
          <a:noFill/>
        </p:spPr>
        <p:txBody>
          <a:bodyPr wrap="square" lIns="68580" tIns="34290" rIns="68580" bIns="34290" rtlCol="0">
            <a:spAutoFit/>
          </a:bodyPr>
          <a:lstStyle/>
          <a:p>
            <a:pPr algn="just"/>
            <a:r>
              <a:rPr lang="en-US" dirty="0"/>
              <a:t/>
            </a:r>
            <a:br>
              <a:rPr lang="en-US" dirty="0"/>
            </a:br>
            <a:endParaRPr lang="en-US" dirty="0"/>
          </a:p>
          <a:p>
            <a:pPr algn="just"/>
            <a:r>
              <a:rPr lang="es-ES" sz="1200" dirty="0" smtClean="0"/>
              <a:t>La </a:t>
            </a:r>
            <a:r>
              <a:rPr lang="es-ES" sz="1200" dirty="0"/>
              <a:t>medicina precolombina </a:t>
            </a:r>
            <a:r>
              <a:rPr lang="es-ES" sz="1200" dirty="0" smtClean="0"/>
              <a:t>estaba basada </a:t>
            </a:r>
            <a:r>
              <a:rPr lang="es-ES" sz="1200" dirty="0"/>
              <a:t>en el chamanismo y el </a:t>
            </a:r>
            <a:r>
              <a:rPr lang="es-ES" sz="1200" dirty="0" smtClean="0"/>
              <a:t>curanderismo. Estos </a:t>
            </a:r>
            <a:r>
              <a:rPr lang="es-ES" sz="1200" dirty="0"/>
              <a:t>"curanderos" </a:t>
            </a:r>
            <a:r>
              <a:rPr lang="es-ES" sz="1200" dirty="0" smtClean="0"/>
              <a:t>eran </a:t>
            </a:r>
            <a:r>
              <a:rPr lang="es-ES" sz="1200" dirty="0"/>
              <a:t>elegidos por </a:t>
            </a:r>
            <a:r>
              <a:rPr lang="es-ES" sz="1200" dirty="0" smtClean="0"/>
              <a:t>de </a:t>
            </a:r>
            <a:r>
              <a:rPr lang="es-ES" sz="1200" dirty="0"/>
              <a:t>generación en generación o por </a:t>
            </a:r>
            <a:r>
              <a:rPr lang="es-ES" sz="1200" dirty="0" smtClean="0"/>
              <a:t>el llamamiento </a:t>
            </a:r>
            <a:r>
              <a:rPr lang="es-ES" sz="1200" dirty="0"/>
              <a:t>de divinidades y se ocuparon de la salud de la población. </a:t>
            </a:r>
            <a:r>
              <a:rPr lang="es-ES" sz="1200" dirty="0" smtClean="0"/>
              <a:t>Los chamanes se </a:t>
            </a:r>
            <a:r>
              <a:rPr lang="es-ES" sz="1200" dirty="0"/>
              <a:t>encargaron de cuidar la salud individual y colectiva de los pueblos indígenas con gran éxito a nivel físico, mental y espiritual. Muchas de estas prácticas de contenido mágico-religiosos </a:t>
            </a:r>
            <a:r>
              <a:rPr lang="es-ES" sz="1200" dirty="0" smtClean="0"/>
              <a:t>de </a:t>
            </a:r>
            <a:r>
              <a:rPr lang="es-ES" sz="1200" dirty="0"/>
              <a:t>la medicina andina precolombina quedaron como patrimonio histórico-cultural conservados en restos arqueológicos </a:t>
            </a:r>
            <a:r>
              <a:rPr lang="es-ES" sz="1200" dirty="0" smtClean="0"/>
              <a:t>precolombinos de cerámica, textiles </a:t>
            </a:r>
            <a:r>
              <a:rPr lang="es-ES" sz="1200" dirty="0"/>
              <a:t>y otras expresiones </a:t>
            </a:r>
            <a:r>
              <a:rPr lang="es-ES" sz="1200" dirty="0" smtClean="0"/>
              <a:t>artísticas. </a:t>
            </a:r>
            <a:r>
              <a:rPr lang="en-US" sz="1200" dirty="0"/>
              <a:t>
</a:t>
            </a:r>
            <a:endParaRPr lang="es-PE" sz="1200" dirty="0"/>
          </a:p>
          <a:p>
            <a:pPr algn="just"/>
            <a:endParaRPr lang="es-PE" sz="1200" dirty="0"/>
          </a:p>
          <a:p>
            <a:pPr algn="just"/>
            <a:endParaRPr lang="es-PE" sz="1200" dirty="0"/>
          </a:p>
          <a:p>
            <a:pPr algn="just"/>
            <a:endParaRPr lang="es-PE" sz="1200" dirty="0"/>
          </a:p>
          <a:p>
            <a:pPr algn="just"/>
            <a:endParaRPr lang="es-PE" sz="1200" dirty="0"/>
          </a:p>
          <a:p>
            <a:pPr algn="just"/>
            <a:endParaRPr lang="es-PE" sz="1200" dirty="0"/>
          </a:p>
          <a:p>
            <a:pPr algn="just"/>
            <a:endParaRPr lang="es-PE" sz="1200" dirty="0"/>
          </a:p>
          <a:p>
            <a:pPr algn="just"/>
            <a:endParaRPr lang="es-PE" sz="1200" dirty="0"/>
          </a:p>
          <a:p>
            <a:pPr algn="just"/>
            <a:endParaRPr lang="es-PE" sz="1000" dirty="0"/>
          </a:p>
          <a:p>
            <a:pPr algn="just"/>
            <a:r>
              <a:rPr lang="it-IT" sz="1000" dirty="0"/>
              <a:t>R. G. Franco:</a:t>
            </a:r>
            <a:r>
              <a:rPr lang="es-PE" sz="1000" dirty="0"/>
              <a:t>chamanismo y plantas de poder en el mundo Precolombino de la Costa Norte del Perú . Perspectivas Latinoamericanas El </a:t>
            </a:r>
            <a:r>
              <a:rPr lang="es-PE" sz="1000" dirty="0" err="1"/>
              <a:t>Taki</a:t>
            </a:r>
            <a:r>
              <a:rPr lang="es-PE" sz="1000" dirty="0"/>
              <a:t> </a:t>
            </a:r>
            <a:r>
              <a:rPr lang="es-PE" sz="1000" dirty="0" err="1"/>
              <a:t>Onqoy</a:t>
            </a:r>
            <a:r>
              <a:rPr lang="es-PE" sz="1000" dirty="0"/>
              <a:t>, 2015</a:t>
            </a:r>
          </a:p>
        </p:txBody>
      </p:sp>
    </p:spTree>
    <p:extLst>
      <p:ext uri="{BB962C8B-B14F-4D97-AF65-F5344CB8AC3E}">
        <p14:creationId xmlns:p14="http://schemas.microsoft.com/office/powerpoint/2010/main" val="5757571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351CA0E-CBE1-4E9D-A054-D1EADA378CA2}"/>
              </a:ext>
            </a:extLst>
          </p:cNvPr>
          <p:cNvSpPr>
            <a:spLocks noGrp="1"/>
          </p:cNvSpPr>
          <p:nvPr>
            <p:ph type="title"/>
          </p:nvPr>
        </p:nvSpPr>
        <p:spPr>
          <a:xfrm>
            <a:off x="618376" y="762973"/>
            <a:ext cx="7886700" cy="474302"/>
          </a:xfrm>
        </p:spPr>
        <p:txBody>
          <a:bodyPr>
            <a:normAutofit/>
          </a:bodyPr>
          <a:lstStyle/>
          <a:p>
            <a:r>
              <a:rPr lang="en-US" sz="1800" b="1" dirty="0">
                <a:solidFill>
                  <a:schemeClr val="accent2"/>
                </a:solidFill>
                <a:effectLst>
                  <a:outerShdw blurRad="38100" dist="38100" dir="2700000" algn="tl">
                    <a:srgbClr val="000000">
                      <a:alpha val="43137"/>
                    </a:srgbClr>
                  </a:outerShdw>
                </a:effectLst>
              </a:rPr>
              <a:t>3. </a:t>
            </a:r>
            <a:r>
              <a:rPr lang="en-US" sz="1800" b="1" dirty="0" err="1">
                <a:solidFill>
                  <a:schemeClr val="accent2"/>
                </a:solidFill>
                <a:effectLst>
                  <a:outerShdw blurRad="38100" dist="38100" dir="2700000" algn="tl">
                    <a:srgbClr val="000000">
                      <a:alpha val="43137"/>
                    </a:srgbClr>
                  </a:outerShdw>
                </a:effectLst>
              </a:rPr>
              <a:t>Defininción</a:t>
            </a:r>
            <a:r>
              <a:rPr lang="en-US" sz="1800" b="1" dirty="0">
                <a:solidFill>
                  <a:schemeClr val="accent2"/>
                </a:solidFill>
                <a:effectLst>
                  <a:outerShdw blurRad="38100" dist="38100" dir="2700000" algn="tl">
                    <a:srgbClr val="000000">
                      <a:alpha val="43137"/>
                    </a:srgbClr>
                  </a:outerShdw>
                </a:effectLst>
              </a:rPr>
              <a:t> de la </a:t>
            </a:r>
            <a:r>
              <a:rPr lang="en-US" sz="1800" b="1" dirty="0" err="1">
                <a:solidFill>
                  <a:schemeClr val="accent2"/>
                </a:solidFill>
                <a:effectLst>
                  <a:outerShdw blurRad="38100" dist="38100" dir="2700000" algn="tl">
                    <a:srgbClr val="000000">
                      <a:alpha val="43137"/>
                    </a:srgbClr>
                  </a:outerShdw>
                </a:effectLst>
              </a:rPr>
              <a:t>visión</a:t>
            </a:r>
            <a:r>
              <a:rPr lang="en-US" sz="1800" b="1" dirty="0">
                <a:solidFill>
                  <a:schemeClr val="accent2"/>
                </a:solidFill>
                <a:effectLst>
                  <a:outerShdw blurRad="38100" dist="38100" dir="2700000" algn="tl">
                    <a:srgbClr val="000000">
                      <a:alpha val="43137"/>
                    </a:srgbClr>
                  </a:outerShdw>
                </a:effectLst>
              </a:rPr>
              <a:t> del </a:t>
            </a:r>
            <a:r>
              <a:rPr lang="en-US" sz="1800" b="1" dirty="0" err="1">
                <a:solidFill>
                  <a:schemeClr val="accent2"/>
                </a:solidFill>
                <a:effectLst>
                  <a:outerShdw blurRad="38100" dist="38100" dir="2700000" algn="tl">
                    <a:srgbClr val="000000">
                      <a:alpha val="43137"/>
                    </a:srgbClr>
                  </a:outerShdw>
                </a:effectLst>
              </a:rPr>
              <a:t>mundo</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por</a:t>
            </a:r>
            <a:r>
              <a:rPr lang="en-US" sz="1800" b="1" dirty="0">
                <a:solidFill>
                  <a:schemeClr val="accent2"/>
                </a:solidFill>
                <a:effectLst>
                  <a:outerShdw blurRad="38100" dist="38100" dir="2700000" algn="tl">
                    <a:srgbClr val="000000">
                      <a:alpha val="43137"/>
                    </a:srgbClr>
                  </a:outerShdw>
                </a:effectLst>
              </a:rPr>
              <a:t> parte de la </a:t>
            </a:r>
            <a:r>
              <a:rPr lang="en-US" sz="1800" b="1" dirty="0" err="1">
                <a:solidFill>
                  <a:schemeClr val="accent2"/>
                </a:solidFill>
                <a:effectLst>
                  <a:outerShdw blurRad="38100" dist="38100" dir="2700000" algn="tl">
                    <a:srgbClr val="000000">
                      <a:alpha val="43137"/>
                    </a:srgbClr>
                  </a:outerShdw>
                </a:effectLst>
              </a:rPr>
              <a:t>población</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precolombina</a:t>
            </a:r>
            <a:r>
              <a:rPr lang="en-US" sz="1800" b="1" dirty="0">
                <a:solidFill>
                  <a:schemeClr val="accent2"/>
                </a:solidFill>
                <a:effectLst>
                  <a:outerShdw blurRad="38100" dist="38100" dir="2700000" algn="tl">
                    <a:srgbClr val="000000">
                      <a:alpha val="43137"/>
                    </a:srgbClr>
                  </a:outerShdw>
                </a:effectLst>
              </a:rPr>
              <a:t> de </a:t>
            </a:r>
            <a:r>
              <a:rPr lang="en-US" sz="1800" b="1" dirty="0" err="1">
                <a:solidFill>
                  <a:schemeClr val="accent2"/>
                </a:solidFill>
                <a:effectLst>
                  <a:outerShdw blurRad="38100" dist="38100" dir="2700000" algn="tl">
                    <a:srgbClr val="000000">
                      <a:alpha val="43137"/>
                    </a:srgbClr>
                  </a:outerShdw>
                </a:effectLst>
              </a:rPr>
              <a:t>Perú</a:t>
            </a:r>
            <a:r>
              <a:rPr lang="en-US" sz="1800" b="1" dirty="0">
                <a:solidFill>
                  <a:schemeClr val="accent2"/>
                </a:solidFill>
                <a:effectLst>
                  <a:outerShdw blurRad="38100" dist="38100" dir="2700000" algn="tl">
                    <a:srgbClr val="000000">
                      <a:alpha val="43137"/>
                    </a:srgbClr>
                  </a:outerShdw>
                </a:effectLst>
              </a:rPr>
              <a:t>. </a:t>
            </a:r>
            <a:endParaRPr lang="es-PE" sz="1800" b="1" dirty="0">
              <a:solidFill>
                <a:schemeClr val="accent2"/>
              </a:solidFill>
              <a:effectLst>
                <a:outerShdw blurRad="38100" dist="38100" dir="2700000" algn="tl">
                  <a:srgbClr val="000000">
                    <a:alpha val="43137"/>
                  </a:srgbClr>
                </a:outerShdw>
              </a:effectLst>
            </a:endParaRPr>
          </a:p>
        </p:txBody>
      </p:sp>
      <p:graphicFrame>
        <p:nvGraphicFramePr>
          <p:cNvPr id="4" name="3 Tabla"/>
          <p:cNvGraphicFramePr>
            <a:graphicFrameLocks noGrp="1"/>
          </p:cNvGraphicFramePr>
          <p:nvPr>
            <p:extLst>
              <p:ext uri="{D42A27DB-BD31-4B8C-83A1-F6EECF244321}">
                <p14:modId xmlns:p14="http://schemas.microsoft.com/office/powerpoint/2010/main" val="584378497"/>
              </p:ext>
            </p:extLst>
          </p:nvPr>
        </p:nvGraphicFramePr>
        <p:xfrm>
          <a:off x="1826728" y="1605466"/>
          <a:ext cx="4594854" cy="2620872"/>
        </p:xfrm>
        <a:graphic>
          <a:graphicData uri="http://schemas.openxmlformats.org/drawingml/2006/table">
            <a:tbl>
              <a:tblPr/>
              <a:tblGrid>
                <a:gridCol w="2042505">
                  <a:extLst>
                    <a:ext uri="{9D8B030D-6E8A-4147-A177-3AD203B41FA5}">
                      <a16:colId xmlns="" xmlns:a16="http://schemas.microsoft.com/office/drawing/2014/main" val="20000"/>
                    </a:ext>
                  </a:extLst>
                </a:gridCol>
                <a:gridCol w="2552349">
                  <a:extLst>
                    <a:ext uri="{9D8B030D-6E8A-4147-A177-3AD203B41FA5}">
                      <a16:colId xmlns="" xmlns:a16="http://schemas.microsoft.com/office/drawing/2014/main" val="20001"/>
                    </a:ext>
                  </a:extLst>
                </a:gridCol>
              </a:tblGrid>
              <a:tr h="145604">
                <a:tc>
                  <a:txBody>
                    <a:bodyPr/>
                    <a:lstStyle/>
                    <a:p>
                      <a:pPr marL="71755">
                        <a:spcBef>
                          <a:spcPts val="400"/>
                        </a:spcBef>
                        <a:spcAft>
                          <a:spcPts val="0"/>
                        </a:spcAft>
                      </a:pPr>
                      <a:r>
                        <a:rPr lang="en-US" sz="900" b="1" i="1" dirty="0" err="1" smtClean="0">
                          <a:solidFill>
                            <a:srgbClr val="231F20"/>
                          </a:solidFill>
                          <a:latin typeface="Times New Roman"/>
                          <a:ea typeface="Times New Roman"/>
                          <a:cs typeface="Times New Roman"/>
                        </a:rPr>
                        <a:t>Nombre</a:t>
                      </a:r>
                      <a:r>
                        <a:rPr lang="en-US" sz="900" b="1" i="1" dirty="0" smtClean="0">
                          <a:solidFill>
                            <a:srgbClr val="231F20"/>
                          </a:solidFill>
                          <a:latin typeface="Times New Roman"/>
                          <a:ea typeface="Times New Roman"/>
                          <a:cs typeface="Times New Roman"/>
                        </a:rPr>
                        <a:t> </a:t>
                      </a:r>
                      <a:r>
                        <a:rPr lang="en-US" sz="900" b="1" i="1" dirty="0" err="1" smtClean="0">
                          <a:solidFill>
                            <a:srgbClr val="231F20"/>
                          </a:solidFill>
                          <a:latin typeface="Times New Roman"/>
                          <a:ea typeface="Times New Roman"/>
                          <a:cs typeface="Times New Roman"/>
                        </a:rPr>
                        <a:t>indígena</a:t>
                      </a:r>
                      <a:endParaRPr lang="es-PE" sz="1000" b="1"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0"/>
                        </a:spcBef>
                        <a:spcAft>
                          <a:spcPts val="0"/>
                        </a:spcAft>
                      </a:pPr>
                      <a:r>
                        <a:rPr lang="en-US" sz="900" b="1" i="1" dirty="0" err="1" smtClean="0">
                          <a:solidFill>
                            <a:srgbClr val="231F20"/>
                          </a:solidFill>
                          <a:latin typeface="Times New Roman"/>
                          <a:ea typeface="Times New Roman"/>
                          <a:cs typeface="Times New Roman"/>
                        </a:rPr>
                        <a:t>Descripción</a:t>
                      </a:r>
                      <a:r>
                        <a:rPr lang="en-US" sz="900" b="1" i="1" dirty="0" smtClean="0">
                          <a:solidFill>
                            <a:srgbClr val="231F20"/>
                          </a:solidFill>
                          <a:latin typeface="Times New Roman"/>
                          <a:ea typeface="Times New Roman"/>
                          <a:cs typeface="Times New Roman"/>
                        </a:rPr>
                        <a:t>:</a:t>
                      </a:r>
                      <a:endParaRPr lang="es-PE" sz="1000" b="1"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 xmlns:a16="http://schemas.microsoft.com/office/drawing/2014/main" val="10000"/>
                  </a:ext>
                </a:extLst>
              </a:tr>
              <a:tr h="145604">
                <a:tc>
                  <a:txBody>
                    <a:bodyPr/>
                    <a:lstStyle/>
                    <a:p>
                      <a:pPr marL="71755">
                        <a:spcBef>
                          <a:spcPts val="400"/>
                        </a:spcBef>
                        <a:spcAft>
                          <a:spcPts val="0"/>
                        </a:spcAft>
                      </a:pPr>
                      <a:r>
                        <a:rPr lang="en-US" sz="700" dirty="0" err="1">
                          <a:solidFill>
                            <a:srgbClr val="231F20"/>
                          </a:solidFill>
                          <a:latin typeface="Times New Roman"/>
                          <a:ea typeface="Times New Roman"/>
                          <a:cs typeface="Times New Roman"/>
                        </a:rPr>
                        <a:t>Ambicamayo</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0"/>
                        </a:spcBef>
                        <a:spcAft>
                          <a:spcPts val="0"/>
                        </a:spcAft>
                      </a:pPr>
                      <a:r>
                        <a:rPr lang="en-US" sz="700" dirty="0" err="1" smtClean="0">
                          <a:solidFill>
                            <a:srgbClr val="231F20"/>
                          </a:solidFill>
                          <a:latin typeface="Times New Roman"/>
                          <a:ea typeface="Times New Roman"/>
                          <a:cs typeface="Times New Roman"/>
                        </a:rPr>
                        <a:t>Hechicero</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 xmlns:a16="http://schemas.microsoft.com/office/drawing/2014/main" val="10001"/>
                  </a:ext>
                </a:extLst>
              </a:tr>
              <a:tr h="145604">
                <a:tc>
                  <a:txBody>
                    <a:bodyPr/>
                    <a:lstStyle/>
                    <a:p>
                      <a:pPr marL="71755">
                        <a:spcBef>
                          <a:spcPts val="400"/>
                        </a:spcBef>
                        <a:spcAft>
                          <a:spcPts val="0"/>
                        </a:spcAft>
                      </a:pPr>
                      <a:r>
                        <a:rPr lang="en-US" sz="700" dirty="0" err="1">
                          <a:solidFill>
                            <a:srgbClr val="231F20"/>
                          </a:solidFill>
                          <a:latin typeface="Times New Roman"/>
                          <a:ea typeface="Times New Roman"/>
                          <a:cs typeface="Times New Roman"/>
                        </a:rPr>
                        <a:t>Camasca</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0"/>
                        </a:spcBef>
                        <a:spcAft>
                          <a:spcPts val="0"/>
                        </a:spcAft>
                      </a:pPr>
                      <a:r>
                        <a:rPr lang="en-US" sz="700" dirty="0" err="1" smtClean="0">
                          <a:solidFill>
                            <a:srgbClr val="231F20"/>
                          </a:solidFill>
                          <a:latin typeface="Times New Roman"/>
                          <a:ea typeface="Times New Roman"/>
                          <a:cs typeface="Times New Roman"/>
                        </a:rPr>
                        <a:t>Mago</a:t>
                      </a:r>
                      <a:r>
                        <a:rPr lang="en-US" sz="700" dirty="0" smtClean="0">
                          <a:solidFill>
                            <a:srgbClr val="231F20"/>
                          </a:solidFill>
                          <a:latin typeface="Times New Roman"/>
                          <a:ea typeface="Times New Roman"/>
                          <a:cs typeface="Times New Roman"/>
                        </a:rPr>
                        <a:t> </a:t>
                      </a:r>
                      <a:r>
                        <a:rPr lang="en-US" sz="700" dirty="0" err="1" smtClean="0">
                          <a:solidFill>
                            <a:srgbClr val="231F20"/>
                          </a:solidFill>
                          <a:latin typeface="Times New Roman"/>
                          <a:ea typeface="Times New Roman"/>
                          <a:cs typeface="Times New Roman"/>
                        </a:rPr>
                        <a:t>sanador</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 xmlns:a16="http://schemas.microsoft.com/office/drawing/2014/main" val="10002"/>
                  </a:ext>
                </a:extLst>
              </a:tr>
              <a:tr h="145604">
                <a:tc>
                  <a:txBody>
                    <a:bodyPr/>
                    <a:lstStyle/>
                    <a:p>
                      <a:pPr marL="71755">
                        <a:spcBef>
                          <a:spcPts val="400"/>
                        </a:spcBef>
                        <a:spcAft>
                          <a:spcPts val="0"/>
                        </a:spcAft>
                      </a:pPr>
                      <a:r>
                        <a:rPr lang="en-US" sz="700" dirty="0" err="1">
                          <a:solidFill>
                            <a:srgbClr val="231F20"/>
                          </a:solidFill>
                          <a:latin typeface="Times New Roman"/>
                          <a:ea typeface="Times New Roman"/>
                          <a:cs typeface="Times New Roman"/>
                        </a:rPr>
                        <a:t>Camasca</a:t>
                      </a:r>
                      <a:r>
                        <a:rPr lang="en-US" sz="700" dirty="0">
                          <a:solidFill>
                            <a:srgbClr val="231F20"/>
                          </a:solidFill>
                          <a:latin typeface="Times New Roman"/>
                          <a:ea typeface="Times New Roman"/>
                          <a:cs typeface="Times New Roman"/>
                        </a:rPr>
                        <a:t> </a:t>
                      </a:r>
                      <a:r>
                        <a:rPr lang="en-US" sz="700" dirty="0" err="1">
                          <a:solidFill>
                            <a:srgbClr val="231F20"/>
                          </a:solidFill>
                          <a:latin typeface="Times New Roman"/>
                          <a:ea typeface="Times New Roman"/>
                          <a:cs typeface="Times New Roman"/>
                        </a:rPr>
                        <a:t>osoacoyoc</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0"/>
                        </a:spcBef>
                        <a:spcAft>
                          <a:spcPts val="0"/>
                        </a:spcAft>
                      </a:pPr>
                      <a:r>
                        <a:rPr lang="en-US" sz="700" dirty="0" err="1" smtClean="0">
                          <a:solidFill>
                            <a:srgbClr val="231F20"/>
                          </a:solidFill>
                          <a:latin typeface="Times New Roman"/>
                          <a:ea typeface="Times New Roman"/>
                          <a:cs typeface="Times New Roman"/>
                        </a:rPr>
                        <a:t>Sanador</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 xmlns:a16="http://schemas.microsoft.com/office/drawing/2014/main" val="10003"/>
                  </a:ext>
                </a:extLst>
              </a:tr>
              <a:tr h="145604">
                <a:tc>
                  <a:txBody>
                    <a:bodyPr/>
                    <a:lstStyle/>
                    <a:p>
                      <a:pPr marL="71755">
                        <a:spcBef>
                          <a:spcPts val="400"/>
                        </a:spcBef>
                        <a:spcAft>
                          <a:spcPts val="0"/>
                        </a:spcAft>
                      </a:pPr>
                      <a:r>
                        <a:rPr lang="en-US" sz="700">
                          <a:solidFill>
                            <a:srgbClr val="231F20"/>
                          </a:solidFill>
                          <a:latin typeface="Times New Roman"/>
                          <a:ea typeface="Times New Roman"/>
                          <a:cs typeface="Times New Roman"/>
                        </a:rPr>
                        <a:t>Chukri hampicamayok</a:t>
                      </a:r>
                      <a:endParaRPr lang="es-PE" sz="80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0"/>
                        </a:spcBef>
                        <a:spcAft>
                          <a:spcPts val="0"/>
                        </a:spcAft>
                      </a:pPr>
                      <a:r>
                        <a:rPr lang="en-US" sz="700" dirty="0" err="1" smtClean="0">
                          <a:solidFill>
                            <a:srgbClr val="231F20"/>
                          </a:solidFill>
                          <a:latin typeface="Times New Roman"/>
                          <a:ea typeface="Times New Roman"/>
                          <a:cs typeface="Times New Roman"/>
                        </a:rPr>
                        <a:t>Cirujano</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 xmlns:a16="http://schemas.microsoft.com/office/drawing/2014/main" val="10004"/>
                  </a:ext>
                </a:extLst>
              </a:tr>
              <a:tr h="145604">
                <a:tc>
                  <a:txBody>
                    <a:bodyPr/>
                    <a:lstStyle/>
                    <a:p>
                      <a:pPr marL="71755">
                        <a:spcBef>
                          <a:spcPts val="400"/>
                        </a:spcBef>
                        <a:spcAft>
                          <a:spcPts val="0"/>
                        </a:spcAft>
                      </a:pPr>
                      <a:r>
                        <a:rPr lang="en-US" sz="700">
                          <a:solidFill>
                            <a:srgbClr val="231F20"/>
                          </a:solidFill>
                          <a:latin typeface="Times New Roman"/>
                          <a:ea typeface="Times New Roman"/>
                          <a:cs typeface="Times New Roman"/>
                        </a:rPr>
                        <a:t>Chukrihampik</a:t>
                      </a:r>
                      <a:endParaRPr lang="es-PE" sz="80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0"/>
                        </a:spcBef>
                        <a:spcAft>
                          <a:spcPts val="0"/>
                        </a:spcAft>
                      </a:pPr>
                      <a:r>
                        <a:rPr lang="en-US" sz="700" dirty="0" err="1" smtClean="0">
                          <a:solidFill>
                            <a:srgbClr val="231F20"/>
                          </a:solidFill>
                          <a:latin typeface="Times New Roman"/>
                          <a:ea typeface="Times New Roman"/>
                          <a:cs typeface="Times New Roman"/>
                        </a:rPr>
                        <a:t>Cirujano</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 xmlns:a16="http://schemas.microsoft.com/office/drawing/2014/main" val="10005"/>
                  </a:ext>
                </a:extLst>
              </a:tr>
              <a:tr h="145604">
                <a:tc>
                  <a:txBody>
                    <a:bodyPr/>
                    <a:lstStyle/>
                    <a:p>
                      <a:pPr marL="71755">
                        <a:spcBef>
                          <a:spcPts val="400"/>
                        </a:spcBef>
                        <a:spcAft>
                          <a:spcPts val="0"/>
                        </a:spcAft>
                      </a:pPr>
                      <a:r>
                        <a:rPr lang="en-US" sz="700">
                          <a:solidFill>
                            <a:srgbClr val="231F20"/>
                          </a:solidFill>
                          <a:latin typeface="Times New Roman"/>
                          <a:ea typeface="Times New Roman"/>
                          <a:cs typeface="Times New Roman"/>
                        </a:rPr>
                        <a:t>Circay camayok</a:t>
                      </a:r>
                      <a:endParaRPr lang="es-PE" sz="80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0"/>
                        </a:spcBef>
                        <a:spcAft>
                          <a:spcPts val="0"/>
                        </a:spcAft>
                      </a:pPr>
                      <a:r>
                        <a:rPr lang="en-US" sz="700" dirty="0" err="1" smtClean="0">
                          <a:solidFill>
                            <a:srgbClr val="231F20"/>
                          </a:solidFill>
                          <a:latin typeface="Times New Roman"/>
                          <a:ea typeface="Times New Roman"/>
                          <a:cs typeface="Times New Roman"/>
                        </a:rPr>
                        <a:t>Cirujano</a:t>
                      </a:r>
                      <a:r>
                        <a:rPr lang="en-US" sz="700" dirty="0" smtClean="0">
                          <a:solidFill>
                            <a:srgbClr val="231F20"/>
                          </a:solidFill>
                          <a:latin typeface="Times New Roman"/>
                          <a:ea typeface="Times New Roman"/>
                          <a:cs typeface="Times New Roman"/>
                        </a:rPr>
                        <a:t> (</a:t>
                      </a:r>
                      <a:r>
                        <a:rPr lang="en-US" sz="700" dirty="0" err="1" smtClean="0">
                          <a:solidFill>
                            <a:srgbClr val="231F20"/>
                          </a:solidFill>
                          <a:latin typeface="Times New Roman"/>
                          <a:ea typeface="Times New Roman"/>
                          <a:cs typeface="Times New Roman"/>
                        </a:rPr>
                        <a:t>para</a:t>
                      </a:r>
                      <a:r>
                        <a:rPr lang="en-US" sz="700" dirty="0" smtClean="0">
                          <a:solidFill>
                            <a:srgbClr val="231F20"/>
                          </a:solidFill>
                          <a:latin typeface="Times New Roman"/>
                          <a:ea typeface="Times New Roman"/>
                          <a:cs typeface="Times New Roman"/>
                        </a:rPr>
                        <a:t> </a:t>
                      </a:r>
                      <a:r>
                        <a:rPr lang="en-US" sz="700" dirty="0" err="1" smtClean="0">
                          <a:solidFill>
                            <a:srgbClr val="231F20"/>
                          </a:solidFill>
                          <a:latin typeface="Times New Roman"/>
                          <a:ea typeface="Times New Roman"/>
                          <a:cs typeface="Times New Roman"/>
                        </a:rPr>
                        <a:t>hemorragias</a:t>
                      </a:r>
                      <a:r>
                        <a:rPr lang="en-US" sz="700" dirty="0" smtClean="0">
                          <a:solidFill>
                            <a:srgbClr val="231F20"/>
                          </a:solidFill>
                          <a:latin typeface="Times New Roman"/>
                          <a:ea typeface="Times New Roman"/>
                          <a:cs typeface="Times New Roman"/>
                        </a:rPr>
                        <a:t>)</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 xmlns:a16="http://schemas.microsoft.com/office/drawing/2014/main" val="10006"/>
                  </a:ext>
                </a:extLst>
              </a:tr>
              <a:tr h="145604">
                <a:tc>
                  <a:txBody>
                    <a:bodyPr/>
                    <a:lstStyle/>
                    <a:p>
                      <a:pPr marL="71755">
                        <a:spcBef>
                          <a:spcPts val="400"/>
                        </a:spcBef>
                        <a:spcAft>
                          <a:spcPts val="0"/>
                        </a:spcAft>
                      </a:pPr>
                      <a:r>
                        <a:rPr lang="en-US" sz="700">
                          <a:solidFill>
                            <a:srgbClr val="231F20"/>
                          </a:solidFill>
                          <a:latin typeface="Times New Roman"/>
                          <a:ea typeface="Times New Roman"/>
                          <a:cs typeface="Times New Roman"/>
                        </a:rPr>
                        <a:t>Colla camana</a:t>
                      </a:r>
                      <a:endParaRPr lang="es-PE" sz="80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0"/>
                        </a:spcBef>
                        <a:spcAft>
                          <a:spcPts val="0"/>
                        </a:spcAft>
                      </a:pPr>
                      <a:r>
                        <a:rPr lang="en-US" sz="700" dirty="0" err="1" smtClean="0">
                          <a:solidFill>
                            <a:srgbClr val="231F20"/>
                          </a:solidFill>
                          <a:latin typeface="Times New Roman"/>
                          <a:ea typeface="Times New Roman"/>
                          <a:cs typeface="Times New Roman"/>
                        </a:rPr>
                        <a:t>Vidente</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 xmlns:a16="http://schemas.microsoft.com/office/drawing/2014/main" val="10007"/>
                  </a:ext>
                </a:extLst>
              </a:tr>
              <a:tr h="145604">
                <a:tc>
                  <a:txBody>
                    <a:bodyPr/>
                    <a:lstStyle/>
                    <a:p>
                      <a:pPr marL="71755">
                        <a:spcBef>
                          <a:spcPts val="400"/>
                        </a:spcBef>
                        <a:spcAft>
                          <a:spcPts val="0"/>
                        </a:spcAft>
                      </a:pPr>
                      <a:r>
                        <a:rPr lang="en-US" sz="700" dirty="0" err="1">
                          <a:solidFill>
                            <a:srgbClr val="231F20"/>
                          </a:solidFill>
                          <a:latin typeface="Times New Roman"/>
                          <a:ea typeface="Times New Roman"/>
                          <a:cs typeface="Times New Roman"/>
                        </a:rPr>
                        <a:t>Collacamana</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0"/>
                        </a:spcBef>
                        <a:spcAft>
                          <a:spcPts val="0"/>
                        </a:spcAft>
                      </a:pPr>
                      <a:r>
                        <a:rPr lang="en-US" sz="700" dirty="0" err="1" smtClean="0">
                          <a:solidFill>
                            <a:srgbClr val="231F20"/>
                          </a:solidFill>
                          <a:latin typeface="Times New Roman"/>
                          <a:ea typeface="Times New Roman"/>
                          <a:cs typeface="Times New Roman"/>
                        </a:rPr>
                        <a:t>Cirijano</a:t>
                      </a:r>
                      <a:r>
                        <a:rPr lang="en-US" sz="700" dirty="0" smtClean="0">
                          <a:solidFill>
                            <a:srgbClr val="231F20"/>
                          </a:solidFill>
                          <a:latin typeface="Times New Roman"/>
                          <a:ea typeface="Times New Roman"/>
                          <a:cs typeface="Times New Roman"/>
                        </a:rPr>
                        <a:t>, </a:t>
                      </a:r>
                      <a:r>
                        <a:rPr lang="en-US" sz="700" dirty="0" err="1" smtClean="0">
                          <a:solidFill>
                            <a:srgbClr val="231F20"/>
                          </a:solidFill>
                          <a:latin typeface="Times New Roman"/>
                          <a:ea typeface="Times New Roman"/>
                          <a:cs typeface="Times New Roman"/>
                        </a:rPr>
                        <a:t>sanador</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 xmlns:a16="http://schemas.microsoft.com/office/drawing/2014/main" val="10008"/>
                  </a:ext>
                </a:extLst>
              </a:tr>
              <a:tr h="145604">
                <a:tc>
                  <a:txBody>
                    <a:bodyPr/>
                    <a:lstStyle/>
                    <a:p>
                      <a:pPr marL="71755">
                        <a:spcBef>
                          <a:spcPts val="400"/>
                        </a:spcBef>
                        <a:spcAft>
                          <a:spcPts val="0"/>
                        </a:spcAft>
                      </a:pPr>
                      <a:r>
                        <a:rPr lang="en-US" sz="700" dirty="0" err="1">
                          <a:solidFill>
                            <a:srgbClr val="231F20"/>
                          </a:solidFill>
                          <a:latin typeface="Times New Roman"/>
                          <a:ea typeface="Times New Roman"/>
                          <a:cs typeface="Times New Roman"/>
                        </a:rPr>
                        <a:t>Collayoc</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0"/>
                        </a:spcBef>
                        <a:spcAft>
                          <a:spcPts val="0"/>
                        </a:spcAft>
                      </a:pPr>
                      <a:r>
                        <a:rPr lang="en-US" sz="700" dirty="0" err="1" smtClean="0">
                          <a:solidFill>
                            <a:srgbClr val="231F20"/>
                          </a:solidFill>
                          <a:latin typeface="Times New Roman"/>
                          <a:ea typeface="Times New Roman"/>
                          <a:cs typeface="Times New Roman"/>
                        </a:rPr>
                        <a:t>Herborista</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 xmlns:a16="http://schemas.microsoft.com/office/drawing/2014/main" val="10009"/>
                  </a:ext>
                </a:extLst>
              </a:tr>
              <a:tr h="145604">
                <a:tc>
                  <a:txBody>
                    <a:bodyPr/>
                    <a:lstStyle/>
                    <a:p>
                      <a:pPr marL="71755">
                        <a:spcBef>
                          <a:spcPts val="405"/>
                        </a:spcBef>
                        <a:spcAft>
                          <a:spcPts val="0"/>
                        </a:spcAft>
                      </a:pPr>
                      <a:r>
                        <a:rPr lang="en-US" sz="700">
                          <a:solidFill>
                            <a:srgbClr val="231F20"/>
                          </a:solidFill>
                          <a:latin typeface="Times New Roman"/>
                          <a:ea typeface="Times New Roman"/>
                          <a:cs typeface="Times New Roman"/>
                        </a:rPr>
                        <a:t>Hambi camayoc</a:t>
                      </a:r>
                      <a:endParaRPr lang="es-PE" sz="80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5"/>
                        </a:spcBef>
                        <a:spcAft>
                          <a:spcPts val="0"/>
                        </a:spcAft>
                      </a:pPr>
                      <a:r>
                        <a:rPr lang="en-US" sz="700" dirty="0" err="1" smtClean="0">
                          <a:solidFill>
                            <a:srgbClr val="231F20"/>
                          </a:solidFill>
                          <a:latin typeface="Times New Roman"/>
                          <a:ea typeface="Times New Roman"/>
                          <a:cs typeface="Times New Roman"/>
                        </a:rPr>
                        <a:t>Médico</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 xmlns:a16="http://schemas.microsoft.com/office/drawing/2014/main" val="10010"/>
                  </a:ext>
                </a:extLst>
              </a:tr>
              <a:tr h="145604">
                <a:tc>
                  <a:txBody>
                    <a:bodyPr/>
                    <a:lstStyle/>
                    <a:p>
                      <a:pPr marL="71755">
                        <a:spcBef>
                          <a:spcPts val="405"/>
                        </a:spcBef>
                        <a:spcAft>
                          <a:spcPts val="0"/>
                        </a:spcAft>
                      </a:pPr>
                      <a:r>
                        <a:rPr lang="en-US" sz="700">
                          <a:solidFill>
                            <a:srgbClr val="231F20"/>
                          </a:solidFill>
                          <a:latin typeface="Times New Roman"/>
                          <a:ea typeface="Times New Roman"/>
                          <a:cs typeface="Times New Roman"/>
                        </a:rPr>
                        <a:t>Hanpi camayoc</a:t>
                      </a:r>
                      <a:endParaRPr lang="es-PE" sz="80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5"/>
                        </a:spcBef>
                        <a:spcAft>
                          <a:spcPts val="0"/>
                        </a:spcAft>
                      </a:pPr>
                      <a:r>
                        <a:rPr lang="en-US" sz="700" dirty="0" err="1" smtClean="0">
                          <a:solidFill>
                            <a:srgbClr val="231F20"/>
                          </a:solidFill>
                          <a:latin typeface="Times New Roman"/>
                          <a:ea typeface="Times New Roman"/>
                          <a:cs typeface="Times New Roman"/>
                        </a:rPr>
                        <a:t>Sanador</a:t>
                      </a:r>
                      <a:r>
                        <a:rPr lang="en-US" sz="700" dirty="0" smtClean="0">
                          <a:solidFill>
                            <a:srgbClr val="231F20"/>
                          </a:solidFill>
                          <a:latin typeface="Times New Roman"/>
                          <a:ea typeface="Times New Roman"/>
                          <a:cs typeface="Times New Roman"/>
                        </a:rPr>
                        <a:t>, </a:t>
                      </a:r>
                      <a:r>
                        <a:rPr lang="en-US" sz="700" dirty="0" err="1" smtClean="0">
                          <a:solidFill>
                            <a:srgbClr val="231F20"/>
                          </a:solidFill>
                          <a:latin typeface="Times New Roman"/>
                          <a:ea typeface="Times New Roman"/>
                          <a:cs typeface="Times New Roman"/>
                        </a:rPr>
                        <a:t>Cirujano</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 xmlns:a16="http://schemas.microsoft.com/office/drawing/2014/main" val="10011"/>
                  </a:ext>
                </a:extLst>
              </a:tr>
              <a:tr h="145604">
                <a:tc>
                  <a:txBody>
                    <a:bodyPr/>
                    <a:lstStyle/>
                    <a:p>
                      <a:pPr marL="71755">
                        <a:spcBef>
                          <a:spcPts val="405"/>
                        </a:spcBef>
                        <a:spcAft>
                          <a:spcPts val="0"/>
                        </a:spcAft>
                      </a:pPr>
                      <a:r>
                        <a:rPr lang="en-US" sz="700">
                          <a:solidFill>
                            <a:srgbClr val="231F20"/>
                          </a:solidFill>
                          <a:latin typeface="Times New Roman"/>
                          <a:ea typeface="Times New Roman"/>
                          <a:cs typeface="Times New Roman"/>
                        </a:rPr>
                        <a:t>Hampicamana</a:t>
                      </a:r>
                      <a:endParaRPr lang="es-PE" sz="80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5"/>
                        </a:spcBef>
                        <a:spcAft>
                          <a:spcPts val="0"/>
                        </a:spcAft>
                      </a:pPr>
                      <a:r>
                        <a:rPr lang="en-US" sz="700" dirty="0" err="1" smtClean="0">
                          <a:solidFill>
                            <a:srgbClr val="231F20"/>
                          </a:solidFill>
                          <a:latin typeface="Times New Roman"/>
                          <a:ea typeface="Times New Roman"/>
                          <a:cs typeface="Times New Roman"/>
                        </a:rPr>
                        <a:t>Sanador</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 xmlns:a16="http://schemas.microsoft.com/office/drawing/2014/main" val="10012"/>
                  </a:ext>
                </a:extLst>
              </a:tr>
              <a:tr h="145604">
                <a:tc>
                  <a:txBody>
                    <a:bodyPr/>
                    <a:lstStyle/>
                    <a:p>
                      <a:pPr marL="71755">
                        <a:spcBef>
                          <a:spcPts val="405"/>
                        </a:spcBef>
                        <a:spcAft>
                          <a:spcPts val="0"/>
                        </a:spcAft>
                      </a:pPr>
                      <a:r>
                        <a:rPr lang="en-US" sz="700">
                          <a:solidFill>
                            <a:srgbClr val="231F20"/>
                          </a:solidFill>
                          <a:latin typeface="Times New Roman"/>
                          <a:ea typeface="Times New Roman"/>
                          <a:cs typeface="Times New Roman"/>
                        </a:rPr>
                        <a:t>Hampipayak</a:t>
                      </a:r>
                      <a:endParaRPr lang="es-PE" sz="80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5"/>
                        </a:spcBef>
                        <a:spcAft>
                          <a:spcPts val="0"/>
                        </a:spcAft>
                      </a:pPr>
                      <a:r>
                        <a:rPr lang="en-US" sz="700" dirty="0" err="1" smtClean="0">
                          <a:solidFill>
                            <a:srgbClr val="231F20"/>
                          </a:solidFill>
                          <a:latin typeface="Times New Roman"/>
                          <a:ea typeface="Times New Roman"/>
                          <a:cs typeface="Times New Roman"/>
                        </a:rPr>
                        <a:t>Sacerdote-Sanador</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 xmlns:a16="http://schemas.microsoft.com/office/drawing/2014/main" val="10013"/>
                  </a:ext>
                </a:extLst>
              </a:tr>
              <a:tr h="145604">
                <a:tc>
                  <a:txBody>
                    <a:bodyPr/>
                    <a:lstStyle/>
                    <a:p>
                      <a:pPr marL="71755">
                        <a:spcBef>
                          <a:spcPts val="405"/>
                        </a:spcBef>
                        <a:spcAft>
                          <a:spcPts val="0"/>
                        </a:spcAft>
                      </a:pPr>
                      <a:r>
                        <a:rPr lang="en-US" sz="700">
                          <a:solidFill>
                            <a:srgbClr val="231F20"/>
                          </a:solidFill>
                          <a:latin typeface="Times New Roman"/>
                          <a:ea typeface="Times New Roman"/>
                          <a:cs typeface="Times New Roman"/>
                        </a:rPr>
                        <a:t>Hanpiyoc</a:t>
                      </a:r>
                      <a:endParaRPr lang="es-PE" sz="80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5"/>
                        </a:spcBef>
                        <a:spcAft>
                          <a:spcPts val="0"/>
                        </a:spcAft>
                      </a:pPr>
                      <a:r>
                        <a:rPr lang="en-US" sz="700" dirty="0" err="1" smtClean="0">
                          <a:solidFill>
                            <a:srgbClr val="231F20"/>
                          </a:solidFill>
                          <a:latin typeface="Times New Roman"/>
                          <a:ea typeface="Times New Roman"/>
                          <a:cs typeface="Times New Roman"/>
                        </a:rPr>
                        <a:t>Sanador</a:t>
                      </a:r>
                      <a:r>
                        <a:rPr lang="en-US" sz="700" dirty="0" smtClean="0">
                          <a:solidFill>
                            <a:srgbClr val="231F20"/>
                          </a:solidFill>
                          <a:latin typeface="Times New Roman"/>
                          <a:ea typeface="Times New Roman"/>
                          <a:cs typeface="Times New Roman"/>
                        </a:rPr>
                        <a:t> de </a:t>
                      </a:r>
                      <a:r>
                        <a:rPr lang="en-US" sz="700" dirty="0" err="1" smtClean="0">
                          <a:solidFill>
                            <a:srgbClr val="231F20"/>
                          </a:solidFill>
                          <a:latin typeface="Times New Roman"/>
                          <a:ea typeface="Times New Roman"/>
                          <a:cs typeface="Times New Roman"/>
                        </a:rPr>
                        <a:t>práctica</a:t>
                      </a:r>
                      <a:r>
                        <a:rPr lang="en-US" sz="700" dirty="0" smtClean="0">
                          <a:solidFill>
                            <a:srgbClr val="231F20"/>
                          </a:solidFill>
                          <a:latin typeface="Times New Roman"/>
                          <a:ea typeface="Times New Roman"/>
                          <a:cs typeface="Times New Roman"/>
                        </a:rPr>
                        <a:t> criminal.</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 xmlns:a16="http://schemas.microsoft.com/office/drawing/2014/main" val="10014"/>
                  </a:ext>
                </a:extLst>
              </a:tr>
              <a:tr h="145604">
                <a:tc>
                  <a:txBody>
                    <a:bodyPr/>
                    <a:lstStyle/>
                    <a:p>
                      <a:pPr marL="71755">
                        <a:spcBef>
                          <a:spcPts val="405"/>
                        </a:spcBef>
                        <a:spcAft>
                          <a:spcPts val="0"/>
                        </a:spcAft>
                      </a:pPr>
                      <a:r>
                        <a:rPr lang="en-US" sz="700">
                          <a:solidFill>
                            <a:srgbClr val="231F20"/>
                          </a:solidFill>
                          <a:latin typeface="Times New Roman"/>
                          <a:ea typeface="Times New Roman"/>
                          <a:cs typeface="Times New Roman"/>
                        </a:rPr>
                        <a:t>Huachachicuk</a:t>
                      </a:r>
                      <a:endParaRPr lang="es-PE" sz="80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5"/>
                        </a:spcBef>
                        <a:spcAft>
                          <a:spcPts val="0"/>
                        </a:spcAft>
                      </a:pPr>
                      <a:r>
                        <a:rPr lang="en-US" sz="700" dirty="0" err="1" smtClean="0">
                          <a:solidFill>
                            <a:srgbClr val="231F20"/>
                          </a:solidFill>
                          <a:latin typeface="Times New Roman"/>
                          <a:ea typeface="Times New Roman"/>
                          <a:cs typeface="Times New Roman"/>
                        </a:rPr>
                        <a:t>Obstetra</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 xmlns:a16="http://schemas.microsoft.com/office/drawing/2014/main" val="10015"/>
                  </a:ext>
                </a:extLst>
              </a:tr>
              <a:tr h="145604">
                <a:tc>
                  <a:txBody>
                    <a:bodyPr/>
                    <a:lstStyle/>
                    <a:p>
                      <a:pPr marL="71755">
                        <a:spcBef>
                          <a:spcPts val="405"/>
                        </a:spcBef>
                        <a:spcAft>
                          <a:spcPts val="0"/>
                        </a:spcAft>
                      </a:pPr>
                      <a:r>
                        <a:rPr lang="en-US" sz="700">
                          <a:solidFill>
                            <a:srgbClr val="231F20"/>
                          </a:solidFill>
                          <a:latin typeface="Times New Roman"/>
                          <a:ea typeface="Times New Roman"/>
                          <a:cs typeface="Times New Roman"/>
                        </a:rPr>
                        <a:t>Huachachik</a:t>
                      </a:r>
                      <a:endParaRPr lang="es-PE" sz="80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5"/>
                        </a:spcBef>
                        <a:spcAft>
                          <a:spcPts val="0"/>
                        </a:spcAft>
                      </a:pPr>
                      <a:r>
                        <a:rPr lang="en-US" sz="700" dirty="0" err="1" smtClean="0">
                          <a:solidFill>
                            <a:srgbClr val="231F20"/>
                          </a:solidFill>
                          <a:latin typeface="Times New Roman"/>
                          <a:ea typeface="Times New Roman"/>
                          <a:cs typeface="Times New Roman"/>
                        </a:rPr>
                        <a:t>Partera</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 xmlns:a16="http://schemas.microsoft.com/office/drawing/2014/main" val="10016"/>
                  </a:ext>
                </a:extLst>
              </a:tr>
              <a:tr h="145604">
                <a:tc>
                  <a:txBody>
                    <a:bodyPr/>
                    <a:lstStyle/>
                    <a:p>
                      <a:pPr marL="71755">
                        <a:spcBef>
                          <a:spcPts val="405"/>
                        </a:spcBef>
                        <a:spcAft>
                          <a:spcPts val="0"/>
                        </a:spcAft>
                      </a:pPr>
                      <a:r>
                        <a:rPr lang="en-US" sz="700" dirty="0" err="1">
                          <a:solidFill>
                            <a:srgbClr val="231F20"/>
                          </a:solidFill>
                          <a:latin typeface="Times New Roman"/>
                          <a:ea typeface="Times New Roman"/>
                          <a:cs typeface="Times New Roman"/>
                        </a:rPr>
                        <a:t>Huahuachiti</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5"/>
                        </a:spcBef>
                        <a:spcAft>
                          <a:spcPts val="0"/>
                        </a:spcAft>
                      </a:pPr>
                      <a:r>
                        <a:rPr lang="en-US" sz="800" dirty="0" err="1" smtClean="0">
                          <a:solidFill>
                            <a:srgbClr val="231F20"/>
                          </a:solidFill>
                          <a:latin typeface="Times New Roman"/>
                          <a:ea typeface="Times New Roman"/>
                          <a:cs typeface="Times New Roman"/>
                        </a:rPr>
                        <a:t>Partera</a:t>
                      </a:r>
                      <a:endParaRPr lang="es-PE" sz="9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 xmlns:a16="http://schemas.microsoft.com/office/drawing/2014/main" val="10017"/>
                  </a:ext>
                </a:extLst>
              </a:tr>
            </a:tbl>
          </a:graphicData>
        </a:graphic>
      </p:graphicFrame>
      <p:sp>
        <p:nvSpPr>
          <p:cNvPr id="5" name="4 CuadroTexto"/>
          <p:cNvSpPr txBox="1"/>
          <p:nvPr/>
        </p:nvSpPr>
        <p:spPr>
          <a:xfrm>
            <a:off x="445324" y="4226338"/>
            <a:ext cx="7763727" cy="961802"/>
          </a:xfrm>
          <a:prstGeom prst="rect">
            <a:avLst/>
          </a:prstGeom>
          <a:noFill/>
        </p:spPr>
        <p:txBody>
          <a:bodyPr wrap="square" lIns="68580" tIns="34290" rIns="68580" bIns="34290" rtlCol="0">
            <a:spAutoFit/>
          </a:bodyPr>
          <a:lstStyle/>
          <a:p>
            <a:r>
              <a:rPr lang="en-US" sz="1000" dirty="0"/>
              <a:t>Jan G. R.  </a:t>
            </a:r>
            <a:r>
              <a:rPr lang="en-US" sz="1000" dirty="0" err="1"/>
              <a:t>Elferink</a:t>
            </a:r>
            <a:r>
              <a:rPr lang="en-US" sz="1000" dirty="0"/>
              <a:t>. Il </a:t>
            </a:r>
            <a:r>
              <a:rPr lang="en-US" sz="1000" dirty="0" err="1"/>
              <a:t>guaritore</a:t>
            </a:r>
            <a:r>
              <a:rPr lang="en-US" sz="1000" dirty="0"/>
              <a:t> Inca: </a:t>
            </a:r>
            <a:r>
              <a:rPr lang="en-US" sz="1000" dirty="0" err="1"/>
              <a:t>conoscenza</a:t>
            </a:r>
            <a:r>
              <a:rPr lang="en-US" sz="1000" dirty="0"/>
              <a:t> medica </a:t>
            </a:r>
            <a:r>
              <a:rPr lang="en-US" sz="1000" dirty="0" err="1"/>
              <a:t>empirica</a:t>
            </a:r>
            <a:r>
              <a:rPr lang="en-US" sz="1000" dirty="0"/>
              <a:t> e </a:t>
            </a:r>
            <a:r>
              <a:rPr lang="en-US" sz="1000" dirty="0" err="1"/>
              <a:t>magia</a:t>
            </a:r>
            <a:r>
              <a:rPr lang="en-US" sz="1000" dirty="0"/>
              <a:t> </a:t>
            </a:r>
            <a:r>
              <a:rPr lang="en-US" sz="1000" dirty="0" err="1"/>
              <a:t>nel</a:t>
            </a:r>
            <a:r>
              <a:rPr lang="en-US" sz="1000" dirty="0"/>
              <a:t> </a:t>
            </a:r>
            <a:r>
              <a:rPr lang="en-US" sz="1000" dirty="0" err="1"/>
              <a:t>Perù</a:t>
            </a:r>
            <a:r>
              <a:rPr lang="en-US" sz="1000" dirty="0"/>
              <a:t> </a:t>
            </a:r>
            <a:r>
              <a:rPr lang="en-US" sz="1000" dirty="0" err="1"/>
              <a:t>precolombiale</a:t>
            </a:r>
            <a:r>
              <a:rPr lang="en-US" sz="1000" dirty="0"/>
              <a:t>. </a:t>
            </a:r>
            <a:r>
              <a:rPr lang="en-US" sz="1000" dirty="0" err="1"/>
              <a:t>Revista</a:t>
            </a:r>
            <a:r>
              <a:rPr lang="en-US" sz="1000" dirty="0"/>
              <a:t> de </a:t>
            </a:r>
            <a:r>
              <a:rPr lang="en-US" sz="1000" dirty="0" err="1"/>
              <a:t>Indias</a:t>
            </a:r>
            <a:r>
              <a:rPr lang="en-US" sz="1000" dirty="0"/>
              <a:t>, 2015, vol. LXXV, </a:t>
            </a:r>
            <a:r>
              <a:rPr lang="en-US" sz="1000" dirty="0" err="1"/>
              <a:t>n.o</a:t>
            </a:r>
            <a:r>
              <a:rPr lang="en-US" sz="1000" dirty="0"/>
              <a:t> 264, 323-350, ISSN: 0034-8341 doi:10.3989/revindias.2015.011
</a:t>
            </a:r>
            <a:endParaRPr lang="es-PE" dirty="0"/>
          </a:p>
          <a:p>
            <a:endParaRPr lang="es-PE" dirty="0"/>
          </a:p>
          <a:p>
            <a:endParaRPr lang="es-PE" dirty="0"/>
          </a:p>
        </p:txBody>
      </p:sp>
      <p:sp>
        <p:nvSpPr>
          <p:cNvPr id="6" name="5 CuadroTexto"/>
          <p:cNvSpPr txBox="1"/>
          <p:nvPr/>
        </p:nvSpPr>
        <p:spPr>
          <a:xfrm>
            <a:off x="1224501" y="1149811"/>
            <a:ext cx="5756744" cy="253916"/>
          </a:xfrm>
          <a:prstGeom prst="rect">
            <a:avLst/>
          </a:prstGeom>
          <a:noFill/>
        </p:spPr>
        <p:txBody>
          <a:bodyPr wrap="square" lIns="68580" tIns="34290" rIns="68580" bIns="34290" rtlCol="0">
            <a:spAutoFit/>
          </a:bodyPr>
          <a:lstStyle/>
          <a:p>
            <a:r>
              <a:rPr lang="es-ES" sz="1200" dirty="0"/>
              <a:t>Nombres quechuas y </a:t>
            </a:r>
            <a:r>
              <a:rPr lang="es-ES" sz="1200" dirty="0" err="1"/>
              <a:t>aymaras</a:t>
            </a:r>
            <a:r>
              <a:rPr lang="es-ES" sz="1200" dirty="0"/>
              <a:t> </a:t>
            </a:r>
            <a:r>
              <a:rPr lang="es-ES" sz="1200" dirty="0" smtClean="0"/>
              <a:t>empleados para denominar a los </a:t>
            </a:r>
            <a:r>
              <a:rPr lang="es-ES" sz="1200" dirty="0"/>
              <a:t>curanderos indígenas</a:t>
            </a:r>
            <a:r>
              <a:rPr lang="en-US" sz="1200" dirty="0" smtClean="0"/>
              <a:t>:</a:t>
            </a:r>
            <a:endParaRPr lang="es-PE" sz="1200" dirty="0"/>
          </a:p>
        </p:txBody>
      </p:sp>
    </p:spTree>
    <p:extLst>
      <p:ext uri="{BB962C8B-B14F-4D97-AF65-F5344CB8AC3E}">
        <p14:creationId xmlns:p14="http://schemas.microsoft.com/office/powerpoint/2010/main" val="4548164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97828" y="705358"/>
            <a:ext cx="7886700" cy="994172"/>
          </a:xfrm>
        </p:spPr>
        <p:txBody>
          <a:bodyPr>
            <a:normAutofit/>
          </a:bodyPr>
          <a:lstStyle/>
          <a:p>
            <a:r>
              <a:rPr lang="en-US" sz="1800" b="1" dirty="0">
                <a:solidFill>
                  <a:schemeClr val="accent2"/>
                </a:solidFill>
                <a:effectLst>
                  <a:outerShdw blurRad="38100" dist="38100" dir="2700000" algn="tl">
                    <a:srgbClr val="000000">
                      <a:alpha val="43137"/>
                    </a:srgbClr>
                  </a:outerShdw>
                </a:effectLst>
              </a:rPr>
              <a:t>4. </a:t>
            </a:r>
            <a:r>
              <a:rPr lang="en-US" sz="1800" b="1" dirty="0" err="1">
                <a:solidFill>
                  <a:schemeClr val="accent2"/>
                </a:solidFill>
                <a:effectLst>
                  <a:outerShdw blurRad="38100" dist="38100" dir="2700000" algn="tl">
                    <a:srgbClr val="000000">
                      <a:alpha val="43137"/>
                    </a:srgbClr>
                  </a:outerShdw>
                </a:effectLst>
              </a:rPr>
              <a:t>Elenco</a:t>
            </a:r>
            <a:r>
              <a:rPr lang="en-US" sz="1800" b="1" dirty="0">
                <a:solidFill>
                  <a:schemeClr val="accent2"/>
                </a:solidFill>
                <a:effectLst>
                  <a:outerShdw blurRad="38100" dist="38100" dir="2700000" algn="tl">
                    <a:srgbClr val="000000">
                      <a:alpha val="43137"/>
                    </a:srgbClr>
                  </a:outerShdw>
                </a:effectLst>
              </a:rPr>
              <a:t> de </a:t>
            </a:r>
            <a:r>
              <a:rPr lang="en-US" sz="1800" b="1" dirty="0" err="1">
                <a:solidFill>
                  <a:schemeClr val="accent2"/>
                </a:solidFill>
                <a:effectLst>
                  <a:outerShdw blurRad="38100" dist="38100" dir="2700000" algn="tl">
                    <a:srgbClr val="000000">
                      <a:alpha val="43137"/>
                    </a:srgbClr>
                  </a:outerShdw>
                </a:effectLst>
              </a:rPr>
              <a:t>las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principales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fuentes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para</a:t>
            </a:r>
            <a:r>
              <a:rPr lang="en-US" sz="1800" b="1" dirty="0">
                <a:solidFill>
                  <a:schemeClr val="accent2"/>
                </a:solidFill>
                <a:effectLst>
                  <a:outerShdw blurRad="38100" dist="38100" dir="2700000" algn="tl">
                    <a:srgbClr val="000000">
                      <a:alpha val="43137"/>
                    </a:srgbClr>
                  </a:outerShdw>
                </a:effectLst>
              </a:rPr>
              <a:t> la </a:t>
            </a:r>
            <a:r>
              <a:rPr lang="en-US" sz="1800" b="1" dirty="0" err="1">
                <a:solidFill>
                  <a:schemeClr val="accent2"/>
                </a:solidFill>
                <a:effectLst>
                  <a:outerShdw blurRad="38100" dist="38100" dir="2700000" algn="tl">
                    <a:srgbClr val="000000">
                      <a:alpha val="43137"/>
                    </a:srgbClr>
                  </a:outerShdw>
                </a:effectLst>
              </a:rPr>
              <a:t>historia</a:t>
            </a:r>
            <a:r>
              <a:rPr lang="en-US" sz="1800" b="1" dirty="0">
                <a:solidFill>
                  <a:schemeClr val="accent2"/>
                </a:solidFill>
                <a:effectLst>
                  <a:outerShdw blurRad="38100" dist="38100" dir="2700000" algn="tl">
                    <a:srgbClr val="000000">
                      <a:alpha val="43137"/>
                    </a:srgbClr>
                  </a:outerShdw>
                </a:effectLst>
              </a:rPr>
              <a:t> de la </a:t>
            </a:r>
            <a:r>
              <a:rPr lang="en-US" sz="1800" b="1" dirty="0" err="1">
                <a:solidFill>
                  <a:schemeClr val="accent2"/>
                </a:solidFill>
                <a:effectLst>
                  <a:outerShdw blurRad="38100" dist="38100" dir="2700000" algn="tl">
                    <a:srgbClr val="000000">
                      <a:alpha val="43137"/>
                    </a:srgbClr>
                  </a:outerShdw>
                </a:effectLst>
              </a:rPr>
              <a:t>medicina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precolombina</a:t>
            </a:r>
            <a:r>
              <a:rPr lang="en-US" sz="1800" b="1" dirty="0">
                <a:solidFill>
                  <a:schemeClr val="accent2"/>
                </a:solidFill>
                <a:effectLst>
                  <a:outerShdw blurRad="38100" dist="38100" dir="2700000" algn="tl">
                    <a:srgbClr val="000000">
                      <a:alpha val="43137"/>
                    </a:srgbClr>
                  </a:outerShdw>
                </a:effectLst>
              </a:rPr>
              <a:t> e Inca en </a:t>
            </a:r>
            <a:r>
              <a:rPr lang="en-US" sz="1800" b="1" dirty="0" err="1">
                <a:solidFill>
                  <a:schemeClr val="accent2"/>
                </a:solidFill>
                <a:effectLst>
                  <a:outerShdw blurRad="38100" dist="38100" dir="2700000" algn="tl">
                    <a:srgbClr val="000000">
                      <a:alpha val="43137"/>
                    </a:srgbClr>
                  </a:outerShdw>
                </a:effectLst>
              </a:rPr>
              <a:t>Perú</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618376" y="1595251"/>
            <a:ext cx="8255577" cy="3141136"/>
          </a:xfrm>
        </p:spPr>
        <p:txBody>
          <a:bodyPr>
            <a:normAutofit/>
          </a:bodyPr>
          <a:lstStyle/>
          <a:p>
            <a:pPr algn="just">
              <a:buNone/>
            </a:pPr>
            <a:endParaRPr lang="en-US" sz="1500" dirty="0"/>
          </a:p>
          <a:p>
            <a:pPr algn="just">
              <a:buFont typeface="Wingdings" pitchFamily="2" charset="2"/>
              <a:buChar char="ü"/>
            </a:pPr>
            <a:r>
              <a:rPr lang="en-US" sz="1500" dirty="0"/>
              <a:t> </a:t>
            </a:r>
            <a:r>
              <a:rPr lang="en-US" sz="1500" dirty="0" smtClean="0"/>
              <a:t>    </a:t>
            </a:r>
            <a:r>
              <a:rPr lang="en-US" sz="1200" dirty="0" err="1" smtClean="0"/>
              <a:t>Testimonios</a:t>
            </a:r>
            <a:r>
              <a:rPr lang="en-US" sz="1200" dirty="0" smtClean="0"/>
              <a:t> de los </a:t>
            </a:r>
            <a:r>
              <a:rPr lang="en-US" sz="1200" dirty="0" err="1" smtClean="0"/>
              <a:t>cronistas</a:t>
            </a:r>
            <a:r>
              <a:rPr lang="en-US" sz="1200" dirty="0" smtClean="0"/>
              <a:t>.</a:t>
            </a:r>
            <a:r>
              <a:rPr lang="en-US" sz="1200" dirty="0"/>
              <a:t>
      </a:t>
            </a:r>
            <a:r>
              <a:rPr lang="en-US" sz="1200" dirty="0" smtClean="0"/>
              <a:t>Los </a:t>
            </a:r>
            <a:r>
              <a:rPr lang="en-US" sz="1200" dirty="0" err="1" smtClean="0"/>
              <a:t>coprolitos</a:t>
            </a:r>
            <a:r>
              <a:rPr lang="en-US" sz="1200" dirty="0" smtClean="0"/>
              <a:t> (</a:t>
            </a:r>
            <a:r>
              <a:rPr lang="en-US" sz="1200" dirty="0" err="1" smtClean="0"/>
              <a:t>heces</a:t>
            </a:r>
            <a:r>
              <a:rPr lang="en-US" sz="1200" dirty="0" smtClean="0"/>
              <a:t> </a:t>
            </a:r>
            <a:r>
              <a:rPr lang="en-US" sz="1200" dirty="0" err="1" smtClean="0"/>
              <a:t>secas</a:t>
            </a:r>
            <a:r>
              <a:rPr lang="en-US" sz="1200" dirty="0" smtClean="0"/>
              <a:t>). </a:t>
            </a:r>
            <a:r>
              <a:rPr lang="en-US" sz="1200" dirty="0"/>
              <a:t>
      </a:t>
            </a:r>
            <a:r>
              <a:rPr lang="en-US" sz="1200" dirty="0" smtClean="0"/>
              <a:t>Los </a:t>
            </a:r>
            <a:r>
              <a:rPr lang="en-US" sz="1200" dirty="0" err="1" smtClean="0"/>
              <a:t>restos</a:t>
            </a:r>
            <a:r>
              <a:rPr lang="en-US" sz="1200" dirty="0" smtClean="0"/>
              <a:t> </a:t>
            </a:r>
            <a:r>
              <a:rPr lang="en-US" sz="1200" dirty="0" err="1" smtClean="0"/>
              <a:t>óseos</a:t>
            </a:r>
            <a:r>
              <a:rPr lang="en-US" sz="1200" dirty="0" smtClean="0"/>
              <a:t> de </a:t>
            </a:r>
            <a:r>
              <a:rPr lang="en-US" sz="1200" dirty="0" err="1" smtClean="0"/>
              <a:t>las</a:t>
            </a:r>
            <a:r>
              <a:rPr lang="en-US" sz="1200" dirty="0" smtClean="0"/>
              <a:t> </a:t>
            </a:r>
            <a:r>
              <a:rPr lang="en-US" sz="1200" dirty="0" err="1" smtClean="0"/>
              <a:t>momias</a:t>
            </a:r>
            <a:r>
              <a:rPr lang="en-US" sz="1200" dirty="0"/>
              <a:t>
      </a:t>
            </a:r>
            <a:r>
              <a:rPr lang="en-US" sz="1200" dirty="0" smtClean="0"/>
              <a:t>La </a:t>
            </a:r>
            <a:r>
              <a:rPr lang="en-US" sz="1200" dirty="0" err="1" smtClean="0"/>
              <a:t>cerámica</a:t>
            </a:r>
            <a:r>
              <a:rPr lang="es-PE" sz="1000" dirty="0" smtClean="0"/>
              <a:t>   </a:t>
            </a:r>
            <a:endParaRPr lang="es-PE" sz="1000" dirty="0"/>
          </a:p>
          <a:p>
            <a:pPr algn="just">
              <a:buNone/>
            </a:pPr>
            <a:endParaRPr lang="es-PE" sz="1000" dirty="0"/>
          </a:p>
          <a:p>
            <a:pPr algn="just">
              <a:buNone/>
            </a:pPr>
            <a:endParaRPr lang="es-PE" sz="1000" dirty="0"/>
          </a:p>
          <a:p>
            <a:pPr algn="just">
              <a:buNone/>
            </a:pPr>
            <a:endParaRPr lang="es-PE" sz="1000" dirty="0"/>
          </a:p>
          <a:p>
            <a:pPr algn="just">
              <a:buNone/>
            </a:pPr>
            <a:r>
              <a:rPr lang="es-PE" sz="1000" dirty="0"/>
              <a:t> </a:t>
            </a:r>
            <a:r>
              <a:rPr lang="es-PE" sz="1000" dirty="0" err="1"/>
              <a:t>Pamo</a:t>
            </a:r>
            <a:r>
              <a:rPr lang="es-PE" sz="1000" dirty="0"/>
              <a:t> Reyna Oscar. Medicina Prehispánica. En Alarcón Graciela, Espinoza Luis, </a:t>
            </a:r>
            <a:r>
              <a:rPr lang="es-PE" sz="1000" dirty="0" err="1"/>
              <a:t>Pamo</a:t>
            </a:r>
            <a:r>
              <a:rPr lang="es-PE" sz="1000" dirty="0"/>
              <a:t>-Reyna Oscar, Eds. Medicina y Reumatología Peruanas: historia y aportes. Lima, Comité Organizador PANLAR 2006. </a:t>
            </a:r>
            <a:r>
              <a:rPr lang="en-US" sz="1000" dirty="0">
                <a:hlinkClick r:id="rId2"/>
              </a:rPr>
              <a:t>http://sisbib.unmsm.edu.pe/bibvirtualdata/libros/2007/med_reumat/a02es.pdf</a:t>
            </a:r>
            <a:r>
              <a:rPr lang="en-US" sz="1000" dirty="0"/>
              <a:t> (Spanish), </a:t>
            </a:r>
            <a:r>
              <a:rPr lang="en-US" sz="1000" dirty="0">
                <a:hlinkClick r:id="rId3"/>
              </a:rPr>
              <a:t>http://sisbib.unmsm.edu.pe/bibvirtualdata/libros/2007/med_reumat/a02in.pdf</a:t>
            </a:r>
            <a:r>
              <a:rPr lang="en-US" sz="1000" dirty="0"/>
              <a:t>   (English</a:t>
            </a:r>
            <a:endParaRPr lang="es-PE" sz="1000" dirty="0"/>
          </a:p>
          <a:p>
            <a:endParaRPr lang="es-PE" dirty="0"/>
          </a:p>
          <a:p>
            <a:endParaRPr lang="en-US" dirty="0"/>
          </a:p>
        </p:txBody>
      </p:sp>
    </p:spTree>
    <p:extLst>
      <p:ext uri="{BB962C8B-B14F-4D97-AF65-F5344CB8AC3E}">
        <p14:creationId xmlns:p14="http://schemas.microsoft.com/office/powerpoint/2010/main" val="37759392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38924" y="653988"/>
            <a:ext cx="7886700" cy="994172"/>
          </a:xfrm>
        </p:spPr>
        <p:txBody>
          <a:bodyPr>
            <a:normAutofit/>
          </a:bodyPr>
          <a:lstStyle/>
          <a:p>
            <a:r>
              <a:rPr lang="en-US" sz="1800" b="1" dirty="0">
                <a:solidFill>
                  <a:schemeClr val="accent2"/>
                </a:solidFill>
                <a:effectLst>
                  <a:outerShdw blurRad="38100" dist="38100" dir="2700000" algn="tl">
                    <a:srgbClr val="000000">
                      <a:alpha val="43137"/>
                    </a:srgbClr>
                  </a:outerShdw>
                </a:effectLst>
              </a:rPr>
              <a:t>4. </a:t>
            </a:r>
            <a:r>
              <a:rPr lang="en-US" sz="1800" b="1" dirty="0" err="1">
                <a:solidFill>
                  <a:schemeClr val="accent2"/>
                </a:solidFill>
                <a:effectLst>
                  <a:outerShdw blurRad="38100" dist="38100" dir="2700000" algn="tl">
                    <a:srgbClr val="000000">
                      <a:alpha val="43137"/>
                    </a:srgbClr>
                  </a:outerShdw>
                </a:effectLst>
              </a:rPr>
              <a:t>Elenco</a:t>
            </a:r>
            <a:r>
              <a:rPr lang="en-US" sz="1800" b="1" dirty="0">
                <a:solidFill>
                  <a:schemeClr val="accent2"/>
                </a:solidFill>
                <a:effectLst>
                  <a:outerShdw blurRad="38100" dist="38100" dir="2700000" algn="tl">
                    <a:srgbClr val="000000">
                      <a:alpha val="43137"/>
                    </a:srgbClr>
                  </a:outerShdw>
                </a:effectLst>
              </a:rPr>
              <a:t> de </a:t>
            </a:r>
            <a:r>
              <a:rPr lang="en-US" sz="1800" b="1" dirty="0" err="1">
                <a:solidFill>
                  <a:schemeClr val="accent2"/>
                </a:solidFill>
                <a:effectLst>
                  <a:outerShdw blurRad="38100" dist="38100" dir="2700000" algn="tl">
                    <a:srgbClr val="000000">
                      <a:alpha val="43137"/>
                    </a:srgbClr>
                  </a:outerShdw>
                </a:effectLst>
              </a:rPr>
              <a:t>las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principales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fuentes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para</a:t>
            </a:r>
            <a:r>
              <a:rPr lang="en-US" sz="1800" b="1" dirty="0">
                <a:solidFill>
                  <a:schemeClr val="accent2"/>
                </a:solidFill>
                <a:effectLst>
                  <a:outerShdw blurRad="38100" dist="38100" dir="2700000" algn="tl">
                    <a:srgbClr val="000000">
                      <a:alpha val="43137"/>
                    </a:srgbClr>
                  </a:outerShdw>
                </a:effectLst>
              </a:rPr>
              <a:t> la </a:t>
            </a:r>
            <a:r>
              <a:rPr lang="en-US" sz="1800" b="1" dirty="0" err="1">
                <a:solidFill>
                  <a:schemeClr val="accent2"/>
                </a:solidFill>
                <a:effectLst>
                  <a:outerShdw blurRad="38100" dist="38100" dir="2700000" algn="tl">
                    <a:srgbClr val="000000">
                      <a:alpha val="43137"/>
                    </a:srgbClr>
                  </a:outerShdw>
                </a:effectLst>
              </a:rPr>
              <a:t>historia</a:t>
            </a:r>
            <a:r>
              <a:rPr lang="en-US" sz="1800" b="1" dirty="0">
                <a:solidFill>
                  <a:schemeClr val="accent2"/>
                </a:solidFill>
                <a:effectLst>
                  <a:outerShdw blurRad="38100" dist="38100" dir="2700000" algn="tl">
                    <a:srgbClr val="000000">
                      <a:alpha val="43137"/>
                    </a:srgbClr>
                  </a:outerShdw>
                </a:effectLst>
              </a:rPr>
              <a:t> de la </a:t>
            </a:r>
            <a:r>
              <a:rPr lang="en-US" sz="1800" b="1" dirty="0" err="1">
                <a:solidFill>
                  <a:schemeClr val="accent2"/>
                </a:solidFill>
                <a:effectLst>
                  <a:outerShdw blurRad="38100" dist="38100" dir="2700000" algn="tl">
                    <a:srgbClr val="000000">
                      <a:alpha val="43137"/>
                    </a:srgbClr>
                  </a:outerShdw>
                </a:effectLst>
              </a:rPr>
              <a:t>medicina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precolombina</a:t>
            </a:r>
            <a:r>
              <a:rPr lang="en-US" sz="1800" b="1" dirty="0">
                <a:solidFill>
                  <a:schemeClr val="accent2"/>
                </a:solidFill>
                <a:effectLst>
                  <a:outerShdw blurRad="38100" dist="38100" dir="2700000" algn="tl">
                    <a:srgbClr val="000000">
                      <a:alpha val="43137"/>
                    </a:srgbClr>
                  </a:outerShdw>
                </a:effectLst>
              </a:rPr>
              <a:t> e Inca en </a:t>
            </a:r>
            <a:r>
              <a:rPr lang="en-US" sz="1800" b="1" dirty="0" err="1">
                <a:solidFill>
                  <a:schemeClr val="accent2"/>
                </a:solidFill>
                <a:effectLst>
                  <a:outerShdw blurRad="38100" dist="38100" dir="2700000" algn="tl">
                    <a:srgbClr val="000000">
                      <a:alpha val="43137"/>
                    </a:srgbClr>
                  </a:outerShdw>
                </a:effectLst>
              </a:rPr>
              <a:t>Perú</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548492" y="1164369"/>
            <a:ext cx="7886700" cy="3263504"/>
          </a:xfrm>
        </p:spPr>
        <p:txBody>
          <a:bodyPr>
            <a:normAutofit/>
          </a:bodyPr>
          <a:lstStyle/>
          <a:p>
            <a:pPr>
              <a:buNone/>
            </a:pPr>
            <a:r>
              <a:rPr lang="es-PE" sz="1200" dirty="0"/>
              <a:t> </a:t>
            </a:r>
            <a:endParaRPr lang="es-PE" sz="1200" b="1" dirty="0" smtClean="0"/>
          </a:p>
          <a:p>
            <a:r>
              <a:rPr lang="es-ES" sz="1200" dirty="0" smtClean="0"/>
              <a:t>Cuando necesitemos conocer las culturas precolombina e inca, recurrimos a diferentes fuentes:</a:t>
            </a:r>
            <a:r>
              <a:rPr lang="en-US" sz="1200" dirty="0"/>
              <a:t>
</a:t>
            </a:r>
            <a:r>
              <a:rPr lang="es-ES" sz="1200" dirty="0" smtClean="0"/>
              <a:t>Debemos buscar evidencia de los testimonios de los llamados cronistas, que fueron militares, frailes y abogados españoles, que presenciaron lo que sucedía en el Nuevo Continente sobre la medicina y la medicina andina porque en general los nativos no dejaron un testimonio escrito. </a:t>
            </a:r>
            <a:endParaRPr lang="en-US" sz="1200" dirty="0"/>
          </a:p>
          <a:p>
            <a:pPr algn="just"/>
            <a:r>
              <a:rPr lang="es-ES" sz="1200" dirty="0" smtClean="0"/>
              <a:t>Las </a:t>
            </a:r>
            <a:r>
              <a:rPr lang="es-ES" sz="1200" dirty="0"/>
              <a:t>referencias reportadas en las crónicas son válidas solo para pueblos indígenas</a:t>
            </a:r>
            <a:r>
              <a:rPr lang="es-ES" sz="1200" dirty="0" smtClean="0"/>
              <a:t>.</a:t>
            </a:r>
            <a:endParaRPr lang="es-PE" sz="700" dirty="0"/>
          </a:p>
          <a:p>
            <a:pPr>
              <a:buNone/>
            </a:pPr>
            <a:endParaRPr lang="es-PE" sz="1000" dirty="0"/>
          </a:p>
          <a:p>
            <a:pPr>
              <a:buNone/>
            </a:pPr>
            <a:endParaRPr lang="es-PE" sz="1000" dirty="0"/>
          </a:p>
          <a:p>
            <a:pPr>
              <a:buNone/>
            </a:pPr>
            <a:endParaRPr lang="es-PE" sz="1000" dirty="0"/>
          </a:p>
          <a:p>
            <a:pPr>
              <a:buNone/>
            </a:pPr>
            <a:r>
              <a:rPr lang="es-PE" sz="1000" dirty="0" err="1"/>
              <a:t>Pamo</a:t>
            </a:r>
            <a:r>
              <a:rPr lang="es-PE" sz="1000" dirty="0"/>
              <a:t> Reyna Oscar. Medicina Prehispánica. En Alarcón Graciela, Espinoza Luis, </a:t>
            </a:r>
            <a:r>
              <a:rPr lang="es-PE" sz="1000" dirty="0" err="1"/>
              <a:t>Pamo</a:t>
            </a:r>
            <a:r>
              <a:rPr lang="es-PE" sz="1000" dirty="0"/>
              <a:t>-Reyna Oscar, Eds. Medicina y Reumatología Peruanas: historia </a:t>
            </a:r>
            <a:r>
              <a:rPr lang="es-PE" sz="1000" dirty="0" smtClean="0"/>
              <a:t>y aportes</a:t>
            </a:r>
            <a:r>
              <a:rPr lang="es-PE" sz="1000" dirty="0"/>
              <a:t>. Lima, Comité Organizador PANLAR 2006. </a:t>
            </a:r>
            <a:r>
              <a:rPr lang="en-US" sz="1000" dirty="0" smtClean="0">
                <a:hlinkClick r:id="rId2"/>
              </a:rPr>
              <a:t>http</a:t>
            </a:r>
            <a:r>
              <a:rPr lang="en-US" sz="1000" dirty="0">
                <a:hlinkClick r:id="rId2"/>
              </a:rPr>
              <a:t>://sisbib.unmsm.edu.pe/bibvirtualdata/libros/2007/med_reumat/a02es.pdf</a:t>
            </a:r>
            <a:r>
              <a:rPr lang="en-US" sz="1000" dirty="0"/>
              <a:t> (Spanish), </a:t>
            </a:r>
            <a:r>
              <a:rPr lang="en-US" sz="1000" dirty="0">
                <a:hlinkClick r:id="rId3"/>
              </a:rPr>
              <a:t>http://sisbib.unmsm.edu.pe/bibvirtualdata/libros/2007/med_reumat/a02in.pdf</a:t>
            </a:r>
            <a:r>
              <a:rPr lang="en-US" sz="1000" dirty="0"/>
              <a:t>   (English</a:t>
            </a:r>
            <a:endParaRPr lang="es-PE" sz="1000" dirty="0"/>
          </a:p>
          <a:p>
            <a:endParaRPr lang="es-PE" dirty="0"/>
          </a:p>
          <a:p>
            <a:endParaRPr lang="en-US" dirty="0"/>
          </a:p>
        </p:txBody>
      </p:sp>
    </p:spTree>
    <p:extLst>
      <p:ext uri="{BB962C8B-B14F-4D97-AF65-F5344CB8AC3E}">
        <p14:creationId xmlns:p14="http://schemas.microsoft.com/office/powerpoint/2010/main" val="37759392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9948138-4209-49D9-B2A5-B6468E5A7F6F}"/>
              </a:ext>
            </a:extLst>
          </p:cNvPr>
          <p:cNvSpPr>
            <a:spLocks noGrp="1"/>
          </p:cNvSpPr>
          <p:nvPr>
            <p:ph type="title"/>
          </p:nvPr>
        </p:nvSpPr>
        <p:spPr>
          <a:xfrm>
            <a:off x="150116" y="787551"/>
            <a:ext cx="8354961" cy="702201"/>
          </a:xfrm>
        </p:spPr>
        <p:txBody>
          <a:bodyPr>
            <a:noAutofit/>
          </a:bodyPr>
          <a:lstStyle/>
          <a:p>
            <a:r>
              <a:rPr lang="es-PE" sz="1800" b="1" dirty="0">
                <a:solidFill>
                  <a:schemeClr val="accent2"/>
                </a:solidFill>
                <a:effectLst>
                  <a:outerShdw blurRad="38100" dist="38100" dir="2700000" algn="tl">
                    <a:srgbClr val="000000">
                      <a:alpha val="43137"/>
                    </a:srgbClr>
                  </a:outerShdw>
                </a:effectLst>
              </a:rPr>
              <a:t>4. </a:t>
            </a:r>
            <a:r>
              <a:rPr lang="en-US" sz="1800" b="1" dirty="0" err="1">
                <a:solidFill>
                  <a:schemeClr val="accent2"/>
                </a:solidFill>
                <a:effectLst>
                  <a:outerShdw blurRad="38100" dist="38100" dir="2700000" algn="tl">
                    <a:srgbClr val="000000">
                      <a:alpha val="43137"/>
                    </a:srgbClr>
                  </a:outerShdw>
                </a:effectLst>
              </a:rPr>
              <a:t>Elenco</a:t>
            </a:r>
            <a:r>
              <a:rPr lang="en-US" sz="1800" b="1" dirty="0">
                <a:solidFill>
                  <a:schemeClr val="accent2"/>
                </a:solidFill>
                <a:effectLst>
                  <a:outerShdw blurRad="38100" dist="38100" dir="2700000" algn="tl">
                    <a:srgbClr val="000000">
                      <a:alpha val="43137"/>
                    </a:srgbClr>
                  </a:outerShdw>
                </a:effectLst>
              </a:rPr>
              <a:t> de </a:t>
            </a:r>
            <a:r>
              <a:rPr lang="en-US" sz="1800" b="1" dirty="0" err="1">
                <a:solidFill>
                  <a:schemeClr val="accent2"/>
                </a:solidFill>
                <a:effectLst>
                  <a:outerShdw blurRad="38100" dist="38100" dir="2700000" algn="tl">
                    <a:srgbClr val="000000">
                      <a:alpha val="43137"/>
                    </a:srgbClr>
                  </a:outerShdw>
                </a:effectLst>
              </a:rPr>
              <a:t>las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principales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fuentes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para</a:t>
            </a:r>
            <a:r>
              <a:rPr lang="en-US" sz="1800" b="1" dirty="0">
                <a:solidFill>
                  <a:schemeClr val="accent2"/>
                </a:solidFill>
                <a:effectLst>
                  <a:outerShdw blurRad="38100" dist="38100" dir="2700000" algn="tl">
                    <a:srgbClr val="000000">
                      <a:alpha val="43137"/>
                    </a:srgbClr>
                  </a:outerShdw>
                </a:effectLst>
              </a:rPr>
              <a:t> la </a:t>
            </a:r>
            <a:r>
              <a:rPr lang="en-US" sz="1800" b="1" dirty="0" err="1">
                <a:solidFill>
                  <a:schemeClr val="accent2"/>
                </a:solidFill>
                <a:effectLst>
                  <a:outerShdw blurRad="38100" dist="38100" dir="2700000" algn="tl">
                    <a:srgbClr val="000000">
                      <a:alpha val="43137"/>
                    </a:srgbClr>
                  </a:outerShdw>
                </a:effectLst>
              </a:rPr>
              <a:t>historia</a:t>
            </a:r>
            <a:r>
              <a:rPr lang="en-US" sz="1800" b="1" dirty="0">
                <a:solidFill>
                  <a:schemeClr val="accent2"/>
                </a:solidFill>
                <a:effectLst>
                  <a:outerShdw blurRad="38100" dist="38100" dir="2700000" algn="tl">
                    <a:srgbClr val="000000">
                      <a:alpha val="43137"/>
                    </a:srgbClr>
                  </a:outerShdw>
                </a:effectLst>
              </a:rPr>
              <a:t> de la </a:t>
            </a:r>
            <a:r>
              <a:rPr lang="en-US" sz="1800" b="1" dirty="0" err="1">
                <a:solidFill>
                  <a:schemeClr val="accent2"/>
                </a:solidFill>
                <a:effectLst>
                  <a:outerShdw blurRad="38100" dist="38100" dir="2700000" algn="tl">
                    <a:srgbClr val="000000">
                      <a:alpha val="43137"/>
                    </a:srgbClr>
                  </a:outerShdw>
                </a:effectLst>
              </a:rPr>
              <a:t>medicina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precolombina</a:t>
            </a:r>
            <a:r>
              <a:rPr lang="en-US" sz="1800" b="1" dirty="0">
                <a:solidFill>
                  <a:schemeClr val="accent2"/>
                </a:solidFill>
                <a:effectLst>
                  <a:outerShdw blurRad="38100" dist="38100" dir="2700000" algn="tl">
                    <a:srgbClr val="000000">
                      <a:alpha val="43137"/>
                    </a:srgbClr>
                  </a:outerShdw>
                </a:effectLst>
              </a:rPr>
              <a:t> e Inca en </a:t>
            </a:r>
            <a:r>
              <a:rPr lang="en-US" sz="1800" b="1" dirty="0" err="1">
                <a:solidFill>
                  <a:schemeClr val="accent2"/>
                </a:solidFill>
                <a:effectLst>
                  <a:outerShdw blurRad="38100" dist="38100" dir="2700000" algn="tl">
                    <a:srgbClr val="000000">
                      <a:alpha val="43137"/>
                    </a:srgbClr>
                  </a:outerShdw>
                </a:effectLst>
              </a:rPr>
              <a:t>Perú</a:t>
            </a:r>
            <a:endParaRPr lang="es-PE" sz="18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 xmlns:a16="http://schemas.microsoft.com/office/drawing/2014/main" id="{4D72F654-AE2B-4A78-8EFB-BF99A36336D8}"/>
              </a:ext>
            </a:extLst>
          </p:cNvPr>
          <p:cNvSpPr>
            <a:spLocks noGrp="1"/>
          </p:cNvSpPr>
          <p:nvPr>
            <p:ph idx="1"/>
          </p:nvPr>
        </p:nvSpPr>
        <p:spPr>
          <a:xfrm>
            <a:off x="133669" y="1407560"/>
            <a:ext cx="8849032" cy="3215811"/>
          </a:xfrm>
          <a:solidFill>
            <a:schemeClr val="bg1"/>
          </a:solidFill>
        </p:spPr>
        <p:txBody>
          <a:bodyPr>
            <a:normAutofit fontScale="55000" lnSpcReduction="20000"/>
          </a:bodyPr>
          <a:lstStyle/>
          <a:p>
            <a:pPr marL="0" indent="0" algn="just">
              <a:lnSpc>
                <a:spcPct val="100000"/>
              </a:lnSpc>
              <a:buNone/>
            </a:pPr>
            <a:r>
              <a:rPr lang="es-ES" sz="2200" dirty="0" smtClean="0"/>
              <a:t>Las </a:t>
            </a:r>
            <a:r>
              <a:rPr lang="es-ES" sz="2200" dirty="0"/>
              <a:t>primeras fuentes sobre la medicina tradicional andina fueron los escritos de cronistas españoles e indígenas que aprendieron a escribir y dejaron sus mensajes para el </a:t>
            </a:r>
            <a:r>
              <a:rPr lang="es-ES" sz="2200" dirty="0" smtClean="0"/>
              <a:t>mundo. Entre estos destacan </a:t>
            </a:r>
            <a:r>
              <a:rPr lang="es-ES" sz="2200" dirty="0"/>
              <a:t>los escritos del padre jesuita Bernabé </a:t>
            </a:r>
            <a:r>
              <a:rPr lang="es-ES" sz="2200" dirty="0" smtClean="0"/>
              <a:t>Cobo.</a:t>
            </a:r>
            <a:r>
              <a:rPr lang="en-US" sz="2200" dirty="0"/>
              <a:t>
COBO, </a:t>
            </a:r>
            <a:r>
              <a:rPr lang="en-US" sz="2200" dirty="0" err="1"/>
              <a:t>Bernabé</a:t>
            </a:r>
            <a:r>
              <a:rPr lang="en-US" sz="2200" dirty="0"/>
              <a:t> </a:t>
            </a:r>
            <a:r>
              <a:rPr lang="en-US" sz="2200" dirty="0" smtClean="0"/>
              <a:t>(1964). </a:t>
            </a:r>
            <a:r>
              <a:rPr lang="en-US" sz="2200" i="1" dirty="0" err="1" smtClean="0"/>
              <a:t>Obras</a:t>
            </a:r>
            <a:r>
              <a:rPr lang="en-US" sz="2200" i="1" dirty="0" smtClean="0"/>
              <a:t> del </a:t>
            </a:r>
            <a:r>
              <a:rPr lang="en-US" sz="2200" i="1" dirty="0"/>
              <a:t>P. </a:t>
            </a:r>
            <a:r>
              <a:rPr lang="en-US" sz="2200" i="1" dirty="0" err="1"/>
              <a:t>Bernabé</a:t>
            </a:r>
            <a:r>
              <a:rPr lang="en-US" sz="2200" i="1" dirty="0"/>
              <a:t> </a:t>
            </a:r>
            <a:r>
              <a:rPr lang="en-US" sz="2200" i="1" dirty="0" err="1"/>
              <a:t>Cobo</a:t>
            </a:r>
            <a:r>
              <a:rPr lang="en-US" sz="2200" i="1" dirty="0"/>
              <a:t> </a:t>
            </a:r>
            <a:r>
              <a:rPr lang="en-US" sz="2200" i="1" dirty="0" smtClean="0"/>
              <a:t>de la </a:t>
            </a:r>
            <a:r>
              <a:rPr lang="en-US" sz="2200" i="1" dirty="0" err="1" smtClean="0"/>
              <a:t>Sociedad</a:t>
            </a:r>
            <a:r>
              <a:rPr lang="en-US" sz="2200" i="1" dirty="0" smtClean="0"/>
              <a:t> de </a:t>
            </a:r>
            <a:r>
              <a:rPr lang="en-US" sz="2200" i="1" dirty="0" err="1" smtClean="0"/>
              <a:t>Jesús</a:t>
            </a:r>
            <a:r>
              <a:rPr lang="en-US" sz="2200" i="1" dirty="0" smtClean="0"/>
              <a:t>. </a:t>
            </a:r>
            <a:r>
              <a:rPr lang="en-US" sz="2200" dirty="0" smtClean="0"/>
              <a:t>Madrid. </a:t>
            </a:r>
            <a:r>
              <a:rPr lang="en-US" sz="2200" dirty="0" err="1" smtClean="0"/>
              <a:t>Biblioteca</a:t>
            </a:r>
            <a:r>
              <a:rPr lang="en-US" sz="2200" dirty="0" smtClean="0"/>
              <a:t> de </a:t>
            </a:r>
            <a:r>
              <a:rPr lang="en-US" sz="2200" dirty="0" err="1" smtClean="0"/>
              <a:t>Autores</a:t>
            </a:r>
            <a:r>
              <a:rPr lang="en-US" sz="2200" dirty="0" smtClean="0"/>
              <a:t> </a:t>
            </a:r>
            <a:r>
              <a:rPr lang="en-US" sz="2200" dirty="0" err="1" smtClean="0"/>
              <a:t>Españoles</a:t>
            </a:r>
            <a:r>
              <a:rPr lang="en-US" sz="2200" dirty="0" smtClean="0"/>
              <a:t>. </a:t>
            </a:r>
            <a:r>
              <a:rPr lang="en-US" sz="2200" dirty="0"/>
              <a:t>
</a:t>
            </a:r>
            <a:r>
              <a:rPr lang="es-ES" sz="2200" dirty="0" smtClean="0"/>
              <a:t>Una </a:t>
            </a:r>
            <a:r>
              <a:rPr lang="es-ES" sz="2200" dirty="0"/>
              <a:t>de las </a:t>
            </a:r>
            <a:r>
              <a:rPr lang="es-ES" sz="2200" dirty="0" smtClean="0"/>
              <a:t>fuentes </a:t>
            </a:r>
            <a:r>
              <a:rPr lang="es-ES" sz="2200" dirty="0"/>
              <a:t>más importantes es el libro </a:t>
            </a:r>
            <a:r>
              <a:rPr lang="es-ES" sz="2200" dirty="0" smtClean="0"/>
              <a:t>"Primera </a:t>
            </a:r>
            <a:r>
              <a:rPr lang="es-ES" sz="2200" dirty="0"/>
              <a:t>parte de los comentarios reales", cuyo autor fue el Inca Garcilaso de la Vega (1609), en el que describe los diferentes tratamientos indígenas que se llevaron a cabo sobre los conquistadores hispanos, tanto en sus luchas </a:t>
            </a:r>
            <a:r>
              <a:rPr lang="es-ES" sz="2200" dirty="0" smtClean="0"/>
              <a:t>como en </a:t>
            </a:r>
            <a:r>
              <a:rPr lang="es-ES" sz="2200" dirty="0"/>
              <a:t>sus guerras civiles. Otra </a:t>
            </a:r>
            <a:r>
              <a:rPr lang="es-ES" sz="2200" dirty="0" smtClean="0"/>
              <a:t>fuente importante </a:t>
            </a:r>
            <a:r>
              <a:rPr lang="es-ES" sz="2200" dirty="0"/>
              <a:t>es la "Primer nueva </a:t>
            </a:r>
            <a:r>
              <a:rPr lang="es-ES" sz="2200" dirty="0" err="1"/>
              <a:t>corónica</a:t>
            </a:r>
            <a:r>
              <a:rPr lang="es-ES" sz="2200" dirty="0"/>
              <a:t> y buen gobierno" escrita por </a:t>
            </a:r>
            <a:r>
              <a:rPr lang="es-ES" sz="2200" dirty="0" err="1"/>
              <a:t>Guamàn</a:t>
            </a:r>
            <a:r>
              <a:rPr lang="es-ES" sz="2200" dirty="0"/>
              <a:t> Poma de Ayala (indio hispano) en el año 1615.</a:t>
            </a:r>
            <a:r>
              <a:rPr lang="en-US" sz="2200" dirty="0"/>
              <a:t>
</a:t>
            </a:r>
            <a:r>
              <a:rPr lang="es-ES" sz="2200" dirty="0" smtClean="0"/>
              <a:t>Existe </a:t>
            </a:r>
            <a:r>
              <a:rPr lang="es-ES" sz="2200" dirty="0"/>
              <a:t>otra literatura que destaca el trabajo de los curanderos indígenas con plantas medicinales, pero critica los rituales curativos de los pueblos indígenas, por su componente mágico, por lo que fueron tildados de brujería. Estos mensajes pueden encontrarse en las obras de Cristóbal de Molina (1573) " Relación de las fábulas y ritos de los Incas ".</a:t>
            </a:r>
          </a:p>
          <a:p>
            <a:pPr marL="0" indent="0" algn="just">
              <a:lnSpc>
                <a:spcPct val="100000"/>
              </a:lnSpc>
              <a:buNone/>
            </a:pPr>
            <a:endParaRPr lang="en-US" sz="1500" dirty="0"/>
          </a:p>
          <a:p>
            <a:pPr marL="0" indent="0" algn="just">
              <a:lnSpc>
                <a:spcPct val="100000"/>
              </a:lnSpc>
              <a:buNone/>
            </a:pPr>
            <a:endParaRPr lang="en-US" sz="1300" dirty="0"/>
          </a:p>
          <a:p>
            <a:pPr marL="0" indent="0" algn="just">
              <a:lnSpc>
                <a:spcPct val="100000"/>
              </a:lnSpc>
              <a:buNone/>
            </a:pPr>
            <a:r>
              <a:rPr lang="en-US" sz="1800" dirty="0" err="1" smtClean="0"/>
              <a:t>Apuntes</a:t>
            </a:r>
            <a:r>
              <a:rPr lang="en-US" sz="1800" dirty="0" smtClean="0"/>
              <a:t> </a:t>
            </a:r>
            <a:r>
              <a:rPr lang="en-US" sz="1800" dirty="0"/>
              <a:t>para la </a:t>
            </a:r>
            <a:r>
              <a:rPr lang="en-US" sz="1800" dirty="0" err="1"/>
              <a:t>elaboraciàn</a:t>
            </a:r>
            <a:r>
              <a:rPr lang="en-US" sz="1800" dirty="0"/>
              <a:t> de una </a:t>
            </a:r>
            <a:r>
              <a:rPr lang="en-US" sz="1800" dirty="0" err="1"/>
              <a:t>historia</a:t>
            </a:r>
            <a:r>
              <a:rPr lang="en-US" sz="1800" dirty="0"/>
              <a:t> de la </a:t>
            </a:r>
            <a:r>
              <a:rPr lang="en-US" sz="1800" dirty="0" err="1"/>
              <a:t>medicina</a:t>
            </a:r>
            <a:r>
              <a:rPr lang="en-US" sz="1800" dirty="0"/>
              <a:t> </a:t>
            </a:r>
            <a:r>
              <a:rPr lang="en-US" sz="1800" dirty="0" err="1"/>
              <a:t>tradicional</a:t>
            </a:r>
            <a:r>
              <a:rPr lang="en-US" sz="1800" dirty="0"/>
              <a:t> </a:t>
            </a:r>
            <a:r>
              <a:rPr lang="en-US" sz="1800" dirty="0" err="1"/>
              <a:t>andina</a:t>
            </a:r>
            <a:r>
              <a:rPr lang="en-US" sz="1800" dirty="0"/>
              <a:t> - Note per lo </a:t>
            </a:r>
            <a:r>
              <a:rPr lang="en-US" sz="1800" dirty="0" err="1"/>
              <a:t>sviluppo</a:t>
            </a:r>
            <a:r>
              <a:rPr lang="en-US" sz="1800" dirty="0"/>
              <a:t> di una </a:t>
            </a:r>
            <a:r>
              <a:rPr lang="en-US" sz="1800" dirty="0" err="1"/>
              <a:t>storia</a:t>
            </a:r>
            <a:r>
              <a:rPr lang="en-US" sz="1800" dirty="0"/>
              <a:t> di </a:t>
            </a:r>
            <a:r>
              <a:rPr lang="en-US" sz="1800" dirty="0" err="1"/>
              <a:t>medicina</a:t>
            </a:r>
            <a:r>
              <a:rPr lang="en-US" sz="1800" dirty="0"/>
              <a:t> </a:t>
            </a:r>
            <a:r>
              <a:rPr lang="en-US" sz="1800" dirty="0" err="1"/>
              <a:t>tradizionale</a:t>
            </a:r>
            <a:r>
              <a:rPr lang="en-US" sz="1800" dirty="0"/>
              <a:t> </a:t>
            </a:r>
            <a:r>
              <a:rPr lang="en-US" sz="1800" dirty="0" err="1"/>
              <a:t>andina</a:t>
            </a:r>
            <a:r>
              <a:rPr lang="en-US" sz="1800" dirty="0"/>
              <a:t>. Erick </a:t>
            </a:r>
            <a:r>
              <a:rPr lang="en-US" sz="1800" dirty="0" err="1"/>
              <a:t>Devoto</a:t>
            </a:r>
            <a:r>
              <a:rPr lang="en-US" sz="1800" dirty="0"/>
              <a:t> </a:t>
            </a:r>
            <a:r>
              <a:rPr lang="en-US" sz="1800" dirty="0" err="1"/>
              <a:t>Bazàn</a:t>
            </a:r>
            <a:r>
              <a:rPr lang="en-US" sz="1800" dirty="0"/>
              <a:t> </a:t>
            </a:r>
            <a:r>
              <a:rPr lang="en-US" sz="1800" dirty="0" err="1"/>
              <a:t>à</a:t>
            </a:r>
            <a:r>
              <a:rPr lang="en-US" sz="1800" dirty="0"/>
              <a:t> Universidad de Lima. </a:t>
            </a:r>
            <a:r>
              <a:rPr lang="en-US" sz="1800" dirty="0" err="1"/>
              <a:t>Revista</a:t>
            </a:r>
            <a:r>
              <a:rPr lang="en-US" sz="1800" dirty="0"/>
              <a:t> </a:t>
            </a:r>
            <a:r>
              <a:rPr lang="en-US" sz="1800" dirty="0" err="1"/>
              <a:t>dell'Instituto</a:t>
            </a:r>
            <a:r>
              <a:rPr lang="en-US" sz="1800" dirty="0"/>
              <a:t> Riva-Ag </a:t>
            </a:r>
            <a:r>
              <a:rPr lang="en-US" sz="1800" dirty="0" err="1"/>
              <a:t>ero</a:t>
            </a:r>
            <a:r>
              <a:rPr lang="en-US" sz="1800" dirty="0"/>
              <a:t> RIRA vol. 1, n. 2 (</a:t>
            </a:r>
            <a:r>
              <a:rPr lang="en-US" sz="1800" dirty="0" err="1"/>
              <a:t>ottubre</a:t>
            </a:r>
            <a:r>
              <a:rPr lang="en-US" sz="1800" dirty="0"/>
              <a:t> 2016) pp. 79-116 / ISSN: 2415-5896 </a:t>
            </a:r>
            <a:r>
              <a:rPr lang="pt-BR" sz="1800" dirty="0">
                <a:hlinkClick r:id="rId2"/>
              </a:rPr>
              <a:t>https://doi.org/10.18800/revistaira.201602.003</a:t>
            </a:r>
            <a:endParaRPr lang="pt-BR" sz="1800" dirty="0"/>
          </a:p>
          <a:p>
            <a:pPr marL="0" indent="0">
              <a:lnSpc>
                <a:spcPct val="100000"/>
              </a:lnSpc>
              <a:buNone/>
            </a:pPr>
            <a:r>
              <a:rPr lang="es-ES" sz="1800" dirty="0" smtClean="0"/>
              <a:t>POMA </a:t>
            </a:r>
            <a:r>
              <a:rPr lang="es-ES" sz="1800" dirty="0"/>
              <a:t>DE AYALA, Guamán [1615] El primer nueva </a:t>
            </a:r>
            <a:r>
              <a:rPr lang="es-ES" sz="1800" dirty="0" err="1"/>
              <a:t>corónica</a:t>
            </a:r>
            <a:r>
              <a:rPr lang="es-ES" sz="1800" dirty="0"/>
              <a:t> y buen gobierno (1615-1616). [Manuscrito original de la Biblioteca Real de Dinamarca]. </a:t>
            </a:r>
            <a:r>
              <a:rPr lang="es-ES" sz="1800" dirty="0" err="1"/>
              <a:t>København</a:t>
            </a:r>
            <a:r>
              <a:rPr lang="es-ES" sz="1800" dirty="0"/>
              <a:t>, </a:t>
            </a:r>
            <a:r>
              <a:rPr lang="es-ES" sz="1800" dirty="0" err="1"/>
              <a:t>Det</a:t>
            </a:r>
            <a:r>
              <a:rPr lang="es-ES" sz="1800" dirty="0"/>
              <a:t> </a:t>
            </a:r>
            <a:r>
              <a:rPr lang="es-ES" sz="1800" dirty="0" err="1"/>
              <a:t>Kongelige</a:t>
            </a:r>
            <a:r>
              <a:rPr lang="es-ES" sz="1800" dirty="0"/>
              <a:t> </a:t>
            </a:r>
            <a:r>
              <a:rPr lang="es-ES" sz="1800" dirty="0" err="1"/>
              <a:t>Bibliotek</a:t>
            </a:r>
            <a:r>
              <a:rPr lang="es-ES" sz="1800" dirty="0"/>
              <a:t>, GKS 2232 4°. &lt;http://www.kb.dk/permalink/2006/ poma/840/es/</a:t>
            </a:r>
            <a:r>
              <a:rPr lang="es-ES" sz="1800" dirty="0" err="1"/>
              <a:t>text</a:t>
            </a:r>
            <a:r>
              <a:rPr lang="es-ES" sz="1800" dirty="0" smtClean="0"/>
              <a:t>/&gt;</a:t>
            </a:r>
            <a:endParaRPr lang="es-PE" sz="1800" dirty="0"/>
          </a:p>
        </p:txBody>
      </p:sp>
    </p:spTree>
    <p:extLst>
      <p:ext uri="{BB962C8B-B14F-4D97-AF65-F5344CB8AC3E}">
        <p14:creationId xmlns:p14="http://schemas.microsoft.com/office/powerpoint/2010/main" val="7466970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 xmlns:a16="http://schemas.microsoft.com/office/drawing/2014/main" id="{E7F5E432-9736-47F7-8B27-31BA65447E28}"/>
              </a:ext>
            </a:extLst>
          </p:cNvPr>
          <p:cNvPicPr>
            <a:picLocks noChangeAspect="1"/>
          </p:cNvPicPr>
          <p:nvPr/>
        </p:nvPicPr>
        <p:blipFill rotWithShape="1">
          <a:blip r:embed="rId2"/>
          <a:srcRect l="10324" t="2886" r="7218" b="-3764"/>
          <a:stretch/>
        </p:blipFill>
        <p:spPr>
          <a:xfrm>
            <a:off x="1749409" y="3382741"/>
            <a:ext cx="1883421" cy="1302275"/>
          </a:xfrm>
          <a:prstGeom prst="rect">
            <a:avLst/>
          </a:prstGeom>
        </p:spPr>
      </p:pic>
      <p:pic>
        <p:nvPicPr>
          <p:cNvPr id="6" name="Imagen 5">
            <a:extLst>
              <a:ext uri="{FF2B5EF4-FFF2-40B4-BE49-F238E27FC236}">
                <a16:creationId xmlns="" xmlns:a16="http://schemas.microsoft.com/office/drawing/2014/main" id="{772DE806-FE0C-46F9-AE22-449B1B2E5139}"/>
              </a:ext>
            </a:extLst>
          </p:cNvPr>
          <p:cNvPicPr>
            <a:picLocks noChangeAspect="1"/>
          </p:cNvPicPr>
          <p:nvPr/>
        </p:nvPicPr>
        <p:blipFill>
          <a:blip r:embed="rId3"/>
          <a:stretch>
            <a:fillRect/>
          </a:stretch>
        </p:blipFill>
        <p:spPr>
          <a:xfrm>
            <a:off x="4328527" y="3407261"/>
            <a:ext cx="2051725" cy="1231908"/>
          </a:xfrm>
          <a:prstGeom prst="rect">
            <a:avLst/>
          </a:prstGeom>
        </p:spPr>
      </p:pic>
      <p:pic>
        <p:nvPicPr>
          <p:cNvPr id="8" name="Imagen 7">
            <a:extLst>
              <a:ext uri="{FF2B5EF4-FFF2-40B4-BE49-F238E27FC236}">
                <a16:creationId xmlns="" xmlns:a16="http://schemas.microsoft.com/office/drawing/2014/main" id="{79E6C448-71F2-4864-A35E-DCC9ED5F004C}"/>
              </a:ext>
            </a:extLst>
          </p:cNvPr>
          <p:cNvPicPr>
            <a:picLocks noChangeAspect="1"/>
          </p:cNvPicPr>
          <p:nvPr/>
        </p:nvPicPr>
        <p:blipFill rotWithShape="1">
          <a:blip r:embed="rId4"/>
          <a:srcRect l="14817" t="1744" r="15423" b="1"/>
          <a:stretch/>
        </p:blipFill>
        <p:spPr>
          <a:xfrm>
            <a:off x="88112" y="3341277"/>
            <a:ext cx="990676" cy="1251099"/>
          </a:xfrm>
          <a:prstGeom prst="rect">
            <a:avLst/>
          </a:prstGeom>
        </p:spPr>
      </p:pic>
      <p:pic>
        <p:nvPicPr>
          <p:cNvPr id="9" name="Imagen 8">
            <a:extLst>
              <a:ext uri="{FF2B5EF4-FFF2-40B4-BE49-F238E27FC236}">
                <a16:creationId xmlns="" xmlns:a16="http://schemas.microsoft.com/office/drawing/2014/main" id="{E7C46EA1-1BD9-4ED7-96C1-F47ADB3F4F34}"/>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Lst>
          </a:blip>
          <a:stretch>
            <a:fillRect/>
          </a:stretch>
        </p:blipFill>
        <p:spPr>
          <a:xfrm>
            <a:off x="28522" y="842481"/>
            <a:ext cx="1720887" cy="1939434"/>
          </a:xfrm>
          <a:prstGeom prst="rect">
            <a:avLst/>
          </a:prstGeom>
        </p:spPr>
      </p:pic>
      <p:pic>
        <p:nvPicPr>
          <p:cNvPr id="1028" name="Picture 4" descr="Resultado de imagen para AYAHUASCA">
            <a:extLst>
              <a:ext uri="{FF2B5EF4-FFF2-40B4-BE49-F238E27FC236}">
                <a16:creationId xmlns="" xmlns:a16="http://schemas.microsoft.com/office/drawing/2014/main" id="{F33F1DDD-092E-42F8-A3FD-36D6E3AA71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61140" y="828031"/>
            <a:ext cx="1236253" cy="19538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ultado de imagen para ayahuasca planta medicinal">
            <a:extLst>
              <a:ext uri="{FF2B5EF4-FFF2-40B4-BE49-F238E27FC236}">
                <a16:creationId xmlns="" xmlns:a16="http://schemas.microsoft.com/office/drawing/2014/main" id="{EAE221DF-9FFC-4A4D-AF23-F02C2CEB307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7384790" y="1357493"/>
            <a:ext cx="1939435" cy="9094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ultado de imagen para MOMIA JUANITA">
            <a:extLst>
              <a:ext uri="{FF2B5EF4-FFF2-40B4-BE49-F238E27FC236}">
                <a16:creationId xmlns="" xmlns:a16="http://schemas.microsoft.com/office/drawing/2014/main" id="{0ABA7613-E1AF-41A9-B628-612021891A65}"/>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0465" t="13548" r="7061" b="8817"/>
          <a:stretch/>
        </p:blipFill>
        <p:spPr bwMode="auto">
          <a:xfrm>
            <a:off x="7110031" y="3407261"/>
            <a:ext cx="1345600" cy="1266654"/>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a:extLst>
              <a:ext uri="{FF2B5EF4-FFF2-40B4-BE49-F238E27FC236}">
                <a16:creationId xmlns="" xmlns:a16="http://schemas.microsoft.com/office/drawing/2014/main" id="{DF74E011-102F-44ED-8CDB-50FDFB1E80A9}"/>
              </a:ext>
            </a:extLst>
          </p:cNvPr>
          <p:cNvPicPr>
            <a:picLocks noChangeAspect="1"/>
          </p:cNvPicPr>
          <p:nvPr/>
        </p:nvPicPr>
        <p:blipFill rotWithShape="1">
          <a:blip r:embed="rId10" cstate="print"/>
          <a:srcRect l="7435" t="6023" r="14683" b="9461"/>
          <a:stretch/>
        </p:blipFill>
        <p:spPr>
          <a:xfrm>
            <a:off x="4409297" y="824083"/>
            <a:ext cx="1275594" cy="1957831"/>
          </a:xfrm>
          <a:prstGeom prst="rect">
            <a:avLst/>
          </a:prstGeom>
        </p:spPr>
      </p:pic>
      <p:pic>
        <p:nvPicPr>
          <p:cNvPr id="13" name="Imagen 12">
            <a:extLst>
              <a:ext uri="{FF2B5EF4-FFF2-40B4-BE49-F238E27FC236}">
                <a16:creationId xmlns="" xmlns:a16="http://schemas.microsoft.com/office/drawing/2014/main" id="{4F499F38-52B9-4C25-90A0-5667A308543E}"/>
              </a:ext>
            </a:extLst>
          </p:cNvPr>
          <p:cNvPicPr>
            <a:picLocks noChangeAspect="1"/>
          </p:cNvPicPr>
          <p:nvPr/>
        </p:nvPicPr>
        <p:blipFill rotWithShape="1">
          <a:blip r:embed="rId11" cstate="print"/>
          <a:srcRect l="8909" t="9354" r="20770" b="16452"/>
          <a:stretch/>
        </p:blipFill>
        <p:spPr>
          <a:xfrm>
            <a:off x="2327352" y="842481"/>
            <a:ext cx="1491889" cy="1939434"/>
          </a:xfrm>
          <a:prstGeom prst="rect">
            <a:avLst/>
          </a:prstGeom>
        </p:spPr>
      </p:pic>
      <p:sp>
        <p:nvSpPr>
          <p:cNvPr id="14" name="CuadroTexto 13">
            <a:extLst>
              <a:ext uri="{FF2B5EF4-FFF2-40B4-BE49-F238E27FC236}">
                <a16:creationId xmlns="" xmlns:a16="http://schemas.microsoft.com/office/drawing/2014/main" id="{D075B8FD-CD36-422E-B939-0DA6B9BD049F}"/>
              </a:ext>
            </a:extLst>
          </p:cNvPr>
          <p:cNvSpPr txBox="1"/>
          <p:nvPr/>
        </p:nvSpPr>
        <p:spPr>
          <a:xfrm>
            <a:off x="88111" y="2888472"/>
            <a:ext cx="8866004" cy="623248"/>
          </a:xfrm>
          <a:prstGeom prst="rect">
            <a:avLst/>
          </a:prstGeom>
          <a:noFill/>
        </p:spPr>
        <p:txBody>
          <a:bodyPr wrap="square" lIns="68580" tIns="34290" rIns="68580" bIns="34290" rtlCol="0">
            <a:spAutoFit/>
          </a:bodyPr>
          <a:lstStyle/>
          <a:p>
            <a:pPr algn="ctr"/>
            <a:r>
              <a:rPr lang="it-IT" sz="1800" b="1" dirty="0"/>
              <a:t>HISTORIA DE LA MEDICINA </a:t>
            </a:r>
            <a:r>
              <a:rPr lang="it-IT" sz="1800" b="1" dirty="0" smtClean="0"/>
              <a:t>PRECOLOMBINA </a:t>
            </a:r>
            <a:r>
              <a:rPr lang="it-IT" sz="1800" b="1" dirty="0"/>
              <a:t>E INCA. CHAMANISMO PERUANO</a:t>
            </a:r>
            <a:r>
              <a:rPr lang="en-US" sz="1800" b="1" dirty="0"/>
              <a:t>
</a:t>
            </a:r>
            <a:endParaRPr lang="es-PE" sz="1800" b="1" dirty="0"/>
          </a:p>
        </p:txBody>
      </p:sp>
    </p:spTree>
    <p:extLst>
      <p:ext uri="{BB962C8B-B14F-4D97-AF65-F5344CB8AC3E}">
        <p14:creationId xmlns:p14="http://schemas.microsoft.com/office/powerpoint/2010/main" val="41281054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9948138-4209-49D9-B2A5-B6468E5A7F6F}"/>
              </a:ext>
            </a:extLst>
          </p:cNvPr>
          <p:cNvSpPr>
            <a:spLocks noGrp="1"/>
          </p:cNvSpPr>
          <p:nvPr>
            <p:ph type="title"/>
          </p:nvPr>
        </p:nvSpPr>
        <p:spPr>
          <a:xfrm>
            <a:off x="198750" y="764301"/>
            <a:ext cx="8354961" cy="528100"/>
          </a:xfrm>
        </p:spPr>
        <p:txBody>
          <a:bodyPr>
            <a:noAutofit/>
          </a:bodyPr>
          <a:lstStyle/>
          <a:p>
            <a:r>
              <a:rPr lang="es-PE" sz="1800" b="1" dirty="0">
                <a:solidFill>
                  <a:schemeClr val="accent2"/>
                </a:solidFill>
                <a:effectLst>
                  <a:outerShdw blurRad="38100" dist="38100" dir="2700000" algn="tl">
                    <a:srgbClr val="000000">
                      <a:alpha val="43137"/>
                    </a:srgbClr>
                  </a:outerShdw>
                </a:effectLst>
              </a:rPr>
              <a:t>4. </a:t>
            </a:r>
            <a:r>
              <a:rPr lang="en-US" sz="1800" b="1" dirty="0" err="1">
                <a:solidFill>
                  <a:schemeClr val="accent2"/>
                </a:solidFill>
                <a:effectLst>
                  <a:outerShdw blurRad="38100" dist="38100" dir="2700000" algn="tl">
                    <a:srgbClr val="000000">
                      <a:alpha val="43137"/>
                    </a:srgbClr>
                  </a:outerShdw>
                </a:effectLst>
              </a:rPr>
              <a:t>Elenco</a:t>
            </a:r>
            <a:r>
              <a:rPr lang="en-US" sz="1800" b="1" dirty="0">
                <a:solidFill>
                  <a:schemeClr val="accent2"/>
                </a:solidFill>
                <a:effectLst>
                  <a:outerShdw blurRad="38100" dist="38100" dir="2700000" algn="tl">
                    <a:srgbClr val="000000">
                      <a:alpha val="43137"/>
                    </a:srgbClr>
                  </a:outerShdw>
                </a:effectLst>
              </a:rPr>
              <a:t> de </a:t>
            </a:r>
            <a:r>
              <a:rPr lang="en-US" sz="1800" b="1" dirty="0" err="1">
                <a:solidFill>
                  <a:schemeClr val="accent2"/>
                </a:solidFill>
                <a:effectLst>
                  <a:outerShdw blurRad="38100" dist="38100" dir="2700000" algn="tl">
                    <a:srgbClr val="000000">
                      <a:alpha val="43137"/>
                    </a:srgbClr>
                  </a:outerShdw>
                </a:effectLst>
              </a:rPr>
              <a:t>las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principales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fuentes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para</a:t>
            </a:r>
            <a:r>
              <a:rPr lang="en-US" sz="1800" b="1" dirty="0">
                <a:solidFill>
                  <a:schemeClr val="accent2"/>
                </a:solidFill>
                <a:effectLst>
                  <a:outerShdw blurRad="38100" dist="38100" dir="2700000" algn="tl">
                    <a:srgbClr val="000000">
                      <a:alpha val="43137"/>
                    </a:srgbClr>
                  </a:outerShdw>
                </a:effectLst>
              </a:rPr>
              <a:t> la </a:t>
            </a:r>
            <a:r>
              <a:rPr lang="en-US" sz="1800" b="1" dirty="0" err="1">
                <a:solidFill>
                  <a:schemeClr val="accent2"/>
                </a:solidFill>
                <a:effectLst>
                  <a:outerShdw blurRad="38100" dist="38100" dir="2700000" algn="tl">
                    <a:srgbClr val="000000">
                      <a:alpha val="43137"/>
                    </a:srgbClr>
                  </a:outerShdw>
                </a:effectLst>
              </a:rPr>
              <a:t>historia</a:t>
            </a:r>
            <a:r>
              <a:rPr lang="en-US" sz="1800" b="1" dirty="0">
                <a:solidFill>
                  <a:schemeClr val="accent2"/>
                </a:solidFill>
                <a:effectLst>
                  <a:outerShdw blurRad="38100" dist="38100" dir="2700000" algn="tl">
                    <a:srgbClr val="000000">
                      <a:alpha val="43137"/>
                    </a:srgbClr>
                  </a:outerShdw>
                </a:effectLst>
              </a:rPr>
              <a:t> de la </a:t>
            </a:r>
            <a:r>
              <a:rPr lang="en-US" sz="1800" b="1" dirty="0" err="1">
                <a:solidFill>
                  <a:schemeClr val="accent2"/>
                </a:solidFill>
                <a:effectLst>
                  <a:outerShdw blurRad="38100" dist="38100" dir="2700000" algn="tl">
                    <a:srgbClr val="000000">
                      <a:alpha val="43137"/>
                    </a:srgbClr>
                  </a:outerShdw>
                </a:effectLst>
              </a:rPr>
              <a:t>medicina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precolombina</a:t>
            </a:r>
            <a:r>
              <a:rPr lang="en-US" sz="1800" b="1" dirty="0">
                <a:solidFill>
                  <a:schemeClr val="accent2"/>
                </a:solidFill>
                <a:effectLst>
                  <a:outerShdw blurRad="38100" dist="38100" dir="2700000" algn="tl">
                    <a:srgbClr val="000000">
                      <a:alpha val="43137"/>
                    </a:srgbClr>
                  </a:outerShdw>
                </a:effectLst>
              </a:rPr>
              <a:t> e Inca en </a:t>
            </a:r>
            <a:r>
              <a:rPr lang="en-US" sz="1800" b="1" dirty="0" err="1">
                <a:solidFill>
                  <a:schemeClr val="accent2"/>
                </a:solidFill>
                <a:effectLst>
                  <a:outerShdw blurRad="38100" dist="38100" dir="2700000" algn="tl">
                    <a:srgbClr val="000000">
                      <a:alpha val="43137"/>
                    </a:srgbClr>
                  </a:outerShdw>
                </a:effectLst>
              </a:rPr>
              <a:t>Perú</a:t>
            </a:r>
            <a:endParaRPr lang="es-PE" sz="18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 xmlns:a16="http://schemas.microsoft.com/office/drawing/2014/main" id="{4D72F654-AE2B-4A78-8EFB-BF99A36336D8}"/>
              </a:ext>
            </a:extLst>
          </p:cNvPr>
          <p:cNvSpPr>
            <a:spLocks noGrp="1"/>
          </p:cNvSpPr>
          <p:nvPr>
            <p:ph idx="1"/>
          </p:nvPr>
        </p:nvSpPr>
        <p:spPr>
          <a:xfrm>
            <a:off x="294968" y="1438283"/>
            <a:ext cx="8634347" cy="3102895"/>
          </a:xfrm>
          <a:solidFill>
            <a:schemeClr val="bg1"/>
          </a:solidFill>
        </p:spPr>
        <p:txBody>
          <a:bodyPr>
            <a:normAutofit/>
          </a:bodyPr>
          <a:lstStyle/>
          <a:p>
            <a:pPr marL="0" indent="0">
              <a:buNone/>
            </a:pPr>
            <a:r>
              <a:rPr lang="es-ES" sz="1200" dirty="0" smtClean="0"/>
              <a:t>El </a:t>
            </a:r>
            <a:r>
              <a:rPr lang="es-ES" sz="1200" dirty="0"/>
              <a:t>Inca Garcilaso de la Vega </a:t>
            </a:r>
            <a:r>
              <a:rPr lang="es-ES" sz="1200" dirty="0" smtClean="0"/>
              <a:t>relata en </a:t>
            </a:r>
            <a:r>
              <a:rPr lang="es-ES" sz="1200" dirty="0"/>
              <a:t>el libro </a:t>
            </a:r>
            <a:r>
              <a:rPr lang="es-ES" sz="1200" dirty="0" smtClean="0"/>
              <a:t>"Primera </a:t>
            </a:r>
            <a:r>
              <a:rPr lang="es-ES" sz="1200" dirty="0"/>
              <a:t>parte de los comentarios reales</a:t>
            </a:r>
            <a:r>
              <a:rPr lang="es-ES" sz="1200" dirty="0" smtClean="0"/>
              <a:t>" </a:t>
            </a:r>
            <a:r>
              <a:rPr lang="es-ES" sz="1200" dirty="0"/>
              <a:t>(1609</a:t>
            </a:r>
            <a:r>
              <a:rPr lang="es-ES" sz="1200" dirty="0" smtClean="0"/>
              <a:t>) el uso </a:t>
            </a:r>
            <a:r>
              <a:rPr lang="es-ES" sz="1200" dirty="0"/>
              <a:t>de </a:t>
            </a:r>
            <a:r>
              <a:rPr lang="es-ES" sz="1200" dirty="0" smtClean="0"/>
              <a:t>estiércol </a:t>
            </a:r>
            <a:r>
              <a:rPr lang="es-ES" sz="1200" dirty="0"/>
              <a:t>de auquénido mezclado con un particular "</a:t>
            </a:r>
            <a:r>
              <a:rPr lang="es-ES" sz="1200" dirty="0" smtClean="0"/>
              <a:t>sebo</a:t>
            </a:r>
            <a:r>
              <a:rPr lang="es-ES" sz="1200" dirty="0"/>
              <a:t>"</a:t>
            </a:r>
            <a:r>
              <a:rPr lang="es-ES" sz="1200" dirty="0" smtClean="0"/>
              <a:t> para </a:t>
            </a:r>
            <a:r>
              <a:rPr lang="es-ES" sz="1200" dirty="0"/>
              <a:t>tratar las heridas </a:t>
            </a:r>
            <a:r>
              <a:rPr lang="es-ES" sz="1200" dirty="0" smtClean="0"/>
              <a:t>de guerra.</a:t>
            </a:r>
          </a:p>
          <a:p>
            <a:pPr marL="0" indent="0">
              <a:buNone/>
            </a:pPr>
            <a:r>
              <a:rPr lang="es-ES" sz="1200" dirty="0"/>
              <a:t>José de Acosta </a:t>
            </a:r>
            <a:r>
              <a:rPr lang="es-ES" sz="1200" dirty="0" smtClean="0"/>
              <a:t>narra en la "Historia </a:t>
            </a:r>
            <a:r>
              <a:rPr lang="es-ES" sz="1200" dirty="0"/>
              <a:t>Natural y Moral de las </a:t>
            </a:r>
            <a:r>
              <a:rPr lang="es-ES" sz="1200" dirty="0" smtClean="0"/>
              <a:t>Indias </a:t>
            </a:r>
            <a:r>
              <a:rPr lang="es-ES" sz="1200" dirty="0"/>
              <a:t>(1590) </a:t>
            </a:r>
            <a:r>
              <a:rPr lang="es-ES" sz="1200" dirty="0" smtClean="0"/>
              <a:t>el </a:t>
            </a:r>
            <a:r>
              <a:rPr lang="es-ES" sz="1200" dirty="0"/>
              <a:t>uso de plantas americanas y sus propiedades </a:t>
            </a:r>
            <a:r>
              <a:rPr lang="es-ES" sz="1200" dirty="0" smtClean="0"/>
              <a:t>medicinales. El </a:t>
            </a:r>
            <a:r>
              <a:rPr lang="es-ES" sz="1200" dirty="0"/>
              <a:t>autor destaca que las culturas andinas precolombinas utilizaron </a:t>
            </a:r>
            <a:r>
              <a:rPr lang="es-ES" sz="1200" dirty="0" smtClean="0"/>
              <a:t>el consumo </a:t>
            </a:r>
            <a:r>
              <a:rPr lang="es-ES" sz="1200" dirty="0"/>
              <a:t>de </a:t>
            </a:r>
            <a:r>
              <a:rPr lang="es-ES" sz="1200" dirty="0" smtClean="0"/>
              <a:t>alimentos.</a:t>
            </a:r>
            <a:endParaRPr lang="es-ES" sz="12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ES" sz="900" dirty="0" smtClean="0"/>
          </a:p>
          <a:p>
            <a:pPr marL="0" indent="0">
              <a:lnSpc>
                <a:spcPct val="100000"/>
              </a:lnSpc>
              <a:buNone/>
            </a:pPr>
            <a:endParaRPr lang="es-ES" sz="900" dirty="0"/>
          </a:p>
          <a:p>
            <a:pPr marL="0" indent="0">
              <a:lnSpc>
                <a:spcPct val="100000"/>
              </a:lnSpc>
              <a:buNone/>
            </a:pPr>
            <a:endParaRPr lang="es-ES" sz="900" dirty="0" smtClean="0"/>
          </a:p>
          <a:p>
            <a:pPr marL="0" indent="0">
              <a:lnSpc>
                <a:spcPct val="100000"/>
              </a:lnSpc>
              <a:buNone/>
            </a:pPr>
            <a:endParaRPr lang="es-ES" sz="900" dirty="0"/>
          </a:p>
          <a:p>
            <a:pPr marL="0" indent="0">
              <a:lnSpc>
                <a:spcPct val="100000"/>
              </a:lnSpc>
              <a:buNone/>
            </a:pPr>
            <a:r>
              <a:rPr lang="es-ES" sz="1000" dirty="0"/>
              <a:t>Apuntes para la elaboración de una historia de la medicina tradicional andina* Notes </a:t>
            </a:r>
            <a:r>
              <a:rPr lang="es-ES" sz="1000" dirty="0" err="1"/>
              <a:t>for</a:t>
            </a:r>
            <a:r>
              <a:rPr lang="es-ES" sz="1000" dirty="0"/>
              <a:t> </a:t>
            </a:r>
            <a:r>
              <a:rPr lang="es-ES" sz="1000" dirty="0" err="1"/>
              <a:t>the</a:t>
            </a:r>
            <a:r>
              <a:rPr lang="es-ES" sz="1000" dirty="0"/>
              <a:t> </a:t>
            </a:r>
            <a:r>
              <a:rPr lang="es-ES" sz="1000" dirty="0" err="1"/>
              <a:t>development</a:t>
            </a:r>
            <a:r>
              <a:rPr lang="es-ES" sz="1000" dirty="0"/>
              <a:t> of a </a:t>
            </a:r>
            <a:r>
              <a:rPr lang="es-ES" sz="1000" dirty="0" err="1"/>
              <a:t>history</a:t>
            </a:r>
            <a:r>
              <a:rPr lang="es-ES" sz="1000" dirty="0"/>
              <a:t> of    </a:t>
            </a:r>
            <a:r>
              <a:rPr lang="es-ES" sz="1000" dirty="0" err="1"/>
              <a:t>traditional</a:t>
            </a:r>
            <a:r>
              <a:rPr lang="es-ES" sz="1000" dirty="0"/>
              <a:t> </a:t>
            </a:r>
            <a:r>
              <a:rPr lang="es-ES" sz="1000" dirty="0" err="1"/>
              <a:t>Andean</a:t>
            </a:r>
            <a:r>
              <a:rPr lang="es-ES" sz="1000" dirty="0"/>
              <a:t> medicine. Erick Devoto Bazán** Universidad de Lima. </a:t>
            </a:r>
            <a:r>
              <a:rPr lang="pt-BR" sz="1000" dirty="0"/>
              <a:t>RIRA vol. 1, n° 2 (</a:t>
            </a:r>
            <a:r>
              <a:rPr lang="pt-BR" sz="1000" dirty="0" err="1"/>
              <a:t>octubre</a:t>
            </a:r>
            <a:r>
              <a:rPr lang="pt-BR" sz="1000" dirty="0"/>
              <a:t> 2016) pp. 79-116 / ISSN: 2415-5896 https://doi.org/10.18800/revistaira.201602.003</a:t>
            </a:r>
          </a:p>
          <a:p>
            <a:pPr marL="0" indent="0">
              <a:lnSpc>
                <a:spcPct val="100000"/>
              </a:lnSpc>
              <a:buNone/>
            </a:pPr>
            <a:endParaRPr lang="es-PE" sz="900" dirty="0"/>
          </a:p>
        </p:txBody>
      </p:sp>
    </p:spTree>
    <p:extLst>
      <p:ext uri="{BB962C8B-B14F-4D97-AF65-F5344CB8AC3E}">
        <p14:creationId xmlns:p14="http://schemas.microsoft.com/office/powerpoint/2010/main" val="24815072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9948138-4209-49D9-B2A5-B6468E5A7F6F}"/>
              </a:ext>
            </a:extLst>
          </p:cNvPr>
          <p:cNvSpPr>
            <a:spLocks noGrp="1"/>
          </p:cNvSpPr>
          <p:nvPr>
            <p:ph type="title"/>
          </p:nvPr>
        </p:nvSpPr>
        <p:spPr>
          <a:xfrm>
            <a:off x="201486" y="1159523"/>
            <a:ext cx="8354961" cy="576809"/>
          </a:xfrm>
        </p:spPr>
        <p:txBody>
          <a:bodyPr>
            <a:noAutofit/>
          </a:bodyPr>
          <a:lstStyle/>
          <a:p>
            <a:r>
              <a:rPr lang="es-PE" sz="1800" b="1" dirty="0">
                <a:solidFill>
                  <a:schemeClr val="accent2"/>
                </a:solidFill>
                <a:effectLst>
                  <a:outerShdw blurRad="38100" dist="38100" dir="2700000" algn="tl">
                    <a:srgbClr val="000000">
                      <a:alpha val="43137"/>
                    </a:srgbClr>
                  </a:outerShdw>
                </a:effectLst>
              </a:rPr>
              <a:t>4. </a:t>
            </a:r>
            <a:r>
              <a:rPr lang="en-US" sz="1800" b="1" dirty="0" err="1">
                <a:solidFill>
                  <a:schemeClr val="accent2"/>
                </a:solidFill>
                <a:effectLst>
                  <a:outerShdw blurRad="38100" dist="38100" dir="2700000" algn="tl">
                    <a:srgbClr val="000000">
                      <a:alpha val="43137"/>
                    </a:srgbClr>
                  </a:outerShdw>
                </a:effectLst>
              </a:rPr>
              <a:t>Elenco</a:t>
            </a:r>
            <a:r>
              <a:rPr lang="en-US" sz="1800" b="1" dirty="0">
                <a:solidFill>
                  <a:schemeClr val="accent2"/>
                </a:solidFill>
                <a:effectLst>
                  <a:outerShdw blurRad="38100" dist="38100" dir="2700000" algn="tl">
                    <a:srgbClr val="000000">
                      <a:alpha val="43137"/>
                    </a:srgbClr>
                  </a:outerShdw>
                </a:effectLst>
              </a:rPr>
              <a:t> de </a:t>
            </a:r>
            <a:r>
              <a:rPr lang="en-US" sz="1800" b="1" dirty="0" err="1">
                <a:solidFill>
                  <a:schemeClr val="accent2"/>
                </a:solidFill>
                <a:effectLst>
                  <a:outerShdw blurRad="38100" dist="38100" dir="2700000" algn="tl">
                    <a:srgbClr val="000000">
                      <a:alpha val="43137"/>
                    </a:srgbClr>
                  </a:outerShdw>
                </a:effectLst>
              </a:rPr>
              <a:t>las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principales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fuentes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para</a:t>
            </a:r>
            <a:r>
              <a:rPr lang="en-US" sz="1800" b="1" dirty="0">
                <a:solidFill>
                  <a:schemeClr val="accent2"/>
                </a:solidFill>
                <a:effectLst>
                  <a:outerShdw blurRad="38100" dist="38100" dir="2700000" algn="tl">
                    <a:srgbClr val="000000">
                      <a:alpha val="43137"/>
                    </a:srgbClr>
                  </a:outerShdw>
                </a:effectLst>
              </a:rPr>
              <a:t> la </a:t>
            </a:r>
            <a:r>
              <a:rPr lang="en-US" sz="1800" b="1" dirty="0" err="1">
                <a:solidFill>
                  <a:schemeClr val="accent2"/>
                </a:solidFill>
                <a:effectLst>
                  <a:outerShdw blurRad="38100" dist="38100" dir="2700000" algn="tl">
                    <a:srgbClr val="000000">
                      <a:alpha val="43137"/>
                    </a:srgbClr>
                  </a:outerShdw>
                </a:effectLst>
              </a:rPr>
              <a:t>historia</a:t>
            </a:r>
            <a:r>
              <a:rPr lang="en-US" sz="1800" b="1" dirty="0">
                <a:solidFill>
                  <a:schemeClr val="accent2"/>
                </a:solidFill>
                <a:effectLst>
                  <a:outerShdw blurRad="38100" dist="38100" dir="2700000" algn="tl">
                    <a:srgbClr val="000000">
                      <a:alpha val="43137"/>
                    </a:srgbClr>
                  </a:outerShdw>
                </a:effectLst>
              </a:rPr>
              <a:t> de la </a:t>
            </a:r>
            <a:r>
              <a:rPr lang="en-US" sz="1800" b="1" dirty="0" err="1">
                <a:solidFill>
                  <a:schemeClr val="accent2"/>
                </a:solidFill>
                <a:effectLst>
                  <a:outerShdw blurRad="38100" dist="38100" dir="2700000" algn="tl">
                    <a:srgbClr val="000000">
                      <a:alpha val="43137"/>
                    </a:srgbClr>
                  </a:outerShdw>
                </a:effectLst>
              </a:rPr>
              <a:t>medicina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precolombina</a:t>
            </a:r>
            <a:r>
              <a:rPr lang="en-US" sz="1800" b="1" dirty="0">
                <a:solidFill>
                  <a:schemeClr val="accent2"/>
                </a:solidFill>
                <a:effectLst>
                  <a:outerShdw blurRad="38100" dist="38100" dir="2700000" algn="tl">
                    <a:srgbClr val="000000">
                      <a:alpha val="43137"/>
                    </a:srgbClr>
                  </a:outerShdw>
                </a:effectLst>
              </a:rPr>
              <a:t> e Inca en </a:t>
            </a:r>
            <a:r>
              <a:rPr lang="en-US" sz="1800" b="1" dirty="0" err="1">
                <a:solidFill>
                  <a:schemeClr val="accent2"/>
                </a:solidFill>
                <a:effectLst>
                  <a:outerShdw blurRad="38100" dist="38100" dir="2700000" algn="tl">
                    <a:srgbClr val="000000">
                      <a:alpha val="43137"/>
                    </a:srgbClr>
                  </a:outerShdw>
                </a:effectLst>
              </a:rPr>
              <a:t>Perú</a:t>
            </a:r>
            <a:endParaRPr lang="es-PE" sz="18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 xmlns:a16="http://schemas.microsoft.com/office/drawing/2014/main" id="{4D72F654-AE2B-4A78-8EFB-BF99A36336D8}"/>
              </a:ext>
            </a:extLst>
          </p:cNvPr>
          <p:cNvSpPr>
            <a:spLocks noGrp="1"/>
          </p:cNvSpPr>
          <p:nvPr>
            <p:ph idx="1"/>
          </p:nvPr>
        </p:nvSpPr>
        <p:spPr>
          <a:xfrm>
            <a:off x="160389" y="1777429"/>
            <a:ext cx="8849032" cy="2270589"/>
          </a:xfrm>
          <a:solidFill>
            <a:schemeClr val="bg1"/>
          </a:solidFill>
        </p:spPr>
        <p:txBody>
          <a:bodyPr>
            <a:normAutofit fontScale="25000" lnSpcReduction="20000"/>
          </a:bodyPr>
          <a:lstStyle/>
          <a:p>
            <a:pPr marL="0" indent="0">
              <a:buNone/>
            </a:pPr>
            <a:endParaRPr lang="en-US" sz="3800" dirty="0"/>
          </a:p>
          <a:p>
            <a:pPr marL="0" indent="0">
              <a:buNone/>
            </a:pPr>
            <a:r>
              <a:rPr lang="es-ES" sz="4800" dirty="0"/>
              <a:t>Evidencia de tratamiento para </a:t>
            </a:r>
            <a:r>
              <a:rPr lang="es-ES" sz="4800" dirty="0" err="1"/>
              <a:t>poliglobulia</a:t>
            </a:r>
            <a:r>
              <a:rPr lang="es-ES" sz="4800" dirty="0"/>
              <a:t> y </a:t>
            </a:r>
            <a:r>
              <a:rPr lang="es-ES" sz="4800" dirty="0" smtClean="0"/>
              <a:t>el dolor </a:t>
            </a:r>
            <a:r>
              <a:rPr lang="es-ES" sz="4800" dirty="0"/>
              <a:t>de </a:t>
            </a:r>
            <a:r>
              <a:rPr lang="es-ES" sz="4800" dirty="0" smtClean="0"/>
              <a:t>cabeza:</a:t>
            </a:r>
          </a:p>
          <a:p>
            <a:r>
              <a:rPr lang="es-ES" sz="4800" dirty="0" smtClean="0"/>
              <a:t>La </a:t>
            </a:r>
            <a:r>
              <a:rPr lang="es-ES" sz="4800" dirty="0"/>
              <a:t>medicina indígena </a:t>
            </a:r>
            <a:r>
              <a:rPr lang="es-ES" sz="4800" dirty="0" smtClean="0"/>
              <a:t>utilizó la sangría como </a:t>
            </a:r>
            <a:r>
              <a:rPr lang="es-ES" sz="4800" dirty="0"/>
              <a:t>herramienta para mejorar las condiciones de salud de los pacientes.</a:t>
            </a:r>
          </a:p>
          <a:p>
            <a:r>
              <a:rPr lang="es-ES" sz="4800" dirty="0" smtClean="0"/>
              <a:t>La sangría fue realizada </a:t>
            </a:r>
            <a:r>
              <a:rPr lang="es-ES" sz="4800" dirty="0"/>
              <a:t>por curanderos experimentados llamados </a:t>
            </a:r>
            <a:r>
              <a:rPr lang="es-ES" sz="4800" dirty="0" err="1"/>
              <a:t>Circay</a:t>
            </a:r>
            <a:r>
              <a:rPr lang="es-ES" sz="4800" dirty="0"/>
              <a:t> </a:t>
            </a:r>
            <a:r>
              <a:rPr lang="es-ES" sz="4800" dirty="0" err="1"/>
              <a:t>camayok</a:t>
            </a:r>
            <a:r>
              <a:rPr lang="es-ES" sz="4800" dirty="0"/>
              <a:t>.</a:t>
            </a:r>
          </a:p>
          <a:p>
            <a:r>
              <a:rPr lang="es-ES" sz="4800" dirty="0"/>
              <a:t>Cuando los españoles llegaron a </a:t>
            </a:r>
            <a:r>
              <a:rPr lang="es-ES" sz="4800" dirty="0" smtClean="0"/>
              <a:t>América </a:t>
            </a:r>
            <a:r>
              <a:rPr lang="es-ES" sz="4800" dirty="0"/>
              <a:t>comprobaron el uso de </a:t>
            </a:r>
            <a:r>
              <a:rPr lang="es-ES" sz="4800" dirty="0" smtClean="0"/>
              <a:t>las sangrías de los incas. Como las sangrías estaban </a:t>
            </a:r>
            <a:r>
              <a:rPr lang="es-ES" sz="4800" dirty="0"/>
              <a:t>de moda en </a:t>
            </a:r>
            <a:r>
              <a:rPr lang="es-ES" sz="4800" dirty="0" smtClean="0"/>
              <a:t>Europa,  </a:t>
            </a:r>
            <a:r>
              <a:rPr lang="es-ES" sz="4800" dirty="0"/>
              <a:t>consideraron </a:t>
            </a:r>
            <a:r>
              <a:rPr lang="es-ES" sz="4800" dirty="0" smtClean="0"/>
              <a:t>esta técnica como </a:t>
            </a:r>
            <a:r>
              <a:rPr lang="es-ES" sz="4800" dirty="0"/>
              <a:t>prueba del alto nivel de la medicina </a:t>
            </a:r>
            <a:r>
              <a:rPr lang="es-ES" sz="4800" dirty="0" smtClean="0"/>
              <a:t>que practicaban.</a:t>
            </a:r>
            <a:endParaRPr lang="es-ES" sz="4800" dirty="0"/>
          </a:p>
          <a:p>
            <a:r>
              <a:rPr lang="es-ES" sz="4800" dirty="0"/>
              <a:t>Las culturas precolombinas habían desarrollado, a través de la orfebrería, diversas herramientas quirúrgicas, como agujas muy finas, en su mayoría puntas de sílex, para </a:t>
            </a:r>
            <a:r>
              <a:rPr lang="es-ES" sz="4800" dirty="0" smtClean="0"/>
              <a:t>realizar sangrías. </a:t>
            </a:r>
            <a:r>
              <a:rPr lang="es-ES" sz="4800" dirty="0"/>
              <a:t>Las culturas precolombinas trataban el dolor en la cabeza, perforando la vena yugular y </a:t>
            </a:r>
            <a:r>
              <a:rPr lang="es-ES" sz="4800" dirty="0" smtClean="0"/>
              <a:t>cortando </a:t>
            </a:r>
            <a:r>
              <a:rPr lang="es-ES" sz="4800" dirty="0"/>
              <a:t>entre las cejas </a:t>
            </a:r>
            <a:r>
              <a:rPr lang="es-ES" sz="4800" dirty="0" smtClean="0"/>
              <a:t>y en </a:t>
            </a:r>
            <a:r>
              <a:rPr lang="es-ES" sz="4800" dirty="0"/>
              <a:t>el puente de la nariz</a:t>
            </a:r>
            <a:r>
              <a:rPr lang="es-ES" sz="4800" dirty="0" smtClean="0"/>
              <a:t>.</a:t>
            </a:r>
            <a:endParaRPr lang="es-ES" sz="3200" dirty="0"/>
          </a:p>
          <a:p>
            <a:pPr marL="0" indent="0">
              <a:lnSpc>
                <a:spcPct val="100000"/>
              </a:lnSpc>
              <a:buNone/>
            </a:pPr>
            <a:endParaRPr lang="en-US" sz="3200" dirty="0"/>
          </a:p>
          <a:p>
            <a:pPr marL="0" indent="0">
              <a:lnSpc>
                <a:spcPct val="100000"/>
              </a:lnSpc>
              <a:buNone/>
            </a:pPr>
            <a:endParaRPr lang="en-US" sz="3200" dirty="0"/>
          </a:p>
          <a:p>
            <a:pPr marL="0" indent="0">
              <a:lnSpc>
                <a:spcPct val="100000"/>
              </a:lnSpc>
              <a:buNone/>
            </a:pPr>
            <a:endParaRPr lang="en-US" sz="3200" dirty="0"/>
          </a:p>
          <a:p>
            <a:pPr marL="0" indent="0">
              <a:lnSpc>
                <a:spcPct val="100000"/>
              </a:lnSpc>
              <a:buNone/>
            </a:pPr>
            <a:endParaRPr lang="en-US" sz="3200" dirty="0"/>
          </a:p>
          <a:p>
            <a:pPr marL="0" indent="0">
              <a:lnSpc>
                <a:spcPct val="100000"/>
              </a:lnSpc>
              <a:buNone/>
            </a:pPr>
            <a:r>
              <a:rPr lang="en-US" sz="4000" dirty="0"/>
              <a:t>Jan G. R.  </a:t>
            </a:r>
            <a:r>
              <a:rPr lang="en-US" sz="4000" dirty="0" err="1"/>
              <a:t>Elferink</a:t>
            </a:r>
            <a:r>
              <a:rPr lang="es-PE" sz="4000" dirty="0"/>
              <a:t>. </a:t>
            </a:r>
            <a:r>
              <a:rPr lang="en-US" sz="4000" dirty="0"/>
              <a:t>The Inca healer: empirical medical knowledge and magic in pre-Columbian Peru. </a:t>
            </a:r>
            <a:r>
              <a:rPr lang="es-PE" sz="4000" dirty="0"/>
              <a:t>Revista de Indias, 2015, vol. LXXV, n.º 264 Págs. 323­350, ISSN: 0034­8341. </a:t>
            </a:r>
            <a:r>
              <a:rPr lang="en-US" sz="4000" dirty="0"/>
              <a:t>doi:10.3989/revindias.2015.011</a:t>
            </a:r>
            <a:endParaRPr lang="es-PE" sz="4000" dirty="0"/>
          </a:p>
          <a:p>
            <a:pPr marL="0" indent="0">
              <a:lnSpc>
                <a:spcPct val="100000"/>
              </a:lnSpc>
              <a:buNone/>
            </a:pPr>
            <a:endParaRPr lang="es-ES" sz="32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ES" sz="28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PE" sz="900" dirty="0"/>
          </a:p>
        </p:txBody>
      </p:sp>
    </p:spTree>
    <p:extLst>
      <p:ext uri="{BB962C8B-B14F-4D97-AF65-F5344CB8AC3E}">
        <p14:creationId xmlns:p14="http://schemas.microsoft.com/office/powerpoint/2010/main" val="24815072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9948138-4209-49D9-B2A5-B6468E5A7F6F}"/>
              </a:ext>
            </a:extLst>
          </p:cNvPr>
          <p:cNvSpPr>
            <a:spLocks noGrp="1"/>
          </p:cNvSpPr>
          <p:nvPr>
            <p:ph type="title"/>
          </p:nvPr>
        </p:nvSpPr>
        <p:spPr>
          <a:xfrm>
            <a:off x="160388" y="882121"/>
            <a:ext cx="8354961" cy="528100"/>
          </a:xfrm>
        </p:spPr>
        <p:txBody>
          <a:bodyPr>
            <a:noAutofit/>
          </a:bodyPr>
          <a:lstStyle/>
          <a:p>
            <a:r>
              <a:rPr lang="es-PE" sz="1800" b="1" dirty="0">
                <a:solidFill>
                  <a:schemeClr val="accent2"/>
                </a:solidFill>
                <a:effectLst>
                  <a:outerShdw blurRad="38100" dist="38100" dir="2700000" algn="tl">
                    <a:srgbClr val="000000">
                      <a:alpha val="43137"/>
                    </a:srgbClr>
                  </a:outerShdw>
                </a:effectLst>
              </a:rPr>
              <a:t>4. </a:t>
            </a:r>
            <a:r>
              <a:rPr lang="en-US" sz="1800" b="1" dirty="0" err="1">
                <a:solidFill>
                  <a:schemeClr val="accent2"/>
                </a:solidFill>
                <a:effectLst>
                  <a:outerShdw blurRad="38100" dist="38100" dir="2700000" algn="tl">
                    <a:srgbClr val="000000">
                      <a:alpha val="43137"/>
                    </a:srgbClr>
                  </a:outerShdw>
                </a:effectLst>
              </a:rPr>
              <a:t>Elenco</a:t>
            </a:r>
            <a:r>
              <a:rPr lang="en-US" sz="1800" b="1" dirty="0">
                <a:solidFill>
                  <a:schemeClr val="accent2"/>
                </a:solidFill>
                <a:effectLst>
                  <a:outerShdw blurRad="38100" dist="38100" dir="2700000" algn="tl">
                    <a:srgbClr val="000000">
                      <a:alpha val="43137"/>
                    </a:srgbClr>
                  </a:outerShdw>
                </a:effectLst>
              </a:rPr>
              <a:t> de </a:t>
            </a:r>
            <a:r>
              <a:rPr lang="en-US" sz="1800" b="1" dirty="0" err="1">
                <a:solidFill>
                  <a:schemeClr val="accent2"/>
                </a:solidFill>
                <a:effectLst>
                  <a:outerShdw blurRad="38100" dist="38100" dir="2700000" algn="tl">
                    <a:srgbClr val="000000">
                      <a:alpha val="43137"/>
                    </a:srgbClr>
                  </a:outerShdw>
                </a:effectLst>
              </a:rPr>
              <a:t>las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principales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fuentes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para</a:t>
            </a:r>
            <a:r>
              <a:rPr lang="en-US" sz="1800" b="1" dirty="0">
                <a:solidFill>
                  <a:schemeClr val="accent2"/>
                </a:solidFill>
                <a:effectLst>
                  <a:outerShdw blurRad="38100" dist="38100" dir="2700000" algn="tl">
                    <a:srgbClr val="000000">
                      <a:alpha val="43137"/>
                    </a:srgbClr>
                  </a:outerShdw>
                </a:effectLst>
              </a:rPr>
              <a:t> la </a:t>
            </a:r>
            <a:r>
              <a:rPr lang="en-US" sz="1800" b="1" dirty="0" err="1">
                <a:solidFill>
                  <a:schemeClr val="accent2"/>
                </a:solidFill>
                <a:effectLst>
                  <a:outerShdw blurRad="38100" dist="38100" dir="2700000" algn="tl">
                    <a:srgbClr val="000000">
                      <a:alpha val="43137"/>
                    </a:srgbClr>
                  </a:outerShdw>
                </a:effectLst>
              </a:rPr>
              <a:t>historia</a:t>
            </a:r>
            <a:r>
              <a:rPr lang="en-US" sz="1800" b="1" dirty="0">
                <a:solidFill>
                  <a:schemeClr val="accent2"/>
                </a:solidFill>
                <a:effectLst>
                  <a:outerShdw blurRad="38100" dist="38100" dir="2700000" algn="tl">
                    <a:srgbClr val="000000">
                      <a:alpha val="43137"/>
                    </a:srgbClr>
                  </a:outerShdw>
                </a:effectLst>
              </a:rPr>
              <a:t> de la </a:t>
            </a:r>
            <a:r>
              <a:rPr lang="en-US" sz="1800" b="1" dirty="0" err="1">
                <a:solidFill>
                  <a:schemeClr val="accent2"/>
                </a:solidFill>
                <a:effectLst>
                  <a:outerShdw blurRad="38100" dist="38100" dir="2700000" algn="tl">
                    <a:srgbClr val="000000">
                      <a:alpha val="43137"/>
                    </a:srgbClr>
                  </a:outerShdw>
                </a:effectLst>
              </a:rPr>
              <a:t>medicina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precolombina</a:t>
            </a:r>
            <a:r>
              <a:rPr lang="en-US" sz="1800" b="1" dirty="0">
                <a:solidFill>
                  <a:schemeClr val="accent2"/>
                </a:solidFill>
                <a:effectLst>
                  <a:outerShdw blurRad="38100" dist="38100" dir="2700000" algn="tl">
                    <a:srgbClr val="000000">
                      <a:alpha val="43137"/>
                    </a:srgbClr>
                  </a:outerShdw>
                </a:effectLst>
              </a:rPr>
              <a:t> e Inca en </a:t>
            </a:r>
            <a:r>
              <a:rPr lang="en-US" sz="1800" b="1" dirty="0" err="1">
                <a:solidFill>
                  <a:schemeClr val="accent2"/>
                </a:solidFill>
                <a:effectLst>
                  <a:outerShdw blurRad="38100" dist="38100" dir="2700000" algn="tl">
                    <a:srgbClr val="000000">
                      <a:alpha val="43137"/>
                    </a:srgbClr>
                  </a:outerShdw>
                </a:effectLst>
              </a:rPr>
              <a:t>Perú</a:t>
            </a:r>
            <a:endParaRPr lang="es-PE" sz="18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 xmlns:a16="http://schemas.microsoft.com/office/drawing/2014/main" id="{4D72F654-AE2B-4A78-8EFB-BF99A36336D8}"/>
              </a:ext>
            </a:extLst>
          </p:cNvPr>
          <p:cNvSpPr>
            <a:spLocks noGrp="1"/>
          </p:cNvSpPr>
          <p:nvPr>
            <p:ph idx="1"/>
          </p:nvPr>
        </p:nvSpPr>
        <p:spPr>
          <a:xfrm>
            <a:off x="303384" y="1345913"/>
            <a:ext cx="8396758" cy="2208944"/>
          </a:xfrm>
          <a:solidFill>
            <a:schemeClr val="bg1"/>
          </a:solidFill>
        </p:spPr>
        <p:txBody>
          <a:bodyPr>
            <a:normAutofit fontScale="85000" lnSpcReduction="20000"/>
          </a:bodyPr>
          <a:lstStyle/>
          <a:p>
            <a:pPr marL="0" indent="0" algn="just">
              <a:lnSpc>
                <a:spcPct val="100000"/>
              </a:lnSpc>
              <a:buNone/>
            </a:pPr>
            <a:r>
              <a:rPr lang="en-US" sz="1800" dirty="0"/>
              <a:t/>
            </a:r>
            <a:br>
              <a:rPr lang="en-US" sz="1800" dirty="0"/>
            </a:br>
            <a:r>
              <a:rPr lang="en-US" sz="1400" dirty="0" err="1" smtClean="0"/>
              <a:t>Cronistas</a:t>
            </a:r>
            <a:r>
              <a:rPr lang="en-US" sz="1400" dirty="0" smtClean="0"/>
              <a:t> </a:t>
            </a:r>
            <a:r>
              <a:rPr lang="en-US" sz="1400" dirty="0" err="1" smtClean="0"/>
              <a:t>como</a:t>
            </a:r>
            <a:r>
              <a:rPr lang="en-US" sz="1400" dirty="0" smtClean="0"/>
              <a:t> el </a:t>
            </a:r>
            <a:r>
              <a:rPr lang="en-US" sz="1400" dirty="0" err="1" smtClean="0"/>
              <a:t>inca</a:t>
            </a:r>
            <a:r>
              <a:rPr lang="en-US" sz="1400" dirty="0" smtClean="0"/>
              <a:t> </a:t>
            </a:r>
            <a:r>
              <a:rPr lang="en-US" sz="1400" dirty="0" err="1" smtClean="0"/>
              <a:t>Garcilaso</a:t>
            </a:r>
            <a:r>
              <a:rPr lang="en-US" sz="1400" dirty="0" smtClean="0"/>
              <a:t> de la Vega </a:t>
            </a:r>
            <a:r>
              <a:rPr lang="en-US" sz="1400" dirty="0" err="1" smtClean="0"/>
              <a:t>han</a:t>
            </a:r>
            <a:r>
              <a:rPr lang="en-US" sz="1400" dirty="0" smtClean="0"/>
              <a:t> </a:t>
            </a:r>
            <a:r>
              <a:rPr lang="en-US" sz="1400" dirty="0" err="1" smtClean="0"/>
              <a:t>escrtio</a:t>
            </a:r>
            <a:r>
              <a:rPr lang="en-US" sz="1400" dirty="0" smtClean="0"/>
              <a:t> </a:t>
            </a:r>
            <a:r>
              <a:rPr lang="en-US" sz="1400" dirty="0" err="1" smtClean="0"/>
              <a:t>sobre</a:t>
            </a:r>
            <a:r>
              <a:rPr lang="en-US" sz="1400" dirty="0" smtClean="0"/>
              <a:t> el </a:t>
            </a:r>
            <a:r>
              <a:rPr lang="en-US" sz="1400" dirty="0" err="1" smtClean="0"/>
              <a:t>tratamiento</a:t>
            </a:r>
            <a:r>
              <a:rPr lang="en-US" sz="1400" dirty="0" smtClean="0"/>
              <a:t> de los </a:t>
            </a:r>
            <a:r>
              <a:rPr lang="en-US" sz="1400" dirty="0" err="1" smtClean="0"/>
              <a:t>curanderos</a:t>
            </a:r>
            <a:r>
              <a:rPr lang="en-US" sz="1400" dirty="0" smtClean="0"/>
              <a:t> </a:t>
            </a:r>
            <a:r>
              <a:rPr lang="en-US" sz="1400" dirty="0" err="1" smtClean="0"/>
              <a:t>indígenas</a:t>
            </a:r>
            <a:r>
              <a:rPr lang="en-US" sz="1400" dirty="0" smtClean="0"/>
              <a:t>. U</a:t>
            </a:r>
            <a:r>
              <a:rPr lang="es-ES" sz="1400" dirty="0" smtClean="0"/>
              <a:t>n </a:t>
            </a:r>
            <a:r>
              <a:rPr lang="es-ES" sz="1400" dirty="0"/>
              <a:t>tema que le llamó </a:t>
            </a:r>
            <a:r>
              <a:rPr lang="es-ES" sz="1400" dirty="0" smtClean="0"/>
              <a:t>su </a:t>
            </a:r>
            <a:r>
              <a:rPr lang="es-ES" sz="1400" dirty="0"/>
              <a:t>atención </a:t>
            </a:r>
            <a:r>
              <a:rPr lang="es-ES" sz="1400" dirty="0" smtClean="0"/>
              <a:t>fueron las medicinas utilizadas </a:t>
            </a:r>
            <a:r>
              <a:rPr lang="es-ES" sz="1400" dirty="0"/>
              <a:t>para la </a:t>
            </a:r>
            <a:r>
              <a:rPr lang="es-ES" sz="1400" dirty="0" smtClean="0"/>
              <a:t>reproducción. Garcilaso </a:t>
            </a:r>
            <a:r>
              <a:rPr lang="es-ES" sz="1400" dirty="0"/>
              <a:t>menciona en uno de sus escritos que los médicos indígenas </a:t>
            </a:r>
            <a:r>
              <a:rPr lang="es-ES" sz="1400" dirty="0" smtClean="0"/>
              <a:t>usaban </a:t>
            </a:r>
            <a:r>
              <a:rPr lang="es-ES" sz="1400" dirty="0"/>
              <a:t>plantas por sus efectos </a:t>
            </a:r>
            <a:r>
              <a:rPr lang="es-ES" sz="1400" dirty="0" smtClean="0"/>
              <a:t>relacionados con </a:t>
            </a:r>
            <a:r>
              <a:rPr lang="es-ES" sz="1400" dirty="0"/>
              <a:t>la virilidad.</a:t>
            </a:r>
            <a:endParaRPr lang="en-US" sz="1400" dirty="0" smtClean="0"/>
          </a:p>
          <a:p>
            <a:pPr marL="0" indent="0" algn="just">
              <a:lnSpc>
                <a:spcPct val="100000"/>
              </a:lnSpc>
              <a:buNone/>
            </a:pPr>
            <a:r>
              <a:rPr lang="es-ES" sz="1400" dirty="0" smtClean="0"/>
              <a:t>Por </a:t>
            </a:r>
            <a:r>
              <a:rPr lang="es-ES" sz="1400" dirty="0"/>
              <a:t>ejemplo, describió que se frotó la planta de </a:t>
            </a:r>
            <a:r>
              <a:rPr lang="es-ES" sz="1400" dirty="0" err="1"/>
              <a:t>huarnapu</a:t>
            </a:r>
            <a:r>
              <a:rPr lang="es-ES" sz="1400" dirty="0"/>
              <a:t> sobre la </a:t>
            </a:r>
            <a:r>
              <a:rPr lang="es-ES" sz="1400" dirty="0" smtClean="0"/>
              <a:t>pelvis para </a:t>
            </a:r>
            <a:r>
              <a:rPr lang="es-ES" sz="1400" dirty="0"/>
              <a:t>lograr una mayor excitabilidad. De manera similar, un cronista mestizo llamado Santa </a:t>
            </a:r>
            <a:r>
              <a:rPr lang="es-ES" sz="1400" dirty="0" smtClean="0"/>
              <a:t>Cruz </a:t>
            </a:r>
            <a:r>
              <a:rPr lang="es-ES" sz="1400" dirty="0"/>
              <a:t>describió cómo el </a:t>
            </a:r>
            <a:r>
              <a:rPr lang="es-ES" sz="1400" dirty="0" smtClean="0"/>
              <a:t>inca </a:t>
            </a:r>
            <a:r>
              <a:rPr lang="es-ES" sz="1400" dirty="0" err="1"/>
              <a:t>Sinchi</a:t>
            </a:r>
            <a:r>
              <a:rPr lang="es-ES" sz="1400" dirty="0"/>
              <a:t> Roca usaba la planta </a:t>
            </a:r>
            <a:r>
              <a:rPr lang="es-ES" sz="1400" dirty="0" err="1"/>
              <a:t>Chotarguanarpu</a:t>
            </a:r>
            <a:r>
              <a:rPr lang="es-ES" sz="1400" dirty="0"/>
              <a:t>. </a:t>
            </a:r>
            <a:endParaRPr lang="es-ES" sz="1400" dirty="0" smtClean="0"/>
          </a:p>
          <a:p>
            <a:pPr marL="0" indent="0" algn="just">
              <a:lnSpc>
                <a:spcPct val="100000"/>
              </a:lnSpc>
              <a:buNone/>
            </a:pPr>
            <a:r>
              <a:rPr lang="es-ES" sz="1400" dirty="0" smtClean="0"/>
              <a:t>La </a:t>
            </a:r>
            <a:r>
              <a:rPr lang="es-ES" sz="1400" dirty="0"/>
              <a:t>varita de </a:t>
            </a:r>
            <a:r>
              <a:rPr lang="es-ES" sz="1400" dirty="0" smtClean="0"/>
              <a:t>incienso </a:t>
            </a:r>
            <a:r>
              <a:rPr lang="es-ES" sz="1400" dirty="0" err="1"/>
              <a:t>huallaquita</a:t>
            </a:r>
            <a:r>
              <a:rPr lang="es-ES" sz="1400" dirty="0"/>
              <a:t> </a:t>
            </a:r>
            <a:r>
              <a:rPr lang="es-ES" sz="1400" dirty="0" smtClean="0"/>
              <a:t>y unas </a:t>
            </a:r>
            <a:r>
              <a:rPr lang="es-ES" sz="1400" dirty="0"/>
              <a:t>lombrices llamadas </a:t>
            </a:r>
            <a:r>
              <a:rPr lang="es-ES" sz="1400" dirty="0" err="1"/>
              <a:t>sucama</a:t>
            </a:r>
            <a:r>
              <a:rPr lang="es-ES" sz="1400" dirty="0" err="1" smtClean="0"/>
              <a:t>tiene</a:t>
            </a:r>
            <a:r>
              <a:rPr lang="es-ES" sz="1400" dirty="0" smtClean="0"/>
              <a:t> poseían un </a:t>
            </a:r>
            <a:r>
              <a:rPr lang="es-ES" sz="1400" dirty="0"/>
              <a:t>efecto </a:t>
            </a:r>
            <a:r>
              <a:rPr lang="es-ES" sz="1400" dirty="0" err="1" smtClean="0"/>
              <a:t>virilizante</a:t>
            </a:r>
            <a:r>
              <a:rPr lang="es-ES" sz="1400" dirty="0" smtClean="0"/>
              <a:t>. Mientras que el </a:t>
            </a:r>
            <a:r>
              <a:rPr lang="es-ES" sz="1400" dirty="0" err="1" smtClean="0"/>
              <a:t>chutarpulo</a:t>
            </a:r>
            <a:r>
              <a:rPr lang="es-ES" sz="1400" dirty="0" smtClean="0"/>
              <a:t> </a:t>
            </a:r>
            <a:r>
              <a:rPr lang="es-ES" sz="1400" dirty="0"/>
              <a:t>se </a:t>
            </a:r>
            <a:r>
              <a:rPr lang="es-ES" sz="1400" dirty="0" smtClean="0"/>
              <a:t>utilizaba por su efecto anticonceptivo y su capacidad de reducir el </a:t>
            </a:r>
            <a:r>
              <a:rPr lang="es-ES" sz="1400" dirty="0"/>
              <a:t>potencial </a:t>
            </a:r>
            <a:r>
              <a:rPr lang="es-ES" sz="1400" dirty="0" smtClean="0"/>
              <a:t>sexual. </a:t>
            </a:r>
            <a:r>
              <a:rPr lang="en-US" sz="1200" dirty="0"/>
              <a:t>
</a:t>
            </a:r>
            <a:endParaRPr lang="es-PE" sz="1700" dirty="0">
              <a:solidFill>
                <a:srgbClr val="FF0000"/>
              </a:solidFill>
            </a:endParaRPr>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ES" sz="28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PE" sz="900" dirty="0"/>
          </a:p>
        </p:txBody>
      </p:sp>
    </p:spTree>
    <p:extLst>
      <p:ext uri="{BB962C8B-B14F-4D97-AF65-F5344CB8AC3E}">
        <p14:creationId xmlns:p14="http://schemas.microsoft.com/office/powerpoint/2010/main" val="24815072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56731" y="1023858"/>
            <a:ext cx="7886700" cy="681653"/>
          </a:xfrm>
        </p:spPr>
        <p:txBody>
          <a:bodyPr>
            <a:normAutofit/>
          </a:bodyPr>
          <a:lstStyle/>
          <a:p>
            <a:r>
              <a:rPr lang="es-PE" sz="1800" b="1" dirty="0">
                <a:solidFill>
                  <a:schemeClr val="accent2"/>
                </a:solidFill>
                <a:effectLst>
                  <a:outerShdw blurRad="38100" dist="38100" dir="2700000" algn="tl">
                    <a:srgbClr val="000000">
                      <a:alpha val="43137"/>
                    </a:srgbClr>
                  </a:outerShdw>
                </a:effectLst>
              </a:rPr>
              <a:t>4. </a:t>
            </a:r>
            <a:r>
              <a:rPr lang="en-US" sz="1800" b="1" dirty="0" err="1">
                <a:solidFill>
                  <a:schemeClr val="accent2"/>
                </a:solidFill>
                <a:effectLst>
                  <a:outerShdw blurRad="38100" dist="38100" dir="2700000" algn="tl">
                    <a:srgbClr val="000000">
                      <a:alpha val="43137"/>
                    </a:srgbClr>
                  </a:outerShdw>
                </a:effectLst>
              </a:rPr>
              <a:t>Elenco</a:t>
            </a:r>
            <a:r>
              <a:rPr lang="en-US" sz="1800" b="1" dirty="0">
                <a:solidFill>
                  <a:schemeClr val="accent2"/>
                </a:solidFill>
                <a:effectLst>
                  <a:outerShdw blurRad="38100" dist="38100" dir="2700000" algn="tl">
                    <a:srgbClr val="000000">
                      <a:alpha val="43137"/>
                    </a:srgbClr>
                  </a:outerShdw>
                </a:effectLst>
              </a:rPr>
              <a:t> de </a:t>
            </a:r>
            <a:r>
              <a:rPr lang="en-US" sz="1800" b="1" dirty="0" err="1">
                <a:solidFill>
                  <a:schemeClr val="accent2"/>
                </a:solidFill>
                <a:effectLst>
                  <a:outerShdw blurRad="38100" dist="38100" dir="2700000" algn="tl">
                    <a:srgbClr val="000000">
                      <a:alpha val="43137"/>
                    </a:srgbClr>
                  </a:outerShdw>
                </a:effectLst>
              </a:rPr>
              <a:t>las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principales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fuentes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para</a:t>
            </a:r>
            <a:r>
              <a:rPr lang="en-US" sz="1800" b="1" dirty="0">
                <a:solidFill>
                  <a:schemeClr val="accent2"/>
                </a:solidFill>
                <a:effectLst>
                  <a:outerShdw blurRad="38100" dist="38100" dir="2700000" algn="tl">
                    <a:srgbClr val="000000">
                      <a:alpha val="43137"/>
                    </a:srgbClr>
                  </a:outerShdw>
                </a:effectLst>
              </a:rPr>
              <a:t> la </a:t>
            </a:r>
            <a:r>
              <a:rPr lang="en-US" sz="1800" b="1" dirty="0" err="1">
                <a:solidFill>
                  <a:schemeClr val="accent2"/>
                </a:solidFill>
                <a:effectLst>
                  <a:outerShdw blurRad="38100" dist="38100" dir="2700000" algn="tl">
                    <a:srgbClr val="000000">
                      <a:alpha val="43137"/>
                    </a:srgbClr>
                  </a:outerShdw>
                </a:effectLst>
              </a:rPr>
              <a:t>historia</a:t>
            </a:r>
            <a:r>
              <a:rPr lang="en-US" sz="1800" b="1" dirty="0">
                <a:solidFill>
                  <a:schemeClr val="accent2"/>
                </a:solidFill>
                <a:effectLst>
                  <a:outerShdw blurRad="38100" dist="38100" dir="2700000" algn="tl">
                    <a:srgbClr val="000000">
                      <a:alpha val="43137"/>
                    </a:srgbClr>
                  </a:outerShdw>
                </a:effectLst>
              </a:rPr>
              <a:t> de la </a:t>
            </a:r>
            <a:r>
              <a:rPr lang="en-US" sz="1800" b="1" dirty="0" err="1">
                <a:solidFill>
                  <a:schemeClr val="accent2"/>
                </a:solidFill>
                <a:effectLst>
                  <a:outerShdw blurRad="38100" dist="38100" dir="2700000" algn="tl">
                    <a:srgbClr val="000000">
                      <a:alpha val="43137"/>
                    </a:srgbClr>
                  </a:outerShdw>
                </a:effectLst>
              </a:rPr>
              <a:t>medicina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precolombina</a:t>
            </a:r>
            <a:r>
              <a:rPr lang="en-US" sz="1800" b="1" dirty="0">
                <a:solidFill>
                  <a:schemeClr val="accent2"/>
                </a:solidFill>
                <a:effectLst>
                  <a:outerShdw blurRad="38100" dist="38100" dir="2700000" algn="tl">
                    <a:srgbClr val="000000">
                      <a:alpha val="43137"/>
                    </a:srgbClr>
                  </a:outerShdw>
                </a:effectLst>
              </a:rPr>
              <a:t> e Inca en </a:t>
            </a:r>
            <a:r>
              <a:rPr lang="en-US" sz="1800" b="1" dirty="0" err="1">
                <a:solidFill>
                  <a:schemeClr val="accent2"/>
                </a:solidFill>
                <a:effectLst>
                  <a:outerShdw blurRad="38100" dist="38100" dir="2700000" algn="tl">
                    <a:srgbClr val="000000">
                      <a:alpha val="43137"/>
                    </a:srgbClr>
                  </a:outerShdw>
                </a:effectLst>
              </a:rPr>
              <a:t>Perú</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503434" y="1956021"/>
            <a:ext cx="8380794" cy="2676702"/>
          </a:xfrm>
        </p:spPr>
        <p:txBody>
          <a:bodyPr>
            <a:normAutofit/>
          </a:bodyPr>
          <a:lstStyle/>
          <a:p>
            <a:pPr>
              <a:buNone/>
            </a:pPr>
            <a:r>
              <a:rPr lang="es-ES" sz="1200" dirty="0"/>
              <a:t>	</a:t>
            </a:r>
            <a:r>
              <a:rPr lang="es-ES" sz="1200" dirty="0" smtClean="0"/>
              <a:t>Los coprolitos: heces </a:t>
            </a:r>
            <a:r>
              <a:rPr lang="es-ES" sz="1200" dirty="0"/>
              <a:t>secas, grumosas, endurecidas por la </a:t>
            </a:r>
            <a:r>
              <a:rPr lang="es-ES" sz="1200" dirty="0" smtClean="0"/>
              <a:t>deshidratación encontrados en las letrinas cercanas a las tumbas brindan </a:t>
            </a:r>
            <a:r>
              <a:rPr lang="es-ES" sz="1200" dirty="0"/>
              <a:t>información sobre la salud y otra información </a:t>
            </a:r>
            <a:r>
              <a:rPr lang="es-ES" sz="1200" dirty="0" smtClean="0"/>
              <a:t>sobre </a:t>
            </a:r>
            <a:r>
              <a:rPr lang="es-ES" sz="1200" dirty="0"/>
              <a:t>los parásitos intestinales de los </a:t>
            </a:r>
            <a:r>
              <a:rPr lang="es-ES" sz="1200" dirty="0" smtClean="0"/>
              <a:t>individuos de </a:t>
            </a:r>
            <a:r>
              <a:rPr lang="es-ES" sz="1200" dirty="0"/>
              <a:t>los que </a:t>
            </a:r>
            <a:r>
              <a:rPr lang="es-ES" sz="1200" dirty="0" smtClean="0"/>
              <a:t>provenían.</a:t>
            </a:r>
          </a:p>
          <a:p>
            <a:pPr algn="just">
              <a:buNone/>
            </a:pPr>
            <a:r>
              <a:rPr lang="es-PE" sz="1200" b="1" dirty="0"/>
              <a:t>
</a:t>
            </a:r>
          </a:p>
          <a:p>
            <a:pPr algn="just">
              <a:buNone/>
            </a:pPr>
            <a:endParaRPr lang="es-PE" sz="1200" b="1" dirty="0"/>
          </a:p>
          <a:p>
            <a:pPr algn="just">
              <a:buNone/>
            </a:pPr>
            <a:endParaRPr lang="es-PE" sz="1200" b="1" dirty="0"/>
          </a:p>
          <a:p>
            <a:pPr algn="just">
              <a:buNone/>
            </a:pPr>
            <a:endParaRPr lang="es-PE" sz="1200" b="1" dirty="0"/>
          </a:p>
          <a:p>
            <a:pPr marL="0" indent="0">
              <a:buNone/>
            </a:pPr>
            <a:r>
              <a:rPr lang="es-PE" sz="1000" dirty="0" err="1"/>
              <a:t>Pamo</a:t>
            </a:r>
            <a:r>
              <a:rPr lang="es-PE" sz="1000" dirty="0"/>
              <a:t> Reyna Oscar. Medicina Prehispánica. En Alarcón Graciela, Espinoza Luis, </a:t>
            </a:r>
            <a:r>
              <a:rPr lang="es-PE" sz="1000" dirty="0" err="1"/>
              <a:t>Pamo</a:t>
            </a:r>
            <a:r>
              <a:rPr lang="es-PE" sz="1000" dirty="0"/>
              <a:t>-Reyna Oscar, Eds. Medicina y Reumatología Peruanas: historia y aportes. Lima, Comité Organizador PANLAR 2006. </a:t>
            </a:r>
            <a:r>
              <a:rPr lang="en-US" sz="1000" dirty="0">
                <a:hlinkClick r:id="rId2"/>
              </a:rPr>
              <a:t>http://sisbib.unmsm.edu.pe/bibvirtualdata/libros/2007/med_reumat/a02es.pdf</a:t>
            </a:r>
            <a:r>
              <a:rPr lang="en-US" sz="1000" dirty="0"/>
              <a:t> (Spanish), </a:t>
            </a:r>
            <a:r>
              <a:rPr lang="en-US" sz="1000" dirty="0">
                <a:hlinkClick r:id="rId3"/>
              </a:rPr>
              <a:t>http://sisbib.unmsm.edu.pe/bibvirtualdata/libros/2007/med_reumat/a02in.pdf</a:t>
            </a:r>
            <a:r>
              <a:rPr lang="en-US" sz="1000" dirty="0"/>
              <a:t>   (</a:t>
            </a:r>
            <a:r>
              <a:rPr lang="en-US" sz="1000" dirty="0" smtClean="0"/>
              <a:t>English)</a:t>
            </a:r>
            <a:endParaRPr lang="es-PE" sz="1000" dirty="0"/>
          </a:p>
          <a:p>
            <a:endParaRPr lang="es-PE" dirty="0"/>
          </a:p>
          <a:p>
            <a:endParaRPr lang="en-US" dirty="0"/>
          </a:p>
        </p:txBody>
      </p:sp>
    </p:spTree>
    <p:extLst>
      <p:ext uri="{BB962C8B-B14F-4D97-AF65-F5344CB8AC3E}">
        <p14:creationId xmlns:p14="http://schemas.microsoft.com/office/powerpoint/2010/main" val="37759392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74073" y="993035"/>
            <a:ext cx="7886700" cy="630282"/>
          </a:xfrm>
        </p:spPr>
        <p:txBody>
          <a:bodyPr>
            <a:normAutofit/>
          </a:bodyPr>
          <a:lstStyle/>
          <a:p>
            <a:r>
              <a:rPr lang="es-PE" sz="1800" b="1" dirty="0">
                <a:solidFill>
                  <a:schemeClr val="accent2"/>
                </a:solidFill>
                <a:effectLst>
                  <a:outerShdw blurRad="38100" dist="38100" dir="2700000" algn="tl">
                    <a:srgbClr val="000000">
                      <a:alpha val="43137"/>
                    </a:srgbClr>
                  </a:outerShdw>
                </a:effectLst>
              </a:rPr>
              <a:t>4. </a:t>
            </a:r>
            <a:r>
              <a:rPr lang="en-US" sz="1800" b="1" dirty="0" err="1">
                <a:solidFill>
                  <a:schemeClr val="accent2"/>
                </a:solidFill>
                <a:effectLst>
                  <a:outerShdw blurRad="38100" dist="38100" dir="2700000" algn="tl">
                    <a:srgbClr val="000000">
                      <a:alpha val="43137"/>
                    </a:srgbClr>
                  </a:outerShdw>
                </a:effectLst>
              </a:rPr>
              <a:t>Elenco</a:t>
            </a:r>
            <a:r>
              <a:rPr lang="en-US" sz="1800" b="1" dirty="0">
                <a:solidFill>
                  <a:schemeClr val="accent2"/>
                </a:solidFill>
                <a:effectLst>
                  <a:outerShdw blurRad="38100" dist="38100" dir="2700000" algn="tl">
                    <a:srgbClr val="000000">
                      <a:alpha val="43137"/>
                    </a:srgbClr>
                  </a:outerShdw>
                </a:effectLst>
              </a:rPr>
              <a:t> de </a:t>
            </a:r>
            <a:r>
              <a:rPr lang="en-US" sz="1800" b="1" dirty="0" err="1">
                <a:solidFill>
                  <a:schemeClr val="accent2"/>
                </a:solidFill>
                <a:effectLst>
                  <a:outerShdw blurRad="38100" dist="38100" dir="2700000" algn="tl">
                    <a:srgbClr val="000000">
                      <a:alpha val="43137"/>
                    </a:srgbClr>
                  </a:outerShdw>
                </a:effectLst>
              </a:rPr>
              <a:t>las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principales</a:t>
            </a:r>
            <a:r>
              <a:rPr lang="en-US" sz="1800" b="1" dirty="0">
                <a:solidFill>
                  <a:schemeClr val="accent2"/>
                </a:solidFill>
                <a:effectLst>
                  <a:outerShdw blurRad="38100" dist="38100" dir="2700000" algn="tl">
                    <a:srgbClr val="000000">
                      <a:alpha val="43137"/>
                    </a:srgbClr>
                  </a:outerShdw>
                </a:effectLst>
              </a:rPr>
              <a:t> </a:t>
            </a:r>
            <a:r>
              <a:rPr lang="en-US" sz="1800" b="1" dirty="0" err="1" smtClean="0">
                <a:solidFill>
                  <a:schemeClr val="accent2"/>
                </a:solidFill>
                <a:effectLst>
                  <a:outerShdw blurRad="38100" dist="38100" dir="2700000" algn="tl">
                    <a:srgbClr val="000000">
                      <a:alpha val="43137"/>
                    </a:srgbClr>
                  </a:outerShdw>
                </a:effectLst>
              </a:rPr>
              <a:t>fuentes</a:t>
            </a:r>
            <a:r>
              <a:rPr lang="en-US" sz="1800" b="1" dirty="0" smtClean="0">
                <a:solidFill>
                  <a:schemeClr val="accent2"/>
                </a:solidFill>
                <a:effectLst>
                  <a:outerShdw blurRad="38100" dist="38100" dir="2700000" algn="tl">
                    <a:srgbClr val="000000">
                      <a:alpha val="43137"/>
                    </a:srgbClr>
                  </a:outerShdw>
                </a:effectLst>
              </a:rPr>
              <a:t> </a:t>
            </a:r>
            <a:r>
              <a:rPr lang="en-US" sz="1800" b="1" dirty="0" err="1" smtClean="0">
                <a:solidFill>
                  <a:schemeClr val="accent2"/>
                </a:solidFill>
                <a:effectLst>
                  <a:outerShdw blurRad="38100" dist="38100" dir="2700000" algn="tl">
                    <a:srgbClr val="000000">
                      <a:alpha val="43137"/>
                    </a:srgbClr>
                  </a:outerShdw>
                </a:effectLst>
              </a:rPr>
              <a:t>para</a:t>
            </a:r>
            <a:r>
              <a:rPr lang="en-US" sz="1800" b="1" dirty="0" smtClean="0">
                <a:solidFill>
                  <a:schemeClr val="accent2"/>
                </a:solidFill>
                <a:effectLst>
                  <a:outerShdw blurRad="38100" dist="38100" dir="2700000" algn="tl">
                    <a:srgbClr val="000000">
                      <a:alpha val="43137"/>
                    </a:srgbClr>
                  </a:outerShdw>
                </a:effectLst>
              </a:rPr>
              <a:t> </a:t>
            </a:r>
            <a:r>
              <a:rPr lang="en-US" sz="1800" b="1" dirty="0">
                <a:solidFill>
                  <a:schemeClr val="accent2"/>
                </a:solidFill>
                <a:effectLst>
                  <a:outerShdw blurRad="38100" dist="38100" dir="2700000" algn="tl">
                    <a:srgbClr val="000000">
                      <a:alpha val="43137"/>
                    </a:srgbClr>
                  </a:outerShdw>
                </a:effectLst>
              </a:rPr>
              <a:t>la </a:t>
            </a:r>
            <a:r>
              <a:rPr lang="en-US" sz="1800" b="1" dirty="0" err="1">
                <a:solidFill>
                  <a:schemeClr val="accent2"/>
                </a:solidFill>
                <a:effectLst>
                  <a:outerShdw blurRad="38100" dist="38100" dir="2700000" algn="tl">
                    <a:srgbClr val="000000">
                      <a:alpha val="43137"/>
                    </a:srgbClr>
                  </a:outerShdw>
                </a:effectLst>
              </a:rPr>
              <a:t>historia</a:t>
            </a:r>
            <a:r>
              <a:rPr lang="en-US" sz="1800" b="1" dirty="0">
                <a:solidFill>
                  <a:schemeClr val="accent2"/>
                </a:solidFill>
                <a:effectLst>
                  <a:outerShdw blurRad="38100" dist="38100" dir="2700000" algn="tl">
                    <a:srgbClr val="000000">
                      <a:alpha val="43137"/>
                    </a:srgbClr>
                  </a:outerShdw>
                </a:effectLst>
              </a:rPr>
              <a:t> de la </a:t>
            </a:r>
            <a:r>
              <a:rPr lang="en-US" sz="1800" b="1" dirty="0" err="1">
                <a:solidFill>
                  <a:schemeClr val="accent2"/>
                </a:solidFill>
                <a:effectLst>
                  <a:outerShdw blurRad="38100" dist="38100" dir="2700000" algn="tl">
                    <a:srgbClr val="000000">
                      <a:alpha val="43137"/>
                    </a:srgbClr>
                  </a:outerShdw>
                </a:effectLst>
              </a:rPr>
              <a:t>medicina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precolombina</a:t>
            </a:r>
            <a:r>
              <a:rPr lang="en-US" sz="1800" b="1" dirty="0">
                <a:solidFill>
                  <a:schemeClr val="accent2"/>
                </a:solidFill>
                <a:effectLst>
                  <a:outerShdw blurRad="38100" dist="38100" dir="2700000" algn="tl">
                    <a:srgbClr val="000000">
                      <a:alpha val="43137"/>
                    </a:srgbClr>
                  </a:outerShdw>
                </a:effectLst>
              </a:rPr>
              <a:t> e Inca en </a:t>
            </a:r>
            <a:r>
              <a:rPr lang="en-US" sz="1800" b="1" dirty="0" err="1">
                <a:solidFill>
                  <a:schemeClr val="accent2"/>
                </a:solidFill>
                <a:effectLst>
                  <a:outerShdw blurRad="38100" dist="38100" dir="2700000" algn="tl">
                    <a:srgbClr val="000000">
                      <a:alpha val="43137"/>
                    </a:srgbClr>
                  </a:outerShdw>
                </a:effectLst>
              </a:rPr>
              <a:t>Perú</a:t>
            </a:r>
            <a:endParaRPr lang="en-US" sz="1800" b="1" dirty="0">
              <a:solidFill>
                <a:schemeClr val="accent2"/>
              </a:solidFill>
              <a:effectLst>
                <a:outerShdw blurRad="38100" dist="38100" dir="2700000" algn="tl">
                  <a:srgbClr val="000000">
                    <a:alpha val="43137"/>
                  </a:srgbClr>
                </a:outerShdw>
              </a:effectLst>
            </a:endParaRPr>
          </a:p>
        </p:txBody>
      </p:sp>
      <p:sp>
        <p:nvSpPr>
          <p:cNvPr id="4" name="3 Rectángulo"/>
          <p:cNvSpPr/>
          <p:nvPr/>
        </p:nvSpPr>
        <p:spPr>
          <a:xfrm>
            <a:off x="374073" y="1800734"/>
            <a:ext cx="8510154" cy="807913"/>
          </a:xfrm>
          <a:prstGeom prst="rect">
            <a:avLst/>
          </a:prstGeom>
        </p:spPr>
        <p:txBody>
          <a:bodyPr wrap="square" lIns="68580" tIns="34290" rIns="68580" bIns="34290">
            <a:spAutoFit/>
          </a:bodyPr>
          <a:lstStyle/>
          <a:p>
            <a:pPr marL="171450" indent="-171450">
              <a:buFont typeface="Arial" pitchFamily="34" charset="0"/>
              <a:buChar char="•"/>
            </a:pPr>
            <a:r>
              <a:rPr lang="en-US" sz="1200" dirty="0" smtClean="0"/>
              <a:t>Se </a:t>
            </a:r>
            <a:r>
              <a:rPr lang="en-US" sz="1200" dirty="0" err="1" smtClean="0"/>
              <a:t>han</a:t>
            </a:r>
            <a:r>
              <a:rPr lang="en-US" sz="1200" dirty="0" smtClean="0"/>
              <a:t> </a:t>
            </a:r>
            <a:r>
              <a:rPr lang="en-US" sz="1200" dirty="0" err="1" smtClean="0"/>
              <a:t>encontrado</a:t>
            </a:r>
            <a:r>
              <a:rPr lang="en-US" sz="1200" dirty="0" smtClean="0"/>
              <a:t> </a:t>
            </a:r>
            <a:r>
              <a:rPr lang="en-US" sz="1200" dirty="0" err="1" smtClean="0"/>
              <a:t>restos</a:t>
            </a:r>
            <a:r>
              <a:rPr lang="en-US" sz="1200" dirty="0" smtClean="0"/>
              <a:t> de </a:t>
            </a:r>
            <a:r>
              <a:rPr lang="en-US" sz="1200" dirty="0" err="1" smtClean="0"/>
              <a:t>huevos</a:t>
            </a:r>
            <a:r>
              <a:rPr lang="en-US" sz="1200" dirty="0" smtClean="0"/>
              <a:t> de </a:t>
            </a:r>
            <a:r>
              <a:rPr lang="en-US" sz="1200" dirty="0" err="1" smtClean="0"/>
              <a:t>Diphyllobotrum</a:t>
            </a:r>
            <a:r>
              <a:rPr lang="en-US" sz="1200" dirty="0" smtClean="0"/>
              <a:t> </a:t>
            </a:r>
            <a:r>
              <a:rPr lang="en-US" sz="1200" dirty="0" err="1" smtClean="0"/>
              <a:t>pacificum</a:t>
            </a:r>
            <a:r>
              <a:rPr lang="en-US" sz="1200" dirty="0"/>
              <a:t> </a:t>
            </a:r>
            <a:r>
              <a:rPr lang="en-US" sz="1200" dirty="0" err="1" smtClean="0"/>
              <a:t>pertenecientes</a:t>
            </a:r>
            <a:r>
              <a:rPr lang="en-US" sz="1200" dirty="0" smtClean="0"/>
              <a:t> a los años2850-2700  </a:t>
            </a:r>
            <a:r>
              <a:rPr lang="en-US" sz="1200" dirty="0" err="1"/>
              <a:t>a.C</a:t>
            </a:r>
            <a:r>
              <a:rPr lang="en-US" sz="1200" dirty="0" smtClean="0"/>
              <a:t>. </a:t>
            </a:r>
          </a:p>
          <a:p>
            <a:pPr marL="171450" indent="-171450">
              <a:buFont typeface="Arial" pitchFamily="34" charset="0"/>
              <a:buChar char="•"/>
            </a:pPr>
            <a:endParaRPr lang="en-US" sz="1200" dirty="0" smtClean="0"/>
          </a:p>
          <a:p>
            <a:pPr marL="171450" indent="-171450">
              <a:buFont typeface="Arial" pitchFamily="34" charset="0"/>
              <a:buChar char="•"/>
            </a:pPr>
            <a:r>
              <a:rPr lang="en-US" sz="1200" dirty="0"/>
              <a:t>Se </a:t>
            </a:r>
            <a:r>
              <a:rPr lang="en-US" sz="1200" dirty="0" err="1"/>
              <a:t>han</a:t>
            </a:r>
            <a:r>
              <a:rPr lang="en-US" sz="1200" dirty="0"/>
              <a:t> </a:t>
            </a:r>
            <a:r>
              <a:rPr lang="en-US" sz="1200" dirty="0" err="1"/>
              <a:t>encontrado</a:t>
            </a:r>
            <a:r>
              <a:rPr lang="en-US" sz="1200" dirty="0"/>
              <a:t> </a:t>
            </a:r>
            <a:r>
              <a:rPr lang="en-US" sz="1200" dirty="0" err="1"/>
              <a:t>huevos</a:t>
            </a:r>
            <a:r>
              <a:rPr lang="en-US" sz="1200" dirty="0"/>
              <a:t> de </a:t>
            </a:r>
            <a:r>
              <a:rPr lang="en-US" sz="1200" dirty="0" err="1"/>
              <a:t>Diphyllobotrum</a:t>
            </a:r>
            <a:r>
              <a:rPr lang="en-US" sz="1200" dirty="0"/>
              <a:t> </a:t>
            </a:r>
            <a:r>
              <a:rPr lang="en-US" sz="1200" dirty="0" err="1"/>
              <a:t>pacificum</a:t>
            </a:r>
            <a:r>
              <a:rPr lang="en-US" sz="1200" dirty="0"/>
              <a:t> y de </a:t>
            </a:r>
            <a:r>
              <a:rPr lang="en-US" sz="1200" dirty="0" err="1"/>
              <a:t>Trichuris</a:t>
            </a:r>
            <a:r>
              <a:rPr lang="en-US" sz="1200" dirty="0"/>
              <a:t> </a:t>
            </a:r>
            <a:r>
              <a:rPr lang="en-US" sz="1200" dirty="0" err="1" smtClean="0"/>
              <a:t>trichiura</a:t>
            </a:r>
            <a:r>
              <a:rPr lang="en-US" sz="1200" dirty="0" smtClean="0"/>
              <a:t> en </a:t>
            </a:r>
            <a:r>
              <a:rPr lang="en-US" sz="1200" dirty="0" err="1"/>
              <a:t>restos</a:t>
            </a:r>
            <a:r>
              <a:rPr lang="en-US" sz="1200" dirty="0"/>
              <a:t> de </a:t>
            </a:r>
            <a:r>
              <a:rPr lang="en-US" sz="1200" dirty="0" err="1" smtClean="0"/>
              <a:t>coprolitos</a:t>
            </a:r>
            <a:r>
              <a:rPr lang="en-US" sz="1200" dirty="0" smtClean="0"/>
              <a:t> de la </a:t>
            </a:r>
            <a:r>
              <a:rPr lang="en-US" sz="1200" dirty="0" err="1"/>
              <a:t>cultura</a:t>
            </a:r>
            <a:r>
              <a:rPr lang="en-US" sz="1200" dirty="0"/>
              <a:t> </a:t>
            </a:r>
            <a:r>
              <a:rPr lang="en-US" sz="1200" dirty="0" err="1"/>
              <a:t>Chiribaya</a:t>
            </a:r>
            <a:r>
              <a:rPr lang="en-US" sz="1200" dirty="0" smtClean="0"/>
              <a:t> </a:t>
            </a:r>
            <a:r>
              <a:rPr lang="en-US" sz="1200" dirty="0" err="1"/>
              <a:t>datados</a:t>
            </a:r>
            <a:r>
              <a:rPr lang="en-US" sz="1200" dirty="0"/>
              <a:t> entre el 700 e </a:t>
            </a:r>
            <a:r>
              <a:rPr lang="en-US" sz="1200" dirty="0" err="1"/>
              <a:t>il</a:t>
            </a:r>
            <a:r>
              <a:rPr lang="en-US" sz="1200" dirty="0"/>
              <a:t> 1350 </a:t>
            </a:r>
            <a:r>
              <a:rPr lang="en-US" sz="1200" dirty="0" err="1" smtClean="0"/>
              <a:t>a.C</a:t>
            </a:r>
            <a:r>
              <a:rPr lang="en-US" sz="1200" dirty="0"/>
              <a:t>. </a:t>
            </a:r>
          </a:p>
        </p:txBody>
      </p:sp>
      <p:sp>
        <p:nvSpPr>
          <p:cNvPr id="5" name="4 CuadroTexto"/>
          <p:cNvSpPr txBox="1"/>
          <p:nvPr/>
        </p:nvSpPr>
        <p:spPr>
          <a:xfrm>
            <a:off x="613063" y="3904897"/>
            <a:ext cx="7190510" cy="807913"/>
          </a:xfrm>
          <a:prstGeom prst="rect">
            <a:avLst/>
          </a:prstGeom>
          <a:noFill/>
        </p:spPr>
        <p:txBody>
          <a:bodyPr wrap="square" lIns="68580" tIns="34290" rIns="68580" bIns="34290" rtlCol="0">
            <a:spAutoFit/>
          </a:bodyPr>
          <a:lstStyle/>
          <a:p>
            <a:r>
              <a:rPr lang="es-PE" sz="1000" dirty="0" err="1"/>
              <a:t>Pamo</a:t>
            </a:r>
            <a:r>
              <a:rPr lang="es-PE" sz="1000" dirty="0"/>
              <a:t> Reyna Oscar. Medicina Prehispánica. En Alarcón Graciela, Espinoza Luis, </a:t>
            </a:r>
            <a:r>
              <a:rPr lang="es-PE" sz="1000" dirty="0" err="1"/>
              <a:t>Pamo</a:t>
            </a:r>
            <a:r>
              <a:rPr lang="es-PE" sz="1000" dirty="0"/>
              <a:t>-Reyna Oscar, Eds. Medicina y Reumatología Peruanas: historia y aportes. Lima, Comité Organizador PANLAR 2006. </a:t>
            </a:r>
            <a:r>
              <a:rPr lang="en-US" sz="1000" dirty="0">
                <a:hlinkClick r:id="rId2"/>
              </a:rPr>
              <a:t>http://sisbib.unmsm.edu.pe/bibvirtualdata/libros/2007/med_reumat/a02es.pdf</a:t>
            </a:r>
            <a:r>
              <a:rPr lang="en-US" sz="1000" dirty="0"/>
              <a:t> (Spanish), </a:t>
            </a:r>
            <a:r>
              <a:rPr lang="en-US" sz="1000" dirty="0">
                <a:hlinkClick r:id="rId3"/>
              </a:rPr>
              <a:t>http://sisbib.unmsm.edu.pe/bibvirtualdata/libros/2007/med_reumat/a02in.pdf</a:t>
            </a:r>
            <a:r>
              <a:rPr lang="en-US" sz="1000" dirty="0"/>
              <a:t>   (</a:t>
            </a:r>
            <a:r>
              <a:rPr lang="en-US" sz="1000" dirty="0" smtClean="0"/>
              <a:t>English)</a:t>
            </a:r>
            <a:endParaRPr lang="es-PE" sz="1000" dirty="0"/>
          </a:p>
          <a:p>
            <a:endParaRPr lang="es-PE" sz="800" dirty="0"/>
          </a:p>
        </p:txBody>
      </p:sp>
    </p:spTree>
    <p:extLst>
      <p:ext uri="{BB962C8B-B14F-4D97-AF65-F5344CB8AC3E}">
        <p14:creationId xmlns:p14="http://schemas.microsoft.com/office/powerpoint/2010/main" val="37759392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79499" y="938160"/>
            <a:ext cx="7886700" cy="633786"/>
          </a:xfrm>
        </p:spPr>
        <p:txBody>
          <a:bodyPr>
            <a:normAutofit/>
          </a:bodyPr>
          <a:lstStyle/>
          <a:p>
            <a:r>
              <a:rPr lang="es-PE" sz="1800" b="1" dirty="0">
                <a:solidFill>
                  <a:schemeClr val="accent2"/>
                </a:solidFill>
                <a:effectLst>
                  <a:outerShdw blurRad="38100" dist="38100" dir="2700000" algn="tl">
                    <a:srgbClr val="000000">
                      <a:alpha val="43137"/>
                    </a:srgbClr>
                  </a:outerShdw>
                </a:effectLst>
              </a:rPr>
              <a:t>4. </a:t>
            </a:r>
            <a:r>
              <a:rPr lang="en-US" sz="1800" b="1" dirty="0" err="1">
                <a:solidFill>
                  <a:schemeClr val="accent2"/>
                </a:solidFill>
                <a:effectLst>
                  <a:outerShdw blurRad="38100" dist="38100" dir="2700000" algn="tl">
                    <a:srgbClr val="000000">
                      <a:alpha val="43137"/>
                    </a:srgbClr>
                  </a:outerShdw>
                </a:effectLst>
              </a:rPr>
              <a:t>Elenco</a:t>
            </a:r>
            <a:r>
              <a:rPr lang="en-US" sz="1800" b="1" dirty="0">
                <a:solidFill>
                  <a:schemeClr val="accent2"/>
                </a:solidFill>
                <a:effectLst>
                  <a:outerShdw blurRad="38100" dist="38100" dir="2700000" algn="tl">
                    <a:srgbClr val="000000">
                      <a:alpha val="43137"/>
                    </a:srgbClr>
                  </a:outerShdw>
                </a:effectLst>
              </a:rPr>
              <a:t> de </a:t>
            </a:r>
            <a:r>
              <a:rPr lang="en-US" sz="1800" b="1" dirty="0" err="1">
                <a:solidFill>
                  <a:schemeClr val="accent2"/>
                </a:solidFill>
                <a:effectLst>
                  <a:outerShdw blurRad="38100" dist="38100" dir="2700000" algn="tl">
                    <a:srgbClr val="000000">
                      <a:alpha val="43137"/>
                    </a:srgbClr>
                  </a:outerShdw>
                </a:effectLst>
              </a:rPr>
              <a:t>las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principales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fuentes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para</a:t>
            </a:r>
            <a:r>
              <a:rPr lang="en-US" sz="1800" b="1" dirty="0">
                <a:solidFill>
                  <a:schemeClr val="accent2"/>
                </a:solidFill>
                <a:effectLst>
                  <a:outerShdw blurRad="38100" dist="38100" dir="2700000" algn="tl">
                    <a:srgbClr val="000000">
                      <a:alpha val="43137"/>
                    </a:srgbClr>
                  </a:outerShdw>
                </a:effectLst>
              </a:rPr>
              <a:t> la </a:t>
            </a:r>
            <a:r>
              <a:rPr lang="en-US" sz="1800" b="1" dirty="0" err="1">
                <a:solidFill>
                  <a:schemeClr val="accent2"/>
                </a:solidFill>
                <a:effectLst>
                  <a:outerShdw blurRad="38100" dist="38100" dir="2700000" algn="tl">
                    <a:srgbClr val="000000">
                      <a:alpha val="43137"/>
                    </a:srgbClr>
                  </a:outerShdw>
                </a:effectLst>
              </a:rPr>
              <a:t>historia</a:t>
            </a:r>
            <a:r>
              <a:rPr lang="en-US" sz="1800" b="1" dirty="0">
                <a:solidFill>
                  <a:schemeClr val="accent2"/>
                </a:solidFill>
                <a:effectLst>
                  <a:outerShdw blurRad="38100" dist="38100" dir="2700000" algn="tl">
                    <a:srgbClr val="000000">
                      <a:alpha val="43137"/>
                    </a:srgbClr>
                  </a:outerShdw>
                </a:effectLst>
              </a:rPr>
              <a:t> de la </a:t>
            </a:r>
            <a:r>
              <a:rPr lang="en-US" sz="1800" b="1" dirty="0" err="1">
                <a:solidFill>
                  <a:schemeClr val="accent2"/>
                </a:solidFill>
                <a:effectLst>
                  <a:outerShdw blurRad="38100" dist="38100" dir="2700000" algn="tl">
                    <a:srgbClr val="000000">
                      <a:alpha val="43137"/>
                    </a:srgbClr>
                  </a:outerShdw>
                </a:effectLst>
              </a:rPr>
              <a:t>medicina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precolombina</a:t>
            </a:r>
            <a:r>
              <a:rPr lang="en-US" sz="1800" b="1" dirty="0">
                <a:solidFill>
                  <a:schemeClr val="accent2"/>
                </a:solidFill>
                <a:effectLst>
                  <a:outerShdw blurRad="38100" dist="38100" dir="2700000" algn="tl">
                    <a:srgbClr val="000000">
                      <a:alpha val="43137"/>
                    </a:srgbClr>
                  </a:outerShdw>
                </a:effectLst>
              </a:rPr>
              <a:t> e Inca en </a:t>
            </a:r>
            <a:r>
              <a:rPr lang="en-US" sz="1800" b="1" dirty="0" err="1">
                <a:solidFill>
                  <a:schemeClr val="accent2"/>
                </a:solidFill>
                <a:effectLst>
                  <a:outerShdw blurRad="38100" dist="38100" dir="2700000" algn="tl">
                    <a:srgbClr val="000000">
                      <a:alpha val="43137"/>
                    </a:srgbClr>
                  </a:outerShdw>
                </a:effectLst>
              </a:rPr>
              <a:t>Perú</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628650" y="1369219"/>
            <a:ext cx="8255577" cy="2870273"/>
          </a:xfrm>
        </p:spPr>
        <p:txBody>
          <a:bodyPr>
            <a:normAutofit/>
          </a:bodyPr>
          <a:lstStyle/>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r>
              <a:rPr lang="es-PE" dirty="0"/>
              <a:t>	</a:t>
            </a:r>
          </a:p>
          <a:p>
            <a:pPr algn="just">
              <a:buNone/>
            </a:pPr>
            <a:endParaRPr lang="es-PE" sz="1000" dirty="0"/>
          </a:p>
          <a:p>
            <a:pPr algn="just">
              <a:buNone/>
            </a:pPr>
            <a:endParaRPr lang="es-PE" sz="1000" dirty="0"/>
          </a:p>
          <a:p>
            <a:pPr>
              <a:buNone/>
            </a:pPr>
            <a:endParaRPr lang="es-PE" dirty="0"/>
          </a:p>
          <a:p>
            <a:endParaRPr lang="en-US" dirty="0"/>
          </a:p>
        </p:txBody>
      </p:sp>
      <p:sp>
        <p:nvSpPr>
          <p:cNvPr id="4" name="3 Rectángulo"/>
          <p:cNvSpPr/>
          <p:nvPr/>
        </p:nvSpPr>
        <p:spPr>
          <a:xfrm>
            <a:off x="374073" y="1706301"/>
            <a:ext cx="8239991" cy="1915909"/>
          </a:xfrm>
          <a:prstGeom prst="rect">
            <a:avLst/>
          </a:prstGeom>
        </p:spPr>
        <p:txBody>
          <a:bodyPr wrap="square" lIns="68580" tIns="34290" rIns="68580" bIns="34290">
            <a:spAutoFit/>
          </a:bodyPr>
          <a:lstStyle/>
          <a:p>
            <a:pPr marL="257175" indent="-257175" algn="just"/>
            <a:r>
              <a:rPr lang="es-PE" sz="1200" dirty="0" smtClean="0"/>
              <a:t>Resultados de los estudios sobre coprolitos:</a:t>
            </a:r>
            <a:r>
              <a:rPr lang="es-PE" sz="1200" dirty="0"/>
              <a:t>
</a:t>
            </a:r>
          </a:p>
          <a:p>
            <a:pPr marL="257175" indent="-257175" algn="just">
              <a:buFont typeface="Arial" pitchFamily="34" charset="0"/>
              <a:buChar char="•"/>
            </a:pPr>
            <a:r>
              <a:rPr lang="en-US" sz="1200" dirty="0" err="1" smtClean="0"/>
              <a:t>Huevos</a:t>
            </a:r>
            <a:r>
              <a:rPr lang="en-US" sz="1200" dirty="0" smtClean="0"/>
              <a:t> </a:t>
            </a:r>
            <a:r>
              <a:rPr lang="en-US" sz="1200" dirty="0"/>
              <a:t>de </a:t>
            </a:r>
            <a:r>
              <a:rPr lang="en-US" sz="1200" dirty="0" err="1" smtClean="0"/>
              <a:t>enterobius</a:t>
            </a:r>
            <a:r>
              <a:rPr lang="en-US" sz="1200" dirty="0" smtClean="0"/>
              <a:t> </a:t>
            </a:r>
            <a:r>
              <a:rPr lang="en-US" sz="1200" dirty="0" err="1"/>
              <a:t>vermicularis</a:t>
            </a:r>
            <a:r>
              <a:rPr lang="en-US" sz="1200" dirty="0"/>
              <a:t>
</a:t>
            </a:r>
            <a:r>
              <a:rPr lang="en-US" sz="1200" dirty="0" err="1"/>
              <a:t>Ascaris</a:t>
            </a:r>
            <a:r>
              <a:rPr lang="en-US" sz="1200" dirty="0"/>
              <a:t> </a:t>
            </a:r>
            <a:r>
              <a:rPr lang="en-US" sz="1200" dirty="0" err="1"/>
              <a:t>lumbricoides</a:t>
            </a:r>
            <a:r>
              <a:rPr lang="en-US" sz="1200" dirty="0"/>
              <a:t>
</a:t>
            </a:r>
            <a:r>
              <a:rPr lang="en-US" sz="1200" dirty="0" err="1"/>
              <a:t>Trichuris</a:t>
            </a:r>
            <a:r>
              <a:rPr lang="en-US" sz="1200" dirty="0"/>
              <a:t> </a:t>
            </a:r>
            <a:r>
              <a:rPr lang="en-US" sz="1200" dirty="0" err="1"/>
              <a:t>trichiura</a:t>
            </a:r>
            <a:r>
              <a:rPr lang="en-US" sz="1200" dirty="0"/>
              <a:t>
Giardia </a:t>
            </a:r>
            <a:r>
              <a:rPr lang="en-US" sz="1200" dirty="0" err="1"/>
              <a:t>lamblia</a:t>
            </a:r>
            <a:r>
              <a:rPr lang="en-US" sz="1200" dirty="0"/>
              <a:t>
</a:t>
            </a:r>
            <a:r>
              <a:rPr lang="en-US" sz="1200" dirty="0" err="1" smtClean="0"/>
              <a:t>trentre</a:t>
            </a:r>
            <a:r>
              <a:rPr lang="en-US" sz="1200" dirty="0" smtClean="0"/>
              <a:t> </a:t>
            </a:r>
            <a:r>
              <a:rPr lang="en-US" sz="1200" dirty="0" err="1" smtClean="0"/>
              <a:t>otroas</a:t>
            </a:r>
            <a:endParaRPr lang="en-US" sz="1200" dirty="0"/>
          </a:p>
          <a:p>
            <a:pPr marL="257175" indent="-257175" algn="just">
              <a:buFont typeface="Arial" pitchFamily="34" charset="0"/>
              <a:buChar char="•"/>
            </a:pPr>
            <a:endParaRPr lang="en-US" sz="1200" dirty="0"/>
          </a:p>
          <a:p>
            <a:pPr algn="just"/>
            <a:r>
              <a:rPr lang="es-ES" sz="1200" dirty="0" smtClean="0"/>
              <a:t>El </a:t>
            </a:r>
            <a:r>
              <a:rPr lang="es-ES" sz="1200" dirty="0"/>
              <a:t>análisis de coprolitos reveló que </a:t>
            </a:r>
            <a:r>
              <a:rPr lang="es-ES" sz="1200" dirty="0" smtClean="0"/>
              <a:t>los </a:t>
            </a:r>
            <a:r>
              <a:rPr lang="es-ES" sz="1200" dirty="0"/>
              <a:t>antiguos habitantes precolombinos e incas vivían con parásitos intestinales y que utilizaban algunas plantas </a:t>
            </a:r>
            <a:r>
              <a:rPr lang="es-ES" sz="1200" dirty="0" smtClean="0"/>
              <a:t>medicinales como tratamiento.</a:t>
            </a:r>
          </a:p>
        </p:txBody>
      </p:sp>
      <p:sp>
        <p:nvSpPr>
          <p:cNvPr id="5" name="4 CuadroTexto"/>
          <p:cNvSpPr txBox="1"/>
          <p:nvPr/>
        </p:nvSpPr>
        <p:spPr>
          <a:xfrm>
            <a:off x="479499" y="4407178"/>
            <a:ext cx="7190510" cy="223138"/>
          </a:xfrm>
          <a:prstGeom prst="rect">
            <a:avLst/>
          </a:prstGeom>
          <a:noFill/>
        </p:spPr>
        <p:txBody>
          <a:bodyPr wrap="square" lIns="68580" tIns="34290" rIns="68580" bIns="34290" rtlCol="0">
            <a:spAutoFit/>
          </a:bodyPr>
          <a:lstStyle/>
          <a:p>
            <a:r>
              <a:rPr lang="es-PE" sz="1000" dirty="0"/>
              <a:t>GUERRA, Francisco; SÁNCHEZ, </a:t>
            </a:r>
            <a:r>
              <a:rPr lang="es-PE" sz="1000" dirty="0" err="1"/>
              <a:t>Maréa</a:t>
            </a:r>
            <a:r>
              <a:rPr lang="es-PE" sz="1000" dirty="0"/>
              <a:t> C. Las enfermedades del hombre americano. </a:t>
            </a:r>
            <a:r>
              <a:rPr lang="es-PE" sz="1000" i="1" dirty="0"/>
              <a:t>Quinto Centenario</a:t>
            </a:r>
            <a:r>
              <a:rPr lang="es-PE" sz="1000" dirty="0"/>
              <a:t>, 1990, vol. 16, p. 19-52.</a:t>
            </a:r>
          </a:p>
        </p:txBody>
      </p:sp>
    </p:spTree>
    <p:extLst>
      <p:ext uri="{BB962C8B-B14F-4D97-AF65-F5344CB8AC3E}">
        <p14:creationId xmlns:p14="http://schemas.microsoft.com/office/powerpoint/2010/main" val="37759392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5409" y="859471"/>
            <a:ext cx="7886700" cy="763846"/>
          </a:xfrm>
        </p:spPr>
        <p:txBody>
          <a:bodyPr>
            <a:normAutofit/>
          </a:bodyPr>
          <a:lstStyle/>
          <a:p>
            <a:r>
              <a:rPr lang="es-PE" sz="1800" b="1" dirty="0">
                <a:solidFill>
                  <a:schemeClr val="accent2"/>
                </a:solidFill>
                <a:effectLst>
                  <a:outerShdw blurRad="38100" dist="38100" dir="2700000" algn="tl">
                    <a:srgbClr val="000000">
                      <a:alpha val="43137"/>
                    </a:srgbClr>
                  </a:outerShdw>
                </a:effectLst>
              </a:rPr>
              <a:t>4. </a:t>
            </a:r>
            <a:r>
              <a:rPr lang="en-US" sz="1800" b="1" dirty="0" err="1">
                <a:solidFill>
                  <a:schemeClr val="accent2"/>
                </a:solidFill>
                <a:effectLst>
                  <a:outerShdw blurRad="38100" dist="38100" dir="2700000" algn="tl">
                    <a:srgbClr val="000000">
                      <a:alpha val="43137"/>
                    </a:srgbClr>
                  </a:outerShdw>
                </a:effectLst>
              </a:rPr>
              <a:t>Elenco</a:t>
            </a:r>
            <a:r>
              <a:rPr lang="en-US" sz="1800" b="1" dirty="0">
                <a:solidFill>
                  <a:schemeClr val="accent2"/>
                </a:solidFill>
                <a:effectLst>
                  <a:outerShdw blurRad="38100" dist="38100" dir="2700000" algn="tl">
                    <a:srgbClr val="000000">
                      <a:alpha val="43137"/>
                    </a:srgbClr>
                  </a:outerShdw>
                </a:effectLst>
              </a:rPr>
              <a:t> de </a:t>
            </a:r>
            <a:r>
              <a:rPr lang="en-US" sz="1800" b="1" dirty="0" err="1">
                <a:solidFill>
                  <a:schemeClr val="accent2"/>
                </a:solidFill>
                <a:effectLst>
                  <a:outerShdw blurRad="38100" dist="38100" dir="2700000" algn="tl">
                    <a:srgbClr val="000000">
                      <a:alpha val="43137"/>
                    </a:srgbClr>
                  </a:outerShdw>
                </a:effectLst>
              </a:rPr>
              <a:t>las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principales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fuentes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para</a:t>
            </a:r>
            <a:r>
              <a:rPr lang="en-US" sz="1800" b="1" dirty="0">
                <a:solidFill>
                  <a:schemeClr val="accent2"/>
                </a:solidFill>
                <a:effectLst>
                  <a:outerShdw blurRad="38100" dist="38100" dir="2700000" algn="tl">
                    <a:srgbClr val="000000">
                      <a:alpha val="43137"/>
                    </a:srgbClr>
                  </a:outerShdw>
                </a:effectLst>
              </a:rPr>
              <a:t> la </a:t>
            </a:r>
            <a:r>
              <a:rPr lang="en-US" sz="1800" b="1" dirty="0" err="1">
                <a:solidFill>
                  <a:schemeClr val="accent2"/>
                </a:solidFill>
                <a:effectLst>
                  <a:outerShdw blurRad="38100" dist="38100" dir="2700000" algn="tl">
                    <a:srgbClr val="000000">
                      <a:alpha val="43137"/>
                    </a:srgbClr>
                  </a:outerShdw>
                </a:effectLst>
              </a:rPr>
              <a:t>historia</a:t>
            </a:r>
            <a:r>
              <a:rPr lang="en-US" sz="1800" b="1" dirty="0">
                <a:solidFill>
                  <a:schemeClr val="accent2"/>
                </a:solidFill>
                <a:effectLst>
                  <a:outerShdw blurRad="38100" dist="38100" dir="2700000" algn="tl">
                    <a:srgbClr val="000000">
                      <a:alpha val="43137"/>
                    </a:srgbClr>
                  </a:outerShdw>
                </a:effectLst>
              </a:rPr>
              <a:t> de la </a:t>
            </a:r>
            <a:r>
              <a:rPr lang="en-US" sz="1800" b="1" dirty="0" err="1">
                <a:solidFill>
                  <a:schemeClr val="accent2"/>
                </a:solidFill>
                <a:effectLst>
                  <a:outerShdw blurRad="38100" dist="38100" dir="2700000" algn="tl">
                    <a:srgbClr val="000000">
                      <a:alpha val="43137"/>
                    </a:srgbClr>
                  </a:outerShdw>
                </a:effectLst>
              </a:rPr>
              <a:t>medicina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precolombina</a:t>
            </a:r>
            <a:r>
              <a:rPr lang="en-US" sz="1800" b="1" dirty="0">
                <a:solidFill>
                  <a:schemeClr val="accent2"/>
                </a:solidFill>
                <a:effectLst>
                  <a:outerShdw blurRad="38100" dist="38100" dir="2700000" algn="tl">
                    <a:srgbClr val="000000">
                      <a:alpha val="43137"/>
                    </a:srgbClr>
                  </a:outerShdw>
                </a:effectLst>
              </a:rPr>
              <a:t> e Inca en </a:t>
            </a:r>
            <a:r>
              <a:rPr lang="en-US" sz="1800" b="1" dirty="0" err="1">
                <a:solidFill>
                  <a:schemeClr val="accent2"/>
                </a:solidFill>
                <a:effectLst>
                  <a:outerShdw blurRad="38100" dist="38100" dir="2700000" algn="tl">
                    <a:srgbClr val="000000">
                      <a:alpha val="43137"/>
                    </a:srgbClr>
                  </a:outerShdw>
                </a:effectLst>
              </a:rPr>
              <a:t>Perú</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628650" y="1369219"/>
            <a:ext cx="8255577" cy="3263504"/>
          </a:xfrm>
        </p:spPr>
        <p:txBody>
          <a:bodyPr>
            <a:normAutofit lnSpcReduction="10000"/>
          </a:bodyPr>
          <a:lstStyle/>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r>
              <a:rPr lang="es-PE" dirty="0"/>
              <a:t>	</a:t>
            </a:r>
            <a:r>
              <a:rPr lang="es-PE" sz="1000" dirty="0" err="1"/>
              <a:t>Pamo</a:t>
            </a:r>
            <a:r>
              <a:rPr lang="es-PE" sz="1000" dirty="0"/>
              <a:t> Reyna Oscar. Medicina Prehispánica. En Alarcón Graciela, Espinoza Luis, </a:t>
            </a:r>
            <a:r>
              <a:rPr lang="es-PE" sz="1000" dirty="0" err="1"/>
              <a:t>Pamo</a:t>
            </a:r>
            <a:r>
              <a:rPr lang="es-PE" sz="1000" dirty="0"/>
              <a:t>-Reyna Oscar, Eds. Medicina y Reumatología Peruanas: historia y aportes. Lima, Comité Organizador PANLAR 2006. </a:t>
            </a:r>
            <a:r>
              <a:rPr lang="en-US" sz="1000" dirty="0">
                <a:hlinkClick r:id="rId2"/>
              </a:rPr>
              <a:t>http://sisbib.unmsm.edu.pe/bibvirtualdata/libros/2007/med_reumat/a02es.pdf</a:t>
            </a:r>
            <a:r>
              <a:rPr lang="en-US" sz="1000" dirty="0"/>
              <a:t> (Spanish), </a:t>
            </a:r>
            <a:r>
              <a:rPr lang="en-US" sz="1000" dirty="0">
                <a:hlinkClick r:id="rId3"/>
              </a:rPr>
              <a:t>http://sisbib.unmsm.edu.pe/bibvirtualdata/libros/2007/med_reumat/a02in.pdf</a:t>
            </a:r>
            <a:r>
              <a:rPr lang="en-US" sz="1000" dirty="0"/>
              <a:t>   (</a:t>
            </a:r>
            <a:r>
              <a:rPr lang="en-US" sz="1000" dirty="0" smtClean="0"/>
              <a:t>English)</a:t>
            </a:r>
            <a:endParaRPr lang="es-PE" sz="1000" dirty="0"/>
          </a:p>
          <a:p>
            <a:endParaRPr lang="es-PE" dirty="0"/>
          </a:p>
          <a:p>
            <a:endParaRPr lang="en-US" dirty="0"/>
          </a:p>
        </p:txBody>
      </p:sp>
      <p:sp>
        <p:nvSpPr>
          <p:cNvPr id="4" name="3 Rectángulo"/>
          <p:cNvSpPr/>
          <p:nvPr/>
        </p:nvSpPr>
        <p:spPr>
          <a:xfrm>
            <a:off x="727363" y="1741691"/>
            <a:ext cx="7834745" cy="623248"/>
          </a:xfrm>
          <a:prstGeom prst="rect">
            <a:avLst/>
          </a:prstGeom>
        </p:spPr>
        <p:txBody>
          <a:bodyPr wrap="square" lIns="68580" tIns="34290" rIns="68580" bIns="34290">
            <a:spAutoFit/>
          </a:bodyPr>
          <a:lstStyle/>
          <a:p>
            <a:pPr marL="257175" indent="-257175" algn="just"/>
            <a:r>
              <a:rPr lang="es-ES" sz="1200" dirty="0" smtClean="0"/>
              <a:t>	El </a:t>
            </a:r>
            <a:r>
              <a:rPr lang="es-ES" sz="1200" dirty="0"/>
              <a:t>estudio de los restos óseos de la momia </a:t>
            </a:r>
            <a:r>
              <a:rPr lang="es-ES" sz="1200" dirty="0" smtClean="0"/>
              <a:t>ha revelado información </a:t>
            </a:r>
            <a:r>
              <a:rPr lang="es-ES" sz="1200" dirty="0"/>
              <a:t>sobre algunas enfermedades y tratamientos en estas ciudades precolombinas e incas. </a:t>
            </a:r>
            <a:r>
              <a:rPr lang="es-PE" sz="1200" dirty="0"/>
              <a:t>
</a:t>
            </a:r>
            <a:endParaRPr lang="es-PE" dirty="0"/>
          </a:p>
        </p:txBody>
      </p:sp>
    </p:spTree>
    <p:extLst>
      <p:ext uri="{BB962C8B-B14F-4D97-AF65-F5344CB8AC3E}">
        <p14:creationId xmlns:p14="http://schemas.microsoft.com/office/powerpoint/2010/main" val="37759392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50719" y="918314"/>
            <a:ext cx="7886700" cy="486444"/>
          </a:xfrm>
        </p:spPr>
        <p:txBody>
          <a:bodyPr>
            <a:noAutofit/>
          </a:bodyPr>
          <a:lstStyle/>
          <a:p>
            <a:r>
              <a:rPr lang="es-PE" sz="1800" b="1" dirty="0">
                <a:solidFill>
                  <a:schemeClr val="accent2"/>
                </a:solidFill>
                <a:effectLst>
                  <a:outerShdw blurRad="38100" dist="38100" dir="2700000" algn="tl">
                    <a:srgbClr val="000000">
                      <a:alpha val="43137"/>
                    </a:srgbClr>
                  </a:outerShdw>
                </a:effectLst>
              </a:rPr>
              <a:t>4. </a:t>
            </a:r>
            <a:r>
              <a:rPr lang="en-US" sz="1800" b="1" dirty="0" err="1">
                <a:solidFill>
                  <a:schemeClr val="accent2"/>
                </a:solidFill>
                <a:effectLst>
                  <a:outerShdw blurRad="38100" dist="38100" dir="2700000" algn="tl">
                    <a:srgbClr val="000000">
                      <a:alpha val="43137"/>
                    </a:srgbClr>
                  </a:outerShdw>
                </a:effectLst>
              </a:rPr>
              <a:t>Elenco</a:t>
            </a:r>
            <a:r>
              <a:rPr lang="en-US" sz="1800" b="1" dirty="0">
                <a:solidFill>
                  <a:schemeClr val="accent2"/>
                </a:solidFill>
                <a:effectLst>
                  <a:outerShdw blurRad="38100" dist="38100" dir="2700000" algn="tl">
                    <a:srgbClr val="000000">
                      <a:alpha val="43137"/>
                    </a:srgbClr>
                  </a:outerShdw>
                </a:effectLst>
              </a:rPr>
              <a:t> de </a:t>
            </a:r>
            <a:r>
              <a:rPr lang="en-US" sz="1800" b="1" dirty="0" err="1">
                <a:solidFill>
                  <a:schemeClr val="accent2"/>
                </a:solidFill>
                <a:effectLst>
                  <a:outerShdw blurRad="38100" dist="38100" dir="2700000" algn="tl">
                    <a:srgbClr val="000000">
                      <a:alpha val="43137"/>
                    </a:srgbClr>
                  </a:outerShdw>
                </a:effectLst>
              </a:rPr>
              <a:t>las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principales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fuentes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para</a:t>
            </a:r>
            <a:r>
              <a:rPr lang="en-US" sz="1800" b="1" dirty="0">
                <a:solidFill>
                  <a:schemeClr val="accent2"/>
                </a:solidFill>
                <a:effectLst>
                  <a:outerShdw blurRad="38100" dist="38100" dir="2700000" algn="tl">
                    <a:srgbClr val="000000">
                      <a:alpha val="43137"/>
                    </a:srgbClr>
                  </a:outerShdw>
                </a:effectLst>
              </a:rPr>
              <a:t> la </a:t>
            </a:r>
            <a:r>
              <a:rPr lang="en-US" sz="1800" b="1" dirty="0" err="1">
                <a:solidFill>
                  <a:schemeClr val="accent2"/>
                </a:solidFill>
                <a:effectLst>
                  <a:outerShdw blurRad="38100" dist="38100" dir="2700000" algn="tl">
                    <a:srgbClr val="000000">
                      <a:alpha val="43137"/>
                    </a:srgbClr>
                  </a:outerShdw>
                </a:effectLst>
              </a:rPr>
              <a:t>historia</a:t>
            </a:r>
            <a:r>
              <a:rPr lang="en-US" sz="1800" b="1" dirty="0">
                <a:solidFill>
                  <a:schemeClr val="accent2"/>
                </a:solidFill>
                <a:effectLst>
                  <a:outerShdw blurRad="38100" dist="38100" dir="2700000" algn="tl">
                    <a:srgbClr val="000000">
                      <a:alpha val="43137"/>
                    </a:srgbClr>
                  </a:outerShdw>
                </a:effectLst>
              </a:rPr>
              <a:t> de la </a:t>
            </a:r>
            <a:r>
              <a:rPr lang="en-US" sz="1800" b="1" dirty="0" err="1">
                <a:solidFill>
                  <a:schemeClr val="accent2"/>
                </a:solidFill>
                <a:effectLst>
                  <a:outerShdw blurRad="38100" dist="38100" dir="2700000" algn="tl">
                    <a:srgbClr val="000000">
                      <a:alpha val="43137"/>
                    </a:srgbClr>
                  </a:outerShdw>
                </a:effectLst>
              </a:rPr>
              <a:t>medicina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precolombina</a:t>
            </a:r>
            <a:r>
              <a:rPr lang="en-US" sz="1800" b="1" dirty="0">
                <a:solidFill>
                  <a:schemeClr val="accent2"/>
                </a:solidFill>
                <a:effectLst>
                  <a:outerShdw blurRad="38100" dist="38100" dir="2700000" algn="tl">
                    <a:srgbClr val="000000">
                      <a:alpha val="43137"/>
                    </a:srgbClr>
                  </a:outerShdw>
                </a:effectLst>
              </a:rPr>
              <a:t> e Inca en </a:t>
            </a:r>
            <a:r>
              <a:rPr lang="en-US" sz="1800" b="1" dirty="0" err="1">
                <a:solidFill>
                  <a:schemeClr val="accent2"/>
                </a:solidFill>
                <a:effectLst>
                  <a:outerShdw blurRad="38100" dist="38100" dir="2700000" algn="tl">
                    <a:srgbClr val="000000">
                      <a:alpha val="43137"/>
                    </a:srgbClr>
                  </a:outerShdw>
                </a:effectLst>
              </a:rPr>
              <a:t>Perú</a:t>
            </a:r>
            <a:r>
              <a:rPr lang="en-US" sz="1800" b="1" dirty="0">
                <a:solidFill>
                  <a:schemeClr val="accent2"/>
                </a:solidFill>
                <a:effectLst>
                  <a:outerShdw blurRad="38100" dist="38100" dir="2700000" algn="tl">
                    <a:srgbClr val="000000">
                      <a:alpha val="43137"/>
                    </a:srgbClr>
                  </a:outerShdw>
                </a:effectLst>
              </a:rPr>
              <a:t> </a:t>
            </a:r>
            <a:r>
              <a:rPr lang="es-PE" sz="1800" b="1" dirty="0">
                <a:solidFill>
                  <a:schemeClr val="accent2"/>
                </a:solidFill>
                <a:effectLst>
                  <a:outerShdw blurRad="38100" dist="38100" dir="2700000" algn="tl">
                    <a:srgbClr val="000000">
                      <a:alpha val="43137"/>
                    </a:srgbClr>
                  </a:outerShdw>
                </a:effectLst>
              </a:rPr>
              <a:t>
</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628650" y="1369219"/>
            <a:ext cx="8255577" cy="3263504"/>
          </a:xfrm>
        </p:spPr>
        <p:txBody>
          <a:bodyPr>
            <a:normAutofit/>
          </a:bodyPr>
          <a:lstStyle/>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r>
              <a:rPr lang="es-PE" dirty="0"/>
              <a:t>	</a:t>
            </a:r>
          </a:p>
          <a:p>
            <a:endParaRPr lang="en-US" dirty="0"/>
          </a:p>
        </p:txBody>
      </p:sp>
      <p:sp>
        <p:nvSpPr>
          <p:cNvPr id="4" name="3 Rectángulo"/>
          <p:cNvSpPr/>
          <p:nvPr/>
        </p:nvSpPr>
        <p:spPr>
          <a:xfrm>
            <a:off x="550719" y="1404758"/>
            <a:ext cx="8177645" cy="3500958"/>
          </a:xfrm>
          <a:prstGeom prst="rect">
            <a:avLst/>
          </a:prstGeom>
        </p:spPr>
        <p:txBody>
          <a:bodyPr wrap="square" lIns="68580" tIns="34290" rIns="68580" bIns="34290">
            <a:spAutoFit/>
          </a:bodyPr>
          <a:lstStyle/>
          <a:p>
            <a:endParaRPr lang="en-US" sz="1200" dirty="0"/>
          </a:p>
          <a:p>
            <a:r>
              <a:rPr lang="en-US" sz="1200" dirty="0" smtClean="0"/>
              <a:t>El </a:t>
            </a:r>
            <a:r>
              <a:rPr lang="en-US" sz="1200" dirty="0" err="1" smtClean="0"/>
              <a:t>estudio</a:t>
            </a:r>
            <a:r>
              <a:rPr lang="en-US" sz="1200" dirty="0" smtClean="0"/>
              <a:t> de </a:t>
            </a:r>
            <a:r>
              <a:rPr lang="en-US" sz="1200" dirty="0" err="1" smtClean="0"/>
              <a:t>esqueletos</a:t>
            </a:r>
            <a:r>
              <a:rPr lang="en-US" sz="1200" dirty="0" smtClean="0"/>
              <a:t> </a:t>
            </a:r>
            <a:r>
              <a:rPr lang="en-US" sz="1200" dirty="0" err="1" smtClean="0"/>
              <a:t>precolombinos</a:t>
            </a:r>
            <a:r>
              <a:rPr lang="en-US" sz="1200" dirty="0" smtClean="0"/>
              <a:t> e </a:t>
            </a:r>
            <a:r>
              <a:rPr lang="en-US" sz="1200" dirty="0" err="1" smtClean="0"/>
              <a:t>incas</a:t>
            </a:r>
            <a:r>
              <a:rPr lang="en-US" sz="1200" dirty="0" smtClean="0"/>
              <a:t> </a:t>
            </a:r>
            <a:r>
              <a:rPr lang="en-US" sz="1200" dirty="0" err="1" smtClean="0"/>
              <a:t>muestran</a:t>
            </a:r>
            <a:r>
              <a:rPr lang="en-US" sz="1200" dirty="0" smtClean="0"/>
              <a:t> el </a:t>
            </a:r>
            <a:r>
              <a:rPr lang="en-US" sz="1200" dirty="0" err="1" smtClean="0"/>
              <a:t>padecimiento</a:t>
            </a:r>
            <a:r>
              <a:rPr lang="en-US" sz="1200" dirty="0" smtClean="0"/>
              <a:t> de </a:t>
            </a:r>
            <a:r>
              <a:rPr lang="en-US" sz="1200" dirty="0" err="1" smtClean="0"/>
              <a:t>enfermedades</a:t>
            </a:r>
            <a:r>
              <a:rPr lang="en-US" sz="1200" dirty="0" smtClean="0"/>
              <a:t> </a:t>
            </a:r>
            <a:r>
              <a:rPr lang="en-US" sz="1200" dirty="0" err="1" smtClean="0"/>
              <a:t>auditivas</a:t>
            </a:r>
            <a:r>
              <a:rPr lang="en-US" sz="1200" dirty="0" smtClean="0"/>
              <a:t>.</a:t>
            </a:r>
            <a:r>
              <a:rPr lang="en-US" sz="1200" dirty="0"/>
              <a:t>
</a:t>
            </a:r>
            <a:endParaRPr lang="en-US" sz="1200" dirty="0" smtClean="0"/>
          </a:p>
          <a:p>
            <a:r>
              <a:rPr lang="en-US" sz="1200" dirty="0" smtClean="0"/>
              <a:t>En </a:t>
            </a:r>
            <a:r>
              <a:rPr lang="en-US" sz="1200" dirty="0" err="1" smtClean="0"/>
              <a:t>las</a:t>
            </a:r>
            <a:r>
              <a:rPr lang="en-US" sz="1200" dirty="0" smtClean="0"/>
              <a:t> </a:t>
            </a:r>
            <a:r>
              <a:rPr lang="en-US" sz="1200" dirty="0" err="1" smtClean="0"/>
              <a:t>cabezas</a:t>
            </a:r>
            <a:r>
              <a:rPr lang="en-US" sz="1200" dirty="0" smtClean="0"/>
              <a:t> se </a:t>
            </a:r>
            <a:r>
              <a:rPr lang="en-US" sz="1200" dirty="0" err="1" smtClean="0"/>
              <a:t>han</a:t>
            </a:r>
            <a:r>
              <a:rPr lang="en-US" sz="1200" dirty="0" smtClean="0"/>
              <a:t> </a:t>
            </a:r>
            <a:r>
              <a:rPr lang="en-US" sz="1200" dirty="0" err="1" smtClean="0"/>
              <a:t>hayado</a:t>
            </a:r>
            <a:r>
              <a:rPr lang="en-US" sz="1200" dirty="0" smtClean="0"/>
              <a:t> </a:t>
            </a:r>
            <a:r>
              <a:rPr lang="en-US" sz="1200" dirty="0" err="1" smtClean="0"/>
              <a:t>elevaciones</a:t>
            </a:r>
            <a:r>
              <a:rPr lang="en-US" sz="1200" dirty="0" smtClean="0"/>
              <a:t> </a:t>
            </a:r>
            <a:r>
              <a:rPr lang="en-US" sz="1200" dirty="0" err="1" smtClean="0"/>
              <a:t>oseas</a:t>
            </a:r>
            <a:r>
              <a:rPr lang="en-US" sz="1200" dirty="0" smtClean="0"/>
              <a:t> </a:t>
            </a:r>
            <a:r>
              <a:rPr lang="en-US" sz="1200" dirty="0" err="1" smtClean="0"/>
              <a:t>conocidas</a:t>
            </a:r>
            <a:r>
              <a:rPr lang="en-US" sz="1200" dirty="0" smtClean="0"/>
              <a:t> </a:t>
            </a:r>
            <a:r>
              <a:rPr lang="en-US" sz="1200" dirty="0" err="1" smtClean="0"/>
              <a:t>como</a:t>
            </a:r>
            <a:r>
              <a:rPr lang="en-US" sz="1200" dirty="0" smtClean="0"/>
              <a:t> “</a:t>
            </a:r>
            <a:r>
              <a:rPr lang="en-US" sz="1200" dirty="0" err="1" smtClean="0"/>
              <a:t>osteoma</a:t>
            </a:r>
            <a:r>
              <a:rPr lang="en-US" sz="1200" dirty="0" smtClean="0"/>
              <a:t> del canal </a:t>
            </a:r>
            <a:r>
              <a:rPr lang="en-US" sz="1200" dirty="0" err="1" smtClean="0"/>
              <a:t>auditivo</a:t>
            </a:r>
            <a:r>
              <a:rPr lang="en-US" sz="1200" dirty="0" smtClean="0"/>
              <a:t> </a:t>
            </a:r>
            <a:r>
              <a:rPr lang="en-US" sz="1200" dirty="0" err="1" smtClean="0"/>
              <a:t>externo</a:t>
            </a:r>
            <a:r>
              <a:rPr lang="en-US" sz="1200" dirty="0" smtClean="0"/>
              <a:t>“. </a:t>
            </a:r>
            <a:r>
              <a:rPr lang="en-US" sz="1200" dirty="0" err="1" smtClean="0"/>
              <a:t>Estas</a:t>
            </a:r>
            <a:r>
              <a:rPr lang="en-US" sz="1200" dirty="0" smtClean="0"/>
              <a:t> </a:t>
            </a:r>
            <a:r>
              <a:rPr lang="en-US" sz="1200" dirty="0" err="1" smtClean="0"/>
              <a:t>deformaciones</a:t>
            </a:r>
            <a:r>
              <a:rPr lang="en-US" sz="1200" dirty="0" smtClean="0"/>
              <a:t> se </a:t>
            </a:r>
            <a:r>
              <a:rPr lang="en-US" sz="1200" dirty="0" err="1" smtClean="0"/>
              <a:t>producen</a:t>
            </a:r>
            <a:r>
              <a:rPr lang="en-US" sz="1200" dirty="0" smtClean="0"/>
              <a:t> </a:t>
            </a:r>
            <a:r>
              <a:rPr lang="en-US" sz="1200" dirty="0" err="1" smtClean="0"/>
              <a:t>por</a:t>
            </a:r>
            <a:r>
              <a:rPr lang="en-US" sz="1200" dirty="0" smtClean="0"/>
              <a:t> </a:t>
            </a:r>
            <a:r>
              <a:rPr lang="en-US" sz="1200" dirty="0" err="1" smtClean="0"/>
              <a:t>infecciones</a:t>
            </a:r>
            <a:r>
              <a:rPr lang="en-US" sz="1200" dirty="0" smtClean="0"/>
              <a:t> </a:t>
            </a:r>
            <a:r>
              <a:rPr lang="en-US" sz="1200" dirty="0" err="1" smtClean="0"/>
              <a:t>recurrentes</a:t>
            </a:r>
            <a:r>
              <a:rPr lang="en-US" sz="1200" dirty="0" smtClean="0"/>
              <a:t>.</a:t>
            </a:r>
          </a:p>
          <a:p>
            <a:r>
              <a:rPr lang="en-US" sz="1200" dirty="0"/>
              <a:t>
</a:t>
            </a:r>
            <a:r>
              <a:rPr lang="en-US" sz="1200" dirty="0" err="1" smtClean="0"/>
              <a:t>Cabe</a:t>
            </a:r>
            <a:r>
              <a:rPr lang="en-US" sz="1200" dirty="0" smtClean="0"/>
              <a:t> </a:t>
            </a:r>
            <a:r>
              <a:rPr lang="en-US" sz="1200" dirty="0" err="1" smtClean="0"/>
              <a:t>destacar</a:t>
            </a:r>
            <a:r>
              <a:rPr lang="en-US" sz="1200" dirty="0" smtClean="0"/>
              <a:t> </a:t>
            </a:r>
            <a:r>
              <a:rPr lang="en-US" sz="1200" dirty="0" err="1" smtClean="0"/>
              <a:t>que</a:t>
            </a:r>
            <a:r>
              <a:rPr lang="en-US" sz="1200" dirty="0" smtClean="0"/>
              <a:t> </a:t>
            </a:r>
            <a:r>
              <a:rPr lang="en-US" sz="1200" dirty="0" err="1" smtClean="0"/>
              <a:t>nuestros</a:t>
            </a:r>
            <a:r>
              <a:rPr lang="en-US" sz="1200" dirty="0" smtClean="0"/>
              <a:t> </a:t>
            </a:r>
            <a:r>
              <a:rPr lang="en-US" sz="1200" dirty="0" err="1" smtClean="0"/>
              <a:t>antepasados</a:t>
            </a:r>
            <a:r>
              <a:rPr lang="en-US" sz="1200" dirty="0" smtClean="0"/>
              <a:t> </a:t>
            </a:r>
            <a:r>
              <a:rPr lang="en-US" sz="1200" dirty="0" err="1" smtClean="0"/>
              <a:t>eran</a:t>
            </a:r>
            <a:r>
              <a:rPr lang="en-US" sz="1200" dirty="0" smtClean="0"/>
              <a:t> </a:t>
            </a:r>
            <a:r>
              <a:rPr lang="en-US" sz="1200" dirty="0" err="1" smtClean="0"/>
              <a:t>recolectores</a:t>
            </a:r>
            <a:r>
              <a:rPr lang="en-US" sz="1200" dirty="0" smtClean="0"/>
              <a:t> de </a:t>
            </a:r>
            <a:r>
              <a:rPr lang="en-US" sz="1200" dirty="0" err="1" smtClean="0"/>
              <a:t>moluscos</a:t>
            </a:r>
            <a:r>
              <a:rPr lang="en-US" sz="1200" dirty="0" smtClean="0"/>
              <a:t> en </a:t>
            </a:r>
            <a:r>
              <a:rPr lang="en-US" sz="1200" dirty="0" err="1" smtClean="0"/>
              <a:t>aguas</a:t>
            </a:r>
            <a:r>
              <a:rPr lang="en-US" sz="1200" dirty="0" smtClean="0"/>
              <a:t> </a:t>
            </a:r>
            <a:r>
              <a:rPr lang="en-US" sz="1200" dirty="0" err="1" smtClean="0"/>
              <a:t>profundas</a:t>
            </a:r>
            <a:r>
              <a:rPr lang="en-US" sz="1200" dirty="0" smtClean="0"/>
              <a:t>. </a:t>
            </a:r>
            <a:r>
              <a:rPr lang="en-US" sz="1200" dirty="0" err="1" smtClean="0"/>
              <a:t>Dichas</a:t>
            </a:r>
            <a:r>
              <a:rPr lang="en-US" sz="1200" dirty="0" smtClean="0"/>
              <a:t> </a:t>
            </a:r>
            <a:r>
              <a:rPr lang="en-US" sz="1200" dirty="0" err="1" smtClean="0"/>
              <a:t>lesiones</a:t>
            </a:r>
            <a:r>
              <a:rPr lang="en-US" sz="1200" dirty="0" smtClean="0"/>
              <a:t> son </a:t>
            </a:r>
            <a:r>
              <a:rPr lang="en-US" sz="1200" dirty="0" err="1" smtClean="0"/>
              <a:t>comunes</a:t>
            </a:r>
            <a:r>
              <a:rPr lang="en-US" sz="1200" dirty="0" smtClean="0"/>
              <a:t> en </a:t>
            </a:r>
            <a:r>
              <a:rPr lang="en-US" sz="1200" dirty="0" err="1" smtClean="0"/>
              <a:t>las</a:t>
            </a:r>
            <a:r>
              <a:rPr lang="en-US" sz="1200" dirty="0" smtClean="0"/>
              <a:t> </a:t>
            </a:r>
            <a:r>
              <a:rPr lang="en-US" sz="1200" dirty="0" err="1" smtClean="0"/>
              <a:t>ciudades</a:t>
            </a:r>
            <a:r>
              <a:rPr lang="en-US" sz="1200" dirty="0" smtClean="0"/>
              <a:t> </a:t>
            </a:r>
            <a:r>
              <a:rPr lang="en-US" sz="1200" dirty="0" err="1" smtClean="0"/>
              <a:t>costeras</a:t>
            </a:r>
            <a:r>
              <a:rPr lang="en-US" sz="1200" dirty="0" smtClean="0"/>
              <a:t> o </a:t>
            </a:r>
            <a:r>
              <a:rPr lang="en-US" sz="1200" dirty="0" err="1" smtClean="0"/>
              <a:t>cercanas</a:t>
            </a:r>
            <a:r>
              <a:rPr lang="en-US" sz="1200" dirty="0" smtClean="0"/>
              <a:t> a los </a:t>
            </a:r>
            <a:r>
              <a:rPr lang="en-US" sz="1200" dirty="0" err="1" smtClean="0"/>
              <a:t>grandes</a:t>
            </a:r>
            <a:r>
              <a:rPr lang="en-US" sz="1200" dirty="0" smtClean="0"/>
              <a:t> </a:t>
            </a:r>
            <a:r>
              <a:rPr lang="en-US" sz="1200" dirty="0" err="1" smtClean="0"/>
              <a:t>lagos</a:t>
            </a:r>
            <a:r>
              <a:rPr lang="en-US" sz="1200" dirty="0" smtClean="0"/>
              <a:t>. De lo </a:t>
            </a:r>
            <a:r>
              <a:rPr lang="en-US" sz="1200" dirty="0" err="1" smtClean="0"/>
              <a:t>que</a:t>
            </a:r>
            <a:r>
              <a:rPr lang="en-US" sz="1200" dirty="0" smtClean="0"/>
              <a:t> se deduce </a:t>
            </a:r>
            <a:r>
              <a:rPr lang="en-US" sz="1200" dirty="0" err="1" smtClean="0"/>
              <a:t>cierta</a:t>
            </a:r>
            <a:r>
              <a:rPr lang="en-US" sz="1200" dirty="0" smtClean="0"/>
              <a:t> </a:t>
            </a:r>
            <a:r>
              <a:rPr lang="en-US" sz="1200" dirty="0" err="1" smtClean="0"/>
              <a:t>relación</a:t>
            </a:r>
            <a:r>
              <a:rPr lang="en-US" sz="1200" dirty="0" smtClean="0"/>
              <a:t> entre </a:t>
            </a:r>
            <a:r>
              <a:rPr lang="en-US" sz="1200" dirty="0" err="1" smtClean="0"/>
              <a:t>este</a:t>
            </a:r>
            <a:r>
              <a:rPr lang="en-US" sz="1200" dirty="0" smtClean="0"/>
              <a:t> </a:t>
            </a:r>
            <a:r>
              <a:rPr lang="en-US" sz="1200" dirty="0" err="1" smtClean="0"/>
              <a:t>tipo</a:t>
            </a:r>
            <a:r>
              <a:rPr lang="en-US" sz="1200" dirty="0" smtClean="0"/>
              <a:t> de </a:t>
            </a:r>
            <a:r>
              <a:rPr lang="en-US" sz="1200" dirty="0" err="1" smtClean="0"/>
              <a:t>enfermedad</a:t>
            </a:r>
            <a:r>
              <a:rPr lang="en-US" sz="1200" dirty="0" smtClean="0"/>
              <a:t> con el </a:t>
            </a:r>
            <a:r>
              <a:rPr lang="en-US" sz="1200" dirty="0" err="1" smtClean="0"/>
              <a:t>trabajo</a:t>
            </a:r>
            <a:r>
              <a:rPr lang="en-US" sz="1200" dirty="0" smtClean="0"/>
              <a:t> de </a:t>
            </a:r>
            <a:r>
              <a:rPr lang="en-US" sz="1200" dirty="0" err="1" smtClean="0"/>
              <a:t>inmersión</a:t>
            </a:r>
            <a:r>
              <a:rPr lang="en-US" sz="1200" dirty="0" smtClean="0"/>
              <a:t> </a:t>
            </a:r>
            <a:r>
              <a:rPr lang="en-US" sz="1200" dirty="0" err="1" smtClean="0"/>
              <a:t>que</a:t>
            </a:r>
            <a:r>
              <a:rPr lang="en-US" sz="1200" dirty="0" smtClean="0"/>
              <a:t> </a:t>
            </a:r>
            <a:r>
              <a:rPr lang="en-US" sz="1200" dirty="0" err="1" smtClean="0"/>
              <a:t>realizaban</a:t>
            </a:r>
            <a:r>
              <a:rPr lang="en-US" sz="1200" dirty="0" smtClean="0"/>
              <a:t>.</a:t>
            </a:r>
            <a:r>
              <a:rPr lang="en-US" sz="1200" dirty="0"/>
              <a:t>
</a:t>
            </a:r>
            <a:endParaRPr lang="es-PE" sz="1500" dirty="0"/>
          </a:p>
          <a:p>
            <a:endParaRPr lang="es-PE" dirty="0"/>
          </a:p>
          <a:p>
            <a:endParaRPr lang="es-PE" dirty="0"/>
          </a:p>
          <a:p>
            <a:endParaRPr lang="es-PE" sz="900" dirty="0"/>
          </a:p>
          <a:p>
            <a:endParaRPr lang="es-PE" sz="900" dirty="0"/>
          </a:p>
          <a:p>
            <a:endParaRPr lang="es-PE" sz="900" dirty="0"/>
          </a:p>
          <a:p>
            <a:endParaRPr lang="es-PE" sz="900" dirty="0"/>
          </a:p>
          <a:p>
            <a:r>
              <a:rPr lang="es-PE" sz="1000" dirty="0" err="1"/>
              <a:t>Pamo</a:t>
            </a:r>
            <a:r>
              <a:rPr lang="es-PE" sz="1000" dirty="0"/>
              <a:t> Reyna Oscar. Medicina Prehispánica. En Alarcón Graciela, Espinoza Luis, </a:t>
            </a:r>
            <a:r>
              <a:rPr lang="es-PE" sz="1000" dirty="0" err="1"/>
              <a:t>Pamo</a:t>
            </a:r>
            <a:r>
              <a:rPr lang="es-PE" sz="1000" dirty="0"/>
              <a:t>-Reyna Oscar, Eds. Medicina y Reumatología Peruanas: historia y aportes. Lima, Comité Organizador PANLAR 2006. </a:t>
            </a:r>
            <a:r>
              <a:rPr lang="en-US" sz="1000" dirty="0">
                <a:hlinkClick r:id="rId2"/>
              </a:rPr>
              <a:t>http://sisbib.unmsm.edu.pe/bibvirtualdata/libros/2007/med_reumat/a02es.pdf</a:t>
            </a:r>
            <a:r>
              <a:rPr lang="en-US" sz="1000" dirty="0"/>
              <a:t> (Spanish), </a:t>
            </a:r>
            <a:r>
              <a:rPr lang="en-US" sz="1000" dirty="0">
                <a:hlinkClick r:id="rId3"/>
              </a:rPr>
              <a:t>http://sisbib.unmsm.edu.pe/bibvirtualdata/libros/2007/med_reumat/a02in.pdf</a:t>
            </a:r>
            <a:r>
              <a:rPr lang="en-US" sz="1000" dirty="0"/>
              <a:t>   (English)</a:t>
            </a:r>
            <a:endParaRPr lang="es-PE" sz="1000" dirty="0"/>
          </a:p>
          <a:p>
            <a:pPr marL="257175" indent="-257175" algn="just">
              <a:buFont typeface="+mj-lt"/>
              <a:buAutoNum type="alphaLcPeriod"/>
            </a:pPr>
            <a:endParaRPr lang="es-PE" sz="900" dirty="0"/>
          </a:p>
        </p:txBody>
      </p:sp>
    </p:spTree>
    <p:extLst>
      <p:ext uri="{BB962C8B-B14F-4D97-AF65-F5344CB8AC3E}">
        <p14:creationId xmlns:p14="http://schemas.microsoft.com/office/powerpoint/2010/main" val="37759392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50719" y="836121"/>
            <a:ext cx="7886700" cy="763846"/>
          </a:xfrm>
        </p:spPr>
        <p:txBody>
          <a:bodyPr>
            <a:normAutofit/>
          </a:bodyPr>
          <a:lstStyle/>
          <a:p>
            <a:r>
              <a:rPr lang="es-PE" sz="1800" b="1" dirty="0">
                <a:solidFill>
                  <a:schemeClr val="accent2"/>
                </a:solidFill>
                <a:effectLst>
                  <a:outerShdw blurRad="38100" dist="38100" dir="2700000" algn="tl">
                    <a:srgbClr val="000000">
                      <a:alpha val="43137"/>
                    </a:srgbClr>
                  </a:outerShdw>
                </a:effectLst>
              </a:rPr>
              <a:t>4. </a:t>
            </a:r>
            <a:r>
              <a:rPr lang="en-US" sz="1800" b="1" dirty="0" err="1">
                <a:solidFill>
                  <a:schemeClr val="accent2"/>
                </a:solidFill>
                <a:effectLst>
                  <a:outerShdw blurRad="38100" dist="38100" dir="2700000" algn="tl">
                    <a:srgbClr val="000000">
                      <a:alpha val="43137"/>
                    </a:srgbClr>
                  </a:outerShdw>
                </a:effectLst>
              </a:rPr>
              <a:t>Elenco</a:t>
            </a:r>
            <a:r>
              <a:rPr lang="en-US" sz="1800" b="1" dirty="0">
                <a:solidFill>
                  <a:schemeClr val="accent2"/>
                </a:solidFill>
                <a:effectLst>
                  <a:outerShdw blurRad="38100" dist="38100" dir="2700000" algn="tl">
                    <a:srgbClr val="000000">
                      <a:alpha val="43137"/>
                    </a:srgbClr>
                  </a:outerShdw>
                </a:effectLst>
              </a:rPr>
              <a:t> de </a:t>
            </a:r>
            <a:r>
              <a:rPr lang="en-US" sz="1800" b="1" dirty="0" err="1">
                <a:solidFill>
                  <a:schemeClr val="accent2"/>
                </a:solidFill>
                <a:effectLst>
                  <a:outerShdw blurRad="38100" dist="38100" dir="2700000" algn="tl">
                    <a:srgbClr val="000000">
                      <a:alpha val="43137"/>
                    </a:srgbClr>
                  </a:outerShdw>
                </a:effectLst>
              </a:rPr>
              <a:t>las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principales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fuentes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para</a:t>
            </a:r>
            <a:r>
              <a:rPr lang="en-US" sz="1800" b="1" dirty="0">
                <a:solidFill>
                  <a:schemeClr val="accent2"/>
                </a:solidFill>
                <a:effectLst>
                  <a:outerShdw blurRad="38100" dist="38100" dir="2700000" algn="tl">
                    <a:srgbClr val="000000">
                      <a:alpha val="43137"/>
                    </a:srgbClr>
                  </a:outerShdw>
                </a:effectLst>
              </a:rPr>
              <a:t> la </a:t>
            </a:r>
            <a:r>
              <a:rPr lang="en-US" sz="1800" b="1" dirty="0" err="1">
                <a:solidFill>
                  <a:schemeClr val="accent2"/>
                </a:solidFill>
                <a:effectLst>
                  <a:outerShdw blurRad="38100" dist="38100" dir="2700000" algn="tl">
                    <a:srgbClr val="000000">
                      <a:alpha val="43137"/>
                    </a:srgbClr>
                  </a:outerShdw>
                </a:effectLst>
              </a:rPr>
              <a:t>historia</a:t>
            </a:r>
            <a:r>
              <a:rPr lang="en-US" sz="1800" b="1" dirty="0">
                <a:solidFill>
                  <a:schemeClr val="accent2"/>
                </a:solidFill>
                <a:effectLst>
                  <a:outerShdw blurRad="38100" dist="38100" dir="2700000" algn="tl">
                    <a:srgbClr val="000000">
                      <a:alpha val="43137"/>
                    </a:srgbClr>
                  </a:outerShdw>
                </a:effectLst>
              </a:rPr>
              <a:t> de la </a:t>
            </a:r>
            <a:r>
              <a:rPr lang="en-US" sz="1800" b="1" dirty="0" err="1">
                <a:solidFill>
                  <a:schemeClr val="accent2"/>
                </a:solidFill>
                <a:effectLst>
                  <a:outerShdw blurRad="38100" dist="38100" dir="2700000" algn="tl">
                    <a:srgbClr val="000000">
                      <a:alpha val="43137"/>
                    </a:srgbClr>
                  </a:outerShdw>
                </a:effectLst>
              </a:rPr>
              <a:t>medicina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precolombina</a:t>
            </a:r>
            <a:r>
              <a:rPr lang="en-US" sz="1800" b="1" dirty="0">
                <a:solidFill>
                  <a:schemeClr val="accent2"/>
                </a:solidFill>
                <a:effectLst>
                  <a:outerShdw blurRad="38100" dist="38100" dir="2700000" algn="tl">
                    <a:srgbClr val="000000">
                      <a:alpha val="43137"/>
                    </a:srgbClr>
                  </a:outerShdw>
                </a:effectLst>
              </a:rPr>
              <a:t> e Inca en </a:t>
            </a:r>
            <a:r>
              <a:rPr lang="en-US" sz="1800" b="1" dirty="0" err="1">
                <a:solidFill>
                  <a:schemeClr val="accent2"/>
                </a:solidFill>
                <a:effectLst>
                  <a:outerShdw blurRad="38100" dist="38100" dir="2700000" algn="tl">
                    <a:srgbClr val="000000">
                      <a:alpha val="43137"/>
                    </a:srgbClr>
                  </a:outerShdw>
                </a:effectLst>
              </a:rPr>
              <a:t>Perú</a:t>
            </a:r>
            <a:r>
              <a:rPr lang="en-US" sz="1800" b="1" dirty="0">
                <a:solidFill>
                  <a:schemeClr val="accent2"/>
                </a:solidFill>
                <a:effectLst>
                  <a:outerShdw blurRad="38100" dist="38100" dir="2700000" algn="tl">
                    <a:srgbClr val="000000">
                      <a:alpha val="43137"/>
                    </a:srgbClr>
                  </a:outerShdw>
                </a:effectLst>
              </a:rPr>
              <a:t> </a:t>
            </a:r>
          </a:p>
        </p:txBody>
      </p:sp>
      <p:sp>
        <p:nvSpPr>
          <p:cNvPr id="3" name="Marcador de contenido 2"/>
          <p:cNvSpPr>
            <a:spLocks noGrp="1"/>
          </p:cNvSpPr>
          <p:nvPr>
            <p:ph idx="1"/>
          </p:nvPr>
        </p:nvSpPr>
        <p:spPr>
          <a:xfrm>
            <a:off x="628650" y="1369219"/>
            <a:ext cx="8255577" cy="3263504"/>
          </a:xfrm>
        </p:spPr>
        <p:txBody>
          <a:bodyPr>
            <a:normAutofit/>
          </a:bodyPr>
          <a:lstStyle/>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r>
              <a:rPr lang="es-PE" dirty="0"/>
              <a:t>	</a:t>
            </a:r>
          </a:p>
          <a:p>
            <a:endParaRPr lang="en-US" dirty="0"/>
          </a:p>
        </p:txBody>
      </p:sp>
      <p:sp>
        <p:nvSpPr>
          <p:cNvPr id="4" name="3 Rectángulo"/>
          <p:cNvSpPr/>
          <p:nvPr/>
        </p:nvSpPr>
        <p:spPr>
          <a:xfrm>
            <a:off x="550719" y="1404758"/>
            <a:ext cx="8177645" cy="3470181"/>
          </a:xfrm>
          <a:prstGeom prst="rect">
            <a:avLst/>
          </a:prstGeom>
        </p:spPr>
        <p:txBody>
          <a:bodyPr wrap="square" lIns="68580" tIns="34290" rIns="68580" bIns="34290">
            <a:spAutoFit/>
          </a:bodyPr>
          <a:lstStyle/>
          <a:p>
            <a:endParaRPr lang="en-US" sz="1200" dirty="0"/>
          </a:p>
          <a:p>
            <a:r>
              <a:rPr lang="en-US" sz="1200" dirty="0" smtClean="0"/>
              <a:t>El </a:t>
            </a:r>
            <a:r>
              <a:rPr lang="en-US" sz="1200" dirty="0" err="1" smtClean="0"/>
              <a:t>estudio</a:t>
            </a:r>
            <a:r>
              <a:rPr lang="en-US" sz="1200" dirty="0" smtClean="0"/>
              <a:t> de los </a:t>
            </a:r>
            <a:r>
              <a:rPr lang="en-US" sz="1200" dirty="0" err="1" smtClean="0"/>
              <a:t>restos</a:t>
            </a:r>
            <a:r>
              <a:rPr lang="en-US" sz="1200" dirty="0" smtClean="0"/>
              <a:t> </a:t>
            </a:r>
            <a:r>
              <a:rPr lang="en-US" sz="1200" dirty="0" err="1" smtClean="0"/>
              <a:t>oseos</a:t>
            </a:r>
            <a:r>
              <a:rPr lang="en-US" sz="1200" dirty="0" smtClean="0"/>
              <a:t> de la </a:t>
            </a:r>
            <a:r>
              <a:rPr lang="en-US" sz="1200" dirty="0" err="1" smtClean="0"/>
              <a:t>momia</a:t>
            </a:r>
            <a:r>
              <a:rPr lang="en-US" sz="1200" dirty="0" smtClean="0"/>
              <a:t> </a:t>
            </a:r>
            <a:r>
              <a:rPr lang="en-US" sz="1200" dirty="0" err="1" smtClean="0"/>
              <a:t>preinca</a:t>
            </a:r>
            <a:r>
              <a:rPr lang="en-US" sz="1200" dirty="0" smtClean="0"/>
              <a:t> e </a:t>
            </a:r>
            <a:r>
              <a:rPr lang="en-US" sz="1200" dirty="0" err="1" smtClean="0"/>
              <a:t>inca</a:t>
            </a:r>
            <a:r>
              <a:rPr lang="en-US" sz="1200" dirty="0" smtClean="0"/>
              <a:t> </a:t>
            </a:r>
            <a:r>
              <a:rPr lang="en-US" sz="1200" dirty="0" err="1" smtClean="0"/>
              <a:t>muestran</a:t>
            </a:r>
            <a:r>
              <a:rPr lang="en-US" sz="1200" dirty="0" smtClean="0"/>
              <a:t> </a:t>
            </a:r>
            <a:r>
              <a:rPr lang="en-US" sz="1200" dirty="0" err="1" smtClean="0"/>
              <a:t>indicios</a:t>
            </a:r>
            <a:r>
              <a:rPr lang="en-US" sz="1200" dirty="0" smtClean="0"/>
              <a:t> de </a:t>
            </a:r>
            <a:r>
              <a:rPr lang="en-US" sz="1200" dirty="0" err="1" smtClean="0"/>
              <a:t>que</a:t>
            </a:r>
            <a:r>
              <a:rPr lang="en-US" sz="1200" dirty="0" smtClean="0"/>
              <a:t> </a:t>
            </a:r>
            <a:r>
              <a:rPr lang="en-US" sz="1200" dirty="0" err="1" smtClean="0"/>
              <a:t>han</a:t>
            </a:r>
            <a:r>
              <a:rPr lang="en-US" sz="1200" dirty="0" smtClean="0"/>
              <a:t> </a:t>
            </a:r>
            <a:r>
              <a:rPr lang="en-US" sz="1200" dirty="0" err="1" smtClean="0"/>
              <a:t>padecido</a:t>
            </a:r>
            <a:r>
              <a:rPr lang="en-US" sz="1200" dirty="0" smtClean="0"/>
              <a:t> tuberculosis vertebral o </a:t>
            </a:r>
            <a:r>
              <a:rPr lang="en-US" sz="1200" dirty="0" err="1" smtClean="0"/>
              <a:t>enfermedad</a:t>
            </a:r>
            <a:r>
              <a:rPr lang="en-US" sz="1200" dirty="0" smtClean="0"/>
              <a:t> de </a:t>
            </a:r>
            <a:r>
              <a:rPr lang="en-US" sz="1200" dirty="0" err="1" smtClean="0"/>
              <a:t>Pott</a:t>
            </a:r>
            <a:r>
              <a:rPr lang="en-US" sz="1200" dirty="0" smtClean="0"/>
              <a:t>. </a:t>
            </a:r>
            <a:r>
              <a:rPr lang="en-US" sz="1200" dirty="0"/>
              <a:t>(1, 2)
</a:t>
            </a:r>
            <a:endParaRPr lang="en-US" sz="1200" b="1" dirty="0">
              <a:solidFill>
                <a:schemeClr val="accent2"/>
              </a:solidFill>
              <a:effectLst>
                <a:outerShdw blurRad="38100" dist="38100" dir="2700000" algn="tl">
                  <a:srgbClr val="000000">
                    <a:alpha val="43137"/>
                  </a:srgbClr>
                </a:outerShdw>
              </a:effectLst>
              <a:latin typeface="+mj-lt"/>
              <a:ea typeface="+mj-ea"/>
              <a:cs typeface="+mj-cs"/>
            </a:endParaRPr>
          </a:p>
          <a:p>
            <a:r>
              <a:rPr lang="en-US" sz="1200" dirty="0"/>
              <a:t> </a:t>
            </a:r>
            <a:r>
              <a:rPr lang="en-US" sz="1200" dirty="0" smtClean="0"/>
              <a:t>Los </a:t>
            </a:r>
            <a:r>
              <a:rPr lang="en-US" sz="1200" dirty="0" err="1" smtClean="0"/>
              <a:t>huesos</a:t>
            </a:r>
            <a:r>
              <a:rPr lang="en-US" sz="1200" dirty="0" smtClean="0"/>
              <a:t> </a:t>
            </a:r>
            <a:r>
              <a:rPr lang="en-US" sz="1200" dirty="0" err="1" smtClean="0"/>
              <a:t>han</a:t>
            </a:r>
            <a:r>
              <a:rPr lang="en-US" sz="1200" dirty="0" smtClean="0"/>
              <a:t> </a:t>
            </a:r>
            <a:r>
              <a:rPr lang="en-US" sz="1200" dirty="0" err="1" smtClean="0"/>
              <a:t>estado</a:t>
            </a:r>
            <a:r>
              <a:rPr lang="en-US" sz="1200" dirty="0" smtClean="0"/>
              <a:t> </a:t>
            </a:r>
            <a:r>
              <a:rPr lang="en-US" sz="1200" dirty="0" err="1" smtClean="0"/>
              <a:t>sometidos</a:t>
            </a:r>
            <a:r>
              <a:rPr lang="en-US" sz="1200" dirty="0" smtClean="0"/>
              <a:t> a </a:t>
            </a:r>
            <a:r>
              <a:rPr lang="en-US" sz="1200" dirty="0" err="1" smtClean="0"/>
              <a:t>varios</a:t>
            </a:r>
            <a:r>
              <a:rPr lang="en-US" sz="1200" dirty="0" smtClean="0"/>
              <a:t> </a:t>
            </a:r>
            <a:r>
              <a:rPr lang="en-US" sz="1200" dirty="0" err="1" smtClean="0"/>
              <a:t>estudios</a:t>
            </a:r>
            <a:r>
              <a:rPr lang="en-US" sz="1200" dirty="0" smtClean="0"/>
              <a:t> </a:t>
            </a:r>
            <a:r>
              <a:rPr lang="en-US" sz="1200" dirty="0" err="1" smtClean="0"/>
              <a:t>radiologicos</a:t>
            </a:r>
            <a:r>
              <a:rPr lang="en-US" sz="1200" dirty="0" smtClean="0"/>
              <a:t> y </a:t>
            </a:r>
            <a:r>
              <a:rPr lang="en-US" sz="1200" dirty="0" err="1" smtClean="0"/>
              <a:t>moleculares</a:t>
            </a:r>
            <a:r>
              <a:rPr lang="en-US" sz="1200" dirty="0" smtClean="0"/>
              <a:t> </a:t>
            </a:r>
            <a:r>
              <a:rPr lang="en-US" sz="1200" dirty="0" err="1" smtClean="0"/>
              <a:t>para</a:t>
            </a:r>
            <a:r>
              <a:rPr lang="en-US" sz="1200" dirty="0" smtClean="0"/>
              <a:t> </a:t>
            </a:r>
            <a:r>
              <a:rPr lang="en-US" sz="1200" dirty="0" err="1" smtClean="0"/>
              <a:t>confirmar</a:t>
            </a:r>
            <a:r>
              <a:rPr lang="en-US" sz="1200" dirty="0" smtClean="0"/>
              <a:t> el </a:t>
            </a:r>
            <a:r>
              <a:rPr lang="en-US" sz="1200" dirty="0" err="1" smtClean="0"/>
              <a:t>diagnóstico</a:t>
            </a:r>
            <a:r>
              <a:rPr lang="en-US" sz="1200" dirty="0" smtClean="0"/>
              <a:t>.</a:t>
            </a:r>
          </a:p>
          <a:p>
            <a:r>
              <a:rPr lang="en-US" sz="1200" dirty="0"/>
              <a:t>
</a:t>
            </a:r>
            <a:r>
              <a:rPr lang="en-US" sz="1200" dirty="0" err="1" smtClean="0"/>
              <a:t>Estudio</a:t>
            </a:r>
            <a:r>
              <a:rPr lang="en-US" sz="1200" dirty="0" smtClean="0"/>
              <a:t> </a:t>
            </a:r>
            <a:r>
              <a:rPr lang="en-US" sz="1200" dirty="0" err="1" smtClean="0"/>
              <a:t>radiológico</a:t>
            </a:r>
            <a:r>
              <a:rPr lang="en-US" sz="1200" dirty="0" smtClean="0"/>
              <a:t> –</a:t>
            </a:r>
            <a:r>
              <a:rPr lang="en-US" sz="1200" dirty="0" err="1" smtClean="0"/>
              <a:t>estudios</a:t>
            </a:r>
            <a:r>
              <a:rPr lang="en-US" sz="1200" dirty="0" smtClean="0"/>
              <a:t> de </a:t>
            </a:r>
            <a:r>
              <a:rPr lang="en-US" sz="1200" dirty="0" err="1" smtClean="0"/>
              <a:t>reación</a:t>
            </a:r>
            <a:r>
              <a:rPr lang="en-US" sz="1200" dirty="0" smtClean="0"/>
              <a:t> en </a:t>
            </a:r>
            <a:r>
              <a:rPr lang="en-US" sz="1200" dirty="0" err="1" smtClean="0"/>
              <a:t>cadena</a:t>
            </a:r>
            <a:r>
              <a:rPr lang="en-US" sz="1200" dirty="0" smtClean="0"/>
              <a:t> de la </a:t>
            </a:r>
            <a:r>
              <a:rPr lang="en-US" sz="1200" dirty="0" err="1" smtClean="0"/>
              <a:t>polimerasa</a:t>
            </a:r>
            <a:r>
              <a:rPr lang="en-US" sz="1200" dirty="0" smtClean="0"/>
              <a:t> (PCR)- Tuberculosis vertebral o </a:t>
            </a:r>
            <a:r>
              <a:rPr lang="en-US" sz="1200" dirty="0" err="1" smtClean="0"/>
              <a:t>enfermedad</a:t>
            </a:r>
            <a:r>
              <a:rPr lang="en-US" sz="1200" dirty="0" smtClean="0"/>
              <a:t> de </a:t>
            </a:r>
            <a:r>
              <a:rPr lang="en-US" sz="1200" dirty="0" err="1" smtClean="0"/>
              <a:t>Pott</a:t>
            </a:r>
            <a:r>
              <a:rPr lang="en-US" sz="1200" dirty="0" smtClean="0"/>
              <a:t>.</a:t>
            </a:r>
            <a:endParaRPr lang="en-US" sz="1200" dirty="0"/>
          </a:p>
          <a:p>
            <a:r>
              <a:rPr lang="en-US" sz="1200" dirty="0"/>
              <a:t>
</a:t>
            </a:r>
            <a:endParaRPr lang="es-PE" dirty="0"/>
          </a:p>
          <a:p>
            <a:endParaRPr lang="es-PE" sz="900" dirty="0"/>
          </a:p>
          <a:p>
            <a:endParaRPr lang="es-PE" sz="900" dirty="0"/>
          </a:p>
          <a:p>
            <a:endParaRPr lang="es-PE" sz="900" dirty="0"/>
          </a:p>
          <a:p>
            <a:endParaRPr lang="es-PE" sz="900" dirty="0"/>
          </a:p>
          <a:p>
            <a:endParaRPr lang="es-PE" sz="900" dirty="0"/>
          </a:p>
          <a:p>
            <a:endParaRPr lang="es-PE" sz="900" dirty="0"/>
          </a:p>
          <a:p>
            <a:r>
              <a:rPr lang="es-PE" sz="1000" dirty="0"/>
              <a:t>1. </a:t>
            </a:r>
            <a:r>
              <a:rPr lang="en-US" sz="1000" dirty="0"/>
              <a:t>GUILLÉN, Sonia E. A History of </a:t>
            </a:r>
            <a:r>
              <a:rPr lang="en-US" sz="1000" dirty="0" err="1"/>
              <a:t>paleopathology</a:t>
            </a:r>
            <a:r>
              <a:rPr lang="en-US" sz="1000" dirty="0"/>
              <a:t> in Peru and Northern Chile: From head hunting to head counting. </a:t>
            </a:r>
            <a:r>
              <a:rPr lang="en-US" sz="1000" i="1" dirty="0"/>
              <a:t>The global history of </a:t>
            </a:r>
            <a:r>
              <a:rPr lang="en-US" sz="1000" i="1" dirty="0" err="1"/>
              <a:t>paleopathology</a:t>
            </a:r>
            <a:r>
              <a:rPr lang="en-US" sz="1000" i="1" dirty="0"/>
              <a:t>: Pioneers and prospects</a:t>
            </a:r>
            <a:r>
              <a:rPr lang="en-US" sz="1000" dirty="0"/>
              <a:t>, 2012, p. 312-328.</a:t>
            </a:r>
            <a:endParaRPr lang="es-PE" sz="1000" dirty="0"/>
          </a:p>
          <a:p>
            <a:r>
              <a:rPr lang="es-PE" sz="1000" dirty="0"/>
              <a:t>2. </a:t>
            </a:r>
            <a:r>
              <a:rPr lang="es-PE" sz="1000" dirty="0" err="1"/>
              <a:t>Pamo</a:t>
            </a:r>
            <a:r>
              <a:rPr lang="es-PE" sz="1000" dirty="0"/>
              <a:t> Reyna Oscar. Medicina Prehispánica. En Alarcón Graciela, Espinoza Luis, </a:t>
            </a:r>
            <a:r>
              <a:rPr lang="es-PE" sz="1000" dirty="0" err="1"/>
              <a:t>Pamo</a:t>
            </a:r>
            <a:r>
              <a:rPr lang="es-PE" sz="1000" dirty="0"/>
              <a:t>-Reyna Oscar, Eds. Medicina y Reumatología Peruanas: historia y aportes. Lima, Comité Organizador PANLAR 2006. </a:t>
            </a:r>
            <a:r>
              <a:rPr lang="en-US" sz="1000" dirty="0">
                <a:hlinkClick r:id="rId2"/>
              </a:rPr>
              <a:t>http://sisbib.unmsm.edu.pe/bibvirtualdata/libros/2007/med_reumat/a02es.pdf</a:t>
            </a:r>
            <a:r>
              <a:rPr lang="en-US" sz="1000" dirty="0"/>
              <a:t> (Spanish), </a:t>
            </a:r>
            <a:r>
              <a:rPr lang="en-US" sz="1000" dirty="0">
                <a:hlinkClick r:id="rId3"/>
              </a:rPr>
              <a:t>http://sisbib.unmsm.edu.pe/bibvirtualdata/libros/2007/med_reumat/a02in.pdf</a:t>
            </a:r>
            <a:r>
              <a:rPr lang="en-US" sz="1000" dirty="0"/>
              <a:t>   (English)</a:t>
            </a:r>
            <a:endParaRPr lang="es-PE" sz="1000" dirty="0"/>
          </a:p>
          <a:p>
            <a:pPr marL="257175" indent="-257175" algn="just">
              <a:buFont typeface="+mj-lt"/>
              <a:buAutoNum type="alphaLcPeriod"/>
            </a:pPr>
            <a:endParaRPr lang="es-PE" sz="900" dirty="0"/>
          </a:p>
        </p:txBody>
      </p:sp>
    </p:spTree>
    <p:extLst>
      <p:ext uri="{BB962C8B-B14F-4D97-AF65-F5344CB8AC3E}">
        <p14:creationId xmlns:p14="http://schemas.microsoft.com/office/powerpoint/2010/main" val="37759392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42429" y="879086"/>
            <a:ext cx="7886700" cy="733023"/>
          </a:xfrm>
        </p:spPr>
        <p:txBody>
          <a:bodyPr>
            <a:normAutofit/>
          </a:bodyPr>
          <a:lstStyle/>
          <a:p>
            <a:r>
              <a:rPr lang="es-PE" sz="1800" b="1" dirty="0">
                <a:solidFill>
                  <a:schemeClr val="accent2"/>
                </a:solidFill>
                <a:effectLst>
                  <a:outerShdw blurRad="38100" dist="38100" dir="2700000" algn="tl">
                    <a:srgbClr val="000000">
                      <a:alpha val="43137"/>
                    </a:srgbClr>
                  </a:outerShdw>
                </a:effectLst>
              </a:rPr>
              <a:t>4. </a:t>
            </a:r>
            <a:r>
              <a:rPr lang="en-US" sz="1800" b="1" dirty="0" err="1">
                <a:solidFill>
                  <a:schemeClr val="accent2"/>
                </a:solidFill>
                <a:effectLst>
                  <a:outerShdw blurRad="38100" dist="38100" dir="2700000" algn="tl">
                    <a:srgbClr val="000000">
                      <a:alpha val="43137"/>
                    </a:srgbClr>
                  </a:outerShdw>
                </a:effectLst>
              </a:rPr>
              <a:t>Elenco</a:t>
            </a:r>
            <a:r>
              <a:rPr lang="en-US" sz="1800" b="1" dirty="0">
                <a:solidFill>
                  <a:schemeClr val="accent2"/>
                </a:solidFill>
                <a:effectLst>
                  <a:outerShdw blurRad="38100" dist="38100" dir="2700000" algn="tl">
                    <a:srgbClr val="000000">
                      <a:alpha val="43137"/>
                    </a:srgbClr>
                  </a:outerShdw>
                </a:effectLst>
              </a:rPr>
              <a:t> de </a:t>
            </a:r>
            <a:r>
              <a:rPr lang="en-US" sz="1800" b="1" dirty="0" err="1">
                <a:solidFill>
                  <a:schemeClr val="accent2"/>
                </a:solidFill>
                <a:effectLst>
                  <a:outerShdw blurRad="38100" dist="38100" dir="2700000" algn="tl">
                    <a:srgbClr val="000000">
                      <a:alpha val="43137"/>
                    </a:srgbClr>
                  </a:outerShdw>
                </a:effectLst>
              </a:rPr>
              <a:t>las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principales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fuentes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para</a:t>
            </a:r>
            <a:r>
              <a:rPr lang="en-US" sz="1800" b="1" dirty="0">
                <a:solidFill>
                  <a:schemeClr val="accent2"/>
                </a:solidFill>
                <a:effectLst>
                  <a:outerShdw blurRad="38100" dist="38100" dir="2700000" algn="tl">
                    <a:srgbClr val="000000">
                      <a:alpha val="43137"/>
                    </a:srgbClr>
                  </a:outerShdw>
                </a:effectLst>
              </a:rPr>
              <a:t> la </a:t>
            </a:r>
            <a:r>
              <a:rPr lang="en-US" sz="1800" b="1" dirty="0" err="1">
                <a:solidFill>
                  <a:schemeClr val="accent2"/>
                </a:solidFill>
                <a:effectLst>
                  <a:outerShdw blurRad="38100" dist="38100" dir="2700000" algn="tl">
                    <a:srgbClr val="000000">
                      <a:alpha val="43137"/>
                    </a:srgbClr>
                  </a:outerShdw>
                </a:effectLst>
              </a:rPr>
              <a:t>historia</a:t>
            </a:r>
            <a:r>
              <a:rPr lang="en-US" sz="1800" b="1" dirty="0">
                <a:solidFill>
                  <a:schemeClr val="accent2"/>
                </a:solidFill>
                <a:effectLst>
                  <a:outerShdw blurRad="38100" dist="38100" dir="2700000" algn="tl">
                    <a:srgbClr val="000000">
                      <a:alpha val="43137"/>
                    </a:srgbClr>
                  </a:outerShdw>
                </a:effectLst>
              </a:rPr>
              <a:t> de la </a:t>
            </a:r>
            <a:r>
              <a:rPr lang="en-US" sz="1800" b="1" dirty="0" err="1">
                <a:solidFill>
                  <a:schemeClr val="accent2"/>
                </a:solidFill>
                <a:effectLst>
                  <a:outerShdw blurRad="38100" dist="38100" dir="2700000" algn="tl">
                    <a:srgbClr val="000000">
                      <a:alpha val="43137"/>
                    </a:srgbClr>
                  </a:outerShdw>
                </a:effectLst>
              </a:rPr>
              <a:t>medicina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precolombina</a:t>
            </a:r>
            <a:r>
              <a:rPr lang="en-US" sz="1800" b="1" dirty="0">
                <a:solidFill>
                  <a:schemeClr val="accent2"/>
                </a:solidFill>
                <a:effectLst>
                  <a:outerShdw blurRad="38100" dist="38100" dir="2700000" algn="tl">
                    <a:srgbClr val="000000">
                      <a:alpha val="43137"/>
                    </a:srgbClr>
                  </a:outerShdw>
                </a:effectLst>
              </a:rPr>
              <a:t> e Inca en </a:t>
            </a:r>
            <a:r>
              <a:rPr lang="en-US" sz="1800" b="1" dirty="0" err="1">
                <a:solidFill>
                  <a:schemeClr val="accent2"/>
                </a:solidFill>
                <a:effectLst>
                  <a:outerShdw blurRad="38100" dist="38100" dir="2700000" algn="tl">
                    <a:srgbClr val="000000">
                      <a:alpha val="43137"/>
                    </a:srgbClr>
                  </a:outerShdw>
                </a:effectLst>
              </a:rPr>
              <a:t>Perú</a:t>
            </a:r>
            <a:r>
              <a:rPr lang="en-US" sz="1800" b="1" dirty="0">
                <a:solidFill>
                  <a:schemeClr val="accent2"/>
                </a:solidFill>
                <a:effectLst>
                  <a:outerShdw blurRad="38100" dist="38100" dir="2700000" algn="tl">
                    <a:srgbClr val="000000">
                      <a:alpha val="43137"/>
                    </a:srgbClr>
                  </a:outerShdw>
                </a:effectLst>
              </a:rPr>
              <a:t> </a:t>
            </a:r>
          </a:p>
        </p:txBody>
      </p:sp>
      <p:sp>
        <p:nvSpPr>
          <p:cNvPr id="3" name="Marcador de contenido 2"/>
          <p:cNvSpPr>
            <a:spLocks noGrp="1"/>
          </p:cNvSpPr>
          <p:nvPr>
            <p:ph idx="1"/>
          </p:nvPr>
        </p:nvSpPr>
        <p:spPr>
          <a:xfrm>
            <a:off x="628650" y="1369219"/>
            <a:ext cx="8255577" cy="3263504"/>
          </a:xfrm>
        </p:spPr>
        <p:txBody>
          <a:bodyPr>
            <a:normAutofit lnSpcReduction="10000"/>
          </a:bodyPr>
          <a:lstStyle/>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r>
              <a:rPr lang="es-PE" dirty="0"/>
              <a:t>	</a:t>
            </a:r>
            <a:r>
              <a:rPr lang="es-PE" sz="1000" dirty="0" err="1"/>
              <a:t>Pamo</a:t>
            </a:r>
            <a:r>
              <a:rPr lang="es-PE" sz="1000" dirty="0"/>
              <a:t> Reyna Oscar. Medicina Prehispánica. En Alarcón Graciela, Espinoza Luis, </a:t>
            </a:r>
            <a:r>
              <a:rPr lang="es-PE" sz="1000" dirty="0" err="1"/>
              <a:t>Pamo</a:t>
            </a:r>
            <a:r>
              <a:rPr lang="es-PE" sz="1000" dirty="0"/>
              <a:t>-Reyna Oscar, Eds. Medicina y Reumatología Peruanas: historia y aportes. Lima, Comité Organizador PANLAR 2006. </a:t>
            </a:r>
            <a:r>
              <a:rPr lang="en-US" sz="1000" dirty="0">
                <a:hlinkClick r:id="rId2"/>
              </a:rPr>
              <a:t>http://sisbib.unmsm.edu.pe/bibvirtualdata/libros/2007/med_reumat/a02es.pdf</a:t>
            </a:r>
            <a:r>
              <a:rPr lang="en-US" sz="1000" dirty="0"/>
              <a:t> (Spanish), </a:t>
            </a:r>
            <a:r>
              <a:rPr lang="en-US" sz="1000" dirty="0">
                <a:hlinkClick r:id="rId3"/>
              </a:rPr>
              <a:t>http://sisbib.unmsm.edu.pe/bibvirtualdata/libros/2007/med_reumat/a02in.pdf</a:t>
            </a:r>
            <a:r>
              <a:rPr lang="en-US" sz="1000" dirty="0"/>
              <a:t>   (</a:t>
            </a:r>
            <a:r>
              <a:rPr lang="en-US" sz="1000" dirty="0" smtClean="0"/>
              <a:t>English)</a:t>
            </a:r>
            <a:endParaRPr lang="es-PE" sz="1000" dirty="0"/>
          </a:p>
          <a:p>
            <a:endParaRPr lang="es-PE" dirty="0"/>
          </a:p>
          <a:p>
            <a:endParaRPr lang="en-US" dirty="0"/>
          </a:p>
        </p:txBody>
      </p:sp>
      <p:sp>
        <p:nvSpPr>
          <p:cNvPr id="4" name="3 Rectángulo"/>
          <p:cNvSpPr/>
          <p:nvPr/>
        </p:nvSpPr>
        <p:spPr>
          <a:xfrm>
            <a:off x="542429" y="1612109"/>
            <a:ext cx="7834745" cy="992579"/>
          </a:xfrm>
          <a:prstGeom prst="rect">
            <a:avLst/>
          </a:prstGeom>
        </p:spPr>
        <p:txBody>
          <a:bodyPr wrap="square" lIns="68580" tIns="34290" rIns="68580" bIns="34290">
            <a:spAutoFit/>
          </a:bodyPr>
          <a:lstStyle/>
          <a:p>
            <a:pPr algn="just"/>
            <a:r>
              <a:rPr lang="en-US" sz="1200" dirty="0" err="1" smtClean="0"/>
              <a:t>Otra</a:t>
            </a:r>
            <a:r>
              <a:rPr lang="en-US" sz="1200" dirty="0" smtClean="0"/>
              <a:t> </a:t>
            </a:r>
            <a:r>
              <a:rPr lang="en-US" sz="1200" dirty="0" err="1" smtClean="0"/>
              <a:t>prueba</a:t>
            </a:r>
            <a:r>
              <a:rPr lang="en-US" sz="1200" dirty="0" smtClean="0"/>
              <a:t> </a:t>
            </a:r>
            <a:r>
              <a:rPr lang="en-US" sz="1200" dirty="0" err="1" smtClean="0"/>
              <a:t>interesante</a:t>
            </a:r>
            <a:r>
              <a:rPr lang="en-US" sz="1200" dirty="0" smtClean="0"/>
              <a:t> de la </a:t>
            </a:r>
            <a:r>
              <a:rPr lang="en-US" sz="1200" dirty="0" err="1" smtClean="0"/>
              <a:t>enfermedad</a:t>
            </a:r>
            <a:r>
              <a:rPr lang="en-US" sz="1200" dirty="0" smtClean="0"/>
              <a:t> en la </a:t>
            </a:r>
            <a:r>
              <a:rPr lang="en-US" sz="1200" dirty="0" err="1" smtClean="0"/>
              <a:t>población</a:t>
            </a:r>
            <a:r>
              <a:rPr lang="en-US" sz="1200" dirty="0" smtClean="0"/>
              <a:t> </a:t>
            </a:r>
            <a:r>
              <a:rPr lang="en-US" sz="1200" dirty="0" err="1" smtClean="0"/>
              <a:t>andina</a:t>
            </a:r>
            <a:r>
              <a:rPr lang="en-US" sz="1200" dirty="0" smtClean="0"/>
              <a:t> era la </a:t>
            </a:r>
            <a:r>
              <a:rPr lang="en-US" sz="1200" dirty="0" err="1" smtClean="0"/>
              <a:t>presencia</a:t>
            </a:r>
            <a:r>
              <a:rPr lang="en-US" sz="1200" dirty="0" smtClean="0"/>
              <a:t> de </a:t>
            </a:r>
            <a:r>
              <a:rPr lang="en-US" sz="1200" dirty="0" err="1" smtClean="0"/>
              <a:t>lesiones</a:t>
            </a:r>
            <a:r>
              <a:rPr lang="en-US" sz="1200" dirty="0" smtClean="0"/>
              <a:t> </a:t>
            </a:r>
            <a:r>
              <a:rPr lang="en-US" sz="1200" dirty="0" err="1" smtClean="0"/>
              <a:t>como</a:t>
            </a:r>
            <a:r>
              <a:rPr lang="en-US" sz="1200" dirty="0" smtClean="0"/>
              <a:t> la </a:t>
            </a:r>
            <a:r>
              <a:rPr lang="es-ES" sz="1200" dirty="0"/>
              <a:t>hiperostosis </a:t>
            </a:r>
            <a:r>
              <a:rPr lang="es-ES" sz="1200" dirty="0" err="1"/>
              <a:t>porótica</a:t>
            </a:r>
            <a:r>
              <a:rPr lang="es-ES" sz="1200" dirty="0"/>
              <a:t> </a:t>
            </a:r>
            <a:r>
              <a:rPr lang="en-US" sz="1200" dirty="0"/>
              <a:t>o </a:t>
            </a:r>
            <a:r>
              <a:rPr lang="es-ES" sz="1200" dirty="0" err="1"/>
              <a:t>espongio</a:t>
            </a:r>
            <a:r>
              <a:rPr lang="es-ES" sz="1200" dirty="0"/>
              <a:t> </a:t>
            </a:r>
            <a:r>
              <a:rPr lang="es-ES" sz="1200" dirty="0" smtClean="0"/>
              <a:t>hiperostosis. Estas lesiones se encuentran en pacientes con anemia crónica grave.</a:t>
            </a:r>
          </a:p>
          <a:p>
            <a:pPr algn="just"/>
            <a:endParaRPr lang="es-ES" sz="1200" dirty="0"/>
          </a:p>
          <a:p>
            <a:pPr algn="just"/>
            <a:r>
              <a:rPr lang="es-ES" sz="1200" dirty="0" smtClean="0"/>
              <a:t>La </a:t>
            </a:r>
            <a:r>
              <a:rPr lang="es-ES" sz="1200" dirty="0"/>
              <a:t>hiperostosis </a:t>
            </a:r>
            <a:r>
              <a:rPr lang="es-ES" sz="1200" dirty="0" err="1"/>
              <a:t>porótica</a:t>
            </a:r>
            <a:r>
              <a:rPr lang="es-ES" sz="1200" dirty="0"/>
              <a:t> </a:t>
            </a:r>
            <a:r>
              <a:rPr lang="es-ES" sz="1200" dirty="0" smtClean="0"/>
              <a:t>se ha encontrado en los cráneos de la población costera que se alimentada a base de </a:t>
            </a:r>
            <a:r>
              <a:rPr lang="es-ES" sz="1200" dirty="0" err="1" smtClean="0"/>
              <a:t>quinoa</a:t>
            </a:r>
            <a:r>
              <a:rPr lang="es-ES" sz="1200" dirty="0" smtClean="0"/>
              <a:t>.</a:t>
            </a:r>
            <a:r>
              <a:rPr lang="en-US" sz="1200" dirty="0"/>
              <a:t>
</a:t>
            </a:r>
            <a:endParaRPr lang="es-PE" sz="1200" dirty="0"/>
          </a:p>
        </p:txBody>
      </p:sp>
    </p:spTree>
    <p:extLst>
      <p:ext uri="{BB962C8B-B14F-4D97-AF65-F5344CB8AC3E}">
        <p14:creationId xmlns:p14="http://schemas.microsoft.com/office/powerpoint/2010/main" val="37759392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BAA4CC96-55C9-4893-BBE5-088FB8C0A7AA}"/>
              </a:ext>
            </a:extLst>
          </p:cNvPr>
          <p:cNvSpPr>
            <a:spLocks noGrp="1"/>
          </p:cNvSpPr>
          <p:nvPr>
            <p:ph type="title"/>
          </p:nvPr>
        </p:nvSpPr>
        <p:spPr/>
        <p:txBody>
          <a:bodyPr/>
          <a:lstStyle/>
          <a:p>
            <a:r>
              <a:rPr lang="es-PE" dirty="0"/>
              <a:t/>
            </a:r>
            <a:br>
              <a:rPr lang="es-PE" dirty="0"/>
            </a:br>
            <a:r>
              <a:rPr lang="es-PE" sz="1800" b="1" dirty="0" smtClean="0">
                <a:solidFill>
                  <a:schemeClr val="accent2"/>
                </a:solidFill>
                <a:effectLst>
                  <a:outerShdw blurRad="38100" dist="38100" dir="2700000" algn="tl">
                    <a:srgbClr val="000000">
                      <a:alpha val="43137"/>
                    </a:srgbClr>
                  </a:outerShdw>
                </a:effectLst>
              </a:rPr>
              <a:t>Sumario</a:t>
            </a:r>
            <a:endParaRPr lang="es-PE" sz="18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 xmlns:a16="http://schemas.microsoft.com/office/drawing/2014/main" id="{4ACD484B-16DD-4499-B3F6-197B23D88C32}"/>
              </a:ext>
            </a:extLst>
          </p:cNvPr>
          <p:cNvSpPr>
            <a:spLocks noGrp="1"/>
          </p:cNvSpPr>
          <p:nvPr>
            <p:ph idx="1"/>
          </p:nvPr>
        </p:nvSpPr>
        <p:spPr>
          <a:xfrm>
            <a:off x="361455" y="1234921"/>
            <a:ext cx="8463731" cy="3263504"/>
          </a:xfrm>
        </p:spPr>
        <p:txBody>
          <a:bodyPr>
            <a:normAutofit/>
          </a:bodyPr>
          <a:lstStyle/>
          <a:p>
            <a:pPr marL="0" indent="0">
              <a:buNone/>
            </a:pPr>
            <a:r>
              <a:rPr lang="en-US" sz="1200" dirty="0" err="1" smtClean="0"/>
              <a:t>Preámbulo</a:t>
            </a:r>
            <a:r>
              <a:rPr lang="en-US" sz="1200" dirty="0" smtClean="0"/>
              <a:t> </a:t>
            </a:r>
            <a:endParaRPr lang="en-US" sz="1200" dirty="0"/>
          </a:p>
          <a:p>
            <a:pPr marL="385763" indent="-385763">
              <a:buFont typeface="+mj-lt"/>
              <a:buAutoNum type="arabicPeriod"/>
            </a:pPr>
            <a:r>
              <a:rPr lang="en-US" sz="1200" dirty="0" err="1" smtClean="0"/>
              <a:t>Introducción</a:t>
            </a:r>
            <a:r>
              <a:rPr lang="en-US" sz="1200" dirty="0" smtClean="0"/>
              <a:t> </a:t>
            </a:r>
            <a:r>
              <a:rPr lang="en-US" sz="1200" dirty="0"/>
              <a:t>
</a:t>
            </a:r>
            <a:r>
              <a:rPr lang="en-US" sz="1200" dirty="0" err="1" smtClean="0"/>
              <a:t>Definición</a:t>
            </a:r>
            <a:r>
              <a:rPr lang="en-US" sz="1200" dirty="0" smtClean="0"/>
              <a:t> de </a:t>
            </a:r>
            <a:r>
              <a:rPr lang="en-US" sz="1200" dirty="0" err="1" smtClean="0"/>
              <a:t>medicina</a:t>
            </a:r>
            <a:r>
              <a:rPr lang="en-US" sz="1200" dirty="0" smtClean="0"/>
              <a:t> </a:t>
            </a:r>
            <a:r>
              <a:rPr lang="en-US" sz="1200" dirty="0" err="1" smtClean="0"/>
              <a:t>precolombina</a:t>
            </a:r>
            <a:r>
              <a:rPr lang="en-US" sz="1200" dirty="0"/>
              <a:t>
</a:t>
            </a:r>
            <a:r>
              <a:rPr lang="en-US" sz="1200" dirty="0" err="1" smtClean="0"/>
              <a:t>Definición</a:t>
            </a:r>
            <a:r>
              <a:rPr lang="en-US" sz="1200" dirty="0" smtClean="0"/>
              <a:t> de la </a:t>
            </a:r>
            <a:r>
              <a:rPr lang="en-US" sz="1200" dirty="0" err="1" smtClean="0"/>
              <a:t>visión</a:t>
            </a:r>
            <a:r>
              <a:rPr lang="en-US" sz="1200" dirty="0" smtClean="0"/>
              <a:t> del </a:t>
            </a:r>
            <a:r>
              <a:rPr lang="en-US" sz="1200" dirty="0" err="1" smtClean="0"/>
              <a:t>mundo</a:t>
            </a:r>
            <a:r>
              <a:rPr lang="en-US" sz="1200" dirty="0" smtClean="0"/>
              <a:t> de la </a:t>
            </a:r>
            <a:r>
              <a:rPr lang="en-US" sz="1200" dirty="0" err="1" smtClean="0"/>
              <a:t>población</a:t>
            </a:r>
            <a:r>
              <a:rPr lang="en-US" sz="1200" dirty="0" smtClean="0"/>
              <a:t> </a:t>
            </a:r>
            <a:r>
              <a:rPr lang="en-US" sz="1200" dirty="0" err="1" smtClean="0"/>
              <a:t>precolombina</a:t>
            </a:r>
            <a:r>
              <a:rPr lang="en-US" sz="1200" dirty="0" smtClean="0"/>
              <a:t> e </a:t>
            </a:r>
            <a:r>
              <a:rPr lang="en-US" sz="1200" dirty="0" err="1" smtClean="0"/>
              <a:t>inca</a:t>
            </a:r>
            <a:r>
              <a:rPr lang="en-US" sz="1200" dirty="0" smtClean="0"/>
              <a:t> de </a:t>
            </a:r>
            <a:r>
              <a:rPr lang="en-US" sz="1200" dirty="0" err="1" smtClean="0"/>
              <a:t>Perú</a:t>
            </a:r>
            <a:r>
              <a:rPr lang="en-US" sz="1200" dirty="0" smtClean="0"/>
              <a:t> </a:t>
            </a:r>
            <a:r>
              <a:rPr lang="en-US" sz="1200" dirty="0"/>
              <a:t>
</a:t>
            </a:r>
            <a:r>
              <a:rPr lang="en-US" sz="1200" dirty="0" err="1" smtClean="0"/>
              <a:t>Elenco</a:t>
            </a:r>
            <a:r>
              <a:rPr lang="en-US" sz="1200" dirty="0" smtClean="0"/>
              <a:t> de </a:t>
            </a:r>
            <a:r>
              <a:rPr lang="en-US" sz="1200" dirty="0" err="1" smtClean="0"/>
              <a:t>las</a:t>
            </a:r>
            <a:r>
              <a:rPr lang="en-US" sz="1200" dirty="0" smtClean="0"/>
              <a:t> </a:t>
            </a:r>
            <a:r>
              <a:rPr lang="en-US" sz="1200" dirty="0" err="1" smtClean="0"/>
              <a:t>fuentes</a:t>
            </a:r>
            <a:r>
              <a:rPr lang="en-US" sz="1200" dirty="0" smtClean="0"/>
              <a:t> </a:t>
            </a:r>
            <a:r>
              <a:rPr lang="en-US" sz="1200" dirty="0" err="1" smtClean="0"/>
              <a:t>principales</a:t>
            </a:r>
            <a:r>
              <a:rPr lang="en-US" sz="1200" dirty="0" smtClean="0"/>
              <a:t> </a:t>
            </a:r>
            <a:r>
              <a:rPr lang="en-US" sz="1200" dirty="0" err="1" smtClean="0"/>
              <a:t>para</a:t>
            </a:r>
            <a:r>
              <a:rPr lang="en-US" sz="1200" dirty="0" smtClean="0"/>
              <a:t> la </a:t>
            </a:r>
            <a:r>
              <a:rPr lang="en-US" sz="1200" dirty="0" err="1" smtClean="0"/>
              <a:t>historia</a:t>
            </a:r>
            <a:r>
              <a:rPr lang="en-US" sz="1200" dirty="0" smtClean="0"/>
              <a:t> de la </a:t>
            </a:r>
            <a:r>
              <a:rPr lang="en-US" sz="1200" dirty="0" err="1" smtClean="0"/>
              <a:t>medicina</a:t>
            </a:r>
            <a:r>
              <a:rPr lang="en-US" sz="1200" dirty="0" smtClean="0"/>
              <a:t> </a:t>
            </a:r>
            <a:r>
              <a:rPr lang="en-US" sz="1200" dirty="0" err="1" smtClean="0"/>
              <a:t>precolombina</a:t>
            </a:r>
            <a:r>
              <a:rPr lang="en-US" sz="1200" dirty="0" smtClean="0"/>
              <a:t> e </a:t>
            </a:r>
            <a:r>
              <a:rPr lang="en-US" sz="1200" dirty="0" err="1" smtClean="0"/>
              <a:t>inca</a:t>
            </a:r>
            <a:r>
              <a:rPr lang="en-US" sz="1200" dirty="0" smtClean="0"/>
              <a:t> en </a:t>
            </a:r>
            <a:r>
              <a:rPr lang="en-US" sz="1200" dirty="0" err="1" smtClean="0"/>
              <a:t>Perú</a:t>
            </a:r>
            <a:endParaRPr lang="en-US" sz="1200" dirty="0" smtClean="0"/>
          </a:p>
          <a:p>
            <a:pPr marL="385763" indent="-385763">
              <a:buFont typeface="+mj-lt"/>
              <a:buAutoNum type="arabicPeriod"/>
            </a:pPr>
            <a:r>
              <a:rPr lang="es-ES" sz="1200" dirty="0"/>
              <a:t>Evidencia actual de las patologías desarrolladas por la población del Imperio Inca de Perú</a:t>
            </a:r>
            <a:r>
              <a:rPr lang="en-US" sz="1200" dirty="0" smtClean="0"/>
              <a:t> </a:t>
            </a:r>
            <a:r>
              <a:rPr lang="en-US" sz="1200" dirty="0"/>
              <a:t>
</a:t>
            </a:r>
            <a:r>
              <a:rPr lang="en-US" sz="1200" dirty="0" err="1" smtClean="0"/>
              <a:t>Trepanación</a:t>
            </a:r>
            <a:r>
              <a:rPr lang="en-US" sz="1200" dirty="0" smtClean="0"/>
              <a:t> </a:t>
            </a:r>
            <a:r>
              <a:rPr lang="en-US" sz="1200" dirty="0" err="1" smtClean="0"/>
              <a:t>craneal</a:t>
            </a:r>
            <a:r>
              <a:rPr lang="en-US" sz="1200" dirty="0"/>
              <a:t>
</a:t>
            </a:r>
            <a:r>
              <a:rPr lang="en-US" sz="1200" dirty="0" err="1" smtClean="0"/>
              <a:t>Deformación</a:t>
            </a:r>
            <a:r>
              <a:rPr lang="en-US" sz="1200" dirty="0" smtClean="0"/>
              <a:t> de los </a:t>
            </a:r>
            <a:r>
              <a:rPr lang="en-US" sz="1200" dirty="0" err="1" smtClean="0"/>
              <a:t>huesos</a:t>
            </a:r>
            <a:r>
              <a:rPr lang="en-US" sz="1200" dirty="0" smtClean="0"/>
              <a:t> </a:t>
            </a:r>
            <a:r>
              <a:rPr lang="en-US" sz="1200" dirty="0" err="1" smtClean="0"/>
              <a:t>craneales</a:t>
            </a:r>
            <a:r>
              <a:rPr lang="en-US" sz="1200" dirty="0"/>
              <a:t>
</a:t>
            </a:r>
            <a:r>
              <a:rPr lang="en-US" sz="1200" dirty="0" err="1" smtClean="0"/>
              <a:t>Proceso</a:t>
            </a:r>
            <a:r>
              <a:rPr lang="en-US" sz="1200" dirty="0" smtClean="0"/>
              <a:t> de </a:t>
            </a:r>
            <a:r>
              <a:rPr lang="en-US" sz="1200" dirty="0" err="1" smtClean="0"/>
              <a:t>momificación</a:t>
            </a:r>
            <a:r>
              <a:rPr lang="en-US" sz="1200" dirty="0"/>
              <a:t>:</a:t>
            </a:r>
            <a:r>
              <a:rPr lang="en-US" sz="1200" dirty="0" smtClean="0"/>
              <a:t> </a:t>
            </a:r>
            <a:r>
              <a:rPr lang="en-US" sz="1200" dirty="0" smtClean="0"/>
              <a:t>La </a:t>
            </a:r>
            <a:r>
              <a:rPr lang="en-US" sz="1200" dirty="0" err="1" smtClean="0"/>
              <a:t>momina</a:t>
            </a:r>
            <a:r>
              <a:rPr lang="en-US" sz="1200" dirty="0" smtClean="0"/>
              <a:t> </a:t>
            </a:r>
            <a:r>
              <a:rPr lang="en-US" sz="1200" dirty="0"/>
              <a:t>Juanita</a:t>
            </a:r>
            <a:endParaRPr lang="es-PE" sz="1200" dirty="0"/>
          </a:p>
        </p:txBody>
      </p:sp>
    </p:spTree>
    <p:extLst>
      <p:ext uri="{BB962C8B-B14F-4D97-AF65-F5344CB8AC3E}">
        <p14:creationId xmlns:p14="http://schemas.microsoft.com/office/powerpoint/2010/main" val="7296518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4774" y="1010276"/>
            <a:ext cx="7886700" cy="461716"/>
          </a:xfrm>
        </p:spPr>
        <p:txBody>
          <a:bodyPr>
            <a:noAutofit/>
          </a:bodyPr>
          <a:lstStyle/>
          <a:p>
            <a:r>
              <a:rPr lang="es-PE" sz="1800" b="1" dirty="0">
                <a:solidFill>
                  <a:schemeClr val="accent2"/>
                </a:solidFill>
                <a:effectLst>
                  <a:outerShdw blurRad="38100" dist="38100" dir="2700000" algn="tl">
                    <a:srgbClr val="000000">
                      <a:alpha val="43137"/>
                    </a:srgbClr>
                  </a:outerShdw>
                </a:effectLst>
              </a:rPr>
              <a:t>4. </a:t>
            </a:r>
            <a:r>
              <a:rPr lang="en-US" sz="1800" b="1" dirty="0" err="1">
                <a:solidFill>
                  <a:schemeClr val="accent2"/>
                </a:solidFill>
                <a:effectLst>
                  <a:outerShdw blurRad="38100" dist="38100" dir="2700000" algn="tl">
                    <a:srgbClr val="000000">
                      <a:alpha val="43137"/>
                    </a:srgbClr>
                  </a:outerShdw>
                </a:effectLst>
              </a:rPr>
              <a:t>Elenco</a:t>
            </a:r>
            <a:r>
              <a:rPr lang="en-US" sz="1800" b="1" dirty="0">
                <a:solidFill>
                  <a:schemeClr val="accent2"/>
                </a:solidFill>
                <a:effectLst>
                  <a:outerShdw blurRad="38100" dist="38100" dir="2700000" algn="tl">
                    <a:srgbClr val="000000">
                      <a:alpha val="43137"/>
                    </a:srgbClr>
                  </a:outerShdw>
                </a:effectLst>
              </a:rPr>
              <a:t> de </a:t>
            </a:r>
            <a:r>
              <a:rPr lang="en-US" sz="1800" b="1" dirty="0" err="1">
                <a:solidFill>
                  <a:schemeClr val="accent2"/>
                </a:solidFill>
                <a:effectLst>
                  <a:outerShdw blurRad="38100" dist="38100" dir="2700000" algn="tl">
                    <a:srgbClr val="000000">
                      <a:alpha val="43137"/>
                    </a:srgbClr>
                  </a:outerShdw>
                </a:effectLst>
              </a:rPr>
              <a:t>las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principales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fuentes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para</a:t>
            </a:r>
            <a:r>
              <a:rPr lang="en-US" sz="1800" b="1" dirty="0">
                <a:solidFill>
                  <a:schemeClr val="accent2"/>
                </a:solidFill>
                <a:effectLst>
                  <a:outerShdw blurRad="38100" dist="38100" dir="2700000" algn="tl">
                    <a:srgbClr val="000000">
                      <a:alpha val="43137"/>
                    </a:srgbClr>
                  </a:outerShdw>
                </a:effectLst>
              </a:rPr>
              <a:t> la </a:t>
            </a:r>
            <a:r>
              <a:rPr lang="en-US" sz="1800" b="1" dirty="0" err="1">
                <a:solidFill>
                  <a:schemeClr val="accent2"/>
                </a:solidFill>
                <a:effectLst>
                  <a:outerShdw blurRad="38100" dist="38100" dir="2700000" algn="tl">
                    <a:srgbClr val="000000">
                      <a:alpha val="43137"/>
                    </a:srgbClr>
                  </a:outerShdw>
                </a:effectLst>
              </a:rPr>
              <a:t>historia</a:t>
            </a:r>
            <a:r>
              <a:rPr lang="en-US" sz="1800" b="1" dirty="0">
                <a:solidFill>
                  <a:schemeClr val="accent2"/>
                </a:solidFill>
                <a:effectLst>
                  <a:outerShdw blurRad="38100" dist="38100" dir="2700000" algn="tl">
                    <a:srgbClr val="000000">
                      <a:alpha val="43137"/>
                    </a:srgbClr>
                  </a:outerShdw>
                </a:effectLst>
              </a:rPr>
              <a:t> de la </a:t>
            </a:r>
            <a:r>
              <a:rPr lang="en-US" sz="1800" b="1" dirty="0" err="1">
                <a:solidFill>
                  <a:schemeClr val="accent2"/>
                </a:solidFill>
                <a:effectLst>
                  <a:outerShdw blurRad="38100" dist="38100" dir="2700000" algn="tl">
                    <a:srgbClr val="000000">
                      <a:alpha val="43137"/>
                    </a:srgbClr>
                  </a:outerShdw>
                </a:effectLst>
              </a:rPr>
              <a:t>medicina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precolombina</a:t>
            </a:r>
            <a:r>
              <a:rPr lang="en-US" sz="1800" b="1" dirty="0">
                <a:solidFill>
                  <a:schemeClr val="accent2"/>
                </a:solidFill>
                <a:effectLst>
                  <a:outerShdw blurRad="38100" dist="38100" dir="2700000" algn="tl">
                    <a:srgbClr val="000000">
                      <a:alpha val="43137"/>
                    </a:srgbClr>
                  </a:outerShdw>
                </a:effectLst>
              </a:rPr>
              <a:t> e Inca en </a:t>
            </a:r>
            <a:r>
              <a:rPr lang="en-US" sz="1800" b="1" dirty="0" err="1">
                <a:solidFill>
                  <a:schemeClr val="accent2"/>
                </a:solidFill>
                <a:effectLst>
                  <a:outerShdw blurRad="38100" dist="38100" dir="2700000" algn="tl">
                    <a:srgbClr val="000000">
                      <a:alpha val="43137"/>
                    </a:srgbClr>
                  </a:outerShdw>
                </a:effectLst>
              </a:rPr>
              <a:t>Perú</a:t>
            </a:r>
            <a:r>
              <a:rPr lang="en-US" sz="1800" b="1" dirty="0">
                <a:solidFill>
                  <a:schemeClr val="accent2"/>
                </a:solidFill>
                <a:effectLst>
                  <a:outerShdw blurRad="38100" dist="38100" dir="2700000" algn="tl">
                    <a:srgbClr val="000000">
                      <a:alpha val="43137"/>
                    </a:srgbClr>
                  </a:outerShdw>
                </a:effectLst>
              </a:rPr>
              <a:t> </a:t>
            </a:r>
          </a:p>
        </p:txBody>
      </p:sp>
      <p:sp>
        <p:nvSpPr>
          <p:cNvPr id="3" name="Marcador de contenido 2"/>
          <p:cNvSpPr>
            <a:spLocks noGrp="1"/>
          </p:cNvSpPr>
          <p:nvPr>
            <p:ph idx="1"/>
          </p:nvPr>
        </p:nvSpPr>
        <p:spPr>
          <a:xfrm>
            <a:off x="288410" y="1300908"/>
            <a:ext cx="8726291" cy="2563426"/>
          </a:xfrm>
        </p:spPr>
        <p:txBody>
          <a:bodyPr>
            <a:normAutofit/>
          </a:bodyPr>
          <a:lstStyle/>
          <a:p>
            <a:pPr marL="0" indent="0" algn="just">
              <a:buNone/>
            </a:pPr>
            <a:r>
              <a:rPr lang="en-US" dirty="0"/>
              <a:t/>
            </a:r>
            <a:br>
              <a:rPr lang="en-US" dirty="0"/>
            </a:br>
            <a:r>
              <a:rPr lang="es-ES" sz="1200" b="1" dirty="0" smtClean="0"/>
              <a:t>Expertos </a:t>
            </a:r>
            <a:r>
              <a:rPr lang="es-ES" sz="1200" b="1" dirty="0"/>
              <a:t>en el uso de plantas medicinales en la medicina precolombina:</a:t>
            </a:r>
          </a:p>
          <a:p>
            <a:pPr algn="just"/>
            <a:r>
              <a:rPr lang="es-ES" sz="1200" dirty="0" smtClean="0"/>
              <a:t>La inclusión de </a:t>
            </a:r>
            <a:r>
              <a:rPr lang="es-ES" sz="1200" dirty="0" err="1" smtClean="0"/>
              <a:t>hampi</a:t>
            </a:r>
            <a:r>
              <a:rPr lang="es-ES" sz="1200" dirty="0" smtClean="0"/>
              <a:t> en el nombre para los cirujanos es sorprendente. Aunque la palabra </a:t>
            </a:r>
            <a:r>
              <a:rPr lang="es-ES" sz="1200" dirty="0" err="1" smtClean="0"/>
              <a:t>hampi</a:t>
            </a:r>
            <a:r>
              <a:rPr lang="es-ES" sz="1200" dirty="0" smtClean="0"/>
              <a:t> es una palabras¡ compuesta, puede tener algunos significados, y </a:t>
            </a:r>
            <a:r>
              <a:rPr lang="es-ES" sz="1200" dirty="0" err="1" smtClean="0"/>
              <a:t>sugierir</a:t>
            </a:r>
            <a:r>
              <a:rPr lang="es-ES" sz="1200" dirty="0" smtClean="0"/>
              <a:t> que los fármacos jugaron un papel durante la intervención </a:t>
            </a:r>
            <a:r>
              <a:rPr lang="es-ES" sz="1200" dirty="0" err="1" smtClean="0"/>
              <a:t>quirúgica</a:t>
            </a:r>
            <a:r>
              <a:rPr lang="es-ES" sz="1200" dirty="0" smtClean="0"/>
              <a:t>.</a:t>
            </a:r>
          </a:p>
          <a:p>
            <a:pPr algn="just"/>
            <a:r>
              <a:rPr lang="es-ES" sz="1200" dirty="0" smtClean="0"/>
              <a:t>Esto </a:t>
            </a:r>
            <a:r>
              <a:rPr lang="es-ES" sz="1200" dirty="0"/>
              <a:t>no es sorprendente porque la alta tasa de recuperación entre los pacientes con cráneos </a:t>
            </a:r>
            <a:r>
              <a:rPr lang="es-ES" sz="1200" dirty="0" smtClean="0"/>
              <a:t>trepanados </a:t>
            </a:r>
            <a:r>
              <a:rPr lang="es-ES" sz="1200" dirty="0"/>
              <a:t>indica que el curandero usó plantas medicinales para prevenir la infección y la inflamación y </a:t>
            </a:r>
            <a:r>
              <a:rPr lang="es-ES" sz="1200" dirty="0" smtClean="0"/>
              <a:t>posiblemente </a:t>
            </a:r>
            <a:r>
              <a:rPr lang="es-ES" sz="1200" dirty="0"/>
              <a:t>analgésicos para reducir el dolor durante la operación</a:t>
            </a:r>
            <a:r>
              <a:rPr lang="es-ES" sz="1200" dirty="0" smtClean="0"/>
              <a:t>.</a:t>
            </a:r>
            <a:endParaRPr lang="en-US" sz="1200" dirty="0"/>
          </a:p>
        </p:txBody>
      </p:sp>
      <p:sp>
        <p:nvSpPr>
          <p:cNvPr id="5" name="CuadroTexto 4"/>
          <p:cNvSpPr txBox="1"/>
          <p:nvPr/>
        </p:nvSpPr>
        <p:spPr>
          <a:xfrm>
            <a:off x="168216" y="4313907"/>
            <a:ext cx="8729932" cy="807913"/>
          </a:xfrm>
          <a:prstGeom prst="rect">
            <a:avLst/>
          </a:prstGeom>
          <a:noFill/>
        </p:spPr>
        <p:txBody>
          <a:bodyPr wrap="square" lIns="68580" tIns="34290" rIns="68580" bIns="34290" rtlCol="0">
            <a:spAutoFit/>
          </a:bodyPr>
          <a:lstStyle/>
          <a:p>
            <a:r>
              <a:rPr lang="en-US" sz="1000" dirty="0"/>
              <a:t>The Inca healer: empirical medical knowledge and magic  in pre-Columbian Peru. Jan G. R. </a:t>
            </a:r>
            <a:r>
              <a:rPr lang="en-US" sz="1000" dirty="0" err="1"/>
              <a:t>Elferink</a:t>
            </a:r>
            <a:r>
              <a:rPr lang="en-US" sz="1000" dirty="0"/>
              <a:t>. </a:t>
            </a:r>
            <a:r>
              <a:rPr lang="pt-BR" sz="1000" dirty="0"/>
              <a:t>Revista de </a:t>
            </a:r>
            <a:r>
              <a:rPr lang="pt-BR" sz="1000" dirty="0" err="1"/>
              <a:t>Indias</a:t>
            </a:r>
            <a:r>
              <a:rPr lang="pt-BR" sz="1000" dirty="0"/>
              <a:t>, 2015, vol. LXXV, n.º 264 Págs. 323­350, ISSN: 0034­8341 doi:10.3989/revindias.2015.011</a:t>
            </a:r>
          </a:p>
          <a:p>
            <a:endParaRPr lang="pt-BR" dirty="0"/>
          </a:p>
          <a:p>
            <a:endParaRPr lang="en-US" dirty="0"/>
          </a:p>
        </p:txBody>
      </p:sp>
    </p:spTree>
    <p:extLst>
      <p:ext uri="{BB962C8B-B14F-4D97-AF65-F5344CB8AC3E}">
        <p14:creationId xmlns:p14="http://schemas.microsoft.com/office/powerpoint/2010/main" val="37577677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2344" y="1023857"/>
            <a:ext cx="7886700" cy="691927"/>
          </a:xfrm>
        </p:spPr>
        <p:txBody>
          <a:bodyPr>
            <a:normAutofit/>
          </a:bodyPr>
          <a:lstStyle/>
          <a:p>
            <a:r>
              <a:rPr lang="es-PE" sz="1800" b="1" dirty="0">
                <a:solidFill>
                  <a:schemeClr val="accent2"/>
                </a:solidFill>
                <a:effectLst>
                  <a:outerShdw blurRad="38100" dist="38100" dir="2700000" algn="tl">
                    <a:srgbClr val="000000">
                      <a:alpha val="43137"/>
                    </a:srgbClr>
                  </a:outerShdw>
                </a:effectLst>
              </a:rPr>
              <a:t>4. </a:t>
            </a:r>
            <a:r>
              <a:rPr lang="en-US" sz="1800" b="1" dirty="0" err="1">
                <a:solidFill>
                  <a:schemeClr val="accent2"/>
                </a:solidFill>
                <a:effectLst>
                  <a:outerShdw blurRad="38100" dist="38100" dir="2700000" algn="tl">
                    <a:srgbClr val="000000">
                      <a:alpha val="43137"/>
                    </a:srgbClr>
                  </a:outerShdw>
                </a:effectLst>
              </a:rPr>
              <a:t>Elenco</a:t>
            </a:r>
            <a:r>
              <a:rPr lang="en-US" sz="1800" b="1" dirty="0">
                <a:solidFill>
                  <a:schemeClr val="accent2"/>
                </a:solidFill>
                <a:effectLst>
                  <a:outerShdw blurRad="38100" dist="38100" dir="2700000" algn="tl">
                    <a:srgbClr val="000000">
                      <a:alpha val="43137"/>
                    </a:srgbClr>
                  </a:outerShdw>
                </a:effectLst>
              </a:rPr>
              <a:t> de </a:t>
            </a:r>
            <a:r>
              <a:rPr lang="en-US" sz="1800" b="1" dirty="0" err="1">
                <a:solidFill>
                  <a:schemeClr val="accent2"/>
                </a:solidFill>
                <a:effectLst>
                  <a:outerShdw blurRad="38100" dist="38100" dir="2700000" algn="tl">
                    <a:srgbClr val="000000">
                      <a:alpha val="43137"/>
                    </a:srgbClr>
                  </a:outerShdw>
                </a:effectLst>
              </a:rPr>
              <a:t>las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principales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fuentes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para</a:t>
            </a:r>
            <a:r>
              <a:rPr lang="en-US" sz="1800" b="1" dirty="0">
                <a:solidFill>
                  <a:schemeClr val="accent2"/>
                </a:solidFill>
                <a:effectLst>
                  <a:outerShdw blurRad="38100" dist="38100" dir="2700000" algn="tl">
                    <a:srgbClr val="000000">
                      <a:alpha val="43137"/>
                    </a:srgbClr>
                  </a:outerShdw>
                </a:effectLst>
              </a:rPr>
              <a:t> la </a:t>
            </a:r>
            <a:r>
              <a:rPr lang="en-US" sz="1800" b="1" dirty="0" err="1">
                <a:solidFill>
                  <a:schemeClr val="accent2"/>
                </a:solidFill>
                <a:effectLst>
                  <a:outerShdw blurRad="38100" dist="38100" dir="2700000" algn="tl">
                    <a:srgbClr val="000000">
                      <a:alpha val="43137"/>
                    </a:srgbClr>
                  </a:outerShdw>
                </a:effectLst>
              </a:rPr>
              <a:t>historia</a:t>
            </a:r>
            <a:r>
              <a:rPr lang="en-US" sz="1800" b="1" dirty="0">
                <a:solidFill>
                  <a:schemeClr val="accent2"/>
                </a:solidFill>
                <a:effectLst>
                  <a:outerShdw blurRad="38100" dist="38100" dir="2700000" algn="tl">
                    <a:srgbClr val="000000">
                      <a:alpha val="43137"/>
                    </a:srgbClr>
                  </a:outerShdw>
                </a:effectLst>
              </a:rPr>
              <a:t> de la </a:t>
            </a:r>
            <a:r>
              <a:rPr lang="en-US" sz="1800" b="1" dirty="0" err="1">
                <a:solidFill>
                  <a:schemeClr val="accent2"/>
                </a:solidFill>
                <a:effectLst>
                  <a:outerShdw blurRad="38100" dist="38100" dir="2700000" algn="tl">
                    <a:srgbClr val="000000">
                      <a:alpha val="43137"/>
                    </a:srgbClr>
                  </a:outerShdw>
                </a:effectLst>
              </a:rPr>
              <a:t>medicina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precolombina</a:t>
            </a:r>
            <a:r>
              <a:rPr lang="en-US" sz="1800" b="1" dirty="0">
                <a:solidFill>
                  <a:schemeClr val="accent2"/>
                </a:solidFill>
                <a:effectLst>
                  <a:outerShdw blurRad="38100" dist="38100" dir="2700000" algn="tl">
                    <a:srgbClr val="000000">
                      <a:alpha val="43137"/>
                    </a:srgbClr>
                  </a:outerShdw>
                </a:effectLst>
              </a:rPr>
              <a:t> e Inca en </a:t>
            </a:r>
            <a:r>
              <a:rPr lang="en-US" sz="1800" b="1" dirty="0" err="1">
                <a:solidFill>
                  <a:schemeClr val="accent2"/>
                </a:solidFill>
                <a:effectLst>
                  <a:outerShdw blurRad="38100" dist="38100" dir="2700000" algn="tl">
                    <a:srgbClr val="000000">
                      <a:alpha val="43137"/>
                    </a:srgbClr>
                  </a:outerShdw>
                </a:effectLst>
              </a:rPr>
              <a:t>Perú</a:t>
            </a:r>
            <a:r>
              <a:rPr lang="en-US" sz="1800" b="1" dirty="0">
                <a:solidFill>
                  <a:schemeClr val="accent2"/>
                </a:solidFill>
                <a:effectLst>
                  <a:outerShdw blurRad="38100" dist="38100" dir="2700000" algn="tl">
                    <a:srgbClr val="000000">
                      <a:alpha val="43137"/>
                    </a:srgbClr>
                  </a:outerShdw>
                </a:effectLst>
              </a:rPr>
              <a:t> </a:t>
            </a:r>
          </a:p>
        </p:txBody>
      </p:sp>
      <p:sp>
        <p:nvSpPr>
          <p:cNvPr id="3" name="Marcador de contenido 2"/>
          <p:cNvSpPr>
            <a:spLocks noGrp="1"/>
          </p:cNvSpPr>
          <p:nvPr>
            <p:ph idx="1"/>
          </p:nvPr>
        </p:nvSpPr>
        <p:spPr>
          <a:xfrm>
            <a:off x="398565" y="1862644"/>
            <a:ext cx="8492341" cy="2279986"/>
          </a:xfrm>
        </p:spPr>
        <p:txBody>
          <a:bodyPr>
            <a:normAutofit fontScale="25000" lnSpcReduction="20000"/>
          </a:bodyPr>
          <a:lstStyle/>
          <a:p>
            <a:pPr marL="0" indent="0" algn="just">
              <a:lnSpc>
                <a:spcPct val="120000"/>
              </a:lnSpc>
              <a:buNone/>
            </a:pPr>
            <a:r>
              <a:rPr lang="es-ES" sz="4800" dirty="0" smtClean="0"/>
              <a:t>En </a:t>
            </a:r>
            <a:r>
              <a:rPr lang="es-ES" sz="4800" dirty="0"/>
              <a:t>1973 se confirmó la presencia </a:t>
            </a:r>
            <a:r>
              <a:rPr lang="es-ES" sz="4800" dirty="0" smtClean="0"/>
              <a:t>de la </a:t>
            </a:r>
            <a:r>
              <a:rPr lang="es-ES" sz="4800" dirty="0"/>
              <a:t>tuberculosis </a:t>
            </a:r>
            <a:r>
              <a:rPr lang="es-ES" sz="4800" dirty="0" smtClean="0"/>
              <a:t>después </a:t>
            </a:r>
            <a:r>
              <a:rPr lang="es-ES" sz="4800" dirty="0"/>
              <a:t>de realizar estudios patológicos, radiológicos y bacteriológicos a</a:t>
            </a:r>
            <a:r>
              <a:rPr lang="es-ES" sz="4800" dirty="0" smtClean="0"/>
              <a:t> </a:t>
            </a:r>
            <a:r>
              <a:rPr lang="es-ES" sz="4800" dirty="0"/>
              <a:t>los restos momificados de un niño de 8 a 10 años en </a:t>
            </a:r>
            <a:r>
              <a:rPr lang="es-ES" sz="4800" dirty="0" smtClean="0"/>
              <a:t>Perú. </a:t>
            </a:r>
            <a:r>
              <a:rPr lang="es-ES" sz="4800" dirty="0"/>
              <a:t>Posteriormente, se realizaron diversos estudios con demostración microscópica de </a:t>
            </a:r>
            <a:r>
              <a:rPr lang="es-ES" sz="4800" dirty="0" err="1"/>
              <a:t>micobacterias</a:t>
            </a:r>
            <a:r>
              <a:rPr lang="es-ES" sz="4800" dirty="0"/>
              <a:t> en el material arqueológico de momias de Chile y Perú. </a:t>
            </a:r>
            <a:r>
              <a:rPr lang="es-ES" sz="4800" dirty="0" smtClean="0"/>
              <a:t>Y más tarde </a:t>
            </a:r>
            <a:r>
              <a:rPr lang="es-ES" sz="4800" dirty="0"/>
              <a:t>con diagnóstico molecular, utilizando técnicas de PCR para ADN </a:t>
            </a:r>
            <a:r>
              <a:rPr lang="es-ES" sz="4800" dirty="0" err="1"/>
              <a:t>micobacteriano</a:t>
            </a:r>
            <a:r>
              <a:rPr lang="es-ES" sz="4800" dirty="0"/>
              <a:t> en el mismo material. </a:t>
            </a:r>
            <a:r>
              <a:rPr lang="en-US" sz="4800" dirty="0"/>
              <a:t>
</a:t>
            </a:r>
            <a:endParaRPr lang="es-PE" sz="7200" dirty="0"/>
          </a:p>
          <a:p>
            <a:pPr algn="just">
              <a:buNone/>
            </a:pPr>
            <a:endParaRPr lang="es-PE" sz="3600" dirty="0"/>
          </a:p>
          <a:p>
            <a:pPr algn="just">
              <a:buNone/>
            </a:pPr>
            <a:endParaRPr lang="es-PE" sz="3600" dirty="0"/>
          </a:p>
          <a:p>
            <a:pPr algn="just">
              <a:buNone/>
            </a:pPr>
            <a:endParaRPr lang="es-PE" sz="3600"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r>
              <a:rPr lang="es-PE" dirty="0"/>
              <a:t>	</a:t>
            </a:r>
          </a:p>
          <a:p>
            <a:pPr algn="just">
              <a:buNone/>
            </a:pPr>
            <a:endParaRPr lang="es-PE" dirty="0"/>
          </a:p>
          <a:p>
            <a:pPr algn="just">
              <a:buNone/>
            </a:pPr>
            <a:endParaRPr lang="es-PE" dirty="0"/>
          </a:p>
          <a:p>
            <a:pPr algn="just">
              <a:buNone/>
            </a:pPr>
            <a:endParaRPr lang="es-PE" dirty="0"/>
          </a:p>
          <a:p>
            <a:pPr algn="just">
              <a:buNone/>
            </a:pPr>
            <a:endParaRPr lang="es-PE" dirty="0"/>
          </a:p>
          <a:p>
            <a:pPr algn="just">
              <a:buNone/>
            </a:pPr>
            <a:endParaRPr lang="es-PE" sz="1100" dirty="0"/>
          </a:p>
          <a:p>
            <a:endParaRPr lang="es-PE" dirty="0"/>
          </a:p>
          <a:p>
            <a:endParaRPr lang="en-US" dirty="0"/>
          </a:p>
        </p:txBody>
      </p:sp>
      <p:sp>
        <p:nvSpPr>
          <p:cNvPr id="4" name="3 Rectángulo"/>
          <p:cNvSpPr/>
          <p:nvPr/>
        </p:nvSpPr>
        <p:spPr>
          <a:xfrm>
            <a:off x="727364" y="1612576"/>
            <a:ext cx="7834745" cy="500137"/>
          </a:xfrm>
          <a:prstGeom prst="rect">
            <a:avLst/>
          </a:prstGeom>
        </p:spPr>
        <p:txBody>
          <a:bodyPr wrap="square" lIns="68580" tIns="34290" rIns="68580" bIns="34290">
            <a:spAutoFit/>
          </a:bodyPr>
          <a:lstStyle/>
          <a:p>
            <a:pPr marL="257175" indent="-257175" algn="just"/>
            <a:endParaRPr lang="es-PE" dirty="0"/>
          </a:p>
          <a:p>
            <a:pPr marL="257175" indent="-257175" algn="just">
              <a:buFont typeface="+mj-lt"/>
              <a:buAutoNum type="alphaLcPeriod"/>
            </a:pPr>
            <a:endParaRPr lang="es-PE" dirty="0"/>
          </a:p>
        </p:txBody>
      </p:sp>
    </p:spTree>
    <p:extLst>
      <p:ext uri="{BB962C8B-B14F-4D97-AF65-F5344CB8AC3E}">
        <p14:creationId xmlns:p14="http://schemas.microsoft.com/office/powerpoint/2010/main" val="37759392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6183" y="787552"/>
            <a:ext cx="7886700" cy="691927"/>
          </a:xfrm>
        </p:spPr>
        <p:txBody>
          <a:bodyPr>
            <a:normAutofit/>
          </a:bodyPr>
          <a:lstStyle/>
          <a:p>
            <a:r>
              <a:rPr lang="es-PE" sz="1800" b="1" dirty="0">
                <a:solidFill>
                  <a:schemeClr val="accent2"/>
                </a:solidFill>
                <a:effectLst>
                  <a:outerShdw blurRad="38100" dist="38100" dir="2700000" algn="tl">
                    <a:srgbClr val="000000">
                      <a:alpha val="43137"/>
                    </a:srgbClr>
                  </a:outerShdw>
                </a:effectLst>
              </a:rPr>
              <a:t>4. </a:t>
            </a:r>
            <a:r>
              <a:rPr lang="en-US" sz="1800" b="1" dirty="0" err="1">
                <a:solidFill>
                  <a:schemeClr val="accent2"/>
                </a:solidFill>
                <a:effectLst>
                  <a:outerShdw blurRad="38100" dist="38100" dir="2700000" algn="tl">
                    <a:srgbClr val="000000">
                      <a:alpha val="43137"/>
                    </a:srgbClr>
                  </a:outerShdw>
                </a:effectLst>
              </a:rPr>
              <a:t>Elenco</a:t>
            </a:r>
            <a:r>
              <a:rPr lang="en-US" sz="1800" b="1" dirty="0">
                <a:solidFill>
                  <a:schemeClr val="accent2"/>
                </a:solidFill>
                <a:effectLst>
                  <a:outerShdw blurRad="38100" dist="38100" dir="2700000" algn="tl">
                    <a:srgbClr val="000000">
                      <a:alpha val="43137"/>
                    </a:srgbClr>
                  </a:outerShdw>
                </a:effectLst>
              </a:rPr>
              <a:t> de </a:t>
            </a:r>
            <a:r>
              <a:rPr lang="en-US" sz="1800" b="1" dirty="0" err="1">
                <a:solidFill>
                  <a:schemeClr val="accent2"/>
                </a:solidFill>
                <a:effectLst>
                  <a:outerShdw blurRad="38100" dist="38100" dir="2700000" algn="tl">
                    <a:srgbClr val="000000">
                      <a:alpha val="43137"/>
                    </a:srgbClr>
                  </a:outerShdw>
                </a:effectLst>
              </a:rPr>
              <a:t>las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principales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fuentes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para</a:t>
            </a:r>
            <a:r>
              <a:rPr lang="en-US" sz="1800" b="1" dirty="0">
                <a:solidFill>
                  <a:schemeClr val="accent2"/>
                </a:solidFill>
                <a:effectLst>
                  <a:outerShdw blurRad="38100" dist="38100" dir="2700000" algn="tl">
                    <a:srgbClr val="000000">
                      <a:alpha val="43137"/>
                    </a:srgbClr>
                  </a:outerShdw>
                </a:effectLst>
              </a:rPr>
              <a:t> la </a:t>
            </a:r>
            <a:r>
              <a:rPr lang="en-US" sz="1800" b="1" dirty="0" err="1">
                <a:solidFill>
                  <a:schemeClr val="accent2"/>
                </a:solidFill>
                <a:effectLst>
                  <a:outerShdw blurRad="38100" dist="38100" dir="2700000" algn="tl">
                    <a:srgbClr val="000000">
                      <a:alpha val="43137"/>
                    </a:srgbClr>
                  </a:outerShdw>
                </a:effectLst>
              </a:rPr>
              <a:t>historia</a:t>
            </a:r>
            <a:r>
              <a:rPr lang="en-US" sz="1800" b="1" dirty="0">
                <a:solidFill>
                  <a:schemeClr val="accent2"/>
                </a:solidFill>
                <a:effectLst>
                  <a:outerShdw blurRad="38100" dist="38100" dir="2700000" algn="tl">
                    <a:srgbClr val="000000">
                      <a:alpha val="43137"/>
                    </a:srgbClr>
                  </a:outerShdw>
                </a:effectLst>
              </a:rPr>
              <a:t> de la </a:t>
            </a:r>
            <a:r>
              <a:rPr lang="en-US" sz="1800" b="1" dirty="0" err="1">
                <a:solidFill>
                  <a:schemeClr val="accent2"/>
                </a:solidFill>
                <a:effectLst>
                  <a:outerShdw blurRad="38100" dist="38100" dir="2700000" algn="tl">
                    <a:srgbClr val="000000">
                      <a:alpha val="43137"/>
                    </a:srgbClr>
                  </a:outerShdw>
                </a:effectLst>
              </a:rPr>
              <a:t>medicina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precolombina</a:t>
            </a:r>
            <a:r>
              <a:rPr lang="en-US" sz="1800" b="1" dirty="0">
                <a:solidFill>
                  <a:schemeClr val="accent2"/>
                </a:solidFill>
                <a:effectLst>
                  <a:outerShdw blurRad="38100" dist="38100" dir="2700000" algn="tl">
                    <a:srgbClr val="000000">
                      <a:alpha val="43137"/>
                    </a:srgbClr>
                  </a:outerShdw>
                </a:effectLst>
              </a:rPr>
              <a:t> e Inca en </a:t>
            </a:r>
            <a:r>
              <a:rPr lang="en-US" sz="1800" b="1" dirty="0" err="1">
                <a:solidFill>
                  <a:schemeClr val="accent2"/>
                </a:solidFill>
                <a:effectLst>
                  <a:outerShdw blurRad="38100" dist="38100" dir="2700000" algn="tl">
                    <a:srgbClr val="000000">
                      <a:alpha val="43137"/>
                    </a:srgbClr>
                  </a:outerShdw>
                </a:effectLst>
              </a:rPr>
              <a:t>Perú</a:t>
            </a:r>
            <a:r>
              <a:rPr lang="en-US" sz="1800" b="1" dirty="0">
                <a:solidFill>
                  <a:schemeClr val="accent2"/>
                </a:solidFill>
                <a:effectLst>
                  <a:outerShdw blurRad="38100" dist="38100" dir="2700000" algn="tl">
                    <a:srgbClr val="000000">
                      <a:alpha val="43137"/>
                    </a:srgbClr>
                  </a:outerShdw>
                </a:effectLst>
              </a:rPr>
              <a:t> </a:t>
            </a:r>
          </a:p>
        </p:txBody>
      </p:sp>
      <p:sp>
        <p:nvSpPr>
          <p:cNvPr id="3" name="Marcador de contenido 2"/>
          <p:cNvSpPr>
            <a:spLocks noGrp="1"/>
          </p:cNvSpPr>
          <p:nvPr>
            <p:ph idx="1"/>
          </p:nvPr>
        </p:nvSpPr>
        <p:spPr>
          <a:xfrm>
            <a:off x="553571" y="1459975"/>
            <a:ext cx="7410202" cy="305202"/>
          </a:xfrm>
        </p:spPr>
        <p:txBody>
          <a:bodyPr>
            <a:normAutofit fontScale="25000" lnSpcReduction="20000"/>
          </a:bodyPr>
          <a:lstStyle/>
          <a:p>
            <a:pPr marL="0" indent="0" algn="just">
              <a:lnSpc>
                <a:spcPct val="120000"/>
              </a:lnSpc>
              <a:buNone/>
            </a:pPr>
            <a:r>
              <a:rPr lang="es-PE" sz="4800" dirty="0" smtClean="0"/>
              <a:t>Presencia de la tuberculosos entre los precolombinos:</a:t>
            </a:r>
            <a:r>
              <a:rPr lang="es-PE" sz="4800" dirty="0"/>
              <a:t>
</a:t>
            </a:r>
            <a:endParaRPr lang="es-PE" sz="3600" dirty="0"/>
          </a:p>
          <a:p>
            <a:pPr algn="just">
              <a:buNone/>
            </a:pPr>
            <a:endParaRPr lang="es-PE" sz="3600" dirty="0"/>
          </a:p>
          <a:p>
            <a:pPr algn="just">
              <a:buNone/>
            </a:pPr>
            <a:endParaRPr lang="es-PE" sz="3600" dirty="0"/>
          </a:p>
          <a:p>
            <a:pPr algn="just">
              <a:buNone/>
            </a:pPr>
            <a:endParaRPr lang="es-PE" sz="3600"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r>
              <a:rPr lang="es-PE" dirty="0"/>
              <a:t>	</a:t>
            </a:r>
          </a:p>
          <a:p>
            <a:pPr algn="just">
              <a:buNone/>
            </a:pPr>
            <a:endParaRPr lang="es-PE" dirty="0"/>
          </a:p>
          <a:p>
            <a:pPr algn="just">
              <a:buNone/>
            </a:pPr>
            <a:endParaRPr lang="es-PE" dirty="0"/>
          </a:p>
          <a:p>
            <a:pPr algn="just">
              <a:buNone/>
            </a:pPr>
            <a:endParaRPr lang="es-PE" dirty="0"/>
          </a:p>
          <a:p>
            <a:pPr algn="just">
              <a:buNone/>
            </a:pPr>
            <a:endParaRPr lang="es-PE" dirty="0"/>
          </a:p>
          <a:p>
            <a:pPr algn="just">
              <a:buNone/>
            </a:pPr>
            <a:endParaRPr lang="es-PE" sz="1100" dirty="0"/>
          </a:p>
          <a:p>
            <a:pPr algn="just">
              <a:buNone/>
            </a:pPr>
            <a:endParaRPr lang="es-PE" sz="3300" dirty="0"/>
          </a:p>
          <a:p>
            <a:pPr algn="just">
              <a:buNone/>
            </a:pPr>
            <a:endParaRPr lang="es-PE" sz="3300" dirty="0"/>
          </a:p>
          <a:p>
            <a:pPr algn="just">
              <a:buNone/>
            </a:pPr>
            <a:r>
              <a:rPr lang="es-PE" sz="3300" dirty="0" smtClean="0"/>
              <a:t>       </a:t>
            </a:r>
            <a:r>
              <a:rPr lang="es-PE" sz="3300" dirty="0"/>
              <a:t>GÓMEZ I PRAT, Jordi; SOUZA, Sheila MF. </a:t>
            </a:r>
            <a:r>
              <a:rPr lang="es-PE" sz="3300" dirty="0" err="1"/>
              <a:t>Prehistoric</a:t>
            </a:r>
            <a:r>
              <a:rPr lang="es-PE" sz="3300" dirty="0"/>
              <a:t> tuberculosis in </a:t>
            </a:r>
            <a:r>
              <a:rPr lang="es-PE" sz="3300" dirty="0" err="1"/>
              <a:t>America</a:t>
            </a:r>
            <a:r>
              <a:rPr lang="es-PE" sz="3300" dirty="0"/>
              <a:t>: </a:t>
            </a:r>
            <a:r>
              <a:rPr lang="es-PE" sz="3300" dirty="0" err="1"/>
              <a:t>adding</a:t>
            </a:r>
            <a:r>
              <a:rPr lang="es-PE" sz="3300" dirty="0"/>
              <a:t> </a:t>
            </a:r>
            <a:r>
              <a:rPr lang="es-PE" sz="3300" dirty="0" err="1"/>
              <a:t>comments</a:t>
            </a:r>
            <a:r>
              <a:rPr lang="es-PE" sz="3300" dirty="0"/>
              <a:t> </a:t>
            </a:r>
            <a:r>
              <a:rPr lang="es-PE" sz="3300" dirty="0" err="1"/>
              <a:t>to</a:t>
            </a:r>
            <a:r>
              <a:rPr lang="es-PE" sz="3300" dirty="0"/>
              <a:t> a </a:t>
            </a:r>
            <a:r>
              <a:rPr lang="es-PE" sz="3300" dirty="0" err="1"/>
              <a:t>literature</a:t>
            </a:r>
            <a:r>
              <a:rPr lang="es-PE" sz="3300" dirty="0"/>
              <a:t> </a:t>
            </a:r>
            <a:r>
              <a:rPr lang="es-PE" sz="3300" dirty="0" err="1"/>
              <a:t>review</a:t>
            </a:r>
            <a:r>
              <a:rPr lang="es-PE" sz="3300" dirty="0"/>
              <a:t>. </a:t>
            </a:r>
            <a:r>
              <a:rPr lang="es-PE" sz="3300" i="1" dirty="0" err="1"/>
              <a:t>Memórias</a:t>
            </a:r>
            <a:r>
              <a:rPr lang="es-PE" sz="3300" i="1" dirty="0"/>
              <a:t> do Instituto Oswaldo Cruz</a:t>
            </a:r>
            <a:r>
              <a:rPr lang="es-PE" sz="3300" dirty="0"/>
              <a:t>, 2003, vol. 98, p. 151-159.</a:t>
            </a:r>
          </a:p>
          <a:p>
            <a:endParaRPr lang="es-PE" dirty="0"/>
          </a:p>
          <a:p>
            <a:endParaRPr lang="en-US" dirty="0"/>
          </a:p>
        </p:txBody>
      </p:sp>
      <p:sp>
        <p:nvSpPr>
          <p:cNvPr id="4" name="3 Rectángulo"/>
          <p:cNvSpPr/>
          <p:nvPr/>
        </p:nvSpPr>
        <p:spPr>
          <a:xfrm>
            <a:off x="727364" y="1612576"/>
            <a:ext cx="7834745" cy="500137"/>
          </a:xfrm>
          <a:prstGeom prst="rect">
            <a:avLst/>
          </a:prstGeom>
        </p:spPr>
        <p:txBody>
          <a:bodyPr wrap="square" lIns="68580" tIns="34290" rIns="68580" bIns="34290">
            <a:spAutoFit/>
          </a:bodyPr>
          <a:lstStyle/>
          <a:p>
            <a:pPr marL="257175" indent="-257175" algn="just"/>
            <a:endParaRPr lang="es-PE" dirty="0"/>
          </a:p>
          <a:p>
            <a:pPr marL="257175" indent="-257175" algn="just">
              <a:buFont typeface="+mj-lt"/>
              <a:buAutoNum type="alphaLcPeriod"/>
            </a:pPr>
            <a:endParaRPr lang="es-PE" dirty="0"/>
          </a:p>
        </p:txBody>
      </p:sp>
      <p:pic>
        <p:nvPicPr>
          <p:cNvPr id="6" name="4 Imagen" descr="https://www.scielo.br/img/revistas/mioc/v98s1/a23t01.gif"/>
          <p:cNvPicPr/>
          <p:nvPr/>
        </p:nvPicPr>
        <p:blipFill>
          <a:blip r:embed="rId2"/>
          <a:srcRect t="8272" r="6469"/>
          <a:stretch>
            <a:fillRect/>
          </a:stretch>
        </p:blipFill>
        <p:spPr bwMode="auto">
          <a:xfrm>
            <a:off x="1736873" y="1741816"/>
            <a:ext cx="4504999" cy="2582360"/>
          </a:xfrm>
          <a:prstGeom prst="rect">
            <a:avLst/>
          </a:prstGeom>
          <a:noFill/>
          <a:ln w="3175">
            <a:solidFill>
              <a:schemeClr val="tx1"/>
            </a:solidFill>
            <a:miter lim="800000"/>
            <a:headEnd/>
            <a:tailEnd/>
          </a:ln>
        </p:spPr>
      </p:pic>
    </p:spTree>
    <p:extLst>
      <p:ext uri="{BB962C8B-B14F-4D97-AF65-F5344CB8AC3E}">
        <p14:creationId xmlns:p14="http://schemas.microsoft.com/office/powerpoint/2010/main" val="37759392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77278" y="898157"/>
            <a:ext cx="7886700" cy="794668"/>
          </a:xfrm>
        </p:spPr>
        <p:txBody>
          <a:bodyPr>
            <a:normAutofit/>
          </a:bodyPr>
          <a:lstStyle/>
          <a:p>
            <a:r>
              <a:rPr lang="es-PE" sz="1800" b="1" dirty="0">
                <a:solidFill>
                  <a:schemeClr val="accent2"/>
                </a:solidFill>
                <a:effectLst>
                  <a:outerShdw blurRad="38100" dist="38100" dir="2700000" algn="tl">
                    <a:srgbClr val="000000">
                      <a:alpha val="43137"/>
                    </a:srgbClr>
                  </a:outerShdw>
                </a:effectLst>
              </a:rPr>
              <a:t>4. </a:t>
            </a:r>
            <a:r>
              <a:rPr lang="en-US" sz="1800" b="1" dirty="0" err="1">
                <a:solidFill>
                  <a:schemeClr val="accent2"/>
                </a:solidFill>
                <a:effectLst>
                  <a:outerShdw blurRad="38100" dist="38100" dir="2700000" algn="tl">
                    <a:srgbClr val="000000">
                      <a:alpha val="43137"/>
                    </a:srgbClr>
                  </a:outerShdw>
                </a:effectLst>
              </a:rPr>
              <a:t>Elenco</a:t>
            </a:r>
            <a:r>
              <a:rPr lang="en-US" sz="1800" b="1" dirty="0">
                <a:solidFill>
                  <a:schemeClr val="accent2"/>
                </a:solidFill>
                <a:effectLst>
                  <a:outerShdw blurRad="38100" dist="38100" dir="2700000" algn="tl">
                    <a:srgbClr val="000000">
                      <a:alpha val="43137"/>
                    </a:srgbClr>
                  </a:outerShdw>
                </a:effectLst>
              </a:rPr>
              <a:t> de </a:t>
            </a:r>
            <a:r>
              <a:rPr lang="en-US" sz="1800" b="1" dirty="0" err="1">
                <a:solidFill>
                  <a:schemeClr val="accent2"/>
                </a:solidFill>
                <a:effectLst>
                  <a:outerShdw blurRad="38100" dist="38100" dir="2700000" algn="tl">
                    <a:srgbClr val="000000">
                      <a:alpha val="43137"/>
                    </a:srgbClr>
                  </a:outerShdw>
                </a:effectLst>
              </a:rPr>
              <a:t>las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principales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fuentes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para</a:t>
            </a:r>
            <a:r>
              <a:rPr lang="en-US" sz="1800" b="1" dirty="0">
                <a:solidFill>
                  <a:schemeClr val="accent2"/>
                </a:solidFill>
                <a:effectLst>
                  <a:outerShdw blurRad="38100" dist="38100" dir="2700000" algn="tl">
                    <a:srgbClr val="000000">
                      <a:alpha val="43137"/>
                    </a:srgbClr>
                  </a:outerShdw>
                </a:effectLst>
              </a:rPr>
              <a:t> la </a:t>
            </a:r>
            <a:r>
              <a:rPr lang="en-US" sz="1800" b="1" dirty="0" err="1">
                <a:solidFill>
                  <a:schemeClr val="accent2"/>
                </a:solidFill>
                <a:effectLst>
                  <a:outerShdw blurRad="38100" dist="38100" dir="2700000" algn="tl">
                    <a:srgbClr val="000000">
                      <a:alpha val="43137"/>
                    </a:srgbClr>
                  </a:outerShdw>
                </a:effectLst>
              </a:rPr>
              <a:t>historia</a:t>
            </a:r>
            <a:r>
              <a:rPr lang="en-US" sz="1800" b="1" dirty="0">
                <a:solidFill>
                  <a:schemeClr val="accent2"/>
                </a:solidFill>
                <a:effectLst>
                  <a:outerShdw blurRad="38100" dist="38100" dir="2700000" algn="tl">
                    <a:srgbClr val="000000">
                      <a:alpha val="43137"/>
                    </a:srgbClr>
                  </a:outerShdw>
                </a:effectLst>
              </a:rPr>
              <a:t> de la </a:t>
            </a:r>
            <a:r>
              <a:rPr lang="en-US" sz="1800" b="1" dirty="0" err="1">
                <a:solidFill>
                  <a:schemeClr val="accent2"/>
                </a:solidFill>
                <a:effectLst>
                  <a:outerShdw blurRad="38100" dist="38100" dir="2700000" algn="tl">
                    <a:srgbClr val="000000">
                      <a:alpha val="43137"/>
                    </a:srgbClr>
                  </a:outerShdw>
                </a:effectLst>
              </a:rPr>
              <a:t>medicina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precolombina</a:t>
            </a:r>
            <a:r>
              <a:rPr lang="en-US" sz="1800" b="1" dirty="0">
                <a:solidFill>
                  <a:schemeClr val="accent2"/>
                </a:solidFill>
                <a:effectLst>
                  <a:outerShdw blurRad="38100" dist="38100" dir="2700000" algn="tl">
                    <a:srgbClr val="000000">
                      <a:alpha val="43137"/>
                    </a:srgbClr>
                  </a:outerShdw>
                </a:effectLst>
              </a:rPr>
              <a:t> e Inca en </a:t>
            </a:r>
            <a:r>
              <a:rPr lang="en-US" sz="1800" b="1" dirty="0" err="1">
                <a:solidFill>
                  <a:schemeClr val="accent2"/>
                </a:solidFill>
                <a:effectLst>
                  <a:outerShdw blurRad="38100" dist="38100" dir="2700000" algn="tl">
                    <a:srgbClr val="000000">
                      <a:alpha val="43137"/>
                    </a:srgbClr>
                  </a:outerShdw>
                </a:effectLst>
              </a:rPr>
              <a:t>Perú</a:t>
            </a:r>
            <a:r>
              <a:rPr lang="en-US" sz="1800" b="1" dirty="0">
                <a:solidFill>
                  <a:schemeClr val="accent2"/>
                </a:solidFill>
                <a:effectLst>
                  <a:outerShdw blurRad="38100" dist="38100" dir="2700000" algn="tl">
                    <a:srgbClr val="000000">
                      <a:alpha val="43137"/>
                    </a:srgbClr>
                  </a:outerShdw>
                </a:effectLst>
              </a:rPr>
              <a:t> </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597827" y="1759637"/>
            <a:ext cx="8255577" cy="1271239"/>
          </a:xfrm>
        </p:spPr>
        <p:txBody>
          <a:bodyPr>
            <a:normAutofit fontScale="25000" lnSpcReduction="20000"/>
          </a:bodyPr>
          <a:lstStyle/>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r>
              <a:rPr lang="es-PE" dirty="0"/>
              <a:t>	</a:t>
            </a:r>
          </a:p>
          <a:p>
            <a:endParaRPr lang="en-US" dirty="0"/>
          </a:p>
        </p:txBody>
      </p:sp>
      <p:sp>
        <p:nvSpPr>
          <p:cNvPr id="4" name="3 Rectángulo"/>
          <p:cNvSpPr/>
          <p:nvPr/>
        </p:nvSpPr>
        <p:spPr>
          <a:xfrm>
            <a:off x="492640" y="1692825"/>
            <a:ext cx="8279885" cy="1608133"/>
          </a:xfrm>
          <a:prstGeom prst="rect">
            <a:avLst/>
          </a:prstGeom>
        </p:spPr>
        <p:txBody>
          <a:bodyPr wrap="square" lIns="68580" tIns="34290" rIns="68580" bIns="34290">
            <a:spAutoFit/>
          </a:bodyPr>
          <a:lstStyle/>
          <a:p>
            <a:pPr algn="just"/>
            <a:r>
              <a:rPr lang="es-ES" sz="1200" dirty="0" smtClean="0"/>
              <a:t>Las cerámicas encontradas </a:t>
            </a:r>
            <a:r>
              <a:rPr lang="es-ES" sz="1200" dirty="0"/>
              <a:t>en las tumbas </a:t>
            </a:r>
            <a:r>
              <a:rPr lang="es-ES" sz="1200" dirty="0" smtClean="0"/>
              <a:t>revelan de </a:t>
            </a:r>
            <a:r>
              <a:rPr lang="es-ES" sz="1200" dirty="0"/>
              <a:t>diversas enfermedades en estas culturas. </a:t>
            </a:r>
            <a:endParaRPr lang="es-ES" sz="1200" dirty="0" smtClean="0"/>
          </a:p>
          <a:p>
            <a:pPr algn="just"/>
            <a:r>
              <a:rPr lang="es-ES" sz="1200" dirty="0"/>
              <a:t>“Del análisis de las figuras se han supuesto la existencia de específicas entidades patológicas, entre otras apreciaciones culturales, durante el antiguo Perú. Investigadores e historiadores médicos coinciden en el reconocimiento de enfermedades por las manifestaciones de signos exteriorizados coincidentes con los de la metodología semiológica vigente en las ciencias </a:t>
            </a:r>
            <a:r>
              <a:rPr lang="es-ES" sz="1200" dirty="0" smtClean="0"/>
              <a:t>médicas". </a:t>
            </a:r>
          </a:p>
          <a:p>
            <a:pPr algn="just"/>
            <a:endParaRPr lang="es-ES" sz="1200" dirty="0" smtClean="0"/>
          </a:p>
          <a:p>
            <a:pPr algn="just"/>
            <a:r>
              <a:rPr lang="es-ES" sz="1200" dirty="0" smtClean="0"/>
              <a:t>“De </a:t>
            </a:r>
            <a:r>
              <a:rPr lang="es-ES" sz="1200" dirty="0"/>
              <a:t>los rostros o facie de cada ícono de cerámica (popularmente conocidos como «huacos») puede formularse una colección retrospectiva de «la semiología de algunas modalidades de la patología del </a:t>
            </a:r>
            <a:r>
              <a:rPr lang="es-ES" sz="1200" dirty="0" smtClean="0"/>
              <a:t>Incario</a:t>
            </a:r>
            <a:r>
              <a:rPr lang="es-ES" sz="1200" dirty="0"/>
              <a:t>"</a:t>
            </a:r>
            <a:r>
              <a:rPr lang="es-ES" sz="1200" dirty="0" smtClean="0"/>
              <a:t>. </a:t>
            </a:r>
            <a:r>
              <a:rPr lang="en-US" sz="1200" dirty="0"/>
              <a:t>
</a:t>
            </a:r>
            <a:endParaRPr lang="es-PE" sz="1200" dirty="0"/>
          </a:p>
        </p:txBody>
      </p:sp>
      <p:sp>
        <p:nvSpPr>
          <p:cNvPr id="5" name="4 CuadroTexto"/>
          <p:cNvSpPr txBox="1"/>
          <p:nvPr/>
        </p:nvSpPr>
        <p:spPr>
          <a:xfrm>
            <a:off x="722202" y="3971305"/>
            <a:ext cx="6700838" cy="284693"/>
          </a:xfrm>
          <a:prstGeom prst="rect">
            <a:avLst/>
          </a:prstGeom>
          <a:noFill/>
        </p:spPr>
        <p:txBody>
          <a:bodyPr wrap="square" lIns="68580" tIns="34290" rIns="68580" bIns="34290" rtlCol="0">
            <a:spAutoFit/>
          </a:bodyPr>
          <a:lstStyle/>
          <a:p>
            <a:r>
              <a:rPr lang="es-ES" sz="1000" dirty="0"/>
              <a:t>Hugo A. Dejo </a:t>
            </a:r>
            <a:r>
              <a:rPr lang="es-ES" sz="1000" dirty="0" err="1" smtClean="0"/>
              <a:t>Bustíos</a:t>
            </a:r>
            <a:r>
              <a:rPr lang="es-ES" sz="1000" dirty="0" smtClean="0"/>
              <a:t> (2008). </a:t>
            </a:r>
            <a:r>
              <a:rPr lang="es-ES" sz="1000" dirty="0" smtClean="0">
                <a:solidFill>
                  <a:srgbClr val="222222"/>
                </a:solidFill>
              </a:rPr>
              <a:t>Apuntes </a:t>
            </a:r>
            <a:r>
              <a:rPr lang="es-ES" sz="1000" dirty="0">
                <a:solidFill>
                  <a:srgbClr val="222222"/>
                </a:solidFill>
              </a:rPr>
              <a:t>de Salud y Medicina del Perú </a:t>
            </a:r>
            <a:r>
              <a:rPr lang="es-ES" sz="1000" dirty="0" smtClean="0">
                <a:solidFill>
                  <a:srgbClr val="222222"/>
                </a:solidFill>
              </a:rPr>
              <a:t>Antiguo–Antología. Lima, Nóstica editorial</a:t>
            </a:r>
            <a:r>
              <a:rPr lang="es-ES" dirty="0" smtClean="0">
                <a:solidFill>
                  <a:srgbClr val="222222"/>
                </a:solidFill>
                <a:latin typeface="ArialMT"/>
              </a:rPr>
              <a:t>.</a:t>
            </a:r>
            <a:endParaRPr lang="es-PE" dirty="0"/>
          </a:p>
        </p:txBody>
      </p:sp>
    </p:spTree>
    <p:extLst>
      <p:ext uri="{BB962C8B-B14F-4D97-AF65-F5344CB8AC3E}">
        <p14:creationId xmlns:p14="http://schemas.microsoft.com/office/powerpoint/2010/main" val="37759392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97828" y="797826"/>
            <a:ext cx="7886700" cy="774120"/>
          </a:xfrm>
        </p:spPr>
        <p:txBody>
          <a:bodyPr>
            <a:normAutofit/>
          </a:bodyPr>
          <a:lstStyle/>
          <a:p>
            <a:r>
              <a:rPr lang="es-PE" sz="1800" b="1" dirty="0">
                <a:solidFill>
                  <a:schemeClr val="accent2"/>
                </a:solidFill>
                <a:effectLst>
                  <a:outerShdw blurRad="38100" dist="38100" dir="2700000" algn="tl">
                    <a:srgbClr val="000000">
                      <a:alpha val="43137"/>
                    </a:srgbClr>
                  </a:outerShdw>
                </a:effectLst>
              </a:rPr>
              <a:t>4. </a:t>
            </a:r>
            <a:r>
              <a:rPr lang="en-US" sz="1800" b="1" dirty="0" err="1">
                <a:solidFill>
                  <a:schemeClr val="accent2"/>
                </a:solidFill>
                <a:effectLst>
                  <a:outerShdw blurRad="38100" dist="38100" dir="2700000" algn="tl">
                    <a:srgbClr val="000000">
                      <a:alpha val="43137"/>
                    </a:srgbClr>
                  </a:outerShdw>
                </a:effectLst>
              </a:rPr>
              <a:t>Elenco</a:t>
            </a:r>
            <a:r>
              <a:rPr lang="en-US" sz="1800" b="1" dirty="0">
                <a:solidFill>
                  <a:schemeClr val="accent2"/>
                </a:solidFill>
                <a:effectLst>
                  <a:outerShdw blurRad="38100" dist="38100" dir="2700000" algn="tl">
                    <a:srgbClr val="000000">
                      <a:alpha val="43137"/>
                    </a:srgbClr>
                  </a:outerShdw>
                </a:effectLst>
              </a:rPr>
              <a:t> de </a:t>
            </a:r>
            <a:r>
              <a:rPr lang="en-US" sz="1800" b="1" dirty="0" err="1">
                <a:solidFill>
                  <a:schemeClr val="accent2"/>
                </a:solidFill>
                <a:effectLst>
                  <a:outerShdw blurRad="38100" dist="38100" dir="2700000" algn="tl">
                    <a:srgbClr val="000000">
                      <a:alpha val="43137"/>
                    </a:srgbClr>
                  </a:outerShdw>
                </a:effectLst>
              </a:rPr>
              <a:t>las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principales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fuentes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para</a:t>
            </a:r>
            <a:r>
              <a:rPr lang="en-US" sz="1800" b="1" dirty="0">
                <a:solidFill>
                  <a:schemeClr val="accent2"/>
                </a:solidFill>
                <a:effectLst>
                  <a:outerShdw blurRad="38100" dist="38100" dir="2700000" algn="tl">
                    <a:srgbClr val="000000">
                      <a:alpha val="43137"/>
                    </a:srgbClr>
                  </a:outerShdw>
                </a:effectLst>
              </a:rPr>
              <a:t> la </a:t>
            </a:r>
            <a:r>
              <a:rPr lang="en-US" sz="1800" b="1" dirty="0" err="1">
                <a:solidFill>
                  <a:schemeClr val="accent2"/>
                </a:solidFill>
                <a:effectLst>
                  <a:outerShdw blurRad="38100" dist="38100" dir="2700000" algn="tl">
                    <a:srgbClr val="000000">
                      <a:alpha val="43137"/>
                    </a:srgbClr>
                  </a:outerShdw>
                </a:effectLst>
              </a:rPr>
              <a:t>historia</a:t>
            </a:r>
            <a:r>
              <a:rPr lang="en-US" sz="1800" b="1" dirty="0">
                <a:solidFill>
                  <a:schemeClr val="accent2"/>
                </a:solidFill>
                <a:effectLst>
                  <a:outerShdw blurRad="38100" dist="38100" dir="2700000" algn="tl">
                    <a:srgbClr val="000000">
                      <a:alpha val="43137"/>
                    </a:srgbClr>
                  </a:outerShdw>
                </a:effectLst>
              </a:rPr>
              <a:t> de la </a:t>
            </a:r>
            <a:r>
              <a:rPr lang="en-US" sz="1800" b="1" dirty="0" err="1">
                <a:solidFill>
                  <a:schemeClr val="accent2"/>
                </a:solidFill>
                <a:effectLst>
                  <a:outerShdw blurRad="38100" dist="38100" dir="2700000" algn="tl">
                    <a:srgbClr val="000000">
                      <a:alpha val="43137"/>
                    </a:srgbClr>
                  </a:outerShdw>
                </a:effectLst>
              </a:rPr>
              <a:t>medicina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precolombina</a:t>
            </a:r>
            <a:r>
              <a:rPr lang="en-US" sz="1800" b="1" dirty="0">
                <a:solidFill>
                  <a:schemeClr val="accent2"/>
                </a:solidFill>
                <a:effectLst>
                  <a:outerShdw blurRad="38100" dist="38100" dir="2700000" algn="tl">
                    <a:srgbClr val="000000">
                      <a:alpha val="43137"/>
                    </a:srgbClr>
                  </a:outerShdw>
                </a:effectLst>
              </a:rPr>
              <a:t> e Inca en </a:t>
            </a:r>
            <a:r>
              <a:rPr lang="en-US" sz="1800" b="1" dirty="0" err="1">
                <a:solidFill>
                  <a:schemeClr val="accent2"/>
                </a:solidFill>
                <a:effectLst>
                  <a:outerShdw blurRad="38100" dist="38100" dir="2700000" algn="tl">
                    <a:srgbClr val="000000">
                      <a:alpha val="43137"/>
                    </a:srgbClr>
                  </a:outerShdw>
                </a:effectLst>
              </a:rPr>
              <a:t>Perú</a:t>
            </a:r>
            <a:r>
              <a:rPr lang="en-US" sz="1800" b="1" dirty="0">
                <a:solidFill>
                  <a:schemeClr val="accent2"/>
                </a:solidFill>
                <a:effectLst>
                  <a:outerShdw blurRad="38100" dist="38100" dir="2700000" algn="tl">
                    <a:srgbClr val="000000">
                      <a:alpha val="43137"/>
                    </a:srgbClr>
                  </a:outerShdw>
                </a:effectLst>
              </a:rPr>
              <a:t> </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628650" y="1369219"/>
            <a:ext cx="8255577" cy="2931319"/>
          </a:xfrm>
        </p:spPr>
        <p:txBody>
          <a:bodyPr>
            <a:normAutofit lnSpcReduction="10000"/>
          </a:bodyPr>
          <a:lstStyle/>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r>
              <a:rPr lang="es-PE" dirty="0"/>
              <a:t>	</a:t>
            </a:r>
          </a:p>
        </p:txBody>
      </p:sp>
      <p:sp>
        <p:nvSpPr>
          <p:cNvPr id="4" name="3 Rectángulo"/>
          <p:cNvSpPr/>
          <p:nvPr/>
        </p:nvSpPr>
        <p:spPr>
          <a:xfrm>
            <a:off x="492640" y="1723647"/>
            <a:ext cx="8279885" cy="992579"/>
          </a:xfrm>
          <a:prstGeom prst="rect">
            <a:avLst/>
          </a:prstGeom>
        </p:spPr>
        <p:txBody>
          <a:bodyPr wrap="square" lIns="68580" tIns="34290" rIns="68580" bIns="34290">
            <a:spAutoFit/>
          </a:bodyPr>
          <a:lstStyle/>
          <a:p>
            <a:pPr algn="just"/>
            <a:r>
              <a:rPr lang="es-ES" sz="1200" dirty="0" smtClean="0"/>
              <a:t>“</a:t>
            </a:r>
            <a:r>
              <a:rPr lang="es-ES" sz="1200" dirty="0"/>
              <a:t>Las cerámicas de las facies, revelan manifestaciones de alteraciones físicas y </a:t>
            </a:r>
            <a:r>
              <a:rPr lang="es-ES" sz="1200" dirty="0" err="1"/>
              <a:t>psicoexpresivas</a:t>
            </a:r>
            <a:r>
              <a:rPr lang="es-ES" sz="1200" dirty="0"/>
              <a:t> que semejan a una fotografía por la precisión y finura de los detalles; se les conoce como los «huaco-retratos» de la cultura Moche. Además es posible identificar entidades congénitas, neurológicas que incluyen diversas características de parálisis y múltiples deformaciones patológicas con enfermedades dérmicas y algunos de concepción antropomorfa. Hay representaciones somáticas estructurales con deformaciones </a:t>
            </a:r>
            <a:r>
              <a:rPr lang="es-ES" sz="1200" dirty="0" err="1"/>
              <a:t>osteomusculares</a:t>
            </a:r>
            <a:r>
              <a:rPr lang="es-ES" sz="1200" dirty="0"/>
              <a:t>, ausencia traumática de extremidades, defectos braquiales y crurales, </a:t>
            </a:r>
            <a:r>
              <a:rPr lang="es-ES" sz="1200" dirty="0" smtClean="0"/>
              <a:t>tumoraciones”.</a:t>
            </a:r>
            <a:endParaRPr lang="es-PE" sz="1200" dirty="0"/>
          </a:p>
        </p:txBody>
      </p:sp>
      <p:sp>
        <p:nvSpPr>
          <p:cNvPr id="5" name="4 CuadroTexto"/>
          <p:cNvSpPr txBox="1"/>
          <p:nvPr/>
        </p:nvSpPr>
        <p:spPr>
          <a:xfrm>
            <a:off x="722202" y="3971305"/>
            <a:ext cx="6700838" cy="284693"/>
          </a:xfrm>
          <a:prstGeom prst="rect">
            <a:avLst/>
          </a:prstGeom>
          <a:noFill/>
        </p:spPr>
        <p:txBody>
          <a:bodyPr wrap="square" lIns="68580" tIns="34290" rIns="68580" bIns="34290" rtlCol="0">
            <a:spAutoFit/>
          </a:bodyPr>
          <a:lstStyle/>
          <a:p>
            <a:r>
              <a:rPr lang="es-ES" sz="1000" dirty="0"/>
              <a:t>Hugo A. Dejo </a:t>
            </a:r>
            <a:r>
              <a:rPr lang="es-ES" sz="1000" dirty="0" err="1" smtClean="0"/>
              <a:t>Bustíos</a:t>
            </a:r>
            <a:r>
              <a:rPr lang="es-ES" sz="1000" dirty="0" smtClean="0"/>
              <a:t> (2008). </a:t>
            </a:r>
            <a:r>
              <a:rPr lang="es-ES" sz="1000" dirty="0" smtClean="0">
                <a:solidFill>
                  <a:srgbClr val="222222"/>
                </a:solidFill>
              </a:rPr>
              <a:t>Apuntes </a:t>
            </a:r>
            <a:r>
              <a:rPr lang="es-ES" sz="1000" dirty="0">
                <a:solidFill>
                  <a:srgbClr val="222222"/>
                </a:solidFill>
              </a:rPr>
              <a:t>de Salud y Medicina del Perú </a:t>
            </a:r>
            <a:r>
              <a:rPr lang="es-ES" sz="1000" dirty="0" smtClean="0">
                <a:solidFill>
                  <a:srgbClr val="222222"/>
                </a:solidFill>
              </a:rPr>
              <a:t>Antiguo–Antología. Lima, Nóstica editorial</a:t>
            </a:r>
            <a:r>
              <a:rPr lang="es-ES" dirty="0" smtClean="0">
                <a:solidFill>
                  <a:srgbClr val="222222"/>
                </a:solidFill>
                <a:latin typeface="ArialMT"/>
              </a:rPr>
              <a:t>.</a:t>
            </a:r>
            <a:endParaRPr lang="es-PE" dirty="0"/>
          </a:p>
        </p:txBody>
      </p:sp>
    </p:spTree>
    <p:extLst>
      <p:ext uri="{BB962C8B-B14F-4D97-AF65-F5344CB8AC3E}">
        <p14:creationId xmlns:p14="http://schemas.microsoft.com/office/powerpoint/2010/main" val="37759392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8101" y="767003"/>
            <a:ext cx="7886700" cy="733023"/>
          </a:xfrm>
        </p:spPr>
        <p:txBody>
          <a:bodyPr>
            <a:normAutofit/>
          </a:bodyPr>
          <a:lstStyle/>
          <a:p>
            <a:r>
              <a:rPr lang="es-PE" sz="1800" b="1" dirty="0">
                <a:solidFill>
                  <a:schemeClr val="accent2"/>
                </a:solidFill>
                <a:effectLst>
                  <a:outerShdw blurRad="38100" dist="38100" dir="2700000" algn="tl">
                    <a:srgbClr val="000000">
                      <a:alpha val="43137"/>
                    </a:srgbClr>
                  </a:outerShdw>
                </a:effectLst>
              </a:rPr>
              <a:t>4. </a:t>
            </a:r>
            <a:r>
              <a:rPr lang="en-US" sz="1800" b="1" dirty="0" err="1">
                <a:solidFill>
                  <a:schemeClr val="accent2"/>
                </a:solidFill>
                <a:effectLst>
                  <a:outerShdw blurRad="38100" dist="38100" dir="2700000" algn="tl">
                    <a:srgbClr val="000000">
                      <a:alpha val="43137"/>
                    </a:srgbClr>
                  </a:outerShdw>
                </a:effectLst>
              </a:rPr>
              <a:t>Elenco</a:t>
            </a:r>
            <a:r>
              <a:rPr lang="en-US" sz="1800" b="1" dirty="0">
                <a:solidFill>
                  <a:schemeClr val="accent2"/>
                </a:solidFill>
                <a:effectLst>
                  <a:outerShdw blurRad="38100" dist="38100" dir="2700000" algn="tl">
                    <a:srgbClr val="000000">
                      <a:alpha val="43137"/>
                    </a:srgbClr>
                  </a:outerShdw>
                </a:effectLst>
              </a:rPr>
              <a:t> de </a:t>
            </a:r>
            <a:r>
              <a:rPr lang="en-US" sz="1800" b="1" dirty="0" err="1">
                <a:solidFill>
                  <a:schemeClr val="accent2"/>
                </a:solidFill>
                <a:effectLst>
                  <a:outerShdw blurRad="38100" dist="38100" dir="2700000" algn="tl">
                    <a:srgbClr val="000000">
                      <a:alpha val="43137"/>
                    </a:srgbClr>
                  </a:outerShdw>
                </a:effectLst>
              </a:rPr>
              <a:t>las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principales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fuentes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para</a:t>
            </a:r>
            <a:r>
              <a:rPr lang="en-US" sz="1800" b="1" dirty="0">
                <a:solidFill>
                  <a:schemeClr val="accent2"/>
                </a:solidFill>
                <a:effectLst>
                  <a:outerShdw blurRad="38100" dist="38100" dir="2700000" algn="tl">
                    <a:srgbClr val="000000">
                      <a:alpha val="43137"/>
                    </a:srgbClr>
                  </a:outerShdw>
                </a:effectLst>
              </a:rPr>
              <a:t> la </a:t>
            </a:r>
            <a:r>
              <a:rPr lang="en-US" sz="1800" b="1" dirty="0" err="1">
                <a:solidFill>
                  <a:schemeClr val="accent2"/>
                </a:solidFill>
                <a:effectLst>
                  <a:outerShdw blurRad="38100" dist="38100" dir="2700000" algn="tl">
                    <a:srgbClr val="000000">
                      <a:alpha val="43137"/>
                    </a:srgbClr>
                  </a:outerShdw>
                </a:effectLst>
              </a:rPr>
              <a:t>historia</a:t>
            </a:r>
            <a:r>
              <a:rPr lang="en-US" sz="1800" b="1" dirty="0">
                <a:solidFill>
                  <a:schemeClr val="accent2"/>
                </a:solidFill>
                <a:effectLst>
                  <a:outerShdw blurRad="38100" dist="38100" dir="2700000" algn="tl">
                    <a:srgbClr val="000000">
                      <a:alpha val="43137"/>
                    </a:srgbClr>
                  </a:outerShdw>
                </a:effectLst>
              </a:rPr>
              <a:t> de la </a:t>
            </a:r>
            <a:r>
              <a:rPr lang="en-US" sz="1800" b="1" dirty="0" err="1">
                <a:solidFill>
                  <a:schemeClr val="accent2"/>
                </a:solidFill>
                <a:effectLst>
                  <a:outerShdw blurRad="38100" dist="38100" dir="2700000" algn="tl">
                    <a:srgbClr val="000000">
                      <a:alpha val="43137"/>
                    </a:srgbClr>
                  </a:outerShdw>
                </a:effectLst>
              </a:rPr>
              <a:t>medicina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precolombina</a:t>
            </a:r>
            <a:r>
              <a:rPr lang="en-US" sz="1800" b="1" dirty="0">
                <a:solidFill>
                  <a:schemeClr val="accent2"/>
                </a:solidFill>
                <a:effectLst>
                  <a:outerShdw blurRad="38100" dist="38100" dir="2700000" algn="tl">
                    <a:srgbClr val="000000">
                      <a:alpha val="43137"/>
                    </a:srgbClr>
                  </a:outerShdw>
                </a:effectLst>
              </a:rPr>
              <a:t> e Inca en </a:t>
            </a:r>
            <a:r>
              <a:rPr lang="en-US" sz="1800" b="1" dirty="0" err="1">
                <a:solidFill>
                  <a:schemeClr val="accent2"/>
                </a:solidFill>
                <a:effectLst>
                  <a:outerShdw blurRad="38100" dist="38100" dir="2700000" algn="tl">
                    <a:srgbClr val="000000">
                      <a:alpha val="43137"/>
                    </a:srgbClr>
                  </a:outerShdw>
                </a:effectLst>
              </a:rPr>
              <a:t>Perú</a:t>
            </a:r>
            <a:r>
              <a:rPr lang="en-US" sz="1800" b="1" dirty="0">
                <a:solidFill>
                  <a:schemeClr val="accent2"/>
                </a:solidFill>
                <a:effectLst>
                  <a:outerShdw blurRad="38100" dist="38100" dir="2700000" algn="tl">
                    <a:srgbClr val="000000">
                      <a:alpha val="43137"/>
                    </a:srgbClr>
                  </a:outerShdw>
                </a:effectLst>
              </a:rPr>
              <a:t> </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628650" y="1369219"/>
            <a:ext cx="8255577" cy="2931319"/>
          </a:xfrm>
        </p:spPr>
        <p:txBody>
          <a:bodyPr>
            <a:normAutofit lnSpcReduction="10000"/>
          </a:bodyPr>
          <a:lstStyle/>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r>
              <a:rPr lang="es-PE" dirty="0"/>
              <a:t>	</a:t>
            </a:r>
          </a:p>
        </p:txBody>
      </p:sp>
      <p:sp>
        <p:nvSpPr>
          <p:cNvPr id="4" name="3 Rectángulo"/>
          <p:cNvSpPr/>
          <p:nvPr/>
        </p:nvSpPr>
        <p:spPr>
          <a:xfrm>
            <a:off x="492639" y="1579810"/>
            <a:ext cx="8279885" cy="807913"/>
          </a:xfrm>
          <a:prstGeom prst="rect">
            <a:avLst/>
          </a:prstGeom>
        </p:spPr>
        <p:txBody>
          <a:bodyPr wrap="square" lIns="68580" tIns="34290" rIns="68580" bIns="34290">
            <a:spAutoFit/>
          </a:bodyPr>
          <a:lstStyle/>
          <a:p>
            <a:pPr algn="just"/>
            <a:r>
              <a:rPr lang="en-US" sz="1200" dirty="0" smtClean="0"/>
              <a:t>"</a:t>
            </a:r>
            <a:r>
              <a:rPr lang="es-ES" sz="1200" dirty="0"/>
              <a:t>Muchas son las enfermedades identificadas basándose en las cerámicas; como las siguientes: obesidad, bocio tiroides, </a:t>
            </a:r>
            <a:r>
              <a:rPr lang="es-ES" sz="1200" dirty="0" err="1"/>
              <a:t>esteatopigea</a:t>
            </a:r>
            <a:r>
              <a:rPr lang="es-ES" sz="1200" dirty="0"/>
              <a:t>, lesiones faciales de nervios facial y trigémino, ceguera, labio leporino, deformaciones nasales y destrucciones del tabique congénito y adquirido, exoftalmos, </a:t>
            </a:r>
            <a:r>
              <a:rPr lang="es-ES" sz="1200" dirty="0" err="1"/>
              <a:t>ptosis</a:t>
            </a:r>
            <a:r>
              <a:rPr lang="es-ES" sz="1200" dirty="0"/>
              <a:t> palpebral, goma sifilítico facial, uta, pinta, erosiones cutáneas, rostros mutilados, deformaciones craneales, </a:t>
            </a:r>
            <a:r>
              <a:rPr lang="es-ES" sz="1200" dirty="0" err="1" smtClean="0"/>
              <a:t>etc</a:t>
            </a:r>
            <a:r>
              <a:rPr lang="en-US" sz="1200" dirty="0"/>
              <a:t> "</a:t>
            </a:r>
            <a:endParaRPr lang="es-PE" sz="1200" dirty="0"/>
          </a:p>
        </p:txBody>
      </p:sp>
      <p:sp>
        <p:nvSpPr>
          <p:cNvPr id="5" name="4 CuadroTexto"/>
          <p:cNvSpPr txBox="1"/>
          <p:nvPr/>
        </p:nvSpPr>
        <p:spPr>
          <a:xfrm>
            <a:off x="722202" y="3971305"/>
            <a:ext cx="6700838" cy="284693"/>
          </a:xfrm>
          <a:prstGeom prst="rect">
            <a:avLst/>
          </a:prstGeom>
          <a:noFill/>
        </p:spPr>
        <p:txBody>
          <a:bodyPr wrap="square" lIns="68580" tIns="34290" rIns="68580" bIns="34290" rtlCol="0">
            <a:spAutoFit/>
          </a:bodyPr>
          <a:lstStyle/>
          <a:p>
            <a:r>
              <a:rPr lang="es-ES" sz="1000" dirty="0"/>
              <a:t>Hugo A. Dejo </a:t>
            </a:r>
            <a:r>
              <a:rPr lang="es-ES" sz="1000" dirty="0" err="1" smtClean="0"/>
              <a:t>Bustíos</a:t>
            </a:r>
            <a:r>
              <a:rPr lang="es-ES" sz="1000" dirty="0" smtClean="0"/>
              <a:t> (2008). </a:t>
            </a:r>
            <a:r>
              <a:rPr lang="es-ES" sz="1000" dirty="0" smtClean="0">
                <a:solidFill>
                  <a:srgbClr val="222222"/>
                </a:solidFill>
              </a:rPr>
              <a:t>Apuntes </a:t>
            </a:r>
            <a:r>
              <a:rPr lang="es-ES" sz="1000" dirty="0">
                <a:solidFill>
                  <a:srgbClr val="222222"/>
                </a:solidFill>
              </a:rPr>
              <a:t>de Salud y Medicina del Perú </a:t>
            </a:r>
            <a:r>
              <a:rPr lang="es-ES" sz="1000" dirty="0" smtClean="0">
                <a:solidFill>
                  <a:srgbClr val="222222"/>
                </a:solidFill>
              </a:rPr>
              <a:t>Antiguo–Antología. Lima, Nóstica editorial</a:t>
            </a:r>
            <a:r>
              <a:rPr lang="es-ES" dirty="0" smtClean="0">
                <a:solidFill>
                  <a:srgbClr val="222222"/>
                </a:solidFill>
                <a:latin typeface="ArialMT"/>
              </a:rPr>
              <a:t>.</a:t>
            </a:r>
            <a:endParaRPr lang="es-PE" dirty="0"/>
          </a:p>
        </p:txBody>
      </p:sp>
    </p:spTree>
    <p:extLst>
      <p:ext uri="{BB962C8B-B14F-4D97-AF65-F5344CB8AC3E}">
        <p14:creationId xmlns:p14="http://schemas.microsoft.com/office/powerpoint/2010/main" val="37759392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9232" y="838923"/>
            <a:ext cx="7886700" cy="774120"/>
          </a:xfrm>
        </p:spPr>
        <p:txBody>
          <a:bodyPr>
            <a:normAutofit/>
          </a:bodyPr>
          <a:lstStyle/>
          <a:p>
            <a:r>
              <a:rPr lang="es-PE" sz="1800" b="1" dirty="0">
                <a:solidFill>
                  <a:schemeClr val="accent2"/>
                </a:solidFill>
                <a:effectLst>
                  <a:outerShdw blurRad="38100" dist="38100" dir="2700000" algn="tl">
                    <a:srgbClr val="000000">
                      <a:alpha val="43137"/>
                    </a:srgbClr>
                  </a:outerShdw>
                </a:effectLst>
              </a:rPr>
              <a:t>4. </a:t>
            </a:r>
            <a:r>
              <a:rPr lang="en-US" sz="1800" b="1" dirty="0" err="1">
                <a:solidFill>
                  <a:schemeClr val="accent2"/>
                </a:solidFill>
                <a:effectLst>
                  <a:outerShdw blurRad="38100" dist="38100" dir="2700000" algn="tl">
                    <a:srgbClr val="000000">
                      <a:alpha val="43137"/>
                    </a:srgbClr>
                  </a:outerShdw>
                </a:effectLst>
              </a:rPr>
              <a:t>Elenco</a:t>
            </a:r>
            <a:r>
              <a:rPr lang="en-US" sz="1800" b="1" dirty="0">
                <a:solidFill>
                  <a:schemeClr val="accent2"/>
                </a:solidFill>
                <a:effectLst>
                  <a:outerShdw blurRad="38100" dist="38100" dir="2700000" algn="tl">
                    <a:srgbClr val="000000">
                      <a:alpha val="43137"/>
                    </a:srgbClr>
                  </a:outerShdw>
                </a:effectLst>
              </a:rPr>
              <a:t> de </a:t>
            </a:r>
            <a:r>
              <a:rPr lang="en-US" sz="1800" b="1" dirty="0" err="1">
                <a:solidFill>
                  <a:schemeClr val="accent2"/>
                </a:solidFill>
                <a:effectLst>
                  <a:outerShdw blurRad="38100" dist="38100" dir="2700000" algn="tl">
                    <a:srgbClr val="000000">
                      <a:alpha val="43137"/>
                    </a:srgbClr>
                  </a:outerShdw>
                </a:effectLst>
              </a:rPr>
              <a:t>las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principales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fuentes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para</a:t>
            </a:r>
            <a:r>
              <a:rPr lang="en-US" sz="1800" b="1" dirty="0">
                <a:solidFill>
                  <a:schemeClr val="accent2"/>
                </a:solidFill>
                <a:effectLst>
                  <a:outerShdw blurRad="38100" dist="38100" dir="2700000" algn="tl">
                    <a:srgbClr val="000000">
                      <a:alpha val="43137"/>
                    </a:srgbClr>
                  </a:outerShdw>
                </a:effectLst>
              </a:rPr>
              <a:t> la </a:t>
            </a:r>
            <a:r>
              <a:rPr lang="en-US" sz="1800" b="1" dirty="0" err="1">
                <a:solidFill>
                  <a:schemeClr val="accent2"/>
                </a:solidFill>
                <a:effectLst>
                  <a:outerShdw blurRad="38100" dist="38100" dir="2700000" algn="tl">
                    <a:srgbClr val="000000">
                      <a:alpha val="43137"/>
                    </a:srgbClr>
                  </a:outerShdw>
                </a:effectLst>
              </a:rPr>
              <a:t>historia</a:t>
            </a:r>
            <a:r>
              <a:rPr lang="en-US" sz="1800" b="1" dirty="0">
                <a:solidFill>
                  <a:schemeClr val="accent2"/>
                </a:solidFill>
                <a:effectLst>
                  <a:outerShdw blurRad="38100" dist="38100" dir="2700000" algn="tl">
                    <a:srgbClr val="000000">
                      <a:alpha val="43137"/>
                    </a:srgbClr>
                  </a:outerShdw>
                </a:effectLst>
              </a:rPr>
              <a:t> de la </a:t>
            </a:r>
            <a:r>
              <a:rPr lang="en-US" sz="1800" b="1" dirty="0" err="1">
                <a:solidFill>
                  <a:schemeClr val="accent2"/>
                </a:solidFill>
                <a:effectLst>
                  <a:outerShdw blurRad="38100" dist="38100" dir="2700000" algn="tl">
                    <a:srgbClr val="000000">
                      <a:alpha val="43137"/>
                    </a:srgbClr>
                  </a:outerShdw>
                </a:effectLst>
              </a:rPr>
              <a:t>medicina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precolombina</a:t>
            </a:r>
            <a:r>
              <a:rPr lang="en-US" sz="1800" b="1" dirty="0">
                <a:solidFill>
                  <a:schemeClr val="accent2"/>
                </a:solidFill>
                <a:effectLst>
                  <a:outerShdw blurRad="38100" dist="38100" dir="2700000" algn="tl">
                    <a:srgbClr val="000000">
                      <a:alpha val="43137"/>
                    </a:srgbClr>
                  </a:outerShdw>
                </a:effectLst>
              </a:rPr>
              <a:t> e Inca en </a:t>
            </a:r>
            <a:r>
              <a:rPr lang="en-US" sz="1800" b="1" dirty="0" err="1">
                <a:solidFill>
                  <a:schemeClr val="accent2"/>
                </a:solidFill>
                <a:effectLst>
                  <a:outerShdw blurRad="38100" dist="38100" dir="2700000" algn="tl">
                    <a:srgbClr val="000000">
                      <a:alpha val="43137"/>
                    </a:srgbClr>
                  </a:outerShdw>
                </a:effectLst>
              </a:rPr>
              <a:t>Perú</a:t>
            </a:r>
            <a:r>
              <a:rPr lang="en-US" sz="1800" b="1" dirty="0">
                <a:solidFill>
                  <a:schemeClr val="accent2"/>
                </a:solidFill>
                <a:effectLst>
                  <a:outerShdw blurRad="38100" dist="38100" dir="2700000" algn="tl">
                    <a:srgbClr val="000000">
                      <a:alpha val="43137"/>
                    </a:srgbClr>
                  </a:outerShdw>
                </a:effectLst>
              </a:rPr>
              <a:t> </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597828" y="1471961"/>
            <a:ext cx="8255577" cy="1579464"/>
          </a:xfrm>
        </p:spPr>
        <p:txBody>
          <a:bodyPr>
            <a:normAutofit fontScale="25000" lnSpcReduction="20000"/>
          </a:bodyPr>
          <a:lstStyle/>
          <a:p>
            <a:pPr algn="just">
              <a:buNone/>
            </a:pPr>
            <a:endParaRPr lang="es-PE" sz="1200" b="1" dirty="0"/>
          </a:p>
          <a:p>
            <a:pPr algn="just">
              <a:buNone/>
            </a:pPr>
            <a:endParaRPr lang="es-PE" dirty="0"/>
          </a:p>
          <a:p>
            <a:pPr marL="0" indent="0" algn="just">
              <a:buNone/>
            </a:pPr>
            <a:r>
              <a:rPr lang="en-US" sz="4800" dirty="0" err="1" smtClean="0"/>
              <a:t>Otra</a:t>
            </a:r>
            <a:r>
              <a:rPr lang="en-US" sz="4800" dirty="0" smtClean="0"/>
              <a:t> </a:t>
            </a:r>
            <a:r>
              <a:rPr lang="en-US" sz="4800" dirty="0" err="1" smtClean="0"/>
              <a:t>información</a:t>
            </a:r>
            <a:r>
              <a:rPr lang="en-US" sz="4800" dirty="0" smtClean="0"/>
              <a:t> </a:t>
            </a:r>
            <a:r>
              <a:rPr lang="en-US" sz="4800" dirty="0" err="1" smtClean="0"/>
              <a:t>preciosa</a:t>
            </a:r>
            <a:r>
              <a:rPr lang="en-US" sz="4800" dirty="0" smtClean="0"/>
              <a:t> </a:t>
            </a:r>
            <a:r>
              <a:rPr lang="en-US" sz="4800" dirty="0" err="1" smtClean="0"/>
              <a:t>que</a:t>
            </a:r>
            <a:r>
              <a:rPr lang="en-US" sz="4800" dirty="0" smtClean="0"/>
              <a:t> se </a:t>
            </a:r>
            <a:r>
              <a:rPr lang="en-US" sz="4800" dirty="0" err="1" smtClean="0"/>
              <a:t>deriva</a:t>
            </a:r>
            <a:r>
              <a:rPr lang="en-US" sz="4800" dirty="0" smtClean="0"/>
              <a:t> del </a:t>
            </a:r>
            <a:r>
              <a:rPr lang="en-US" sz="4800" dirty="0" err="1" smtClean="0"/>
              <a:t>estudio</a:t>
            </a:r>
            <a:r>
              <a:rPr lang="en-US" sz="4800" dirty="0" smtClean="0"/>
              <a:t> de la </a:t>
            </a:r>
            <a:r>
              <a:rPr lang="en-US" sz="4800" dirty="0" err="1" smtClean="0"/>
              <a:t>ceramica</a:t>
            </a:r>
            <a:r>
              <a:rPr lang="en-US" sz="4800" dirty="0" smtClean="0"/>
              <a:t> </a:t>
            </a:r>
            <a:r>
              <a:rPr lang="en-US" sz="4800" dirty="0" err="1" smtClean="0"/>
              <a:t>precolombina</a:t>
            </a:r>
            <a:r>
              <a:rPr lang="en-US" sz="4800" dirty="0" smtClean="0"/>
              <a:t> y de los </a:t>
            </a:r>
            <a:r>
              <a:rPr lang="en-US" sz="4800" dirty="0" err="1" smtClean="0"/>
              <a:t>escritos</a:t>
            </a:r>
            <a:r>
              <a:rPr lang="en-US" sz="4800" dirty="0" smtClean="0"/>
              <a:t> de los </a:t>
            </a:r>
            <a:r>
              <a:rPr lang="en-US" sz="4800" dirty="0" err="1" smtClean="0"/>
              <a:t>cronistas</a:t>
            </a:r>
            <a:r>
              <a:rPr lang="en-US" sz="4800" dirty="0" smtClean="0"/>
              <a:t> </a:t>
            </a:r>
            <a:r>
              <a:rPr lang="en-US" sz="4800" dirty="0" err="1" smtClean="0"/>
              <a:t>es</a:t>
            </a:r>
            <a:r>
              <a:rPr lang="en-US" sz="4800" dirty="0" smtClean="0"/>
              <a:t> el </a:t>
            </a:r>
            <a:r>
              <a:rPr lang="en-US" sz="4800" dirty="0" err="1" smtClean="0"/>
              <a:t>alumbramiento</a:t>
            </a:r>
            <a:r>
              <a:rPr lang="en-US" sz="4800" dirty="0" smtClean="0"/>
              <a:t>.</a:t>
            </a:r>
            <a:endParaRPr lang="en-US" sz="4800" dirty="0"/>
          </a:p>
          <a:p>
            <a:pPr marL="0" indent="0" algn="just">
              <a:buNone/>
            </a:pPr>
            <a:r>
              <a:rPr lang="en-US" sz="4800" dirty="0" err="1" smtClean="0"/>
              <a:t>Muchas</a:t>
            </a:r>
            <a:r>
              <a:rPr lang="en-US" sz="4800" dirty="0" smtClean="0"/>
              <a:t> </a:t>
            </a:r>
            <a:r>
              <a:rPr lang="en-US" sz="4800" dirty="0" err="1" smtClean="0"/>
              <a:t>cerámicas</a:t>
            </a:r>
            <a:r>
              <a:rPr lang="en-US" sz="4800" dirty="0" smtClean="0"/>
              <a:t> </a:t>
            </a:r>
            <a:r>
              <a:rPr lang="en-US" sz="4800" dirty="0" err="1" smtClean="0"/>
              <a:t>precolombinas</a:t>
            </a:r>
            <a:r>
              <a:rPr lang="en-US" sz="4800" dirty="0" smtClean="0"/>
              <a:t> e </a:t>
            </a:r>
            <a:r>
              <a:rPr lang="en-US" sz="4800" dirty="0" err="1" smtClean="0"/>
              <a:t>incas</a:t>
            </a:r>
            <a:r>
              <a:rPr lang="en-US" sz="4800" dirty="0" smtClean="0"/>
              <a:t> </a:t>
            </a:r>
            <a:r>
              <a:rPr lang="en-US" sz="4800" dirty="0" err="1" smtClean="0"/>
              <a:t>revelan</a:t>
            </a:r>
            <a:r>
              <a:rPr lang="en-US" sz="4800" dirty="0" smtClean="0"/>
              <a:t> </a:t>
            </a:r>
            <a:r>
              <a:rPr lang="en-US" sz="4800" dirty="0" err="1" smtClean="0"/>
              <a:t>que</a:t>
            </a:r>
            <a:r>
              <a:rPr lang="en-US" sz="4800" dirty="0" smtClean="0"/>
              <a:t> el </a:t>
            </a:r>
            <a:r>
              <a:rPr lang="en-US" sz="4800" dirty="0" err="1" smtClean="0"/>
              <a:t>parto</a:t>
            </a:r>
            <a:r>
              <a:rPr lang="en-US" sz="4800" dirty="0" smtClean="0"/>
              <a:t> </a:t>
            </a:r>
            <a:r>
              <a:rPr lang="en-US" sz="4800" dirty="0" err="1" smtClean="0"/>
              <a:t>han</a:t>
            </a:r>
            <a:r>
              <a:rPr lang="en-US" sz="4800" dirty="0" smtClean="0"/>
              <a:t> </a:t>
            </a:r>
            <a:r>
              <a:rPr lang="en-US" sz="4800" dirty="0" err="1" smtClean="0"/>
              <a:t>sido</a:t>
            </a:r>
            <a:r>
              <a:rPr lang="en-US" sz="4800" dirty="0" smtClean="0"/>
              <a:t> </a:t>
            </a:r>
            <a:r>
              <a:rPr lang="en-US" sz="4800" dirty="0" err="1" smtClean="0"/>
              <a:t>efectuados</a:t>
            </a:r>
            <a:r>
              <a:rPr lang="en-US" sz="4800" dirty="0" smtClean="0"/>
              <a:t> con la </a:t>
            </a:r>
            <a:r>
              <a:rPr lang="en-US" sz="4800" dirty="0" err="1" smtClean="0"/>
              <a:t>madre</a:t>
            </a:r>
            <a:r>
              <a:rPr lang="en-US" sz="4800" dirty="0" smtClean="0"/>
              <a:t> en </a:t>
            </a:r>
            <a:r>
              <a:rPr lang="en-US" sz="4800" dirty="0" err="1" smtClean="0"/>
              <a:t>posición</a:t>
            </a:r>
            <a:r>
              <a:rPr lang="en-US" sz="4800" dirty="0" smtClean="0"/>
              <a:t> vertical.</a:t>
            </a:r>
            <a:r>
              <a:rPr lang="en-US" sz="4800" dirty="0"/>
              <a:t>
</a:t>
            </a:r>
            <a:r>
              <a:rPr lang="en-US" sz="4800" dirty="0" smtClean="0"/>
              <a:t>En el </a:t>
            </a:r>
            <a:r>
              <a:rPr lang="en-US" sz="4800" dirty="0" err="1"/>
              <a:t>Museo</a:t>
            </a:r>
            <a:r>
              <a:rPr lang="en-US" sz="4800" dirty="0"/>
              <a:t> </a:t>
            </a:r>
            <a:r>
              <a:rPr lang="en-US" sz="4800" dirty="0" err="1" smtClean="0"/>
              <a:t>Arqueológico</a:t>
            </a:r>
            <a:r>
              <a:rPr lang="en-US" sz="4800" dirty="0" smtClean="0"/>
              <a:t> Rafael </a:t>
            </a:r>
            <a:r>
              <a:rPr lang="en-US" sz="4800" dirty="0" err="1" smtClean="0"/>
              <a:t>Larco</a:t>
            </a:r>
            <a:r>
              <a:rPr lang="en-US" sz="4800" dirty="0" smtClean="0"/>
              <a:t> Herrera </a:t>
            </a:r>
            <a:r>
              <a:rPr lang="en-US" sz="4800" dirty="0" err="1" smtClean="0"/>
              <a:t>es</a:t>
            </a:r>
            <a:r>
              <a:rPr lang="en-US" sz="4800" dirty="0" smtClean="0"/>
              <a:t> </a:t>
            </a:r>
            <a:r>
              <a:rPr lang="en-US" sz="4800" dirty="0" err="1" smtClean="0"/>
              <a:t>posible</a:t>
            </a:r>
            <a:r>
              <a:rPr lang="en-US" sz="4800" dirty="0" smtClean="0"/>
              <a:t> </a:t>
            </a:r>
            <a:r>
              <a:rPr lang="en-US" sz="4800" dirty="0" err="1" smtClean="0"/>
              <a:t>ver</a:t>
            </a:r>
            <a:r>
              <a:rPr lang="en-US" sz="4800" dirty="0" smtClean="0"/>
              <a:t> </a:t>
            </a:r>
            <a:r>
              <a:rPr lang="en-US" sz="4800" dirty="0" err="1" smtClean="0"/>
              <a:t>las</a:t>
            </a:r>
            <a:r>
              <a:rPr lang="en-US" sz="4800" dirty="0" smtClean="0"/>
              <a:t> </a:t>
            </a:r>
            <a:r>
              <a:rPr lang="en-US" sz="4800" dirty="0" err="1" smtClean="0"/>
              <a:t>cerámicas</a:t>
            </a:r>
            <a:r>
              <a:rPr lang="en-US" sz="4800" dirty="0" smtClean="0"/>
              <a:t> de </a:t>
            </a:r>
            <a:r>
              <a:rPr lang="en-US" sz="4800" dirty="0" err="1" smtClean="0"/>
              <a:t>unas</a:t>
            </a:r>
            <a:r>
              <a:rPr lang="en-US" sz="4800" dirty="0" smtClean="0"/>
              <a:t> </a:t>
            </a:r>
            <a:r>
              <a:rPr lang="en-US" sz="4800" dirty="0" err="1" smtClean="0"/>
              <a:t>mujeres</a:t>
            </a:r>
            <a:r>
              <a:rPr lang="en-US" sz="4800" dirty="0"/>
              <a:t> en </a:t>
            </a:r>
            <a:r>
              <a:rPr lang="en-US" sz="4800" dirty="0" err="1"/>
              <a:t>posición</a:t>
            </a:r>
            <a:r>
              <a:rPr lang="en-US" sz="4800" dirty="0"/>
              <a:t> vertical </a:t>
            </a:r>
            <a:r>
              <a:rPr lang="en-US" sz="4800" dirty="0" err="1"/>
              <a:t>que</a:t>
            </a:r>
            <a:r>
              <a:rPr lang="en-US" sz="4800" dirty="0"/>
              <a:t> </a:t>
            </a:r>
            <a:r>
              <a:rPr lang="en-US" sz="4800" dirty="0" smtClean="0"/>
              <a:t>son </a:t>
            </a:r>
            <a:r>
              <a:rPr lang="en-US" sz="4800" dirty="0" err="1" smtClean="0"/>
              <a:t>ayudadas</a:t>
            </a:r>
            <a:r>
              <a:rPr lang="en-US" sz="4800" dirty="0" smtClean="0"/>
              <a:t> </a:t>
            </a:r>
            <a:r>
              <a:rPr lang="en-US" sz="4800" dirty="0" err="1" smtClean="0"/>
              <a:t>por</a:t>
            </a:r>
            <a:r>
              <a:rPr lang="en-US" sz="4800" dirty="0" smtClean="0"/>
              <a:t> </a:t>
            </a:r>
            <a:r>
              <a:rPr lang="en-US" sz="4800" dirty="0" err="1" smtClean="0"/>
              <a:t>una</a:t>
            </a:r>
            <a:r>
              <a:rPr lang="en-US" sz="4800" dirty="0" smtClean="0"/>
              <a:t> </a:t>
            </a:r>
            <a:r>
              <a:rPr lang="en-US" sz="4800" dirty="0" err="1" smtClean="0"/>
              <a:t>partera</a:t>
            </a:r>
            <a:r>
              <a:rPr lang="en-US" sz="4800" dirty="0" smtClean="0"/>
              <a:t> </a:t>
            </a:r>
            <a:r>
              <a:rPr lang="en-US" sz="4800" dirty="0" err="1" smtClean="0"/>
              <a:t>durante</a:t>
            </a:r>
            <a:r>
              <a:rPr lang="en-US" sz="4800" dirty="0" smtClean="0"/>
              <a:t> el </a:t>
            </a:r>
            <a:r>
              <a:rPr lang="en-US" sz="4800" dirty="0" err="1" smtClean="0"/>
              <a:t>alumbramiento</a:t>
            </a:r>
            <a:r>
              <a:rPr lang="en-US" sz="4800" dirty="0" smtClean="0"/>
              <a:t>. 
</a:t>
            </a:r>
            <a:endParaRPr lang="es-PE" sz="7200" b="1" dirty="0" smtClean="0"/>
          </a:p>
          <a:p>
            <a:pPr marL="0" indent="0" algn="just">
              <a:buNone/>
            </a:pPr>
            <a:endParaRPr lang="es-PE" sz="7200" b="1" dirty="0"/>
          </a:p>
          <a:p>
            <a:pPr marL="0" indent="0" algn="just">
              <a:buNone/>
            </a:pPr>
            <a:endParaRPr lang="es-PE" sz="7200" b="1" dirty="0"/>
          </a:p>
          <a:p>
            <a:pPr algn="just">
              <a:buNone/>
            </a:pPr>
            <a:endParaRPr lang="es-PE" sz="1200" b="1" dirty="0"/>
          </a:p>
          <a:p>
            <a:pPr algn="just">
              <a:buNone/>
            </a:pPr>
            <a:endParaRPr lang="es-PE" sz="1200" b="1" dirty="0"/>
          </a:p>
          <a:p>
            <a:pPr algn="just">
              <a:buNone/>
            </a:pPr>
            <a:r>
              <a:rPr lang="es-PE" dirty="0"/>
              <a:t>	</a:t>
            </a:r>
          </a:p>
        </p:txBody>
      </p:sp>
      <p:sp>
        <p:nvSpPr>
          <p:cNvPr id="4" name="3 Rectángulo"/>
          <p:cNvSpPr/>
          <p:nvPr/>
        </p:nvSpPr>
        <p:spPr>
          <a:xfrm>
            <a:off x="492640" y="1353778"/>
            <a:ext cx="8279885" cy="900246"/>
          </a:xfrm>
          <a:prstGeom prst="rect">
            <a:avLst/>
          </a:prstGeom>
        </p:spPr>
        <p:txBody>
          <a:bodyPr wrap="square" lIns="68580" tIns="34290" rIns="68580" bIns="34290">
            <a:spAutoFit/>
          </a:bodyPr>
          <a:lstStyle/>
          <a:p>
            <a:pPr algn="just"/>
            <a:endParaRPr lang="en-US" sz="1800" b="1" dirty="0">
              <a:solidFill>
                <a:schemeClr val="accent2"/>
              </a:solidFill>
              <a:effectLst>
                <a:outerShdw blurRad="38100" dist="38100" dir="2700000" algn="tl">
                  <a:srgbClr val="000000">
                    <a:alpha val="43137"/>
                  </a:srgbClr>
                </a:outerShdw>
              </a:effectLst>
              <a:latin typeface="+mj-lt"/>
              <a:ea typeface="+mj-ea"/>
              <a:cs typeface="+mj-cs"/>
            </a:endParaRPr>
          </a:p>
          <a:p>
            <a:pPr algn="just"/>
            <a:endParaRPr lang="en-US" sz="1800" dirty="0"/>
          </a:p>
          <a:p>
            <a:pPr algn="just"/>
            <a:endParaRPr lang="es-PE" sz="1800" dirty="0"/>
          </a:p>
        </p:txBody>
      </p:sp>
      <p:sp>
        <p:nvSpPr>
          <p:cNvPr id="5" name="4 CuadroTexto"/>
          <p:cNvSpPr txBox="1"/>
          <p:nvPr/>
        </p:nvSpPr>
        <p:spPr>
          <a:xfrm>
            <a:off x="722202" y="3971305"/>
            <a:ext cx="6700838" cy="869469"/>
          </a:xfrm>
          <a:prstGeom prst="rect">
            <a:avLst/>
          </a:prstGeom>
          <a:noFill/>
        </p:spPr>
        <p:txBody>
          <a:bodyPr wrap="square" lIns="68580" tIns="34290" rIns="68580" bIns="34290" rtlCol="0">
            <a:spAutoFit/>
          </a:bodyPr>
          <a:lstStyle/>
          <a:p>
            <a:r>
              <a:rPr lang="es-ES" sz="1000" dirty="0"/>
              <a:t>Hugo A. Dejo </a:t>
            </a:r>
            <a:r>
              <a:rPr lang="es-ES" sz="1000" dirty="0" err="1" smtClean="0"/>
              <a:t>Bustíos</a:t>
            </a:r>
            <a:r>
              <a:rPr lang="es-ES" sz="1000" dirty="0" smtClean="0"/>
              <a:t> (2008). </a:t>
            </a:r>
            <a:r>
              <a:rPr lang="es-ES" sz="1000" dirty="0" smtClean="0">
                <a:solidFill>
                  <a:srgbClr val="222222"/>
                </a:solidFill>
              </a:rPr>
              <a:t>Apuntes </a:t>
            </a:r>
            <a:r>
              <a:rPr lang="es-ES" sz="1000" dirty="0">
                <a:solidFill>
                  <a:srgbClr val="222222"/>
                </a:solidFill>
              </a:rPr>
              <a:t>de Salud y Medicina del Perú </a:t>
            </a:r>
            <a:r>
              <a:rPr lang="es-ES" sz="1000" dirty="0" smtClean="0">
                <a:solidFill>
                  <a:srgbClr val="222222"/>
                </a:solidFill>
              </a:rPr>
              <a:t>Antiguo–Antología. Lima, Nóstica editorial</a:t>
            </a:r>
            <a:r>
              <a:rPr lang="es-ES" dirty="0">
                <a:solidFill>
                  <a:srgbClr val="222222"/>
                </a:solidFill>
                <a:latin typeface="ArialMT"/>
              </a:rPr>
              <a:t>. </a:t>
            </a:r>
            <a:endParaRPr lang="es-ES" dirty="0" smtClean="0">
              <a:solidFill>
                <a:srgbClr val="222222"/>
              </a:solidFill>
              <a:latin typeface="ArialMT"/>
            </a:endParaRPr>
          </a:p>
          <a:p>
            <a:r>
              <a:rPr lang="es-ES" sz="1000" dirty="0" smtClean="0">
                <a:solidFill>
                  <a:srgbClr val="222222"/>
                </a:solidFill>
              </a:rPr>
              <a:t>Rafael </a:t>
            </a:r>
            <a:r>
              <a:rPr lang="es-ES" sz="1000" dirty="0" err="1">
                <a:solidFill>
                  <a:srgbClr val="222222"/>
                </a:solidFill>
              </a:rPr>
              <a:t>Larco</a:t>
            </a:r>
            <a:r>
              <a:rPr lang="es-ES" sz="1000" dirty="0">
                <a:solidFill>
                  <a:srgbClr val="222222"/>
                </a:solidFill>
              </a:rPr>
              <a:t> </a:t>
            </a:r>
            <a:r>
              <a:rPr lang="es-ES" sz="1000" dirty="0" err="1">
                <a:solidFill>
                  <a:srgbClr val="222222"/>
                </a:solidFill>
              </a:rPr>
              <a:t>Hoyle</a:t>
            </a:r>
            <a:r>
              <a:rPr lang="es-ES" sz="1000" dirty="0">
                <a:solidFill>
                  <a:srgbClr val="222222"/>
                </a:solidFill>
              </a:rPr>
              <a:t>, Los mochicas, Tomo II, pp. 254-255.</a:t>
            </a:r>
            <a:endParaRPr lang="es-ES" sz="1000" dirty="0" smtClean="0">
              <a:solidFill>
                <a:srgbClr val="222222"/>
              </a:solidFill>
            </a:endParaRPr>
          </a:p>
          <a:p>
            <a:endParaRPr lang="es-ES" dirty="0" smtClean="0">
              <a:solidFill>
                <a:srgbClr val="222222"/>
              </a:solidFill>
              <a:latin typeface="ArialMT"/>
            </a:endParaRPr>
          </a:p>
          <a:p>
            <a:endParaRPr lang="es-PE" dirty="0"/>
          </a:p>
        </p:txBody>
      </p:sp>
    </p:spTree>
    <p:extLst>
      <p:ext uri="{BB962C8B-B14F-4D97-AF65-F5344CB8AC3E}">
        <p14:creationId xmlns:p14="http://schemas.microsoft.com/office/powerpoint/2010/main" val="37759392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8376" y="681900"/>
            <a:ext cx="7886700" cy="994172"/>
          </a:xfrm>
        </p:spPr>
        <p:txBody>
          <a:bodyPr>
            <a:normAutofit/>
          </a:bodyPr>
          <a:lstStyle/>
          <a:p>
            <a:r>
              <a:rPr lang="es-PE" sz="1800" b="1" dirty="0">
                <a:solidFill>
                  <a:schemeClr val="accent2"/>
                </a:solidFill>
                <a:effectLst>
                  <a:outerShdw blurRad="38100" dist="38100" dir="2700000" algn="tl">
                    <a:srgbClr val="000000">
                      <a:alpha val="43137"/>
                    </a:srgbClr>
                  </a:outerShdw>
                </a:effectLst>
              </a:rPr>
              <a:t>4. </a:t>
            </a:r>
            <a:r>
              <a:rPr lang="en-US" sz="1800" b="1" dirty="0" err="1">
                <a:solidFill>
                  <a:schemeClr val="accent2"/>
                </a:solidFill>
                <a:effectLst>
                  <a:outerShdw blurRad="38100" dist="38100" dir="2700000" algn="tl">
                    <a:srgbClr val="000000">
                      <a:alpha val="43137"/>
                    </a:srgbClr>
                  </a:outerShdw>
                </a:effectLst>
              </a:rPr>
              <a:t>Elenco</a:t>
            </a:r>
            <a:r>
              <a:rPr lang="en-US" sz="1800" b="1" dirty="0">
                <a:solidFill>
                  <a:schemeClr val="accent2"/>
                </a:solidFill>
                <a:effectLst>
                  <a:outerShdw blurRad="38100" dist="38100" dir="2700000" algn="tl">
                    <a:srgbClr val="000000">
                      <a:alpha val="43137"/>
                    </a:srgbClr>
                  </a:outerShdw>
                </a:effectLst>
              </a:rPr>
              <a:t> de </a:t>
            </a:r>
            <a:r>
              <a:rPr lang="en-US" sz="1800" b="1" dirty="0" err="1">
                <a:solidFill>
                  <a:schemeClr val="accent2"/>
                </a:solidFill>
                <a:effectLst>
                  <a:outerShdw blurRad="38100" dist="38100" dir="2700000" algn="tl">
                    <a:srgbClr val="000000">
                      <a:alpha val="43137"/>
                    </a:srgbClr>
                  </a:outerShdw>
                </a:effectLst>
              </a:rPr>
              <a:t>las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principales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fuentes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para</a:t>
            </a:r>
            <a:r>
              <a:rPr lang="en-US" sz="1800" b="1" dirty="0">
                <a:solidFill>
                  <a:schemeClr val="accent2"/>
                </a:solidFill>
                <a:effectLst>
                  <a:outerShdw blurRad="38100" dist="38100" dir="2700000" algn="tl">
                    <a:srgbClr val="000000">
                      <a:alpha val="43137"/>
                    </a:srgbClr>
                  </a:outerShdw>
                </a:effectLst>
              </a:rPr>
              <a:t> la </a:t>
            </a:r>
            <a:r>
              <a:rPr lang="en-US" sz="1800" b="1" dirty="0" err="1">
                <a:solidFill>
                  <a:schemeClr val="accent2"/>
                </a:solidFill>
                <a:effectLst>
                  <a:outerShdw blurRad="38100" dist="38100" dir="2700000" algn="tl">
                    <a:srgbClr val="000000">
                      <a:alpha val="43137"/>
                    </a:srgbClr>
                  </a:outerShdw>
                </a:effectLst>
              </a:rPr>
              <a:t>historia</a:t>
            </a:r>
            <a:r>
              <a:rPr lang="en-US" sz="1800" b="1" dirty="0">
                <a:solidFill>
                  <a:schemeClr val="accent2"/>
                </a:solidFill>
                <a:effectLst>
                  <a:outerShdw blurRad="38100" dist="38100" dir="2700000" algn="tl">
                    <a:srgbClr val="000000">
                      <a:alpha val="43137"/>
                    </a:srgbClr>
                  </a:outerShdw>
                </a:effectLst>
              </a:rPr>
              <a:t> de la </a:t>
            </a:r>
            <a:r>
              <a:rPr lang="en-US" sz="1800" b="1" dirty="0" err="1">
                <a:solidFill>
                  <a:schemeClr val="accent2"/>
                </a:solidFill>
                <a:effectLst>
                  <a:outerShdw blurRad="38100" dist="38100" dir="2700000" algn="tl">
                    <a:srgbClr val="000000">
                      <a:alpha val="43137"/>
                    </a:srgbClr>
                  </a:outerShdw>
                </a:effectLst>
              </a:rPr>
              <a:t>medicina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precolombina</a:t>
            </a:r>
            <a:r>
              <a:rPr lang="en-US" sz="1800" b="1" dirty="0">
                <a:solidFill>
                  <a:schemeClr val="accent2"/>
                </a:solidFill>
                <a:effectLst>
                  <a:outerShdw blurRad="38100" dist="38100" dir="2700000" algn="tl">
                    <a:srgbClr val="000000">
                      <a:alpha val="43137"/>
                    </a:srgbClr>
                  </a:outerShdw>
                </a:effectLst>
              </a:rPr>
              <a:t> e Inca en </a:t>
            </a:r>
            <a:r>
              <a:rPr lang="en-US" sz="1800" b="1" dirty="0" err="1">
                <a:solidFill>
                  <a:schemeClr val="accent2"/>
                </a:solidFill>
                <a:effectLst>
                  <a:outerShdw blurRad="38100" dist="38100" dir="2700000" algn="tl">
                    <a:srgbClr val="000000">
                      <a:alpha val="43137"/>
                    </a:srgbClr>
                  </a:outerShdw>
                </a:effectLst>
              </a:rPr>
              <a:t>Perú</a:t>
            </a:r>
            <a:r>
              <a:rPr lang="en-US" sz="1800" b="1" dirty="0">
                <a:solidFill>
                  <a:schemeClr val="accent2"/>
                </a:solidFill>
                <a:effectLst>
                  <a:outerShdw blurRad="38100" dist="38100" dir="2700000" algn="tl">
                    <a:srgbClr val="000000">
                      <a:alpha val="43137"/>
                    </a:srgbClr>
                  </a:outerShdw>
                </a:effectLst>
              </a:rPr>
              <a:t> </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628650" y="1369219"/>
            <a:ext cx="8255577" cy="3263504"/>
          </a:xfrm>
        </p:spPr>
        <p:txBody>
          <a:bodyPr>
            <a:normAutofit lnSpcReduction="10000"/>
          </a:bodyPr>
          <a:lstStyle/>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100" dirty="0"/>
          </a:p>
          <a:p>
            <a:pPr algn="just">
              <a:buNone/>
            </a:pPr>
            <a:r>
              <a:rPr lang="es-PE" sz="1100" dirty="0"/>
              <a:t>HERRERA, Jesús Baldomero Valdez. Las Infecciones y el Descubrimiento y Conquista de América y del Perú. </a:t>
            </a:r>
            <a:r>
              <a:rPr lang="es-PE" sz="1100" dirty="0">
                <a:hlinkClick r:id="rId2"/>
              </a:rPr>
              <a:t>http://www.acadnacmedicina.org.pe/documentos/Infecciones_y_descubrimiento.pdf</a:t>
            </a:r>
            <a:endParaRPr lang="es-PE" sz="1000" dirty="0"/>
          </a:p>
          <a:p>
            <a:pPr>
              <a:buNone/>
            </a:pPr>
            <a:endParaRPr lang="es-PE" dirty="0"/>
          </a:p>
          <a:p>
            <a:endParaRPr lang="en-US" dirty="0"/>
          </a:p>
        </p:txBody>
      </p:sp>
      <p:sp>
        <p:nvSpPr>
          <p:cNvPr id="4" name="3 CuadroTexto"/>
          <p:cNvSpPr txBox="1"/>
          <p:nvPr/>
        </p:nvSpPr>
        <p:spPr>
          <a:xfrm>
            <a:off x="494310" y="1552782"/>
            <a:ext cx="7886701" cy="2469907"/>
          </a:xfrm>
          <a:prstGeom prst="rect">
            <a:avLst/>
          </a:prstGeom>
          <a:noFill/>
        </p:spPr>
        <p:txBody>
          <a:bodyPr wrap="square" lIns="68580" tIns="34290" rIns="68580" bIns="34290" rtlCol="0">
            <a:spAutoFit/>
          </a:bodyPr>
          <a:lstStyle/>
          <a:p>
            <a:pPr algn="just"/>
            <a:r>
              <a:rPr lang="en-US" sz="1200" dirty="0"/>
              <a:t>La </a:t>
            </a:r>
            <a:r>
              <a:rPr lang="en-US" sz="1200" dirty="0" err="1" smtClean="0"/>
              <a:t>cerámica</a:t>
            </a:r>
            <a:r>
              <a:rPr lang="en-US" sz="1200" dirty="0" smtClean="0"/>
              <a:t> </a:t>
            </a:r>
            <a:r>
              <a:rPr lang="en-US" sz="1200" dirty="0"/>
              <a:t>era </a:t>
            </a:r>
            <a:r>
              <a:rPr lang="en-US" sz="1200" dirty="0" err="1"/>
              <a:t>una</a:t>
            </a:r>
            <a:r>
              <a:rPr lang="en-US" sz="1200" dirty="0"/>
              <a:t> </a:t>
            </a:r>
            <a:r>
              <a:rPr lang="en-US" sz="1200" dirty="0" smtClean="0"/>
              <a:t>gran </a:t>
            </a:r>
            <a:r>
              <a:rPr lang="en-US" sz="1200" dirty="0" err="1" smtClean="0"/>
              <a:t>fuente</a:t>
            </a:r>
            <a:r>
              <a:rPr lang="en-US" sz="1200" dirty="0" smtClean="0"/>
              <a:t> de </a:t>
            </a:r>
            <a:r>
              <a:rPr lang="en-US" sz="1200" dirty="0" err="1" smtClean="0"/>
              <a:t>las</a:t>
            </a:r>
            <a:r>
              <a:rPr lang="en-US" sz="1200" dirty="0" smtClean="0"/>
              <a:t> </a:t>
            </a:r>
            <a:r>
              <a:rPr lang="en-US" sz="1200" dirty="0" err="1" smtClean="0"/>
              <a:t>cosas</a:t>
            </a:r>
            <a:r>
              <a:rPr lang="en-US" sz="1200" dirty="0" smtClean="0"/>
              <a:t> </a:t>
            </a:r>
            <a:r>
              <a:rPr lang="en-US" sz="1200" dirty="0" err="1" smtClean="0"/>
              <a:t>que</a:t>
            </a:r>
            <a:r>
              <a:rPr lang="en-US" sz="1200" dirty="0" smtClean="0"/>
              <a:t> los </a:t>
            </a:r>
            <a:r>
              <a:rPr lang="en-US" sz="1200" dirty="0" err="1" smtClean="0"/>
              <a:t>antiguos</a:t>
            </a:r>
            <a:r>
              <a:rPr lang="en-US" sz="1200" dirty="0" smtClean="0"/>
              <a:t> </a:t>
            </a:r>
            <a:r>
              <a:rPr lang="en-US" sz="1200" dirty="0" err="1" smtClean="0"/>
              <a:t>habitantes</a:t>
            </a:r>
            <a:r>
              <a:rPr lang="en-US" sz="1200" dirty="0" smtClean="0"/>
              <a:t> de la </a:t>
            </a:r>
            <a:r>
              <a:rPr lang="en-US" sz="1200" dirty="0" err="1" smtClean="0"/>
              <a:t>cultura</a:t>
            </a:r>
            <a:r>
              <a:rPr lang="en-US" sz="1200" dirty="0" smtClean="0"/>
              <a:t> </a:t>
            </a:r>
            <a:r>
              <a:rPr lang="en-US" sz="1200" dirty="0" err="1" smtClean="0"/>
              <a:t>precolombina</a:t>
            </a:r>
            <a:r>
              <a:rPr lang="en-US" sz="1200" dirty="0" smtClean="0"/>
              <a:t> e </a:t>
            </a:r>
            <a:r>
              <a:rPr lang="en-US" sz="1200" dirty="0" err="1" smtClean="0"/>
              <a:t>inca</a:t>
            </a:r>
            <a:r>
              <a:rPr lang="en-US" sz="1200" dirty="0" smtClean="0"/>
              <a:t> </a:t>
            </a:r>
            <a:r>
              <a:rPr lang="en-US" sz="1200" dirty="0" err="1" smtClean="0"/>
              <a:t>observaban</a:t>
            </a:r>
            <a:r>
              <a:rPr lang="en-US" sz="1200" dirty="0" smtClean="0"/>
              <a:t>, </a:t>
            </a:r>
            <a:r>
              <a:rPr lang="en-US" sz="1200" dirty="0" err="1" smtClean="0"/>
              <a:t>porque</a:t>
            </a:r>
            <a:r>
              <a:rPr lang="en-US" sz="1200" dirty="0" smtClean="0"/>
              <a:t> era un </a:t>
            </a:r>
            <a:r>
              <a:rPr lang="en-US" sz="1200" dirty="0" err="1" smtClean="0"/>
              <a:t>modo</a:t>
            </a:r>
            <a:r>
              <a:rPr lang="en-US" sz="1200" dirty="0" smtClean="0"/>
              <a:t> de </a:t>
            </a:r>
            <a:r>
              <a:rPr lang="en-US" sz="1200" dirty="0" err="1" smtClean="0"/>
              <a:t>comunicar</a:t>
            </a:r>
            <a:r>
              <a:rPr lang="en-US" sz="1200" dirty="0" smtClean="0"/>
              <a:t> </a:t>
            </a:r>
            <a:r>
              <a:rPr lang="en-US" sz="1200" dirty="0" err="1" smtClean="0"/>
              <a:t>eficazmente</a:t>
            </a:r>
            <a:r>
              <a:rPr lang="en-US" sz="1200" dirty="0" smtClean="0"/>
              <a:t>.</a:t>
            </a:r>
          </a:p>
          <a:p>
            <a:pPr algn="just"/>
            <a:endParaRPr lang="en-US" sz="1200" dirty="0" smtClean="0"/>
          </a:p>
          <a:p>
            <a:pPr algn="just"/>
            <a:r>
              <a:rPr lang="en-US" sz="1200" dirty="0" smtClean="0"/>
              <a:t>La </a:t>
            </a:r>
            <a:r>
              <a:rPr lang="en-US" sz="1200" dirty="0" err="1" smtClean="0"/>
              <a:t>cerámica</a:t>
            </a:r>
            <a:r>
              <a:rPr lang="en-US" sz="1200" dirty="0" smtClean="0"/>
              <a:t> ha </a:t>
            </a:r>
            <a:r>
              <a:rPr lang="en-US" sz="1200" dirty="0" err="1" smtClean="0"/>
              <a:t>revelado</a:t>
            </a:r>
            <a:r>
              <a:rPr lang="en-US" sz="1200" dirty="0" smtClean="0"/>
              <a:t> </a:t>
            </a:r>
            <a:r>
              <a:rPr lang="en-US" sz="1200" dirty="0" err="1" smtClean="0"/>
              <a:t>diversas</a:t>
            </a:r>
            <a:r>
              <a:rPr lang="en-US" sz="1200" dirty="0" smtClean="0"/>
              <a:t> </a:t>
            </a:r>
            <a:r>
              <a:rPr lang="en-US" sz="1200" dirty="0" err="1" smtClean="0"/>
              <a:t>enfermedades</a:t>
            </a:r>
            <a:r>
              <a:rPr lang="en-US" sz="1200" dirty="0" smtClean="0"/>
              <a:t> </a:t>
            </a:r>
            <a:r>
              <a:rPr lang="en-US" sz="1200" dirty="0" err="1" smtClean="0"/>
              <a:t>infectivas</a:t>
            </a:r>
            <a:r>
              <a:rPr lang="en-US" sz="1200" dirty="0" smtClean="0"/>
              <a:t> en la </a:t>
            </a:r>
            <a:r>
              <a:rPr lang="en-US" sz="1200" dirty="0" err="1" smtClean="0"/>
              <a:t>América</a:t>
            </a:r>
            <a:r>
              <a:rPr lang="en-US" sz="1200" dirty="0" smtClean="0"/>
              <a:t> </a:t>
            </a:r>
            <a:r>
              <a:rPr lang="en-US" sz="1200" dirty="0" err="1" smtClean="0"/>
              <a:t>precolombina</a:t>
            </a:r>
            <a:r>
              <a:rPr lang="en-US" sz="1200" dirty="0" smtClean="0"/>
              <a:t>:</a:t>
            </a:r>
            <a:r>
              <a:rPr lang="en-US" sz="1200" dirty="0"/>
              <a:t>
</a:t>
            </a:r>
          </a:p>
          <a:p>
            <a:pPr algn="just">
              <a:buFont typeface="Wingdings" pitchFamily="2" charset="2"/>
              <a:buChar char="ü"/>
            </a:pPr>
            <a:r>
              <a:rPr lang="en-US" sz="1200" dirty="0" err="1" smtClean="0"/>
              <a:t>Tubercolosis</a:t>
            </a:r>
            <a:r>
              <a:rPr lang="en-US" sz="1200" dirty="0"/>
              <a:t>
</a:t>
            </a:r>
            <a:r>
              <a:rPr lang="en-US" sz="1200" dirty="0" err="1" smtClean="0"/>
              <a:t>histoplasmosis</a:t>
            </a:r>
            <a:r>
              <a:rPr lang="en-US" sz="1200" dirty="0"/>
              <a:t>
</a:t>
            </a:r>
            <a:r>
              <a:rPr lang="en-US" sz="1200" dirty="0" err="1" smtClean="0"/>
              <a:t>Leishmaniosis</a:t>
            </a:r>
            <a:r>
              <a:rPr lang="en-US" sz="1200" dirty="0"/>
              <a:t>
 </a:t>
            </a:r>
            <a:r>
              <a:rPr lang="en-US" sz="1200" dirty="0" err="1" smtClean="0"/>
              <a:t>Enfrmerdad</a:t>
            </a:r>
            <a:r>
              <a:rPr lang="en-US" sz="1200" dirty="0" smtClean="0"/>
              <a:t> de </a:t>
            </a:r>
            <a:r>
              <a:rPr lang="en-US" sz="1200" dirty="0" err="1" smtClean="0"/>
              <a:t>Uta</a:t>
            </a:r>
            <a:r>
              <a:rPr lang="en-US" sz="1200" dirty="0" smtClean="0"/>
              <a:t>, </a:t>
            </a:r>
            <a:r>
              <a:rPr lang="en-US" sz="1200" dirty="0" err="1" smtClean="0"/>
              <a:t>chagas</a:t>
            </a:r>
            <a:r>
              <a:rPr lang="en-US" sz="1200" dirty="0"/>
              <a:t>
Amebiasis 
</a:t>
            </a:r>
            <a:r>
              <a:rPr lang="en-US" sz="1200" dirty="0" err="1" smtClean="0"/>
              <a:t>verruga</a:t>
            </a:r>
            <a:r>
              <a:rPr lang="en-US" sz="1200" dirty="0" smtClean="0"/>
              <a:t> </a:t>
            </a:r>
            <a:r>
              <a:rPr lang="en-US" sz="1200" dirty="0" err="1" smtClean="0"/>
              <a:t>peruana</a:t>
            </a:r>
            <a:r>
              <a:rPr lang="en-US" sz="1200" dirty="0" smtClean="0"/>
              <a:t> </a:t>
            </a:r>
            <a:r>
              <a:rPr lang="en-US" sz="1200" dirty="0" err="1" smtClean="0"/>
              <a:t>endémica</a:t>
            </a:r>
            <a:r>
              <a:rPr lang="en-US" sz="1200" dirty="0"/>
              <a:t>
</a:t>
            </a:r>
            <a:r>
              <a:rPr lang="en-US" sz="1200" dirty="0" err="1" smtClean="0"/>
              <a:t>Sifilis</a:t>
            </a:r>
            <a:endParaRPr lang="en-US" sz="1200" dirty="0" smtClean="0"/>
          </a:p>
          <a:p>
            <a:pPr algn="just">
              <a:buFont typeface="Wingdings" pitchFamily="2" charset="2"/>
              <a:buChar char="ü"/>
            </a:pPr>
            <a:r>
              <a:rPr lang="en-US" sz="1200" dirty="0" err="1" smtClean="0"/>
              <a:t>Tétanos</a:t>
            </a:r>
            <a:endParaRPr lang="es-PE" sz="1200" dirty="0"/>
          </a:p>
        </p:txBody>
      </p:sp>
    </p:spTree>
    <p:extLst>
      <p:ext uri="{BB962C8B-B14F-4D97-AF65-F5344CB8AC3E}">
        <p14:creationId xmlns:p14="http://schemas.microsoft.com/office/powerpoint/2010/main" val="37759392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9198" y="828649"/>
            <a:ext cx="7886700" cy="774120"/>
          </a:xfrm>
        </p:spPr>
        <p:txBody>
          <a:bodyPr>
            <a:normAutofit/>
          </a:bodyPr>
          <a:lstStyle/>
          <a:p>
            <a:r>
              <a:rPr lang="es-PE" sz="1800" b="1" dirty="0">
                <a:solidFill>
                  <a:schemeClr val="accent2"/>
                </a:solidFill>
                <a:effectLst>
                  <a:outerShdw blurRad="38100" dist="38100" dir="2700000" algn="tl">
                    <a:srgbClr val="000000">
                      <a:alpha val="43137"/>
                    </a:srgbClr>
                  </a:outerShdw>
                </a:effectLst>
              </a:rPr>
              <a:t>4. </a:t>
            </a:r>
            <a:r>
              <a:rPr lang="en-US" sz="1800" b="1" dirty="0" err="1">
                <a:solidFill>
                  <a:schemeClr val="accent2"/>
                </a:solidFill>
                <a:effectLst>
                  <a:outerShdw blurRad="38100" dist="38100" dir="2700000" algn="tl">
                    <a:srgbClr val="000000">
                      <a:alpha val="43137"/>
                    </a:srgbClr>
                  </a:outerShdw>
                </a:effectLst>
              </a:rPr>
              <a:t>Elenco</a:t>
            </a:r>
            <a:r>
              <a:rPr lang="en-US" sz="1800" b="1" dirty="0">
                <a:solidFill>
                  <a:schemeClr val="accent2"/>
                </a:solidFill>
                <a:effectLst>
                  <a:outerShdw blurRad="38100" dist="38100" dir="2700000" algn="tl">
                    <a:srgbClr val="000000">
                      <a:alpha val="43137"/>
                    </a:srgbClr>
                  </a:outerShdw>
                </a:effectLst>
              </a:rPr>
              <a:t> de </a:t>
            </a:r>
            <a:r>
              <a:rPr lang="en-US" sz="1800" b="1" dirty="0" err="1">
                <a:solidFill>
                  <a:schemeClr val="accent2"/>
                </a:solidFill>
                <a:effectLst>
                  <a:outerShdw blurRad="38100" dist="38100" dir="2700000" algn="tl">
                    <a:srgbClr val="000000">
                      <a:alpha val="43137"/>
                    </a:srgbClr>
                  </a:outerShdw>
                </a:effectLst>
              </a:rPr>
              <a:t>las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principales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fuentes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para</a:t>
            </a:r>
            <a:r>
              <a:rPr lang="en-US" sz="1800" b="1" dirty="0">
                <a:solidFill>
                  <a:schemeClr val="accent2"/>
                </a:solidFill>
                <a:effectLst>
                  <a:outerShdw blurRad="38100" dist="38100" dir="2700000" algn="tl">
                    <a:srgbClr val="000000">
                      <a:alpha val="43137"/>
                    </a:srgbClr>
                  </a:outerShdw>
                </a:effectLst>
              </a:rPr>
              <a:t> la </a:t>
            </a:r>
            <a:r>
              <a:rPr lang="en-US" sz="1800" b="1" dirty="0" err="1">
                <a:solidFill>
                  <a:schemeClr val="accent2"/>
                </a:solidFill>
                <a:effectLst>
                  <a:outerShdw blurRad="38100" dist="38100" dir="2700000" algn="tl">
                    <a:srgbClr val="000000">
                      <a:alpha val="43137"/>
                    </a:srgbClr>
                  </a:outerShdw>
                </a:effectLst>
              </a:rPr>
              <a:t>historia</a:t>
            </a:r>
            <a:r>
              <a:rPr lang="en-US" sz="1800" b="1" dirty="0">
                <a:solidFill>
                  <a:schemeClr val="accent2"/>
                </a:solidFill>
                <a:effectLst>
                  <a:outerShdw blurRad="38100" dist="38100" dir="2700000" algn="tl">
                    <a:srgbClr val="000000">
                      <a:alpha val="43137"/>
                    </a:srgbClr>
                  </a:outerShdw>
                </a:effectLst>
              </a:rPr>
              <a:t> de la </a:t>
            </a:r>
            <a:r>
              <a:rPr lang="en-US" sz="1800" b="1" dirty="0" err="1">
                <a:solidFill>
                  <a:schemeClr val="accent2"/>
                </a:solidFill>
                <a:effectLst>
                  <a:outerShdw blurRad="38100" dist="38100" dir="2700000" algn="tl">
                    <a:srgbClr val="000000">
                      <a:alpha val="43137"/>
                    </a:srgbClr>
                  </a:outerShdw>
                </a:effectLst>
              </a:rPr>
              <a:t>medicina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precolombina</a:t>
            </a:r>
            <a:r>
              <a:rPr lang="en-US" sz="1800" b="1" dirty="0">
                <a:solidFill>
                  <a:schemeClr val="accent2"/>
                </a:solidFill>
                <a:effectLst>
                  <a:outerShdw blurRad="38100" dist="38100" dir="2700000" algn="tl">
                    <a:srgbClr val="000000">
                      <a:alpha val="43137"/>
                    </a:srgbClr>
                  </a:outerShdw>
                </a:effectLst>
              </a:rPr>
              <a:t> e Inca en </a:t>
            </a:r>
            <a:r>
              <a:rPr lang="en-US" sz="1800" b="1" dirty="0" err="1">
                <a:solidFill>
                  <a:schemeClr val="accent2"/>
                </a:solidFill>
                <a:effectLst>
                  <a:outerShdw blurRad="38100" dist="38100" dir="2700000" algn="tl">
                    <a:srgbClr val="000000">
                      <a:alpha val="43137"/>
                    </a:srgbClr>
                  </a:outerShdw>
                </a:effectLst>
              </a:rPr>
              <a:t>Perú</a:t>
            </a:r>
            <a:r>
              <a:rPr lang="en-US" sz="1800" b="1" dirty="0">
                <a:solidFill>
                  <a:schemeClr val="accent2"/>
                </a:solidFill>
                <a:effectLst>
                  <a:outerShdw blurRad="38100" dist="38100" dir="2700000" algn="tl">
                    <a:srgbClr val="000000">
                      <a:alpha val="43137"/>
                    </a:srgbClr>
                  </a:outerShdw>
                </a:effectLst>
              </a:rPr>
              <a:t> </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628650" y="1369219"/>
            <a:ext cx="8255577" cy="3263504"/>
          </a:xfrm>
        </p:spPr>
        <p:txBody>
          <a:bodyPr>
            <a:normAutofit/>
          </a:bodyPr>
          <a:lstStyle/>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100" dirty="0"/>
          </a:p>
          <a:p>
            <a:pPr>
              <a:buNone/>
            </a:pPr>
            <a:r>
              <a:rPr lang="it-IT" sz="900" dirty="0"/>
              <a:t>R. G. Franco:</a:t>
            </a:r>
            <a:r>
              <a:rPr lang="es-PE" sz="900" dirty="0"/>
              <a:t>chamanismo y plantas de poder en el mundo Precolombino de la Costa Norte del Perú . Perspectivas Latinoamericanas El </a:t>
            </a:r>
            <a:r>
              <a:rPr lang="es-PE" sz="900" dirty="0" err="1"/>
              <a:t>Taki</a:t>
            </a:r>
            <a:r>
              <a:rPr lang="es-PE" sz="900" dirty="0"/>
              <a:t> </a:t>
            </a:r>
            <a:r>
              <a:rPr lang="es-PE" sz="900" dirty="0" err="1"/>
              <a:t>Onqoy</a:t>
            </a:r>
            <a:r>
              <a:rPr lang="es-PE" sz="900" dirty="0"/>
              <a:t>, 2015</a:t>
            </a:r>
          </a:p>
          <a:p>
            <a:endParaRPr lang="en-US" sz="900" dirty="0"/>
          </a:p>
        </p:txBody>
      </p:sp>
      <p:sp>
        <p:nvSpPr>
          <p:cNvPr id="4" name="3 CuadroTexto"/>
          <p:cNvSpPr txBox="1"/>
          <p:nvPr/>
        </p:nvSpPr>
        <p:spPr>
          <a:xfrm>
            <a:off x="556657" y="1502145"/>
            <a:ext cx="7289966" cy="2131353"/>
          </a:xfrm>
          <a:prstGeom prst="rect">
            <a:avLst/>
          </a:prstGeom>
          <a:noFill/>
        </p:spPr>
        <p:txBody>
          <a:bodyPr wrap="square" lIns="68580" tIns="34290" rIns="68580" bIns="34290" rtlCol="0">
            <a:spAutoFit/>
          </a:bodyPr>
          <a:lstStyle/>
          <a:p>
            <a:pPr algn="just"/>
            <a:r>
              <a:rPr lang="es-PE" sz="1200" dirty="0" smtClean="0"/>
              <a:t>La cerámica precolombina también revela practicas medicinales o quirúrgicas y varias enfermedades, como estados patológicos, tóxicos y fisiológicos:</a:t>
            </a:r>
            <a:r>
              <a:rPr lang="es-PE" sz="1200" dirty="0"/>
              <a:t>
</a:t>
            </a:r>
          </a:p>
          <a:p>
            <a:pPr algn="just">
              <a:buFont typeface="Wingdings" pitchFamily="2" charset="2"/>
              <a:buChar char="ü"/>
            </a:pPr>
            <a:r>
              <a:rPr lang="es-PE" sz="1200" dirty="0"/>
              <a:t>Acromegalia
</a:t>
            </a:r>
            <a:r>
              <a:rPr lang="es-PE" sz="1200" dirty="0" smtClean="0"/>
              <a:t>Ceguera</a:t>
            </a:r>
            <a:r>
              <a:rPr lang="es-PE" sz="1200" dirty="0"/>
              <a:t>
</a:t>
            </a:r>
            <a:r>
              <a:rPr lang="es-PE" sz="1200" dirty="0" smtClean="0"/>
              <a:t>Parálisis facial</a:t>
            </a:r>
            <a:r>
              <a:rPr lang="es-PE" sz="1200" dirty="0"/>
              <a:t>
</a:t>
            </a:r>
            <a:r>
              <a:rPr lang="es-PE" sz="1200" dirty="0" smtClean="0"/>
              <a:t>Deformidad física</a:t>
            </a:r>
            <a:r>
              <a:rPr lang="es-PE" sz="1200" dirty="0"/>
              <a:t>
</a:t>
            </a:r>
            <a:r>
              <a:rPr lang="es-PE" sz="1200" dirty="0" smtClean="0"/>
              <a:t>Condiciones autóctonas como la «verruga peruana"</a:t>
            </a:r>
            <a:r>
              <a:rPr lang="es-PE" sz="1200" dirty="0"/>
              <a:t>
</a:t>
            </a:r>
            <a:r>
              <a:rPr lang="es-PE" sz="1200" dirty="0" smtClean="0"/>
              <a:t>Mutilaciones patológicas (</a:t>
            </a:r>
            <a:r>
              <a:rPr lang="es-ES" sz="1200" dirty="0" smtClean="0"/>
              <a:t>uta</a:t>
            </a:r>
            <a:r>
              <a:rPr lang="es-ES" sz="1200" dirty="0"/>
              <a:t>, sífilis, </a:t>
            </a:r>
            <a:r>
              <a:rPr lang="es-ES" sz="1200" dirty="0" err="1"/>
              <a:t>leishmaniasis</a:t>
            </a:r>
            <a:r>
              <a:rPr lang="es-ES" sz="1200" dirty="0"/>
              <a:t>, blastomicosis, lupus</a:t>
            </a:r>
            <a:r>
              <a:rPr lang="es-PE" sz="1200" dirty="0" smtClean="0"/>
              <a:t>) </a:t>
            </a:r>
            <a:r>
              <a:rPr lang="es-PE" sz="1200" dirty="0"/>
              <a:t>
</a:t>
            </a:r>
            <a:r>
              <a:rPr lang="es-PE" sz="1200" dirty="0" smtClean="0"/>
              <a:t>Heridas</a:t>
            </a:r>
            <a:r>
              <a:rPr lang="es-PE" sz="1200" dirty="0"/>
              <a:t>
</a:t>
            </a:r>
            <a:r>
              <a:rPr lang="es-PE" sz="1200" dirty="0" smtClean="0"/>
              <a:t>Hemorragias, etc.</a:t>
            </a:r>
            <a:endParaRPr lang="es-PE" sz="1200" dirty="0"/>
          </a:p>
        </p:txBody>
      </p:sp>
    </p:spTree>
    <p:extLst>
      <p:ext uri="{BB962C8B-B14F-4D97-AF65-F5344CB8AC3E}">
        <p14:creationId xmlns:p14="http://schemas.microsoft.com/office/powerpoint/2010/main" val="37759392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5720" y="736181"/>
            <a:ext cx="7886700" cy="994172"/>
          </a:xfrm>
        </p:spPr>
        <p:txBody>
          <a:bodyPr>
            <a:normAutofit/>
          </a:bodyPr>
          <a:lstStyle/>
          <a:p>
            <a:r>
              <a:rPr lang="es-PE" sz="1800" b="1" dirty="0">
                <a:solidFill>
                  <a:schemeClr val="accent2"/>
                </a:solidFill>
                <a:effectLst>
                  <a:outerShdw blurRad="38100" dist="38100" dir="2700000" algn="tl">
                    <a:srgbClr val="000000">
                      <a:alpha val="43137"/>
                    </a:srgbClr>
                  </a:outerShdw>
                </a:effectLst>
              </a:rPr>
              <a:t>4. </a:t>
            </a:r>
            <a:r>
              <a:rPr lang="en-US" sz="1800" b="1" dirty="0" err="1">
                <a:solidFill>
                  <a:schemeClr val="accent2"/>
                </a:solidFill>
                <a:effectLst>
                  <a:outerShdw blurRad="38100" dist="38100" dir="2700000" algn="tl">
                    <a:srgbClr val="000000">
                      <a:alpha val="43137"/>
                    </a:srgbClr>
                  </a:outerShdw>
                </a:effectLst>
              </a:rPr>
              <a:t>Elenco</a:t>
            </a:r>
            <a:r>
              <a:rPr lang="en-US" sz="1800" b="1" dirty="0">
                <a:solidFill>
                  <a:schemeClr val="accent2"/>
                </a:solidFill>
                <a:effectLst>
                  <a:outerShdw blurRad="38100" dist="38100" dir="2700000" algn="tl">
                    <a:srgbClr val="000000">
                      <a:alpha val="43137"/>
                    </a:srgbClr>
                  </a:outerShdw>
                </a:effectLst>
              </a:rPr>
              <a:t> de </a:t>
            </a:r>
            <a:r>
              <a:rPr lang="en-US" sz="1800" b="1" dirty="0" err="1">
                <a:solidFill>
                  <a:schemeClr val="accent2"/>
                </a:solidFill>
                <a:effectLst>
                  <a:outerShdw blurRad="38100" dist="38100" dir="2700000" algn="tl">
                    <a:srgbClr val="000000">
                      <a:alpha val="43137"/>
                    </a:srgbClr>
                  </a:outerShdw>
                </a:effectLst>
              </a:rPr>
              <a:t>las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principales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fuentes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para</a:t>
            </a:r>
            <a:r>
              <a:rPr lang="en-US" sz="1800" b="1" dirty="0">
                <a:solidFill>
                  <a:schemeClr val="accent2"/>
                </a:solidFill>
                <a:effectLst>
                  <a:outerShdw blurRad="38100" dist="38100" dir="2700000" algn="tl">
                    <a:srgbClr val="000000">
                      <a:alpha val="43137"/>
                    </a:srgbClr>
                  </a:outerShdw>
                </a:effectLst>
              </a:rPr>
              <a:t> la </a:t>
            </a:r>
            <a:r>
              <a:rPr lang="en-US" sz="1800" b="1" dirty="0" err="1">
                <a:solidFill>
                  <a:schemeClr val="accent2"/>
                </a:solidFill>
                <a:effectLst>
                  <a:outerShdw blurRad="38100" dist="38100" dir="2700000" algn="tl">
                    <a:srgbClr val="000000">
                      <a:alpha val="43137"/>
                    </a:srgbClr>
                  </a:outerShdw>
                </a:effectLst>
              </a:rPr>
              <a:t>historia</a:t>
            </a:r>
            <a:r>
              <a:rPr lang="en-US" sz="1800" b="1" dirty="0">
                <a:solidFill>
                  <a:schemeClr val="accent2"/>
                </a:solidFill>
                <a:effectLst>
                  <a:outerShdw blurRad="38100" dist="38100" dir="2700000" algn="tl">
                    <a:srgbClr val="000000">
                      <a:alpha val="43137"/>
                    </a:srgbClr>
                  </a:outerShdw>
                </a:effectLst>
              </a:rPr>
              <a:t> de la </a:t>
            </a:r>
            <a:r>
              <a:rPr lang="en-US" sz="1800" b="1" dirty="0" err="1">
                <a:solidFill>
                  <a:schemeClr val="accent2"/>
                </a:solidFill>
                <a:effectLst>
                  <a:outerShdw blurRad="38100" dist="38100" dir="2700000" algn="tl">
                    <a:srgbClr val="000000">
                      <a:alpha val="43137"/>
                    </a:srgbClr>
                  </a:outerShdw>
                </a:effectLst>
              </a:rPr>
              <a:t>medicina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precolombina</a:t>
            </a:r>
            <a:r>
              <a:rPr lang="en-US" sz="1800" b="1" dirty="0">
                <a:solidFill>
                  <a:schemeClr val="accent2"/>
                </a:solidFill>
                <a:effectLst>
                  <a:outerShdw blurRad="38100" dist="38100" dir="2700000" algn="tl">
                    <a:srgbClr val="000000">
                      <a:alpha val="43137"/>
                    </a:srgbClr>
                  </a:outerShdw>
                </a:effectLst>
              </a:rPr>
              <a:t> e Inca en </a:t>
            </a:r>
            <a:r>
              <a:rPr lang="en-US" sz="1800" b="1" dirty="0" err="1">
                <a:solidFill>
                  <a:schemeClr val="accent2"/>
                </a:solidFill>
                <a:effectLst>
                  <a:outerShdw blurRad="38100" dist="38100" dir="2700000" algn="tl">
                    <a:srgbClr val="000000">
                      <a:alpha val="43137"/>
                    </a:srgbClr>
                  </a:outerShdw>
                </a:effectLst>
              </a:rPr>
              <a:t>Perú</a:t>
            </a:r>
            <a:r>
              <a:rPr lang="en-US" sz="1800" b="1" dirty="0">
                <a:solidFill>
                  <a:schemeClr val="accent2"/>
                </a:solidFill>
                <a:effectLst>
                  <a:outerShdw blurRad="38100" dist="38100" dir="2700000" algn="tl">
                    <a:srgbClr val="000000">
                      <a:alpha val="43137"/>
                    </a:srgbClr>
                  </a:outerShdw>
                </a:effectLst>
              </a:rPr>
              <a:t> </a:t>
            </a:r>
            <a:endParaRPr lang="en-US" sz="2400" dirty="0"/>
          </a:p>
        </p:txBody>
      </p:sp>
      <p:sp>
        <p:nvSpPr>
          <p:cNvPr id="3" name="Marcador de contenido 2"/>
          <p:cNvSpPr>
            <a:spLocks noGrp="1"/>
          </p:cNvSpPr>
          <p:nvPr>
            <p:ph idx="1"/>
          </p:nvPr>
        </p:nvSpPr>
        <p:spPr>
          <a:xfrm>
            <a:off x="441614" y="1526730"/>
            <a:ext cx="8255577" cy="3158286"/>
          </a:xfrm>
        </p:spPr>
        <p:txBody>
          <a:bodyPr>
            <a:normAutofit fontScale="92500" lnSpcReduction="20000"/>
          </a:bodyPr>
          <a:lstStyle/>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r>
              <a:rPr lang="es-PE" sz="1000" dirty="0"/>
              <a:t>	</a:t>
            </a:r>
            <a:r>
              <a:rPr lang="en-US" sz="1000" dirty="0"/>
              <a:t>1. AKHOUNDI, Mohammad, et al. A historical overview of the classification, evolution, and dispersion of </a:t>
            </a:r>
            <a:r>
              <a:rPr lang="en-US" sz="1000" dirty="0" err="1"/>
              <a:t>Leishmania</a:t>
            </a:r>
            <a:r>
              <a:rPr lang="en-US" sz="1000" dirty="0"/>
              <a:t> parasites and </a:t>
            </a:r>
            <a:r>
              <a:rPr lang="en-US" sz="1000" dirty="0" err="1"/>
              <a:t>sandflies</a:t>
            </a:r>
            <a:r>
              <a:rPr lang="en-US" sz="1000" dirty="0"/>
              <a:t>. </a:t>
            </a:r>
            <a:r>
              <a:rPr lang="en-US" sz="1000" i="1" dirty="0" err="1"/>
              <a:t>PLoS</a:t>
            </a:r>
            <a:r>
              <a:rPr lang="en-US" sz="1000" i="1" dirty="0"/>
              <a:t> neglected tropical diseases</a:t>
            </a:r>
            <a:r>
              <a:rPr lang="en-US" sz="1000" dirty="0"/>
              <a:t>, 2016, vol. 10, no 3. </a:t>
            </a:r>
            <a:r>
              <a:rPr lang="es-PE" sz="1000" dirty="0">
                <a:hlinkClick r:id="rId2"/>
              </a:rPr>
              <a:t>https://journals.plos.org/plosntds/article/file?type=printable&amp;id=10.1371/journal.pntd.0004349</a:t>
            </a:r>
            <a:endParaRPr lang="es-PE" sz="1000" dirty="0"/>
          </a:p>
          <a:p>
            <a:endParaRPr lang="es-PE" dirty="0"/>
          </a:p>
          <a:p>
            <a:endParaRPr lang="en-US" dirty="0"/>
          </a:p>
        </p:txBody>
      </p:sp>
      <p:sp>
        <p:nvSpPr>
          <p:cNvPr id="4" name="3 CuadroTexto"/>
          <p:cNvSpPr txBox="1"/>
          <p:nvPr/>
        </p:nvSpPr>
        <p:spPr>
          <a:xfrm>
            <a:off x="645720" y="1526730"/>
            <a:ext cx="8051471" cy="1731243"/>
          </a:xfrm>
          <a:prstGeom prst="rect">
            <a:avLst/>
          </a:prstGeom>
          <a:noFill/>
        </p:spPr>
        <p:txBody>
          <a:bodyPr wrap="square" lIns="68580" tIns="34290" rIns="68580" bIns="34290" rtlCol="0">
            <a:spAutoFit/>
          </a:bodyPr>
          <a:lstStyle/>
          <a:p>
            <a:pPr algn="just"/>
            <a:r>
              <a:rPr lang="es-ES" sz="1200" dirty="0" smtClean="0"/>
              <a:t>Presencia </a:t>
            </a:r>
            <a:r>
              <a:rPr lang="es-ES" sz="1200" dirty="0"/>
              <a:t>de </a:t>
            </a:r>
            <a:r>
              <a:rPr lang="es-ES" sz="1200" dirty="0" err="1"/>
              <a:t>leishmaniasis</a:t>
            </a:r>
            <a:r>
              <a:rPr lang="es-ES" sz="1200" dirty="0"/>
              <a:t>. "La </a:t>
            </a:r>
            <a:r>
              <a:rPr lang="es-ES" sz="1200" dirty="0" err="1"/>
              <a:t>leishmaniasis</a:t>
            </a:r>
            <a:r>
              <a:rPr lang="es-ES" sz="1200" dirty="0"/>
              <a:t> tiene una larga historia, que data del 2500 </a:t>
            </a:r>
            <a:r>
              <a:rPr lang="es-ES" sz="1200" dirty="0" smtClean="0"/>
              <a:t>a.C., </a:t>
            </a:r>
            <a:r>
              <a:rPr lang="es-ES" sz="1200" dirty="0"/>
              <a:t>con varias descripciones primitivas de la patología que se han encontrado en escritos antiguos y descubrimientos moleculares </a:t>
            </a:r>
            <a:r>
              <a:rPr lang="es-ES" sz="1200" dirty="0" smtClean="0"/>
              <a:t>procedentes de materiales arqueológicos" </a:t>
            </a:r>
            <a:r>
              <a:rPr lang="es-ES" sz="1200" dirty="0"/>
              <a:t>(1)</a:t>
            </a:r>
          </a:p>
          <a:p>
            <a:pPr algn="just">
              <a:buFont typeface="Wingdings" pitchFamily="2" charset="2"/>
              <a:buChar char="ü"/>
            </a:pPr>
            <a:endParaRPr lang="es-ES" sz="1200" dirty="0"/>
          </a:p>
          <a:p>
            <a:pPr algn="just">
              <a:buFont typeface="Wingdings" pitchFamily="2" charset="2"/>
              <a:buChar char="ü"/>
            </a:pPr>
            <a:r>
              <a:rPr lang="es-ES" sz="1200" dirty="0"/>
              <a:t>Infección por </a:t>
            </a:r>
            <a:r>
              <a:rPr lang="es-ES" sz="1200" dirty="0" smtClean="0"/>
              <a:t>leishmaniosis en </a:t>
            </a:r>
            <a:r>
              <a:rPr lang="es-ES" sz="1200" dirty="0"/>
              <a:t>una momia de una niña de 6 años en Perú. (700 a. C.): (siglo I d. C.)</a:t>
            </a:r>
          </a:p>
          <a:p>
            <a:pPr algn="just">
              <a:buFont typeface="Wingdings" pitchFamily="2" charset="2"/>
              <a:buChar char="ü"/>
            </a:pPr>
            <a:r>
              <a:rPr lang="es-ES" sz="1200" dirty="0" smtClean="0"/>
              <a:t>Evidencias </a:t>
            </a:r>
            <a:r>
              <a:rPr lang="es-ES" sz="1200" dirty="0"/>
              <a:t>de  </a:t>
            </a:r>
            <a:r>
              <a:rPr lang="es-ES" sz="1200" dirty="0" err="1"/>
              <a:t>leishmaniasis</a:t>
            </a:r>
            <a:r>
              <a:rPr lang="es-ES" sz="1200" dirty="0"/>
              <a:t> </a:t>
            </a:r>
            <a:r>
              <a:rPr lang="es-ES" sz="1200" dirty="0" smtClean="0"/>
              <a:t>cutánea en </a:t>
            </a:r>
            <a:r>
              <a:rPr lang="es-ES" sz="1200" dirty="0"/>
              <a:t>Ecuador y Perú, América del Sur.</a:t>
            </a:r>
          </a:p>
          <a:p>
            <a:pPr algn="just">
              <a:buFont typeface="Wingdings" pitchFamily="2" charset="2"/>
              <a:buChar char="ü"/>
            </a:pPr>
            <a:r>
              <a:rPr lang="es-ES" sz="1200" dirty="0"/>
              <a:t>Avicena (siglo X d.C.): descripción de las lesiones cutáneas </a:t>
            </a:r>
            <a:r>
              <a:rPr lang="es-ES" sz="1200" dirty="0" smtClean="0"/>
              <a:t>y </a:t>
            </a:r>
            <a:r>
              <a:rPr lang="es-ES" sz="1200" dirty="0"/>
              <a:t>probabilidad de intervención de mosquitos.</a:t>
            </a:r>
          </a:p>
          <a:p>
            <a:pPr algn="just">
              <a:buFont typeface="Wingdings" pitchFamily="2" charset="2"/>
              <a:buChar char="ü"/>
            </a:pPr>
            <a:r>
              <a:rPr lang="es-ES" sz="1200" dirty="0"/>
              <a:t>Siglos XV y XVI </a:t>
            </a:r>
            <a:r>
              <a:rPr lang="es-ES" sz="1200" dirty="0" err="1"/>
              <a:t>dC</a:t>
            </a:r>
            <a:r>
              <a:rPr lang="es-ES" sz="1200" dirty="0"/>
              <a:t>: Período Inca: Notificación de </a:t>
            </a:r>
            <a:r>
              <a:rPr lang="es-ES" sz="1200" dirty="0" smtClean="0"/>
              <a:t>la "enfermedad </a:t>
            </a:r>
            <a:r>
              <a:rPr lang="es-ES" sz="1200" dirty="0"/>
              <a:t>del valle", "enfermedad andina" o "lepra blanca", que probablemente </a:t>
            </a:r>
            <a:r>
              <a:rPr lang="es-ES" sz="1200" dirty="0" smtClean="0"/>
              <a:t>sea </a:t>
            </a:r>
            <a:r>
              <a:rPr lang="es-ES" sz="1200" dirty="0" err="1"/>
              <a:t>Leishmaniasis</a:t>
            </a:r>
            <a:r>
              <a:rPr lang="es-ES" sz="1200" dirty="0"/>
              <a:t> cutánea sudamericana.</a:t>
            </a:r>
            <a:endParaRPr lang="es-PE" sz="1200" dirty="0"/>
          </a:p>
        </p:txBody>
      </p:sp>
    </p:spTree>
    <p:extLst>
      <p:ext uri="{BB962C8B-B14F-4D97-AF65-F5344CB8AC3E}">
        <p14:creationId xmlns:p14="http://schemas.microsoft.com/office/powerpoint/2010/main" val="37759392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5D9F737-6792-4AED-ACE8-954E268A1A4D}"/>
              </a:ext>
            </a:extLst>
          </p:cNvPr>
          <p:cNvSpPr>
            <a:spLocks noGrp="1"/>
          </p:cNvSpPr>
          <p:nvPr>
            <p:ph type="title"/>
          </p:nvPr>
        </p:nvSpPr>
        <p:spPr>
          <a:xfrm>
            <a:off x="638924" y="520424"/>
            <a:ext cx="7886700" cy="994172"/>
          </a:xfrm>
        </p:spPr>
        <p:txBody>
          <a:bodyPr/>
          <a:lstStyle/>
          <a:p>
            <a:r>
              <a:rPr lang="es-PE" dirty="0"/>
              <a:t/>
            </a:r>
            <a:br>
              <a:rPr lang="es-PE" dirty="0"/>
            </a:br>
            <a:r>
              <a:rPr lang="es-PE" sz="1800" b="1" dirty="0" smtClean="0">
                <a:solidFill>
                  <a:schemeClr val="accent2"/>
                </a:solidFill>
                <a:effectLst>
                  <a:outerShdw blurRad="38100" dist="38100" dir="2700000" algn="tl">
                    <a:srgbClr val="000000">
                      <a:alpha val="43137"/>
                    </a:srgbClr>
                  </a:outerShdw>
                </a:effectLst>
              </a:rPr>
              <a:t>Preámbulo</a:t>
            </a:r>
            <a:endParaRPr lang="es-PE" sz="18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 xmlns:a16="http://schemas.microsoft.com/office/drawing/2014/main" id="{1554F034-E2D7-4B08-9AC8-55187F8DB178}"/>
              </a:ext>
            </a:extLst>
          </p:cNvPr>
          <p:cNvSpPr>
            <a:spLocks noGrp="1"/>
          </p:cNvSpPr>
          <p:nvPr>
            <p:ph idx="1"/>
          </p:nvPr>
        </p:nvSpPr>
        <p:spPr>
          <a:xfrm>
            <a:off x="618376" y="1595250"/>
            <a:ext cx="7886700" cy="2412207"/>
          </a:xfrm>
        </p:spPr>
        <p:txBody>
          <a:bodyPr>
            <a:normAutofit/>
          </a:bodyPr>
          <a:lstStyle/>
          <a:p>
            <a:pPr marL="0" indent="0" algn="just">
              <a:lnSpc>
                <a:spcPct val="150000"/>
              </a:lnSpc>
              <a:buNone/>
            </a:pPr>
            <a:r>
              <a:rPr lang="es-ES" sz="1200" dirty="0" smtClean="0"/>
              <a:t>Esta </a:t>
            </a:r>
            <a:r>
              <a:rPr lang="es-ES" sz="1200" dirty="0"/>
              <a:t>unidad proporciona a estudiantes de medicina de todo el mundo material didáctico </a:t>
            </a:r>
            <a:r>
              <a:rPr lang="es-ES" sz="1200" dirty="0" smtClean="0"/>
              <a:t>relativo a </a:t>
            </a:r>
            <a:r>
              <a:rPr lang="es-ES" sz="1200" dirty="0"/>
              <a:t>los valores </a:t>
            </a:r>
            <a:r>
              <a:rPr lang="es-ES" sz="1200" dirty="0" smtClean="0"/>
              <a:t>de la historia </a:t>
            </a:r>
            <a:r>
              <a:rPr lang="es-ES" sz="1200" dirty="0"/>
              <a:t>de la medicina precolombina e inca. </a:t>
            </a:r>
            <a:r>
              <a:rPr lang="es-ES" sz="1200" dirty="0" smtClean="0"/>
              <a:t>También desarrollara aspectos de la </a:t>
            </a:r>
            <a:r>
              <a:rPr lang="es-ES" sz="1200" dirty="0"/>
              <a:t>medicina </a:t>
            </a:r>
            <a:r>
              <a:rPr lang="es-ES" sz="1200" dirty="0" err="1" smtClean="0"/>
              <a:t>chamánica</a:t>
            </a:r>
            <a:r>
              <a:rPr lang="es-ES" sz="1200" dirty="0" smtClean="0"/>
              <a:t> y algunas de sus medicinas, como una prolongación que llega hasta nuestros días.</a:t>
            </a:r>
            <a:r>
              <a:rPr lang="en-US" sz="1200" dirty="0"/>
              <a:t>
</a:t>
            </a:r>
            <a:endParaRPr lang="es-PE" sz="1200" dirty="0"/>
          </a:p>
        </p:txBody>
      </p:sp>
    </p:spTree>
    <p:extLst>
      <p:ext uri="{BB962C8B-B14F-4D97-AF65-F5344CB8AC3E}">
        <p14:creationId xmlns:p14="http://schemas.microsoft.com/office/powerpoint/2010/main" val="466682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4363" y="731044"/>
            <a:ext cx="7886700" cy="994172"/>
          </a:xfrm>
        </p:spPr>
        <p:txBody>
          <a:bodyPr>
            <a:noAutofit/>
          </a:bodyPr>
          <a:lstStyle/>
          <a:p>
            <a:r>
              <a:rPr lang="es-PE" sz="1800" b="1" dirty="0">
                <a:solidFill>
                  <a:schemeClr val="accent2"/>
                </a:solidFill>
                <a:effectLst>
                  <a:outerShdw blurRad="38100" dist="38100" dir="2700000" algn="tl">
                    <a:srgbClr val="000000">
                      <a:alpha val="43137"/>
                    </a:srgbClr>
                  </a:outerShdw>
                </a:effectLst>
              </a:rPr>
              <a:t>4. </a:t>
            </a:r>
            <a:r>
              <a:rPr lang="en-US" sz="1800" b="1" dirty="0" err="1">
                <a:solidFill>
                  <a:schemeClr val="accent2"/>
                </a:solidFill>
                <a:effectLst>
                  <a:outerShdw blurRad="38100" dist="38100" dir="2700000" algn="tl">
                    <a:srgbClr val="000000">
                      <a:alpha val="43137"/>
                    </a:srgbClr>
                  </a:outerShdw>
                </a:effectLst>
              </a:rPr>
              <a:t>Elenco</a:t>
            </a:r>
            <a:r>
              <a:rPr lang="en-US" sz="1800" b="1" dirty="0">
                <a:solidFill>
                  <a:schemeClr val="accent2"/>
                </a:solidFill>
                <a:effectLst>
                  <a:outerShdw blurRad="38100" dist="38100" dir="2700000" algn="tl">
                    <a:srgbClr val="000000">
                      <a:alpha val="43137"/>
                    </a:srgbClr>
                  </a:outerShdw>
                </a:effectLst>
              </a:rPr>
              <a:t> de </a:t>
            </a:r>
            <a:r>
              <a:rPr lang="en-US" sz="1800" b="1" dirty="0" err="1">
                <a:solidFill>
                  <a:schemeClr val="accent2"/>
                </a:solidFill>
                <a:effectLst>
                  <a:outerShdw blurRad="38100" dist="38100" dir="2700000" algn="tl">
                    <a:srgbClr val="000000">
                      <a:alpha val="43137"/>
                    </a:srgbClr>
                  </a:outerShdw>
                </a:effectLst>
              </a:rPr>
              <a:t>las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principales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fuentes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para</a:t>
            </a:r>
            <a:r>
              <a:rPr lang="en-US" sz="1800" b="1" dirty="0">
                <a:solidFill>
                  <a:schemeClr val="accent2"/>
                </a:solidFill>
                <a:effectLst>
                  <a:outerShdw blurRad="38100" dist="38100" dir="2700000" algn="tl">
                    <a:srgbClr val="000000">
                      <a:alpha val="43137"/>
                    </a:srgbClr>
                  </a:outerShdw>
                </a:effectLst>
              </a:rPr>
              <a:t> la </a:t>
            </a:r>
            <a:r>
              <a:rPr lang="en-US" sz="1800" b="1" dirty="0" err="1">
                <a:solidFill>
                  <a:schemeClr val="accent2"/>
                </a:solidFill>
                <a:effectLst>
                  <a:outerShdw blurRad="38100" dist="38100" dir="2700000" algn="tl">
                    <a:srgbClr val="000000">
                      <a:alpha val="43137"/>
                    </a:srgbClr>
                  </a:outerShdw>
                </a:effectLst>
              </a:rPr>
              <a:t>historia</a:t>
            </a:r>
            <a:r>
              <a:rPr lang="en-US" sz="1800" b="1" dirty="0">
                <a:solidFill>
                  <a:schemeClr val="accent2"/>
                </a:solidFill>
                <a:effectLst>
                  <a:outerShdw blurRad="38100" dist="38100" dir="2700000" algn="tl">
                    <a:srgbClr val="000000">
                      <a:alpha val="43137"/>
                    </a:srgbClr>
                  </a:outerShdw>
                </a:effectLst>
              </a:rPr>
              <a:t> de la </a:t>
            </a:r>
            <a:r>
              <a:rPr lang="en-US" sz="1800" b="1" dirty="0" err="1">
                <a:solidFill>
                  <a:schemeClr val="accent2"/>
                </a:solidFill>
                <a:effectLst>
                  <a:outerShdw blurRad="38100" dist="38100" dir="2700000" algn="tl">
                    <a:srgbClr val="000000">
                      <a:alpha val="43137"/>
                    </a:srgbClr>
                  </a:outerShdw>
                </a:effectLst>
              </a:rPr>
              <a:t>medicina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precolombina</a:t>
            </a:r>
            <a:r>
              <a:rPr lang="en-US" sz="1800" b="1" dirty="0">
                <a:solidFill>
                  <a:schemeClr val="accent2"/>
                </a:solidFill>
                <a:effectLst>
                  <a:outerShdw blurRad="38100" dist="38100" dir="2700000" algn="tl">
                    <a:srgbClr val="000000">
                      <a:alpha val="43137"/>
                    </a:srgbClr>
                  </a:outerShdw>
                </a:effectLst>
              </a:rPr>
              <a:t> e Inca en </a:t>
            </a:r>
            <a:r>
              <a:rPr lang="en-US" sz="1800" b="1" dirty="0" err="1">
                <a:solidFill>
                  <a:schemeClr val="accent2"/>
                </a:solidFill>
                <a:effectLst>
                  <a:outerShdw blurRad="38100" dist="38100" dir="2700000" algn="tl">
                    <a:srgbClr val="000000">
                      <a:alpha val="43137"/>
                    </a:srgbClr>
                  </a:outerShdw>
                </a:effectLst>
              </a:rPr>
              <a:t>Perú</a:t>
            </a:r>
            <a:r>
              <a:rPr lang="en-US" sz="1800" b="1" dirty="0">
                <a:solidFill>
                  <a:schemeClr val="accent2"/>
                </a:solidFill>
                <a:effectLst>
                  <a:outerShdw blurRad="38100" dist="38100" dir="2700000" algn="tl">
                    <a:srgbClr val="000000">
                      <a:alpha val="43137"/>
                    </a:srgbClr>
                  </a:outerShdw>
                </a:effectLst>
              </a:rPr>
              <a:t> </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587828" y="1623142"/>
            <a:ext cx="7886700" cy="1649016"/>
          </a:xfrm>
        </p:spPr>
        <p:txBody>
          <a:bodyPr>
            <a:normAutofit/>
          </a:bodyPr>
          <a:lstStyle/>
          <a:p>
            <a:pPr>
              <a:buNone/>
            </a:pPr>
            <a:r>
              <a:rPr lang="es-ES" sz="1200" dirty="0" smtClean="0"/>
              <a:t>Varias </a:t>
            </a:r>
            <a:r>
              <a:rPr lang="es-ES" sz="1200" dirty="0"/>
              <a:t>cerámicas </a:t>
            </a:r>
            <a:r>
              <a:rPr lang="es-ES" sz="1200" dirty="0" smtClean="0"/>
              <a:t>han revelado </a:t>
            </a:r>
            <a:r>
              <a:rPr lang="es-ES" sz="1200" dirty="0"/>
              <a:t>la presencia de parálisis facial tratada por curanderos en culturas precolombinas</a:t>
            </a:r>
            <a:r>
              <a:rPr lang="en-US" sz="1200" dirty="0" smtClean="0"/>
              <a:t> </a:t>
            </a:r>
            <a:r>
              <a:rPr lang="en-US" sz="1200" dirty="0"/>
              <a:t>
</a:t>
            </a:r>
            <a:endParaRPr lang="en-US" dirty="0"/>
          </a:p>
        </p:txBody>
      </p:sp>
      <p:sp>
        <p:nvSpPr>
          <p:cNvPr id="4" name="3 CuadroTexto"/>
          <p:cNvSpPr txBox="1"/>
          <p:nvPr/>
        </p:nvSpPr>
        <p:spPr>
          <a:xfrm>
            <a:off x="587828" y="4069533"/>
            <a:ext cx="7641772" cy="592470"/>
          </a:xfrm>
          <a:prstGeom prst="rect">
            <a:avLst/>
          </a:prstGeom>
          <a:noFill/>
        </p:spPr>
        <p:txBody>
          <a:bodyPr wrap="square" lIns="68580" tIns="34290" rIns="68580" bIns="34290" rtlCol="0">
            <a:spAutoFit/>
          </a:bodyPr>
          <a:lstStyle/>
          <a:p>
            <a:r>
              <a:rPr lang="es-ES" sz="1000" dirty="0"/>
              <a:t>CAROD ARTAL, Francisco Javier; VÁZQUEZ CABRERA, Carolina B. Malformaciones y parálisis faciales en la cerámica de las culturas precolombinas Moche y Lambayeque. </a:t>
            </a:r>
            <a:r>
              <a:rPr lang="es-ES" sz="1000" i="1" dirty="0" err="1"/>
              <a:t>Neurologia</a:t>
            </a:r>
            <a:r>
              <a:rPr lang="es-ES" sz="1000" dirty="0"/>
              <a:t>, 2006, vol. 21, no 6, p. 297-303.</a:t>
            </a:r>
            <a:endParaRPr lang="en-US" sz="1000" dirty="0"/>
          </a:p>
          <a:p>
            <a:endParaRPr lang="es-PE" dirty="0"/>
          </a:p>
        </p:txBody>
      </p:sp>
    </p:spTree>
    <p:extLst>
      <p:ext uri="{BB962C8B-B14F-4D97-AF65-F5344CB8AC3E}">
        <p14:creationId xmlns:p14="http://schemas.microsoft.com/office/powerpoint/2010/main" val="14565630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78691" y="892630"/>
            <a:ext cx="7886700" cy="720413"/>
          </a:xfrm>
        </p:spPr>
        <p:txBody>
          <a:bodyPr>
            <a:noAutofit/>
          </a:bodyPr>
          <a:lstStyle/>
          <a:p>
            <a:r>
              <a:rPr lang="es-PE" sz="1800" b="1" dirty="0">
                <a:solidFill>
                  <a:schemeClr val="accent2"/>
                </a:solidFill>
                <a:effectLst>
                  <a:outerShdw blurRad="38100" dist="38100" dir="2700000" algn="tl">
                    <a:srgbClr val="000000">
                      <a:alpha val="43137"/>
                    </a:srgbClr>
                  </a:outerShdw>
                </a:effectLst>
              </a:rPr>
              <a:t>4. </a:t>
            </a:r>
            <a:r>
              <a:rPr lang="en-US" sz="1800" b="1" dirty="0" err="1">
                <a:solidFill>
                  <a:schemeClr val="accent2"/>
                </a:solidFill>
                <a:effectLst>
                  <a:outerShdw blurRad="38100" dist="38100" dir="2700000" algn="tl">
                    <a:srgbClr val="000000">
                      <a:alpha val="43137"/>
                    </a:srgbClr>
                  </a:outerShdw>
                </a:effectLst>
              </a:rPr>
              <a:t>Elenco</a:t>
            </a:r>
            <a:r>
              <a:rPr lang="en-US" sz="1800" b="1" dirty="0">
                <a:solidFill>
                  <a:schemeClr val="accent2"/>
                </a:solidFill>
                <a:effectLst>
                  <a:outerShdw blurRad="38100" dist="38100" dir="2700000" algn="tl">
                    <a:srgbClr val="000000">
                      <a:alpha val="43137"/>
                    </a:srgbClr>
                  </a:outerShdw>
                </a:effectLst>
              </a:rPr>
              <a:t> de </a:t>
            </a:r>
            <a:r>
              <a:rPr lang="en-US" sz="1800" b="1" dirty="0" err="1">
                <a:solidFill>
                  <a:schemeClr val="accent2"/>
                </a:solidFill>
                <a:effectLst>
                  <a:outerShdw blurRad="38100" dist="38100" dir="2700000" algn="tl">
                    <a:srgbClr val="000000">
                      <a:alpha val="43137"/>
                    </a:srgbClr>
                  </a:outerShdw>
                </a:effectLst>
              </a:rPr>
              <a:t>las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principales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fuentes</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para</a:t>
            </a:r>
            <a:r>
              <a:rPr lang="en-US" sz="1800" b="1" dirty="0">
                <a:solidFill>
                  <a:schemeClr val="accent2"/>
                </a:solidFill>
                <a:effectLst>
                  <a:outerShdw blurRad="38100" dist="38100" dir="2700000" algn="tl">
                    <a:srgbClr val="000000">
                      <a:alpha val="43137"/>
                    </a:srgbClr>
                  </a:outerShdw>
                </a:effectLst>
              </a:rPr>
              <a:t> la </a:t>
            </a:r>
            <a:r>
              <a:rPr lang="en-US" sz="1800" b="1" dirty="0" err="1">
                <a:solidFill>
                  <a:schemeClr val="accent2"/>
                </a:solidFill>
                <a:effectLst>
                  <a:outerShdw blurRad="38100" dist="38100" dir="2700000" algn="tl">
                    <a:srgbClr val="000000">
                      <a:alpha val="43137"/>
                    </a:srgbClr>
                  </a:outerShdw>
                </a:effectLst>
              </a:rPr>
              <a:t>historia</a:t>
            </a:r>
            <a:r>
              <a:rPr lang="en-US" sz="1800" b="1" dirty="0">
                <a:solidFill>
                  <a:schemeClr val="accent2"/>
                </a:solidFill>
                <a:effectLst>
                  <a:outerShdw blurRad="38100" dist="38100" dir="2700000" algn="tl">
                    <a:srgbClr val="000000">
                      <a:alpha val="43137"/>
                    </a:srgbClr>
                  </a:outerShdw>
                </a:effectLst>
              </a:rPr>
              <a:t> de la </a:t>
            </a:r>
            <a:r>
              <a:rPr lang="en-US" sz="1800" b="1" dirty="0" err="1">
                <a:solidFill>
                  <a:schemeClr val="accent2"/>
                </a:solidFill>
                <a:effectLst>
                  <a:outerShdw blurRad="38100" dist="38100" dir="2700000" algn="tl">
                    <a:srgbClr val="000000">
                      <a:alpha val="43137"/>
                    </a:srgbClr>
                  </a:outerShdw>
                </a:effectLst>
              </a:rPr>
              <a:t>medicina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precolombina</a:t>
            </a:r>
            <a:r>
              <a:rPr lang="en-US" sz="1800" b="1" dirty="0">
                <a:solidFill>
                  <a:schemeClr val="accent2"/>
                </a:solidFill>
                <a:effectLst>
                  <a:outerShdw blurRad="38100" dist="38100" dir="2700000" algn="tl">
                    <a:srgbClr val="000000">
                      <a:alpha val="43137"/>
                    </a:srgbClr>
                  </a:outerShdw>
                </a:effectLst>
              </a:rPr>
              <a:t> e Inca en </a:t>
            </a:r>
            <a:r>
              <a:rPr lang="en-US" sz="1800" b="1" dirty="0" err="1">
                <a:solidFill>
                  <a:schemeClr val="accent2"/>
                </a:solidFill>
                <a:effectLst>
                  <a:outerShdw blurRad="38100" dist="38100" dir="2700000" algn="tl">
                    <a:srgbClr val="000000">
                      <a:alpha val="43137"/>
                    </a:srgbClr>
                  </a:outerShdw>
                </a:effectLst>
              </a:rPr>
              <a:t>Perú</a:t>
            </a:r>
            <a:r>
              <a:rPr lang="en-US" sz="1800" b="1" dirty="0">
                <a:solidFill>
                  <a:schemeClr val="accent2"/>
                </a:solidFill>
                <a:effectLst>
                  <a:outerShdw blurRad="38100" dist="38100" dir="2700000" algn="tl">
                    <a:srgbClr val="000000">
                      <a:alpha val="43137"/>
                    </a:srgbClr>
                  </a:outerShdw>
                </a:effectLst>
              </a:rPr>
              <a:t> </a:t>
            </a:r>
            <a:r>
              <a:rPr lang="en-US" sz="1800" b="1" dirty="0">
                <a:solidFill>
                  <a:schemeClr val="accent2"/>
                </a:solidFill>
                <a:effectLst>
                  <a:outerShdw blurRad="38100" dist="38100" dir="2700000" algn="tl">
                    <a:srgbClr val="000000">
                      <a:alpha val="43137"/>
                    </a:srgbClr>
                  </a:outerShdw>
                </a:effectLst>
              </a:rPr>
              <a:t/>
            </a:r>
            <a:br>
              <a:rPr lang="en-US" sz="1800" b="1" dirty="0">
                <a:solidFill>
                  <a:schemeClr val="accent2"/>
                </a:solidFill>
                <a:effectLst>
                  <a:outerShdw blurRad="38100" dist="38100" dir="2700000" algn="tl">
                    <a:srgbClr val="000000">
                      <a:alpha val="43137"/>
                    </a:srgbClr>
                  </a:outerShdw>
                </a:effectLst>
              </a:rPr>
            </a:br>
            <a:r>
              <a:rPr lang="es-PE" sz="1800" b="1" dirty="0">
                <a:solidFill>
                  <a:schemeClr val="accent2"/>
                </a:solidFill>
                <a:effectLst>
                  <a:outerShdw blurRad="38100" dist="38100" dir="2700000" algn="tl">
                    <a:srgbClr val="000000">
                      <a:alpha val="43137"/>
                    </a:srgbClr>
                  </a:outerShdw>
                </a:effectLst>
              </a:rPr>
              <a:t> </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384945" y="1649004"/>
            <a:ext cx="8416637" cy="2440379"/>
          </a:xfrm>
        </p:spPr>
        <p:txBody>
          <a:bodyPr>
            <a:normAutofit/>
          </a:bodyPr>
          <a:lstStyle/>
          <a:p>
            <a:pPr marL="0" indent="0" algn="just">
              <a:buNone/>
            </a:pPr>
            <a:r>
              <a:rPr lang="es-ES" sz="1200" dirty="0" smtClean="0"/>
              <a:t>Las </a:t>
            </a:r>
            <a:r>
              <a:rPr lang="es-ES" sz="1200" dirty="0"/>
              <a:t>infecciones por </a:t>
            </a:r>
            <a:r>
              <a:rPr lang="es-ES" sz="1200" dirty="0" err="1"/>
              <a:t>bartonella</a:t>
            </a:r>
            <a:r>
              <a:rPr lang="es-ES" sz="1200" dirty="0"/>
              <a:t> </a:t>
            </a:r>
            <a:r>
              <a:rPr lang="es-ES" sz="1200" dirty="0" err="1"/>
              <a:t>bacilliformis</a:t>
            </a:r>
            <a:r>
              <a:rPr lang="es-ES" sz="1200" dirty="0"/>
              <a:t> se </a:t>
            </a:r>
            <a:r>
              <a:rPr lang="es-ES" sz="1200" dirty="0" smtClean="0"/>
              <a:t>conocen en </a:t>
            </a:r>
            <a:r>
              <a:rPr lang="es-ES" sz="1200" dirty="0"/>
              <a:t>los seres </a:t>
            </a:r>
            <a:r>
              <a:rPr lang="es-ES" sz="1200" dirty="0" smtClean="0"/>
              <a:t>humanos como enfermedad </a:t>
            </a:r>
            <a:r>
              <a:rPr lang="es-ES" sz="1200" dirty="0"/>
              <a:t>de Carrión </a:t>
            </a:r>
            <a:r>
              <a:rPr lang="es-ES" sz="1200" dirty="0" smtClean="0"/>
              <a:t>. </a:t>
            </a:r>
            <a:r>
              <a:rPr lang="es-ES" sz="1200" dirty="0"/>
              <a:t>En la primera fase de la infección, el patógeno causa una fiebre hemolítica ("fiebre de oroya") con tasas de mortalidad de hasta el 90% en pacientes no tratados, seguida de una fase crónica que resulta en lesiones cutáneas </a:t>
            </a:r>
            <a:r>
              <a:rPr lang="es-ES" sz="1200" dirty="0" err="1"/>
              <a:t>angiogénicas</a:t>
            </a:r>
            <a:r>
              <a:rPr lang="es-ES" sz="1200" dirty="0"/>
              <a:t> ("verruga peruana"). La </a:t>
            </a:r>
            <a:r>
              <a:rPr lang="es-ES" sz="1200" dirty="0" err="1"/>
              <a:t>bartonella</a:t>
            </a:r>
            <a:r>
              <a:rPr lang="es-ES" sz="1200" dirty="0"/>
              <a:t> </a:t>
            </a:r>
            <a:r>
              <a:rPr lang="es-ES" sz="1200" dirty="0" err="1"/>
              <a:t>bacilliformis</a:t>
            </a:r>
            <a:r>
              <a:rPr lang="es-ES" sz="1200" dirty="0"/>
              <a:t> es endémica de los valles andinos de América del Sur y se transmite a través de los flebótomos (</a:t>
            </a:r>
            <a:r>
              <a:rPr lang="es-ES" sz="1200" dirty="0" err="1"/>
              <a:t>Lutzomyia</a:t>
            </a:r>
            <a:r>
              <a:rPr lang="es-ES" sz="1200" dirty="0"/>
              <a:t>).</a:t>
            </a:r>
            <a:r>
              <a:rPr lang="en-US" sz="1200" dirty="0" smtClean="0"/>
              <a:t>
</a:t>
            </a:r>
            <a:endParaRPr lang="es-PE" dirty="0"/>
          </a:p>
        </p:txBody>
      </p:sp>
      <p:sp>
        <p:nvSpPr>
          <p:cNvPr id="4" name="3 CuadroTexto"/>
          <p:cNvSpPr txBox="1"/>
          <p:nvPr/>
        </p:nvSpPr>
        <p:spPr>
          <a:xfrm>
            <a:off x="489122" y="4388310"/>
            <a:ext cx="8372105" cy="223138"/>
          </a:xfrm>
          <a:prstGeom prst="rect">
            <a:avLst/>
          </a:prstGeom>
          <a:noFill/>
        </p:spPr>
        <p:txBody>
          <a:bodyPr wrap="square" lIns="68580" tIns="34290" rIns="68580" bIns="34290" rtlCol="0">
            <a:spAutoFit/>
          </a:bodyPr>
          <a:lstStyle/>
          <a:p>
            <a:r>
              <a:rPr lang="es-PE" sz="1000" dirty="0" err="1"/>
              <a:t>Kempf</a:t>
            </a:r>
            <a:r>
              <a:rPr lang="es-PE" sz="1000" dirty="0"/>
              <a:t>, V. A. J., </a:t>
            </a:r>
            <a:r>
              <a:rPr lang="es-PE" sz="1000" dirty="0" err="1"/>
              <a:t>Garcia</a:t>
            </a:r>
            <a:r>
              <a:rPr lang="es-PE" sz="1000" dirty="0"/>
              <a:t>-Quintanilla, M., Guerra, H., &amp; </a:t>
            </a:r>
            <a:r>
              <a:rPr lang="es-PE" sz="1000" dirty="0" err="1"/>
              <a:t>Dichter</a:t>
            </a:r>
            <a:r>
              <a:rPr lang="es-PE" sz="1000" dirty="0"/>
              <a:t>, A. A. (2019). </a:t>
            </a:r>
            <a:r>
              <a:rPr lang="es-PE" sz="1000" dirty="0" err="1"/>
              <a:t>Carrion's</a:t>
            </a:r>
            <a:r>
              <a:rPr lang="es-PE" sz="1000" dirty="0"/>
              <a:t> </a:t>
            </a:r>
            <a:r>
              <a:rPr lang="es-PE" sz="1000" dirty="0" err="1"/>
              <a:t>disease</a:t>
            </a:r>
            <a:r>
              <a:rPr lang="es-PE" sz="1000" dirty="0"/>
              <a:t>: More </a:t>
            </a:r>
            <a:r>
              <a:rPr lang="es-PE" sz="1000" dirty="0" err="1"/>
              <a:t>than</a:t>
            </a:r>
            <a:r>
              <a:rPr lang="es-PE" sz="1000" dirty="0"/>
              <a:t> a </a:t>
            </a:r>
            <a:r>
              <a:rPr lang="es-PE" sz="1000" dirty="0" err="1"/>
              <a:t>neglected</a:t>
            </a:r>
            <a:r>
              <a:rPr lang="es-PE" sz="1000" dirty="0"/>
              <a:t> </a:t>
            </a:r>
            <a:r>
              <a:rPr lang="es-PE" sz="1000" dirty="0" err="1"/>
              <a:t>disease</a:t>
            </a:r>
            <a:r>
              <a:rPr lang="es-PE" sz="1000" dirty="0"/>
              <a:t>. BMC.</a:t>
            </a:r>
          </a:p>
        </p:txBody>
      </p:sp>
      <p:pic>
        <p:nvPicPr>
          <p:cNvPr id="6" name="Picture 2" descr="http://www.scielo.org.pe/img/revistas/amp/v23n1/a09fig1.jpg"/>
          <p:cNvPicPr>
            <a:picLocks noChangeAspect="1" noChangeArrowheads="1"/>
          </p:cNvPicPr>
          <p:nvPr/>
        </p:nvPicPr>
        <p:blipFill>
          <a:blip r:embed="rId2"/>
          <a:srcRect t="12542" r="4485" b="11254"/>
          <a:stretch>
            <a:fillRect/>
          </a:stretch>
        </p:blipFill>
        <p:spPr bwMode="auto">
          <a:xfrm>
            <a:off x="2529443" y="2689761"/>
            <a:ext cx="2066307" cy="1175657"/>
          </a:xfrm>
          <a:prstGeom prst="rect">
            <a:avLst/>
          </a:prstGeom>
          <a:noFill/>
        </p:spPr>
      </p:pic>
      <p:pic>
        <p:nvPicPr>
          <p:cNvPr id="1028" name="Picture 4" descr="http://www.scielo.org.pe/img/revistas/amp/v23n1/a09fig3.jpg"/>
          <p:cNvPicPr>
            <a:picLocks noChangeAspect="1" noChangeArrowheads="1"/>
          </p:cNvPicPr>
          <p:nvPr/>
        </p:nvPicPr>
        <p:blipFill>
          <a:blip r:embed="rId3"/>
          <a:srcRect r="-1248" b="10959"/>
          <a:stretch>
            <a:fillRect/>
          </a:stretch>
        </p:blipFill>
        <p:spPr bwMode="auto">
          <a:xfrm>
            <a:off x="721426" y="2753086"/>
            <a:ext cx="1523011" cy="1085612"/>
          </a:xfrm>
          <a:prstGeom prst="rect">
            <a:avLst/>
          </a:prstGeom>
          <a:noFill/>
        </p:spPr>
      </p:pic>
    </p:spTree>
    <p:extLst>
      <p:ext uri="{BB962C8B-B14F-4D97-AF65-F5344CB8AC3E}">
        <p14:creationId xmlns:p14="http://schemas.microsoft.com/office/powerpoint/2010/main" val="145656304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7211" y="712520"/>
            <a:ext cx="7642514" cy="644561"/>
          </a:xfrm>
        </p:spPr>
        <p:txBody>
          <a:bodyPr>
            <a:normAutofit/>
          </a:bodyPr>
          <a:lstStyle/>
          <a:p>
            <a:r>
              <a:rPr lang="en-US" sz="1800" dirty="0" smtClean="0"/>
              <a:t>El </a:t>
            </a:r>
            <a:r>
              <a:rPr lang="en-US" sz="1800" dirty="0" err="1" smtClean="0"/>
              <a:t>experimento</a:t>
            </a:r>
            <a:r>
              <a:rPr lang="en-US" sz="1800" dirty="0" smtClean="0"/>
              <a:t> de Daniel </a:t>
            </a:r>
            <a:r>
              <a:rPr lang="en-US" sz="1800" dirty="0" err="1" smtClean="0"/>
              <a:t>Carrión</a:t>
            </a:r>
            <a:r>
              <a:rPr lang="en-US" sz="1800" dirty="0"/>
              <a:t>
</a:t>
            </a:r>
            <a:endParaRPr lang="es-PE" sz="1800" dirty="0"/>
          </a:p>
        </p:txBody>
      </p:sp>
      <p:sp>
        <p:nvSpPr>
          <p:cNvPr id="3" name="2 Marcador de contenido"/>
          <p:cNvSpPr>
            <a:spLocks noGrp="1"/>
          </p:cNvSpPr>
          <p:nvPr>
            <p:ph idx="1"/>
          </p:nvPr>
        </p:nvSpPr>
        <p:spPr>
          <a:xfrm>
            <a:off x="628650" y="1369219"/>
            <a:ext cx="7886700" cy="1651383"/>
          </a:xfrm>
        </p:spPr>
        <p:txBody>
          <a:bodyPr>
            <a:normAutofit fontScale="92500"/>
          </a:bodyPr>
          <a:lstStyle/>
          <a:p>
            <a:pPr algn="just">
              <a:buNone/>
            </a:pPr>
            <a:r>
              <a:rPr lang="en-US" sz="1500" dirty="0"/>
              <a:t>    </a:t>
            </a:r>
            <a:r>
              <a:rPr lang="es-ES" sz="1200" dirty="0" smtClean="0"/>
              <a:t>"</a:t>
            </a:r>
            <a:r>
              <a:rPr lang="es-ES" sz="1200" dirty="0"/>
              <a:t>En 1885, Daniel Carrión (1857-1885), un joven estudiante de medicina peruano, estaba tratando de establecer los síntomas prodrómicos de la 'enfermedad de la verruga', una enfermedad infecciosa rara fuera de </a:t>
            </a:r>
            <a:r>
              <a:rPr lang="es-ES" sz="1200" dirty="0" smtClean="0"/>
              <a:t>Sudamérica pero </a:t>
            </a:r>
            <a:r>
              <a:rPr lang="es-ES" sz="1200" dirty="0"/>
              <a:t>endémica en algunas partes </a:t>
            </a:r>
            <a:r>
              <a:rPr lang="es-ES" sz="1200" dirty="0" smtClean="0"/>
              <a:t>de </a:t>
            </a:r>
            <a:r>
              <a:rPr lang="es-ES" sz="1200" dirty="0"/>
              <a:t>Perú. Como parte de </a:t>
            </a:r>
            <a:r>
              <a:rPr lang="es-ES" sz="1200" dirty="0" smtClean="0"/>
              <a:t>la </a:t>
            </a:r>
            <a:r>
              <a:rPr lang="es-ES" sz="1200" dirty="0"/>
              <a:t>investigación fue inoculado con líquido de una lesión verrugosa de un paciente con la forma crónica de la </a:t>
            </a:r>
            <a:r>
              <a:rPr lang="es-ES" sz="1200" dirty="0" smtClean="0"/>
              <a:t>enfermedad. Carrión </a:t>
            </a:r>
            <a:r>
              <a:rPr lang="es-ES" sz="1200" dirty="0"/>
              <a:t>registró </a:t>
            </a:r>
            <a:r>
              <a:rPr lang="es-ES" sz="1200" dirty="0" smtClean="0"/>
              <a:t>los síntomas clínicos </a:t>
            </a:r>
            <a:r>
              <a:rPr lang="es-ES" sz="1200" dirty="0"/>
              <a:t>que desarrolló, entre </a:t>
            </a:r>
            <a:r>
              <a:rPr lang="es-ES" sz="1200" dirty="0" smtClean="0"/>
              <a:t>los que se encuentran: fiebre</a:t>
            </a:r>
            <a:r>
              <a:rPr lang="es-ES" sz="1200" dirty="0"/>
              <a:t>, malestar general, artralgias, vómitos y anemia, </a:t>
            </a:r>
            <a:r>
              <a:rPr lang="es-ES" sz="1200" dirty="0" smtClean="0"/>
              <a:t>tras lo cual, </a:t>
            </a:r>
            <a:r>
              <a:rPr lang="es-ES" sz="1200" dirty="0"/>
              <a:t>se hizo evidente que había desarrollado </a:t>
            </a:r>
            <a:r>
              <a:rPr lang="es-ES" sz="1200" dirty="0" smtClean="0"/>
              <a:t>la </a:t>
            </a:r>
            <a:r>
              <a:rPr lang="es-ES" sz="1200" dirty="0"/>
              <a:t>fase aguda de la </a:t>
            </a:r>
            <a:r>
              <a:rPr lang="es-ES" sz="1200" dirty="0" smtClean="0"/>
              <a:t>enfermedad caracterizada por anemia y fiebre </a:t>
            </a:r>
            <a:r>
              <a:rPr lang="es-ES" sz="1200" dirty="0"/>
              <a:t>(conocida como fiebre de Oroya</a:t>
            </a:r>
            <a:r>
              <a:rPr lang="es-ES" sz="1200" dirty="0" smtClean="0"/>
              <a:t>). Sin embargo, en </a:t>
            </a:r>
            <a:r>
              <a:rPr lang="es-ES" sz="1200" dirty="0"/>
              <a:t>su </a:t>
            </a:r>
            <a:r>
              <a:rPr lang="es-ES" sz="1200" dirty="0" smtClean="0"/>
              <a:t>caso, la enfermedad no </a:t>
            </a:r>
            <a:r>
              <a:rPr lang="es-ES" sz="1200" dirty="0"/>
              <a:t>progresó</a:t>
            </a:r>
            <a:r>
              <a:rPr lang="es-ES" sz="1200" dirty="0" smtClean="0"/>
              <a:t> </a:t>
            </a:r>
            <a:r>
              <a:rPr lang="es-ES" sz="1200" dirty="0"/>
              <a:t>a la forma </a:t>
            </a:r>
            <a:r>
              <a:rPr lang="es-ES" sz="1200" dirty="0" smtClean="0"/>
              <a:t>crónica, </a:t>
            </a:r>
            <a:r>
              <a:rPr lang="es-ES" sz="1200" dirty="0"/>
              <a:t>falleciendo pocas semanas después, el 5 de octubre de 1885. Su sacrificio sirvió para establecer supuestamente que la fiebre de Oroya y la enfermedad de la verruga tenían una etiología </a:t>
            </a:r>
            <a:r>
              <a:rPr lang="es-ES" sz="1200" dirty="0" smtClean="0"/>
              <a:t>común. Su </a:t>
            </a:r>
            <a:r>
              <a:rPr lang="es-ES" sz="1200" dirty="0"/>
              <a:t>muerte </a:t>
            </a:r>
            <a:r>
              <a:rPr lang="es-ES" sz="1200" dirty="0" smtClean="0"/>
              <a:t>sirvió para que se realizaran investigaciones posteriores, hasta llegar a conocerse que es provocada la </a:t>
            </a:r>
            <a:r>
              <a:rPr lang="es-ES" sz="1200" dirty="0"/>
              <a:t>bacteria </a:t>
            </a:r>
            <a:r>
              <a:rPr lang="es-ES" sz="1200" dirty="0" err="1" smtClean="0"/>
              <a:t>bartonella</a:t>
            </a:r>
            <a:r>
              <a:rPr lang="es-ES" sz="1200" dirty="0" smtClean="0"/>
              <a:t> </a:t>
            </a:r>
            <a:r>
              <a:rPr lang="es-ES" sz="1200" dirty="0" err="1"/>
              <a:t>bacilliformis</a:t>
            </a:r>
            <a:r>
              <a:rPr lang="es-ES" sz="1200" dirty="0"/>
              <a:t>. </a:t>
            </a:r>
            <a:r>
              <a:rPr lang="es-ES" sz="1200" dirty="0" smtClean="0"/>
              <a:t>Carrión </a:t>
            </a:r>
            <a:r>
              <a:rPr lang="es-ES" sz="1200" dirty="0"/>
              <a:t>es considerado mártir de la medicina peruana y el 5 de </a:t>
            </a:r>
            <a:r>
              <a:rPr lang="es-ES" sz="1200" dirty="0" smtClean="0"/>
              <a:t>octubre, día de su fallecimiento, </a:t>
            </a:r>
            <a:r>
              <a:rPr lang="es-ES" sz="1200" dirty="0"/>
              <a:t>se designó en su honor el Día de la Medicina </a:t>
            </a:r>
            <a:r>
              <a:rPr lang="es-ES" sz="1200" dirty="0" smtClean="0"/>
              <a:t>Peruana".</a:t>
            </a:r>
            <a:endParaRPr lang="es-PE" sz="1200" dirty="0"/>
          </a:p>
        </p:txBody>
      </p:sp>
      <p:sp>
        <p:nvSpPr>
          <p:cNvPr id="4" name="3 CuadroTexto"/>
          <p:cNvSpPr txBox="1"/>
          <p:nvPr/>
        </p:nvSpPr>
        <p:spPr>
          <a:xfrm>
            <a:off x="276102" y="4245630"/>
            <a:ext cx="8452262" cy="377026"/>
          </a:xfrm>
          <a:prstGeom prst="rect">
            <a:avLst/>
          </a:prstGeom>
          <a:noFill/>
        </p:spPr>
        <p:txBody>
          <a:bodyPr wrap="square" lIns="68580" tIns="34290" rIns="68580" bIns="34290" rtlCol="0">
            <a:spAutoFit/>
          </a:bodyPr>
          <a:lstStyle/>
          <a:p>
            <a:r>
              <a:rPr lang="en-US" sz="1000" dirty="0" err="1"/>
              <a:t>Pamo</a:t>
            </a:r>
            <a:r>
              <a:rPr lang="en-US" sz="1000" dirty="0"/>
              <a:t> Oscar. Daniel Carrion’s experiment: the use of </a:t>
            </a:r>
            <a:r>
              <a:rPr lang="en-US" sz="1000" dirty="0" err="1"/>
              <a:t>selfinfection</a:t>
            </a:r>
            <a:r>
              <a:rPr lang="en-US" sz="1000" dirty="0"/>
              <a:t> in the advance of medicine. J R </a:t>
            </a:r>
            <a:r>
              <a:rPr lang="en-US" sz="1000" dirty="0" err="1"/>
              <a:t>Coll</a:t>
            </a:r>
            <a:r>
              <a:rPr lang="en-US" sz="1000" dirty="0"/>
              <a:t> Physicians </a:t>
            </a:r>
            <a:r>
              <a:rPr lang="en-US" sz="1000" dirty="0" err="1"/>
              <a:t>Edinb</a:t>
            </a:r>
            <a:r>
              <a:rPr lang="en-US" sz="1000" dirty="0"/>
              <a:t> 2012; 42:81–6 doi:10.4997/JRCPE.2012.119 © 2012 Royal College of Physicians of Edinburgh </a:t>
            </a:r>
            <a:endParaRPr lang="es-PE" sz="10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1924" y="699290"/>
            <a:ext cx="7886700" cy="554156"/>
          </a:xfrm>
        </p:spPr>
        <p:txBody>
          <a:bodyPr>
            <a:noAutofit/>
          </a:bodyPr>
          <a:lstStyle/>
          <a:p>
            <a:r>
              <a:rPr lang="es-PE" sz="1800" b="1" dirty="0">
                <a:solidFill>
                  <a:schemeClr val="accent2"/>
                </a:solidFill>
                <a:effectLst>
                  <a:outerShdw blurRad="38100" dist="38100" dir="2700000" algn="tl">
                    <a:srgbClr val="000000">
                      <a:alpha val="43137"/>
                    </a:srgbClr>
                  </a:outerShdw>
                </a:effectLst>
              </a:rPr>
              <a:t>5. </a:t>
            </a:r>
            <a:r>
              <a:rPr lang="es-ES" sz="1800" b="1" dirty="0">
                <a:solidFill>
                  <a:schemeClr val="accent2"/>
                </a:solidFill>
                <a:effectLst>
                  <a:outerShdw blurRad="38100" dist="38100" dir="2700000" algn="tl">
                    <a:srgbClr val="000000">
                      <a:alpha val="43137"/>
                    </a:srgbClr>
                  </a:outerShdw>
                </a:effectLst>
              </a:rPr>
              <a:t>Evidencia actual de las patologías desarrolladas por la población del Imperio Inca </a:t>
            </a:r>
            <a:r>
              <a:rPr lang="es-ES" sz="1800" b="1" dirty="0" smtClean="0">
                <a:solidFill>
                  <a:schemeClr val="accent2"/>
                </a:solidFill>
                <a:effectLst>
                  <a:outerShdw blurRad="38100" dist="38100" dir="2700000" algn="tl">
                    <a:srgbClr val="000000">
                      <a:alpha val="43137"/>
                    </a:srgbClr>
                  </a:outerShdw>
                </a:effectLst>
              </a:rPr>
              <a:t>de Perú</a:t>
            </a:r>
            <a:endParaRPr lang="en-US" sz="2400" dirty="0"/>
          </a:p>
        </p:txBody>
      </p:sp>
      <p:sp>
        <p:nvSpPr>
          <p:cNvPr id="9" name="8 Rectángulo"/>
          <p:cNvSpPr/>
          <p:nvPr/>
        </p:nvSpPr>
        <p:spPr>
          <a:xfrm>
            <a:off x="771525" y="1099721"/>
            <a:ext cx="7815263" cy="761747"/>
          </a:xfrm>
          <a:prstGeom prst="rect">
            <a:avLst/>
          </a:prstGeom>
        </p:spPr>
        <p:txBody>
          <a:bodyPr wrap="square" lIns="68580" tIns="34290" rIns="68580" bIns="34290">
            <a:spAutoFit/>
          </a:bodyPr>
          <a:lstStyle/>
          <a:p>
            <a:pPr algn="ctr"/>
            <a:endParaRPr lang="en-US" sz="1500" dirty="0"/>
          </a:p>
          <a:p>
            <a:pPr algn="ctr"/>
            <a:r>
              <a:rPr lang="en-US" sz="1500" dirty="0" smtClean="0"/>
              <a:t>PATOLOGÍAS REPRESENTADAS EN HUACOS DEL </a:t>
            </a:r>
            <a:r>
              <a:rPr lang="en-US" sz="1500" dirty="0"/>
              <a:t>MUSEO </a:t>
            </a:r>
            <a:r>
              <a:rPr lang="en-US" sz="1500" dirty="0" smtClean="0"/>
              <a:t>LARCO DE PERÚ</a:t>
            </a:r>
            <a:r>
              <a:rPr lang="en-US" sz="1500" dirty="0"/>
              <a:t>
</a:t>
            </a:r>
            <a:endParaRPr lang="es-PE" sz="1500" b="1" dirty="0"/>
          </a:p>
        </p:txBody>
      </p:sp>
      <p:pic>
        <p:nvPicPr>
          <p:cNvPr id="144387" name="Picture 3"/>
          <p:cNvPicPr>
            <a:picLocks noChangeAspect="1" noChangeArrowheads="1"/>
          </p:cNvPicPr>
          <p:nvPr/>
        </p:nvPicPr>
        <p:blipFill>
          <a:blip r:embed="rId2"/>
          <a:srcRect l="2941" t="19792" r="1029" b="16406"/>
          <a:stretch>
            <a:fillRect/>
          </a:stretch>
        </p:blipFill>
        <p:spPr bwMode="auto">
          <a:xfrm>
            <a:off x="942975" y="1704174"/>
            <a:ext cx="7300913" cy="2518506"/>
          </a:xfrm>
          <a:prstGeom prst="rect">
            <a:avLst/>
          </a:prstGeom>
          <a:noFill/>
          <a:ln w="9525">
            <a:noFill/>
            <a:miter lim="800000"/>
            <a:headEnd/>
            <a:tailEnd/>
          </a:ln>
          <a:effectLst/>
        </p:spPr>
      </p:pic>
      <p:sp>
        <p:nvSpPr>
          <p:cNvPr id="7" name="6 Rectángulo"/>
          <p:cNvSpPr/>
          <p:nvPr/>
        </p:nvSpPr>
        <p:spPr>
          <a:xfrm>
            <a:off x="942975" y="4389811"/>
            <a:ext cx="5044822" cy="284693"/>
          </a:xfrm>
          <a:prstGeom prst="rect">
            <a:avLst/>
          </a:prstGeom>
        </p:spPr>
        <p:txBody>
          <a:bodyPr wrap="square" lIns="68580" tIns="34290" rIns="68580" bIns="34290">
            <a:spAutoFit/>
          </a:bodyPr>
          <a:lstStyle/>
          <a:p>
            <a:r>
              <a:rPr lang="es-PE" sz="1000" dirty="0"/>
              <a:t>“Museo </a:t>
            </a:r>
            <a:r>
              <a:rPr lang="es-PE" sz="1000" dirty="0" err="1"/>
              <a:t>Larco</a:t>
            </a:r>
            <a:r>
              <a:rPr lang="es-PE" sz="1000" dirty="0"/>
              <a:t> – Lima, Perú”. </a:t>
            </a:r>
            <a:r>
              <a:rPr lang="es-PE" sz="1000" dirty="0">
                <a:hlinkClick r:id="rId3"/>
              </a:rPr>
              <a:t>https://www.museolarco.org/coleccion</a:t>
            </a:r>
            <a:r>
              <a:rPr lang="es-PE" dirty="0">
                <a:hlinkClick r:id="rId3"/>
              </a:rPr>
              <a:t>/</a:t>
            </a:r>
            <a:endParaRPr lang="es-PE" dirty="0"/>
          </a:p>
        </p:txBody>
      </p:sp>
    </p:spTree>
    <p:extLst>
      <p:ext uri="{BB962C8B-B14F-4D97-AF65-F5344CB8AC3E}">
        <p14:creationId xmlns:p14="http://schemas.microsoft.com/office/powerpoint/2010/main" val="14565630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1925" y="935596"/>
            <a:ext cx="7886700" cy="626075"/>
          </a:xfrm>
        </p:spPr>
        <p:txBody>
          <a:bodyPr>
            <a:noAutofit/>
          </a:bodyPr>
          <a:lstStyle/>
          <a:p>
            <a:r>
              <a:rPr lang="en-US" sz="1800" b="1" dirty="0">
                <a:solidFill>
                  <a:schemeClr val="accent2"/>
                </a:solidFill>
                <a:effectLst>
                  <a:outerShdw blurRad="38100" dist="38100" dir="2700000" algn="tl">
                    <a:srgbClr val="000000">
                      <a:alpha val="43137"/>
                    </a:srgbClr>
                  </a:outerShdw>
                </a:effectLst>
              </a:rPr>
              <a:t>5. </a:t>
            </a:r>
            <a:r>
              <a:rPr lang="es-ES" sz="1800" b="1" dirty="0">
                <a:solidFill>
                  <a:schemeClr val="accent2"/>
                </a:solidFill>
                <a:effectLst>
                  <a:outerShdw blurRad="38100" dist="38100" dir="2700000" algn="tl">
                    <a:srgbClr val="000000">
                      <a:alpha val="43137"/>
                    </a:srgbClr>
                  </a:outerShdw>
                </a:effectLst>
              </a:rPr>
              <a:t>Evidencia actual de las </a:t>
            </a:r>
            <a:r>
              <a:rPr lang="es-ES" sz="1800" b="1" dirty="0" smtClean="0">
                <a:solidFill>
                  <a:schemeClr val="accent2"/>
                </a:solidFill>
                <a:effectLst>
                  <a:outerShdw blurRad="38100" dist="38100" dir="2700000" algn="tl">
                    <a:srgbClr val="000000">
                      <a:alpha val="43137"/>
                    </a:srgbClr>
                  </a:outerShdw>
                </a:effectLst>
              </a:rPr>
              <a:t>patologías desarrolladas por </a:t>
            </a:r>
            <a:r>
              <a:rPr lang="es-ES" sz="1800" b="1" dirty="0">
                <a:solidFill>
                  <a:schemeClr val="accent2"/>
                </a:solidFill>
                <a:effectLst>
                  <a:outerShdw blurRad="38100" dist="38100" dir="2700000" algn="tl">
                    <a:srgbClr val="000000">
                      <a:alpha val="43137"/>
                    </a:srgbClr>
                  </a:outerShdw>
                </a:effectLst>
              </a:rPr>
              <a:t>la población </a:t>
            </a:r>
            <a:r>
              <a:rPr lang="es-ES" sz="1800" b="1" dirty="0" smtClean="0">
                <a:solidFill>
                  <a:schemeClr val="accent2"/>
                </a:solidFill>
                <a:effectLst>
                  <a:outerShdw blurRad="38100" dist="38100" dir="2700000" algn="tl">
                    <a:srgbClr val="000000">
                      <a:alpha val="43137"/>
                    </a:srgbClr>
                  </a:outerShdw>
                </a:effectLst>
              </a:rPr>
              <a:t>del </a:t>
            </a:r>
            <a:r>
              <a:rPr lang="es-ES" sz="1800" b="1" dirty="0">
                <a:solidFill>
                  <a:schemeClr val="accent2"/>
                </a:solidFill>
                <a:effectLst>
                  <a:outerShdw blurRad="38100" dist="38100" dir="2700000" algn="tl">
                    <a:srgbClr val="000000">
                      <a:alpha val="43137"/>
                    </a:srgbClr>
                  </a:outerShdw>
                </a:effectLst>
              </a:rPr>
              <a:t>Imperio Inca </a:t>
            </a:r>
            <a:r>
              <a:rPr lang="es-ES" sz="1800" b="1" dirty="0" smtClean="0">
                <a:solidFill>
                  <a:schemeClr val="accent2"/>
                </a:solidFill>
                <a:effectLst>
                  <a:outerShdw blurRad="38100" dist="38100" dir="2700000" algn="tl">
                    <a:srgbClr val="000000">
                      <a:alpha val="43137"/>
                    </a:srgbClr>
                  </a:outerShdw>
                </a:effectLst>
              </a:rPr>
              <a:t>de Perú</a:t>
            </a:r>
            <a:endParaRPr lang="en-US" sz="2400" dirty="0"/>
          </a:p>
        </p:txBody>
      </p:sp>
      <p:graphicFrame>
        <p:nvGraphicFramePr>
          <p:cNvPr id="4" name="3 Tabla"/>
          <p:cNvGraphicFramePr>
            <a:graphicFrameLocks noGrp="1"/>
          </p:cNvGraphicFramePr>
          <p:nvPr>
            <p:extLst>
              <p:ext uri="{D42A27DB-BD31-4B8C-83A1-F6EECF244321}">
                <p14:modId xmlns:p14="http://schemas.microsoft.com/office/powerpoint/2010/main" val="2917677070"/>
              </p:ext>
            </p:extLst>
          </p:nvPr>
        </p:nvGraphicFramePr>
        <p:xfrm>
          <a:off x="1565890" y="1623485"/>
          <a:ext cx="6161965" cy="899160"/>
        </p:xfrm>
        <a:graphic>
          <a:graphicData uri="http://schemas.openxmlformats.org/drawingml/2006/table">
            <a:tbl>
              <a:tblPr firstRow="1" bandRow="1">
                <a:tableStyleId>{5C22544A-7EE6-4342-B048-85BDC9FD1C3A}</a:tableStyleId>
              </a:tblPr>
              <a:tblGrid>
                <a:gridCol w="6161965">
                  <a:extLst>
                    <a:ext uri="{9D8B030D-6E8A-4147-A177-3AD203B41FA5}">
                      <a16:colId xmlns="" xmlns:a16="http://schemas.microsoft.com/office/drawing/2014/main" val="20000"/>
                    </a:ext>
                  </a:extLst>
                </a:gridCol>
              </a:tblGrid>
              <a:tr h="313232">
                <a:tc>
                  <a:txBody>
                    <a:bodyPr/>
                    <a:lstStyle/>
                    <a:p>
                      <a:pPr algn="ctr"/>
                      <a:r>
                        <a:rPr lang="es-PE" sz="1400" b="1" i="0" kern="1200" dirty="0" smtClean="0">
                          <a:solidFill>
                            <a:schemeClr val="lt1"/>
                          </a:solidFill>
                          <a:latin typeface="+mn-lt"/>
                          <a:ea typeface="+mn-ea"/>
                          <a:cs typeface="+mn-cs"/>
                        </a:rPr>
                        <a:t>PATOLOGÍA REPRESENTADA </a:t>
                      </a:r>
                      <a:r>
                        <a:rPr lang="es-PE" sz="1400" b="1" i="0" kern="1200" dirty="0">
                          <a:solidFill>
                            <a:schemeClr val="lt1"/>
                          </a:solidFill>
                          <a:latin typeface="+mn-lt"/>
                          <a:ea typeface="+mn-ea"/>
                          <a:cs typeface="+mn-cs"/>
                        </a:rPr>
                        <a:t>E</a:t>
                      </a:r>
                      <a:r>
                        <a:rPr lang="es-PE" sz="1400" b="1" i="0" kern="1200" dirty="0" smtClean="0">
                          <a:solidFill>
                            <a:schemeClr val="lt1"/>
                          </a:solidFill>
                          <a:latin typeface="+mn-lt"/>
                          <a:ea typeface="+mn-ea"/>
                          <a:cs typeface="+mn-cs"/>
                        </a:rPr>
                        <a:t>N </a:t>
                      </a:r>
                      <a:r>
                        <a:rPr lang="es-PE" sz="1400" b="1" i="0" kern="1200" dirty="0">
                          <a:solidFill>
                            <a:schemeClr val="lt1"/>
                          </a:solidFill>
                          <a:latin typeface="+mn-lt"/>
                          <a:ea typeface="+mn-ea"/>
                          <a:cs typeface="+mn-cs"/>
                        </a:rPr>
                        <a:t>HUACOS </a:t>
                      </a:r>
                      <a:r>
                        <a:rPr lang="es-PE" sz="1400" b="1" i="0" kern="1200" baseline="0" dirty="0">
                          <a:solidFill>
                            <a:schemeClr val="lt1"/>
                          </a:solidFill>
                          <a:latin typeface="+mn-lt"/>
                          <a:ea typeface="+mn-ea"/>
                          <a:cs typeface="+mn-cs"/>
                        </a:rPr>
                        <a:t> </a:t>
                      </a:r>
                      <a:endParaRPr lang="es-PE" sz="1400" b="1" i="0" kern="1200" baseline="0" dirty="0" smtClean="0">
                        <a:solidFill>
                          <a:schemeClr val="lt1"/>
                        </a:solidFill>
                        <a:latin typeface="+mn-lt"/>
                        <a:ea typeface="+mn-ea"/>
                        <a:cs typeface="+mn-cs"/>
                      </a:endParaRPr>
                    </a:p>
                    <a:p>
                      <a:pPr algn="ctr"/>
                      <a:r>
                        <a:rPr lang="es-PE" sz="1400" b="1" i="0" kern="1200" baseline="0" dirty="0" smtClean="0">
                          <a:solidFill>
                            <a:schemeClr val="lt1"/>
                          </a:solidFill>
                          <a:latin typeface="+mn-lt"/>
                          <a:ea typeface="+mn-ea"/>
                          <a:cs typeface="+mn-cs"/>
                        </a:rPr>
                        <a:t>“</a:t>
                      </a:r>
                      <a:r>
                        <a:rPr lang="es-PE" sz="1100" b="1" dirty="0"/>
                        <a:t>MUSEO LARCO PERÚ”</a:t>
                      </a:r>
                    </a:p>
                  </a:txBody>
                  <a:tcPr marL="68580" marR="68580" marT="34290" marB="34290"/>
                </a:tc>
                <a:extLst>
                  <a:ext uri="{0D108BD9-81ED-4DB2-BD59-A6C34878D82A}">
                    <a16:rowId xmlns="" xmlns:a16="http://schemas.microsoft.com/office/drawing/2014/main" val="10000"/>
                  </a:ext>
                </a:extLst>
              </a:tr>
              <a:tr h="278130">
                <a:tc>
                  <a:txBody>
                    <a:bodyPr/>
                    <a:lstStyle/>
                    <a:p>
                      <a:r>
                        <a:rPr lang="es-PE" sz="1100" dirty="0" smtClean="0"/>
                        <a:t>Cifosis lumbar</a:t>
                      </a:r>
                      <a:r>
                        <a:rPr lang="es-PE" sz="1100" dirty="0"/>
                        <a:t>
</a:t>
                      </a:r>
                    </a:p>
                  </a:txBody>
                  <a:tcPr marL="68580" marR="68580" marT="34290" marB="34290"/>
                </a:tc>
                <a:extLst>
                  <a:ext uri="{0D108BD9-81ED-4DB2-BD59-A6C34878D82A}">
                    <a16:rowId xmlns="" xmlns:a16="http://schemas.microsoft.com/office/drawing/2014/main" val="10001"/>
                  </a:ext>
                </a:extLst>
              </a:tr>
            </a:tbl>
          </a:graphicData>
        </a:graphic>
      </p:graphicFrame>
      <p:pic>
        <p:nvPicPr>
          <p:cNvPr id="139266" name="Picture 2"/>
          <p:cNvPicPr>
            <a:picLocks noChangeAspect="1" noChangeArrowheads="1"/>
          </p:cNvPicPr>
          <p:nvPr/>
        </p:nvPicPr>
        <p:blipFill>
          <a:blip r:embed="rId2"/>
          <a:srcRect l="26935" t="24671" r="46873" b="34868"/>
          <a:stretch>
            <a:fillRect/>
          </a:stretch>
        </p:blipFill>
        <p:spPr bwMode="auto">
          <a:xfrm>
            <a:off x="1578672" y="2601707"/>
            <a:ext cx="2262637" cy="1973790"/>
          </a:xfrm>
          <a:prstGeom prst="rect">
            <a:avLst/>
          </a:prstGeom>
          <a:noFill/>
          <a:ln w="9525">
            <a:noFill/>
            <a:miter lim="800000"/>
            <a:headEnd/>
            <a:tailEnd/>
          </a:ln>
          <a:effectLst/>
        </p:spPr>
      </p:pic>
      <p:sp>
        <p:nvSpPr>
          <p:cNvPr id="7" name="6 Rectángulo"/>
          <p:cNvSpPr/>
          <p:nvPr/>
        </p:nvSpPr>
        <p:spPr>
          <a:xfrm>
            <a:off x="4572000" y="2693127"/>
            <a:ext cx="4086225" cy="992579"/>
          </a:xfrm>
          <a:prstGeom prst="rect">
            <a:avLst/>
          </a:prstGeom>
        </p:spPr>
        <p:txBody>
          <a:bodyPr wrap="square" lIns="68580" tIns="34290" rIns="68580" bIns="34290">
            <a:spAutoFit/>
          </a:bodyPr>
          <a:lstStyle/>
          <a:p>
            <a:r>
              <a:rPr lang="es-PE" sz="1200" dirty="0" smtClean="0"/>
              <a:t>CORREA-TRIGOSO, Denis E. </a:t>
            </a:r>
            <a:r>
              <a:rPr lang="es-ES" sz="1200" dirty="0"/>
              <a:t>Presencia de </a:t>
            </a:r>
            <a:r>
              <a:rPr lang="es-ES" sz="1200" dirty="0" err="1"/>
              <a:t>paleopatologías</a:t>
            </a:r>
            <a:r>
              <a:rPr lang="es-ES" sz="1200" dirty="0"/>
              <a:t> en las representaciones </a:t>
            </a:r>
            <a:r>
              <a:rPr lang="es-ES" sz="1200" dirty="0" smtClean="0"/>
              <a:t>mochica</a:t>
            </a:r>
            <a:r>
              <a:rPr lang="es-PE" sz="1200" dirty="0"/>
              <a:t>.</a:t>
            </a:r>
            <a:r>
              <a:rPr lang="es-PE" sz="1200" dirty="0" smtClean="0"/>
              <a:t> </a:t>
            </a:r>
            <a:r>
              <a:rPr lang="es-ES" sz="1200" dirty="0"/>
              <a:t>Un estudio de la colección cerámica del Museo </a:t>
            </a:r>
            <a:r>
              <a:rPr lang="es-ES" sz="1200" dirty="0" err="1"/>
              <a:t>Larco</a:t>
            </a:r>
            <a:r>
              <a:rPr lang="es-PE" sz="1200" dirty="0" smtClean="0"/>
              <a:t>.</a:t>
            </a:r>
            <a:r>
              <a:rPr lang="es-PE" sz="1200" dirty="0"/>
              <a:t> Horizonte de la Ciencia, </a:t>
            </a:r>
            <a:r>
              <a:rPr lang="es-PE" sz="1200" dirty="0" smtClean="0"/>
              <a:t>2017, vol. 7, n. 12, p. 43-60.
</a:t>
            </a:r>
            <a:endParaRPr lang="es-PE" sz="1200" dirty="0"/>
          </a:p>
        </p:txBody>
      </p:sp>
      <p:sp>
        <p:nvSpPr>
          <p:cNvPr id="8" name="7 Rectángulo"/>
          <p:cNvSpPr/>
          <p:nvPr/>
        </p:nvSpPr>
        <p:spPr>
          <a:xfrm>
            <a:off x="4913566" y="3819138"/>
            <a:ext cx="3101722" cy="253916"/>
          </a:xfrm>
          <a:prstGeom prst="rect">
            <a:avLst/>
          </a:prstGeom>
        </p:spPr>
        <p:txBody>
          <a:bodyPr wrap="square" lIns="68580" tIns="34290" rIns="68580" bIns="34290">
            <a:spAutoFit/>
          </a:bodyPr>
          <a:lstStyle/>
          <a:p>
            <a:r>
              <a:rPr lang="es-PE" sz="1200" dirty="0"/>
              <a:t>“Museo </a:t>
            </a:r>
            <a:r>
              <a:rPr lang="es-PE" sz="1200" dirty="0" err="1"/>
              <a:t>Larco</a:t>
            </a:r>
            <a:r>
              <a:rPr lang="es-PE" sz="1200" dirty="0"/>
              <a:t> – Lima, Perú”. </a:t>
            </a:r>
          </a:p>
        </p:txBody>
      </p:sp>
    </p:spTree>
    <p:extLst>
      <p:ext uri="{BB962C8B-B14F-4D97-AF65-F5344CB8AC3E}">
        <p14:creationId xmlns:p14="http://schemas.microsoft.com/office/powerpoint/2010/main" val="145656304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472473" y="894500"/>
            <a:ext cx="8671527" cy="492511"/>
          </a:xfrm>
        </p:spPr>
        <p:txBody>
          <a:bodyPr>
            <a:noAutofit/>
          </a:bodyPr>
          <a:lstStyle/>
          <a:p>
            <a:r>
              <a:rPr lang="es-PE" sz="1800" b="1" dirty="0">
                <a:solidFill>
                  <a:schemeClr val="accent2"/>
                </a:solidFill>
                <a:effectLst>
                  <a:outerShdw blurRad="38100" dist="38100" dir="2700000" algn="tl">
                    <a:srgbClr val="000000">
                      <a:alpha val="43137"/>
                    </a:srgbClr>
                  </a:outerShdw>
                </a:effectLst>
              </a:rPr>
              <a:t>5. </a:t>
            </a:r>
            <a:r>
              <a:rPr lang="es-ES" sz="1800" b="1" dirty="0">
                <a:solidFill>
                  <a:schemeClr val="accent2"/>
                </a:solidFill>
                <a:effectLst>
                  <a:outerShdw blurRad="38100" dist="38100" dir="2700000" algn="tl">
                    <a:srgbClr val="000000">
                      <a:alpha val="43137"/>
                    </a:srgbClr>
                  </a:outerShdw>
                </a:effectLst>
              </a:rPr>
              <a:t>Evidencia actual de las patologías desarrolladas por la población del Imperio Inca </a:t>
            </a:r>
            <a:r>
              <a:rPr lang="es-ES" sz="1800" b="1" dirty="0" smtClean="0">
                <a:solidFill>
                  <a:schemeClr val="accent2"/>
                </a:solidFill>
                <a:effectLst>
                  <a:outerShdw blurRad="38100" dist="38100" dir="2700000" algn="tl">
                    <a:srgbClr val="000000">
                      <a:alpha val="43137"/>
                    </a:srgbClr>
                  </a:outerShdw>
                </a:effectLst>
              </a:rPr>
              <a:t>de </a:t>
            </a:r>
            <a:r>
              <a:rPr lang="es-ES" sz="1800" b="1" dirty="0">
                <a:solidFill>
                  <a:schemeClr val="accent2"/>
                </a:solidFill>
                <a:effectLst>
                  <a:outerShdw blurRad="38100" dist="38100" dir="2700000" algn="tl">
                    <a:srgbClr val="000000">
                      <a:alpha val="43137"/>
                    </a:srgbClr>
                  </a:outerShdw>
                </a:effectLst>
              </a:rPr>
              <a:t>Perú</a:t>
            </a:r>
            <a:r>
              <a:rPr lang="en-US" sz="1800" b="1" dirty="0">
                <a:solidFill>
                  <a:schemeClr val="accent2"/>
                </a:solidFill>
                <a:effectLst>
                  <a:outerShdw blurRad="38100" dist="38100" dir="2700000" algn="tl">
                    <a:srgbClr val="000000">
                      <a:alpha val="43137"/>
                    </a:srgbClr>
                  </a:outerShdw>
                </a:effectLst>
              </a:rPr>
              <a:t/>
            </a:r>
            <a:br>
              <a:rPr lang="en-US" sz="1800" b="1" dirty="0">
                <a:solidFill>
                  <a:schemeClr val="accent2"/>
                </a:solidFill>
                <a:effectLst>
                  <a:outerShdw blurRad="38100" dist="38100" dir="2700000" algn="tl">
                    <a:srgbClr val="000000">
                      <a:alpha val="43137"/>
                    </a:srgbClr>
                  </a:outerShdw>
                </a:effectLst>
              </a:rPr>
            </a:br>
            <a:r>
              <a:rPr lang="en-US" sz="1800" b="1" dirty="0">
                <a:solidFill>
                  <a:schemeClr val="accent2"/>
                </a:solidFill>
                <a:effectLst>
                  <a:outerShdw blurRad="38100" dist="38100" dir="2700000" algn="tl">
                    <a:srgbClr val="000000">
                      <a:alpha val="43137"/>
                    </a:srgbClr>
                  </a:outerShdw>
                </a:effectLst>
              </a:rPr>
              <a:t> </a:t>
            </a:r>
            <a:endParaRPr lang="en-US" sz="2400" dirty="0"/>
          </a:p>
        </p:txBody>
      </p:sp>
      <p:graphicFrame>
        <p:nvGraphicFramePr>
          <p:cNvPr id="4" name="3 Tabla"/>
          <p:cNvGraphicFramePr>
            <a:graphicFrameLocks noGrp="1"/>
          </p:cNvGraphicFramePr>
          <p:nvPr>
            <p:extLst>
              <p:ext uri="{D42A27DB-BD31-4B8C-83A1-F6EECF244321}">
                <p14:modId xmlns:p14="http://schemas.microsoft.com/office/powerpoint/2010/main" val="3061430809"/>
              </p:ext>
            </p:extLst>
          </p:nvPr>
        </p:nvGraphicFramePr>
        <p:xfrm>
          <a:off x="2090239" y="1424315"/>
          <a:ext cx="5365127" cy="773430"/>
        </p:xfrm>
        <a:graphic>
          <a:graphicData uri="http://schemas.openxmlformats.org/drawingml/2006/table">
            <a:tbl>
              <a:tblPr firstRow="1" bandRow="1">
                <a:tableStyleId>{5C22544A-7EE6-4342-B048-85BDC9FD1C3A}</a:tableStyleId>
              </a:tblPr>
              <a:tblGrid>
                <a:gridCol w="5365127">
                  <a:extLst>
                    <a:ext uri="{9D8B030D-6E8A-4147-A177-3AD203B41FA5}">
                      <a16:colId xmlns="" xmlns:a16="http://schemas.microsoft.com/office/drawing/2014/main" val="20000"/>
                    </a:ext>
                  </a:extLst>
                </a:gridCol>
              </a:tblGrid>
              <a:tr h="4343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PE" sz="1400" b="1" i="0" kern="1200" dirty="0" smtClean="0">
                          <a:solidFill>
                            <a:schemeClr val="lt1"/>
                          </a:solidFill>
                          <a:latin typeface="+mn-lt"/>
                          <a:ea typeface="+mn-ea"/>
                          <a:cs typeface="+mn-cs"/>
                        </a:rPr>
                        <a:t>PATOLOGÍA REPRESENTADA EN HUACOS </a:t>
                      </a:r>
                    </a:p>
                    <a:p>
                      <a:pPr marL="0" marR="0" indent="0" algn="ctr" defTabSz="914400" rtl="0" eaLnBrk="1" fontAlgn="auto" latinLnBrk="0" hangingPunct="1">
                        <a:lnSpc>
                          <a:spcPct val="100000"/>
                        </a:lnSpc>
                        <a:spcBef>
                          <a:spcPts val="0"/>
                        </a:spcBef>
                        <a:spcAft>
                          <a:spcPts val="0"/>
                        </a:spcAft>
                        <a:buClrTx/>
                        <a:buSzTx/>
                        <a:buFontTx/>
                        <a:buNone/>
                        <a:tabLst/>
                        <a:defRPr/>
                      </a:pPr>
                      <a:r>
                        <a:rPr lang="es-PE" sz="1400" b="1" i="0" kern="1200" baseline="0" dirty="0" smtClean="0">
                          <a:solidFill>
                            <a:schemeClr val="lt1"/>
                          </a:solidFill>
                          <a:latin typeface="+mn-lt"/>
                          <a:ea typeface="+mn-ea"/>
                          <a:cs typeface="+mn-cs"/>
                        </a:rPr>
                        <a:t>“</a:t>
                      </a:r>
                      <a:r>
                        <a:rPr lang="es-PE" sz="1100" b="1" dirty="0"/>
                        <a:t>MUSEO LARCO PERÚ</a:t>
                      </a:r>
                      <a:r>
                        <a:rPr lang="es-PE" sz="1100" b="1" dirty="0" smtClean="0"/>
                        <a:t>”</a:t>
                      </a:r>
                      <a:endParaRPr lang="es-PE" sz="1100" b="1" dirty="0"/>
                    </a:p>
                  </a:txBody>
                  <a:tcPr marL="68580" marR="68580" marT="34290" marB="34290"/>
                </a:tc>
                <a:extLst>
                  <a:ext uri="{0D108BD9-81ED-4DB2-BD59-A6C34878D82A}">
                    <a16:rowId xmlns="" xmlns:a16="http://schemas.microsoft.com/office/drawing/2014/main" val="10000"/>
                  </a:ext>
                </a:extLst>
              </a:tr>
              <a:tr h="278130">
                <a:tc>
                  <a:txBody>
                    <a:bodyPr/>
                    <a:lstStyle/>
                    <a:p>
                      <a:r>
                        <a:rPr lang="es-PE" sz="1100" dirty="0" smtClean="0"/>
                        <a:t>Síndrome de </a:t>
                      </a:r>
                      <a:r>
                        <a:rPr lang="es-PE" sz="1100" dirty="0" err="1" smtClean="0"/>
                        <a:t>Crouzon</a:t>
                      </a:r>
                      <a:endParaRPr lang="es-PE" sz="1100" dirty="0"/>
                    </a:p>
                  </a:txBody>
                  <a:tcPr marL="68580" marR="68580" marT="34290" marB="34290"/>
                </a:tc>
                <a:extLst>
                  <a:ext uri="{0D108BD9-81ED-4DB2-BD59-A6C34878D82A}">
                    <a16:rowId xmlns="" xmlns:a16="http://schemas.microsoft.com/office/drawing/2014/main" val="10001"/>
                  </a:ext>
                </a:extLst>
              </a:tr>
            </a:tbl>
          </a:graphicData>
        </a:graphic>
      </p:graphicFrame>
      <p:pic>
        <p:nvPicPr>
          <p:cNvPr id="142338" name="Picture 2"/>
          <p:cNvPicPr>
            <a:picLocks noChangeAspect="1" noChangeArrowheads="1"/>
          </p:cNvPicPr>
          <p:nvPr/>
        </p:nvPicPr>
        <p:blipFill>
          <a:blip r:embed="rId3">
            <a:lum bright="-10000" contrast="-10000"/>
          </a:blip>
          <a:srcRect l="33819" t="31903" r="42687" b="27612"/>
          <a:stretch>
            <a:fillRect/>
          </a:stretch>
        </p:blipFill>
        <p:spPr bwMode="auto">
          <a:xfrm>
            <a:off x="948946" y="2311164"/>
            <a:ext cx="2112754" cy="2055908"/>
          </a:xfrm>
          <a:prstGeom prst="rect">
            <a:avLst/>
          </a:prstGeom>
          <a:noFill/>
          <a:ln w="9525">
            <a:noFill/>
            <a:miter lim="800000"/>
            <a:headEnd/>
            <a:tailEnd/>
          </a:ln>
          <a:effectLst/>
        </p:spPr>
      </p:pic>
      <p:sp>
        <p:nvSpPr>
          <p:cNvPr id="6" name="5 Rectángulo"/>
          <p:cNvSpPr/>
          <p:nvPr/>
        </p:nvSpPr>
        <p:spPr>
          <a:xfrm>
            <a:off x="3227160" y="3087812"/>
            <a:ext cx="5044822" cy="253916"/>
          </a:xfrm>
          <a:prstGeom prst="rect">
            <a:avLst/>
          </a:prstGeom>
        </p:spPr>
        <p:txBody>
          <a:bodyPr wrap="square" lIns="68580" tIns="34290" rIns="68580" bIns="34290">
            <a:spAutoFit/>
          </a:bodyPr>
          <a:lstStyle/>
          <a:p>
            <a:r>
              <a:rPr lang="es-PE" sz="1200" dirty="0"/>
              <a:t>“Museo </a:t>
            </a:r>
            <a:r>
              <a:rPr lang="es-PE" sz="1200" dirty="0" err="1"/>
              <a:t>Larco</a:t>
            </a:r>
            <a:r>
              <a:rPr lang="es-PE" sz="1200" dirty="0"/>
              <a:t> – Lima, Perú”. </a:t>
            </a:r>
            <a:r>
              <a:rPr lang="es-PE" sz="1200" dirty="0">
                <a:hlinkClick r:id="rId4"/>
              </a:rPr>
              <a:t>https://www.museolarco.org/coleccion/</a:t>
            </a:r>
            <a:endParaRPr lang="es-PE" sz="1200" dirty="0"/>
          </a:p>
        </p:txBody>
      </p:sp>
      <p:sp>
        <p:nvSpPr>
          <p:cNvPr id="7" name="6 Rectángulo"/>
          <p:cNvSpPr/>
          <p:nvPr/>
        </p:nvSpPr>
        <p:spPr>
          <a:xfrm>
            <a:off x="3227160" y="3522444"/>
            <a:ext cx="5229225" cy="807913"/>
          </a:xfrm>
          <a:prstGeom prst="rect">
            <a:avLst/>
          </a:prstGeom>
        </p:spPr>
        <p:txBody>
          <a:bodyPr wrap="square" lIns="68580" tIns="34290" rIns="68580" bIns="34290">
            <a:spAutoFit/>
          </a:bodyPr>
          <a:lstStyle/>
          <a:p>
            <a:r>
              <a:rPr lang="es-PE" sz="1200" dirty="0"/>
              <a:t>CORREA-TRIGOSO, Denis E. </a:t>
            </a:r>
            <a:r>
              <a:rPr lang="es-ES" sz="1200" dirty="0"/>
              <a:t>Presencia de </a:t>
            </a:r>
            <a:r>
              <a:rPr lang="es-ES" sz="1200" dirty="0" err="1"/>
              <a:t>paleopatologías</a:t>
            </a:r>
            <a:r>
              <a:rPr lang="es-ES" sz="1200" dirty="0"/>
              <a:t> en las representaciones mochica</a:t>
            </a:r>
            <a:r>
              <a:rPr lang="es-PE" sz="1200" dirty="0"/>
              <a:t>. </a:t>
            </a:r>
            <a:r>
              <a:rPr lang="es-ES" sz="1200" dirty="0"/>
              <a:t>Un estudio de la colección cerámica del Museo </a:t>
            </a:r>
            <a:r>
              <a:rPr lang="es-ES" sz="1200" dirty="0" err="1"/>
              <a:t>Larco</a:t>
            </a:r>
            <a:r>
              <a:rPr lang="es-PE" sz="1200" dirty="0"/>
              <a:t>. Horizonte de la Ciencia, 2017, vol. 7, </a:t>
            </a:r>
            <a:r>
              <a:rPr lang="es-PE" sz="1200" dirty="0" smtClean="0"/>
              <a:t>n. </a:t>
            </a:r>
            <a:r>
              <a:rPr lang="es-PE" sz="1200" dirty="0"/>
              <a:t>12, p. 43-60. </a:t>
            </a:r>
            <a:r>
              <a:rPr lang="es-PE" sz="1200" dirty="0"/>
              <a:t>
</a:t>
            </a:r>
          </a:p>
        </p:txBody>
      </p:sp>
    </p:spTree>
    <p:extLst>
      <p:ext uri="{BB962C8B-B14F-4D97-AF65-F5344CB8AC3E}">
        <p14:creationId xmlns:p14="http://schemas.microsoft.com/office/powerpoint/2010/main" val="14565630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441650" y="781484"/>
            <a:ext cx="7886700" cy="697995"/>
          </a:xfrm>
        </p:spPr>
        <p:txBody>
          <a:bodyPr>
            <a:noAutofit/>
          </a:bodyPr>
          <a:lstStyle/>
          <a:p>
            <a:r>
              <a:rPr lang="es-PE" sz="1800" b="1" dirty="0">
                <a:solidFill>
                  <a:schemeClr val="accent2"/>
                </a:solidFill>
                <a:effectLst>
                  <a:outerShdw blurRad="38100" dist="38100" dir="2700000" algn="tl">
                    <a:srgbClr val="000000">
                      <a:alpha val="43137"/>
                    </a:srgbClr>
                  </a:outerShdw>
                </a:effectLst>
              </a:rPr>
              <a:t>5. </a:t>
            </a:r>
            <a:r>
              <a:rPr lang="es-ES" sz="1800" b="1" dirty="0">
                <a:solidFill>
                  <a:schemeClr val="accent2"/>
                </a:solidFill>
                <a:effectLst>
                  <a:outerShdw blurRad="38100" dist="38100" dir="2700000" algn="tl">
                    <a:srgbClr val="000000">
                      <a:alpha val="43137"/>
                    </a:srgbClr>
                  </a:outerShdw>
                </a:effectLst>
              </a:rPr>
              <a:t>Evidencia actual de las patologías desarrolladas por la población del Imperio Inca </a:t>
            </a:r>
            <a:r>
              <a:rPr lang="es-ES" sz="1800" b="1" dirty="0" smtClean="0">
                <a:solidFill>
                  <a:schemeClr val="accent2"/>
                </a:solidFill>
                <a:effectLst>
                  <a:outerShdw blurRad="38100" dist="38100" dir="2700000" algn="tl">
                    <a:srgbClr val="000000">
                      <a:alpha val="43137"/>
                    </a:srgbClr>
                  </a:outerShdw>
                </a:effectLst>
              </a:rPr>
              <a:t>de </a:t>
            </a:r>
            <a:r>
              <a:rPr lang="es-ES" sz="1800" b="1" dirty="0">
                <a:solidFill>
                  <a:schemeClr val="accent2"/>
                </a:solidFill>
                <a:effectLst>
                  <a:outerShdw blurRad="38100" dist="38100" dir="2700000" algn="tl">
                    <a:srgbClr val="000000">
                      <a:alpha val="43137"/>
                    </a:srgbClr>
                  </a:outerShdw>
                </a:effectLst>
              </a:rPr>
              <a:t>Perú</a:t>
            </a:r>
            <a:endParaRPr lang="en-US" sz="1800" b="1" dirty="0">
              <a:solidFill>
                <a:schemeClr val="accent2"/>
              </a:solidFill>
              <a:effectLst>
                <a:outerShdw blurRad="38100" dist="38100" dir="2700000" algn="tl">
                  <a:srgbClr val="000000">
                    <a:alpha val="43137"/>
                  </a:srgbClr>
                </a:outerShdw>
              </a:effectLst>
            </a:endParaRPr>
          </a:p>
        </p:txBody>
      </p:sp>
      <p:graphicFrame>
        <p:nvGraphicFramePr>
          <p:cNvPr id="4" name="3 Tabla"/>
          <p:cNvGraphicFramePr>
            <a:graphicFrameLocks noGrp="1"/>
          </p:cNvGraphicFramePr>
          <p:nvPr>
            <p:extLst>
              <p:ext uri="{D42A27DB-BD31-4B8C-83A1-F6EECF244321}">
                <p14:modId xmlns:p14="http://schemas.microsoft.com/office/powerpoint/2010/main" val="1682052853"/>
              </p:ext>
            </p:extLst>
          </p:nvPr>
        </p:nvGraphicFramePr>
        <p:xfrm>
          <a:off x="2096519" y="1527325"/>
          <a:ext cx="4700791" cy="899160"/>
        </p:xfrm>
        <a:graphic>
          <a:graphicData uri="http://schemas.openxmlformats.org/drawingml/2006/table">
            <a:tbl>
              <a:tblPr firstRow="1" bandRow="1">
                <a:tableStyleId>{5C22544A-7EE6-4342-B048-85BDC9FD1C3A}</a:tableStyleId>
              </a:tblPr>
              <a:tblGrid>
                <a:gridCol w="4700791">
                  <a:extLst>
                    <a:ext uri="{9D8B030D-6E8A-4147-A177-3AD203B41FA5}">
                      <a16:colId xmlns="" xmlns:a16="http://schemas.microsoft.com/office/drawing/2014/main" val="20000"/>
                    </a:ext>
                  </a:extLst>
                </a:gridCol>
              </a:tblGrid>
              <a:tr h="4343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400" b="1" i="0" kern="1200" dirty="0" smtClean="0">
                          <a:solidFill>
                            <a:schemeClr val="lt1"/>
                          </a:solidFill>
                          <a:latin typeface="+mn-lt"/>
                          <a:ea typeface="+mn-ea"/>
                          <a:cs typeface="+mn-cs"/>
                        </a:rPr>
                        <a:t>PATOLOGÍA REPRESENTADA EN HUACOS </a:t>
                      </a:r>
                    </a:p>
                    <a:p>
                      <a:pPr marL="0" marR="0" indent="0" algn="ctr" defTabSz="914400" rtl="0" eaLnBrk="1" fontAlgn="auto" latinLnBrk="0" hangingPunct="1">
                        <a:lnSpc>
                          <a:spcPct val="100000"/>
                        </a:lnSpc>
                        <a:spcBef>
                          <a:spcPts val="0"/>
                        </a:spcBef>
                        <a:spcAft>
                          <a:spcPts val="0"/>
                        </a:spcAft>
                        <a:buClrTx/>
                        <a:buSzTx/>
                        <a:buFontTx/>
                        <a:buNone/>
                        <a:tabLst/>
                        <a:defRPr/>
                      </a:pPr>
                      <a:r>
                        <a:rPr lang="es-ES" sz="1400" b="1" i="0" kern="1200" dirty="0" smtClean="0">
                          <a:solidFill>
                            <a:schemeClr val="lt1"/>
                          </a:solidFill>
                          <a:latin typeface="+mn-lt"/>
                          <a:ea typeface="+mn-ea"/>
                          <a:cs typeface="+mn-cs"/>
                        </a:rPr>
                        <a:t>“</a:t>
                      </a:r>
                      <a:r>
                        <a:rPr lang="es-PE" sz="1100" b="1" dirty="0" smtClean="0"/>
                        <a:t>MUSEO </a:t>
                      </a:r>
                      <a:r>
                        <a:rPr lang="es-PE" sz="1100" b="1" dirty="0"/>
                        <a:t>LARCO PERÚ”</a:t>
                      </a:r>
                    </a:p>
                  </a:txBody>
                  <a:tcPr marL="68580" marR="68580" marT="34290" marB="34290"/>
                </a:tc>
                <a:extLst>
                  <a:ext uri="{0D108BD9-81ED-4DB2-BD59-A6C34878D82A}">
                    <a16:rowId xmlns="" xmlns:a16="http://schemas.microsoft.com/office/drawing/2014/main" val="10000"/>
                  </a:ext>
                </a:extLst>
              </a:tr>
              <a:tr h="278130">
                <a:tc>
                  <a:txBody>
                    <a:bodyPr/>
                    <a:lstStyle/>
                    <a:p>
                      <a:r>
                        <a:rPr lang="es-PE" sz="1100" dirty="0" err="1" smtClean="0"/>
                        <a:t>Bartonelosis</a:t>
                      </a:r>
                      <a:r>
                        <a:rPr lang="es-PE" sz="1100" dirty="0"/>
                        <a:t>
</a:t>
                      </a:r>
                    </a:p>
                  </a:txBody>
                  <a:tcPr marL="68580" marR="68580" marT="34290" marB="34290"/>
                </a:tc>
                <a:extLst>
                  <a:ext uri="{0D108BD9-81ED-4DB2-BD59-A6C34878D82A}">
                    <a16:rowId xmlns="" xmlns:a16="http://schemas.microsoft.com/office/drawing/2014/main" val="10001"/>
                  </a:ext>
                </a:extLst>
              </a:tr>
            </a:tbl>
          </a:graphicData>
        </a:graphic>
      </p:graphicFrame>
      <p:pic>
        <p:nvPicPr>
          <p:cNvPr id="143362" name="Picture 2"/>
          <p:cNvPicPr>
            <a:picLocks noChangeAspect="1" noChangeArrowheads="1"/>
          </p:cNvPicPr>
          <p:nvPr/>
        </p:nvPicPr>
        <p:blipFill>
          <a:blip r:embed="rId3"/>
          <a:srcRect l="28341" t="36008" r="42897" b="21082"/>
          <a:stretch>
            <a:fillRect/>
          </a:stretch>
        </p:blipFill>
        <p:spPr bwMode="auto">
          <a:xfrm>
            <a:off x="1433840" y="2570198"/>
            <a:ext cx="2038825" cy="1717691"/>
          </a:xfrm>
          <a:prstGeom prst="rect">
            <a:avLst/>
          </a:prstGeom>
          <a:noFill/>
          <a:ln w="9525">
            <a:noFill/>
            <a:miter lim="800000"/>
            <a:headEnd/>
            <a:tailEnd/>
          </a:ln>
          <a:effectLst/>
        </p:spPr>
      </p:pic>
      <p:sp>
        <p:nvSpPr>
          <p:cNvPr id="6" name="5 Rectángulo"/>
          <p:cNvSpPr/>
          <p:nvPr/>
        </p:nvSpPr>
        <p:spPr>
          <a:xfrm>
            <a:off x="4913566" y="2990463"/>
            <a:ext cx="3216022" cy="438582"/>
          </a:xfrm>
          <a:prstGeom prst="rect">
            <a:avLst/>
          </a:prstGeom>
        </p:spPr>
        <p:txBody>
          <a:bodyPr wrap="square" lIns="68580" tIns="34290" rIns="68580" bIns="34290">
            <a:spAutoFit/>
          </a:bodyPr>
          <a:lstStyle/>
          <a:p>
            <a:r>
              <a:rPr lang="es-PE" sz="1200" dirty="0"/>
              <a:t>“Museo </a:t>
            </a:r>
            <a:r>
              <a:rPr lang="es-PE" sz="1200" dirty="0" err="1"/>
              <a:t>Larco</a:t>
            </a:r>
            <a:r>
              <a:rPr lang="es-PE" sz="1200" dirty="0"/>
              <a:t> – Lima, Perú”. </a:t>
            </a:r>
            <a:r>
              <a:rPr lang="es-PE" sz="1200" dirty="0">
                <a:hlinkClick r:id="rId4"/>
              </a:rPr>
              <a:t>https://www.museolarco.org/coleccion/</a:t>
            </a:r>
            <a:endParaRPr lang="es-PE" sz="1200" dirty="0"/>
          </a:p>
        </p:txBody>
      </p:sp>
      <p:sp>
        <p:nvSpPr>
          <p:cNvPr id="7" name="6 Rectángulo"/>
          <p:cNvSpPr/>
          <p:nvPr/>
        </p:nvSpPr>
        <p:spPr>
          <a:xfrm>
            <a:off x="4235577" y="3607861"/>
            <a:ext cx="4572000" cy="623248"/>
          </a:xfrm>
          <a:prstGeom prst="rect">
            <a:avLst/>
          </a:prstGeom>
        </p:spPr>
        <p:txBody>
          <a:bodyPr lIns="68580" tIns="34290" rIns="68580" bIns="34290">
            <a:spAutoFit/>
          </a:bodyPr>
          <a:lstStyle/>
          <a:p>
            <a:r>
              <a:rPr lang="es-PE" sz="1200" dirty="0"/>
              <a:t>CORREA-TRIGOSO, Denis E. </a:t>
            </a:r>
            <a:r>
              <a:rPr lang="es-ES" sz="1200" dirty="0"/>
              <a:t>Presencia de </a:t>
            </a:r>
            <a:r>
              <a:rPr lang="es-ES" sz="1200" dirty="0" err="1"/>
              <a:t>paleopatologías</a:t>
            </a:r>
            <a:r>
              <a:rPr lang="es-ES" sz="1200" dirty="0"/>
              <a:t> en las representaciones mochica</a:t>
            </a:r>
            <a:r>
              <a:rPr lang="es-PE" sz="1200" dirty="0"/>
              <a:t>. </a:t>
            </a:r>
            <a:r>
              <a:rPr lang="es-ES" sz="1200" dirty="0"/>
              <a:t>Un estudio de la colección cerámica del Museo </a:t>
            </a:r>
            <a:r>
              <a:rPr lang="es-ES" sz="1200" dirty="0" err="1"/>
              <a:t>Larco</a:t>
            </a:r>
            <a:r>
              <a:rPr lang="es-PE" sz="1200" dirty="0"/>
              <a:t>. Horizonte de la Ciencia, 2017, vol. 7, </a:t>
            </a:r>
            <a:r>
              <a:rPr lang="es-PE" sz="1200" dirty="0" smtClean="0"/>
              <a:t>n. </a:t>
            </a:r>
            <a:r>
              <a:rPr lang="es-PE" sz="1200" dirty="0"/>
              <a:t>12, p. 43-60. </a:t>
            </a:r>
            <a:endParaRPr lang="es-PE" sz="1200" dirty="0"/>
          </a:p>
        </p:txBody>
      </p:sp>
    </p:spTree>
    <p:extLst>
      <p:ext uri="{BB962C8B-B14F-4D97-AF65-F5344CB8AC3E}">
        <p14:creationId xmlns:p14="http://schemas.microsoft.com/office/powerpoint/2010/main" val="14565630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0574" y="802033"/>
            <a:ext cx="8658225" cy="533608"/>
          </a:xfrm>
        </p:spPr>
        <p:txBody>
          <a:bodyPr>
            <a:noAutofit/>
          </a:bodyPr>
          <a:lstStyle/>
          <a:p>
            <a:r>
              <a:rPr lang="es-PE" sz="1800" b="1" dirty="0">
                <a:solidFill>
                  <a:schemeClr val="accent2"/>
                </a:solidFill>
                <a:effectLst>
                  <a:outerShdw blurRad="38100" dist="38100" dir="2700000" algn="tl">
                    <a:srgbClr val="000000">
                      <a:alpha val="43137"/>
                    </a:srgbClr>
                  </a:outerShdw>
                </a:effectLst>
              </a:rPr>
              <a:t>5. </a:t>
            </a:r>
            <a:r>
              <a:rPr lang="es-ES" sz="1800" b="1" dirty="0">
                <a:solidFill>
                  <a:schemeClr val="accent2"/>
                </a:solidFill>
                <a:effectLst>
                  <a:outerShdw blurRad="38100" dist="38100" dir="2700000" algn="tl">
                    <a:srgbClr val="000000">
                      <a:alpha val="43137"/>
                    </a:srgbClr>
                  </a:outerShdw>
                </a:effectLst>
              </a:rPr>
              <a:t>Evidencia actual de las patologías desarrolladas por la población del Imperio Inca de Perú</a:t>
            </a:r>
            <a:r>
              <a:rPr lang="en-US" sz="1800" b="1" dirty="0" smtClean="0">
                <a:solidFill>
                  <a:schemeClr val="accent2"/>
                </a:solidFill>
                <a:effectLst>
                  <a:outerShdw blurRad="38100" dist="38100" dir="2700000" algn="tl">
                    <a:srgbClr val="000000">
                      <a:alpha val="43137"/>
                    </a:srgbClr>
                  </a:outerShdw>
                </a:effectLst>
              </a:rPr>
              <a:t/>
            </a:r>
            <a:br>
              <a:rPr lang="en-US" sz="1800" b="1" dirty="0" smtClean="0">
                <a:solidFill>
                  <a:schemeClr val="accent2"/>
                </a:solidFill>
                <a:effectLst>
                  <a:outerShdw blurRad="38100" dist="38100" dir="2700000" algn="tl">
                    <a:srgbClr val="000000">
                      <a:alpha val="43137"/>
                    </a:srgbClr>
                  </a:outerShdw>
                </a:effectLst>
              </a:rPr>
            </a:br>
            <a:r>
              <a:rPr lang="es-PE" sz="2400" dirty="0" smtClean="0"/>
              <a:t> </a:t>
            </a:r>
            <a:endParaRPr lang="en-US" sz="2400" dirty="0"/>
          </a:p>
        </p:txBody>
      </p:sp>
      <p:graphicFrame>
        <p:nvGraphicFramePr>
          <p:cNvPr id="4" name="3 Tabla"/>
          <p:cNvGraphicFramePr>
            <a:graphicFrameLocks noGrp="1"/>
          </p:cNvGraphicFramePr>
          <p:nvPr>
            <p:extLst>
              <p:ext uri="{D42A27DB-BD31-4B8C-83A1-F6EECF244321}">
                <p14:modId xmlns:p14="http://schemas.microsoft.com/office/powerpoint/2010/main" val="3692655006"/>
              </p:ext>
            </p:extLst>
          </p:nvPr>
        </p:nvGraphicFramePr>
        <p:xfrm>
          <a:off x="1990642" y="1226788"/>
          <a:ext cx="4709564" cy="899160"/>
        </p:xfrm>
        <a:graphic>
          <a:graphicData uri="http://schemas.openxmlformats.org/drawingml/2006/table">
            <a:tbl>
              <a:tblPr firstRow="1" bandRow="1">
                <a:tableStyleId>{5C22544A-7EE6-4342-B048-85BDC9FD1C3A}</a:tableStyleId>
              </a:tblPr>
              <a:tblGrid>
                <a:gridCol w="4709564">
                  <a:extLst>
                    <a:ext uri="{9D8B030D-6E8A-4147-A177-3AD203B41FA5}">
                      <a16:colId xmlns="" xmlns:a16="http://schemas.microsoft.com/office/drawing/2014/main" val="20000"/>
                    </a:ext>
                  </a:extLst>
                </a:gridCol>
              </a:tblGrid>
              <a:tr h="4343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400" b="1" i="0" kern="1200" dirty="0" smtClean="0">
                          <a:solidFill>
                            <a:schemeClr val="lt1"/>
                          </a:solidFill>
                          <a:latin typeface="+mn-lt"/>
                          <a:ea typeface="+mn-ea"/>
                          <a:cs typeface="+mn-cs"/>
                        </a:rPr>
                        <a:t>PATOLOGÍA REPRESENTADA EN HUACOS </a:t>
                      </a:r>
                    </a:p>
                    <a:p>
                      <a:pPr marL="0" marR="0" indent="0" algn="ctr" defTabSz="914400" rtl="0" eaLnBrk="1" fontAlgn="auto" latinLnBrk="0" hangingPunct="1">
                        <a:lnSpc>
                          <a:spcPct val="100000"/>
                        </a:lnSpc>
                        <a:spcBef>
                          <a:spcPts val="0"/>
                        </a:spcBef>
                        <a:spcAft>
                          <a:spcPts val="0"/>
                        </a:spcAft>
                        <a:buClrTx/>
                        <a:buSzTx/>
                        <a:buFontTx/>
                        <a:buNone/>
                        <a:tabLst/>
                        <a:defRPr/>
                      </a:pPr>
                      <a:r>
                        <a:rPr lang="es-ES" sz="1400" b="1" i="0" kern="1200" dirty="0" smtClean="0">
                          <a:solidFill>
                            <a:schemeClr val="lt1"/>
                          </a:solidFill>
                          <a:latin typeface="+mn-lt"/>
                          <a:ea typeface="+mn-ea"/>
                          <a:cs typeface="+mn-cs"/>
                        </a:rPr>
                        <a:t>“</a:t>
                      </a:r>
                      <a:r>
                        <a:rPr lang="es-PE" sz="1100" b="1" dirty="0" smtClean="0"/>
                        <a:t>MUSEO LARCO PERÚ”</a:t>
                      </a:r>
                      <a:endParaRPr lang="es-PE" sz="1100" b="1" dirty="0"/>
                    </a:p>
                  </a:txBody>
                  <a:tcPr marL="68580" marR="68580" marT="34290" marB="34290" anchor="ctr"/>
                </a:tc>
                <a:extLst>
                  <a:ext uri="{0D108BD9-81ED-4DB2-BD59-A6C34878D82A}">
                    <a16:rowId xmlns="" xmlns:a16="http://schemas.microsoft.com/office/drawing/2014/main" val="10000"/>
                  </a:ext>
                </a:extLst>
              </a:tr>
              <a:tr h="278130">
                <a:tc>
                  <a:txBody>
                    <a:bodyPr/>
                    <a:lstStyle/>
                    <a:p>
                      <a:r>
                        <a:rPr lang="es-ES_tradnl" sz="1100" dirty="0" smtClean="0"/>
                        <a:t>Mutilación</a:t>
                      </a:r>
                      <a:r>
                        <a:rPr lang="es-ES_tradnl" sz="1100" baseline="0" dirty="0" smtClean="0"/>
                        <a:t> de los miembros</a:t>
                      </a:r>
                      <a:r>
                        <a:rPr lang="es-ES_tradnl" sz="1100" dirty="0"/>
                        <a:t>
</a:t>
                      </a:r>
                      <a:endParaRPr lang="es-PE" sz="1100" dirty="0"/>
                    </a:p>
                  </a:txBody>
                  <a:tcPr marL="68580" marR="68580" marT="34290" marB="34290" anchor="ctr"/>
                </a:tc>
                <a:extLst>
                  <a:ext uri="{0D108BD9-81ED-4DB2-BD59-A6C34878D82A}">
                    <a16:rowId xmlns="" xmlns:a16="http://schemas.microsoft.com/office/drawing/2014/main" val="10001"/>
                  </a:ext>
                </a:extLst>
              </a:tr>
            </a:tbl>
          </a:graphicData>
        </a:graphic>
      </p:graphicFrame>
      <p:pic>
        <p:nvPicPr>
          <p:cNvPr id="145410" name="Picture 2"/>
          <p:cNvPicPr>
            <a:picLocks noChangeAspect="1" noChangeArrowheads="1"/>
          </p:cNvPicPr>
          <p:nvPr/>
        </p:nvPicPr>
        <p:blipFill>
          <a:blip r:embed="rId2"/>
          <a:srcRect l="53382" t="33073" r="23088" b="26823"/>
          <a:stretch>
            <a:fillRect/>
          </a:stretch>
        </p:blipFill>
        <p:spPr bwMode="auto">
          <a:xfrm>
            <a:off x="1382357" y="2244395"/>
            <a:ext cx="2082518" cy="2004424"/>
          </a:xfrm>
          <a:prstGeom prst="rect">
            <a:avLst/>
          </a:prstGeom>
          <a:noFill/>
          <a:ln w="9525">
            <a:noFill/>
            <a:miter lim="800000"/>
            <a:headEnd/>
            <a:tailEnd/>
          </a:ln>
          <a:effectLst/>
        </p:spPr>
      </p:pic>
      <p:pic>
        <p:nvPicPr>
          <p:cNvPr id="145411" name="Picture 3"/>
          <p:cNvPicPr>
            <a:picLocks noChangeAspect="1" noChangeArrowheads="1"/>
          </p:cNvPicPr>
          <p:nvPr/>
        </p:nvPicPr>
        <p:blipFill>
          <a:blip r:embed="rId3"/>
          <a:srcRect l="53529" t="24219" r="23823" b="47135"/>
          <a:stretch>
            <a:fillRect/>
          </a:stretch>
        </p:blipFill>
        <p:spPr bwMode="auto">
          <a:xfrm>
            <a:off x="4797326" y="2230106"/>
            <a:ext cx="2826198" cy="2018713"/>
          </a:xfrm>
          <a:prstGeom prst="rect">
            <a:avLst/>
          </a:prstGeom>
          <a:noFill/>
          <a:ln w="9525">
            <a:noFill/>
            <a:miter lim="800000"/>
            <a:headEnd/>
            <a:tailEnd/>
          </a:ln>
          <a:effectLst/>
        </p:spPr>
      </p:pic>
      <p:sp>
        <p:nvSpPr>
          <p:cNvPr id="7" name="6 Rectángulo"/>
          <p:cNvSpPr/>
          <p:nvPr/>
        </p:nvSpPr>
        <p:spPr>
          <a:xfrm>
            <a:off x="2423616" y="4391165"/>
            <a:ext cx="5844922" cy="284693"/>
          </a:xfrm>
          <a:prstGeom prst="rect">
            <a:avLst/>
          </a:prstGeom>
        </p:spPr>
        <p:txBody>
          <a:bodyPr wrap="square" lIns="68580" tIns="34290" rIns="68580" bIns="34290">
            <a:spAutoFit/>
          </a:bodyPr>
          <a:lstStyle/>
          <a:p>
            <a:r>
              <a:rPr lang="es-PE" sz="1200" dirty="0"/>
              <a:t>“Museo </a:t>
            </a:r>
            <a:r>
              <a:rPr lang="es-PE" sz="1200" dirty="0" err="1"/>
              <a:t>Larco</a:t>
            </a:r>
            <a:r>
              <a:rPr lang="es-PE" sz="1200" dirty="0"/>
              <a:t> – Lima, Perú”. </a:t>
            </a:r>
            <a:r>
              <a:rPr lang="es-PE" sz="1200" dirty="0">
                <a:hlinkClick r:id="rId4"/>
              </a:rPr>
              <a:t>https://www.museolarco.org/coleccion</a:t>
            </a:r>
            <a:r>
              <a:rPr lang="es-PE" dirty="0">
                <a:hlinkClick r:id="rId4"/>
              </a:rPr>
              <a:t>/</a:t>
            </a:r>
            <a:endParaRPr lang="es-PE" dirty="0"/>
          </a:p>
        </p:txBody>
      </p:sp>
    </p:spTree>
    <p:extLst>
      <p:ext uri="{BB962C8B-B14F-4D97-AF65-F5344CB8AC3E}">
        <p14:creationId xmlns:p14="http://schemas.microsoft.com/office/powerpoint/2010/main" val="14565630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82747" y="832855"/>
            <a:ext cx="8371490" cy="502785"/>
          </a:xfrm>
        </p:spPr>
        <p:txBody>
          <a:bodyPr>
            <a:noAutofit/>
          </a:bodyPr>
          <a:lstStyle/>
          <a:p>
            <a:r>
              <a:rPr lang="es-PE" sz="1800" b="1" dirty="0">
                <a:solidFill>
                  <a:schemeClr val="accent2"/>
                </a:solidFill>
                <a:effectLst>
                  <a:outerShdw blurRad="38100" dist="38100" dir="2700000" algn="tl">
                    <a:srgbClr val="000000">
                      <a:alpha val="43137"/>
                    </a:srgbClr>
                  </a:outerShdw>
                </a:effectLst>
              </a:rPr>
              <a:t>5. </a:t>
            </a:r>
            <a:r>
              <a:rPr lang="es-ES" sz="1800" b="1" dirty="0">
                <a:solidFill>
                  <a:schemeClr val="accent2"/>
                </a:solidFill>
                <a:effectLst>
                  <a:outerShdw blurRad="38100" dist="38100" dir="2700000" algn="tl">
                    <a:srgbClr val="000000">
                      <a:alpha val="43137"/>
                    </a:srgbClr>
                  </a:outerShdw>
                </a:effectLst>
              </a:rPr>
              <a:t>Evidencia actual de las patologías desarrolladas por la población del Imperio Inca de Perú</a:t>
            </a:r>
            <a:endParaRPr lang="en-US" sz="1800" b="1" dirty="0">
              <a:solidFill>
                <a:schemeClr val="accent2"/>
              </a:solidFill>
              <a:effectLst>
                <a:outerShdw blurRad="38100" dist="38100" dir="2700000" algn="tl">
                  <a:srgbClr val="000000">
                    <a:alpha val="43137"/>
                  </a:srgbClr>
                </a:outerShdw>
              </a:effectLst>
            </a:endParaRPr>
          </a:p>
        </p:txBody>
      </p:sp>
      <p:graphicFrame>
        <p:nvGraphicFramePr>
          <p:cNvPr id="4" name="3 Tabla"/>
          <p:cNvGraphicFramePr>
            <a:graphicFrameLocks noGrp="1"/>
          </p:cNvGraphicFramePr>
          <p:nvPr>
            <p:extLst>
              <p:ext uri="{D42A27DB-BD31-4B8C-83A1-F6EECF244321}">
                <p14:modId xmlns:p14="http://schemas.microsoft.com/office/powerpoint/2010/main" val="1004778690"/>
              </p:ext>
            </p:extLst>
          </p:nvPr>
        </p:nvGraphicFramePr>
        <p:xfrm>
          <a:off x="1901628" y="1454638"/>
          <a:ext cx="4677099" cy="773430"/>
        </p:xfrm>
        <a:graphic>
          <a:graphicData uri="http://schemas.openxmlformats.org/drawingml/2006/table">
            <a:tbl>
              <a:tblPr firstRow="1" bandRow="1">
                <a:tableStyleId>{5C22544A-7EE6-4342-B048-85BDC9FD1C3A}</a:tableStyleId>
              </a:tblPr>
              <a:tblGrid>
                <a:gridCol w="4677099">
                  <a:extLst>
                    <a:ext uri="{9D8B030D-6E8A-4147-A177-3AD203B41FA5}">
                      <a16:colId xmlns="" xmlns:a16="http://schemas.microsoft.com/office/drawing/2014/main" val="20000"/>
                    </a:ext>
                  </a:extLst>
                </a:gridCol>
              </a:tblGrid>
              <a:tr h="4343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400" b="1" i="0" kern="1200" dirty="0" smtClean="0">
                          <a:solidFill>
                            <a:schemeClr val="lt1"/>
                          </a:solidFill>
                          <a:latin typeface="+mn-lt"/>
                          <a:ea typeface="+mn-ea"/>
                          <a:cs typeface="+mn-cs"/>
                        </a:rPr>
                        <a:t>PATOLOGÍA REPRESENTADA EN HUACOS </a:t>
                      </a:r>
                    </a:p>
                    <a:p>
                      <a:pPr marL="0" marR="0" indent="0" algn="ctr" defTabSz="914400" rtl="0" eaLnBrk="1" fontAlgn="auto" latinLnBrk="0" hangingPunct="1">
                        <a:lnSpc>
                          <a:spcPct val="100000"/>
                        </a:lnSpc>
                        <a:spcBef>
                          <a:spcPts val="0"/>
                        </a:spcBef>
                        <a:spcAft>
                          <a:spcPts val="0"/>
                        </a:spcAft>
                        <a:buClrTx/>
                        <a:buSzTx/>
                        <a:buFontTx/>
                        <a:buNone/>
                        <a:tabLst/>
                        <a:defRPr/>
                      </a:pPr>
                      <a:r>
                        <a:rPr lang="es-ES" sz="1400" b="1" i="0" kern="1200" dirty="0" smtClean="0">
                          <a:solidFill>
                            <a:schemeClr val="lt1"/>
                          </a:solidFill>
                          <a:latin typeface="+mn-lt"/>
                          <a:ea typeface="+mn-ea"/>
                          <a:cs typeface="+mn-cs"/>
                        </a:rPr>
                        <a:t>“</a:t>
                      </a:r>
                      <a:r>
                        <a:rPr lang="es-PE" sz="1100" b="1" dirty="0" smtClean="0"/>
                        <a:t>MUSEO LARCO PERÚ”</a:t>
                      </a:r>
                      <a:endParaRPr lang="es-PE" sz="1100" b="1" dirty="0"/>
                    </a:p>
                  </a:txBody>
                  <a:tcPr marL="68580" marR="68580" marT="34290" marB="34290"/>
                </a:tc>
                <a:extLst>
                  <a:ext uri="{0D108BD9-81ED-4DB2-BD59-A6C34878D82A}">
                    <a16:rowId xmlns="" xmlns:a16="http://schemas.microsoft.com/office/drawing/2014/main" val="10000"/>
                  </a:ext>
                </a:extLst>
              </a:tr>
              <a:tr h="278130">
                <a:tc>
                  <a:txBody>
                    <a:bodyPr/>
                    <a:lstStyle/>
                    <a:p>
                      <a:r>
                        <a:rPr lang="es-ES_tradnl" sz="1100" dirty="0" smtClean="0"/>
                        <a:t>Parálisis facial</a:t>
                      </a:r>
                      <a:endParaRPr lang="es-PE" sz="1100" dirty="0"/>
                    </a:p>
                  </a:txBody>
                  <a:tcPr marL="68580" marR="68580" marT="34290" marB="34290"/>
                </a:tc>
                <a:extLst>
                  <a:ext uri="{0D108BD9-81ED-4DB2-BD59-A6C34878D82A}">
                    <a16:rowId xmlns="" xmlns:a16="http://schemas.microsoft.com/office/drawing/2014/main" val="10001"/>
                  </a:ext>
                </a:extLst>
              </a:tr>
            </a:tbl>
          </a:graphicData>
        </a:graphic>
      </p:graphicFrame>
      <p:pic>
        <p:nvPicPr>
          <p:cNvPr id="141314" name="Picture 2"/>
          <p:cNvPicPr>
            <a:picLocks noChangeAspect="1" noChangeArrowheads="1"/>
          </p:cNvPicPr>
          <p:nvPr/>
        </p:nvPicPr>
        <p:blipFill>
          <a:blip r:embed="rId2">
            <a:lum bright="-10000" contrast="10000"/>
          </a:blip>
          <a:srcRect l="32879" t="26316" r="42973" b="33553"/>
          <a:stretch>
            <a:fillRect/>
          </a:stretch>
        </p:blipFill>
        <p:spPr bwMode="auto">
          <a:xfrm>
            <a:off x="1388896" y="2513097"/>
            <a:ext cx="2094043" cy="1965179"/>
          </a:xfrm>
          <a:prstGeom prst="rect">
            <a:avLst/>
          </a:prstGeom>
          <a:noFill/>
          <a:ln w="9525">
            <a:noFill/>
            <a:miter lim="800000"/>
            <a:headEnd/>
            <a:tailEnd/>
          </a:ln>
          <a:effectLst/>
        </p:spPr>
      </p:pic>
      <p:sp>
        <p:nvSpPr>
          <p:cNvPr id="6" name="5 Rectángulo"/>
          <p:cNvSpPr/>
          <p:nvPr/>
        </p:nvSpPr>
        <p:spPr>
          <a:xfrm>
            <a:off x="4129088" y="3495218"/>
            <a:ext cx="4572000" cy="623248"/>
          </a:xfrm>
          <a:prstGeom prst="rect">
            <a:avLst/>
          </a:prstGeom>
        </p:spPr>
        <p:txBody>
          <a:bodyPr lIns="68580" tIns="34290" rIns="68580" bIns="34290">
            <a:spAutoFit/>
          </a:bodyPr>
          <a:lstStyle/>
          <a:p>
            <a:r>
              <a:rPr lang="es-PE" sz="1200" dirty="0"/>
              <a:t>CORREA-TRIGOSO, Denis E. </a:t>
            </a:r>
            <a:r>
              <a:rPr lang="es-ES" sz="1200" dirty="0"/>
              <a:t>Presencia de </a:t>
            </a:r>
            <a:r>
              <a:rPr lang="es-ES" sz="1200" dirty="0" err="1"/>
              <a:t>paleopatologías</a:t>
            </a:r>
            <a:r>
              <a:rPr lang="es-ES" sz="1200" dirty="0"/>
              <a:t> en las representaciones mochica</a:t>
            </a:r>
            <a:r>
              <a:rPr lang="es-PE" sz="1200" dirty="0"/>
              <a:t>. </a:t>
            </a:r>
            <a:r>
              <a:rPr lang="es-ES" sz="1200" dirty="0"/>
              <a:t>Un estudio de la colección cerámica del Museo </a:t>
            </a:r>
            <a:r>
              <a:rPr lang="es-ES" sz="1200" dirty="0" err="1"/>
              <a:t>Larco</a:t>
            </a:r>
            <a:r>
              <a:rPr lang="es-PE" sz="1200" dirty="0"/>
              <a:t>. Horizonte de la Ciencia, 2017, vol. 7, n. 12, p. 43-60. </a:t>
            </a:r>
            <a:endParaRPr lang="es-PE" sz="1200" dirty="0"/>
          </a:p>
        </p:txBody>
      </p:sp>
      <p:sp>
        <p:nvSpPr>
          <p:cNvPr id="7" name="6 Rectángulo"/>
          <p:cNvSpPr/>
          <p:nvPr/>
        </p:nvSpPr>
        <p:spPr>
          <a:xfrm>
            <a:off x="4970716" y="2719001"/>
            <a:ext cx="3216022" cy="438582"/>
          </a:xfrm>
          <a:prstGeom prst="rect">
            <a:avLst/>
          </a:prstGeom>
        </p:spPr>
        <p:txBody>
          <a:bodyPr wrap="square" lIns="68580" tIns="34290" rIns="68580" bIns="34290">
            <a:spAutoFit/>
          </a:bodyPr>
          <a:lstStyle/>
          <a:p>
            <a:r>
              <a:rPr lang="es-PE" sz="1200" dirty="0"/>
              <a:t>“Museo </a:t>
            </a:r>
            <a:r>
              <a:rPr lang="es-PE" sz="1200" dirty="0" err="1"/>
              <a:t>Larco</a:t>
            </a:r>
            <a:r>
              <a:rPr lang="es-PE" sz="1200" dirty="0"/>
              <a:t> – Lima, Perú”. </a:t>
            </a:r>
            <a:r>
              <a:rPr lang="es-PE" sz="1200" dirty="0">
                <a:hlinkClick r:id="rId3"/>
              </a:rPr>
              <a:t>https://www.museolarco.org/coleccion/</a:t>
            </a:r>
            <a:endParaRPr lang="es-PE" sz="1200" dirty="0"/>
          </a:p>
        </p:txBody>
      </p:sp>
    </p:spTree>
    <p:extLst>
      <p:ext uri="{BB962C8B-B14F-4D97-AF65-F5344CB8AC3E}">
        <p14:creationId xmlns:p14="http://schemas.microsoft.com/office/powerpoint/2010/main" val="14565630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90213" y="992991"/>
            <a:ext cx="7886700" cy="640600"/>
          </a:xfrm>
        </p:spPr>
        <p:txBody>
          <a:bodyPr>
            <a:normAutofit fontScale="90000"/>
          </a:bodyPr>
          <a:lstStyle/>
          <a:p>
            <a:r>
              <a:rPr lang="es-PE" sz="2000" b="1" dirty="0">
                <a:solidFill>
                  <a:schemeClr val="accent2"/>
                </a:solidFill>
                <a:effectLst>
                  <a:outerShdw blurRad="38100" dist="38100" dir="2700000" algn="tl">
                    <a:srgbClr val="000000">
                      <a:alpha val="43137"/>
                    </a:srgbClr>
                  </a:outerShdw>
                </a:effectLst>
              </a:rPr>
              <a:t>6. </a:t>
            </a:r>
            <a:r>
              <a:rPr lang="es-PE" sz="2000" b="1" dirty="0" smtClean="0">
                <a:solidFill>
                  <a:schemeClr val="accent2"/>
                </a:solidFill>
                <a:effectLst>
                  <a:outerShdw blurRad="38100" dist="38100" dir="2700000" algn="tl">
                    <a:srgbClr val="000000">
                      <a:alpha val="43137"/>
                    </a:srgbClr>
                  </a:outerShdw>
                </a:effectLst>
              </a:rPr>
              <a:t>Trepanaciones craneales</a:t>
            </a:r>
            <a:r>
              <a:rPr lang="en-US" dirty="0"/>
              <a:t/>
            </a:r>
            <a:br>
              <a:rPr lang="en-US" dirty="0"/>
            </a:br>
            <a:endParaRPr lang="en-US" dirty="0"/>
          </a:p>
        </p:txBody>
      </p:sp>
      <p:pic>
        <p:nvPicPr>
          <p:cNvPr id="79880" name="Picture 8" descr="Ceremonial Knife (Tumi) | Arte precolombino, Culturas antiguas y ..."/>
          <p:cNvPicPr>
            <a:picLocks noChangeAspect="1" noChangeArrowheads="1"/>
          </p:cNvPicPr>
          <p:nvPr/>
        </p:nvPicPr>
        <p:blipFill>
          <a:blip r:embed="rId2"/>
          <a:srcRect/>
          <a:stretch>
            <a:fillRect/>
          </a:stretch>
        </p:blipFill>
        <p:spPr bwMode="auto">
          <a:xfrm>
            <a:off x="4833563" y="413268"/>
            <a:ext cx="2439818" cy="4597702"/>
          </a:xfrm>
          <a:prstGeom prst="rect">
            <a:avLst/>
          </a:prstGeom>
          <a:noFill/>
        </p:spPr>
      </p:pic>
    </p:spTree>
    <p:extLst>
      <p:ext uri="{BB962C8B-B14F-4D97-AF65-F5344CB8AC3E}">
        <p14:creationId xmlns:p14="http://schemas.microsoft.com/office/powerpoint/2010/main" val="13170965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A5E32BB-D77F-4378-819F-EC99454B00D3}"/>
              </a:ext>
            </a:extLst>
          </p:cNvPr>
          <p:cNvSpPr>
            <a:spLocks noGrp="1"/>
          </p:cNvSpPr>
          <p:nvPr>
            <p:ph type="title"/>
          </p:nvPr>
        </p:nvSpPr>
        <p:spPr>
          <a:xfrm>
            <a:off x="253691" y="695085"/>
            <a:ext cx="7886700" cy="480968"/>
          </a:xfrm>
        </p:spPr>
        <p:txBody>
          <a:bodyPr>
            <a:normAutofit fontScale="90000"/>
          </a:bodyPr>
          <a:lstStyle/>
          <a:p>
            <a:r>
              <a:rPr lang="es-PE" dirty="0"/>
              <a:t/>
            </a:r>
            <a:br>
              <a:rPr lang="es-PE" dirty="0"/>
            </a:br>
            <a:r>
              <a:rPr lang="es-PE" sz="2000" b="1" dirty="0">
                <a:solidFill>
                  <a:schemeClr val="accent2"/>
                </a:solidFill>
                <a:effectLst>
                  <a:outerShdw blurRad="38100" dist="38100" dir="2700000" algn="tl">
                    <a:srgbClr val="000000">
                      <a:alpha val="43137"/>
                    </a:srgbClr>
                  </a:outerShdw>
                </a:effectLst>
              </a:rPr>
              <a:t>1. </a:t>
            </a:r>
            <a:r>
              <a:rPr lang="es-PE" sz="2000" b="1" dirty="0" smtClean="0">
                <a:solidFill>
                  <a:schemeClr val="accent2"/>
                </a:solidFill>
                <a:effectLst>
                  <a:outerShdw blurRad="38100" dist="38100" dir="2700000" algn="tl">
                    <a:srgbClr val="000000">
                      <a:alpha val="43137"/>
                    </a:srgbClr>
                  </a:outerShdw>
                </a:effectLst>
              </a:rPr>
              <a:t>Introducción</a:t>
            </a:r>
            <a:endParaRPr lang="es-PE" sz="20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 xmlns:a16="http://schemas.microsoft.com/office/drawing/2014/main" id="{7DF29685-4751-4296-8639-6E07CDAA873E}"/>
              </a:ext>
            </a:extLst>
          </p:cNvPr>
          <p:cNvSpPr>
            <a:spLocks noGrp="1"/>
          </p:cNvSpPr>
          <p:nvPr>
            <p:ph idx="1"/>
          </p:nvPr>
        </p:nvSpPr>
        <p:spPr>
          <a:xfrm>
            <a:off x="286260" y="1341870"/>
            <a:ext cx="8592987" cy="3381892"/>
          </a:xfrm>
          <a:solidFill>
            <a:schemeClr val="bg1"/>
          </a:solidFill>
        </p:spPr>
        <p:txBody>
          <a:bodyPr>
            <a:normAutofit/>
          </a:bodyPr>
          <a:lstStyle/>
          <a:p>
            <a:pPr algn="just"/>
            <a:r>
              <a:rPr lang="es-ES" sz="1200" dirty="0" smtClean="0"/>
              <a:t>En </a:t>
            </a:r>
            <a:r>
              <a:rPr lang="es-ES" sz="1200" dirty="0"/>
              <a:t>la historia precolombina siempre hubo enfermedades, pacientes y personas </a:t>
            </a:r>
            <a:r>
              <a:rPr lang="es-ES" sz="1200" dirty="0" smtClean="0"/>
              <a:t>que </a:t>
            </a:r>
            <a:r>
              <a:rPr lang="es-ES" sz="1200" dirty="0"/>
              <a:t>intentaron curar a los enfermos (chamanes y curanderos) </a:t>
            </a:r>
            <a:r>
              <a:rPr lang="es-ES" sz="1200" dirty="0" smtClean="0"/>
              <a:t>con </a:t>
            </a:r>
            <a:r>
              <a:rPr lang="es-ES" sz="1200" dirty="0"/>
              <a:t>las herramientas y conocimientos a los que tenían acceso.</a:t>
            </a:r>
            <a:endParaRPr lang="en-US" sz="1200" dirty="0"/>
          </a:p>
          <a:p>
            <a:pPr algn="just"/>
            <a:r>
              <a:rPr lang="es-ES" sz="1200" dirty="0" smtClean="0"/>
              <a:t>Los antiguos </a:t>
            </a:r>
            <a:r>
              <a:rPr lang="es-ES" sz="1200" dirty="0"/>
              <a:t>pueblos </a:t>
            </a:r>
            <a:r>
              <a:rPr lang="es-ES" sz="1200" dirty="0" smtClean="0"/>
              <a:t>del </a:t>
            </a:r>
            <a:r>
              <a:rPr lang="es-ES" sz="1200" dirty="0"/>
              <a:t>continente americano, como las culturas precolombinas y el imperio Inca prehispánico, crearon </a:t>
            </a:r>
            <a:r>
              <a:rPr lang="es-ES" sz="1200" dirty="0" smtClean="0"/>
              <a:t>una medicina</a:t>
            </a:r>
            <a:r>
              <a:rPr lang="es-ES" sz="1200" dirty="0"/>
              <a:t>, </a:t>
            </a:r>
            <a:r>
              <a:rPr lang="es-ES" sz="1200" dirty="0" smtClean="0"/>
              <a:t>con unas características </a:t>
            </a:r>
            <a:r>
              <a:rPr lang="es-ES" sz="1200" dirty="0"/>
              <a:t>especiales: era una medicina mágica, religiosa, empírica y racional.</a:t>
            </a:r>
            <a:r>
              <a:rPr lang="en-US" sz="1200" dirty="0"/>
              <a:t>
</a:t>
            </a:r>
            <a:r>
              <a:rPr lang="es-ES" sz="1200" dirty="0" smtClean="0"/>
              <a:t>Existen evidencias </a:t>
            </a:r>
            <a:r>
              <a:rPr lang="es-ES" sz="1200" dirty="0"/>
              <a:t>de algunas enfermedades agudas y crónicas </a:t>
            </a:r>
            <a:r>
              <a:rPr lang="es-ES" sz="1200" dirty="0" smtClean="0"/>
              <a:t>en </a:t>
            </a:r>
            <a:r>
              <a:rPr lang="es-ES" sz="1200" dirty="0"/>
              <a:t>estas poblaciones antiguas. </a:t>
            </a:r>
            <a:r>
              <a:rPr lang="es-ES" sz="1200" dirty="0" smtClean="0"/>
              <a:t>Este </a:t>
            </a:r>
            <a:r>
              <a:rPr lang="es-ES" sz="1200" dirty="0"/>
              <a:t>conocimiento </a:t>
            </a:r>
            <a:r>
              <a:rPr lang="es-ES" sz="1200" dirty="0" smtClean="0"/>
              <a:t>todavía es utilizado en </a:t>
            </a:r>
            <a:r>
              <a:rPr lang="es-ES" sz="1200" dirty="0"/>
              <a:t>algunos pueblos </a:t>
            </a:r>
            <a:r>
              <a:rPr lang="es-ES" sz="1200" dirty="0" smtClean="0"/>
              <a:t>peruanos de la actualidad.</a:t>
            </a:r>
            <a:endParaRPr lang="en-US" sz="1200" dirty="0"/>
          </a:p>
          <a:p>
            <a:pPr algn="just"/>
            <a:r>
              <a:rPr lang="es-ES" sz="1200" dirty="0" smtClean="0"/>
              <a:t>La ciencia actual está descubriendo este vasto </a:t>
            </a:r>
            <a:r>
              <a:rPr lang="es-ES" sz="1200" dirty="0"/>
              <a:t>conocimiento en </a:t>
            </a:r>
            <a:r>
              <a:rPr lang="es-ES" sz="1200" dirty="0" smtClean="0"/>
              <a:t>las plantas, los </a:t>
            </a:r>
            <a:r>
              <a:rPr lang="es-ES" sz="1200" dirty="0"/>
              <a:t>minerales</a:t>
            </a:r>
            <a:r>
              <a:rPr lang="es-ES" sz="1200" dirty="0" smtClean="0"/>
              <a:t>, los animales, en los procedimientos </a:t>
            </a:r>
            <a:r>
              <a:rPr lang="es-ES" sz="1200" dirty="0"/>
              <a:t>terapéuticos, </a:t>
            </a:r>
            <a:r>
              <a:rPr lang="es-ES" sz="1200" dirty="0" smtClean="0"/>
              <a:t>las técnicas </a:t>
            </a:r>
            <a:r>
              <a:rPr lang="es-ES" sz="1200" dirty="0"/>
              <a:t>quirúrgicas y </a:t>
            </a:r>
            <a:r>
              <a:rPr lang="es-ES" sz="1200" dirty="0" smtClean="0"/>
              <a:t>de momificación</a:t>
            </a:r>
            <a:r>
              <a:rPr lang="es-ES" sz="1200" dirty="0"/>
              <a:t>.</a:t>
            </a:r>
            <a:endParaRPr lang="es-PE" sz="1200" dirty="0"/>
          </a:p>
        </p:txBody>
      </p:sp>
      <p:sp>
        <p:nvSpPr>
          <p:cNvPr id="4" name="CuadroTexto 3"/>
          <p:cNvSpPr txBox="1"/>
          <p:nvPr/>
        </p:nvSpPr>
        <p:spPr>
          <a:xfrm>
            <a:off x="155275" y="4135997"/>
            <a:ext cx="8617789" cy="654025"/>
          </a:xfrm>
          <a:prstGeom prst="rect">
            <a:avLst/>
          </a:prstGeom>
          <a:noFill/>
        </p:spPr>
        <p:txBody>
          <a:bodyPr wrap="square" lIns="68580" tIns="34290" rIns="68580" bIns="34290" rtlCol="0">
            <a:spAutoFit/>
          </a:bodyPr>
          <a:lstStyle/>
          <a:p>
            <a:r>
              <a:rPr lang="es-PE" sz="1000" dirty="0" err="1"/>
              <a:t>Pamo</a:t>
            </a:r>
            <a:r>
              <a:rPr lang="es-PE" sz="1000" dirty="0"/>
              <a:t> Reyna Oscar. Medicina Prehispánica. En Alarcón Graciela, Espinoza Luis, </a:t>
            </a:r>
            <a:r>
              <a:rPr lang="es-PE" sz="1000" dirty="0" err="1"/>
              <a:t>Pamo</a:t>
            </a:r>
            <a:r>
              <a:rPr lang="es-PE" sz="1000" dirty="0"/>
              <a:t>-Reyna Oscar, Eds. Medicina y Reumatología Peruanas: historia y aportes. Lima, Comité Organizador PANLAR 2006. </a:t>
            </a:r>
            <a:r>
              <a:rPr lang="en-US" sz="1000" dirty="0">
                <a:hlinkClick r:id="rId2"/>
              </a:rPr>
              <a:t>http://sisbib.unmsm.edu.pe/bibvirtualdata/libros/2007/med_reumat/a02es.pdf</a:t>
            </a:r>
            <a:r>
              <a:rPr lang="en-US" sz="1000" dirty="0"/>
              <a:t> (Spanish), </a:t>
            </a:r>
            <a:r>
              <a:rPr lang="en-US" sz="1000" dirty="0">
                <a:hlinkClick r:id="rId3"/>
              </a:rPr>
              <a:t>http://sisbib.unmsm.edu.pe/bibvirtualdata/libros/2007/med_reumat/a02in.pdf</a:t>
            </a:r>
            <a:r>
              <a:rPr lang="en-US" sz="1000" dirty="0"/>
              <a:t>   (English) </a:t>
            </a:r>
            <a:endParaRPr lang="es-PE" sz="1000" dirty="0"/>
          </a:p>
          <a:p>
            <a:endParaRPr lang="en-US" sz="800" dirty="0"/>
          </a:p>
        </p:txBody>
      </p:sp>
    </p:spTree>
    <p:extLst>
      <p:ext uri="{BB962C8B-B14F-4D97-AF65-F5344CB8AC3E}">
        <p14:creationId xmlns:p14="http://schemas.microsoft.com/office/powerpoint/2010/main" val="97948785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B1BF881-FDE1-4B2A-885E-75D6E954C172}"/>
              </a:ext>
            </a:extLst>
          </p:cNvPr>
          <p:cNvSpPr>
            <a:spLocks noGrp="1"/>
          </p:cNvSpPr>
          <p:nvPr>
            <p:ph type="title"/>
          </p:nvPr>
        </p:nvSpPr>
        <p:spPr>
          <a:xfrm>
            <a:off x="453990" y="972487"/>
            <a:ext cx="7886700" cy="391484"/>
          </a:xfrm>
        </p:spPr>
        <p:txBody>
          <a:bodyPr>
            <a:normAutofit/>
          </a:bodyPr>
          <a:lstStyle/>
          <a:p>
            <a:r>
              <a:rPr lang="en-US" sz="1800" b="1" dirty="0">
                <a:solidFill>
                  <a:schemeClr val="accent2"/>
                </a:solidFill>
                <a:effectLst>
                  <a:outerShdw blurRad="38100" dist="38100" dir="2700000" algn="tl">
                    <a:srgbClr val="000000">
                      <a:alpha val="43137"/>
                    </a:srgbClr>
                  </a:outerShdw>
                </a:effectLst>
              </a:rPr>
              <a:t>6. </a:t>
            </a:r>
            <a:r>
              <a:rPr lang="en-US" sz="1800" b="1" dirty="0" err="1">
                <a:solidFill>
                  <a:schemeClr val="accent2"/>
                </a:solidFill>
                <a:effectLst>
                  <a:outerShdw blurRad="38100" dist="38100" dir="2700000" algn="tl">
                    <a:srgbClr val="000000">
                      <a:alpha val="43137"/>
                    </a:srgbClr>
                  </a:outerShdw>
                </a:effectLst>
              </a:rPr>
              <a:t>Trepanación</a:t>
            </a:r>
            <a:endParaRPr lang="es-PE" sz="18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 xmlns:a16="http://schemas.microsoft.com/office/drawing/2014/main" id="{A077D5A6-5AC4-43E8-A2B4-8D9C54039EDB}"/>
              </a:ext>
            </a:extLst>
          </p:cNvPr>
          <p:cNvSpPr>
            <a:spLocks noGrp="1"/>
          </p:cNvSpPr>
          <p:nvPr>
            <p:ph idx="1"/>
          </p:nvPr>
        </p:nvSpPr>
        <p:spPr>
          <a:xfrm>
            <a:off x="231578" y="1202076"/>
            <a:ext cx="8649269" cy="2815119"/>
          </a:xfrm>
        </p:spPr>
        <p:txBody>
          <a:bodyPr>
            <a:normAutofit fontScale="92500" lnSpcReduction="20000"/>
          </a:bodyPr>
          <a:lstStyle/>
          <a:p>
            <a:pPr marL="0" indent="0" algn="just">
              <a:buNone/>
            </a:pPr>
            <a:endParaRPr lang="en-US" sz="1500" dirty="0"/>
          </a:p>
          <a:p>
            <a:pPr marL="0" indent="0" algn="just">
              <a:buNone/>
            </a:pPr>
            <a:r>
              <a:rPr lang="es-ES" sz="1300" dirty="0" smtClean="0"/>
              <a:t>Tenemos </a:t>
            </a:r>
            <a:r>
              <a:rPr lang="es-ES" sz="1300" dirty="0"/>
              <a:t>varias evidencias arqueológicas relacionadas con las prácticas quirúrgicas durante la etapa precolombina. En las culturas precolombinas la cirugía craneal fue de alta calidad, como se evidencia en los cráneos recuperados después de la trepanación.</a:t>
            </a:r>
          </a:p>
          <a:p>
            <a:pPr marL="0" indent="0" algn="just">
              <a:buNone/>
            </a:pPr>
            <a:r>
              <a:rPr lang="es-ES" sz="1300" dirty="0"/>
              <a:t>En las culturas precolombinas también se han practicado otras formas de cirugía. Esta información se obtiene gracias a las cerámicas de algunas culturas, como la cultura pre-Inca Moche, que representa a personas con un brazo o pierna amputada. </a:t>
            </a:r>
            <a:r>
              <a:rPr lang="es-ES" sz="1300" dirty="0" smtClean="0"/>
              <a:t>Estas mismas figuras cuentan en </a:t>
            </a:r>
            <a:r>
              <a:rPr lang="es-ES" sz="1300" dirty="0"/>
              <a:t>ocasiones </a:t>
            </a:r>
            <a:r>
              <a:rPr lang="es-ES" sz="1300" dirty="0" smtClean="0"/>
              <a:t>con prótesis</a:t>
            </a:r>
            <a:r>
              <a:rPr lang="es-ES" sz="1300" dirty="0"/>
              <a:t>.</a:t>
            </a:r>
          </a:p>
          <a:p>
            <a:pPr marL="0" indent="0" algn="just">
              <a:buNone/>
            </a:pPr>
            <a:r>
              <a:rPr lang="es-ES" sz="1300" dirty="0" smtClean="0"/>
              <a:t>Se </a:t>
            </a:r>
            <a:r>
              <a:rPr lang="es-ES" sz="1300" dirty="0"/>
              <a:t>realizó un análisis de los restos óseos de la cultura Moche, que muestra que en varios casos que se han producido amputaciones de los miembros inferiores, y que han recibido numerosos cuidados tras la intervención. En las culturas precolombinas también se desarrollaron numerosas operaciones quirúrgicas, con una gran cantidad de instrumentos: diferentes tipos de agujas, cuchillos para cortar llamados “</a:t>
            </a:r>
            <a:r>
              <a:rPr lang="es-ES" sz="1300" dirty="0" err="1"/>
              <a:t>tumi</a:t>
            </a:r>
            <a:r>
              <a:rPr lang="es-ES" sz="1300" dirty="0"/>
              <a:t>” y otros instrumentos que podrían usarse en operaciones quirúrgicas.</a:t>
            </a:r>
          </a:p>
          <a:p>
            <a:pPr marL="0" indent="0" algn="just">
              <a:buNone/>
            </a:pPr>
            <a:r>
              <a:rPr lang="en-US" sz="1200" dirty="0" smtClean="0"/>
              <a:t>
</a:t>
            </a:r>
            <a:endParaRPr lang="es-ES" sz="1200" dirty="0" smtClean="0"/>
          </a:p>
          <a:p>
            <a:pPr marL="69056" indent="2381" algn="just">
              <a:buNone/>
            </a:pPr>
            <a:endParaRPr lang="en-US" sz="1000" dirty="0"/>
          </a:p>
          <a:p>
            <a:pPr marL="69056" indent="2381" algn="just">
              <a:buNone/>
            </a:pPr>
            <a:r>
              <a:rPr lang="en-US" sz="1100" dirty="0"/>
              <a:t>Jan G. R.  </a:t>
            </a:r>
            <a:r>
              <a:rPr lang="en-US" sz="1100" dirty="0" err="1"/>
              <a:t>Elferink</a:t>
            </a:r>
            <a:r>
              <a:rPr lang="es-PE" sz="1100" dirty="0"/>
              <a:t>. </a:t>
            </a:r>
            <a:r>
              <a:rPr lang="en-US" sz="1100" dirty="0"/>
              <a:t>The Inca healer: empirical medical knowledge and magic in pre-Columbian Peru. </a:t>
            </a:r>
            <a:r>
              <a:rPr lang="es-PE" sz="1100" dirty="0"/>
              <a:t>Revista de Indias, 2015, vol. LXXV, n.º 264 Págs. 323­350, ISSN: 0034­8341. </a:t>
            </a:r>
            <a:r>
              <a:rPr lang="en-US" sz="1100" dirty="0"/>
              <a:t>doi:10.3989/revindias.2015.011</a:t>
            </a:r>
            <a:endParaRPr lang="es-PE" sz="1100" dirty="0"/>
          </a:p>
          <a:p>
            <a:pPr marL="69056" indent="2381" algn="just">
              <a:buNone/>
            </a:pPr>
            <a:endParaRPr lang="en-US" sz="1000" dirty="0"/>
          </a:p>
          <a:p>
            <a:pPr marL="69056" indent="2381" algn="just">
              <a:buNone/>
            </a:pPr>
            <a:endParaRPr lang="en-US" sz="1000" dirty="0"/>
          </a:p>
          <a:p>
            <a:pPr marL="69056" indent="2381" algn="just">
              <a:buNone/>
            </a:pPr>
            <a:endParaRPr lang="en-US" sz="1000" dirty="0"/>
          </a:p>
          <a:p>
            <a:pPr marL="69056" indent="2381" algn="just">
              <a:buNone/>
            </a:pPr>
            <a:endParaRPr lang="en-US" sz="1000" dirty="0"/>
          </a:p>
          <a:p>
            <a:pPr>
              <a:buNone/>
            </a:pPr>
            <a:endParaRPr lang="es-ES" sz="1500" dirty="0"/>
          </a:p>
          <a:p>
            <a:pPr marL="0" indent="0" algn="just">
              <a:buNone/>
            </a:pPr>
            <a:endParaRPr lang="es-PE" sz="1500" dirty="0"/>
          </a:p>
        </p:txBody>
      </p:sp>
    </p:spTree>
    <p:extLst>
      <p:ext uri="{BB962C8B-B14F-4D97-AF65-F5344CB8AC3E}">
        <p14:creationId xmlns:p14="http://schemas.microsoft.com/office/powerpoint/2010/main" val="338336936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B1BF881-FDE1-4B2A-885E-75D6E954C172}"/>
              </a:ext>
            </a:extLst>
          </p:cNvPr>
          <p:cNvSpPr>
            <a:spLocks noGrp="1"/>
          </p:cNvSpPr>
          <p:nvPr>
            <p:ph type="title"/>
          </p:nvPr>
        </p:nvSpPr>
        <p:spPr>
          <a:xfrm>
            <a:off x="597827" y="869745"/>
            <a:ext cx="7886700" cy="609734"/>
          </a:xfrm>
        </p:spPr>
        <p:txBody>
          <a:bodyPr>
            <a:normAutofit/>
          </a:bodyPr>
          <a:lstStyle/>
          <a:p>
            <a:r>
              <a:rPr lang="en-US" sz="1800" b="1" dirty="0">
                <a:solidFill>
                  <a:schemeClr val="accent2"/>
                </a:solidFill>
                <a:effectLst>
                  <a:outerShdw blurRad="38100" dist="38100" dir="2700000" algn="tl">
                    <a:srgbClr val="000000">
                      <a:alpha val="43137"/>
                    </a:srgbClr>
                  </a:outerShdw>
                </a:effectLst>
              </a:rPr>
              <a:t>6. </a:t>
            </a:r>
            <a:r>
              <a:rPr lang="en-US" sz="1800" b="1" dirty="0" err="1">
                <a:solidFill>
                  <a:schemeClr val="accent2"/>
                </a:solidFill>
                <a:effectLst>
                  <a:outerShdw blurRad="38100" dist="38100" dir="2700000" algn="tl">
                    <a:srgbClr val="000000">
                      <a:alpha val="43137"/>
                    </a:srgbClr>
                  </a:outerShdw>
                </a:effectLst>
              </a:rPr>
              <a:t>Trepanación</a:t>
            </a:r>
            <a:endParaRPr lang="es-PE" sz="18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 xmlns:a16="http://schemas.microsoft.com/office/drawing/2014/main" id="{A077D5A6-5AC4-43E8-A2B4-8D9C54039EDB}"/>
              </a:ext>
            </a:extLst>
          </p:cNvPr>
          <p:cNvSpPr>
            <a:spLocks noGrp="1"/>
          </p:cNvSpPr>
          <p:nvPr>
            <p:ph idx="1"/>
          </p:nvPr>
        </p:nvSpPr>
        <p:spPr>
          <a:xfrm>
            <a:off x="608102" y="1636348"/>
            <a:ext cx="7886700" cy="1404803"/>
          </a:xfrm>
        </p:spPr>
        <p:txBody>
          <a:bodyPr>
            <a:normAutofit/>
          </a:bodyPr>
          <a:lstStyle/>
          <a:p>
            <a:pPr marL="0" indent="0" algn="just">
              <a:buNone/>
            </a:pPr>
            <a:r>
              <a:rPr lang="es-ES" sz="1200" dirty="0"/>
              <a:t>La </a:t>
            </a:r>
            <a:r>
              <a:rPr lang="es-ES" sz="1200" dirty="0" smtClean="0"/>
              <a:t>trepanación consiste en </a:t>
            </a:r>
            <a:r>
              <a:rPr lang="es-ES" sz="1200" dirty="0"/>
              <a:t>una </a:t>
            </a:r>
            <a:r>
              <a:rPr lang="es-ES" sz="1200" dirty="0" smtClean="0"/>
              <a:t>apertura del </a:t>
            </a:r>
            <a:r>
              <a:rPr lang="es-ES" sz="1200" dirty="0"/>
              <a:t>cráneo que deja una ventana al </a:t>
            </a:r>
            <a:r>
              <a:rPr lang="es-ES" sz="1200" dirty="0" smtClean="0"/>
              <a:t>cerebro. Se trata de </a:t>
            </a:r>
            <a:r>
              <a:rPr lang="es-ES" sz="1200" dirty="0"/>
              <a:t>la </a:t>
            </a:r>
            <a:r>
              <a:rPr lang="es-ES" sz="1200" dirty="0" smtClean="0"/>
              <a:t>cirugía </a:t>
            </a:r>
            <a:r>
              <a:rPr lang="es-ES" sz="1200" dirty="0"/>
              <a:t>más antigua </a:t>
            </a:r>
            <a:r>
              <a:rPr lang="es-ES" sz="1200" dirty="0" smtClean="0"/>
              <a:t>y documentada de la </a:t>
            </a:r>
            <a:r>
              <a:rPr lang="es-ES" sz="1200" dirty="0"/>
              <a:t>cultura Paracas. La cultura Paracas fue una civilización precolombina del antiguo Perú, en la que se desarrollaron con gran éxito </a:t>
            </a:r>
            <a:r>
              <a:rPr lang="es-ES" sz="1200" dirty="0" smtClean="0"/>
              <a:t>esta práctica y la de la </a:t>
            </a:r>
            <a:r>
              <a:rPr lang="es-ES" sz="1200" dirty="0"/>
              <a:t>deformación craneal.</a:t>
            </a:r>
            <a:endParaRPr lang="es-PE" sz="1200" dirty="0"/>
          </a:p>
        </p:txBody>
      </p:sp>
    </p:spTree>
    <p:extLst>
      <p:ext uri="{BB962C8B-B14F-4D97-AF65-F5344CB8AC3E}">
        <p14:creationId xmlns:p14="http://schemas.microsoft.com/office/powerpoint/2010/main" val="338336936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B1BF881-FDE1-4B2A-885E-75D6E954C172}"/>
              </a:ext>
            </a:extLst>
          </p:cNvPr>
          <p:cNvSpPr>
            <a:spLocks noGrp="1"/>
          </p:cNvSpPr>
          <p:nvPr>
            <p:ph type="title"/>
          </p:nvPr>
        </p:nvSpPr>
        <p:spPr>
          <a:xfrm>
            <a:off x="669746" y="931390"/>
            <a:ext cx="7886700" cy="391484"/>
          </a:xfrm>
        </p:spPr>
        <p:txBody>
          <a:bodyPr>
            <a:normAutofit/>
          </a:bodyPr>
          <a:lstStyle/>
          <a:p>
            <a:r>
              <a:rPr lang="en-US" sz="1800" b="1" dirty="0">
                <a:solidFill>
                  <a:schemeClr val="accent2"/>
                </a:solidFill>
                <a:effectLst>
                  <a:outerShdw blurRad="38100" dist="38100" dir="2700000" algn="tl">
                    <a:srgbClr val="000000">
                      <a:alpha val="43137"/>
                    </a:srgbClr>
                  </a:outerShdw>
                </a:effectLst>
              </a:rPr>
              <a:t>6. </a:t>
            </a:r>
            <a:r>
              <a:rPr lang="en-US" sz="1800" b="1" dirty="0" err="1">
                <a:solidFill>
                  <a:schemeClr val="accent2"/>
                </a:solidFill>
                <a:effectLst>
                  <a:outerShdw blurRad="38100" dist="38100" dir="2700000" algn="tl">
                    <a:srgbClr val="000000">
                      <a:alpha val="43137"/>
                    </a:srgbClr>
                  </a:outerShdw>
                </a:effectLst>
              </a:rPr>
              <a:t>Trepanación</a:t>
            </a:r>
            <a:endParaRPr lang="es-PE" sz="18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 xmlns:a16="http://schemas.microsoft.com/office/drawing/2014/main" id="{A077D5A6-5AC4-43E8-A2B4-8D9C54039EDB}"/>
              </a:ext>
            </a:extLst>
          </p:cNvPr>
          <p:cNvSpPr>
            <a:spLocks noGrp="1"/>
          </p:cNvSpPr>
          <p:nvPr>
            <p:ph idx="1"/>
          </p:nvPr>
        </p:nvSpPr>
        <p:spPr>
          <a:xfrm>
            <a:off x="818030" y="1244008"/>
            <a:ext cx="7258793" cy="3451281"/>
          </a:xfrm>
        </p:spPr>
        <p:txBody>
          <a:bodyPr>
            <a:normAutofit fontScale="85000" lnSpcReduction="20000"/>
          </a:bodyPr>
          <a:lstStyle/>
          <a:p>
            <a:pPr marL="0" indent="0" algn="just">
              <a:buNone/>
            </a:pPr>
            <a:endParaRPr lang="es-ES" sz="1500" dirty="0"/>
          </a:p>
          <a:p>
            <a:pPr marL="0" indent="0" algn="just">
              <a:buNone/>
            </a:pPr>
            <a:endParaRPr lang="es-ES" sz="1500" dirty="0"/>
          </a:p>
          <a:p>
            <a:pPr marL="0" indent="0" algn="just">
              <a:buNone/>
            </a:pPr>
            <a:r>
              <a:rPr lang="es-ES" sz="1400" dirty="0" smtClean="0"/>
              <a:t>Los </a:t>
            </a:r>
            <a:r>
              <a:rPr lang="es-ES" sz="1400" dirty="0"/>
              <a:t>curanderos </a:t>
            </a:r>
            <a:r>
              <a:rPr lang="es-ES" sz="1400" dirty="0" smtClean="0"/>
              <a:t>que se dedicaban a la cirugía y que </a:t>
            </a:r>
            <a:r>
              <a:rPr lang="es-ES" sz="1400" dirty="0"/>
              <a:t>usaban plantas medicinales se les llamaba "</a:t>
            </a:r>
            <a:r>
              <a:rPr lang="es-ES" sz="1400" dirty="0" err="1" smtClean="0"/>
              <a:t>hampi</a:t>
            </a:r>
            <a:r>
              <a:rPr lang="es-ES" sz="1400" dirty="0" smtClean="0"/>
              <a:t>". Existen evidencias </a:t>
            </a:r>
            <a:r>
              <a:rPr lang="es-ES" sz="1400" dirty="0"/>
              <a:t>de que en la medicina precolombina hubo una alta tasa de recuperación entre los pacientes </a:t>
            </a:r>
            <a:r>
              <a:rPr lang="es-ES" sz="1400" dirty="0" smtClean="0"/>
              <a:t>trepanados. Tal vez esto fue posible </a:t>
            </a:r>
            <a:r>
              <a:rPr lang="es-ES" sz="1400" dirty="0"/>
              <a:t>mediante el uso de plantas </a:t>
            </a:r>
            <a:r>
              <a:rPr lang="es-ES" sz="1400" dirty="0" smtClean="0"/>
              <a:t>medicinales </a:t>
            </a:r>
            <a:r>
              <a:rPr lang="es-ES" sz="1400" dirty="0"/>
              <a:t>para prevenir infecciones e </a:t>
            </a:r>
            <a:r>
              <a:rPr lang="es-ES" sz="1400" dirty="0" smtClean="0"/>
              <a:t>inflamaciones. También es posible que estas plantas fueran utilizadas como analgésicos </a:t>
            </a:r>
            <a:r>
              <a:rPr lang="es-ES" sz="1400" dirty="0"/>
              <a:t>para reducir el dolor durante la operación. Se </a:t>
            </a:r>
            <a:r>
              <a:rPr lang="es-ES" sz="1400" dirty="0" smtClean="0"/>
              <a:t>han encontrado estas </a:t>
            </a:r>
            <a:r>
              <a:rPr lang="es-ES" sz="1400" dirty="0"/>
              <a:t>plantas junto a </a:t>
            </a:r>
            <a:r>
              <a:rPr lang="es-ES" sz="1400" dirty="0" smtClean="0"/>
              <a:t>restos </a:t>
            </a:r>
            <a:r>
              <a:rPr lang="es-ES" sz="1400" dirty="0"/>
              <a:t>óseos.</a:t>
            </a:r>
          </a:p>
          <a:p>
            <a:pPr marL="0" indent="0" algn="just">
              <a:buNone/>
            </a:pPr>
            <a:r>
              <a:rPr lang="en-US" sz="1900" dirty="0" smtClean="0"/>
              <a:t>
</a:t>
            </a:r>
            <a:endParaRPr lang="es-ES" sz="2000" dirty="0" smtClean="0"/>
          </a:p>
          <a:p>
            <a:pPr marL="0" indent="0" algn="just">
              <a:buNone/>
            </a:pPr>
            <a:endParaRPr lang="es-ES" sz="2400" dirty="0"/>
          </a:p>
          <a:p>
            <a:pPr marL="0" indent="0" algn="just">
              <a:buNone/>
            </a:pPr>
            <a:endParaRPr lang="es-ES" sz="2400" dirty="0"/>
          </a:p>
          <a:p>
            <a:pPr marL="69056" indent="2381" algn="just">
              <a:buNone/>
            </a:pPr>
            <a:endParaRPr lang="en-US" sz="1100" dirty="0"/>
          </a:p>
          <a:p>
            <a:pPr marL="69056" indent="2381" algn="just">
              <a:buNone/>
            </a:pPr>
            <a:endParaRPr lang="en-US" sz="1100" dirty="0"/>
          </a:p>
          <a:p>
            <a:pPr marL="69056" indent="2381" algn="just">
              <a:buNone/>
            </a:pPr>
            <a:endParaRPr lang="en-US" sz="1100" dirty="0"/>
          </a:p>
          <a:p>
            <a:pPr marL="69056" indent="2381" algn="just">
              <a:buNone/>
            </a:pPr>
            <a:r>
              <a:rPr lang="en-US" sz="1200" dirty="0"/>
              <a:t>Jan G. R.  </a:t>
            </a:r>
            <a:r>
              <a:rPr lang="en-US" sz="1200" dirty="0" err="1"/>
              <a:t>Elferink</a:t>
            </a:r>
            <a:r>
              <a:rPr lang="es-PE" sz="1200" dirty="0"/>
              <a:t>. </a:t>
            </a:r>
            <a:r>
              <a:rPr lang="en-US" sz="1200" dirty="0"/>
              <a:t>The Inca healer: empirical medical knowledge and magic in pre-Columbian Peru. </a:t>
            </a:r>
            <a:r>
              <a:rPr lang="es-PE" sz="1200" dirty="0"/>
              <a:t>Revista de Indias, 2015, vol. LXXV, n.º 264 Págs. 323­350, ISSN: 0034­8341. </a:t>
            </a:r>
            <a:r>
              <a:rPr lang="en-US" sz="1200" dirty="0"/>
              <a:t>doi:10.3989/revindias.2015.011</a:t>
            </a:r>
            <a:endParaRPr lang="es-ES" sz="1200" dirty="0"/>
          </a:p>
          <a:p>
            <a:pPr marL="0" indent="0" algn="just">
              <a:buNone/>
            </a:pPr>
            <a:endParaRPr lang="es-PE" sz="1500" dirty="0"/>
          </a:p>
        </p:txBody>
      </p:sp>
    </p:spTree>
    <p:extLst>
      <p:ext uri="{BB962C8B-B14F-4D97-AF65-F5344CB8AC3E}">
        <p14:creationId xmlns:p14="http://schemas.microsoft.com/office/powerpoint/2010/main" val="338336936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B1BF881-FDE1-4B2A-885E-75D6E954C172}"/>
              </a:ext>
            </a:extLst>
          </p:cNvPr>
          <p:cNvSpPr>
            <a:spLocks noGrp="1"/>
          </p:cNvSpPr>
          <p:nvPr>
            <p:ph type="title"/>
          </p:nvPr>
        </p:nvSpPr>
        <p:spPr>
          <a:xfrm>
            <a:off x="536182" y="880021"/>
            <a:ext cx="7886700" cy="630281"/>
          </a:xfrm>
        </p:spPr>
        <p:txBody>
          <a:bodyPr>
            <a:normAutofit/>
          </a:bodyPr>
          <a:lstStyle/>
          <a:p>
            <a:r>
              <a:rPr lang="es-PE" sz="1800" b="1" dirty="0">
                <a:solidFill>
                  <a:schemeClr val="accent2"/>
                </a:solidFill>
                <a:effectLst>
                  <a:outerShdw blurRad="38100" dist="38100" dir="2700000" algn="tl">
                    <a:srgbClr val="000000">
                      <a:alpha val="43137"/>
                    </a:srgbClr>
                  </a:outerShdw>
                </a:effectLst>
              </a:rPr>
              <a:t>6. </a:t>
            </a:r>
            <a:r>
              <a:rPr lang="en-US" sz="1800" b="1" dirty="0" err="1" smtClean="0">
                <a:solidFill>
                  <a:schemeClr val="accent2"/>
                </a:solidFill>
                <a:effectLst>
                  <a:outerShdw blurRad="38100" dist="38100" dir="2700000" algn="tl">
                    <a:srgbClr val="000000">
                      <a:alpha val="43137"/>
                    </a:srgbClr>
                  </a:outerShdw>
                </a:effectLst>
              </a:rPr>
              <a:t>Trepanación</a:t>
            </a:r>
            <a:endParaRPr lang="es-PE" sz="18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 xmlns:a16="http://schemas.microsoft.com/office/drawing/2014/main" id="{A077D5A6-5AC4-43E8-A2B4-8D9C54039EDB}"/>
              </a:ext>
            </a:extLst>
          </p:cNvPr>
          <p:cNvSpPr>
            <a:spLocks noGrp="1"/>
          </p:cNvSpPr>
          <p:nvPr>
            <p:ph idx="1"/>
          </p:nvPr>
        </p:nvSpPr>
        <p:spPr>
          <a:xfrm>
            <a:off x="638923" y="1471960"/>
            <a:ext cx="7886700" cy="1230143"/>
          </a:xfrm>
        </p:spPr>
        <p:txBody>
          <a:bodyPr>
            <a:noAutofit/>
          </a:bodyPr>
          <a:lstStyle/>
          <a:p>
            <a:pPr marL="0" indent="0" algn="just">
              <a:buNone/>
            </a:pPr>
            <a:r>
              <a:rPr lang="en-US" sz="1200" dirty="0" smtClean="0"/>
              <a:t>La </a:t>
            </a:r>
            <a:r>
              <a:rPr lang="en-US" sz="1200" dirty="0" err="1" smtClean="0"/>
              <a:t>trepanación</a:t>
            </a:r>
            <a:r>
              <a:rPr lang="en-US" sz="1200" dirty="0" smtClean="0"/>
              <a:t> se </a:t>
            </a:r>
            <a:r>
              <a:rPr lang="en-US" sz="1200" dirty="0" smtClean="0"/>
              <a:t>ha </a:t>
            </a:r>
            <a:r>
              <a:rPr lang="en-US" sz="1200" dirty="0" err="1" smtClean="0"/>
              <a:t>efectuado</a:t>
            </a:r>
            <a:r>
              <a:rPr lang="en-US" sz="1200" dirty="0" smtClean="0"/>
              <a:t> en </a:t>
            </a:r>
            <a:r>
              <a:rPr lang="en-US" sz="1200" dirty="0" err="1" smtClean="0"/>
              <a:t>muchas</a:t>
            </a:r>
            <a:r>
              <a:rPr lang="en-US" sz="1200" dirty="0" smtClean="0"/>
              <a:t> </a:t>
            </a:r>
            <a:r>
              <a:rPr lang="en-US" sz="1200" dirty="0" err="1" smtClean="0"/>
              <a:t>culturas</a:t>
            </a:r>
            <a:r>
              <a:rPr lang="en-US" sz="1200" dirty="0" smtClean="0"/>
              <a:t> y </a:t>
            </a:r>
            <a:r>
              <a:rPr lang="en-US" sz="1200" dirty="0" err="1" smtClean="0"/>
              <a:t>requiere</a:t>
            </a:r>
            <a:r>
              <a:rPr lang="en-US" sz="1200" dirty="0" smtClean="0"/>
              <a:t> </a:t>
            </a:r>
            <a:r>
              <a:rPr lang="en-US" sz="1200" dirty="0" err="1" smtClean="0"/>
              <a:t>una</a:t>
            </a:r>
            <a:r>
              <a:rPr lang="en-US" sz="1200" dirty="0" smtClean="0"/>
              <a:t> gran </a:t>
            </a:r>
            <a:r>
              <a:rPr lang="en-US" sz="1200" dirty="0" err="1" smtClean="0"/>
              <a:t>habilidad</a:t>
            </a:r>
            <a:r>
              <a:rPr lang="en-US" sz="1200" dirty="0" smtClean="0"/>
              <a:t> </a:t>
            </a:r>
            <a:r>
              <a:rPr lang="en-US" sz="1200" dirty="0" err="1" smtClean="0"/>
              <a:t>técnica</a:t>
            </a:r>
            <a:r>
              <a:rPr lang="en-US" sz="1200" dirty="0" smtClean="0"/>
              <a:t>.</a:t>
            </a:r>
          </a:p>
          <a:p>
            <a:pPr marL="0" indent="0" algn="just">
              <a:buNone/>
            </a:pPr>
            <a:r>
              <a:rPr lang="en-US" sz="1200" dirty="0" smtClean="0"/>
              <a:t>Se </a:t>
            </a:r>
            <a:r>
              <a:rPr lang="en-US" sz="1200" dirty="0" err="1" smtClean="0"/>
              <a:t>han</a:t>
            </a:r>
            <a:r>
              <a:rPr lang="en-US" sz="1200" dirty="0" smtClean="0"/>
              <a:t> dado dos </a:t>
            </a:r>
            <a:r>
              <a:rPr lang="en-US" sz="1200" dirty="0" err="1" smtClean="0"/>
              <a:t>argumentos</a:t>
            </a:r>
            <a:r>
              <a:rPr lang="en-US" sz="1200" dirty="0" smtClean="0"/>
              <a:t> </a:t>
            </a:r>
            <a:r>
              <a:rPr lang="en-US" sz="1200" dirty="0" err="1" smtClean="0"/>
              <a:t>para</a:t>
            </a:r>
            <a:r>
              <a:rPr lang="en-US" sz="1200" dirty="0" smtClean="0"/>
              <a:t> </a:t>
            </a:r>
            <a:r>
              <a:rPr lang="en-US" sz="1200" dirty="0" err="1" smtClean="0"/>
              <a:t>explicar</a:t>
            </a:r>
            <a:r>
              <a:rPr lang="en-US" sz="1200" dirty="0" smtClean="0"/>
              <a:t> </a:t>
            </a:r>
            <a:r>
              <a:rPr lang="en-US" sz="1200" dirty="0" err="1" smtClean="0"/>
              <a:t>esta</a:t>
            </a:r>
            <a:r>
              <a:rPr lang="en-US" sz="1200" dirty="0" smtClean="0"/>
              <a:t> </a:t>
            </a:r>
            <a:r>
              <a:rPr lang="en-US" sz="1200" dirty="0" err="1" smtClean="0"/>
              <a:t>práctica</a:t>
            </a:r>
            <a:r>
              <a:rPr lang="en-US" sz="1200" dirty="0"/>
              <a:t>:</a:t>
            </a:r>
            <a:r>
              <a:rPr lang="en-US" sz="1200" dirty="0"/>
              <a:t>
</a:t>
            </a:r>
            <a:r>
              <a:rPr lang="en-US" sz="1200" dirty="0" err="1" smtClean="0"/>
              <a:t>Una</a:t>
            </a:r>
            <a:r>
              <a:rPr lang="en-US" sz="1200" dirty="0" smtClean="0"/>
              <a:t> </a:t>
            </a:r>
            <a:r>
              <a:rPr lang="en-US" sz="1200" dirty="0" err="1" smtClean="0"/>
              <a:t>es</a:t>
            </a:r>
            <a:r>
              <a:rPr lang="en-US" sz="1200" dirty="0" smtClean="0"/>
              <a:t> </a:t>
            </a:r>
            <a:r>
              <a:rPr lang="en-US" sz="1200" dirty="0" err="1" smtClean="0"/>
              <a:t>que</a:t>
            </a:r>
            <a:r>
              <a:rPr lang="en-US" sz="1200" dirty="0" smtClean="0"/>
              <a:t> se ha </a:t>
            </a:r>
            <a:r>
              <a:rPr lang="en-US" sz="1200" dirty="0" err="1" smtClean="0"/>
              <a:t>utilizado</a:t>
            </a:r>
            <a:r>
              <a:rPr lang="en-US" sz="1200" dirty="0" smtClean="0"/>
              <a:t> </a:t>
            </a:r>
            <a:r>
              <a:rPr lang="en-US" sz="1200" dirty="0" err="1" smtClean="0"/>
              <a:t>como</a:t>
            </a:r>
            <a:r>
              <a:rPr lang="en-US" sz="1200" dirty="0" smtClean="0"/>
              <a:t> un </a:t>
            </a:r>
            <a:r>
              <a:rPr lang="en-US" sz="1200" dirty="0" err="1" smtClean="0"/>
              <a:t>proceso</a:t>
            </a:r>
            <a:r>
              <a:rPr lang="en-US" sz="1200" dirty="0" smtClean="0"/>
              <a:t> </a:t>
            </a:r>
            <a:r>
              <a:rPr lang="en-US" sz="1200" dirty="0" err="1" smtClean="0"/>
              <a:t>terapéutico</a:t>
            </a:r>
            <a:r>
              <a:rPr lang="en-US" sz="1200" dirty="0" smtClean="0"/>
              <a:t> </a:t>
            </a:r>
            <a:r>
              <a:rPr lang="en-US" sz="1200" dirty="0" err="1" smtClean="0"/>
              <a:t>destinado</a:t>
            </a:r>
            <a:r>
              <a:rPr lang="en-US" sz="1200" dirty="0" smtClean="0"/>
              <a:t> a </a:t>
            </a:r>
            <a:r>
              <a:rPr lang="en-US" sz="1200" dirty="0" err="1" smtClean="0"/>
              <a:t>aliviar</a:t>
            </a:r>
            <a:r>
              <a:rPr lang="en-US" sz="1200" dirty="0" smtClean="0"/>
              <a:t> la </a:t>
            </a:r>
            <a:r>
              <a:rPr lang="en-US" sz="1200" dirty="0" err="1" smtClean="0"/>
              <a:t>presión</a:t>
            </a:r>
            <a:r>
              <a:rPr lang="en-US" sz="1200" dirty="0" smtClean="0"/>
              <a:t> </a:t>
            </a:r>
            <a:r>
              <a:rPr lang="en-US" sz="1200" dirty="0" err="1" smtClean="0"/>
              <a:t>intracraneal</a:t>
            </a:r>
            <a:r>
              <a:rPr lang="en-US" sz="1200" dirty="0" smtClean="0"/>
              <a:t> o </a:t>
            </a:r>
            <a:r>
              <a:rPr lang="en-US" sz="1200" dirty="0" err="1" smtClean="0"/>
              <a:t>extraer</a:t>
            </a:r>
            <a:r>
              <a:rPr lang="en-US" sz="1200" dirty="0" smtClean="0"/>
              <a:t> </a:t>
            </a:r>
            <a:r>
              <a:rPr lang="en-US" sz="1200" dirty="0" err="1" smtClean="0"/>
              <a:t>fragmentos</a:t>
            </a:r>
            <a:r>
              <a:rPr lang="en-US" sz="1200" dirty="0" smtClean="0"/>
              <a:t> </a:t>
            </a:r>
            <a:r>
              <a:rPr lang="en-US" sz="1200" dirty="0" err="1" smtClean="0"/>
              <a:t>osesos</a:t>
            </a:r>
            <a:r>
              <a:rPr lang="en-US" sz="1200" dirty="0" smtClean="0"/>
              <a:t> </a:t>
            </a:r>
            <a:r>
              <a:rPr lang="en-US" sz="1200" dirty="0" err="1" smtClean="0"/>
              <a:t>incrustrados</a:t>
            </a:r>
            <a:r>
              <a:rPr lang="en-US" sz="1200" dirty="0" smtClean="0"/>
              <a:t> en la </a:t>
            </a:r>
            <a:r>
              <a:rPr lang="en-US" sz="1200" dirty="0" err="1" smtClean="0"/>
              <a:t>superficie</a:t>
            </a:r>
            <a:r>
              <a:rPr lang="en-US" sz="1200" dirty="0" smtClean="0"/>
              <a:t>.</a:t>
            </a:r>
          </a:p>
          <a:p>
            <a:pPr marL="0" indent="0" algn="just">
              <a:buNone/>
            </a:pPr>
            <a:r>
              <a:rPr lang="en-US" sz="1200" dirty="0" err="1" smtClean="0"/>
              <a:t>Otro</a:t>
            </a:r>
            <a:r>
              <a:rPr lang="en-US" sz="1200" dirty="0" smtClean="0"/>
              <a:t> </a:t>
            </a:r>
            <a:r>
              <a:rPr lang="en-US" sz="1200" dirty="0" err="1" smtClean="0"/>
              <a:t>motivo</a:t>
            </a:r>
            <a:r>
              <a:rPr lang="en-US" sz="1200" dirty="0" smtClean="0"/>
              <a:t> </a:t>
            </a:r>
            <a:r>
              <a:rPr lang="en-US" sz="1200" dirty="0" err="1" smtClean="0"/>
              <a:t>podría</a:t>
            </a:r>
            <a:r>
              <a:rPr lang="en-US" sz="1200" dirty="0" smtClean="0"/>
              <a:t> </a:t>
            </a:r>
            <a:r>
              <a:rPr lang="en-US" sz="1200" dirty="0" err="1" smtClean="0"/>
              <a:t>ser</a:t>
            </a:r>
            <a:r>
              <a:rPr lang="en-US" sz="1200" dirty="0" smtClean="0"/>
              <a:t> </a:t>
            </a:r>
            <a:r>
              <a:rPr lang="en-US" sz="1200" dirty="0" err="1" smtClean="0"/>
              <a:t>magico</a:t>
            </a:r>
            <a:r>
              <a:rPr lang="en-US" sz="1200" dirty="0" smtClean="0"/>
              <a:t>-ritual. </a:t>
            </a:r>
            <a:r>
              <a:rPr lang="en-US" sz="1200" dirty="0" err="1" smtClean="0"/>
              <a:t>Por</a:t>
            </a:r>
            <a:r>
              <a:rPr lang="en-US" sz="1200" dirty="0" smtClean="0"/>
              <a:t> </a:t>
            </a:r>
            <a:r>
              <a:rPr lang="en-US" sz="1200" dirty="0" err="1" smtClean="0"/>
              <a:t>medio</a:t>
            </a:r>
            <a:r>
              <a:rPr lang="en-US" sz="1200" dirty="0" smtClean="0"/>
              <a:t> de </a:t>
            </a:r>
            <a:r>
              <a:rPr lang="en-US" sz="1200" dirty="0" err="1" smtClean="0"/>
              <a:t>esta</a:t>
            </a:r>
            <a:r>
              <a:rPr lang="en-US" sz="1200" dirty="0" smtClean="0"/>
              <a:t> </a:t>
            </a:r>
            <a:r>
              <a:rPr lang="en-US" sz="1200" dirty="0" err="1" smtClean="0"/>
              <a:t>técnica</a:t>
            </a:r>
            <a:r>
              <a:rPr lang="en-US" sz="1200" dirty="0" smtClean="0"/>
              <a:t> los </a:t>
            </a:r>
            <a:r>
              <a:rPr lang="en-US" sz="1200" dirty="0" err="1" smtClean="0"/>
              <a:t>espíritus</a:t>
            </a:r>
            <a:r>
              <a:rPr lang="en-US" sz="1200" dirty="0" smtClean="0"/>
              <a:t> </a:t>
            </a:r>
            <a:r>
              <a:rPr lang="en-US" sz="1200" dirty="0" err="1" smtClean="0"/>
              <a:t>malignos</a:t>
            </a:r>
            <a:r>
              <a:rPr lang="en-US" sz="1200" dirty="0" smtClean="0"/>
              <a:t> </a:t>
            </a:r>
            <a:r>
              <a:rPr lang="en-US" sz="1200" dirty="0" err="1" smtClean="0"/>
              <a:t>podrían</a:t>
            </a:r>
            <a:r>
              <a:rPr lang="en-US" sz="1200" dirty="0" smtClean="0"/>
              <a:t> </a:t>
            </a:r>
            <a:r>
              <a:rPr lang="en-US" sz="1200" dirty="0" err="1" smtClean="0"/>
              <a:t>salir</a:t>
            </a:r>
            <a:r>
              <a:rPr lang="en-US" sz="1200" dirty="0" smtClean="0"/>
              <a:t> </a:t>
            </a:r>
            <a:r>
              <a:rPr lang="en-US" sz="1200" dirty="0" err="1" smtClean="0"/>
              <a:t>despues</a:t>
            </a:r>
            <a:r>
              <a:rPr lang="en-US" sz="1200" dirty="0" smtClean="0"/>
              <a:t> de </a:t>
            </a:r>
            <a:r>
              <a:rPr lang="en-US" sz="1200" dirty="0" err="1" smtClean="0"/>
              <a:t>haber</a:t>
            </a:r>
            <a:r>
              <a:rPr lang="en-US" sz="1200" dirty="0" smtClean="0"/>
              <a:t> </a:t>
            </a:r>
            <a:r>
              <a:rPr lang="en-US" sz="1200" dirty="0" err="1" smtClean="0"/>
              <a:t>realizado</a:t>
            </a:r>
            <a:r>
              <a:rPr lang="en-US" sz="1200" dirty="0" smtClean="0"/>
              <a:t> la </a:t>
            </a:r>
            <a:r>
              <a:rPr lang="en-US" sz="1200" dirty="0" err="1" smtClean="0"/>
              <a:t>incisión</a:t>
            </a:r>
            <a:r>
              <a:rPr lang="en-US" sz="1200" dirty="0" smtClean="0"/>
              <a:t>.</a:t>
            </a:r>
          </a:p>
        </p:txBody>
      </p:sp>
    </p:spTree>
    <p:extLst>
      <p:ext uri="{BB962C8B-B14F-4D97-AF65-F5344CB8AC3E}">
        <p14:creationId xmlns:p14="http://schemas.microsoft.com/office/powerpoint/2010/main" val="253382672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37277" y="1003310"/>
            <a:ext cx="7886700" cy="445347"/>
          </a:xfrm>
        </p:spPr>
        <p:txBody>
          <a:bodyPr>
            <a:normAutofit/>
          </a:bodyPr>
          <a:lstStyle/>
          <a:p>
            <a:r>
              <a:rPr lang="es-PE" sz="1800" b="1" dirty="0">
                <a:solidFill>
                  <a:schemeClr val="accent2"/>
                </a:solidFill>
                <a:effectLst>
                  <a:outerShdw blurRad="38100" dist="38100" dir="2700000" algn="tl">
                    <a:srgbClr val="000000">
                      <a:alpha val="43137"/>
                    </a:srgbClr>
                  </a:outerShdw>
                </a:effectLst>
              </a:rPr>
              <a:t>6. </a:t>
            </a:r>
            <a:r>
              <a:rPr lang="en-US" sz="1800" b="1" dirty="0" err="1">
                <a:solidFill>
                  <a:schemeClr val="accent2"/>
                </a:solidFill>
                <a:effectLst>
                  <a:outerShdw blurRad="38100" dist="38100" dir="2700000" algn="tl">
                    <a:srgbClr val="000000">
                      <a:alpha val="43137"/>
                    </a:srgbClr>
                  </a:outerShdw>
                </a:effectLst>
              </a:rPr>
              <a:t>Trepanación</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637277" y="1574703"/>
            <a:ext cx="7886700" cy="1384255"/>
          </a:xfrm>
        </p:spPr>
        <p:txBody>
          <a:bodyPr>
            <a:normAutofit lnSpcReduction="10000"/>
          </a:bodyPr>
          <a:lstStyle/>
          <a:p>
            <a:pPr marL="0" indent="0" algn="just">
              <a:buNone/>
            </a:pPr>
            <a:r>
              <a:rPr lang="en-US" sz="1200" dirty="0" smtClean="0"/>
              <a:t>De </a:t>
            </a:r>
            <a:r>
              <a:rPr lang="en-US" sz="1200" dirty="0" err="1" smtClean="0"/>
              <a:t>todas</a:t>
            </a:r>
            <a:r>
              <a:rPr lang="en-US" sz="1200" dirty="0" smtClean="0"/>
              <a:t> </a:t>
            </a:r>
            <a:r>
              <a:rPr lang="en-US" sz="1200" dirty="0" err="1" smtClean="0"/>
              <a:t>las</a:t>
            </a:r>
            <a:r>
              <a:rPr lang="en-US" sz="1200" dirty="0" smtClean="0"/>
              <a:t> </a:t>
            </a:r>
            <a:r>
              <a:rPr lang="en-US" sz="1200" dirty="0" err="1" smtClean="0"/>
              <a:t>culturas</a:t>
            </a:r>
            <a:r>
              <a:rPr lang="en-US" sz="1200" dirty="0" smtClean="0"/>
              <a:t> </a:t>
            </a:r>
            <a:r>
              <a:rPr lang="en-US" sz="1200" dirty="0" err="1" smtClean="0"/>
              <a:t>precolombinas</a:t>
            </a:r>
            <a:r>
              <a:rPr lang="en-US" sz="1200" dirty="0" smtClean="0"/>
              <a:t> la </a:t>
            </a:r>
            <a:r>
              <a:rPr lang="en-US" sz="1200" dirty="0" err="1" smtClean="0"/>
              <a:t>Paraca</a:t>
            </a:r>
            <a:r>
              <a:rPr lang="en-US" sz="1200" dirty="0" smtClean="0"/>
              <a:t> era la </a:t>
            </a:r>
            <a:r>
              <a:rPr lang="en-US" sz="1200" dirty="0" err="1" smtClean="0"/>
              <a:t>que</a:t>
            </a:r>
            <a:r>
              <a:rPr lang="en-US" sz="1200" dirty="0" smtClean="0"/>
              <a:t> mayor </a:t>
            </a:r>
            <a:r>
              <a:rPr lang="en-US" sz="1200" dirty="0" err="1" smtClean="0"/>
              <a:t>éxito</a:t>
            </a:r>
            <a:r>
              <a:rPr lang="en-US" sz="1200" dirty="0" smtClean="0"/>
              <a:t> </a:t>
            </a:r>
            <a:r>
              <a:rPr lang="en-US" sz="1200" dirty="0" err="1" smtClean="0"/>
              <a:t>tuvo</a:t>
            </a:r>
            <a:r>
              <a:rPr lang="en-US" sz="1200" dirty="0" smtClean="0"/>
              <a:t> en </a:t>
            </a:r>
            <a:r>
              <a:rPr lang="en-US" sz="1200" dirty="0" err="1" smtClean="0"/>
              <a:t>las</a:t>
            </a:r>
            <a:r>
              <a:rPr lang="en-US" sz="1200" dirty="0" smtClean="0"/>
              <a:t> </a:t>
            </a:r>
            <a:r>
              <a:rPr lang="en-US" sz="1200" dirty="0" err="1" smtClean="0"/>
              <a:t>trepanaciones</a:t>
            </a:r>
            <a:r>
              <a:rPr lang="en-US" sz="1200" dirty="0" smtClean="0"/>
              <a:t>.</a:t>
            </a:r>
          </a:p>
          <a:p>
            <a:pPr marL="0" indent="0" algn="just">
              <a:buNone/>
            </a:pPr>
            <a:r>
              <a:rPr lang="en-US" sz="1200" dirty="0" smtClean="0"/>
              <a:t>Para </a:t>
            </a:r>
            <a:r>
              <a:rPr lang="en-US" sz="1200" dirty="0" err="1" smtClean="0"/>
              <a:t>realizar</a:t>
            </a:r>
            <a:r>
              <a:rPr lang="en-US" sz="1200" dirty="0" smtClean="0"/>
              <a:t> la </a:t>
            </a:r>
            <a:r>
              <a:rPr lang="en-US" sz="1200" dirty="0" err="1" smtClean="0"/>
              <a:t>operación</a:t>
            </a:r>
            <a:r>
              <a:rPr lang="en-US" sz="1200" dirty="0" smtClean="0"/>
              <a:t> el </a:t>
            </a:r>
            <a:r>
              <a:rPr lang="en-US" sz="1200" dirty="0" err="1" smtClean="0"/>
              <a:t>cirujano</a:t>
            </a:r>
            <a:r>
              <a:rPr lang="en-US" sz="1200" dirty="0" smtClean="0"/>
              <a:t> </a:t>
            </a:r>
            <a:r>
              <a:rPr lang="en-US" sz="1200" dirty="0" err="1" smtClean="0"/>
              <a:t>utilizaba</a:t>
            </a:r>
            <a:r>
              <a:rPr lang="en-US" sz="1200" dirty="0" smtClean="0"/>
              <a:t> entre </a:t>
            </a:r>
            <a:r>
              <a:rPr lang="en-US" sz="1200" dirty="0" err="1" smtClean="0"/>
              <a:t>otros</a:t>
            </a:r>
            <a:r>
              <a:rPr lang="en-US" sz="1200" dirty="0" smtClean="0"/>
              <a:t> </a:t>
            </a:r>
            <a:r>
              <a:rPr lang="en-US" sz="1200" dirty="0" err="1" smtClean="0"/>
              <a:t>instrumentos</a:t>
            </a:r>
            <a:r>
              <a:rPr lang="en-US" sz="1200" dirty="0" smtClean="0"/>
              <a:t> el </a:t>
            </a:r>
            <a:r>
              <a:rPr lang="en-US" sz="1200" dirty="0" err="1" smtClean="0"/>
              <a:t>Tumi</a:t>
            </a:r>
            <a:endParaRPr lang="en-US" sz="1200" dirty="0" smtClean="0"/>
          </a:p>
          <a:p>
            <a:pPr marL="0" indent="0" algn="just">
              <a:buNone/>
            </a:pPr>
            <a:r>
              <a:rPr lang="en-US" sz="1200" dirty="0" smtClean="0"/>
              <a:t>El </a:t>
            </a:r>
            <a:r>
              <a:rPr lang="en-US" sz="1200" dirty="0" err="1" smtClean="0"/>
              <a:t>procedimiento</a:t>
            </a:r>
            <a:r>
              <a:rPr lang="en-US" sz="1200" dirty="0" smtClean="0"/>
              <a:t> </a:t>
            </a:r>
            <a:r>
              <a:rPr lang="en-US" sz="1200" dirty="0" err="1" smtClean="0"/>
              <a:t>consistía</a:t>
            </a:r>
            <a:r>
              <a:rPr lang="en-US" sz="1200" dirty="0" smtClean="0"/>
              <a:t> en la </a:t>
            </a:r>
            <a:r>
              <a:rPr lang="en-US" sz="1200" dirty="0" err="1" smtClean="0"/>
              <a:t>extracción</a:t>
            </a:r>
            <a:r>
              <a:rPr lang="en-US" sz="1200" dirty="0" smtClean="0"/>
              <a:t> del </a:t>
            </a:r>
            <a:r>
              <a:rPr lang="en-US" sz="1200" dirty="0" err="1" smtClean="0"/>
              <a:t>hueso</a:t>
            </a:r>
            <a:r>
              <a:rPr lang="en-US" sz="1200" dirty="0" smtClean="0"/>
              <a:t> </a:t>
            </a:r>
            <a:r>
              <a:rPr lang="en-US" sz="1200" dirty="0" err="1" smtClean="0"/>
              <a:t>más</a:t>
            </a:r>
            <a:r>
              <a:rPr lang="en-US" sz="1200" dirty="0" smtClean="0"/>
              <a:t> </a:t>
            </a:r>
            <a:r>
              <a:rPr lang="en-US" sz="1200" dirty="0" err="1" smtClean="0"/>
              <a:t>próximo</a:t>
            </a:r>
            <a:r>
              <a:rPr lang="en-US" sz="1200" dirty="0" smtClean="0"/>
              <a:t> a la </a:t>
            </a:r>
            <a:r>
              <a:rPr lang="en-US" sz="1200" dirty="0" err="1" smtClean="0"/>
              <a:t>zona</a:t>
            </a:r>
            <a:r>
              <a:rPr lang="en-US" sz="1200" dirty="0" smtClean="0"/>
              <a:t> en la </a:t>
            </a:r>
            <a:r>
              <a:rPr lang="en-US" sz="1200" dirty="0" err="1" smtClean="0"/>
              <a:t>que</a:t>
            </a:r>
            <a:r>
              <a:rPr lang="en-US" sz="1200" dirty="0" smtClean="0"/>
              <a:t> se </a:t>
            </a:r>
            <a:r>
              <a:rPr lang="en-US" sz="1200" dirty="0" err="1" smtClean="0"/>
              <a:t>manifestaba</a:t>
            </a:r>
            <a:r>
              <a:rPr lang="en-US" sz="1200" dirty="0" smtClean="0"/>
              <a:t> el dolor</a:t>
            </a:r>
            <a:r>
              <a:rPr lang="es-ES" sz="1200" dirty="0" smtClean="0"/>
              <a:t>, para después taparlo con una plaza de oro, y cubrir la zona con vendajes y </a:t>
            </a:r>
            <a:r>
              <a:rPr lang="es-ES" sz="1200" dirty="0"/>
              <a:t>algodón fino.</a:t>
            </a:r>
            <a:r>
              <a:rPr lang="en-US" sz="1200" dirty="0"/>
              <a:t>
</a:t>
            </a:r>
          </a:p>
        </p:txBody>
      </p:sp>
      <p:sp>
        <p:nvSpPr>
          <p:cNvPr id="4" name="CuadroTexto 3"/>
          <p:cNvSpPr txBox="1"/>
          <p:nvPr/>
        </p:nvSpPr>
        <p:spPr>
          <a:xfrm>
            <a:off x="715993" y="4179790"/>
            <a:ext cx="7729268" cy="700192"/>
          </a:xfrm>
          <a:prstGeom prst="rect">
            <a:avLst/>
          </a:prstGeom>
          <a:noFill/>
        </p:spPr>
        <p:txBody>
          <a:bodyPr wrap="square" lIns="68580" tIns="34290" rIns="68580" bIns="34290" rtlCol="0">
            <a:spAutoFit/>
          </a:bodyPr>
          <a:lstStyle/>
          <a:p>
            <a:r>
              <a:rPr lang="en-US" sz="1000" dirty="0" err="1"/>
              <a:t>Galán-Rodas</a:t>
            </a:r>
            <a:r>
              <a:rPr lang="en-US" sz="1000" dirty="0"/>
              <a:t> </a:t>
            </a:r>
            <a:r>
              <a:rPr lang="en-US" sz="1000" dirty="0" err="1"/>
              <a:t>Edén</a:t>
            </a:r>
            <a:r>
              <a:rPr lang="en-US" sz="1000" dirty="0"/>
              <a:t>, </a:t>
            </a:r>
            <a:r>
              <a:rPr lang="en-US" sz="1000" dirty="0" err="1"/>
              <a:t>Laberiano</a:t>
            </a:r>
            <a:r>
              <a:rPr lang="en-US" sz="1000" dirty="0"/>
              <a:t> </a:t>
            </a:r>
            <a:r>
              <a:rPr lang="en-US" sz="1000" dirty="0" err="1"/>
              <a:t>Fernández</a:t>
            </a:r>
            <a:r>
              <a:rPr lang="en-US" sz="1000" dirty="0"/>
              <a:t> Caddie, </a:t>
            </a:r>
            <a:r>
              <a:rPr lang="en-US" sz="1000" dirty="0" err="1"/>
              <a:t>Maguiña</a:t>
            </a:r>
            <a:r>
              <a:rPr lang="en-US" sz="1000" dirty="0"/>
              <a:t> Vargas </a:t>
            </a:r>
            <a:r>
              <a:rPr lang="en-US" sz="1000" dirty="0" err="1"/>
              <a:t>Ciro</a:t>
            </a:r>
            <a:r>
              <a:rPr lang="en-US" sz="1000" dirty="0"/>
              <a:t>. </a:t>
            </a:r>
            <a:r>
              <a:rPr lang="en-US" sz="1000" dirty="0" err="1"/>
              <a:t>Historia</a:t>
            </a:r>
            <a:r>
              <a:rPr lang="en-US" sz="1000" dirty="0"/>
              <a:t> del </a:t>
            </a:r>
            <a:r>
              <a:rPr lang="en-US" sz="1000" dirty="0" err="1"/>
              <a:t>Tumi</a:t>
            </a:r>
            <a:r>
              <a:rPr lang="en-US" sz="1000" dirty="0"/>
              <a:t>: </a:t>
            </a:r>
            <a:r>
              <a:rPr lang="en-US" sz="1000" dirty="0" err="1"/>
              <a:t>Símbolo</a:t>
            </a:r>
            <a:r>
              <a:rPr lang="en-US" sz="1000" dirty="0"/>
              <a:t> de la </a:t>
            </a:r>
            <a:r>
              <a:rPr lang="en-US" sz="1000" dirty="0" err="1"/>
              <a:t>Medicina</a:t>
            </a:r>
            <a:r>
              <a:rPr lang="en-US" sz="1000" dirty="0"/>
              <a:t> Peruana y del </a:t>
            </a:r>
            <a:r>
              <a:rPr lang="en-US" sz="1000" dirty="0" err="1"/>
              <a:t>Colegio</a:t>
            </a:r>
            <a:r>
              <a:rPr lang="en-US" sz="1000" dirty="0"/>
              <a:t> </a:t>
            </a:r>
            <a:r>
              <a:rPr lang="en-US" sz="1000" dirty="0" err="1"/>
              <a:t>Médico</a:t>
            </a:r>
            <a:r>
              <a:rPr lang="en-US" sz="1000" dirty="0"/>
              <a:t> del </a:t>
            </a:r>
            <a:r>
              <a:rPr lang="en-US" sz="1000" dirty="0" err="1"/>
              <a:t>Perú</a:t>
            </a:r>
            <a:r>
              <a:rPr lang="en-US" sz="1000" dirty="0"/>
              <a:t>. </a:t>
            </a:r>
            <a:r>
              <a:rPr lang="en-US" sz="1000" dirty="0" err="1"/>
              <a:t>Acta</a:t>
            </a:r>
            <a:r>
              <a:rPr lang="en-US" sz="1000" dirty="0"/>
              <a:t> </a:t>
            </a:r>
            <a:r>
              <a:rPr lang="en-US" sz="1000" dirty="0" err="1"/>
              <a:t>méd</a:t>
            </a:r>
            <a:r>
              <a:rPr lang="en-US" sz="1000" dirty="0"/>
              <a:t>. peruana  [Internet]. 2012  </a:t>
            </a:r>
            <a:r>
              <a:rPr lang="en-US" sz="1000" dirty="0" err="1"/>
              <a:t>Ene</a:t>
            </a:r>
            <a:r>
              <a:rPr lang="en-US" sz="1000" dirty="0"/>
              <a:t> [</a:t>
            </a:r>
            <a:r>
              <a:rPr lang="en-US" sz="1000" dirty="0" err="1"/>
              <a:t>citado</a:t>
            </a:r>
            <a:r>
              <a:rPr lang="en-US" sz="1000" dirty="0"/>
              <a:t>  2020  Mar  20] ;  29( 1 ): 56-58. </a:t>
            </a:r>
            <a:r>
              <a:rPr lang="en-US" sz="1000" dirty="0" err="1"/>
              <a:t>Disponible</a:t>
            </a:r>
            <a:r>
              <a:rPr lang="en-US" sz="1000" dirty="0"/>
              <a:t> </a:t>
            </a:r>
            <a:r>
              <a:rPr lang="en-US" sz="1000" dirty="0" err="1"/>
              <a:t>en</a:t>
            </a:r>
            <a:r>
              <a:rPr lang="en-US" sz="1000" dirty="0"/>
              <a:t>: </a:t>
            </a:r>
            <a:r>
              <a:rPr lang="en-US" sz="1000" dirty="0">
                <a:hlinkClick r:id="rId2"/>
              </a:rPr>
              <a:t>http://www.scielo.org.pe/scielo.php?script=sci_arttext&amp;pid=S1728-59172012000100014&amp;lng=es</a:t>
            </a:r>
            <a:r>
              <a:rPr lang="en-US" sz="1000" dirty="0"/>
              <a:t>.</a:t>
            </a:r>
          </a:p>
          <a:p>
            <a:endParaRPr lang="en-US" sz="1100" dirty="0"/>
          </a:p>
        </p:txBody>
      </p:sp>
    </p:spTree>
    <p:extLst>
      <p:ext uri="{BB962C8B-B14F-4D97-AF65-F5344CB8AC3E}">
        <p14:creationId xmlns:p14="http://schemas.microsoft.com/office/powerpoint/2010/main" val="142147624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245DDF96-F896-4AA1-8DD3-EECDE210202B}"/>
              </a:ext>
            </a:extLst>
          </p:cNvPr>
          <p:cNvSpPr>
            <a:spLocks noGrp="1"/>
          </p:cNvSpPr>
          <p:nvPr>
            <p:ph type="title"/>
          </p:nvPr>
        </p:nvSpPr>
        <p:spPr>
          <a:xfrm>
            <a:off x="523278" y="847535"/>
            <a:ext cx="4395413" cy="461513"/>
          </a:xfrm>
        </p:spPr>
        <p:txBody>
          <a:bodyPr>
            <a:normAutofit fontScale="90000"/>
          </a:bodyPr>
          <a:lstStyle/>
          <a:p>
            <a:pPr algn="just"/>
            <a:r>
              <a:rPr lang="es-PE" dirty="0"/>
              <a:t>      </a:t>
            </a:r>
            <a:r>
              <a:rPr lang="es-PE" sz="2000" b="1" dirty="0">
                <a:solidFill>
                  <a:schemeClr val="accent2"/>
                </a:solidFill>
                <a:effectLst>
                  <a:outerShdw blurRad="38100" dist="38100" dir="2700000" algn="tl">
                    <a:srgbClr val="000000">
                      <a:alpha val="43137"/>
                    </a:srgbClr>
                  </a:outerShdw>
                </a:effectLst>
              </a:rPr>
              <a:t>6. </a:t>
            </a:r>
            <a:r>
              <a:rPr lang="en-US" sz="2000" b="1" dirty="0" err="1" smtClean="0">
                <a:solidFill>
                  <a:schemeClr val="accent2"/>
                </a:solidFill>
                <a:effectLst>
                  <a:outerShdw blurRad="38100" dist="38100" dir="2700000" algn="tl">
                    <a:srgbClr val="000000">
                      <a:alpha val="43137"/>
                    </a:srgbClr>
                  </a:outerShdw>
                </a:effectLst>
              </a:rPr>
              <a:t>Trepanación</a:t>
            </a:r>
            <a:endParaRPr lang="es-PE" sz="20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 xmlns:a16="http://schemas.microsoft.com/office/drawing/2014/main" id="{9791854C-4A33-4736-96F2-4B9F3CCB196A}"/>
              </a:ext>
            </a:extLst>
          </p:cNvPr>
          <p:cNvSpPr>
            <a:spLocks noGrp="1"/>
          </p:cNvSpPr>
          <p:nvPr>
            <p:ph idx="1"/>
          </p:nvPr>
        </p:nvSpPr>
        <p:spPr>
          <a:xfrm>
            <a:off x="236922" y="1469847"/>
            <a:ext cx="4360653" cy="3292531"/>
          </a:xfrm>
        </p:spPr>
        <p:txBody>
          <a:bodyPr>
            <a:normAutofit fontScale="92500" lnSpcReduction="20000"/>
          </a:bodyPr>
          <a:lstStyle/>
          <a:p>
            <a:pPr marL="0" indent="0" algn="just">
              <a:buNone/>
            </a:pPr>
            <a:r>
              <a:rPr lang="es-ES" sz="1300" dirty="0" err="1" smtClean="0"/>
              <a:t>Tumi</a:t>
            </a:r>
            <a:r>
              <a:rPr lang="es-ES" sz="1300" dirty="0" smtClean="0"/>
              <a:t> </a:t>
            </a:r>
            <a:r>
              <a:rPr lang="es-ES" sz="1300" dirty="0"/>
              <a:t>ceremonial </a:t>
            </a:r>
            <a:r>
              <a:rPr lang="es-ES" sz="1300" dirty="0" smtClean="0"/>
              <a:t>dorado, </a:t>
            </a:r>
            <a:r>
              <a:rPr lang="es-ES" sz="1300" dirty="0"/>
              <a:t>decorado con piedras preciosas de </a:t>
            </a:r>
            <a:r>
              <a:rPr lang="es-ES" sz="1300" dirty="0" smtClean="0"/>
              <a:t>turquesa perteneciente a </a:t>
            </a:r>
            <a:r>
              <a:rPr lang="es-ES" sz="1300" dirty="0"/>
              <a:t>la cultura </a:t>
            </a:r>
            <a:r>
              <a:rPr lang="es-ES" sz="1300" dirty="0" smtClean="0"/>
              <a:t>Chimú. Está datado entre el </a:t>
            </a:r>
            <a:r>
              <a:rPr lang="es-ES" sz="1300" dirty="0"/>
              <a:t>1000 al 1600 d.C</a:t>
            </a:r>
            <a:r>
              <a:rPr lang="es-ES" sz="1300" dirty="0" smtClean="0"/>
              <a:t>.,. </a:t>
            </a:r>
            <a:r>
              <a:rPr lang="es-ES" sz="1300" dirty="0"/>
              <a:t>Esta importante pieza "TUMI" se puede ver en el Museo </a:t>
            </a:r>
            <a:r>
              <a:rPr lang="es-ES" sz="1300" dirty="0" smtClean="0"/>
              <a:t>Oro de </a:t>
            </a:r>
            <a:r>
              <a:rPr lang="es-ES" sz="1300" dirty="0"/>
              <a:t>Perú.</a:t>
            </a:r>
            <a:r>
              <a:rPr lang="en-US" sz="1300" dirty="0"/>
              <a:t>
</a:t>
            </a:r>
            <a:endParaRPr lang="en-US" sz="1100" dirty="0"/>
          </a:p>
          <a:p>
            <a:pPr marL="0" indent="0">
              <a:buNone/>
            </a:pPr>
            <a:endParaRPr lang="en-US" sz="1100" dirty="0"/>
          </a:p>
          <a:p>
            <a:pPr marL="0" indent="0">
              <a:buNone/>
            </a:pPr>
            <a:endParaRPr lang="en-US" sz="1100" dirty="0"/>
          </a:p>
          <a:p>
            <a:pPr marL="0" indent="0">
              <a:buNone/>
            </a:pPr>
            <a:endParaRPr lang="en-US" sz="1100" dirty="0"/>
          </a:p>
          <a:p>
            <a:pPr marL="0" indent="0">
              <a:buNone/>
            </a:pPr>
            <a:endParaRPr lang="en-US" sz="1100" dirty="0"/>
          </a:p>
          <a:p>
            <a:pPr marL="0" indent="0">
              <a:buNone/>
            </a:pPr>
            <a:endParaRPr lang="en-US" sz="1100" dirty="0"/>
          </a:p>
          <a:p>
            <a:pPr marL="0" indent="0">
              <a:buNone/>
            </a:pPr>
            <a:endParaRPr lang="en-US" sz="1100" dirty="0"/>
          </a:p>
          <a:p>
            <a:pPr marL="0" indent="0">
              <a:buNone/>
            </a:pPr>
            <a:endParaRPr lang="en-US" sz="1100" dirty="0"/>
          </a:p>
          <a:p>
            <a:pPr marL="0" indent="0">
              <a:buNone/>
            </a:pPr>
            <a:endParaRPr lang="en-US" sz="900" dirty="0"/>
          </a:p>
          <a:p>
            <a:pPr marL="0" indent="0">
              <a:buNone/>
            </a:pPr>
            <a:endParaRPr lang="en-US" sz="1000" dirty="0"/>
          </a:p>
          <a:p>
            <a:pPr marL="0" indent="0">
              <a:buNone/>
            </a:pPr>
            <a:endParaRPr lang="en-US" sz="1000" dirty="0"/>
          </a:p>
          <a:p>
            <a:pPr marL="0" indent="0">
              <a:buNone/>
            </a:pPr>
            <a:r>
              <a:rPr lang="en-US" sz="1000" dirty="0"/>
              <a:t>Marino, R., &amp; Gonzales-Portillo, M. (2000). Preconquest Peruvian Neurosurgeons: A Study of Inca and Pre-Columbian Trephination and the Art of Medicine in Ancient Peru. Neurosurgery, 47(4), 940–950. doi:10.1097/00006123-200010000-00028 </a:t>
            </a:r>
          </a:p>
          <a:p>
            <a:pPr marL="0" indent="0">
              <a:buNone/>
            </a:pPr>
            <a:endParaRPr lang="es-PE" sz="1100" dirty="0"/>
          </a:p>
        </p:txBody>
      </p:sp>
      <p:pic>
        <p:nvPicPr>
          <p:cNvPr id="6" name="Imagen 5">
            <a:extLst>
              <a:ext uri="{FF2B5EF4-FFF2-40B4-BE49-F238E27FC236}">
                <a16:creationId xmlns="" xmlns:a16="http://schemas.microsoft.com/office/drawing/2014/main" id="{E52BE1E0-71FD-40AC-B7E5-2E5E5FED1C4E}"/>
              </a:ext>
            </a:extLst>
          </p:cNvPr>
          <p:cNvPicPr>
            <a:picLocks noChangeAspect="1"/>
          </p:cNvPicPr>
          <p:nvPr/>
        </p:nvPicPr>
        <p:blipFill rotWithShape="1">
          <a:blip r:embed="rId2"/>
          <a:srcRect l="54137" t="27925" r="24227" b="10189"/>
          <a:stretch/>
        </p:blipFill>
        <p:spPr>
          <a:xfrm>
            <a:off x="1492482" y="2176527"/>
            <a:ext cx="1146770" cy="2102597"/>
          </a:xfrm>
          <a:prstGeom prst="rect">
            <a:avLst/>
          </a:prstGeom>
        </p:spPr>
      </p:pic>
      <p:pic>
        <p:nvPicPr>
          <p:cNvPr id="10" name="Imagen 9">
            <a:extLst>
              <a:ext uri="{FF2B5EF4-FFF2-40B4-BE49-F238E27FC236}">
                <a16:creationId xmlns="" xmlns:a16="http://schemas.microsoft.com/office/drawing/2014/main" id="{2068C9E1-44B4-43F8-8C06-43DB4B53D88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Lst>
          </a:blip>
          <a:srcRect l="34961" t="23899" r="9413" b="20923"/>
          <a:stretch/>
        </p:blipFill>
        <p:spPr>
          <a:xfrm>
            <a:off x="5794625" y="2068379"/>
            <a:ext cx="2033320" cy="1914289"/>
          </a:xfrm>
          <a:prstGeom prst="rect">
            <a:avLst/>
          </a:prstGeom>
        </p:spPr>
      </p:pic>
      <p:sp>
        <p:nvSpPr>
          <p:cNvPr id="11" name="CuadroTexto 10">
            <a:extLst>
              <a:ext uri="{FF2B5EF4-FFF2-40B4-BE49-F238E27FC236}">
                <a16:creationId xmlns="" xmlns:a16="http://schemas.microsoft.com/office/drawing/2014/main" id="{46B18B2D-5D6D-4B3A-9580-261934AA1189}"/>
              </a:ext>
            </a:extLst>
          </p:cNvPr>
          <p:cNvSpPr txBox="1"/>
          <p:nvPr/>
        </p:nvSpPr>
        <p:spPr>
          <a:xfrm>
            <a:off x="5352691" y="1390226"/>
            <a:ext cx="3352684" cy="807913"/>
          </a:xfrm>
          <a:prstGeom prst="rect">
            <a:avLst/>
          </a:prstGeom>
          <a:noFill/>
        </p:spPr>
        <p:txBody>
          <a:bodyPr wrap="square" lIns="68580" tIns="34290" rIns="68580" bIns="34290" rtlCol="0">
            <a:spAutoFit/>
          </a:bodyPr>
          <a:lstStyle/>
          <a:p>
            <a:r>
              <a:rPr lang="es-ES" sz="1200" dirty="0" smtClean="0"/>
              <a:t>Herramientas </a:t>
            </a:r>
            <a:r>
              <a:rPr lang="es-ES" sz="1200" dirty="0"/>
              <a:t>de bronce incas (champi) utilizadas en las craneotomías: elevador de huesos, </a:t>
            </a:r>
            <a:r>
              <a:rPr lang="es-ES" sz="1200" dirty="0" err="1" smtClean="0"/>
              <a:t>tumi</a:t>
            </a:r>
            <a:r>
              <a:rPr lang="es-ES" sz="1200" dirty="0" smtClean="0"/>
              <a:t> y </a:t>
            </a:r>
            <a:r>
              <a:rPr lang="es-ES" sz="1200" dirty="0"/>
              <a:t>agujas. </a:t>
            </a:r>
            <a:r>
              <a:rPr lang="en-US" sz="1200" dirty="0"/>
              <a:t>
</a:t>
            </a:r>
            <a:endParaRPr lang="es-PE" sz="1200" dirty="0"/>
          </a:p>
        </p:txBody>
      </p:sp>
      <p:sp>
        <p:nvSpPr>
          <p:cNvPr id="12" name="CuadroTexto 11">
            <a:extLst>
              <a:ext uri="{FF2B5EF4-FFF2-40B4-BE49-F238E27FC236}">
                <a16:creationId xmlns="" xmlns:a16="http://schemas.microsoft.com/office/drawing/2014/main" id="{794713FF-6092-4BA0-BE75-777378147CA3}"/>
              </a:ext>
            </a:extLst>
          </p:cNvPr>
          <p:cNvSpPr txBox="1"/>
          <p:nvPr/>
        </p:nvSpPr>
        <p:spPr>
          <a:xfrm>
            <a:off x="5352691" y="4131588"/>
            <a:ext cx="3585597" cy="623248"/>
          </a:xfrm>
          <a:prstGeom prst="rect">
            <a:avLst/>
          </a:prstGeom>
          <a:noFill/>
        </p:spPr>
        <p:txBody>
          <a:bodyPr wrap="square" lIns="68580" tIns="34290" rIns="68580" bIns="34290" rtlCol="0">
            <a:spAutoFit/>
          </a:bodyPr>
          <a:lstStyle/>
          <a:p>
            <a:r>
              <a:rPr lang="en-US" sz="900" dirty="0"/>
              <a:t>Marino, R., &amp; Gonzales-Portillo, M. (2000). Preconquest Peruvian Neurosurgeons: A Study of Inca and Pre-Columbian Trephination and the Art of Medicine in Ancient Peru. Neurosurgery, 47(4), 940–950. doi:10.1097/00006123-200010000-00028 </a:t>
            </a:r>
            <a:endParaRPr lang="es-PE" dirty="0"/>
          </a:p>
        </p:txBody>
      </p:sp>
    </p:spTree>
    <p:extLst>
      <p:ext uri="{BB962C8B-B14F-4D97-AF65-F5344CB8AC3E}">
        <p14:creationId xmlns:p14="http://schemas.microsoft.com/office/powerpoint/2010/main" val="45684573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84812" y="855324"/>
            <a:ext cx="7886700" cy="418672"/>
          </a:xfrm>
        </p:spPr>
        <p:txBody>
          <a:bodyPr>
            <a:normAutofit/>
          </a:bodyPr>
          <a:lstStyle/>
          <a:p>
            <a:r>
              <a:rPr lang="es-PE" sz="1800" b="1" dirty="0">
                <a:solidFill>
                  <a:schemeClr val="accent2"/>
                </a:solidFill>
                <a:effectLst>
                  <a:outerShdw blurRad="38100" dist="38100" dir="2700000" algn="tl">
                    <a:srgbClr val="000000">
                      <a:alpha val="43137"/>
                    </a:srgbClr>
                  </a:outerShdw>
                </a:effectLst>
              </a:rPr>
              <a:t>6. </a:t>
            </a:r>
            <a:r>
              <a:rPr lang="en-US" sz="1800" b="1" dirty="0" err="1">
                <a:solidFill>
                  <a:schemeClr val="accent2"/>
                </a:solidFill>
                <a:effectLst>
                  <a:outerShdw blurRad="38100" dist="38100" dir="2700000" algn="tl">
                    <a:srgbClr val="000000">
                      <a:alpha val="43137"/>
                    </a:srgbClr>
                  </a:outerShdw>
                </a:effectLst>
              </a:rPr>
              <a:t>Trepanación</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444395" y="1364884"/>
            <a:ext cx="8272463" cy="1766734"/>
          </a:xfrm>
        </p:spPr>
        <p:txBody>
          <a:bodyPr>
            <a:noAutofit/>
          </a:bodyPr>
          <a:lstStyle/>
          <a:p>
            <a:pPr marL="0" indent="0" algn="just">
              <a:buNone/>
            </a:pPr>
            <a:r>
              <a:rPr lang="it-IT" sz="1200" dirty="0" smtClean="0"/>
              <a:t>"</a:t>
            </a:r>
            <a:r>
              <a:rPr lang="es-ES" sz="1200" dirty="0" smtClean="0"/>
              <a:t>El </a:t>
            </a:r>
            <a:r>
              <a:rPr lang="es-ES" sz="1200" dirty="0" err="1"/>
              <a:t>Tumi</a:t>
            </a:r>
            <a:r>
              <a:rPr lang="es-ES" sz="1200" dirty="0"/>
              <a:t>, es uno de los instrumentos quirúrgicos más utilizados para llevar a cabo las trepanaciones craneanas, se encontró por primera vez en la Huaca La Ventana, situada en Batán Grande, en la jurisdicción de Poma en el departamento de Lambayeque, a inicios de 1937 por el Dr. Julio César Tello, estos restos proceden desde 700- 1300 d.C. Los </a:t>
            </a:r>
            <a:r>
              <a:rPr lang="es-ES" sz="1200" dirty="0" err="1"/>
              <a:t>tumis</a:t>
            </a:r>
            <a:r>
              <a:rPr lang="es-ES" sz="1200" dirty="0"/>
              <a:t>, sin embargo, no son exclusivos ni invenciones de la cultura Lambayeque (</a:t>
            </a:r>
            <a:r>
              <a:rPr lang="es-ES" sz="1200" dirty="0" err="1"/>
              <a:t>Sicán</a:t>
            </a:r>
            <a:r>
              <a:rPr lang="es-ES" sz="1200" dirty="0"/>
              <a:t>), pues se han encontrado ejemplares de </a:t>
            </a:r>
            <a:r>
              <a:rPr lang="es-ES" sz="1200" dirty="0" err="1"/>
              <a:t>tumis</a:t>
            </a:r>
            <a:r>
              <a:rPr lang="es-ES" sz="1200" dirty="0"/>
              <a:t> que datan desde los tiempos moche (100 a. C. - 600 d. C.) y fueron también empleados por los chimúes e incas (1300-1435) . El </a:t>
            </a:r>
            <a:r>
              <a:rPr lang="es-ES" sz="1200" dirty="0" err="1"/>
              <a:t>Tumi</a:t>
            </a:r>
            <a:r>
              <a:rPr lang="es-ES" sz="1200" dirty="0"/>
              <a:t>, conocido como "</a:t>
            </a:r>
            <a:r>
              <a:rPr lang="es-ES" sz="1200" dirty="0" err="1"/>
              <a:t>Tumi</a:t>
            </a:r>
            <a:r>
              <a:rPr lang="es-ES" sz="1200" dirty="0"/>
              <a:t> de </a:t>
            </a:r>
            <a:r>
              <a:rPr lang="es-ES" sz="1200" dirty="0" err="1"/>
              <a:t>Illimo</a:t>
            </a:r>
            <a:r>
              <a:rPr lang="es-ES" sz="1200" dirty="0"/>
              <a:t>" ó "</a:t>
            </a:r>
            <a:r>
              <a:rPr lang="es-ES" sz="1200" dirty="0" err="1"/>
              <a:t>Tumi</a:t>
            </a:r>
            <a:r>
              <a:rPr lang="es-ES" sz="1200" dirty="0"/>
              <a:t> de Lambayeque" por el lugar de su procedencia, y que significa "cuchillo" en quechua, es una de las piezas más famosas del arte precolombino, es un tipo de cuchillo ceremonial usado en el antiguo Perú, y según la mayoría de evidencias representa al dios o señor principal de la región, con sus atributos jerárquicos y que algunos autores afirman que se trata del legendario Dios </a:t>
            </a:r>
            <a:r>
              <a:rPr lang="es-ES" sz="1200" dirty="0" err="1"/>
              <a:t>Naylamp</a:t>
            </a:r>
            <a:r>
              <a:rPr lang="es-ES" sz="1200" dirty="0"/>
              <a:t> ó </a:t>
            </a:r>
            <a:r>
              <a:rPr lang="es-ES" sz="1200" dirty="0" err="1"/>
              <a:t>Ñañlap</a:t>
            </a:r>
            <a:r>
              <a:rPr lang="es-ES" sz="1200" dirty="0"/>
              <a:t>, representado como un ser antropomorfo atribuida a la leyenda de quien fuera el fundador de </a:t>
            </a:r>
            <a:r>
              <a:rPr lang="es-ES" sz="1200" dirty="0" smtClean="0"/>
              <a:t>Lambayeque</a:t>
            </a:r>
            <a:r>
              <a:rPr lang="it-IT" sz="1200" dirty="0"/>
              <a:t> " </a:t>
            </a:r>
            <a:r>
              <a:rPr lang="en-US" sz="1200" dirty="0"/>
              <a:t>
</a:t>
            </a:r>
          </a:p>
        </p:txBody>
      </p:sp>
      <p:sp>
        <p:nvSpPr>
          <p:cNvPr id="4" name="CuadroTexto 3"/>
          <p:cNvSpPr txBox="1"/>
          <p:nvPr/>
        </p:nvSpPr>
        <p:spPr>
          <a:xfrm>
            <a:off x="715993" y="4113044"/>
            <a:ext cx="7729268" cy="715581"/>
          </a:xfrm>
          <a:prstGeom prst="rect">
            <a:avLst/>
          </a:prstGeom>
          <a:noFill/>
        </p:spPr>
        <p:txBody>
          <a:bodyPr wrap="square" lIns="68580" tIns="34290" rIns="68580" bIns="34290" rtlCol="0">
            <a:spAutoFit/>
          </a:bodyPr>
          <a:lstStyle/>
          <a:p>
            <a:r>
              <a:rPr lang="en-US" sz="1000" dirty="0" err="1"/>
              <a:t>Galán-Rodas</a:t>
            </a:r>
            <a:r>
              <a:rPr lang="en-US" sz="1000" dirty="0"/>
              <a:t> </a:t>
            </a:r>
            <a:r>
              <a:rPr lang="en-US" sz="1000" dirty="0" err="1"/>
              <a:t>Edén</a:t>
            </a:r>
            <a:r>
              <a:rPr lang="en-US" sz="1000" dirty="0"/>
              <a:t>, </a:t>
            </a:r>
            <a:r>
              <a:rPr lang="en-US" sz="1000" dirty="0" err="1"/>
              <a:t>Laberiano</a:t>
            </a:r>
            <a:r>
              <a:rPr lang="en-US" sz="1000" dirty="0"/>
              <a:t> </a:t>
            </a:r>
            <a:r>
              <a:rPr lang="en-US" sz="1000" dirty="0" err="1"/>
              <a:t>Fernández</a:t>
            </a:r>
            <a:r>
              <a:rPr lang="en-US" sz="1000" dirty="0"/>
              <a:t> Caddie, </a:t>
            </a:r>
            <a:r>
              <a:rPr lang="en-US" sz="1000" dirty="0" err="1"/>
              <a:t>Maguiña</a:t>
            </a:r>
            <a:r>
              <a:rPr lang="en-US" sz="1000" dirty="0"/>
              <a:t> Vargas </a:t>
            </a:r>
            <a:r>
              <a:rPr lang="en-US" sz="1000" dirty="0" err="1"/>
              <a:t>Ciro</a:t>
            </a:r>
            <a:r>
              <a:rPr lang="en-US" sz="1000" dirty="0"/>
              <a:t>. </a:t>
            </a:r>
            <a:r>
              <a:rPr lang="en-US" sz="1000" dirty="0" err="1"/>
              <a:t>Historia</a:t>
            </a:r>
            <a:r>
              <a:rPr lang="en-US" sz="1000" dirty="0"/>
              <a:t> del </a:t>
            </a:r>
            <a:r>
              <a:rPr lang="en-US" sz="1000" dirty="0" err="1"/>
              <a:t>Tumi</a:t>
            </a:r>
            <a:r>
              <a:rPr lang="en-US" sz="1000" dirty="0"/>
              <a:t>: </a:t>
            </a:r>
            <a:r>
              <a:rPr lang="en-US" sz="1000" dirty="0" err="1"/>
              <a:t>Símbolo</a:t>
            </a:r>
            <a:r>
              <a:rPr lang="en-US" sz="1000" dirty="0"/>
              <a:t> de la </a:t>
            </a:r>
            <a:r>
              <a:rPr lang="en-US" sz="1000" dirty="0" err="1"/>
              <a:t>Medicina</a:t>
            </a:r>
            <a:r>
              <a:rPr lang="en-US" sz="1000" dirty="0"/>
              <a:t> Peruana y del </a:t>
            </a:r>
            <a:r>
              <a:rPr lang="en-US" sz="1000" dirty="0" err="1"/>
              <a:t>Colegio</a:t>
            </a:r>
            <a:r>
              <a:rPr lang="en-US" sz="1000" dirty="0"/>
              <a:t> </a:t>
            </a:r>
            <a:r>
              <a:rPr lang="en-US" sz="1000" dirty="0" err="1"/>
              <a:t>Médico</a:t>
            </a:r>
            <a:r>
              <a:rPr lang="en-US" sz="1000" dirty="0"/>
              <a:t> del </a:t>
            </a:r>
            <a:r>
              <a:rPr lang="en-US" sz="1000" dirty="0" err="1"/>
              <a:t>Perú</a:t>
            </a:r>
            <a:r>
              <a:rPr lang="en-US" sz="1000" dirty="0"/>
              <a:t>. </a:t>
            </a:r>
            <a:r>
              <a:rPr lang="en-US" sz="1000" dirty="0" err="1"/>
              <a:t>Acta</a:t>
            </a:r>
            <a:r>
              <a:rPr lang="en-US" sz="1000" dirty="0"/>
              <a:t> </a:t>
            </a:r>
            <a:r>
              <a:rPr lang="en-US" sz="1000" dirty="0" err="1"/>
              <a:t>méd</a:t>
            </a:r>
            <a:r>
              <a:rPr lang="en-US" sz="1000" dirty="0"/>
              <a:t>. peruana  [Internet]. 2012  </a:t>
            </a:r>
            <a:r>
              <a:rPr lang="en-US" sz="1000" dirty="0" err="1"/>
              <a:t>Ene</a:t>
            </a:r>
            <a:r>
              <a:rPr lang="en-US" sz="1000" dirty="0"/>
              <a:t> [</a:t>
            </a:r>
            <a:r>
              <a:rPr lang="en-US" sz="1000" dirty="0" err="1"/>
              <a:t>citado</a:t>
            </a:r>
            <a:r>
              <a:rPr lang="en-US" sz="1000" dirty="0"/>
              <a:t>  2020  Mar  20] ;  29( 1 ): 56-58. </a:t>
            </a:r>
            <a:r>
              <a:rPr lang="en-US" sz="1000" dirty="0" err="1"/>
              <a:t>Disponible</a:t>
            </a:r>
            <a:r>
              <a:rPr lang="en-US" sz="1000" dirty="0"/>
              <a:t> </a:t>
            </a:r>
            <a:r>
              <a:rPr lang="en-US" sz="1000" dirty="0" err="1"/>
              <a:t>en</a:t>
            </a:r>
            <a:r>
              <a:rPr lang="en-US" sz="1000" dirty="0"/>
              <a:t>: </a:t>
            </a:r>
            <a:r>
              <a:rPr lang="en-US" sz="1000" dirty="0">
                <a:hlinkClick r:id="rId2"/>
              </a:rPr>
              <a:t>http://www.scielo.org.pe/scielo.php?script=sci_arttext&amp;pid=S1728-59172012000100014&amp;lng=es</a:t>
            </a:r>
            <a:r>
              <a:rPr lang="en-US" sz="1000" dirty="0"/>
              <a:t>.</a:t>
            </a:r>
          </a:p>
          <a:p>
            <a:endParaRPr lang="en-US" sz="1050" dirty="0"/>
          </a:p>
        </p:txBody>
      </p:sp>
    </p:spTree>
    <p:extLst>
      <p:ext uri="{BB962C8B-B14F-4D97-AF65-F5344CB8AC3E}">
        <p14:creationId xmlns:p14="http://schemas.microsoft.com/office/powerpoint/2010/main" val="425722980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84993" y="886810"/>
            <a:ext cx="7886700" cy="482885"/>
          </a:xfrm>
        </p:spPr>
        <p:txBody>
          <a:bodyPr>
            <a:normAutofit/>
          </a:bodyPr>
          <a:lstStyle/>
          <a:p>
            <a:r>
              <a:rPr lang="es-PE" sz="1800" b="1" dirty="0">
                <a:solidFill>
                  <a:schemeClr val="accent2"/>
                </a:solidFill>
                <a:effectLst>
                  <a:outerShdw blurRad="38100" dist="38100" dir="2700000" algn="tl">
                    <a:srgbClr val="000000">
                      <a:alpha val="43137"/>
                    </a:srgbClr>
                  </a:outerShdw>
                </a:effectLst>
              </a:rPr>
              <a:t>6. </a:t>
            </a:r>
            <a:r>
              <a:rPr lang="en-US" sz="1800" b="1" dirty="0" err="1" smtClean="0">
                <a:solidFill>
                  <a:schemeClr val="accent2"/>
                </a:solidFill>
                <a:effectLst>
                  <a:outerShdw blurRad="38100" dist="38100" dir="2700000" algn="tl">
                    <a:srgbClr val="000000">
                      <a:alpha val="43137"/>
                    </a:srgbClr>
                  </a:outerShdw>
                </a:effectLst>
              </a:rPr>
              <a:t>Trepanación</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426089" y="1442511"/>
            <a:ext cx="6359416" cy="2376929"/>
          </a:xfrm>
        </p:spPr>
        <p:txBody>
          <a:bodyPr>
            <a:normAutofit/>
          </a:bodyPr>
          <a:lstStyle/>
          <a:p>
            <a:pPr marL="0" indent="0" algn="just">
              <a:buNone/>
            </a:pPr>
            <a:r>
              <a:rPr lang="es-ES" sz="1200" dirty="0" smtClean="0"/>
              <a:t>El </a:t>
            </a:r>
            <a:r>
              <a:rPr lang="es-ES" sz="1200" dirty="0" err="1"/>
              <a:t>Tumi</a:t>
            </a:r>
            <a:r>
              <a:rPr lang="es-ES" sz="1200" dirty="0"/>
              <a:t> consta de una sola pieza de metal de dos placas de oro con incrustaciones de conchas de perlas y turquesas. El </a:t>
            </a:r>
            <a:r>
              <a:rPr lang="es-ES" sz="1200" dirty="0" smtClean="0"/>
              <a:t>Tiene </a:t>
            </a:r>
            <a:r>
              <a:rPr lang="es-ES" sz="1200" dirty="0"/>
              <a:t>tres partes: </a:t>
            </a:r>
            <a:r>
              <a:rPr lang="es-ES" sz="1200" dirty="0" smtClean="0"/>
              <a:t>cara, </a:t>
            </a:r>
            <a:r>
              <a:rPr lang="es-ES" sz="1200" dirty="0"/>
              <a:t>máscara para la </a:t>
            </a:r>
            <a:r>
              <a:rPr lang="es-ES" sz="1200" dirty="0" smtClean="0"/>
              <a:t>cabeza, </a:t>
            </a:r>
            <a:r>
              <a:rPr lang="es-ES" sz="1200" dirty="0"/>
              <a:t>y el cuerpo, </a:t>
            </a:r>
            <a:r>
              <a:rPr lang="es-ES" sz="1200" dirty="0" smtClean="0"/>
              <a:t>que mide </a:t>
            </a:r>
            <a:r>
              <a:rPr lang="es-ES" sz="1200" dirty="0"/>
              <a:t>aproximadamente 42 cm de altura y está hecho de oro macizo de 24 quilates que pesa aproximadamente 1 kg (992 gramos). El </a:t>
            </a:r>
            <a:r>
              <a:rPr lang="es-ES" sz="1200" dirty="0" err="1"/>
              <a:t>Tumi</a:t>
            </a:r>
            <a:r>
              <a:rPr lang="es-ES" sz="1200" dirty="0"/>
              <a:t> tiene un rostro antropomórfico, con ojos similares a los de los pájaros. Su cuerpo consta de un </a:t>
            </a:r>
            <a:r>
              <a:rPr lang="es-ES" sz="1200" dirty="0" smtClean="0"/>
              <a:t>tórax </a:t>
            </a:r>
            <a:r>
              <a:rPr lang="es-ES" sz="1200" dirty="0"/>
              <a:t>y piernas de la misma longitud. El mango del </a:t>
            </a:r>
            <a:r>
              <a:rPr lang="es-ES" sz="1200" dirty="0" err="1"/>
              <a:t>Tumi</a:t>
            </a:r>
            <a:r>
              <a:rPr lang="es-ES" sz="1200" dirty="0"/>
              <a:t> es de forma rectangular o trapezoidal. En el extremo inferior </a:t>
            </a:r>
            <a:r>
              <a:rPr lang="es-ES" sz="1200" dirty="0" smtClean="0"/>
              <a:t>tiene una </a:t>
            </a:r>
            <a:r>
              <a:rPr lang="es-ES" sz="1200" dirty="0"/>
              <a:t>hoja de corte semicircular (donde el lado curvo es el que tiene el borde y el lado recto es perpendicular al mango). </a:t>
            </a:r>
            <a:r>
              <a:rPr lang="en-US" sz="1200" dirty="0"/>
              <a:t>
</a:t>
            </a:r>
          </a:p>
        </p:txBody>
      </p:sp>
      <p:sp>
        <p:nvSpPr>
          <p:cNvPr id="4" name="CuadroTexto 3"/>
          <p:cNvSpPr txBox="1"/>
          <p:nvPr/>
        </p:nvSpPr>
        <p:spPr>
          <a:xfrm>
            <a:off x="715993" y="4115578"/>
            <a:ext cx="7729268" cy="700192"/>
          </a:xfrm>
          <a:prstGeom prst="rect">
            <a:avLst/>
          </a:prstGeom>
          <a:noFill/>
        </p:spPr>
        <p:txBody>
          <a:bodyPr wrap="square" lIns="68580" tIns="34290" rIns="68580" bIns="34290" rtlCol="0">
            <a:spAutoFit/>
          </a:bodyPr>
          <a:lstStyle/>
          <a:p>
            <a:r>
              <a:rPr lang="en-US" sz="1000" dirty="0" err="1"/>
              <a:t>Galán-Rodas</a:t>
            </a:r>
            <a:r>
              <a:rPr lang="en-US" sz="1000" dirty="0"/>
              <a:t> </a:t>
            </a:r>
            <a:r>
              <a:rPr lang="en-US" sz="1000" dirty="0" err="1"/>
              <a:t>Edén</a:t>
            </a:r>
            <a:r>
              <a:rPr lang="en-US" sz="1000" dirty="0"/>
              <a:t>, </a:t>
            </a:r>
            <a:r>
              <a:rPr lang="en-US" sz="1000" dirty="0" err="1"/>
              <a:t>Laberiano</a:t>
            </a:r>
            <a:r>
              <a:rPr lang="en-US" sz="1000" dirty="0"/>
              <a:t> </a:t>
            </a:r>
            <a:r>
              <a:rPr lang="en-US" sz="1000" dirty="0" err="1"/>
              <a:t>Fernández</a:t>
            </a:r>
            <a:r>
              <a:rPr lang="en-US" sz="1000" dirty="0"/>
              <a:t> Caddie, </a:t>
            </a:r>
            <a:r>
              <a:rPr lang="en-US" sz="1000" dirty="0" err="1"/>
              <a:t>Maguiña</a:t>
            </a:r>
            <a:r>
              <a:rPr lang="en-US" sz="1000" dirty="0"/>
              <a:t> Vargas </a:t>
            </a:r>
            <a:r>
              <a:rPr lang="en-US" sz="1000" dirty="0" err="1"/>
              <a:t>Ciro</a:t>
            </a:r>
            <a:r>
              <a:rPr lang="en-US" sz="1000" dirty="0"/>
              <a:t>. </a:t>
            </a:r>
            <a:r>
              <a:rPr lang="en-US" sz="1000" dirty="0" err="1"/>
              <a:t>Historia</a:t>
            </a:r>
            <a:r>
              <a:rPr lang="en-US" sz="1000" dirty="0"/>
              <a:t> del </a:t>
            </a:r>
            <a:r>
              <a:rPr lang="en-US" sz="1000" dirty="0" err="1"/>
              <a:t>Tumi</a:t>
            </a:r>
            <a:r>
              <a:rPr lang="en-US" sz="1000" dirty="0"/>
              <a:t>: </a:t>
            </a:r>
            <a:r>
              <a:rPr lang="en-US" sz="1000" dirty="0" err="1"/>
              <a:t>Símbolo</a:t>
            </a:r>
            <a:r>
              <a:rPr lang="en-US" sz="1000" dirty="0"/>
              <a:t> de la </a:t>
            </a:r>
            <a:r>
              <a:rPr lang="en-US" sz="1000" dirty="0" err="1"/>
              <a:t>Medicina</a:t>
            </a:r>
            <a:r>
              <a:rPr lang="en-US" sz="1000" dirty="0"/>
              <a:t> Peruana y del </a:t>
            </a:r>
            <a:r>
              <a:rPr lang="en-US" sz="1000" dirty="0" err="1"/>
              <a:t>Colegio</a:t>
            </a:r>
            <a:r>
              <a:rPr lang="en-US" sz="1000" dirty="0"/>
              <a:t> </a:t>
            </a:r>
            <a:r>
              <a:rPr lang="en-US" sz="1000" dirty="0" err="1"/>
              <a:t>Médico</a:t>
            </a:r>
            <a:r>
              <a:rPr lang="en-US" sz="1000" dirty="0"/>
              <a:t> del </a:t>
            </a:r>
            <a:r>
              <a:rPr lang="en-US" sz="1000" dirty="0" err="1"/>
              <a:t>Perú</a:t>
            </a:r>
            <a:r>
              <a:rPr lang="en-US" sz="1000" dirty="0"/>
              <a:t>. </a:t>
            </a:r>
            <a:r>
              <a:rPr lang="en-US" sz="1000" dirty="0" err="1"/>
              <a:t>Acta</a:t>
            </a:r>
            <a:r>
              <a:rPr lang="en-US" sz="1000" dirty="0"/>
              <a:t> </a:t>
            </a:r>
            <a:r>
              <a:rPr lang="en-US" sz="1000" dirty="0" err="1"/>
              <a:t>méd</a:t>
            </a:r>
            <a:r>
              <a:rPr lang="en-US" sz="1000" dirty="0"/>
              <a:t>. peruana  [Internet]. 2012  </a:t>
            </a:r>
            <a:r>
              <a:rPr lang="en-US" sz="1000" dirty="0" err="1"/>
              <a:t>Ene</a:t>
            </a:r>
            <a:r>
              <a:rPr lang="en-US" sz="1000" dirty="0"/>
              <a:t> [</a:t>
            </a:r>
            <a:r>
              <a:rPr lang="en-US" sz="1000" dirty="0" err="1"/>
              <a:t>citado</a:t>
            </a:r>
            <a:r>
              <a:rPr lang="en-US" sz="1000" dirty="0"/>
              <a:t>  2020  Mar  20] ;  29( 1 ): 56-58. </a:t>
            </a:r>
            <a:r>
              <a:rPr lang="en-US" sz="1000" dirty="0" err="1"/>
              <a:t>Disponible</a:t>
            </a:r>
            <a:r>
              <a:rPr lang="en-US" sz="1000" dirty="0"/>
              <a:t> </a:t>
            </a:r>
            <a:r>
              <a:rPr lang="en-US" sz="1000" dirty="0" err="1"/>
              <a:t>en</a:t>
            </a:r>
            <a:r>
              <a:rPr lang="en-US" sz="1000" dirty="0"/>
              <a:t>: </a:t>
            </a:r>
            <a:r>
              <a:rPr lang="en-US" sz="1000" dirty="0">
                <a:hlinkClick r:id="rId2"/>
              </a:rPr>
              <a:t>http://www.scielo.org.pe/scielo.php?script=sci_arttext&amp;pid=S1728-59172012000100014&amp;lng=es</a:t>
            </a:r>
            <a:r>
              <a:rPr lang="en-US" sz="1000" dirty="0"/>
              <a:t>.</a:t>
            </a:r>
          </a:p>
          <a:p>
            <a:endParaRPr lang="en-US" sz="1100" dirty="0"/>
          </a:p>
        </p:txBody>
      </p:sp>
      <p:pic>
        <p:nvPicPr>
          <p:cNvPr id="71682" name="Picture 2" descr="Tumi, cuchillo ceremonial • Sicán-Lambayeque, 750-1375 d.C. | Inca ..."/>
          <p:cNvPicPr>
            <a:picLocks noChangeAspect="1" noChangeArrowheads="1"/>
          </p:cNvPicPr>
          <p:nvPr/>
        </p:nvPicPr>
        <p:blipFill>
          <a:blip r:embed="rId3"/>
          <a:srcRect/>
          <a:stretch>
            <a:fillRect/>
          </a:stretch>
        </p:blipFill>
        <p:spPr bwMode="auto">
          <a:xfrm>
            <a:off x="7028757" y="886811"/>
            <a:ext cx="1871957" cy="3140660"/>
          </a:xfrm>
          <a:prstGeom prst="rect">
            <a:avLst/>
          </a:prstGeom>
          <a:noFill/>
        </p:spPr>
      </p:pic>
    </p:spTree>
    <p:extLst>
      <p:ext uri="{BB962C8B-B14F-4D97-AF65-F5344CB8AC3E}">
        <p14:creationId xmlns:p14="http://schemas.microsoft.com/office/powerpoint/2010/main" val="226001524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58561" y="889790"/>
            <a:ext cx="7886700" cy="486947"/>
          </a:xfrm>
        </p:spPr>
        <p:txBody>
          <a:bodyPr>
            <a:normAutofit/>
          </a:bodyPr>
          <a:lstStyle/>
          <a:p>
            <a:r>
              <a:rPr lang="es-PE" sz="1800" b="1" dirty="0">
                <a:solidFill>
                  <a:schemeClr val="accent2"/>
                </a:solidFill>
                <a:effectLst>
                  <a:outerShdw blurRad="38100" dist="38100" dir="2700000" algn="tl">
                    <a:srgbClr val="000000">
                      <a:alpha val="43137"/>
                    </a:srgbClr>
                  </a:outerShdw>
                </a:effectLst>
              </a:rPr>
              <a:t>6. </a:t>
            </a:r>
            <a:r>
              <a:rPr lang="en-US" sz="1800" b="1" dirty="0" err="1" smtClean="0">
                <a:solidFill>
                  <a:schemeClr val="accent2"/>
                </a:solidFill>
                <a:effectLst>
                  <a:outerShdw blurRad="38100" dist="38100" dir="2700000" algn="tl">
                    <a:srgbClr val="000000">
                      <a:alpha val="43137"/>
                    </a:srgbClr>
                  </a:outerShdw>
                </a:effectLst>
              </a:rPr>
              <a:t>Trepanación</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457723" y="1510958"/>
            <a:ext cx="8245807" cy="1361715"/>
          </a:xfrm>
        </p:spPr>
        <p:txBody>
          <a:bodyPr>
            <a:normAutofit/>
          </a:bodyPr>
          <a:lstStyle/>
          <a:p>
            <a:pPr marL="0" indent="0" algn="just">
              <a:buNone/>
            </a:pPr>
            <a:endParaRPr lang="es-ES" sz="800" dirty="0" smtClean="0"/>
          </a:p>
          <a:p>
            <a:pPr marL="0" indent="0" algn="just">
              <a:buNone/>
            </a:pPr>
            <a:r>
              <a:rPr lang="es-ES" sz="1200" dirty="0" smtClean="0"/>
              <a:t>Existen evidencias </a:t>
            </a:r>
            <a:r>
              <a:rPr lang="es-ES" sz="1200" dirty="0"/>
              <a:t>de que los curanderos y cirujanos precolombinos trataban a </a:t>
            </a:r>
            <a:r>
              <a:rPr lang="es-ES" sz="1200" dirty="0" smtClean="0"/>
              <a:t>los pacientes </a:t>
            </a:r>
            <a:r>
              <a:rPr lang="es-ES" sz="1200" dirty="0"/>
              <a:t>con lesiones graves en la cabeza cortando y extirpando la parte dañada del </a:t>
            </a:r>
            <a:r>
              <a:rPr lang="es-ES" sz="1200" dirty="0" smtClean="0"/>
              <a:t>cráneo</a:t>
            </a:r>
            <a:r>
              <a:rPr lang="es-ES" sz="1200" dirty="0"/>
              <a:t>.</a:t>
            </a:r>
          </a:p>
          <a:p>
            <a:pPr marL="0" indent="0" algn="just">
              <a:buNone/>
            </a:pPr>
            <a:r>
              <a:rPr lang="es-ES" sz="1200" dirty="0"/>
              <a:t>Los hallazgos arqueológicos de los cráneos  </a:t>
            </a:r>
            <a:r>
              <a:rPr lang="es-ES" sz="1200" dirty="0" smtClean="0"/>
              <a:t>encontrados </a:t>
            </a:r>
            <a:r>
              <a:rPr lang="es-ES" sz="1200" dirty="0"/>
              <a:t>en las culturas </a:t>
            </a:r>
            <a:r>
              <a:rPr lang="es-ES" sz="1200" dirty="0" smtClean="0"/>
              <a:t> </a:t>
            </a:r>
            <a:r>
              <a:rPr lang="es-ES" sz="1200" dirty="0"/>
              <a:t>Paracas y Nazca </a:t>
            </a:r>
            <a:r>
              <a:rPr lang="es-ES" sz="1200" dirty="0" smtClean="0"/>
              <a:t> muestran  cortes realizados con </a:t>
            </a:r>
            <a:r>
              <a:rPr lang="es-ES" sz="1200" dirty="0"/>
              <a:t>cuchillos de pedernal y </a:t>
            </a:r>
            <a:r>
              <a:rPr lang="es-ES" sz="1200" dirty="0" err="1"/>
              <a:t>tumi</a:t>
            </a:r>
            <a:r>
              <a:rPr lang="es-ES" sz="1200" dirty="0"/>
              <a:t> </a:t>
            </a:r>
            <a:r>
              <a:rPr lang="es-ES" sz="1200" dirty="0" smtClean="0"/>
              <a:t>metálicos.</a:t>
            </a:r>
            <a:r>
              <a:rPr lang="en-US" sz="1200" dirty="0"/>
              <a:t>
</a:t>
            </a:r>
          </a:p>
        </p:txBody>
      </p:sp>
      <p:sp>
        <p:nvSpPr>
          <p:cNvPr id="4" name="CuadroTexto 3"/>
          <p:cNvSpPr txBox="1"/>
          <p:nvPr/>
        </p:nvSpPr>
        <p:spPr>
          <a:xfrm>
            <a:off x="715993" y="4096822"/>
            <a:ext cx="7729268" cy="700192"/>
          </a:xfrm>
          <a:prstGeom prst="rect">
            <a:avLst/>
          </a:prstGeom>
          <a:noFill/>
        </p:spPr>
        <p:txBody>
          <a:bodyPr wrap="square" lIns="68580" tIns="34290" rIns="68580" bIns="34290" rtlCol="0">
            <a:spAutoFit/>
          </a:bodyPr>
          <a:lstStyle/>
          <a:p>
            <a:r>
              <a:rPr lang="en-US" sz="1000" dirty="0" err="1"/>
              <a:t>Galán-Rodas</a:t>
            </a:r>
            <a:r>
              <a:rPr lang="en-US" sz="1000" dirty="0"/>
              <a:t> </a:t>
            </a:r>
            <a:r>
              <a:rPr lang="en-US" sz="1000" dirty="0" err="1"/>
              <a:t>Edén</a:t>
            </a:r>
            <a:r>
              <a:rPr lang="en-US" sz="1000" dirty="0"/>
              <a:t>, </a:t>
            </a:r>
            <a:r>
              <a:rPr lang="en-US" sz="1000" dirty="0" err="1"/>
              <a:t>Laberiano</a:t>
            </a:r>
            <a:r>
              <a:rPr lang="en-US" sz="1000" dirty="0"/>
              <a:t> </a:t>
            </a:r>
            <a:r>
              <a:rPr lang="en-US" sz="1000" dirty="0" err="1"/>
              <a:t>Fernández</a:t>
            </a:r>
            <a:r>
              <a:rPr lang="en-US" sz="1000" dirty="0"/>
              <a:t> Caddie, </a:t>
            </a:r>
            <a:r>
              <a:rPr lang="en-US" sz="1000" dirty="0" err="1"/>
              <a:t>Maguiña</a:t>
            </a:r>
            <a:r>
              <a:rPr lang="en-US" sz="1000" dirty="0"/>
              <a:t> Vargas </a:t>
            </a:r>
            <a:r>
              <a:rPr lang="en-US" sz="1000" dirty="0" err="1"/>
              <a:t>Ciro</a:t>
            </a:r>
            <a:r>
              <a:rPr lang="en-US" sz="1000" dirty="0"/>
              <a:t>. </a:t>
            </a:r>
            <a:r>
              <a:rPr lang="en-US" sz="1000" dirty="0" err="1"/>
              <a:t>Historia</a:t>
            </a:r>
            <a:r>
              <a:rPr lang="en-US" sz="1000" dirty="0"/>
              <a:t> del </a:t>
            </a:r>
            <a:r>
              <a:rPr lang="en-US" sz="1000" dirty="0" err="1"/>
              <a:t>Tumi</a:t>
            </a:r>
            <a:r>
              <a:rPr lang="en-US" sz="1000" dirty="0"/>
              <a:t>: </a:t>
            </a:r>
            <a:r>
              <a:rPr lang="en-US" sz="1000" dirty="0" err="1"/>
              <a:t>Símbolo</a:t>
            </a:r>
            <a:r>
              <a:rPr lang="en-US" sz="1000" dirty="0"/>
              <a:t> de la </a:t>
            </a:r>
            <a:r>
              <a:rPr lang="en-US" sz="1000" dirty="0" err="1"/>
              <a:t>Medicina</a:t>
            </a:r>
            <a:r>
              <a:rPr lang="en-US" sz="1000" dirty="0"/>
              <a:t> Peruana y del </a:t>
            </a:r>
            <a:r>
              <a:rPr lang="en-US" sz="1000" dirty="0" err="1"/>
              <a:t>Colegio</a:t>
            </a:r>
            <a:r>
              <a:rPr lang="en-US" sz="1000" dirty="0"/>
              <a:t> </a:t>
            </a:r>
            <a:r>
              <a:rPr lang="en-US" sz="1000" dirty="0" err="1"/>
              <a:t>Médico</a:t>
            </a:r>
            <a:r>
              <a:rPr lang="en-US" sz="1000" dirty="0"/>
              <a:t> del </a:t>
            </a:r>
            <a:r>
              <a:rPr lang="en-US" sz="1000" dirty="0" err="1"/>
              <a:t>Perú</a:t>
            </a:r>
            <a:r>
              <a:rPr lang="en-US" sz="1000" dirty="0"/>
              <a:t>. </a:t>
            </a:r>
            <a:r>
              <a:rPr lang="en-US" sz="1000" dirty="0" err="1"/>
              <a:t>Acta</a:t>
            </a:r>
            <a:r>
              <a:rPr lang="en-US" sz="1000" dirty="0"/>
              <a:t> </a:t>
            </a:r>
            <a:r>
              <a:rPr lang="en-US" sz="1000" dirty="0" err="1"/>
              <a:t>méd</a:t>
            </a:r>
            <a:r>
              <a:rPr lang="en-US" sz="1000" dirty="0"/>
              <a:t>. peruana  [Internet]. 2012  </a:t>
            </a:r>
            <a:r>
              <a:rPr lang="en-US" sz="1000" dirty="0" err="1"/>
              <a:t>Ene</a:t>
            </a:r>
            <a:r>
              <a:rPr lang="en-US" sz="1000" dirty="0"/>
              <a:t> [</a:t>
            </a:r>
            <a:r>
              <a:rPr lang="en-US" sz="1000" dirty="0" err="1"/>
              <a:t>citado</a:t>
            </a:r>
            <a:r>
              <a:rPr lang="en-US" sz="1000" dirty="0"/>
              <a:t>  2020  Mar  20] ;  29( 1 ): 56-58. </a:t>
            </a:r>
            <a:r>
              <a:rPr lang="en-US" sz="1000" dirty="0" err="1"/>
              <a:t>Disponible</a:t>
            </a:r>
            <a:r>
              <a:rPr lang="en-US" sz="1000" dirty="0"/>
              <a:t> </a:t>
            </a:r>
            <a:r>
              <a:rPr lang="en-US" sz="1000" dirty="0" err="1"/>
              <a:t>en</a:t>
            </a:r>
            <a:r>
              <a:rPr lang="en-US" sz="1000" dirty="0"/>
              <a:t>: </a:t>
            </a:r>
            <a:r>
              <a:rPr lang="en-US" sz="1000" dirty="0">
                <a:hlinkClick r:id="rId2"/>
              </a:rPr>
              <a:t>http://www.scielo.org.pe/scielo.php?script=sci_arttext&amp;pid=S1728-59172012000100014&amp;lng=es</a:t>
            </a:r>
            <a:r>
              <a:rPr lang="en-US" sz="1000" dirty="0"/>
              <a:t>.</a:t>
            </a:r>
          </a:p>
          <a:p>
            <a:endParaRPr lang="en-US" sz="1100" dirty="0"/>
          </a:p>
        </p:txBody>
      </p:sp>
    </p:spTree>
    <p:extLst>
      <p:ext uri="{BB962C8B-B14F-4D97-AF65-F5344CB8AC3E}">
        <p14:creationId xmlns:p14="http://schemas.microsoft.com/office/powerpoint/2010/main" val="164983631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59473" y="931390"/>
            <a:ext cx="7886700" cy="496718"/>
          </a:xfrm>
        </p:spPr>
        <p:txBody>
          <a:bodyPr>
            <a:normAutofit/>
          </a:bodyPr>
          <a:lstStyle/>
          <a:p>
            <a:r>
              <a:rPr lang="es-PE" sz="1800" b="1" dirty="0">
                <a:solidFill>
                  <a:schemeClr val="accent2"/>
                </a:solidFill>
                <a:effectLst>
                  <a:outerShdw blurRad="38100" dist="38100" dir="2700000" algn="tl">
                    <a:srgbClr val="000000">
                      <a:alpha val="43137"/>
                    </a:srgbClr>
                  </a:outerShdw>
                </a:effectLst>
              </a:rPr>
              <a:t>6. </a:t>
            </a:r>
            <a:r>
              <a:rPr lang="en-US" sz="1800" b="1" dirty="0" err="1" smtClean="0">
                <a:solidFill>
                  <a:schemeClr val="accent2"/>
                </a:solidFill>
                <a:effectLst>
                  <a:outerShdw blurRad="38100" dist="38100" dir="2700000" algn="tl">
                    <a:srgbClr val="000000">
                      <a:alpha val="43137"/>
                    </a:srgbClr>
                  </a:outerShdw>
                </a:effectLst>
              </a:rPr>
              <a:t>Trepanación</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618376" y="1482235"/>
            <a:ext cx="7886700" cy="2082898"/>
          </a:xfrm>
        </p:spPr>
        <p:txBody>
          <a:bodyPr>
            <a:normAutofit/>
          </a:bodyPr>
          <a:lstStyle/>
          <a:p>
            <a:pPr marL="0" indent="0" algn="just">
              <a:buNone/>
            </a:pPr>
            <a:r>
              <a:rPr lang="en-US" sz="1200" dirty="0"/>
              <a:t>
</a:t>
            </a:r>
            <a:r>
              <a:rPr lang="es-ES" sz="1200" dirty="0"/>
              <a:t>Los </a:t>
            </a:r>
            <a:r>
              <a:rPr lang="es-ES" sz="1200" dirty="0" smtClean="0"/>
              <a:t>cirujanos precolombinos procuraron evitar las infecciones </a:t>
            </a:r>
            <a:r>
              <a:rPr lang="es-ES" sz="1200" dirty="0"/>
              <a:t>y la inflamación </a:t>
            </a:r>
            <a:r>
              <a:rPr lang="es-ES" sz="1200" dirty="0" smtClean="0"/>
              <a:t>en las cirugías que realizaban. Con este fin empelaron varias plantas como</a:t>
            </a:r>
            <a:r>
              <a:rPr lang="es-ES" sz="1200" dirty="0"/>
              <a:t>: </a:t>
            </a:r>
            <a:endParaRPr lang="es-ES" sz="1200" dirty="0" smtClean="0"/>
          </a:p>
          <a:p>
            <a:pPr marL="0" indent="0" algn="just">
              <a:buNone/>
            </a:pPr>
            <a:r>
              <a:rPr lang="es-ES" sz="1200" dirty="0" smtClean="0"/>
              <a:t>mentol</a:t>
            </a:r>
            <a:r>
              <a:rPr lang="es-ES" sz="1200" dirty="0"/>
              <a:t>, taninos, algunas saponinas y resinas. Estas sustancias </a:t>
            </a:r>
            <a:r>
              <a:rPr lang="es-ES" sz="1200" dirty="0" smtClean="0"/>
              <a:t>son buenos </a:t>
            </a:r>
            <a:r>
              <a:rPr lang="es-ES" sz="1200" dirty="0"/>
              <a:t>antisépticos.</a:t>
            </a:r>
            <a:endParaRPr lang="en-US" sz="1200" dirty="0"/>
          </a:p>
        </p:txBody>
      </p:sp>
      <p:sp>
        <p:nvSpPr>
          <p:cNvPr id="4" name="3 Rectángulo"/>
          <p:cNvSpPr/>
          <p:nvPr/>
        </p:nvSpPr>
        <p:spPr>
          <a:xfrm>
            <a:off x="852053" y="4238181"/>
            <a:ext cx="7885217" cy="377026"/>
          </a:xfrm>
          <a:prstGeom prst="rect">
            <a:avLst/>
          </a:prstGeom>
        </p:spPr>
        <p:txBody>
          <a:bodyPr wrap="square" lIns="68580" tIns="34290" rIns="68580" bIns="34290">
            <a:spAutoFit/>
          </a:bodyPr>
          <a:lstStyle/>
          <a:p>
            <a:r>
              <a:rPr lang="en-US" sz="1000" dirty="0"/>
              <a:t>Jan G. R. </a:t>
            </a:r>
            <a:r>
              <a:rPr lang="en-US" sz="1000" dirty="0" err="1"/>
              <a:t>Elferink</a:t>
            </a:r>
            <a:r>
              <a:rPr lang="en-US" sz="1000" dirty="0"/>
              <a:t>. The Inca healer: empirical medical knowledge and magic  in pre-Columbian Peru</a:t>
            </a:r>
          </a:p>
          <a:p>
            <a:r>
              <a:rPr lang="en-US" sz="1000" dirty="0" err="1"/>
              <a:t>Revista</a:t>
            </a:r>
            <a:r>
              <a:rPr lang="en-US" sz="1000" dirty="0"/>
              <a:t> de </a:t>
            </a:r>
            <a:r>
              <a:rPr lang="en-US" sz="1000" dirty="0" err="1"/>
              <a:t>Indias</a:t>
            </a:r>
            <a:r>
              <a:rPr lang="en-US" sz="1000" dirty="0"/>
              <a:t>, 2015, vol. LXXV, n.º 264 </a:t>
            </a:r>
            <a:r>
              <a:rPr lang="en-US" sz="1000" dirty="0" err="1"/>
              <a:t>Págs</a:t>
            </a:r>
            <a:r>
              <a:rPr lang="en-US" sz="1000" dirty="0"/>
              <a:t>. 323­350, ISSN: 0034­8341 doi:10.3989/revindias.2015.011</a:t>
            </a:r>
          </a:p>
        </p:txBody>
      </p:sp>
    </p:spTree>
    <p:extLst>
      <p:ext uri="{BB962C8B-B14F-4D97-AF65-F5344CB8AC3E}">
        <p14:creationId xmlns:p14="http://schemas.microsoft.com/office/powerpoint/2010/main" val="12997079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32891" y="869745"/>
            <a:ext cx="7886700" cy="446462"/>
          </a:xfrm>
        </p:spPr>
        <p:txBody>
          <a:bodyPr>
            <a:normAutofit fontScale="90000"/>
          </a:bodyPr>
          <a:lstStyle/>
          <a:p>
            <a:r>
              <a:rPr lang="es-PE" sz="1800" b="1" dirty="0" smtClean="0">
                <a:solidFill>
                  <a:schemeClr val="accent2"/>
                </a:solidFill>
                <a:effectLst>
                  <a:outerShdw blurRad="38100" dist="38100" dir="2700000" algn="tl">
                    <a:srgbClr val="000000">
                      <a:alpha val="43137"/>
                    </a:srgbClr>
                  </a:outerShdw>
                </a:effectLst>
              </a:rPr>
              <a:t>Cultura precolombina</a:t>
            </a:r>
            <a:r>
              <a:rPr lang="es-PE" sz="1800" b="1" dirty="0">
                <a:solidFill>
                  <a:schemeClr val="accent2"/>
                </a:solidFill>
                <a:effectLst>
                  <a:outerShdw blurRad="38100" dist="38100" dir="2700000" algn="tl">
                    <a:srgbClr val="000000">
                      <a:alpha val="43137"/>
                    </a:srgbClr>
                  </a:outerShdw>
                </a:effectLst>
              </a:rPr>
              <a:t>
</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435633" y="1279280"/>
            <a:ext cx="7501359" cy="3263504"/>
          </a:xfrm>
          <a:solidFill>
            <a:schemeClr val="bg1"/>
          </a:solidFill>
        </p:spPr>
        <p:txBody>
          <a:bodyPr>
            <a:normAutofit/>
          </a:bodyPr>
          <a:lstStyle/>
          <a:p>
            <a:pPr marL="0" indent="0" algn="just">
              <a:lnSpc>
                <a:spcPct val="100000"/>
              </a:lnSpc>
              <a:buNone/>
            </a:pPr>
            <a:r>
              <a:rPr lang="es-ES" sz="1200" dirty="0" smtClean="0"/>
              <a:t>Tanto </a:t>
            </a:r>
            <a:r>
              <a:rPr lang="es-ES" sz="1200" dirty="0"/>
              <a:t>la medicina precolombina como la </a:t>
            </a:r>
            <a:r>
              <a:rPr lang="es-ES" sz="1200" dirty="0" smtClean="0"/>
              <a:t>inca </a:t>
            </a:r>
            <a:r>
              <a:rPr lang="es-ES" sz="1200" dirty="0"/>
              <a:t>que surgió en América </a:t>
            </a:r>
            <a:r>
              <a:rPr lang="es-ES" sz="1200" dirty="0" smtClean="0"/>
              <a:t>Latina sirvió </a:t>
            </a:r>
            <a:r>
              <a:rPr lang="es-ES" sz="1200" dirty="0"/>
              <a:t>para aliviar el dolor y prolongar la vida de:</a:t>
            </a:r>
            <a:endParaRPr lang="en-US" sz="1200" dirty="0"/>
          </a:p>
          <a:p>
            <a:pPr algn="just">
              <a:lnSpc>
                <a:spcPct val="100000"/>
              </a:lnSpc>
            </a:pPr>
            <a:r>
              <a:rPr lang="en-US" sz="1200" dirty="0" smtClean="0"/>
              <a:t>Las </a:t>
            </a:r>
            <a:r>
              <a:rPr lang="en-US" sz="1200" dirty="0" err="1" smtClean="0"/>
              <a:t>inclemencias</a:t>
            </a:r>
            <a:r>
              <a:rPr lang="en-US" sz="1200" dirty="0" smtClean="0"/>
              <a:t> del </a:t>
            </a:r>
            <a:r>
              <a:rPr lang="en-US" sz="1200" dirty="0" err="1" smtClean="0"/>
              <a:t>tiempo</a:t>
            </a:r>
            <a:r>
              <a:rPr lang="en-US" sz="1200" dirty="0" smtClean="0"/>
              <a:t>.</a:t>
            </a:r>
            <a:r>
              <a:rPr lang="en-US" sz="1200" dirty="0"/>
              <a:t>
</a:t>
            </a:r>
            <a:r>
              <a:rPr lang="es-ES" sz="1200" dirty="0" smtClean="0"/>
              <a:t>Los </a:t>
            </a:r>
            <a:r>
              <a:rPr lang="es-ES" sz="1200" dirty="0"/>
              <a:t>soldados </a:t>
            </a:r>
            <a:r>
              <a:rPr lang="es-ES" sz="1200" dirty="0" smtClean="0"/>
              <a:t>que combatían en las guerras en los diferentes territorios.</a:t>
            </a:r>
            <a:r>
              <a:rPr lang="en-US" sz="1200" dirty="0"/>
              <a:t>
</a:t>
            </a:r>
            <a:r>
              <a:rPr lang="en-US" sz="1200" dirty="0" smtClean="0"/>
              <a:t>El </a:t>
            </a:r>
            <a:r>
              <a:rPr lang="en-US" sz="1200" dirty="0" err="1" smtClean="0"/>
              <a:t>sufrimiento</a:t>
            </a:r>
            <a:r>
              <a:rPr lang="en-US" sz="1200" dirty="0" smtClean="0"/>
              <a:t> </a:t>
            </a:r>
            <a:r>
              <a:rPr lang="en-US" sz="1200" dirty="0" err="1" smtClean="0"/>
              <a:t>causado</a:t>
            </a:r>
            <a:r>
              <a:rPr lang="en-US" sz="1200" dirty="0" smtClean="0"/>
              <a:t> </a:t>
            </a:r>
            <a:r>
              <a:rPr lang="en-US" sz="1200" dirty="0" err="1" smtClean="0"/>
              <a:t>por</a:t>
            </a:r>
            <a:r>
              <a:rPr lang="en-US" sz="1200" dirty="0" smtClean="0"/>
              <a:t> </a:t>
            </a:r>
            <a:r>
              <a:rPr lang="en-US" sz="1200" dirty="0" err="1" smtClean="0"/>
              <a:t>las</a:t>
            </a:r>
            <a:r>
              <a:rPr lang="en-US" sz="1200" dirty="0" smtClean="0"/>
              <a:t> </a:t>
            </a:r>
            <a:r>
              <a:rPr lang="en-US" sz="1200" dirty="0" err="1" smtClean="0"/>
              <a:t>enfermedades</a:t>
            </a:r>
            <a:r>
              <a:rPr lang="en-US" sz="1200" dirty="0" smtClean="0"/>
              <a:t>.</a:t>
            </a:r>
            <a:r>
              <a:rPr lang="en-US" sz="1200" dirty="0"/>
              <a:t>
</a:t>
            </a:r>
            <a:r>
              <a:rPr lang="en-US" sz="1200" dirty="0" err="1" smtClean="0"/>
              <a:t>Otros</a:t>
            </a:r>
            <a:r>
              <a:rPr lang="en-US" sz="1200" dirty="0" smtClean="0"/>
              <a:t> </a:t>
            </a:r>
            <a:r>
              <a:rPr lang="en-US" sz="1200" dirty="0" err="1" smtClean="0"/>
              <a:t>daños</a:t>
            </a:r>
            <a:r>
              <a:rPr lang="en-US" sz="1200" dirty="0" smtClean="0"/>
              <a:t> a la </a:t>
            </a:r>
            <a:r>
              <a:rPr lang="en-US" sz="1200" dirty="0" err="1" smtClean="0"/>
              <a:t>salud</a:t>
            </a:r>
            <a:r>
              <a:rPr lang="en-US" sz="1200" dirty="0" smtClean="0"/>
              <a:t>.</a:t>
            </a:r>
            <a:endParaRPr lang="en-US" sz="1200" dirty="0"/>
          </a:p>
          <a:p>
            <a:pPr algn="just">
              <a:lnSpc>
                <a:spcPct val="100000"/>
              </a:lnSpc>
            </a:pPr>
            <a:endParaRPr lang="en-US" sz="1200" dirty="0"/>
          </a:p>
          <a:p>
            <a:pPr marL="0" indent="0" algn="just">
              <a:lnSpc>
                <a:spcPct val="100000"/>
              </a:lnSpc>
              <a:buNone/>
            </a:pPr>
            <a:r>
              <a:rPr lang="en-US" sz="1200" dirty="0" err="1" smtClean="0"/>
              <a:t>Todas</a:t>
            </a:r>
            <a:r>
              <a:rPr lang="en-US" sz="1200" dirty="0" smtClean="0"/>
              <a:t> </a:t>
            </a:r>
            <a:r>
              <a:rPr lang="en-US" sz="1200" dirty="0" err="1" smtClean="0"/>
              <a:t>estas</a:t>
            </a:r>
            <a:r>
              <a:rPr lang="en-US" sz="1200" dirty="0" smtClean="0"/>
              <a:t> </a:t>
            </a:r>
            <a:r>
              <a:rPr lang="en-US" sz="1200" dirty="0" err="1" smtClean="0"/>
              <a:t>situaciones</a:t>
            </a:r>
            <a:r>
              <a:rPr lang="en-US" sz="1200" dirty="0" smtClean="0"/>
              <a:t> </a:t>
            </a:r>
            <a:r>
              <a:rPr lang="en-US" sz="1200" dirty="0" err="1" smtClean="0"/>
              <a:t>han</a:t>
            </a:r>
            <a:r>
              <a:rPr lang="en-US" sz="1200" dirty="0" smtClean="0"/>
              <a:t> </a:t>
            </a:r>
            <a:r>
              <a:rPr lang="en-US" sz="1200" dirty="0" err="1" smtClean="0"/>
              <a:t>sido</a:t>
            </a:r>
            <a:r>
              <a:rPr lang="en-US" sz="1200" dirty="0" smtClean="0"/>
              <a:t> </a:t>
            </a:r>
            <a:r>
              <a:rPr lang="en-US" sz="1200" dirty="0" err="1" smtClean="0"/>
              <a:t>afrontadas</a:t>
            </a:r>
            <a:r>
              <a:rPr lang="en-US" sz="1200" dirty="0" smtClean="0"/>
              <a:t> </a:t>
            </a:r>
            <a:r>
              <a:rPr lang="en-US" sz="1200" dirty="0" err="1" smtClean="0"/>
              <a:t>por</a:t>
            </a:r>
            <a:r>
              <a:rPr lang="en-US" sz="1200" dirty="0" smtClean="0"/>
              <a:t> los </a:t>
            </a:r>
            <a:r>
              <a:rPr lang="en-US" sz="1200" dirty="0" err="1" smtClean="0"/>
              <a:t>curanderos</a:t>
            </a:r>
            <a:r>
              <a:rPr lang="en-US" sz="1200" dirty="0" smtClean="0"/>
              <a:t>, </a:t>
            </a:r>
            <a:r>
              <a:rPr lang="en-US" sz="1200" dirty="0" err="1" smtClean="0"/>
              <a:t>conocidos</a:t>
            </a:r>
            <a:r>
              <a:rPr lang="en-US" sz="1200" dirty="0" smtClean="0"/>
              <a:t> </a:t>
            </a:r>
            <a:r>
              <a:rPr lang="en-US" sz="1200" dirty="0" err="1" smtClean="0"/>
              <a:t>como</a:t>
            </a:r>
            <a:r>
              <a:rPr lang="en-US" sz="1200" dirty="0" smtClean="0"/>
              <a:t> </a:t>
            </a:r>
            <a:r>
              <a:rPr lang="en-US" sz="1200" dirty="0" err="1" smtClean="0"/>
              <a:t>chamánes</a:t>
            </a:r>
            <a:r>
              <a:rPr lang="en-US" sz="1200" dirty="0" smtClean="0"/>
              <a:t>, </a:t>
            </a:r>
            <a:r>
              <a:rPr lang="en-US" sz="1200" dirty="0" err="1" smtClean="0"/>
              <a:t>brujas</a:t>
            </a:r>
            <a:r>
              <a:rPr lang="en-US" sz="1200" dirty="0" smtClean="0"/>
              <a:t> y </a:t>
            </a:r>
            <a:r>
              <a:rPr lang="en-US" sz="1200" dirty="0" err="1" smtClean="0"/>
              <a:t>otras</a:t>
            </a:r>
            <a:r>
              <a:rPr lang="en-US" sz="1200" dirty="0" smtClean="0"/>
              <a:t> </a:t>
            </a:r>
            <a:r>
              <a:rPr lang="en-US" sz="1200" dirty="0" err="1" smtClean="0"/>
              <a:t>denominaciones</a:t>
            </a:r>
            <a:r>
              <a:rPr lang="en-US" sz="1200" dirty="0" smtClean="0"/>
              <a:t> </a:t>
            </a:r>
            <a:r>
              <a:rPr lang="en-US" sz="1200" dirty="0" err="1" smtClean="0"/>
              <a:t>según</a:t>
            </a:r>
            <a:r>
              <a:rPr lang="en-US" sz="1200" dirty="0" smtClean="0"/>
              <a:t> la </a:t>
            </a:r>
            <a:r>
              <a:rPr lang="en-US" sz="1200" dirty="0" err="1" smtClean="0"/>
              <a:t>cultura</a:t>
            </a:r>
            <a:r>
              <a:rPr lang="en-US" sz="1200" dirty="0" smtClean="0"/>
              <a:t> en la </a:t>
            </a:r>
            <a:r>
              <a:rPr lang="en-US" sz="1200" dirty="0" err="1" smtClean="0"/>
              <a:t>que</a:t>
            </a:r>
            <a:r>
              <a:rPr lang="en-US" sz="1200" dirty="0" smtClean="0"/>
              <a:t> </a:t>
            </a:r>
            <a:r>
              <a:rPr lang="en-US" sz="1200" dirty="0" err="1" smtClean="0"/>
              <a:t>han</a:t>
            </a:r>
            <a:r>
              <a:rPr lang="en-US" sz="1200" dirty="0" smtClean="0"/>
              <a:t> </a:t>
            </a:r>
            <a:r>
              <a:rPr lang="en-US" sz="1200" dirty="0" err="1" smtClean="0"/>
              <a:t>prestado</a:t>
            </a:r>
            <a:r>
              <a:rPr lang="en-US" sz="1200" dirty="0" smtClean="0"/>
              <a:t> </a:t>
            </a:r>
            <a:r>
              <a:rPr lang="en-US" sz="1200" dirty="0" err="1" smtClean="0"/>
              <a:t>sus</a:t>
            </a:r>
            <a:r>
              <a:rPr lang="en-US" sz="1200" dirty="0" smtClean="0"/>
              <a:t> </a:t>
            </a:r>
            <a:r>
              <a:rPr lang="en-US" sz="1200" dirty="0" err="1" smtClean="0"/>
              <a:t>servicios</a:t>
            </a:r>
            <a:r>
              <a:rPr lang="en-US" sz="1200" dirty="0" smtClean="0"/>
              <a:t>.</a:t>
            </a:r>
            <a:endParaRPr lang="en-US" sz="1200" dirty="0"/>
          </a:p>
        </p:txBody>
      </p:sp>
      <p:sp>
        <p:nvSpPr>
          <p:cNvPr id="5" name="CuadroTexto 4"/>
          <p:cNvSpPr txBox="1"/>
          <p:nvPr/>
        </p:nvSpPr>
        <p:spPr>
          <a:xfrm>
            <a:off x="435633" y="4231160"/>
            <a:ext cx="8367623" cy="592470"/>
          </a:xfrm>
          <a:prstGeom prst="rect">
            <a:avLst/>
          </a:prstGeom>
          <a:noFill/>
        </p:spPr>
        <p:txBody>
          <a:bodyPr wrap="square" lIns="68580" tIns="34290" rIns="68580" bIns="34290" rtlCol="0">
            <a:spAutoFit/>
          </a:bodyPr>
          <a:lstStyle/>
          <a:p>
            <a:r>
              <a:rPr lang="en-US" sz="1000" dirty="0" err="1"/>
              <a:t>Ruíz</a:t>
            </a:r>
            <a:r>
              <a:rPr lang="en-US" sz="1000" dirty="0"/>
              <a:t> </a:t>
            </a:r>
            <a:r>
              <a:rPr lang="en-US" sz="1000" dirty="0" err="1"/>
              <a:t>Alarcón</a:t>
            </a:r>
            <a:r>
              <a:rPr lang="en-US" sz="1000" dirty="0"/>
              <a:t>, E. (2000, </a:t>
            </a:r>
            <a:r>
              <a:rPr lang="en-US" sz="1000" dirty="0" err="1"/>
              <a:t>diciembre</a:t>
            </a:r>
            <a:r>
              <a:rPr lang="en-US" sz="1000" dirty="0"/>
              <a:t> 9). </a:t>
            </a:r>
            <a:r>
              <a:rPr lang="en-US" sz="1000" dirty="0" err="1"/>
              <a:t>Medicina</a:t>
            </a:r>
            <a:r>
              <a:rPr lang="en-US" sz="1000" dirty="0"/>
              <a:t> </a:t>
            </a:r>
            <a:r>
              <a:rPr lang="en-US" sz="1000" dirty="0" err="1"/>
              <a:t>Prehispánica</a:t>
            </a:r>
            <a:r>
              <a:rPr lang="en-US" sz="1000" dirty="0"/>
              <a:t>. </a:t>
            </a:r>
            <a:r>
              <a:rPr lang="en-US" sz="1000" i="1" dirty="0" err="1"/>
              <a:t>Medicina</a:t>
            </a:r>
            <a:r>
              <a:rPr lang="en-US" sz="1000" dirty="0"/>
              <a:t>, </a:t>
            </a:r>
            <a:r>
              <a:rPr lang="en-US" sz="1000" i="1" dirty="0"/>
              <a:t>22</a:t>
            </a:r>
            <a:r>
              <a:rPr lang="en-US" sz="1000" dirty="0"/>
              <a:t>(3), 200-206. </a:t>
            </a:r>
            <a:r>
              <a:rPr lang="en-US" sz="1000" dirty="0" err="1"/>
              <a:t>Recuperado</a:t>
            </a:r>
            <a:r>
              <a:rPr lang="en-US" sz="1000" dirty="0"/>
              <a:t> a </a:t>
            </a:r>
            <a:r>
              <a:rPr lang="en-US" sz="1000" dirty="0" err="1"/>
              <a:t>partir</a:t>
            </a:r>
            <a:r>
              <a:rPr lang="en-US" sz="1000" dirty="0"/>
              <a:t> de </a:t>
            </a:r>
            <a:r>
              <a:rPr lang="en-US" sz="1000" dirty="0">
                <a:hlinkClick r:id="rId2"/>
              </a:rPr>
              <a:t>https://revistamedicina.net/ojsanm/index.php/Medicina/article/view/54-7</a:t>
            </a:r>
            <a:endParaRPr lang="en-US" sz="1000" dirty="0"/>
          </a:p>
          <a:p>
            <a:endParaRPr lang="en-US" dirty="0"/>
          </a:p>
        </p:txBody>
      </p:sp>
    </p:spTree>
    <p:extLst>
      <p:ext uri="{BB962C8B-B14F-4D97-AF65-F5344CB8AC3E}">
        <p14:creationId xmlns:p14="http://schemas.microsoft.com/office/powerpoint/2010/main" val="51616116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931390"/>
            <a:ext cx="7886700" cy="465895"/>
          </a:xfrm>
        </p:spPr>
        <p:txBody>
          <a:bodyPr>
            <a:normAutofit/>
          </a:bodyPr>
          <a:lstStyle/>
          <a:p>
            <a:r>
              <a:rPr lang="es-PE" sz="1800" b="1" dirty="0">
                <a:solidFill>
                  <a:schemeClr val="accent2"/>
                </a:solidFill>
                <a:effectLst>
                  <a:outerShdw blurRad="38100" dist="38100" dir="2700000" algn="tl">
                    <a:srgbClr val="000000">
                      <a:alpha val="43137"/>
                    </a:srgbClr>
                  </a:outerShdw>
                </a:effectLst>
              </a:rPr>
              <a:t>6. </a:t>
            </a:r>
            <a:r>
              <a:rPr lang="en-US" sz="1800" b="1" dirty="0" err="1" smtClean="0">
                <a:solidFill>
                  <a:schemeClr val="accent2"/>
                </a:solidFill>
                <a:effectLst>
                  <a:outerShdw blurRad="38100" dist="38100" dir="2700000" algn="tl">
                    <a:srgbClr val="000000">
                      <a:alpha val="43137"/>
                    </a:srgbClr>
                  </a:outerShdw>
                </a:effectLst>
              </a:rPr>
              <a:t>Trepanación</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628650" y="1543879"/>
            <a:ext cx="7886700" cy="2299838"/>
          </a:xfrm>
        </p:spPr>
        <p:txBody>
          <a:bodyPr>
            <a:normAutofit/>
          </a:bodyPr>
          <a:lstStyle/>
          <a:p>
            <a:pPr marL="0" indent="0" algn="just">
              <a:buNone/>
            </a:pPr>
            <a:r>
              <a:rPr lang="es-ES" sz="1200" dirty="0" smtClean="0"/>
              <a:t>Los </a:t>
            </a:r>
            <a:r>
              <a:rPr lang="es-ES" sz="1200" dirty="0"/>
              <a:t>incas conocían toda una serie de plantas contra la </a:t>
            </a:r>
            <a:r>
              <a:rPr lang="es-ES" sz="1200" dirty="0" smtClean="0"/>
              <a:t>inflamación. </a:t>
            </a:r>
            <a:r>
              <a:rPr lang="es-ES" sz="1200" dirty="0"/>
              <a:t>Es probable que </a:t>
            </a:r>
            <a:r>
              <a:rPr lang="es-ES" sz="1200" dirty="0" smtClean="0"/>
              <a:t>hayan sido aplicadas </a:t>
            </a:r>
            <a:r>
              <a:rPr lang="es-ES" sz="1200" dirty="0"/>
              <a:t>para prevenir o tratar la inflamación después de la cirugía y la </a:t>
            </a:r>
            <a:r>
              <a:rPr lang="es-ES" sz="1200" dirty="0" smtClean="0"/>
              <a:t>trepanación. Estas plantas son:</a:t>
            </a:r>
          </a:p>
          <a:p>
            <a:pPr marL="0" indent="0" algn="just">
              <a:buNone/>
            </a:pPr>
            <a:r>
              <a:rPr lang="it-IT" sz="1200" dirty="0" smtClean="0"/>
              <a:t>"</a:t>
            </a:r>
            <a:r>
              <a:rPr lang="es-ES" sz="1200" dirty="0" err="1" smtClean="0"/>
              <a:t>Aca-aca</a:t>
            </a:r>
            <a:r>
              <a:rPr lang="es-ES" sz="1200" dirty="0"/>
              <a:t>, </a:t>
            </a:r>
            <a:r>
              <a:rPr lang="es-ES" sz="1200" dirty="0" err="1"/>
              <a:t>asipa</a:t>
            </a:r>
            <a:r>
              <a:rPr lang="es-ES" sz="1200" dirty="0"/>
              <a:t> (</a:t>
            </a:r>
            <a:r>
              <a:rPr lang="es-ES" sz="1200" dirty="0" err="1"/>
              <a:t>Pachyrhizus</a:t>
            </a:r>
            <a:r>
              <a:rPr lang="es-ES" sz="1200" dirty="0"/>
              <a:t> </a:t>
            </a:r>
            <a:r>
              <a:rPr lang="es-ES" sz="1200" dirty="0" err="1"/>
              <a:t>tuberosus</a:t>
            </a:r>
            <a:r>
              <a:rPr lang="es-ES" sz="1200" dirty="0"/>
              <a:t>), </a:t>
            </a:r>
            <a:r>
              <a:rPr lang="es-ES" sz="1200" dirty="0" err="1"/>
              <a:t>canayuyo</a:t>
            </a:r>
            <a:r>
              <a:rPr lang="es-ES" sz="1200" dirty="0"/>
              <a:t> (</a:t>
            </a:r>
            <a:r>
              <a:rPr lang="es-ES" sz="1200" dirty="0" err="1"/>
              <a:t>Sonchus</a:t>
            </a:r>
            <a:r>
              <a:rPr lang="es-ES" sz="1200" dirty="0"/>
              <a:t> </a:t>
            </a:r>
            <a:r>
              <a:rPr lang="es-ES" sz="1200" dirty="0" err="1"/>
              <a:t>oleraceus</a:t>
            </a:r>
            <a:r>
              <a:rPr lang="es-ES" sz="1200" dirty="0"/>
              <a:t>), </a:t>
            </a:r>
            <a:r>
              <a:rPr lang="es-ES" sz="1200" dirty="0" err="1"/>
              <a:t>caralahua</a:t>
            </a:r>
            <a:r>
              <a:rPr lang="es-ES" sz="1200" dirty="0"/>
              <a:t> (</a:t>
            </a:r>
            <a:r>
              <a:rPr lang="es-ES" sz="1200" dirty="0" err="1"/>
              <a:t>Nicotiana</a:t>
            </a:r>
            <a:r>
              <a:rPr lang="es-ES" sz="1200" dirty="0"/>
              <a:t> glauca), cochayuyo (</a:t>
            </a:r>
            <a:r>
              <a:rPr lang="es-ES" sz="1200" dirty="0" err="1"/>
              <a:t>Durvillaea</a:t>
            </a:r>
            <a:r>
              <a:rPr lang="es-ES" sz="1200" dirty="0"/>
              <a:t> </a:t>
            </a:r>
            <a:r>
              <a:rPr lang="es-ES" sz="1200" dirty="0" err="1"/>
              <a:t>antarctica</a:t>
            </a:r>
            <a:r>
              <a:rPr lang="es-ES" sz="1200" dirty="0"/>
              <a:t>), </a:t>
            </a:r>
            <a:r>
              <a:rPr lang="es-ES" sz="1200" dirty="0" err="1"/>
              <a:t>hoccururo</a:t>
            </a:r>
            <a:r>
              <a:rPr lang="es-ES" sz="1200" dirty="0"/>
              <a:t>, oca (</a:t>
            </a:r>
            <a:r>
              <a:rPr lang="es-ES" sz="1200" dirty="0" err="1"/>
              <a:t>Oxalis</a:t>
            </a:r>
            <a:r>
              <a:rPr lang="es-ES" sz="1200" dirty="0"/>
              <a:t> tuberosa), ulluco (</a:t>
            </a:r>
            <a:r>
              <a:rPr lang="es-ES" sz="1200" dirty="0" err="1"/>
              <a:t>Ullucus</a:t>
            </a:r>
            <a:r>
              <a:rPr lang="es-ES" sz="1200" dirty="0"/>
              <a:t> </a:t>
            </a:r>
            <a:r>
              <a:rPr lang="es-ES" sz="1200" dirty="0" err="1"/>
              <a:t>tuberosus</a:t>
            </a:r>
            <a:r>
              <a:rPr lang="es-ES" sz="1200" dirty="0"/>
              <a:t>), </a:t>
            </a:r>
            <a:r>
              <a:rPr lang="es-ES" sz="1200" dirty="0" err="1"/>
              <a:t>quinoa</a:t>
            </a:r>
            <a:r>
              <a:rPr lang="es-ES" sz="1200" dirty="0"/>
              <a:t> (</a:t>
            </a:r>
            <a:r>
              <a:rPr lang="es-ES" sz="1200" dirty="0" err="1"/>
              <a:t>Chenopodium</a:t>
            </a:r>
            <a:r>
              <a:rPr lang="es-ES" sz="1200" dirty="0"/>
              <a:t> </a:t>
            </a:r>
            <a:r>
              <a:rPr lang="es-ES" sz="1200" dirty="0" err="1"/>
              <a:t>quinoa</a:t>
            </a:r>
            <a:r>
              <a:rPr lang="es-ES" sz="1200" dirty="0"/>
              <a:t>), rata-rata (Opuntia </a:t>
            </a:r>
            <a:r>
              <a:rPr lang="es-ES" sz="1200" dirty="0" err="1"/>
              <a:t>sulphurea</a:t>
            </a:r>
            <a:r>
              <a:rPr lang="es-ES" sz="1200" dirty="0"/>
              <a:t>), </a:t>
            </a:r>
            <a:r>
              <a:rPr lang="es-ES" sz="1200" dirty="0" err="1"/>
              <a:t>ticsau</a:t>
            </a:r>
            <a:r>
              <a:rPr lang="es-ES" sz="1200" dirty="0"/>
              <a:t> (</a:t>
            </a:r>
            <a:r>
              <a:rPr lang="es-ES" sz="1200" dirty="0" err="1"/>
              <a:t>Tropaeolum</a:t>
            </a:r>
            <a:r>
              <a:rPr lang="es-ES" sz="1200" dirty="0"/>
              <a:t> </a:t>
            </a:r>
            <a:r>
              <a:rPr lang="es-ES" sz="1200" dirty="0" err="1"/>
              <a:t>majus</a:t>
            </a:r>
            <a:r>
              <a:rPr lang="es-ES" sz="1200" dirty="0"/>
              <a:t>), tipa (</a:t>
            </a:r>
            <a:r>
              <a:rPr lang="es-ES" sz="1200" dirty="0" err="1"/>
              <a:t>Tipuana</a:t>
            </a:r>
            <a:r>
              <a:rPr lang="es-ES" sz="1200" dirty="0"/>
              <a:t> </a:t>
            </a:r>
            <a:r>
              <a:rPr lang="es-ES" sz="1200" dirty="0" err="1"/>
              <a:t>tipu</a:t>
            </a:r>
            <a:r>
              <a:rPr lang="es-ES" sz="1200" dirty="0"/>
              <a:t>), totora (</a:t>
            </a:r>
            <a:r>
              <a:rPr lang="es-ES" sz="1200" dirty="0" err="1"/>
              <a:t>Scirpus</a:t>
            </a:r>
            <a:r>
              <a:rPr lang="es-ES" sz="1200" dirty="0"/>
              <a:t> </a:t>
            </a:r>
            <a:r>
              <a:rPr lang="es-ES" sz="1200" dirty="0" err="1"/>
              <a:t>spp</a:t>
            </a:r>
            <a:r>
              <a:rPr lang="es-ES" sz="1200" dirty="0"/>
              <a:t>., </a:t>
            </a:r>
            <a:r>
              <a:rPr lang="es-ES" sz="1200" dirty="0" err="1"/>
              <a:t>Typha</a:t>
            </a:r>
            <a:r>
              <a:rPr lang="es-ES" sz="1200" dirty="0"/>
              <a:t> </a:t>
            </a:r>
            <a:r>
              <a:rPr lang="es-ES" sz="1200" dirty="0" err="1"/>
              <a:t>spp</a:t>
            </a:r>
            <a:r>
              <a:rPr lang="es-ES" sz="1200" dirty="0"/>
              <a:t>.), </a:t>
            </a:r>
            <a:r>
              <a:rPr lang="es-ES" sz="1200" dirty="0" err="1"/>
              <a:t>tulquina</a:t>
            </a:r>
            <a:r>
              <a:rPr lang="es-ES" sz="1200" dirty="0"/>
              <a:t> </a:t>
            </a:r>
            <a:r>
              <a:rPr lang="es-ES" sz="1200" dirty="0" smtClean="0"/>
              <a:t>y </a:t>
            </a:r>
            <a:r>
              <a:rPr lang="es-ES" sz="1200" dirty="0" err="1" smtClean="0"/>
              <a:t>yucaquiscas</a:t>
            </a:r>
            <a:r>
              <a:rPr lang="it-IT" sz="1200" dirty="0"/>
              <a:t> "</a:t>
            </a:r>
            <a:r>
              <a:rPr lang="es-ES" sz="1200" dirty="0" smtClean="0"/>
              <a:t>.</a:t>
            </a:r>
            <a:endParaRPr lang="en-US" sz="1200" dirty="0"/>
          </a:p>
        </p:txBody>
      </p:sp>
      <p:sp>
        <p:nvSpPr>
          <p:cNvPr id="4" name="3 Rectángulo"/>
          <p:cNvSpPr/>
          <p:nvPr/>
        </p:nvSpPr>
        <p:spPr>
          <a:xfrm>
            <a:off x="852053" y="4165252"/>
            <a:ext cx="7885217" cy="377026"/>
          </a:xfrm>
          <a:prstGeom prst="rect">
            <a:avLst/>
          </a:prstGeom>
        </p:spPr>
        <p:txBody>
          <a:bodyPr wrap="square" lIns="68580" tIns="34290" rIns="68580" bIns="34290">
            <a:spAutoFit/>
          </a:bodyPr>
          <a:lstStyle/>
          <a:p>
            <a:r>
              <a:rPr lang="en-US" sz="1000" dirty="0"/>
              <a:t>Jan G. R. </a:t>
            </a:r>
            <a:r>
              <a:rPr lang="en-US" sz="1000" dirty="0" err="1"/>
              <a:t>Elferink</a:t>
            </a:r>
            <a:r>
              <a:rPr lang="en-US" sz="1000" dirty="0"/>
              <a:t>. The Inca healer: empirical medical knowledge and magic  in pre-Columbian Peru</a:t>
            </a:r>
          </a:p>
          <a:p>
            <a:r>
              <a:rPr lang="en-US" sz="1000" dirty="0" err="1"/>
              <a:t>Revista</a:t>
            </a:r>
            <a:r>
              <a:rPr lang="en-US" sz="1000" dirty="0"/>
              <a:t> de </a:t>
            </a:r>
            <a:r>
              <a:rPr lang="en-US" sz="1000" dirty="0" err="1"/>
              <a:t>Indias</a:t>
            </a:r>
            <a:r>
              <a:rPr lang="en-US" sz="1000" dirty="0"/>
              <a:t>, 2015, vol. LXXV, n.º 264 </a:t>
            </a:r>
            <a:r>
              <a:rPr lang="en-US" sz="1000" dirty="0" err="1"/>
              <a:t>Págs</a:t>
            </a:r>
            <a:r>
              <a:rPr lang="en-US" sz="1000" dirty="0"/>
              <a:t>. 323­350, ISSN: 0034­8341 doi:10.3989/revindias.2015.011</a:t>
            </a:r>
          </a:p>
        </p:txBody>
      </p:sp>
    </p:spTree>
    <p:extLst>
      <p:ext uri="{BB962C8B-B14F-4D97-AF65-F5344CB8AC3E}">
        <p14:creationId xmlns:p14="http://schemas.microsoft.com/office/powerpoint/2010/main" val="320782970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38924" y="900568"/>
            <a:ext cx="7886700" cy="445347"/>
          </a:xfrm>
        </p:spPr>
        <p:txBody>
          <a:bodyPr>
            <a:normAutofit/>
          </a:bodyPr>
          <a:lstStyle/>
          <a:p>
            <a:r>
              <a:rPr lang="es-PE" sz="1800" b="1" dirty="0">
                <a:solidFill>
                  <a:schemeClr val="accent2"/>
                </a:solidFill>
                <a:effectLst>
                  <a:outerShdw blurRad="38100" dist="38100" dir="2700000" algn="tl">
                    <a:srgbClr val="000000">
                      <a:alpha val="43137"/>
                    </a:srgbClr>
                  </a:outerShdw>
                </a:effectLst>
              </a:rPr>
              <a:t>6. </a:t>
            </a:r>
            <a:r>
              <a:rPr lang="en-US" sz="1800" b="1" dirty="0" err="1" smtClean="0">
                <a:solidFill>
                  <a:schemeClr val="accent2"/>
                </a:solidFill>
                <a:effectLst>
                  <a:outerShdw blurRad="38100" dist="38100" dir="2700000" algn="tl">
                    <a:srgbClr val="000000">
                      <a:alpha val="43137"/>
                    </a:srgbClr>
                  </a:outerShdw>
                </a:effectLst>
              </a:rPr>
              <a:t>Trepanación</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628650" y="1369219"/>
            <a:ext cx="7886700" cy="2144543"/>
          </a:xfrm>
        </p:spPr>
        <p:txBody>
          <a:bodyPr>
            <a:normAutofit/>
          </a:bodyPr>
          <a:lstStyle/>
          <a:p>
            <a:pPr marL="0" indent="0" algn="just">
              <a:buNone/>
            </a:pPr>
            <a:r>
              <a:rPr lang="es-ES" sz="1200" dirty="0" smtClean="0"/>
              <a:t>Estudios </a:t>
            </a:r>
            <a:r>
              <a:rPr lang="es-ES" sz="1200" dirty="0"/>
              <a:t>recientes han </a:t>
            </a:r>
            <a:r>
              <a:rPr lang="es-ES" sz="1200" dirty="0" smtClean="0"/>
              <a:t>mostrado </a:t>
            </a:r>
            <a:r>
              <a:rPr lang="es-ES" sz="1200" dirty="0"/>
              <a:t>que muchos cráneos trepanados se hicieron en la época de los incas.</a:t>
            </a:r>
          </a:p>
          <a:p>
            <a:pPr marL="0" indent="0" algn="just">
              <a:buNone/>
            </a:pPr>
            <a:r>
              <a:rPr lang="es-ES" sz="1200" dirty="0"/>
              <a:t>Se cree que los incas utilizaron la coca </a:t>
            </a:r>
            <a:r>
              <a:rPr lang="es-ES" sz="1200" dirty="0" smtClean="0"/>
              <a:t>(</a:t>
            </a:r>
            <a:r>
              <a:rPr lang="es-ES" sz="1200" dirty="0" err="1"/>
              <a:t>erythroxylum</a:t>
            </a:r>
            <a:r>
              <a:rPr lang="es-ES" sz="1200" dirty="0"/>
              <a:t> coca</a:t>
            </a:r>
            <a:r>
              <a:rPr lang="es-ES" sz="1200" dirty="0" smtClean="0"/>
              <a:t>) </a:t>
            </a:r>
            <a:r>
              <a:rPr lang="es-ES" sz="1200" dirty="0"/>
              <a:t>como anestésico local, ya que conocían bien sus propiedades medicinales.</a:t>
            </a:r>
            <a:endParaRPr lang="es-ES" sz="1200" dirty="0">
              <a:solidFill>
                <a:srgbClr val="FF0000"/>
              </a:solidFill>
            </a:endParaRPr>
          </a:p>
          <a:p>
            <a:pPr marL="0" indent="0" algn="just">
              <a:buNone/>
            </a:pPr>
            <a:endParaRPr lang="en-US" dirty="0">
              <a:solidFill>
                <a:srgbClr val="FF0000"/>
              </a:solidFill>
            </a:endParaRPr>
          </a:p>
        </p:txBody>
      </p:sp>
      <p:sp>
        <p:nvSpPr>
          <p:cNvPr id="4" name="3 Rectángulo"/>
          <p:cNvSpPr/>
          <p:nvPr/>
        </p:nvSpPr>
        <p:spPr>
          <a:xfrm>
            <a:off x="852053" y="4244327"/>
            <a:ext cx="7885217" cy="377026"/>
          </a:xfrm>
          <a:prstGeom prst="rect">
            <a:avLst/>
          </a:prstGeom>
        </p:spPr>
        <p:txBody>
          <a:bodyPr wrap="square" lIns="68580" tIns="34290" rIns="68580" bIns="34290">
            <a:spAutoFit/>
          </a:bodyPr>
          <a:lstStyle/>
          <a:p>
            <a:r>
              <a:rPr lang="en-US" sz="1000" dirty="0"/>
              <a:t>Jan G. R. </a:t>
            </a:r>
            <a:r>
              <a:rPr lang="en-US" sz="1000" dirty="0" err="1"/>
              <a:t>Elferink</a:t>
            </a:r>
            <a:r>
              <a:rPr lang="en-US" sz="1000" dirty="0"/>
              <a:t>. The Inca healer: empirical medical knowledge and magic  in pre-Columbian Peru</a:t>
            </a:r>
          </a:p>
          <a:p>
            <a:r>
              <a:rPr lang="en-US" sz="1000" dirty="0" err="1"/>
              <a:t>Revista</a:t>
            </a:r>
            <a:r>
              <a:rPr lang="en-US" sz="1000" dirty="0"/>
              <a:t> de </a:t>
            </a:r>
            <a:r>
              <a:rPr lang="en-US" sz="1000" dirty="0" err="1"/>
              <a:t>Indias</a:t>
            </a:r>
            <a:r>
              <a:rPr lang="en-US" sz="1000" dirty="0"/>
              <a:t>, 2015, vol. LXXV, n.º 264 </a:t>
            </a:r>
            <a:r>
              <a:rPr lang="en-US" sz="1000" dirty="0" err="1"/>
              <a:t>Págs</a:t>
            </a:r>
            <a:r>
              <a:rPr lang="en-US" sz="1000" dirty="0"/>
              <a:t>. 323­350, ISSN: 0034­8341 doi:10.3989/revindias.2015.011</a:t>
            </a:r>
          </a:p>
        </p:txBody>
      </p:sp>
    </p:spTree>
    <p:extLst>
      <p:ext uri="{BB962C8B-B14F-4D97-AF65-F5344CB8AC3E}">
        <p14:creationId xmlns:p14="http://schemas.microsoft.com/office/powerpoint/2010/main" val="378229097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7353" y="880019"/>
            <a:ext cx="7886700" cy="496718"/>
          </a:xfrm>
        </p:spPr>
        <p:txBody>
          <a:bodyPr>
            <a:normAutofit/>
          </a:bodyPr>
          <a:lstStyle/>
          <a:p>
            <a:r>
              <a:rPr lang="es-PE" sz="1800" b="1" dirty="0">
                <a:solidFill>
                  <a:schemeClr val="accent2"/>
                </a:solidFill>
                <a:effectLst>
                  <a:outerShdw blurRad="38100" dist="38100" dir="2700000" algn="tl">
                    <a:srgbClr val="000000">
                      <a:alpha val="43137"/>
                    </a:srgbClr>
                  </a:outerShdw>
                </a:effectLst>
              </a:rPr>
              <a:t>6. </a:t>
            </a:r>
            <a:r>
              <a:rPr lang="en-US" sz="1800" b="1" dirty="0" err="1" smtClean="0">
                <a:solidFill>
                  <a:schemeClr val="accent2"/>
                </a:solidFill>
                <a:effectLst>
                  <a:outerShdw blurRad="38100" dist="38100" dir="2700000" algn="tl">
                    <a:srgbClr val="000000">
                      <a:alpha val="43137"/>
                    </a:srgbClr>
                  </a:outerShdw>
                </a:effectLst>
              </a:rPr>
              <a:t>Trepanaciones</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347353" y="1432403"/>
            <a:ext cx="8519663" cy="2451774"/>
          </a:xfrm>
        </p:spPr>
        <p:txBody>
          <a:bodyPr>
            <a:normAutofit/>
          </a:bodyPr>
          <a:lstStyle/>
          <a:p>
            <a:pPr marL="0" indent="0" algn="just">
              <a:buNone/>
            </a:pPr>
            <a:r>
              <a:rPr lang="es-ES" sz="1200" dirty="0" smtClean="0"/>
              <a:t>Los </a:t>
            </a:r>
            <a:r>
              <a:rPr lang="es-ES" sz="1200" dirty="0"/>
              <a:t>cráneos trepanados encontrados en </a:t>
            </a:r>
            <a:r>
              <a:rPr lang="es-ES" sz="1200" dirty="0" smtClean="0"/>
              <a:t>yacimientos </a:t>
            </a:r>
            <a:r>
              <a:rPr lang="es-ES" sz="1200" dirty="0"/>
              <a:t>arqueológicos muestran que los cirujanos del antiguo Perú desarrollaron diversas técnicas de </a:t>
            </a:r>
            <a:r>
              <a:rPr lang="es-ES" sz="1200" dirty="0" smtClean="0"/>
              <a:t>trepanación </a:t>
            </a:r>
            <a:r>
              <a:rPr lang="es-ES" sz="1200" dirty="0"/>
              <a:t>tales como: raspado, aserrado, corte, taladrado o técnicas mixtas. </a:t>
            </a:r>
            <a:r>
              <a:rPr lang="es-ES" sz="1200" dirty="0" smtClean="0"/>
              <a:t>En estos yacimientos se </a:t>
            </a:r>
            <a:r>
              <a:rPr lang="es-ES" sz="1200" dirty="0"/>
              <a:t>han encontrado materiales como </a:t>
            </a:r>
            <a:r>
              <a:rPr lang="es-ES" sz="1200" dirty="0" smtClean="0"/>
              <a:t>el </a:t>
            </a:r>
            <a:r>
              <a:rPr lang="es-ES" sz="1200" dirty="0" err="1" smtClean="0"/>
              <a:t>tumi</a:t>
            </a:r>
            <a:r>
              <a:rPr lang="es-ES" sz="1200" dirty="0"/>
              <a:t>, bisturís, cuchillos de obsidiana y otros objetos para operaciones quirúrgicas. Las culturas Moche y </a:t>
            </a:r>
            <a:r>
              <a:rPr lang="es-ES" sz="1200" dirty="0" err="1"/>
              <a:t>Chimà</a:t>
            </a:r>
            <a:r>
              <a:rPr lang="es-ES" sz="1200" dirty="0"/>
              <a:t> también representaron escenas en su cerámica en las que un cirujano </a:t>
            </a:r>
            <a:r>
              <a:rPr lang="es-ES" sz="1200" dirty="0" smtClean="0"/>
              <a:t>trepanaba </a:t>
            </a:r>
            <a:r>
              <a:rPr lang="es-ES" sz="1200" dirty="0"/>
              <a:t>un cráneo. Es importante señalar que </a:t>
            </a:r>
            <a:r>
              <a:rPr lang="es-ES" sz="1200" dirty="0" smtClean="0"/>
              <a:t>después de haber analizado </a:t>
            </a:r>
            <a:r>
              <a:rPr lang="es-ES" sz="1200" dirty="0"/>
              <a:t>los </a:t>
            </a:r>
            <a:r>
              <a:rPr lang="es-ES" sz="1200" dirty="0" smtClean="0"/>
              <a:t>cráneos </a:t>
            </a:r>
            <a:r>
              <a:rPr lang="es-ES" sz="1200" dirty="0"/>
              <a:t>se evidenció que habían sido sometidos a trepanaciones muchos años antes, </a:t>
            </a:r>
            <a:r>
              <a:rPr lang="es-ES" sz="1200" dirty="0" smtClean="0"/>
              <a:t>y que </a:t>
            </a:r>
            <a:r>
              <a:rPr lang="es-ES" sz="1200" dirty="0"/>
              <a:t>un gran porcentaje de </a:t>
            </a:r>
            <a:r>
              <a:rPr lang="es-ES" sz="1200" dirty="0" smtClean="0"/>
              <a:t>contenían cicatrizaciones, lo que hace pensar que </a:t>
            </a:r>
            <a:r>
              <a:rPr lang="es-ES" sz="1200" dirty="0"/>
              <a:t>el paciente continuó </a:t>
            </a:r>
            <a:r>
              <a:rPr lang="es-ES" sz="1200" dirty="0" smtClean="0"/>
              <a:t>viviendo mucho tiempo después </a:t>
            </a:r>
            <a:r>
              <a:rPr lang="es-ES" sz="1200" dirty="0"/>
              <a:t>de la </a:t>
            </a:r>
            <a:r>
              <a:rPr lang="es-ES" sz="1200" dirty="0" smtClean="0"/>
              <a:t>operación. Esto hace creer que </a:t>
            </a:r>
            <a:r>
              <a:rPr lang="es-ES" sz="1200" dirty="0"/>
              <a:t>los cirujanos del antiguo Perú </a:t>
            </a:r>
            <a:r>
              <a:rPr lang="es-ES" sz="1200" dirty="0" smtClean="0"/>
              <a:t>debían </a:t>
            </a:r>
            <a:r>
              <a:rPr lang="es-ES" sz="1200" dirty="0"/>
              <a:t>haber sido muy </a:t>
            </a:r>
            <a:r>
              <a:rPr lang="es-ES" sz="1200" dirty="0" smtClean="0"/>
              <a:t>habilidosos en sus operaciones. También se </a:t>
            </a:r>
            <a:r>
              <a:rPr lang="es-ES" sz="1200" dirty="0"/>
              <a:t>encontraron cráneos de personas que habían sido </a:t>
            </a:r>
            <a:r>
              <a:rPr lang="es-ES" sz="1200" dirty="0" smtClean="0"/>
              <a:t>intervenidas </a:t>
            </a:r>
            <a:r>
              <a:rPr lang="es-ES" sz="1200" dirty="0"/>
              <a:t>en múltiples ocasiones, aparentemente </a:t>
            </a:r>
            <a:r>
              <a:rPr lang="es-ES" sz="1200" dirty="0" smtClean="0"/>
              <a:t>en </a:t>
            </a:r>
            <a:r>
              <a:rPr lang="es-ES" sz="1200" dirty="0"/>
              <a:t>diferentes </a:t>
            </a:r>
            <a:r>
              <a:rPr lang="es-ES" sz="1200" dirty="0" smtClean="0"/>
              <a:t>guerras</a:t>
            </a:r>
            <a:r>
              <a:rPr lang="es-ES" sz="1200" dirty="0"/>
              <a:t>.</a:t>
            </a:r>
            <a:r>
              <a:rPr lang="en-US" sz="1200" dirty="0"/>
              <a:t>
</a:t>
            </a:r>
          </a:p>
        </p:txBody>
      </p:sp>
      <p:sp>
        <p:nvSpPr>
          <p:cNvPr id="4" name="3 CuadroTexto"/>
          <p:cNvSpPr txBox="1"/>
          <p:nvPr/>
        </p:nvSpPr>
        <p:spPr>
          <a:xfrm>
            <a:off x="347353" y="4390902"/>
            <a:ext cx="8603672" cy="438582"/>
          </a:xfrm>
          <a:prstGeom prst="rect">
            <a:avLst/>
          </a:prstGeom>
          <a:noFill/>
        </p:spPr>
        <p:txBody>
          <a:bodyPr wrap="square" lIns="68580" tIns="34290" rIns="68580" bIns="34290" rtlCol="0">
            <a:spAutoFit/>
          </a:bodyPr>
          <a:lstStyle/>
          <a:p>
            <a:r>
              <a:rPr lang="es-ES" sz="1000" i="1" dirty="0"/>
              <a:t>Elsa </a:t>
            </a:r>
            <a:r>
              <a:rPr lang="es-ES" sz="1000" i="1" dirty="0" err="1"/>
              <a:t>Tomasto-Cagigao</a:t>
            </a:r>
            <a:r>
              <a:rPr lang="es-ES" sz="1000" i="1" dirty="0"/>
              <a:t>. </a:t>
            </a:r>
            <a:r>
              <a:rPr lang="es-ES" sz="1000" dirty="0"/>
              <a:t>Modificaciones craneales Paracas: ¿estatus, etnicidad, estética?. Boletín de arqueología PUCP / N.° 22 / 2017, 255-276 / ISSN 1029-2004</a:t>
            </a:r>
            <a:endParaRPr lang="es-PE" dirty="0"/>
          </a:p>
          <a:p>
            <a:endParaRPr lang="es-PE" dirty="0"/>
          </a:p>
        </p:txBody>
      </p:sp>
    </p:spTree>
    <p:extLst>
      <p:ext uri="{BB962C8B-B14F-4D97-AF65-F5344CB8AC3E}">
        <p14:creationId xmlns:p14="http://schemas.microsoft.com/office/powerpoint/2010/main" val="280504236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5721" y="715171"/>
            <a:ext cx="7886700" cy="685800"/>
          </a:xfrm>
        </p:spPr>
        <p:txBody>
          <a:bodyPr>
            <a:normAutofit/>
          </a:bodyPr>
          <a:lstStyle/>
          <a:p>
            <a:r>
              <a:rPr lang="en-US" sz="1800" b="1" dirty="0">
                <a:solidFill>
                  <a:schemeClr val="accent2"/>
                </a:solidFill>
                <a:effectLst>
                  <a:outerShdw blurRad="38100" dist="38100" dir="2700000" algn="tl">
                    <a:srgbClr val="000000">
                      <a:alpha val="43137"/>
                    </a:srgbClr>
                  </a:outerShdw>
                </a:effectLst>
              </a:rPr>
              <a:t>6. </a:t>
            </a:r>
            <a:r>
              <a:rPr lang="es-PE" sz="1800" b="1" dirty="0" smtClean="0">
                <a:solidFill>
                  <a:schemeClr val="accent2"/>
                </a:solidFill>
                <a:effectLst>
                  <a:outerShdw blurRad="38100" dist="38100" dir="2700000" algn="tl">
                    <a:srgbClr val="000000">
                      <a:alpha val="43137"/>
                    </a:srgbClr>
                  </a:outerShdw>
                </a:effectLst>
              </a:rPr>
              <a:t>Trepanaciones</a:t>
            </a:r>
            <a:endParaRPr lang="en-US" sz="1800" b="1" dirty="0">
              <a:solidFill>
                <a:schemeClr val="accent2"/>
              </a:solidFill>
              <a:effectLst>
                <a:outerShdw blurRad="38100" dist="38100" dir="2700000" algn="tl">
                  <a:srgbClr val="000000">
                    <a:alpha val="43137"/>
                  </a:srgbClr>
                </a:outerShdw>
              </a:effectLst>
            </a:endParaRPr>
          </a:p>
        </p:txBody>
      </p:sp>
      <p:pic>
        <p:nvPicPr>
          <p:cNvPr id="6" name="Marcador de contenido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844586" y="1839922"/>
            <a:ext cx="2498617" cy="1873962"/>
          </a:xfrm>
        </p:spPr>
      </p:pic>
      <p:pic>
        <p:nvPicPr>
          <p:cNvPr id="7" name="Imagen 6"/>
          <p:cNvPicPr>
            <a:picLocks noChangeAspect="1"/>
          </p:cNvPicPr>
          <p:nvPr/>
        </p:nvPicPr>
        <p:blipFill>
          <a:blip r:embed="rId3"/>
          <a:stretch>
            <a:fillRect/>
          </a:stretch>
        </p:blipFill>
        <p:spPr>
          <a:xfrm>
            <a:off x="4756844" y="1715663"/>
            <a:ext cx="2691398" cy="1890566"/>
          </a:xfrm>
          <a:prstGeom prst="rect">
            <a:avLst/>
          </a:prstGeom>
        </p:spPr>
      </p:pic>
      <p:sp>
        <p:nvSpPr>
          <p:cNvPr id="5" name="4 CuadroTexto"/>
          <p:cNvSpPr txBox="1"/>
          <p:nvPr/>
        </p:nvSpPr>
        <p:spPr>
          <a:xfrm>
            <a:off x="5014356" y="3803073"/>
            <a:ext cx="3518065" cy="223138"/>
          </a:xfrm>
          <a:prstGeom prst="rect">
            <a:avLst/>
          </a:prstGeom>
          <a:noFill/>
        </p:spPr>
        <p:txBody>
          <a:bodyPr wrap="square" lIns="68580" tIns="34290" rIns="68580" bIns="34290" rtlCol="0">
            <a:spAutoFit/>
          </a:bodyPr>
          <a:lstStyle/>
          <a:p>
            <a:r>
              <a:rPr lang="es-PE" sz="1000" dirty="0"/>
              <a:t>Museo de Sitio Julio C. Tello de Paracas</a:t>
            </a:r>
            <a:r>
              <a:rPr lang="es-PE" sz="1000" dirty="0" smtClean="0"/>
              <a:t>, Perú </a:t>
            </a:r>
            <a:endParaRPr lang="es-PE" sz="1000" dirty="0"/>
          </a:p>
        </p:txBody>
      </p:sp>
    </p:spTree>
    <p:extLst>
      <p:ext uri="{BB962C8B-B14F-4D97-AF65-F5344CB8AC3E}">
        <p14:creationId xmlns:p14="http://schemas.microsoft.com/office/powerpoint/2010/main" val="293082107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46458" y="910843"/>
            <a:ext cx="7886700" cy="383702"/>
          </a:xfrm>
        </p:spPr>
        <p:txBody>
          <a:bodyPr>
            <a:normAutofit/>
          </a:bodyPr>
          <a:lstStyle/>
          <a:p>
            <a:r>
              <a:rPr lang="en-US" sz="1800" b="1" dirty="0">
                <a:solidFill>
                  <a:schemeClr val="accent2"/>
                </a:solidFill>
                <a:effectLst>
                  <a:outerShdw blurRad="38100" dist="38100" dir="2700000" algn="tl">
                    <a:srgbClr val="000000">
                      <a:alpha val="43137"/>
                    </a:srgbClr>
                  </a:outerShdw>
                </a:effectLst>
              </a:rPr>
              <a:t>6. </a:t>
            </a:r>
            <a:r>
              <a:rPr lang="en-US" sz="1800" b="1" dirty="0" err="1" smtClean="0">
                <a:solidFill>
                  <a:schemeClr val="accent2"/>
                </a:solidFill>
                <a:effectLst>
                  <a:outerShdw blurRad="38100" dist="38100" dir="2700000" algn="tl">
                    <a:srgbClr val="000000">
                      <a:alpha val="43137"/>
                    </a:srgbClr>
                  </a:outerShdw>
                </a:effectLst>
              </a:rPr>
              <a:t>Trepanaciones</a:t>
            </a:r>
            <a:endParaRPr lang="en-US" sz="1800" b="1" dirty="0">
              <a:solidFill>
                <a:schemeClr val="accent2"/>
              </a:solidFill>
              <a:effectLst>
                <a:outerShdw blurRad="38100" dist="38100" dir="2700000" algn="tl">
                  <a:srgbClr val="000000">
                    <a:alpha val="43137"/>
                  </a:srgbClr>
                </a:outerShdw>
              </a:effectLst>
            </a:endParaRPr>
          </a:p>
        </p:txBody>
      </p:sp>
      <p:pic>
        <p:nvPicPr>
          <p:cNvPr id="4" name="Marcador de contenido 3"/>
          <p:cNvPicPr>
            <a:picLocks noGrp="1" noChangeAspect="1"/>
          </p:cNvPicPr>
          <p:nvPr>
            <p:ph idx="1"/>
          </p:nvPr>
        </p:nvPicPr>
        <p:blipFill>
          <a:blip r:embed="rId2" cstate="print"/>
          <a:stretch>
            <a:fillRect/>
          </a:stretch>
        </p:blipFill>
        <p:spPr>
          <a:xfrm>
            <a:off x="1260011" y="1564257"/>
            <a:ext cx="2109912" cy="2813216"/>
          </a:xfrm>
          <a:prstGeom prst="rect">
            <a:avLst/>
          </a:prstGeom>
        </p:spPr>
      </p:pic>
      <p:sp>
        <p:nvSpPr>
          <p:cNvPr id="5" name="4 CuadroTexto"/>
          <p:cNvSpPr txBox="1"/>
          <p:nvPr/>
        </p:nvSpPr>
        <p:spPr>
          <a:xfrm>
            <a:off x="4058858" y="2922433"/>
            <a:ext cx="3518065" cy="438582"/>
          </a:xfrm>
          <a:prstGeom prst="rect">
            <a:avLst/>
          </a:prstGeom>
          <a:noFill/>
        </p:spPr>
        <p:txBody>
          <a:bodyPr wrap="square" lIns="68580" tIns="34290" rIns="68580" bIns="34290" rtlCol="0">
            <a:spAutoFit/>
          </a:bodyPr>
          <a:lstStyle/>
          <a:p>
            <a:r>
              <a:rPr lang="es-PE" sz="1200" dirty="0"/>
              <a:t>Museo de Sitio Julio C. Tello de </a:t>
            </a:r>
            <a:r>
              <a:rPr lang="es-PE" sz="1200" dirty="0" smtClean="0"/>
              <a:t>Paracas, Perú </a:t>
            </a:r>
            <a:r>
              <a:rPr lang="es-PE" sz="1200" dirty="0"/>
              <a:t>
</a:t>
            </a:r>
          </a:p>
        </p:txBody>
      </p:sp>
    </p:spTree>
    <p:extLst>
      <p:ext uri="{BB962C8B-B14F-4D97-AF65-F5344CB8AC3E}">
        <p14:creationId xmlns:p14="http://schemas.microsoft.com/office/powerpoint/2010/main" val="113367485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B1BF881-FDE1-4B2A-885E-75D6E954C172}"/>
              </a:ext>
            </a:extLst>
          </p:cNvPr>
          <p:cNvSpPr>
            <a:spLocks noGrp="1"/>
          </p:cNvSpPr>
          <p:nvPr>
            <p:ph type="title"/>
          </p:nvPr>
        </p:nvSpPr>
        <p:spPr>
          <a:xfrm>
            <a:off x="618376" y="797826"/>
            <a:ext cx="7886700" cy="455621"/>
          </a:xfrm>
        </p:spPr>
        <p:txBody>
          <a:bodyPr>
            <a:normAutofit/>
          </a:bodyPr>
          <a:lstStyle/>
          <a:p>
            <a:r>
              <a:rPr lang="es-PE" sz="1800" b="1" dirty="0">
                <a:solidFill>
                  <a:schemeClr val="accent2"/>
                </a:solidFill>
                <a:effectLst>
                  <a:outerShdw blurRad="38100" dist="38100" dir="2700000" algn="tl">
                    <a:srgbClr val="000000">
                      <a:alpha val="43137"/>
                    </a:srgbClr>
                  </a:outerShdw>
                </a:effectLst>
              </a:rPr>
              <a:t>6. </a:t>
            </a:r>
            <a:r>
              <a:rPr lang="en-US" sz="1800" b="1" dirty="0" err="1" smtClean="0">
                <a:solidFill>
                  <a:schemeClr val="accent2"/>
                </a:solidFill>
                <a:effectLst>
                  <a:outerShdw blurRad="38100" dist="38100" dir="2700000" algn="tl">
                    <a:srgbClr val="000000">
                      <a:alpha val="43137"/>
                    </a:srgbClr>
                  </a:outerShdw>
                </a:effectLst>
              </a:rPr>
              <a:t>Trepanaciones</a:t>
            </a:r>
            <a:endParaRPr lang="es-PE" sz="18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 xmlns:a16="http://schemas.microsoft.com/office/drawing/2014/main" id="{A077D5A6-5AC4-43E8-A2B4-8D9C54039EDB}"/>
              </a:ext>
            </a:extLst>
          </p:cNvPr>
          <p:cNvSpPr>
            <a:spLocks noGrp="1"/>
          </p:cNvSpPr>
          <p:nvPr>
            <p:ph idx="1"/>
          </p:nvPr>
        </p:nvSpPr>
        <p:spPr>
          <a:xfrm>
            <a:off x="628650" y="1266478"/>
            <a:ext cx="7886700" cy="3263504"/>
          </a:xfrm>
        </p:spPr>
        <p:txBody>
          <a:bodyPr>
            <a:normAutofit/>
          </a:bodyPr>
          <a:lstStyle/>
          <a:p>
            <a:pPr marL="0" indent="0" algn="just" fontAlgn="base">
              <a:buNone/>
            </a:pPr>
            <a:r>
              <a:rPr lang="es-ES" sz="1200" dirty="0" smtClean="0"/>
              <a:t>Los </a:t>
            </a:r>
            <a:r>
              <a:rPr lang="es-ES" sz="1200" dirty="0"/>
              <a:t>cirujanos de la Cultura </a:t>
            </a:r>
            <a:r>
              <a:rPr lang="es-ES" sz="1200" dirty="0" smtClean="0"/>
              <a:t>Paracas practicaban la </a:t>
            </a:r>
            <a:r>
              <a:rPr lang="es-ES" sz="1200" dirty="0"/>
              <a:t>cirugía para </a:t>
            </a:r>
            <a:r>
              <a:rPr lang="es-ES" sz="1200" dirty="0" smtClean="0"/>
              <a:t>tratar </a:t>
            </a:r>
            <a:r>
              <a:rPr lang="es-ES" sz="1200" dirty="0"/>
              <a:t>heridas, tumores y fracturas. Como anestésico </a:t>
            </a:r>
            <a:r>
              <a:rPr lang="es-ES" sz="1200" dirty="0" smtClean="0"/>
              <a:t>utilizaron </a:t>
            </a:r>
            <a:r>
              <a:rPr lang="es-ES" sz="1200" dirty="0"/>
              <a:t>hoja de </a:t>
            </a:r>
            <a:r>
              <a:rPr lang="es-ES" sz="1200" dirty="0" smtClean="0"/>
              <a:t>coca y otras </a:t>
            </a:r>
            <a:r>
              <a:rPr lang="es-ES" sz="1200" dirty="0"/>
              <a:t>plantas medicinales antisépticas </a:t>
            </a:r>
            <a:r>
              <a:rPr lang="es-ES" sz="1200" dirty="0" smtClean="0"/>
              <a:t>para controlar la infección. </a:t>
            </a:r>
          </a:p>
          <a:p>
            <a:pPr marL="0" indent="0" algn="just" fontAlgn="base">
              <a:buNone/>
            </a:pPr>
            <a:r>
              <a:rPr lang="es-ES" sz="1200" dirty="0" smtClean="0"/>
              <a:t>Entre </a:t>
            </a:r>
            <a:r>
              <a:rPr lang="es-ES" sz="1200" dirty="0"/>
              <a:t>las herramientas que utilizaron destacan:</a:t>
            </a:r>
          </a:p>
          <a:p>
            <a:pPr marL="342900" lvl="1" indent="0" algn="just" fontAlgn="base">
              <a:buNone/>
            </a:pPr>
            <a:r>
              <a:rPr lang="es-PE" sz="900" dirty="0" smtClean="0"/>
              <a:t>El bisturí </a:t>
            </a:r>
            <a:r>
              <a:rPr lang="es-ES" sz="900" dirty="0" smtClean="0"/>
              <a:t>de </a:t>
            </a:r>
            <a:r>
              <a:rPr lang="es-ES" sz="900" dirty="0" err="1"/>
              <a:t>tumi</a:t>
            </a:r>
            <a:endParaRPr lang="es-ES" sz="900" dirty="0"/>
          </a:p>
          <a:p>
            <a:pPr marL="342900" lvl="1" indent="0" algn="just" fontAlgn="base">
              <a:buNone/>
            </a:pPr>
            <a:r>
              <a:rPr lang="es-ES" sz="900" dirty="0"/>
              <a:t>Cuchillos</a:t>
            </a:r>
          </a:p>
          <a:p>
            <a:pPr marL="342900" lvl="1" indent="0" algn="just" fontAlgn="base">
              <a:buNone/>
            </a:pPr>
            <a:r>
              <a:rPr lang="es-ES" sz="900" dirty="0" smtClean="0"/>
              <a:t>Vendas</a:t>
            </a:r>
            <a:r>
              <a:rPr lang="es-ES" sz="900" dirty="0"/>
              <a:t>, etc.</a:t>
            </a:r>
          </a:p>
          <a:p>
            <a:pPr marL="0" indent="0" algn="just" fontAlgn="base">
              <a:buNone/>
            </a:pPr>
            <a:r>
              <a:rPr lang="es-ES" sz="1200" dirty="0"/>
              <a:t>Estas </a:t>
            </a:r>
            <a:r>
              <a:rPr lang="es-ES" sz="1200" dirty="0" smtClean="0"/>
              <a:t>trepanaciones </a:t>
            </a:r>
            <a:r>
              <a:rPr lang="es-ES" sz="1200" dirty="0"/>
              <a:t>fueron realizadas por cirujanos especializados que extrajeron fragmentos del cráneo y lo cubrieron con una lámina de oro y plata.</a:t>
            </a:r>
          </a:p>
          <a:p>
            <a:pPr marL="0" indent="0" algn="just" fontAlgn="base">
              <a:buNone/>
            </a:pPr>
            <a:r>
              <a:rPr lang="es-ES" sz="1200" dirty="0"/>
              <a:t>También realizaron deformaciones craneales (utilizadas solo para personas importantes). Estas </a:t>
            </a:r>
            <a:r>
              <a:rPr lang="es-ES" sz="1200" dirty="0" smtClean="0"/>
              <a:t>incisiones </a:t>
            </a:r>
            <a:r>
              <a:rPr lang="es-ES" sz="1200" dirty="0"/>
              <a:t>craneales usaban cuchillos de obsidiana. Tello afirma que el 40% de los cráneos de las momias se habían sometido a prácticas de trepanación y que se realizaron en vida.</a:t>
            </a:r>
            <a:endParaRPr lang="es-PE" sz="1200" dirty="0"/>
          </a:p>
          <a:p>
            <a:pPr marL="0" indent="0">
              <a:buNone/>
            </a:pPr>
            <a:endParaRPr lang="es-PE" dirty="0"/>
          </a:p>
        </p:txBody>
      </p:sp>
    </p:spTree>
    <p:extLst>
      <p:ext uri="{BB962C8B-B14F-4D97-AF65-F5344CB8AC3E}">
        <p14:creationId xmlns:p14="http://schemas.microsoft.com/office/powerpoint/2010/main" val="363301086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245DDF96-F896-4AA1-8DD3-EECDE210202B}"/>
              </a:ext>
            </a:extLst>
          </p:cNvPr>
          <p:cNvSpPr>
            <a:spLocks noGrp="1"/>
          </p:cNvSpPr>
          <p:nvPr>
            <p:ph type="title"/>
          </p:nvPr>
        </p:nvSpPr>
        <p:spPr>
          <a:xfrm>
            <a:off x="402619" y="941664"/>
            <a:ext cx="7886700" cy="414525"/>
          </a:xfrm>
        </p:spPr>
        <p:txBody>
          <a:bodyPr>
            <a:normAutofit/>
          </a:bodyPr>
          <a:lstStyle/>
          <a:p>
            <a:r>
              <a:rPr lang="en-US" sz="1800" b="1" dirty="0">
                <a:solidFill>
                  <a:schemeClr val="accent2"/>
                </a:solidFill>
                <a:effectLst>
                  <a:outerShdw blurRad="38100" dist="38100" dir="2700000" algn="tl">
                    <a:srgbClr val="000000">
                      <a:alpha val="43137"/>
                    </a:srgbClr>
                  </a:outerShdw>
                </a:effectLst>
              </a:rPr>
              <a:t>6. </a:t>
            </a:r>
            <a:r>
              <a:rPr lang="en-US" sz="1800" b="1" dirty="0" err="1" smtClean="0">
                <a:solidFill>
                  <a:schemeClr val="accent2"/>
                </a:solidFill>
                <a:effectLst>
                  <a:outerShdw blurRad="38100" dist="38100" dir="2700000" algn="tl">
                    <a:srgbClr val="000000">
                      <a:alpha val="43137"/>
                    </a:srgbClr>
                  </a:outerShdw>
                </a:effectLst>
              </a:rPr>
              <a:t>Trepanaciones</a:t>
            </a:r>
            <a:endParaRPr lang="es-PE" sz="18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 xmlns:a16="http://schemas.microsoft.com/office/drawing/2014/main" id="{9791854C-4A33-4736-96F2-4B9F3CCB196A}"/>
              </a:ext>
            </a:extLst>
          </p:cNvPr>
          <p:cNvSpPr>
            <a:spLocks noGrp="1"/>
          </p:cNvSpPr>
          <p:nvPr>
            <p:ph idx="1"/>
          </p:nvPr>
        </p:nvSpPr>
        <p:spPr>
          <a:xfrm>
            <a:off x="211347" y="1369219"/>
            <a:ext cx="8304003" cy="3500438"/>
          </a:xfrm>
        </p:spPr>
        <p:txBody>
          <a:bodyPr>
            <a:normAutofit lnSpcReduction="10000"/>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sz="1400" dirty="0"/>
          </a:p>
          <a:p>
            <a:pPr marL="0" indent="0">
              <a:buNone/>
            </a:pPr>
            <a:endParaRPr lang="en-US" sz="1400" dirty="0"/>
          </a:p>
          <a:p>
            <a:pPr marL="0" indent="0">
              <a:buNone/>
            </a:pPr>
            <a:r>
              <a:rPr lang="en-US" sz="1000" dirty="0"/>
              <a:t>Marino, R., &amp; Gonzales-Portillo, M. (2000). Preconquest Peruvian Neurosurgeons: A Study of Inca and Pre-Columbian Trephination and the Art of Medicine in Ancient Peru. Neurosurgery, 47(4), 940–950. doi:10.1097/00006123-200010000-00028 </a:t>
            </a:r>
            <a:endParaRPr lang="es-PE" sz="1000" dirty="0"/>
          </a:p>
        </p:txBody>
      </p:sp>
      <p:pic>
        <p:nvPicPr>
          <p:cNvPr id="5" name="Imagen 4">
            <a:extLst>
              <a:ext uri="{FF2B5EF4-FFF2-40B4-BE49-F238E27FC236}">
                <a16:creationId xmlns="" xmlns:a16="http://schemas.microsoft.com/office/drawing/2014/main" id="{B6C169CB-E78D-47C7-89DD-9E5F21A0F9B6}"/>
              </a:ext>
            </a:extLst>
          </p:cNvPr>
          <p:cNvPicPr>
            <a:picLocks noChangeAspect="1"/>
          </p:cNvPicPr>
          <p:nvPr/>
        </p:nvPicPr>
        <p:blipFill rotWithShape="1">
          <a:blip r:embed="rId2"/>
          <a:srcRect l="31103" t="19707" r="36751" b="25031"/>
          <a:stretch/>
        </p:blipFill>
        <p:spPr>
          <a:xfrm>
            <a:off x="5861172" y="1123616"/>
            <a:ext cx="2390280" cy="2739468"/>
          </a:xfrm>
          <a:prstGeom prst="rect">
            <a:avLst/>
          </a:prstGeom>
        </p:spPr>
      </p:pic>
      <p:sp>
        <p:nvSpPr>
          <p:cNvPr id="8" name="CuadroTexto 7">
            <a:extLst>
              <a:ext uri="{FF2B5EF4-FFF2-40B4-BE49-F238E27FC236}">
                <a16:creationId xmlns="" xmlns:a16="http://schemas.microsoft.com/office/drawing/2014/main" id="{EBEF4AC7-5885-4740-856C-07CEB38D324E}"/>
              </a:ext>
            </a:extLst>
          </p:cNvPr>
          <p:cNvSpPr txBox="1"/>
          <p:nvPr/>
        </p:nvSpPr>
        <p:spPr>
          <a:xfrm>
            <a:off x="277402" y="1604514"/>
            <a:ext cx="5219271" cy="807913"/>
          </a:xfrm>
          <a:prstGeom prst="rect">
            <a:avLst/>
          </a:prstGeom>
          <a:noFill/>
        </p:spPr>
        <p:txBody>
          <a:bodyPr wrap="square" lIns="68580" tIns="34290" rIns="68580" bIns="34290" rtlCol="0">
            <a:spAutoFit/>
          </a:bodyPr>
          <a:lstStyle/>
          <a:p>
            <a:r>
              <a:rPr lang="en-US" sz="1200" dirty="0" err="1" smtClean="0"/>
              <a:t>Cabeza</a:t>
            </a:r>
            <a:r>
              <a:rPr lang="en-US" sz="1200" dirty="0" smtClean="0"/>
              <a:t> </a:t>
            </a:r>
            <a:r>
              <a:rPr lang="en-US" sz="1200" dirty="0" err="1" smtClean="0"/>
              <a:t>que</a:t>
            </a:r>
            <a:r>
              <a:rPr lang="en-US" sz="1200" dirty="0" smtClean="0"/>
              <a:t> </a:t>
            </a:r>
            <a:r>
              <a:rPr lang="en-US" sz="1200" dirty="0" err="1" smtClean="0"/>
              <a:t>muestra</a:t>
            </a:r>
            <a:r>
              <a:rPr lang="en-US" sz="1200" dirty="0" smtClean="0"/>
              <a:t> </a:t>
            </a:r>
            <a:r>
              <a:rPr lang="en-US" sz="1200" dirty="0" err="1" smtClean="0"/>
              <a:t>una</a:t>
            </a:r>
            <a:r>
              <a:rPr lang="en-US" sz="1200" dirty="0" smtClean="0"/>
              <a:t> </a:t>
            </a:r>
            <a:r>
              <a:rPr lang="en-US" sz="1200" dirty="0" err="1" smtClean="0"/>
              <a:t>craneotomía</a:t>
            </a:r>
            <a:r>
              <a:rPr lang="en-US" sz="1200" dirty="0" smtClean="0"/>
              <a:t> de </a:t>
            </a:r>
            <a:r>
              <a:rPr lang="en-US" sz="1200" dirty="0" err="1" smtClean="0"/>
              <a:t>corte</a:t>
            </a:r>
            <a:r>
              <a:rPr lang="en-US" sz="1200" dirty="0" smtClean="0"/>
              <a:t> circular. </a:t>
            </a:r>
            <a:r>
              <a:rPr lang="en-US" sz="1200" dirty="0" err="1" smtClean="0"/>
              <a:t>Probablemente</a:t>
            </a:r>
            <a:r>
              <a:rPr lang="en-US" sz="1200" dirty="0" smtClean="0"/>
              <a:t> </a:t>
            </a:r>
            <a:r>
              <a:rPr lang="en-US" sz="1200" dirty="0" smtClean="0"/>
              <a:t>sea </a:t>
            </a:r>
            <a:r>
              <a:rPr lang="en-US" sz="1200" dirty="0" err="1" smtClean="0"/>
              <a:t>haya</a:t>
            </a:r>
            <a:r>
              <a:rPr lang="en-US" sz="1200" dirty="0" smtClean="0"/>
              <a:t> </a:t>
            </a:r>
            <a:r>
              <a:rPr lang="en-US" sz="1200" dirty="0" err="1" smtClean="0"/>
              <a:t>realizado</a:t>
            </a:r>
            <a:r>
              <a:rPr lang="en-US" sz="1200" dirty="0" smtClean="0"/>
              <a:t> </a:t>
            </a:r>
            <a:r>
              <a:rPr lang="en-US" sz="1200" dirty="0" err="1" smtClean="0"/>
              <a:t>como</a:t>
            </a:r>
            <a:r>
              <a:rPr lang="en-US" sz="1200" dirty="0" smtClean="0"/>
              <a:t> </a:t>
            </a:r>
            <a:r>
              <a:rPr lang="en-US" sz="1200" dirty="0" err="1" smtClean="0"/>
              <a:t>tratamiento</a:t>
            </a:r>
            <a:r>
              <a:rPr lang="en-US" sz="1200" dirty="0" smtClean="0"/>
              <a:t> en </a:t>
            </a:r>
            <a:r>
              <a:rPr lang="en-US" sz="1200" dirty="0" err="1" smtClean="0"/>
              <a:t>una</a:t>
            </a:r>
            <a:r>
              <a:rPr lang="en-US" sz="1200" dirty="0" smtClean="0"/>
              <a:t> </a:t>
            </a:r>
            <a:r>
              <a:rPr lang="en-US" sz="1200" dirty="0" err="1" smtClean="0"/>
              <a:t>fractura</a:t>
            </a:r>
            <a:r>
              <a:rPr lang="en-US" sz="1200" dirty="0" smtClean="0"/>
              <a:t> </a:t>
            </a:r>
            <a:r>
              <a:rPr lang="en-US" sz="1200" dirty="0" err="1" smtClean="0"/>
              <a:t>craneal</a:t>
            </a:r>
            <a:r>
              <a:rPr lang="en-US" sz="1200" dirty="0" smtClean="0"/>
              <a:t> </a:t>
            </a:r>
            <a:r>
              <a:rPr lang="en-US" sz="1200" dirty="0" err="1" smtClean="0"/>
              <a:t>por</a:t>
            </a:r>
            <a:r>
              <a:rPr lang="en-US" sz="1200" dirty="0" smtClean="0"/>
              <a:t> </a:t>
            </a:r>
            <a:r>
              <a:rPr lang="en-US" sz="1200" dirty="0" err="1" smtClean="0"/>
              <a:t>aplastamiento</a:t>
            </a:r>
            <a:r>
              <a:rPr lang="en-US" sz="1200" dirty="0" smtClean="0"/>
              <a:t>, </a:t>
            </a:r>
            <a:r>
              <a:rPr lang="en-US" sz="1200" dirty="0" err="1" smtClean="0"/>
              <a:t>provocada</a:t>
            </a:r>
            <a:r>
              <a:rPr lang="en-US" sz="1200" dirty="0" smtClean="0"/>
              <a:t> </a:t>
            </a:r>
            <a:r>
              <a:rPr lang="en-US" sz="1200" dirty="0" err="1" smtClean="0"/>
              <a:t>por</a:t>
            </a:r>
            <a:r>
              <a:rPr lang="en-US" sz="1200" dirty="0" smtClean="0"/>
              <a:t> un </a:t>
            </a:r>
            <a:r>
              <a:rPr lang="en-US" sz="1200" dirty="0" err="1" smtClean="0"/>
              <a:t>arma</a:t>
            </a:r>
            <a:r>
              <a:rPr lang="en-US" sz="1200" dirty="0"/>
              <a:t>.</a:t>
            </a:r>
            <a:r>
              <a:rPr lang="en-US" sz="1200" dirty="0"/>
              <a:t>
</a:t>
            </a:r>
            <a:endParaRPr lang="es-PE" sz="1200" dirty="0"/>
          </a:p>
        </p:txBody>
      </p:sp>
    </p:spTree>
    <p:extLst>
      <p:ext uri="{BB962C8B-B14F-4D97-AF65-F5344CB8AC3E}">
        <p14:creationId xmlns:p14="http://schemas.microsoft.com/office/powerpoint/2010/main" val="211526052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6F850060-9666-43BE-8F9C-F588E7010E52}"/>
              </a:ext>
            </a:extLst>
          </p:cNvPr>
          <p:cNvSpPr>
            <a:spLocks noGrp="1"/>
          </p:cNvSpPr>
          <p:nvPr>
            <p:ph type="title"/>
          </p:nvPr>
        </p:nvSpPr>
        <p:spPr>
          <a:xfrm>
            <a:off x="584001" y="941177"/>
            <a:ext cx="7886700" cy="435073"/>
          </a:xfrm>
        </p:spPr>
        <p:txBody>
          <a:bodyPr>
            <a:normAutofit/>
          </a:bodyPr>
          <a:lstStyle/>
          <a:p>
            <a:r>
              <a:rPr lang="en-US" sz="1800" b="1" dirty="0">
                <a:solidFill>
                  <a:schemeClr val="accent2"/>
                </a:solidFill>
                <a:effectLst>
                  <a:outerShdw blurRad="38100" dist="38100" dir="2700000" algn="tl">
                    <a:srgbClr val="000000">
                      <a:alpha val="43137"/>
                    </a:srgbClr>
                  </a:outerShdw>
                </a:effectLst>
              </a:rPr>
              <a:t>6. </a:t>
            </a:r>
            <a:r>
              <a:rPr lang="en-US" sz="1800" b="1" dirty="0" err="1" smtClean="0">
                <a:solidFill>
                  <a:schemeClr val="accent2"/>
                </a:solidFill>
                <a:effectLst>
                  <a:outerShdw blurRad="38100" dist="38100" dir="2700000" algn="tl">
                    <a:srgbClr val="000000">
                      <a:alpha val="43137"/>
                    </a:srgbClr>
                  </a:outerShdw>
                </a:effectLst>
              </a:rPr>
              <a:t>Trepanación</a:t>
            </a:r>
            <a:endParaRPr lang="es-PE" sz="18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 xmlns:a16="http://schemas.microsoft.com/office/drawing/2014/main" id="{4C398F94-C737-4652-83AA-FF67D7A45748}"/>
              </a:ext>
            </a:extLst>
          </p:cNvPr>
          <p:cNvSpPr>
            <a:spLocks noGrp="1"/>
          </p:cNvSpPr>
          <p:nvPr>
            <p:ph idx="1"/>
          </p:nvPr>
        </p:nvSpPr>
        <p:spPr>
          <a:xfrm>
            <a:off x="2604259" y="1369720"/>
            <a:ext cx="3514725" cy="3263504"/>
          </a:xfrm>
        </p:spPr>
        <p:txBody>
          <a:bodyPr>
            <a:normAutofit/>
          </a:bodyPr>
          <a:lstStyle/>
          <a:p>
            <a:pPr marL="0" indent="0">
              <a:buNone/>
            </a:pPr>
            <a:r>
              <a:rPr lang="en-US" sz="1200" dirty="0" err="1" smtClean="0"/>
              <a:t>Trepanación</a:t>
            </a:r>
            <a:r>
              <a:rPr lang="en-US" sz="1200" dirty="0" smtClean="0"/>
              <a:t> Inca y </a:t>
            </a:r>
            <a:r>
              <a:rPr lang="en-US" sz="1200" dirty="0" err="1" smtClean="0"/>
              <a:t>Precolombia</a:t>
            </a:r>
            <a:r>
              <a:rPr lang="en-US" sz="1200" dirty="0" smtClean="0"/>
              <a:t> del </a:t>
            </a:r>
            <a:r>
              <a:rPr lang="en-US" sz="1200" dirty="0" err="1" smtClean="0"/>
              <a:t>antigo</a:t>
            </a:r>
            <a:r>
              <a:rPr lang="en-US" sz="1200" dirty="0" smtClean="0"/>
              <a:t> </a:t>
            </a:r>
            <a:r>
              <a:rPr lang="en-US" sz="1200" dirty="0" err="1" smtClean="0"/>
              <a:t>Perú</a:t>
            </a:r>
            <a:r>
              <a:rPr lang="en-US" sz="1200" dirty="0"/>
              <a:t>
</a:t>
            </a:r>
            <a:endParaRPr lang="es-PE" sz="1200" dirty="0"/>
          </a:p>
        </p:txBody>
      </p:sp>
      <p:pic>
        <p:nvPicPr>
          <p:cNvPr id="4" name="Imagen 3"/>
          <p:cNvPicPr>
            <a:picLocks noChangeAspect="1"/>
          </p:cNvPicPr>
          <p:nvPr/>
        </p:nvPicPr>
        <p:blipFill>
          <a:blip r:embed="rId2" cstate="print"/>
          <a:stretch>
            <a:fillRect/>
          </a:stretch>
        </p:blipFill>
        <p:spPr>
          <a:xfrm>
            <a:off x="3408748" y="1653645"/>
            <a:ext cx="1905748" cy="2540997"/>
          </a:xfrm>
          <a:prstGeom prst="rect">
            <a:avLst/>
          </a:prstGeom>
        </p:spPr>
      </p:pic>
      <p:sp>
        <p:nvSpPr>
          <p:cNvPr id="5" name="4 CuadroTexto"/>
          <p:cNvSpPr txBox="1"/>
          <p:nvPr/>
        </p:nvSpPr>
        <p:spPr>
          <a:xfrm>
            <a:off x="2813745" y="4194642"/>
            <a:ext cx="3518065" cy="623248"/>
          </a:xfrm>
          <a:prstGeom prst="rect">
            <a:avLst/>
          </a:prstGeom>
          <a:noFill/>
        </p:spPr>
        <p:txBody>
          <a:bodyPr wrap="square" lIns="68580" tIns="34290" rIns="68580" bIns="34290" rtlCol="0">
            <a:spAutoFit/>
          </a:bodyPr>
          <a:lstStyle/>
          <a:p>
            <a:r>
              <a:rPr lang="es-PE" sz="1200" dirty="0"/>
              <a:t>Museo de Sitio Julio C. Tello de Paracas, Perú</a:t>
            </a:r>
          </a:p>
          <a:p>
            <a:r>
              <a:rPr lang="es-PE" sz="1200" dirty="0"/>
              <a:t>
</a:t>
            </a:r>
          </a:p>
        </p:txBody>
      </p:sp>
    </p:spTree>
    <p:extLst>
      <p:ext uri="{BB962C8B-B14F-4D97-AF65-F5344CB8AC3E}">
        <p14:creationId xmlns:p14="http://schemas.microsoft.com/office/powerpoint/2010/main" val="176500378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6F850060-9666-43BE-8F9C-F588E7010E52}"/>
              </a:ext>
            </a:extLst>
          </p:cNvPr>
          <p:cNvSpPr>
            <a:spLocks noGrp="1"/>
          </p:cNvSpPr>
          <p:nvPr>
            <p:ph type="title"/>
          </p:nvPr>
        </p:nvSpPr>
        <p:spPr>
          <a:xfrm>
            <a:off x="628650" y="958681"/>
            <a:ext cx="7886700" cy="414525"/>
          </a:xfrm>
        </p:spPr>
        <p:txBody>
          <a:bodyPr>
            <a:normAutofit/>
          </a:bodyPr>
          <a:lstStyle/>
          <a:p>
            <a:r>
              <a:rPr lang="en-US" sz="1800" b="1" dirty="0">
                <a:solidFill>
                  <a:schemeClr val="accent2"/>
                </a:solidFill>
                <a:effectLst>
                  <a:outerShdw blurRad="38100" dist="38100" dir="2700000" algn="tl">
                    <a:srgbClr val="000000">
                      <a:alpha val="43137"/>
                    </a:srgbClr>
                  </a:outerShdw>
                </a:effectLst>
              </a:rPr>
              <a:t>6. </a:t>
            </a:r>
            <a:r>
              <a:rPr lang="en-US" sz="1800" b="1" dirty="0" err="1" smtClean="0">
                <a:solidFill>
                  <a:schemeClr val="accent2"/>
                </a:solidFill>
                <a:effectLst>
                  <a:outerShdw blurRad="38100" dist="38100" dir="2700000" algn="tl">
                    <a:srgbClr val="000000">
                      <a:alpha val="43137"/>
                    </a:srgbClr>
                  </a:outerShdw>
                </a:effectLst>
              </a:rPr>
              <a:t>Trepanación</a:t>
            </a:r>
            <a:endParaRPr lang="es-PE" sz="1800" b="1" dirty="0">
              <a:solidFill>
                <a:schemeClr val="accent2"/>
              </a:solidFill>
              <a:effectLst>
                <a:outerShdw blurRad="38100" dist="38100" dir="2700000" algn="tl">
                  <a:srgbClr val="000000">
                    <a:alpha val="43137"/>
                  </a:srgbClr>
                </a:outerShdw>
              </a:effectLst>
            </a:endParaRPr>
          </a:p>
        </p:txBody>
      </p:sp>
      <p:sp>
        <p:nvSpPr>
          <p:cNvPr id="6" name="5 CuadroTexto"/>
          <p:cNvSpPr txBox="1"/>
          <p:nvPr/>
        </p:nvSpPr>
        <p:spPr>
          <a:xfrm>
            <a:off x="628650" y="1373206"/>
            <a:ext cx="7800975" cy="1546577"/>
          </a:xfrm>
          <a:prstGeom prst="rect">
            <a:avLst/>
          </a:prstGeom>
          <a:noFill/>
        </p:spPr>
        <p:txBody>
          <a:bodyPr wrap="square" lIns="68580" tIns="34290" rIns="68580" bIns="34290" rtlCol="0">
            <a:spAutoFit/>
          </a:bodyPr>
          <a:lstStyle/>
          <a:p>
            <a:pPr algn="just"/>
            <a:r>
              <a:rPr lang="es-ES" sz="1200" dirty="0" smtClean="0"/>
              <a:t>Los </a:t>
            </a:r>
            <a:r>
              <a:rPr lang="es-ES" sz="1200" dirty="0"/>
              <a:t>centros donde se encontraron los primeros cráneos fueron en </a:t>
            </a:r>
            <a:r>
              <a:rPr lang="es-ES" sz="1200" dirty="0" err="1"/>
              <a:t>Yucay</a:t>
            </a:r>
            <a:r>
              <a:rPr lang="es-ES" sz="1200" dirty="0"/>
              <a:t>, Urubamba, Cuzco y </a:t>
            </a:r>
            <a:r>
              <a:rPr lang="es-ES" sz="1200" dirty="0" smtClean="0"/>
              <a:t>Paracas. El instrumental empleado pudo haber </a:t>
            </a:r>
            <a:r>
              <a:rPr lang="es-ES" sz="1200" dirty="0"/>
              <a:t>sido "obsidianas" y "hojas de vidrio volcánico en forma de cuña". Además de </a:t>
            </a:r>
            <a:r>
              <a:rPr lang="es-ES" sz="1200" dirty="0" smtClean="0"/>
              <a:t>los </a:t>
            </a:r>
            <a:r>
              <a:rPr lang="es-ES" sz="1200" dirty="0" err="1" smtClean="0"/>
              <a:t>craneos</a:t>
            </a:r>
            <a:r>
              <a:rPr lang="es-ES" sz="1200" dirty="0" smtClean="0"/>
              <a:t>, </a:t>
            </a:r>
            <a:r>
              <a:rPr lang="es-ES" sz="1200" dirty="0"/>
              <a:t>se encontraron vendajes en forma de paños, rollos de algodón, en forma de hilo y vendajes de tela de algodón muy suave, lo que contribuye al criterio de la existencia de un método quirúrgico junto a la trepanación. Los resultados </a:t>
            </a:r>
            <a:r>
              <a:rPr lang="es-ES" sz="1200" dirty="0" smtClean="0"/>
              <a:t>de la </a:t>
            </a:r>
            <a:r>
              <a:rPr lang="es-ES" sz="1200" dirty="0"/>
              <a:t>investigación muestran que en la serie estudiada por Tello de 400 cráneos, se encontró que ciertamente 250 habían sido "curados" (65%).</a:t>
            </a:r>
            <a:endParaRPr lang="en-US" sz="1200" dirty="0"/>
          </a:p>
          <a:p>
            <a:pPr algn="just"/>
            <a:endParaRPr lang="en-US" sz="1200" dirty="0">
              <a:highlight>
                <a:srgbClr val="FFFF00"/>
              </a:highlight>
            </a:endParaRPr>
          </a:p>
          <a:p>
            <a:pPr algn="just"/>
            <a:r>
              <a:rPr lang="en-US" sz="1200" dirty="0"/>
              <a:t>
</a:t>
            </a:r>
            <a:endParaRPr lang="es-PE" sz="1200" dirty="0"/>
          </a:p>
        </p:txBody>
      </p:sp>
    </p:spTree>
    <p:extLst>
      <p:ext uri="{BB962C8B-B14F-4D97-AF65-F5344CB8AC3E}">
        <p14:creationId xmlns:p14="http://schemas.microsoft.com/office/powerpoint/2010/main" val="176500378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6F850060-9666-43BE-8F9C-F588E7010E52}"/>
              </a:ext>
            </a:extLst>
          </p:cNvPr>
          <p:cNvSpPr>
            <a:spLocks noGrp="1"/>
          </p:cNvSpPr>
          <p:nvPr>
            <p:ph type="title"/>
          </p:nvPr>
        </p:nvSpPr>
        <p:spPr>
          <a:xfrm>
            <a:off x="628650" y="917585"/>
            <a:ext cx="7886700" cy="435073"/>
          </a:xfrm>
        </p:spPr>
        <p:txBody>
          <a:bodyPr>
            <a:normAutofit/>
          </a:bodyPr>
          <a:lstStyle/>
          <a:p>
            <a:r>
              <a:rPr lang="en-US" sz="1800" b="1" dirty="0">
                <a:solidFill>
                  <a:schemeClr val="accent2"/>
                </a:solidFill>
                <a:effectLst>
                  <a:outerShdw blurRad="38100" dist="38100" dir="2700000" algn="tl">
                    <a:srgbClr val="000000">
                      <a:alpha val="43137"/>
                    </a:srgbClr>
                  </a:outerShdw>
                </a:effectLst>
              </a:rPr>
              <a:t>6 </a:t>
            </a:r>
            <a:r>
              <a:rPr lang="en-US" sz="1800" b="1" dirty="0" err="1" smtClean="0">
                <a:solidFill>
                  <a:schemeClr val="accent2"/>
                </a:solidFill>
                <a:effectLst>
                  <a:outerShdw blurRad="38100" dist="38100" dir="2700000" algn="tl">
                    <a:srgbClr val="000000">
                      <a:alpha val="43137"/>
                    </a:srgbClr>
                  </a:outerShdw>
                </a:effectLst>
              </a:rPr>
              <a:t>Trepanación</a:t>
            </a:r>
            <a:endParaRPr lang="es-PE" sz="1800" b="1" dirty="0">
              <a:solidFill>
                <a:schemeClr val="accent2"/>
              </a:solidFill>
              <a:effectLst>
                <a:outerShdw blurRad="38100" dist="38100" dir="2700000" algn="tl">
                  <a:srgbClr val="000000">
                    <a:alpha val="43137"/>
                  </a:srgbClr>
                </a:outerShdw>
              </a:effectLst>
            </a:endParaRPr>
          </a:p>
        </p:txBody>
      </p:sp>
      <p:sp>
        <p:nvSpPr>
          <p:cNvPr id="6" name="5 CuadroTexto"/>
          <p:cNvSpPr txBox="1"/>
          <p:nvPr/>
        </p:nvSpPr>
        <p:spPr>
          <a:xfrm>
            <a:off x="628650" y="1352658"/>
            <a:ext cx="7800975" cy="1915909"/>
          </a:xfrm>
          <a:prstGeom prst="rect">
            <a:avLst/>
          </a:prstGeom>
          <a:noFill/>
        </p:spPr>
        <p:txBody>
          <a:bodyPr wrap="square" lIns="68580" tIns="34290" rIns="68580" bIns="34290" rtlCol="0">
            <a:spAutoFit/>
          </a:bodyPr>
          <a:lstStyle/>
          <a:p>
            <a:pPr algn="just"/>
            <a:r>
              <a:rPr lang="es-ES" sz="1200" dirty="0" smtClean="0"/>
              <a:t>El </a:t>
            </a:r>
            <a:r>
              <a:rPr lang="es-ES" sz="1200" dirty="0"/>
              <a:t>resultado del estudio de los especímenes arqueológicos encontró que entre las posibles causas de la trepanación se podrían considerar:</a:t>
            </a:r>
          </a:p>
          <a:p>
            <a:pPr marL="171450" indent="-171450" algn="just">
              <a:buFont typeface="Arial" panose="020B0604020202020204" pitchFamily="34" charset="0"/>
              <a:buChar char="•"/>
            </a:pPr>
            <a:r>
              <a:rPr lang="es-ES" sz="1200" dirty="0"/>
              <a:t>Procesos inflamatorios</a:t>
            </a:r>
          </a:p>
          <a:p>
            <a:pPr marL="171450" indent="-171450" algn="just">
              <a:buFont typeface="Arial" panose="020B0604020202020204" pitchFamily="34" charset="0"/>
              <a:buChar char="•"/>
            </a:pPr>
            <a:r>
              <a:rPr lang="es-ES" sz="1200" dirty="0"/>
              <a:t>Hemorragias con levantamiento del periostio.</a:t>
            </a:r>
          </a:p>
          <a:p>
            <a:pPr marL="171450" indent="-171450" algn="just">
              <a:buFont typeface="Arial" panose="020B0604020202020204" pitchFamily="34" charset="0"/>
              <a:buChar char="•"/>
            </a:pPr>
            <a:r>
              <a:rPr lang="es-ES" sz="1200" dirty="0"/>
              <a:t>Tuberculosis</a:t>
            </a:r>
          </a:p>
          <a:p>
            <a:pPr marL="171450" indent="-171450" algn="just">
              <a:buFont typeface="Arial" panose="020B0604020202020204" pitchFamily="34" charset="0"/>
              <a:buChar char="•"/>
            </a:pPr>
            <a:r>
              <a:rPr lang="es-ES" sz="1200" dirty="0"/>
              <a:t>Osteomielitis</a:t>
            </a:r>
          </a:p>
          <a:p>
            <a:pPr marL="171450" indent="-171450" algn="just">
              <a:buFont typeface="Arial" panose="020B0604020202020204" pitchFamily="34" charset="0"/>
              <a:buChar char="•"/>
            </a:pPr>
            <a:r>
              <a:rPr lang="es-ES" sz="1200" dirty="0"/>
              <a:t>Tumores</a:t>
            </a:r>
            <a:endParaRPr lang="en-US" sz="1200" dirty="0" smtClean="0"/>
          </a:p>
          <a:p>
            <a:pPr marL="171450" indent="-171450" algn="just">
              <a:buFont typeface="Arial" panose="020B0604020202020204" pitchFamily="34" charset="0"/>
              <a:buChar char="•"/>
            </a:pPr>
            <a:endParaRPr lang="en-US" sz="1200" dirty="0" smtClean="0"/>
          </a:p>
          <a:p>
            <a:pPr marL="171450" indent="-171450" algn="just">
              <a:buFont typeface="Arial" panose="020B0604020202020204" pitchFamily="34" charset="0"/>
              <a:buChar char="•"/>
            </a:pPr>
            <a:endParaRPr lang="en-US" sz="1200" dirty="0"/>
          </a:p>
          <a:p>
            <a:pPr marL="171450" indent="-171450" algn="just">
              <a:buFont typeface="Arial" panose="020B0604020202020204" pitchFamily="34" charset="0"/>
              <a:buChar char="•"/>
            </a:pPr>
            <a:endParaRPr lang="en-US" sz="1200" dirty="0"/>
          </a:p>
        </p:txBody>
      </p:sp>
    </p:spTree>
    <p:extLst>
      <p:ext uri="{BB962C8B-B14F-4D97-AF65-F5344CB8AC3E}">
        <p14:creationId xmlns:p14="http://schemas.microsoft.com/office/powerpoint/2010/main" val="17650037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A5E32BB-D77F-4378-819F-EC99454B00D3}"/>
              </a:ext>
            </a:extLst>
          </p:cNvPr>
          <p:cNvSpPr>
            <a:spLocks noGrp="1"/>
          </p:cNvSpPr>
          <p:nvPr>
            <p:ph type="title"/>
          </p:nvPr>
        </p:nvSpPr>
        <p:spPr>
          <a:xfrm>
            <a:off x="628650" y="273844"/>
            <a:ext cx="7886700" cy="480968"/>
          </a:xfrm>
        </p:spPr>
        <p:txBody>
          <a:bodyPr>
            <a:normAutofit fontScale="90000"/>
          </a:bodyPr>
          <a:lstStyle/>
          <a:p>
            <a:r>
              <a:rPr lang="es-PE" dirty="0"/>
              <a:t/>
            </a:r>
            <a:br>
              <a:rPr lang="es-PE" dirty="0"/>
            </a:br>
            <a:endParaRPr lang="es-PE" sz="3000" b="1" i="1" dirty="0"/>
          </a:p>
        </p:txBody>
      </p:sp>
      <p:sp>
        <p:nvSpPr>
          <p:cNvPr id="3" name="Marcador de contenido 2">
            <a:extLst>
              <a:ext uri="{FF2B5EF4-FFF2-40B4-BE49-F238E27FC236}">
                <a16:creationId xmlns="" xmlns:a16="http://schemas.microsoft.com/office/drawing/2014/main" id="{7DF29685-4751-4296-8639-6E07CDAA873E}"/>
              </a:ext>
            </a:extLst>
          </p:cNvPr>
          <p:cNvSpPr>
            <a:spLocks noGrp="1"/>
          </p:cNvSpPr>
          <p:nvPr>
            <p:ph idx="1"/>
          </p:nvPr>
        </p:nvSpPr>
        <p:spPr>
          <a:xfrm>
            <a:off x="347751" y="1002821"/>
            <a:ext cx="8592987" cy="3381892"/>
          </a:xfrm>
          <a:solidFill>
            <a:schemeClr val="bg1"/>
          </a:solidFill>
        </p:spPr>
        <p:txBody>
          <a:bodyPr>
            <a:normAutofit/>
          </a:bodyPr>
          <a:lstStyle/>
          <a:p>
            <a:pPr marL="0" indent="0" algn="just">
              <a:buNone/>
            </a:pPr>
            <a:r>
              <a:rPr lang="en-US" sz="1200" dirty="0" smtClean="0"/>
              <a:t>En la </a:t>
            </a:r>
            <a:r>
              <a:rPr lang="en-US" sz="1200" dirty="0" err="1" smtClean="0"/>
              <a:t>cultura</a:t>
            </a:r>
            <a:r>
              <a:rPr lang="en-US" sz="1200" dirty="0" smtClean="0"/>
              <a:t> </a:t>
            </a:r>
            <a:r>
              <a:rPr lang="en-US" sz="1200" dirty="0" err="1" smtClean="0"/>
              <a:t>precolombina</a:t>
            </a:r>
            <a:r>
              <a:rPr lang="en-US" sz="1200" dirty="0" smtClean="0"/>
              <a:t> de México (Maya y Azteca) y </a:t>
            </a:r>
            <a:r>
              <a:rPr lang="en-US" sz="1200" dirty="0" err="1" smtClean="0"/>
              <a:t>Perú</a:t>
            </a:r>
            <a:r>
              <a:rPr lang="en-US" sz="1200" dirty="0" smtClean="0"/>
              <a:t>, la </a:t>
            </a:r>
            <a:r>
              <a:rPr lang="en-US" sz="1200" dirty="0" err="1" smtClean="0"/>
              <a:t>medicina</a:t>
            </a:r>
            <a:r>
              <a:rPr lang="en-US" sz="1200" dirty="0" smtClean="0"/>
              <a:t> </a:t>
            </a:r>
            <a:r>
              <a:rPr lang="en-US" sz="1200" dirty="0" err="1" smtClean="0"/>
              <a:t>tradicional</a:t>
            </a:r>
            <a:r>
              <a:rPr lang="en-US" sz="1200" dirty="0" smtClean="0"/>
              <a:t> era </a:t>
            </a:r>
            <a:r>
              <a:rPr lang="en-US" sz="1200" dirty="0" err="1" smtClean="0"/>
              <a:t>empírica</a:t>
            </a:r>
            <a:r>
              <a:rPr lang="en-US" sz="1200" dirty="0" smtClean="0"/>
              <a:t>, y se </a:t>
            </a:r>
            <a:r>
              <a:rPr lang="en-US" sz="1200" dirty="0" err="1" smtClean="0"/>
              <a:t>basaba</a:t>
            </a:r>
            <a:r>
              <a:rPr lang="en-US" sz="1200" dirty="0" smtClean="0"/>
              <a:t> en </a:t>
            </a:r>
            <a:r>
              <a:rPr lang="en-US" sz="1200" dirty="0" err="1" smtClean="0"/>
              <a:t>rituales</a:t>
            </a:r>
            <a:r>
              <a:rPr lang="en-US" sz="1200" dirty="0" smtClean="0"/>
              <a:t> </a:t>
            </a:r>
            <a:r>
              <a:rPr lang="en-US" sz="1200" dirty="0" err="1" smtClean="0"/>
              <a:t>mágicos</a:t>
            </a:r>
            <a:r>
              <a:rPr lang="en-US" sz="1200" dirty="0" smtClean="0"/>
              <a:t>, </a:t>
            </a:r>
            <a:r>
              <a:rPr lang="en-US" sz="1200" dirty="0" err="1" smtClean="0"/>
              <a:t>que</a:t>
            </a:r>
            <a:r>
              <a:rPr lang="en-US" sz="1200" dirty="0" smtClean="0"/>
              <a:t> se </a:t>
            </a:r>
            <a:r>
              <a:rPr lang="en-US" sz="1200" dirty="0" err="1" smtClean="0"/>
              <a:t>encuentran</a:t>
            </a:r>
            <a:r>
              <a:rPr lang="en-US" sz="1200" dirty="0" smtClean="0"/>
              <a:t> </a:t>
            </a:r>
            <a:r>
              <a:rPr lang="en-US" sz="1200" dirty="0" err="1" smtClean="0"/>
              <a:t>recogidos</a:t>
            </a:r>
            <a:r>
              <a:rPr lang="en-US" sz="1200" dirty="0" smtClean="0"/>
              <a:t> en </a:t>
            </a:r>
            <a:r>
              <a:rPr lang="en-US" sz="1200" dirty="0" err="1" smtClean="0"/>
              <a:t>cerámicas</a:t>
            </a:r>
            <a:r>
              <a:rPr lang="en-US" sz="1200" dirty="0" smtClean="0"/>
              <a:t>, </a:t>
            </a:r>
            <a:r>
              <a:rPr lang="en-US" sz="1200" dirty="0" err="1" smtClean="0"/>
              <a:t>restos</a:t>
            </a:r>
            <a:r>
              <a:rPr lang="en-US" sz="1200" dirty="0" smtClean="0"/>
              <a:t> </a:t>
            </a:r>
            <a:r>
              <a:rPr lang="en-US" sz="1200" dirty="0" err="1" smtClean="0"/>
              <a:t>óseos</a:t>
            </a:r>
            <a:r>
              <a:rPr lang="en-US" sz="1200" dirty="0" smtClean="0"/>
              <a:t> y </a:t>
            </a:r>
            <a:r>
              <a:rPr lang="en-US" sz="1200" dirty="0" err="1" smtClean="0"/>
              <a:t>otros</a:t>
            </a:r>
            <a:r>
              <a:rPr lang="en-US" sz="1200" dirty="0" smtClean="0"/>
              <a:t> </a:t>
            </a:r>
            <a:r>
              <a:rPr lang="en-US" sz="1200" dirty="0" err="1" smtClean="0"/>
              <a:t>objetos</a:t>
            </a:r>
            <a:r>
              <a:rPr lang="en-US" sz="1200" dirty="0" smtClean="0"/>
              <a:t>. </a:t>
            </a:r>
            <a:r>
              <a:rPr lang="en-US" sz="1200" dirty="0" err="1" smtClean="0"/>
              <a:t>Todos</a:t>
            </a:r>
            <a:r>
              <a:rPr lang="en-US" sz="1200" dirty="0" smtClean="0"/>
              <a:t> </a:t>
            </a:r>
            <a:r>
              <a:rPr lang="en-US" sz="1200" dirty="0" err="1" smtClean="0"/>
              <a:t>estos</a:t>
            </a:r>
            <a:r>
              <a:rPr lang="en-US" sz="1200" dirty="0" smtClean="0"/>
              <a:t> </a:t>
            </a:r>
            <a:r>
              <a:rPr lang="en-US" sz="1200" dirty="0" err="1" smtClean="0"/>
              <a:t>elementos</a:t>
            </a:r>
            <a:r>
              <a:rPr lang="en-US" sz="1200" dirty="0" smtClean="0"/>
              <a:t> </a:t>
            </a:r>
            <a:r>
              <a:rPr lang="en-US" sz="1200" dirty="0" err="1" smtClean="0"/>
              <a:t>revelan</a:t>
            </a:r>
            <a:r>
              <a:rPr lang="en-US" sz="1200" dirty="0" smtClean="0"/>
              <a:t> el </a:t>
            </a:r>
            <a:r>
              <a:rPr lang="en-US" sz="1200" dirty="0" err="1" smtClean="0"/>
              <a:t>conocimiento</a:t>
            </a:r>
            <a:r>
              <a:rPr lang="en-US" sz="1200" dirty="0" smtClean="0"/>
              <a:t> de </a:t>
            </a:r>
            <a:r>
              <a:rPr lang="en-US" sz="1200" dirty="0" err="1" smtClean="0"/>
              <a:t>estas</a:t>
            </a:r>
            <a:r>
              <a:rPr lang="en-US" sz="1200" dirty="0" smtClean="0"/>
              <a:t> </a:t>
            </a:r>
            <a:r>
              <a:rPr lang="en-US" sz="1200" dirty="0" err="1" smtClean="0"/>
              <a:t>culturas</a:t>
            </a:r>
            <a:r>
              <a:rPr lang="en-US" sz="1200" dirty="0" smtClean="0"/>
              <a:t>.</a:t>
            </a:r>
          </a:p>
          <a:p>
            <a:pPr algn="just"/>
            <a:endParaRPr lang="en-US" sz="1200" dirty="0" smtClean="0"/>
          </a:p>
          <a:p>
            <a:pPr marL="0" indent="0" algn="just">
              <a:buNone/>
            </a:pPr>
            <a:r>
              <a:rPr lang="en-US" sz="1200" dirty="0" err="1" smtClean="0"/>
              <a:t>Exiten</a:t>
            </a:r>
            <a:r>
              <a:rPr lang="en-US" sz="1200" dirty="0" smtClean="0"/>
              <a:t> </a:t>
            </a:r>
            <a:r>
              <a:rPr lang="en-US" sz="1200" dirty="0" err="1" smtClean="0"/>
              <a:t>pruebas</a:t>
            </a:r>
            <a:r>
              <a:rPr lang="en-US" sz="1200" dirty="0" smtClean="0"/>
              <a:t> de </a:t>
            </a:r>
            <a:r>
              <a:rPr lang="en-US" sz="1200" dirty="0" err="1" smtClean="0"/>
              <a:t>que</a:t>
            </a:r>
            <a:r>
              <a:rPr lang="en-US" sz="1200" dirty="0" smtClean="0"/>
              <a:t> los </a:t>
            </a:r>
            <a:r>
              <a:rPr lang="en-US" sz="1200" dirty="0" err="1" smtClean="0"/>
              <a:t>chamánes</a:t>
            </a:r>
            <a:r>
              <a:rPr lang="en-US" sz="1200" dirty="0" smtClean="0"/>
              <a:t> </a:t>
            </a:r>
            <a:r>
              <a:rPr lang="en-US" sz="1200" dirty="0" err="1" smtClean="0"/>
              <a:t>han</a:t>
            </a:r>
            <a:r>
              <a:rPr lang="en-US" sz="1200" dirty="0" smtClean="0"/>
              <a:t> </a:t>
            </a:r>
            <a:r>
              <a:rPr lang="en-US" sz="1200" dirty="0" err="1" smtClean="0"/>
              <a:t>tratado</a:t>
            </a:r>
            <a:r>
              <a:rPr lang="en-US" sz="1200" dirty="0" smtClean="0"/>
              <a:t> </a:t>
            </a:r>
            <a:r>
              <a:rPr lang="en-US" sz="1200" dirty="0" err="1" smtClean="0"/>
              <a:t>diversas</a:t>
            </a:r>
            <a:r>
              <a:rPr lang="en-US" sz="1200" dirty="0" smtClean="0"/>
              <a:t> </a:t>
            </a:r>
            <a:r>
              <a:rPr lang="en-US" sz="1200" dirty="0" err="1" smtClean="0"/>
              <a:t>patologías</a:t>
            </a:r>
            <a:r>
              <a:rPr lang="en-US" sz="1200" dirty="0" smtClean="0"/>
              <a:t> </a:t>
            </a:r>
            <a:r>
              <a:rPr lang="en-US" sz="1200" dirty="0" err="1" smtClean="0"/>
              <a:t>durante</a:t>
            </a:r>
            <a:r>
              <a:rPr lang="en-US" sz="1200" dirty="0" smtClean="0"/>
              <a:t> el </a:t>
            </a:r>
            <a:r>
              <a:rPr lang="en-US" sz="1200" dirty="0" err="1" smtClean="0"/>
              <a:t>periodo</a:t>
            </a:r>
            <a:r>
              <a:rPr lang="en-US" sz="1200" dirty="0" smtClean="0"/>
              <a:t> </a:t>
            </a:r>
            <a:r>
              <a:rPr lang="en-US" sz="1200" dirty="0" err="1" smtClean="0"/>
              <a:t>precolombino</a:t>
            </a:r>
            <a:r>
              <a:rPr lang="en-US" sz="1200" dirty="0" smtClean="0"/>
              <a:t>, </a:t>
            </a:r>
            <a:r>
              <a:rPr lang="en-US" sz="1200" dirty="0" err="1" smtClean="0"/>
              <a:t>como</a:t>
            </a:r>
            <a:r>
              <a:rPr lang="en-US" sz="1200" dirty="0" smtClean="0"/>
              <a:t>:</a:t>
            </a:r>
          </a:p>
          <a:p>
            <a:pPr algn="just"/>
            <a:r>
              <a:rPr lang="en-US" sz="1200" dirty="0" err="1" smtClean="0"/>
              <a:t>Epilepsia</a:t>
            </a:r>
            <a:endParaRPr lang="en-US" sz="1200" dirty="0" smtClean="0"/>
          </a:p>
          <a:p>
            <a:pPr algn="just"/>
            <a:r>
              <a:rPr lang="en-US" sz="1200" dirty="0" err="1" smtClean="0"/>
              <a:t>Tetano</a:t>
            </a:r>
            <a:endParaRPr lang="en-US" sz="1200" dirty="0" smtClean="0"/>
          </a:p>
          <a:p>
            <a:pPr algn="just"/>
            <a:r>
              <a:rPr lang="en-US" sz="1200" dirty="0" err="1" smtClean="0"/>
              <a:t>Parálisis</a:t>
            </a:r>
            <a:r>
              <a:rPr lang="en-US" sz="1200" dirty="0" smtClean="0"/>
              <a:t> facial</a:t>
            </a:r>
          </a:p>
          <a:p>
            <a:pPr algn="just"/>
            <a:r>
              <a:rPr lang="en-US" sz="1200" dirty="0" err="1" smtClean="0"/>
              <a:t>Dolencias</a:t>
            </a:r>
            <a:r>
              <a:rPr lang="en-US" sz="1200" dirty="0" smtClean="0"/>
              <a:t> </a:t>
            </a:r>
            <a:r>
              <a:rPr lang="en-US" sz="1200" dirty="0" err="1" smtClean="0"/>
              <a:t>como</a:t>
            </a:r>
            <a:r>
              <a:rPr lang="en-US" sz="1200" dirty="0" smtClean="0"/>
              <a:t> la </a:t>
            </a:r>
            <a:r>
              <a:rPr lang="en-US" sz="1200" dirty="0" err="1" smtClean="0"/>
              <a:t>enfermedad</a:t>
            </a:r>
            <a:r>
              <a:rPr lang="en-US" sz="1200" dirty="0" smtClean="0"/>
              <a:t> de </a:t>
            </a:r>
            <a:r>
              <a:rPr lang="en-US" sz="1200" dirty="0" err="1" smtClean="0"/>
              <a:t>Pott</a:t>
            </a:r>
            <a:endParaRPr lang="en-US" sz="1200" dirty="0" smtClean="0"/>
          </a:p>
          <a:p>
            <a:pPr algn="just"/>
            <a:r>
              <a:rPr lang="en-US" sz="1200" dirty="0" err="1" smtClean="0"/>
              <a:t>Deformación</a:t>
            </a:r>
            <a:r>
              <a:rPr lang="en-US" sz="1200" dirty="0" smtClean="0"/>
              <a:t> </a:t>
            </a:r>
            <a:r>
              <a:rPr lang="en-US" sz="1200" dirty="0" err="1" smtClean="0"/>
              <a:t>craneal</a:t>
            </a:r>
            <a:endParaRPr lang="en-US" sz="1200" dirty="0" smtClean="0"/>
          </a:p>
          <a:p>
            <a:pPr algn="just"/>
            <a:r>
              <a:rPr lang="en-US" sz="1200" dirty="0" err="1" smtClean="0"/>
              <a:t>Trepanación</a:t>
            </a:r>
            <a:r>
              <a:rPr lang="en-US" sz="1200" dirty="0" smtClean="0"/>
              <a:t> </a:t>
            </a:r>
            <a:r>
              <a:rPr lang="en-US" sz="1200" dirty="0" err="1" smtClean="0"/>
              <a:t>craneal</a:t>
            </a:r>
            <a:endParaRPr lang="en-US" sz="1200" dirty="0" smtClean="0"/>
          </a:p>
          <a:p>
            <a:pPr algn="just"/>
            <a:r>
              <a:rPr lang="en-US" sz="1200" dirty="0" smtClean="0"/>
              <a:t>Entre </a:t>
            </a:r>
            <a:r>
              <a:rPr lang="en-US" sz="1200" dirty="0" err="1" smtClean="0"/>
              <a:t>otros</a:t>
            </a:r>
            <a:endParaRPr lang="en-US" sz="1200" dirty="0" smtClean="0"/>
          </a:p>
        </p:txBody>
      </p:sp>
      <p:sp>
        <p:nvSpPr>
          <p:cNvPr id="4" name="CuadroTexto 3"/>
          <p:cNvSpPr txBox="1"/>
          <p:nvPr/>
        </p:nvSpPr>
        <p:spPr>
          <a:xfrm>
            <a:off x="155276" y="4177979"/>
            <a:ext cx="8617789" cy="654025"/>
          </a:xfrm>
          <a:prstGeom prst="rect">
            <a:avLst/>
          </a:prstGeom>
          <a:noFill/>
        </p:spPr>
        <p:txBody>
          <a:bodyPr wrap="square" lIns="68580" tIns="34290" rIns="68580" bIns="34290" rtlCol="0">
            <a:spAutoFit/>
          </a:bodyPr>
          <a:lstStyle/>
          <a:p>
            <a:r>
              <a:rPr lang="en-US" sz="1000" dirty="0" err="1"/>
              <a:t>Galán-Rodas</a:t>
            </a:r>
            <a:r>
              <a:rPr lang="en-US" sz="1000" dirty="0"/>
              <a:t> </a:t>
            </a:r>
            <a:r>
              <a:rPr lang="en-US" sz="1000" dirty="0" err="1"/>
              <a:t>Edén</a:t>
            </a:r>
            <a:r>
              <a:rPr lang="en-US" sz="1000" dirty="0"/>
              <a:t>, </a:t>
            </a:r>
            <a:r>
              <a:rPr lang="en-US" sz="1000" dirty="0" err="1"/>
              <a:t>Laberiano</a:t>
            </a:r>
            <a:r>
              <a:rPr lang="en-US" sz="1000" dirty="0"/>
              <a:t> </a:t>
            </a:r>
            <a:r>
              <a:rPr lang="en-US" sz="1000" dirty="0" err="1"/>
              <a:t>Fernández</a:t>
            </a:r>
            <a:r>
              <a:rPr lang="en-US" sz="1000" dirty="0"/>
              <a:t> Caddie, </a:t>
            </a:r>
            <a:r>
              <a:rPr lang="en-US" sz="1000" dirty="0" err="1"/>
              <a:t>Maguiña</a:t>
            </a:r>
            <a:r>
              <a:rPr lang="en-US" sz="1000" dirty="0"/>
              <a:t> Vargas </a:t>
            </a:r>
            <a:r>
              <a:rPr lang="en-US" sz="1000" dirty="0" err="1"/>
              <a:t>Ciro</a:t>
            </a:r>
            <a:r>
              <a:rPr lang="en-US" sz="1000" dirty="0"/>
              <a:t>. </a:t>
            </a:r>
            <a:r>
              <a:rPr lang="en-US" sz="1000" dirty="0" err="1"/>
              <a:t>Historia</a:t>
            </a:r>
            <a:r>
              <a:rPr lang="en-US" sz="1000" dirty="0"/>
              <a:t> del </a:t>
            </a:r>
            <a:r>
              <a:rPr lang="en-US" sz="1000" dirty="0" err="1"/>
              <a:t>Tumi</a:t>
            </a:r>
            <a:r>
              <a:rPr lang="en-US" sz="1000" dirty="0"/>
              <a:t>: </a:t>
            </a:r>
            <a:r>
              <a:rPr lang="en-US" sz="1000" dirty="0" err="1"/>
              <a:t>Símbolo</a:t>
            </a:r>
            <a:r>
              <a:rPr lang="en-US" sz="1000" dirty="0"/>
              <a:t> de la </a:t>
            </a:r>
            <a:r>
              <a:rPr lang="en-US" sz="1000" dirty="0" err="1"/>
              <a:t>Medicina</a:t>
            </a:r>
            <a:r>
              <a:rPr lang="en-US" sz="1000" dirty="0"/>
              <a:t> Peruana y del </a:t>
            </a:r>
            <a:r>
              <a:rPr lang="en-US" sz="1000" dirty="0" err="1"/>
              <a:t>Colegio</a:t>
            </a:r>
            <a:r>
              <a:rPr lang="en-US" sz="1000" dirty="0"/>
              <a:t> </a:t>
            </a:r>
            <a:r>
              <a:rPr lang="en-US" sz="1000" dirty="0" err="1"/>
              <a:t>Médico</a:t>
            </a:r>
            <a:r>
              <a:rPr lang="en-US" sz="1000" dirty="0"/>
              <a:t> del </a:t>
            </a:r>
            <a:r>
              <a:rPr lang="en-US" sz="1000" dirty="0" err="1"/>
              <a:t>Perú</a:t>
            </a:r>
            <a:r>
              <a:rPr lang="en-US" sz="1000" dirty="0"/>
              <a:t>. </a:t>
            </a:r>
            <a:r>
              <a:rPr lang="en-US" sz="1000" dirty="0" err="1"/>
              <a:t>Acta</a:t>
            </a:r>
            <a:r>
              <a:rPr lang="en-US" sz="1000" dirty="0"/>
              <a:t> </a:t>
            </a:r>
            <a:r>
              <a:rPr lang="en-US" sz="1000" dirty="0" err="1"/>
              <a:t>méd</a:t>
            </a:r>
            <a:r>
              <a:rPr lang="en-US" sz="1000" dirty="0"/>
              <a:t>. peruana  [Internet]. 2012  </a:t>
            </a:r>
            <a:r>
              <a:rPr lang="en-US" sz="1000" dirty="0" err="1"/>
              <a:t>Ene</a:t>
            </a:r>
            <a:r>
              <a:rPr lang="en-US" sz="1000" dirty="0"/>
              <a:t> [</a:t>
            </a:r>
            <a:r>
              <a:rPr lang="en-US" sz="1000" dirty="0" err="1"/>
              <a:t>citado</a:t>
            </a:r>
            <a:r>
              <a:rPr lang="en-US" sz="1000" dirty="0"/>
              <a:t>  2020  Mar  20] ;  29( 1 ): 56-58. </a:t>
            </a:r>
            <a:r>
              <a:rPr lang="en-US" sz="1000" dirty="0" err="1"/>
              <a:t>Disponible</a:t>
            </a:r>
            <a:r>
              <a:rPr lang="en-US" sz="1000" dirty="0"/>
              <a:t> </a:t>
            </a:r>
            <a:r>
              <a:rPr lang="en-US" sz="1000" dirty="0" err="1"/>
              <a:t>en</a:t>
            </a:r>
            <a:r>
              <a:rPr lang="en-US" sz="1000" dirty="0"/>
              <a:t>: </a:t>
            </a:r>
            <a:r>
              <a:rPr lang="en-US" sz="1000" dirty="0">
                <a:hlinkClick r:id="rId2"/>
              </a:rPr>
              <a:t>http://www.scielo.org.pe/scielo.php?script=sci_arttext&amp;pid=S1728-59172012000100014&amp;lng=es</a:t>
            </a:r>
            <a:endParaRPr lang="en-US" sz="1000" dirty="0"/>
          </a:p>
          <a:p>
            <a:endParaRPr lang="en-US" sz="800" dirty="0"/>
          </a:p>
        </p:txBody>
      </p:sp>
    </p:spTree>
    <p:extLst>
      <p:ext uri="{BB962C8B-B14F-4D97-AF65-F5344CB8AC3E}">
        <p14:creationId xmlns:p14="http://schemas.microsoft.com/office/powerpoint/2010/main" val="210699348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6F850060-9666-43BE-8F9C-F588E7010E52}"/>
              </a:ext>
            </a:extLst>
          </p:cNvPr>
          <p:cNvSpPr>
            <a:spLocks noGrp="1"/>
          </p:cNvSpPr>
          <p:nvPr>
            <p:ph type="title"/>
          </p:nvPr>
        </p:nvSpPr>
        <p:spPr>
          <a:xfrm>
            <a:off x="585787" y="1016956"/>
            <a:ext cx="7886700" cy="393976"/>
          </a:xfrm>
        </p:spPr>
        <p:txBody>
          <a:bodyPr>
            <a:normAutofit/>
          </a:bodyPr>
          <a:lstStyle/>
          <a:p>
            <a:r>
              <a:rPr lang="en-US" sz="1800" b="1" dirty="0">
                <a:solidFill>
                  <a:schemeClr val="accent2"/>
                </a:solidFill>
                <a:effectLst>
                  <a:outerShdw blurRad="38100" dist="38100" dir="2700000" algn="tl">
                    <a:srgbClr val="000000">
                      <a:alpha val="43137"/>
                    </a:srgbClr>
                  </a:outerShdw>
                </a:effectLst>
              </a:rPr>
              <a:t>6. </a:t>
            </a:r>
            <a:r>
              <a:rPr lang="en-US" sz="1800" b="1" dirty="0" err="1" smtClean="0">
                <a:solidFill>
                  <a:schemeClr val="accent2"/>
                </a:solidFill>
                <a:effectLst>
                  <a:outerShdw blurRad="38100" dist="38100" dir="2700000" algn="tl">
                    <a:srgbClr val="000000">
                      <a:alpha val="43137"/>
                    </a:srgbClr>
                  </a:outerShdw>
                </a:effectLst>
              </a:rPr>
              <a:t>Trepanación</a:t>
            </a:r>
            <a:endParaRPr lang="es-PE" sz="1800" b="1" dirty="0">
              <a:solidFill>
                <a:schemeClr val="accent2"/>
              </a:solidFill>
              <a:effectLst>
                <a:outerShdw blurRad="38100" dist="38100" dir="2700000" algn="tl">
                  <a:srgbClr val="000000">
                    <a:alpha val="43137"/>
                  </a:srgbClr>
                </a:outerShdw>
              </a:effectLst>
            </a:endParaRPr>
          </a:p>
        </p:txBody>
      </p:sp>
      <p:sp>
        <p:nvSpPr>
          <p:cNvPr id="6" name="5 CuadroTexto"/>
          <p:cNvSpPr txBox="1"/>
          <p:nvPr/>
        </p:nvSpPr>
        <p:spPr>
          <a:xfrm>
            <a:off x="628650" y="1410932"/>
            <a:ext cx="7800975" cy="1915909"/>
          </a:xfrm>
          <a:prstGeom prst="rect">
            <a:avLst/>
          </a:prstGeom>
          <a:noFill/>
        </p:spPr>
        <p:txBody>
          <a:bodyPr wrap="square" lIns="68580" tIns="34290" rIns="68580" bIns="34290" rtlCol="0">
            <a:spAutoFit/>
          </a:bodyPr>
          <a:lstStyle/>
          <a:p>
            <a:pPr algn="just"/>
            <a:endParaRPr lang="en-US" sz="1200" dirty="0" smtClean="0"/>
          </a:p>
          <a:p>
            <a:pPr algn="just"/>
            <a:r>
              <a:rPr lang="en-US" sz="1200" dirty="0"/>
              <a:t>Weiss ha </a:t>
            </a:r>
            <a:r>
              <a:rPr lang="en-US" sz="1200" dirty="0" err="1" smtClean="0"/>
              <a:t>escrito</a:t>
            </a:r>
            <a:r>
              <a:rPr lang="en-US" sz="1200" dirty="0" smtClean="0"/>
              <a:t> </a:t>
            </a:r>
            <a:r>
              <a:rPr lang="en-US" sz="1200" dirty="0" err="1" smtClean="0"/>
              <a:t>sobre</a:t>
            </a:r>
            <a:r>
              <a:rPr lang="en-US" sz="1200" dirty="0" smtClean="0"/>
              <a:t> l</a:t>
            </a:r>
            <a:r>
              <a:rPr lang="es-ES" sz="1200" dirty="0" smtClean="0"/>
              <a:t>os </a:t>
            </a:r>
            <a:r>
              <a:rPr lang="es-ES" sz="1200" dirty="0"/>
              <a:t>estudios radiológicos de los cráneos </a:t>
            </a:r>
            <a:r>
              <a:rPr lang="es-ES" sz="1200" dirty="0" smtClean="0"/>
              <a:t>trepanados </a:t>
            </a:r>
            <a:r>
              <a:rPr lang="es-ES" sz="1200" dirty="0"/>
              <a:t>por cirujanos peruanos </a:t>
            </a:r>
            <a:r>
              <a:rPr lang="es-ES" sz="1200" dirty="0" smtClean="0"/>
              <a:t>precolombinos que: </a:t>
            </a:r>
          </a:p>
          <a:p>
            <a:pPr algn="just"/>
            <a:endParaRPr lang="es-ES" sz="1200" dirty="0"/>
          </a:p>
          <a:p>
            <a:pPr marL="171450" indent="-171450" algn="just">
              <a:buFont typeface="Arial" pitchFamily="34" charset="0"/>
              <a:buChar char="•"/>
            </a:pPr>
            <a:r>
              <a:rPr lang="es-ES" sz="1200" dirty="0" smtClean="0"/>
              <a:t>"</a:t>
            </a:r>
            <a:r>
              <a:rPr lang="es-ES" sz="1200" dirty="0"/>
              <a:t>revelan </a:t>
            </a:r>
            <a:r>
              <a:rPr lang="es-ES" sz="1200" dirty="0" smtClean="0"/>
              <a:t>un </a:t>
            </a:r>
            <a:r>
              <a:rPr lang="es-ES" sz="1200" dirty="0"/>
              <a:t>conocimiento anatómico </a:t>
            </a:r>
            <a:r>
              <a:rPr lang="es-ES" sz="1200" dirty="0" smtClean="0"/>
              <a:t>y una destreza </a:t>
            </a:r>
            <a:r>
              <a:rPr lang="es-ES" sz="1200" dirty="0"/>
              <a:t>y delicadeza insuperable de las manos, el puente que divide las heridas es un lujo de la disección ósea" </a:t>
            </a:r>
            <a:r>
              <a:rPr lang="es-ES" sz="1200" dirty="0" smtClean="0"/>
              <a:t>...</a:t>
            </a:r>
          </a:p>
          <a:p>
            <a:pPr marL="171450" indent="-171450" algn="just">
              <a:buFont typeface="Arial" pitchFamily="34" charset="0"/>
              <a:buChar char="•"/>
            </a:pPr>
            <a:endParaRPr lang="es-ES" sz="1200" dirty="0"/>
          </a:p>
          <a:p>
            <a:pPr marL="171450" indent="-171450" algn="just">
              <a:buFont typeface="Arial" pitchFamily="34" charset="0"/>
              <a:buChar char="•"/>
            </a:pPr>
            <a:r>
              <a:rPr lang="es-ES" sz="1200" dirty="0" smtClean="0"/>
              <a:t> </a:t>
            </a:r>
            <a:r>
              <a:rPr lang="es-ES" sz="1200" dirty="0"/>
              <a:t>"El recurso de </a:t>
            </a:r>
            <a:r>
              <a:rPr lang="es-ES" sz="1200" dirty="0" smtClean="0"/>
              <a:t>seccionar la superficie interna </a:t>
            </a:r>
            <a:r>
              <a:rPr lang="es-ES" sz="1200" dirty="0"/>
              <a:t>sin </a:t>
            </a:r>
            <a:r>
              <a:rPr lang="es-ES" sz="1200" dirty="0" smtClean="0"/>
              <a:t>penetrar en </a:t>
            </a:r>
            <a:r>
              <a:rPr lang="es-ES" sz="1200" dirty="0"/>
              <a:t>la cavidad craneal a menudo ha sido utilizada por cirujanos peruanos en el área delicada de la cabeza ”</a:t>
            </a:r>
            <a:endParaRPr lang="en-US" sz="1200" dirty="0"/>
          </a:p>
          <a:p>
            <a:pPr algn="just"/>
            <a:r>
              <a:rPr lang="en-US" sz="1200" dirty="0"/>
              <a:t>
</a:t>
            </a:r>
          </a:p>
        </p:txBody>
      </p:sp>
    </p:spTree>
    <p:extLst>
      <p:ext uri="{BB962C8B-B14F-4D97-AF65-F5344CB8AC3E}">
        <p14:creationId xmlns:p14="http://schemas.microsoft.com/office/powerpoint/2010/main" val="176500378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245DDF96-F896-4AA1-8DD3-EECDE210202B}"/>
              </a:ext>
            </a:extLst>
          </p:cNvPr>
          <p:cNvSpPr>
            <a:spLocks noGrp="1"/>
          </p:cNvSpPr>
          <p:nvPr>
            <p:ph type="title"/>
          </p:nvPr>
        </p:nvSpPr>
        <p:spPr>
          <a:xfrm>
            <a:off x="284862" y="1003310"/>
            <a:ext cx="7886700" cy="311783"/>
          </a:xfrm>
        </p:spPr>
        <p:txBody>
          <a:bodyPr>
            <a:normAutofit fontScale="90000"/>
          </a:bodyPr>
          <a:lstStyle/>
          <a:p>
            <a:r>
              <a:rPr lang="en-US" sz="1800" b="1" dirty="0">
                <a:solidFill>
                  <a:schemeClr val="accent2"/>
                </a:solidFill>
                <a:effectLst>
                  <a:outerShdw blurRad="38100" dist="38100" dir="2700000" algn="tl">
                    <a:srgbClr val="000000">
                      <a:alpha val="43137"/>
                    </a:srgbClr>
                  </a:outerShdw>
                </a:effectLst>
              </a:rPr>
              <a:t>6. </a:t>
            </a:r>
            <a:r>
              <a:rPr lang="en-US" sz="1800" b="1" dirty="0" err="1" smtClean="0">
                <a:solidFill>
                  <a:schemeClr val="accent2"/>
                </a:solidFill>
                <a:effectLst>
                  <a:outerShdw blurRad="38100" dist="38100" dir="2700000" algn="tl">
                    <a:srgbClr val="000000">
                      <a:alpha val="43137"/>
                    </a:srgbClr>
                  </a:outerShdw>
                </a:effectLst>
              </a:rPr>
              <a:t>Trepanaci</a:t>
            </a:r>
            <a:r>
              <a:rPr lang="en-US" sz="1800" b="1" dirty="0" err="1" smtClean="0">
                <a:solidFill>
                  <a:schemeClr val="accent2"/>
                </a:solidFill>
                <a:effectLst>
                  <a:outerShdw blurRad="38100" dist="38100" dir="2700000" algn="tl">
                    <a:srgbClr val="000000">
                      <a:alpha val="43137"/>
                    </a:srgbClr>
                  </a:outerShdw>
                </a:effectLst>
              </a:rPr>
              <a:t>ón</a:t>
            </a:r>
            <a:endParaRPr lang="es-PE" sz="18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 xmlns:a16="http://schemas.microsoft.com/office/drawing/2014/main" id="{9791854C-4A33-4736-96F2-4B9F3CCB196A}"/>
              </a:ext>
            </a:extLst>
          </p:cNvPr>
          <p:cNvSpPr>
            <a:spLocks noGrp="1"/>
          </p:cNvSpPr>
          <p:nvPr>
            <p:ph idx="1"/>
          </p:nvPr>
        </p:nvSpPr>
        <p:spPr>
          <a:xfrm>
            <a:off x="211347" y="1369219"/>
            <a:ext cx="3994031" cy="3302082"/>
          </a:xfrm>
        </p:spPr>
        <p:txBody>
          <a:bodyPr>
            <a:normAutofit/>
          </a:bodyPr>
          <a:lstStyle/>
          <a:p>
            <a:pPr marL="0" indent="0" algn="just">
              <a:buNone/>
            </a:pPr>
            <a:r>
              <a:rPr lang="es-ES" sz="1300" dirty="0" smtClean="0"/>
              <a:t>“</a:t>
            </a:r>
            <a:r>
              <a:rPr lang="es-ES" sz="1300" dirty="0"/>
              <a:t>Increíble cráneo que muestra el impresionante resultado de una </a:t>
            </a:r>
            <a:r>
              <a:rPr lang="es-ES" sz="1300" dirty="0" err="1"/>
              <a:t>craneoplastia</a:t>
            </a:r>
            <a:r>
              <a:rPr lang="es-ES" sz="1300" dirty="0"/>
              <a:t> frontal realizada con placa de oro, seguida de una curación perfecta alrededor del hueso. Se observa una craniectomía abierta transversal más pequeña sobre la región parietal izquierda "</a:t>
            </a:r>
          </a:p>
          <a:p>
            <a:pPr marL="0" indent="0">
              <a:buNone/>
            </a:pPr>
            <a:endParaRPr lang="es-ES" sz="1300" dirty="0"/>
          </a:p>
          <a:p>
            <a:pPr marL="0" indent="0">
              <a:buNone/>
            </a:pPr>
            <a:r>
              <a:rPr lang="es-ES" sz="1300" dirty="0"/>
              <a:t>Este importante cráneo puede verse en el Museo Oro del </a:t>
            </a:r>
            <a:r>
              <a:rPr lang="es-ES" sz="1300" dirty="0" err="1" smtClean="0"/>
              <a:t>Peru</a:t>
            </a:r>
            <a:r>
              <a:rPr lang="es-ES" sz="1300" dirty="0" smtClean="0"/>
              <a:t>, en la ciudad de Lima.</a:t>
            </a:r>
            <a:endParaRPr lang="en-US" sz="1300" dirty="0"/>
          </a:p>
          <a:p>
            <a:pPr marL="0" indent="0">
              <a:buNone/>
            </a:pPr>
            <a:endParaRPr lang="en-US" sz="1500" dirty="0" smtClean="0"/>
          </a:p>
          <a:p>
            <a:pPr marL="0" indent="0">
              <a:buNone/>
            </a:pPr>
            <a:endParaRPr lang="en-US" sz="1500" dirty="0"/>
          </a:p>
          <a:p>
            <a:pPr marL="0" indent="0">
              <a:buNone/>
            </a:pPr>
            <a:r>
              <a:rPr lang="en-US" sz="1100" dirty="0"/>
              <a:t>Marino, R., &amp; Gonzales-Portillo, M. (2000). Preconquest Peruvian Neurosurgeons: A Study of Inca and Pre-Columbian Trephination and the Art of Medicine in Ancient Peru. Neurosurgery, 47(4), 940–950. doi:10.1097/00006123-200010000-00028 </a:t>
            </a:r>
            <a:endParaRPr lang="es-PE" sz="1100" dirty="0"/>
          </a:p>
        </p:txBody>
      </p:sp>
      <p:pic>
        <p:nvPicPr>
          <p:cNvPr id="4" name="Imagen 3">
            <a:extLst>
              <a:ext uri="{FF2B5EF4-FFF2-40B4-BE49-F238E27FC236}">
                <a16:creationId xmlns="" xmlns:a16="http://schemas.microsoft.com/office/drawing/2014/main" id="{A33B0055-050F-4E7E-AF96-F3EA9E06A6BE}"/>
              </a:ext>
            </a:extLst>
          </p:cNvPr>
          <p:cNvPicPr>
            <a:picLocks noChangeAspect="1"/>
          </p:cNvPicPr>
          <p:nvPr/>
        </p:nvPicPr>
        <p:blipFill rotWithShape="1">
          <a:blip r:embed="rId2"/>
          <a:srcRect l="43347" t="39665" r="29149" b="10691"/>
          <a:stretch/>
        </p:blipFill>
        <p:spPr>
          <a:xfrm>
            <a:off x="5129761" y="1086607"/>
            <a:ext cx="3041801" cy="3660054"/>
          </a:xfrm>
          <a:prstGeom prst="rect">
            <a:avLst/>
          </a:prstGeom>
        </p:spPr>
      </p:pic>
    </p:spTree>
    <p:extLst>
      <p:ext uri="{BB962C8B-B14F-4D97-AF65-F5344CB8AC3E}">
        <p14:creationId xmlns:p14="http://schemas.microsoft.com/office/powerpoint/2010/main" val="5763519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87554" y="828649"/>
            <a:ext cx="7886700" cy="404250"/>
          </a:xfrm>
        </p:spPr>
        <p:txBody>
          <a:bodyPr>
            <a:normAutofit/>
          </a:bodyPr>
          <a:lstStyle/>
          <a:p>
            <a:r>
              <a:rPr lang="en-US" sz="1600" b="1" dirty="0">
                <a:solidFill>
                  <a:schemeClr val="accent2"/>
                </a:solidFill>
                <a:effectLst>
                  <a:outerShdw blurRad="38100" dist="38100" dir="2700000" algn="tl">
                    <a:srgbClr val="000000">
                      <a:alpha val="43137"/>
                    </a:srgbClr>
                  </a:outerShdw>
                </a:effectLst>
              </a:rPr>
              <a:t>6. </a:t>
            </a:r>
            <a:r>
              <a:rPr lang="en-US" sz="1600" b="1" dirty="0" err="1" smtClean="0">
                <a:solidFill>
                  <a:schemeClr val="accent2"/>
                </a:solidFill>
                <a:effectLst>
                  <a:outerShdw blurRad="38100" dist="38100" dir="2700000" algn="tl">
                    <a:srgbClr val="000000">
                      <a:alpha val="43137"/>
                    </a:srgbClr>
                  </a:outerShdw>
                </a:effectLst>
              </a:rPr>
              <a:t>Pruebas</a:t>
            </a:r>
            <a:r>
              <a:rPr lang="en-US" sz="1600" b="1" dirty="0" smtClean="0">
                <a:solidFill>
                  <a:schemeClr val="accent2"/>
                </a:solidFill>
                <a:effectLst>
                  <a:outerShdw blurRad="38100" dist="38100" dir="2700000" algn="tl">
                    <a:srgbClr val="000000">
                      <a:alpha val="43137"/>
                    </a:srgbClr>
                  </a:outerShdw>
                </a:effectLst>
              </a:rPr>
              <a:t> de </a:t>
            </a:r>
            <a:r>
              <a:rPr lang="en-US" sz="1600" b="1" dirty="0" err="1" smtClean="0">
                <a:solidFill>
                  <a:schemeClr val="accent2"/>
                </a:solidFill>
                <a:effectLst>
                  <a:outerShdw blurRad="38100" dist="38100" dir="2700000" algn="tl">
                    <a:srgbClr val="000000">
                      <a:alpha val="43137"/>
                    </a:srgbClr>
                  </a:outerShdw>
                </a:effectLst>
              </a:rPr>
              <a:t>trepanación</a:t>
            </a:r>
            <a:endParaRPr lang="en-US" sz="1600" b="1" dirty="0">
              <a:solidFill>
                <a:schemeClr val="accent2"/>
              </a:solidFill>
              <a:effectLst>
                <a:outerShdw blurRad="38100" dist="38100" dir="2700000" algn="tl">
                  <a:srgbClr val="000000">
                    <a:alpha val="43137"/>
                  </a:srgbClr>
                </a:outerShdw>
              </a:effectLst>
            </a:endParaRPr>
          </a:p>
        </p:txBody>
      </p:sp>
      <p:pic>
        <p:nvPicPr>
          <p:cNvPr id="4" name="Marcador de contenido 3"/>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15031" t="7954" r="11418" b="14229"/>
          <a:stretch/>
        </p:blipFill>
        <p:spPr>
          <a:xfrm>
            <a:off x="603205" y="1361354"/>
            <a:ext cx="3948247" cy="3133040"/>
          </a:xfrm>
        </p:spPr>
      </p:pic>
      <p:sp>
        <p:nvSpPr>
          <p:cNvPr id="5" name="4 CuadroTexto"/>
          <p:cNvSpPr txBox="1"/>
          <p:nvPr/>
        </p:nvSpPr>
        <p:spPr>
          <a:xfrm>
            <a:off x="5225244" y="2731511"/>
            <a:ext cx="3032290" cy="623248"/>
          </a:xfrm>
          <a:prstGeom prst="rect">
            <a:avLst/>
          </a:prstGeom>
          <a:noFill/>
        </p:spPr>
        <p:txBody>
          <a:bodyPr wrap="square" lIns="68580" tIns="34290" rIns="68580" bIns="34290" rtlCol="0">
            <a:spAutoFit/>
          </a:bodyPr>
          <a:lstStyle/>
          <a:p>
            <a:r>
              <a:rPr lang="es-PE" sz="1200" dirty="0"/>
              <a:t>Museo de Sitio Julio C. Tello de Paracas, Perú</a:t>
            </a:r>
          </a:p>
          <a:p>
            <a:r>
              <a:rPr lang="es-PE" sz="1200" dirty="0"/>
              <a:t>
</a:t>
            </a:r>
          </a:p>
        </p:txBody>
      </p:sp>
    </p:spTree>
    <p:extLst>
      <p:ext uri="{BB962C8B-B14F-4D97-AF65-F5344CB8AC3E}">
        <p14:creationId xmlns:p14="http://schemas.microsoft.com/office/powerpoint/2010/main" val="278290036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8376" y="797826"/>
            <a:ext cx="7886700" cy="671378"/>
          </a:xfrm>
        </p:spPr>
        <p:txBody>
          <a:bodyPr>
            <a:normAutofit/>
          </a:bodyPr>
          <a:lstStyle/>
          <a:p>
            <a:r>
              <a:rPr lang="es-PE" sz="1600" b="1" dirty="0">
                <a:solidFill>
                  <a:schemeClr val="accent2"/>
                </a:solidFill>
                <a:effectLst>
                  <a:outerShdw blurRad="38100" dist="38100" dir="2700000" algn="tl">
                    <a:srgbClr val="000000">
                      <a:alpha val="43137"/>
                    </a:srgbClr>
                  </a:outerShdw>
                </a:effectLst>
              </a:rPr>
              <a:t>7. </a:t>
            </a:r>
            <a:r>
              <a:rPr lang="es-PE" sz="1600" b="1" dirty="0" smtClean="0">
                <a:solidFill>
                  <a:schemeClr val="accent2"/>
                </a:solidFill>
                <a:effectLst>
                  <a:outerShdw blurRad="38100" dist="38100" dir="2700000" algn="tl">
                    <a:srgbClr val="000000">
                      <a:alpha val="43137"/>
                    </a:srgbClr>
                  </a:outerShdw>
                </a:effectLst>
              </a:rPr>
              <a:t>Deformaciones craneales</a:t>
            </a:r>
            <a:endParaRPr lang="en-US" sz="16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618376" y="1153462"/>
            <a:ext cx="7886700" cy="2237101"/>
          </a:xfrm>
        </p:spPr>
        <p:txBody>
          <a:bodyPr>
            <a:normAutofit/>
          </a:bodyPr>
          <a:lstStyle/>
          <a:p>
            <a:pPr marL="0" indent="0" algn="just">
              <a:buNone/>
            </a:pPr>
            <a:r>
              <a:rPr lang="en-US" sz="1200" dirty="0"/>
              <a:t/>
            </a:r>
            <a:br>
              <a:rPr lang="en-US" sz="1200" dirty="0"/>
            </a:br>
            <a:r>
              <a:rPr lang="es-ES" sz="1200" dirty="0" smtClean="0"/>
              <a:t>En Perú </a:t>
            </a:r>
            <a:r>
              <a:rPr lang="es-ES" sz="1200" dirty="0"/>
              <a:t>existen </a:t>
            </a:r>
            <a:r>
              <a:rPr lang="es-ES" sz="1200" dirty="0" smtClean="0"/>
              <a:t>piezas museísticas importantes sobre </a:t>
            </a:r>
            <a:r>
              <a:rPr lang="es-ES" sz="1200" dirty="0"/>
              <a:t>deformaciones craneales. En algunas momias la </a:t>
            </a:r>
            <a:r>
              <a:rPr lang="es-ES" sz="1200" dirty="0" smtClean="0"/>
              <a:t>técnica utilizada se aprecia en </a:t>
            </a:r>
            <a:r>
              <a:rPr lang="es-ES" sz="1200" dirty="0"/>
              <a:t>los restos de palos </a:t>
            </a:r>
            <a:r>
              <a:rPr lang="es-ES" sz="1200" dirty="0" smtClean="0"/>
              <a:t>fuertemente unidos y </a:t>
            </a:r>
            <a:r>
              <a:rPr lang="es-ES" sz="1200" dirty="0"/>
              <a:t>atados. </a:t>
            </a:r>
            <a:r>
              <a:rPr lang="es-ES" sz="1200" dirty="0" smtClean="0"/>
              <a:t>Las deformaciones adoptan todas las formas conocidas y en algunos casos intenta lograr la forma de una segunda cabeza. También se observan manipulaciones en los </a:t>
            </a:r>
            <a:r>
              <a:rPr lang="es-ES" sz="1200" dirty="0"/>
              <a:t>huesos </a:t>
            </a:r>
            <a:r>
              <a:rPr lang="es-ES" sz="1200" dirty="0" smtClean="0"/>
              <a:t>sesamoideos y las </a:t>
            </a:r>
            <a:r>
              <a:rPr lang="es-ES" sz="1200" dirty="0"/>
              <a:t>suturas </a:t>
            </a:r>
            <a:r>
              <a:rPr lang="es-ES" sz="1200" dirty="0" smtClean="0"/>
              <a:t>posteriores.</a:t>
            </a:r>
            <a:endParaRPr lang="en-US" sz="1200" dirty="0"/>
          </a:p>
        </p:txBody>
      </p:sp>
      <p:sp>
        <p:nvSpPr>
          <p:cNvPr id="4" name="CuadroTexto 3"/>
          <p:cNvSpPr txBox="1"/>
          <p:nvPr/>
        </p:nvSpPr>
        <p:spPr>
          <a:xfrm>
            <a:off x="933188" y="4449942"/>
            <a:ext cx="6478377" cy="223138"/>
          </a:xfrm>
          <a:prstGeom prst="rect">
            <a:avLst/>
          </a:prstGeom>
          <a:noFill/>
        </p:spPr>
        <p:txBody>
          <a:bodyPr wrap="none" lIns="68580" tIns="34290" rIns="68580" bIns="34290" rtlCol="0">
            <a:spAutoFit/>
          </a:bodyPr>
          <a:lstStyle/>
          <a:p>
            <a:r>
              <a:rPr lang="es-ES" sz="1000" dirty="0" smtClean="0"/>
              <a:t>Edwin </a:t>
            </a:r>
            <a:r>
              <a:rPr lang="es-ES" sz="1000" dirty="0"/>
              <a:t>Ruiz Alarcón. </a:t>
            </a:r>
            <a:r>
              <a:rPr lang="es-ES" sz="1000" dirty="0"/>
              <a:t>Historia de la Medicina </a:t>
            </a:r>
            <a:r>
              <a:rPr lang="es-ES" sz="1000" dirty="0" err="1"/>
              <a:t>Medicina</a:t>
            </a:r>
            <a:r>
              <a:rPr lang="es-ES" sz="1000" dirty="0"/>
              <a:t> prehispánica. </a:t>
            </a:r>
            <a:r>
              <a:rPr lang="en-US" sz="1000" dirty="0" err="1" smtClean="0"/>
              <a:t>Revista</a:t>
            </a:r>
            <a:r>
              <a:rPr lang="en-US" sz="1000" dirty="0" smtClean="0"/>
              <a:t> </a:t>
            </a:r>
            <a:r>
              <a:rPr lang="en-US" sz="1000" dirty="0" err="1" smtClean="0"/>
              <a:t>Medicina</a:t>
            </a:r>
            <a:r>
              <a:rPr lang="en-US" sz="1000" dirty="0" smtClean="0"/>
              <a:t> </a:t>
            </a:r>
            <a:r>
              <a:rPr lang="en-US" sz="1000" dirty="0"/>
              <a:t>- Vol. 22 No. 3(54) - </a:t>
            </a:r>
            <a:r>
              <a:rPr lang="en-US" sz="1000" dirty="0" err="1"/>
              <a:t>Diciembre</a:t>
            </a:r>
            <a:r>
              <a:rPr lang="en-US" sz="1000" dirty="0"/>
              <a:t> 2000</a:t>
            </a:r>
          </a:p>
        </p:txBody>
      </p:sp>
    </p:spTree>
    <p:extLst>
      <p:ext uri="{BB962C8B-B14F-4D97-AF65-F5344CB8AC3E}">
        <p14:creationId xmlns:p14="http://schemas.microsoft.com/office/powerpoint/2010/main" val="14299651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56731" y="900569"/>
            <a:ext cx="7886700" cy="352880"/>
          </a:xfrm>
        </p:spPr>
        <p:txBody>
          <a:bodyPr>
            <a:normAutofit/>
          </a:bodyPr>
          <a:lstStyle/>
          <a:p>
            <a:r>
              <a:rPr lang="es-PE" sz="1600" b="1" dirty="0">
                <a:solidFill>
                  <a:schemeClr val="accent2"/>
                </a:solidFill>
                <a:effectLst>
                  <a:outerShdw blurRad="38100" dist="38100" dir="2700000" algn="tl">
                    <a:srgbClr val="000000">
                      <a:alpha val="43137"/>
                    </a:srgbClr>
                  </a:outerShdw>
                </a:effectLst>
              </a:rPr>
              <a:t>7. </a:t>
            </a:r>
            <a:r>
              <a:rPr lang="es-PE" sz="1600" b="1" dirty="0" smtClean="0">
                <a:solidFill>
                  <a:schemeClr val="accent2"/>
                </a:solidFill>
                <a:effectLst>
                  <a:outerShdw blurRad="38100" dist="38100" dir="2700000" algn="tl">
                    <a:srgbClr val="000000">
                      <a:alpha val="43137"/>
                    </a:srgbClr>
                  </a:outerShdw>
                </a:effectLst>
              </a:rPr>
              <a:t>Deformaciones craneales</a:t>
            </a:r>
            <a:endParaRPr lang="en-US" sz="1600" b="1" dirty="0">
              <a:solidFill>
                <a:schemeClr val="accent2"/>
              </a:solidFill>
              <a:effectLst>
                <a:outerShdw blurRad="38100" dist="38100" dir="2700000" algn="tl">
                  <a:srgbClr val="000000">
                    <a:alpha val="43137"/>
                  </a:srgbClr>
                </a:outerShdw>
              </a:effectLst>
            </a:endParaRPr>
          </a:p>
        </p:txBody>
      </p:sp>
      <p:pic>
        <p:nvPicPr>
          <p:cNvPr id="4" name="Marcador de contenido 3"/>
          <p:cNvPicPr>
            <a:picLocks noGrp="1" noChangeAspect="1"/>
          </p:cNvPicPr>
          <p:nvPr>
            <p:ph idx="1"/>
          </p:nvPr>
        </p:nvPicPr>
        <p:blipFill>
          <a:blip r:embed="rId2" cstate="print"/>
          <a:stretch>
            <a:fillRect/>
          </a:stretch>
        </p:blipFill>
        <p:spPr>
          <a:xfrm>
            <a:off x="1050894" y="1554075"/>
            <a:ext cx="2175191" cy="2900256"/>
          </a:xfrm>
          <a:prstGeom prst="rect">
            <a:avLst/>
          </a:prstGeom>
        </p:spPr>
      </p:pic>
      <p:pic>
        <p:nvPicPr>
          <p:cNvPr id="5" name="Imagen 4"/>
          <p:cNvPicPr>
            <a:picLocks noChangeAspect="1"/>
          </p:cNvPicPr>
          <p:nvPr/>
        </p:nvPicPr>
        <p:blipFill rotWithShape="1">
          <a:blip r:embed="rId3" cstate="print"/>
          <a:srcRect l="5277" t="34931" r="2158" b="8928"/>
          <a:stretch/>
        </p:blipFill>
        <p:spPr>
          <a:xfrm>
            <a:off x="4931625" y="1636268"/>
            <a:ext cx="2694402" cy="2178866"/>
          </a:xfrm>
          <a:prstGeom prst="rect">
            <a:avLst/>
          </a:prstGeom>
        </p:spPr>
      </p:pic>
      <p:sp>
        <p:nvSpPr>
          <p:cNvPr id="7" name="6 CuadroTexto"/>
          <p:cNvSpPr txBox="1"/>
          <p:nvPr/>
        </p:nvSpPr>
        <p:spPr>
          <a:xfrm>
            <a:off x="4826429" y="3902017"/>
            <a:ext cx="3032290" cy="623248"/>
          </a:xfrm>
          <a:prstGeom prst="rect">
            <a:avLst/>
          </a:prstGeom>
          <a:noFill/>
        </p:spPr>
        <p:txBody>
          <a:bodyPr wrap="square" lIns="68580" tIns="34290" rIns="68580" bIns="34290" rtlCol="0">
            <a:spAutoFit/>
          </a:bodyPr>
          <a:lstStyle/>
          <a:p>
            <a:r>
              <a:rPr lang="es-PE" sz="1200" dirty="0"/>
              <a:t>Museo de Sitio Julio C. Tello de Paracas, Perú</a:t>
            </a:r>
          </a:p>
          <a:p>
            <a:r>
              <a:rPr lang="es-PE" sz="1200" dirty="0"/>
              <a:t>
</a:t>
            </a:r>
          </a:p>
        </p:txBody>
      </p:sp>
    </p:spTree>
    <p:extLst>
      <p:ext uri="{BB962C8B-B14F-4D97-AF65-F5344CB8AC3E}">
        <p14:creationId xmlns:p14="http://schemas.microsoft.com/office/powerpoint/2010/main" val="179458822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15634" y="1095777"/>
            <a:ext cx="7886700" cy="383702"/>
          </a:xfrm>
        </p:spPr>
        <p:txBody>
          <a:bodyPr>
            <a:normAutofit/>
          </a:bodyPr>
          <a:lstStyle/>
          <a:p>
            <a:r>
              <a:rPr lang="es-PE" sz="1600" b="1" dirty="0">
                <a:solidFill>
                  <a:schemeClr val="accent2"/>
                </a:solidFill>
                <a:effectLst>
                  <a:outerShdw blurRad="38100" dist="38100" dir="2700000" algn="tl">
                    <a:srgbClr val="000000">
                      <a:alpha val="43137"/>
                    </a:srgbClr>
                  </a:outerShdw>
                </a:effectLst>
              </a:rPr>
              <a:t>7. </a:t>
            </a:r>
            <a:r>
              <a:rPr lang="es-PE" sz="1600" b="1" dirty="0" smtClean="0">
                <a:solidFill>
                  <a:schemeClr val="accent2"/>
                </a:solidFill>
                <a:effectLst>
                  <a:outerShdw blurRad="38100" dist="38100" dir="2700000" algn="tl">
                    <a:srgbClr val="000000">
                      <a:alpha val="43137"/>
                    </a:srgbClr>
                  </a:outerShdw>
                </a:effectLst>
              </a:rPr>
              <a:t>Deformaciones craneales</a:t>
            </a:r>
            <a:endParaRPr lang="en-US" sz="1600" b="1" dirty="0">
              <a:solidFill>
                <a:schemeClr val="accent2"/>
              </a:solidFill>
              <a:effectLst>
                <a:outerShdw blurRad="38100" dist="38100" dir="2700000" algn="tl">
                  <a:srgbClr val="000000">
                    <a:alpha val="43137"/>
                  </a:srgbClr>
                </a:outerShdw>
              </a:effectLst>
            </a:endParaRPr>
          </a:p>
        </p:txBody>
      </p:sp>
      <p:pic>
        <p:nvPicPr>
          <p:cNvPr id="4" name="Marcador de contenido 3"/>
          <p:cNvPicPr>
            <a:picLocks noGrp="1" noChangeAspect="1"/>
          </p:cNvPicPr>
          <p:nvPr>
            <p:ph idx="1"/>
          </p:nvPr>
        </p:nvPicPr>
        <p:blipFill>
          <a:blip r:embed="rId2" cstate="print"/>
          <a:srcRect t="27736" r="6990"/>
          <a:stretch>
            <a:fillRect/>
          </a:stretch>
        </p:blipFill>
        <p:spPr>
          <a:xfrm>
            <a:off x="1708897" y="1694689"/>
            <a:ext cx="2276543" cy="2358335"/>
          </a:xfrm>
          <a:prstGeom prst="rect">
            <a:avLst/>
          </a:prstGeom>
        </p:spPr>
      </p:pic>
      <p:sp>
        <p:nvSpPr>
          <p:cNvPr id="6" name="5 CuadroTexto"/>
          <p:cNvSpPr txBox="1"/>
          <p:nvPr/>
        </p:nvSpPr>
        <p:spPr>
          <a:xfrm>
            <a:off x="4711536" y="2731510"/>
            <a:ext cx="3032290" cy="253916"/>
          </a:xfrm>
          <a:prstGeom prst="rect">
            <a:avLst/>
          </a:prstGeom>
          <a:noFill/>
        </p:spPr>
        <p:txBody>
          <a:bodyPr wrap="square" lIns="68580" tIns="34290" rIns="68580" bIns="34290" rtlCol="0">
            <a:spAutoFit/>
          </a:bodyPr>
          <a:lstStyle/>
          <a:p>
            <a:r>
              <a:rPr lang="es-PE" sz="1200" dirty="0"/>
              <a:t>Museo de Sitio Julio C. Tello de Paracas, </a:t>
            </a:r>
            <a:r>
              <a:rPr lang="es-PE" sz="1200" dirty="0" smtClean="0"/>
              <a:t>Perú</a:t>
            </a:r>
            <a:endParaRPr lang="es-PE" sz="1200" dirty="0"/>
          </a:p>
        </p:txBody>
      </p:sp>
    </p:spTree>
    <p:extLst>
      <p:ext uri="{BB962C8B-B14F-4D97-AF65-F5344CB8AC3E}">
        <p14:creationId xmlns:p14="http://schemas.microsoft.com/office/powerpoint/2010/main" val="243046868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0250" y="869826"/>
            <a:ext cx="7886700" cy="373347"/>
          </a:xfrm>
        </p:spPr>
        <p:txBody>
          <a:bodyPr>
            <a:normAutofit/>
          </a:bodyPr>
          <a:lstStyle/>
          <a:p>
            <a:r>
              <a:rPr lang="es-PE" sz="1600" b="1" dirty="0">
                <a:solidFill>
                  <a:schemeClr val="accent2"/>
                </a:solidFill>
                <a:effectLst>
                  <a:outerShdw blurRad="38100" dist="38100" dir="2700000" algn="tl">
                    <a:srgbClr val="000000">
                      <a:alpha val="43137"/>
                    </a:srgbClr>
                  </a:outerShdw>
                </a:effectLst>
              </a:rPr>
              <a:t>7. </a:t>
            </a:r>
            <a:r>
              <a:rPr lang="es-PE" sz="1600" b="1" dirty="0" smtClean="0">
                <a:solidFill>
                  <a:schemeClr val="accent2"/>
                </a:solidFill>
                <a:effectLst>
                  <a:outerShdw blurRad="38100" dist="38100" dir="2700000" algn="tl">
                    <a:srgbClr val="000000">
                      <a:alpha val="43137"/>
                    </a:srgbClr>
                  </a:outerShdw>
                </a:effectLst>
              </a:rPr>
              <a:t>Deformaciones craneales</a:t>
            </a:r>
            <a:endParaRPr lang="en-US" sz="1600" b="1" dirty="0">
              <a:solidFill>
                <a:schemeClr val="accent2"/>
              </a:solidFill>
              <a:effectLst>
                <a:outerShdw blurRad="38100" dist="38100" dir="2700000" algn="tl">
                  <a:srgbClr val="000000">
                    <a:alpha val="43137"/>
                  </a:srgbClr>
                </a:outerShdw>
              </a:effectLst>
            </a:endParaRPr>
          </a:p>
        </p:txBody>
      </p:sp>
      <p:pic>
        <p:nvPicPr>
          <p:cNvPr id="8" name="Imagen 7"/>
          <p:cNvPicPr>
            <a:picLocks noChangeAspect="1"/>
          </p:cNvPicPr>
          <p:nvPr/>
        </p:nvPicPr>
        <p:blipFill>
          <a:blip r:embed="rId2" cstate="print"/>
          <a:stretch>
            <a:fillRect/>
          </a:stretch>
        </p:blipFill>
        <p:spPr>
          <a:xfrm>
            <a:off x="621887" y="1474583"/>
            <a:ext cx="3857645" cy="2825958"/>
          </a:xfrm>
          <a:prstGeom prst="rect">
            <a:avLst/>
          </a:prstGeom>
        </p:spPr>
      </p:pic>
      <p:sp>
        <p:nvSpPr>
          <p:cNvPr id="5" name="4 CuadroTexto"/>
          <p:cNvSpPr txBox="1"/>
          <p:nvPr/>
        </p:nvSpPr>
        <p:spPr>
          <a:xfrm>
            <a:off x="5027530" y="1654354"/>
            <a:ext cx="3627541" cy="2285241"/>
          </a:xfrm>
          <a:prstGeom prst="rect">
            <a:avLst/>
          </a:prstGeom>
          <a:noFill/>
        </p:spPr>
        <p:txBody>
          <a:bodyPr wrap="square" lIns="68580" tIns="34290" rIns="68580" bIns="34290" rtlCol="0">
            <a:spAutoFit/>
          </a:bodyPr>
          <a:lstStyle/>
          <a:p>
            <a:pPr algn="just"/>
            <a:r>
              <a:rPr lang="es-ES" sz="1200" dirty="0"/>
              <a:t>Las cuñas eran las herramientas más complejas utilizadas en la deformación. Estaban hechas de caña o madera, y se cubrían con algodón y varias capas de ropa.</a:t>
            </a:r>
          </a:p>
          <a:p>
            <a:pPr algn="just"/>
            <a:r>
              <a:rPr lang="es-ES" sz="1200" dirty="0"/>
              <a:t>Los niños se amarraban a la cama con varias cintas, se les colocaban ataduras en la cabeza, para facilitar la deformación. A medida que el cráneo aumentaba se ataban nuevas cintas de tela o palos de madera e hilos de algodón en la parte delantera y trasera de la cabeza para lograr intencionadamente la deformación.</a:t>
            </a:r>
          </a:p>
          <a:p>
            <a:pPr algn="just"/>
            <a:r>
              <a:rPr lang="es-PE" sz="1200" dirty="0" smtClean="0"/>
              <a:t>
</a:t>
            </a:r>
            <a:endParaRPr lang="es-PE" sz="1200" dirty="0"/>
          </a:p>
        </p:txBody>
      </p:sp>
      <p:sp>
        <p:nvSpPr>
          <p:cNvPr id="6" name="5 CuadroTexto"/>
          <p:cNvSpPr txBox="1"/>
          <p:nvPr/>
        </p:nvSpPr>
        <p:spPr>
          <a:xfrm>
            <a:off x="5240173" y="3697924"/>
            <a:ext cx="3032290" cy="253916"/>
          </a:xfrm>
          <a:prstGeom prst="rect">
            <a:avLst/>
          </a:prstGeom>
          <a:noFill/>
        </p:spPr>
        <p:txBody>
          <a:bodyPr wrap="square" lIns="68580" tIns="34290" rIns="68580" bIns="34290" rtlCol="0">
            <a:spAutoFit/>
          </a:bodyPr>
          <a:lstStyle/>
          <a:p>
            <a:r>
              <a:rPr lang="es-PE" sz="1200" dirty="0"/>
              <a:t>Museo de Sitio Julio C. Tello de Paracas, </a:t>
            </a:r>
            <a:r>
              <a:rPr lang="es-PE" sz="1200" dirty="0" smtClean="0"/>
              <a:t>Perú</a:t>
            </a:r>
            <a:endParaRPr lang="es-PE" sz="1200" dirty="0"/>
          </a:p>
        </p:txBody>
      </p:sp>
    </p:spTree>
    <p:extLst>
      <p:ext uri="{BB962C8B-B14F-4D97-AF65-F5344CB8AC3E}">
        <p14:creationId xmlns:p14="http://schemas.microsoft.com/office/powerpoint/2010/main" val="2335673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49977" y="941744"/>
            <a:ext cx="7886700" cy="352799"/>
          </a:xfrm>
        </p:spPr>
        <p:txBody>
          <a:bodyPr>
            <a:normAutofit/>
          </a:bodyPr>
          <a:lstStyle/>
          <a:p>
            <a:r>
              <a:rPr lang="es-PE" sz="1600" b="1" dirty="0">
                <a:solidFill>
                  <a:schemeClr val="accent2"/>
                </a:solidFill>
                <a:effectLst>
                  <a:outerShdw blurRad="38100" dist="38100" dir="2700000" algn="tl">
                    <a:srgbClr val="000000">
                      <a:alpha val="43137"/>
                    </a:srgbClr>
                  </a:outerShdw>
                </a:effectLst>
              </a:rPr>
              <a:t>7. </a:t>
            </a:r>
            <a:r>
              <a:rPr lang="es-PE" sz="1600" b="1" dirty="0" smtClean="0">
                <a:solidFill>
                  <a:schemeClr val="accent2"/>
                </a:solidFill>
                <a:effectLst>
                  <a:outerShdw blurRad="38100" dist="38100" dir="2700000" algn="tl">
                    <a:srgbClr val="000000">
                      <a:alpha val="43137"/>
                    </a:srgbClr>
                  </a:outerShdw>
                </a:effectLst>
              </a:rPr>
              <a:t>Deformaciones craneales</a:t>
            </a:r>
            <a:endParaRPr lang="en-US" sz="1600" b="1" dirty="0">
              <a:solidFill>
                <a:schemeClr val="accent2"/>
              </a:solidFill>
              <a:effectLst>
                <a:outerShdw blurRad="38100" dist="38100" dir="2700000" algn="tl">
                  <a:srgbClr val="000000">
                    <a:alpha val="43137"/>
                  </a:srgbClr>
                </a:outerShdw>
              </a:effectLst>
            </a:endParaRPr>
          </a:p>
        </p:txBody>
      </p:sp>
      <p:pic>
        <p:nvPicPr>
          <p:cNvPr id="5" name="Marcador de contenido 4"/>
          <p:cNvPicPr>
            <a:picLocks noGrp="1" noChangeAspect="1"/>
          </p:cNvPicPr>
          <p:nvPr>
            <p:ph idx="1"/>
          </p:nvPr>
        </p:nvPicPr>
        <p:blipFill rotWithShape="1">
          <a:blip r:embed="rId2" cstate="print">
            <a:lum contrast="-30000"/>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10598" t="8171" r="9120" b="8866"/>
          <a:stretch/>
        </p:blipFill>
        <p:spPr>
          <a:xfrm>
            <a:off x="812302" y="1557079"/>
            <a:ext cx="3605587" cy="2794515"/>
          </a:xfrm>
        </p:spPr>
      </p:pic>
      <p:sp>
        <p:nvSpPr>
          <p:cNvPr id="6" name="5 CuadroTexto"/>
          <p:cNvSpPr txBox="1"/>
          <p:nvPr/>
        </p:nvSpPr>
        <p:spPr>
          <a:xfrm>
            <a:off x="4966945" y="2808816"/>
            <a:ext cx="3032290" cy="623248"/>
          </a:xfrm>
          <a:prstGeom prst="rect">
            <a:avLst/>
          </a:prstGeom>
          <a:noFill/>
        </p:spPr>
        <p:txBody>
          <a:bodyPr wrap="square" lIns="68580" tIns="34290" rIns="68580" bIns="34290" rtlCol="0">
            <a:spAutoFit/>
          </a:bodyPr>
          <a:lstStyle/>
          <a:p>
            <a:r>
              <a:rPr lang="es-PE" sz="1200" dirty="0"/>
              <a:t>Museo de Sitio Julio C. Tello de Paracas, Perú</a:t>
            </a:r>
          </a:p>
          <a:p>
            <a:r>
              <a:rPr lang="es-PE" sz="1200" dirty="0"/>
              <a:t>
</a:t>
            </a:r>
          </a:p>
        </p:txBody>
      </p:sp>
    </p:spTree>
    <p:extLst>
      <p:ext uri="{BB962C8B-B14F-4D97-AF65-F5344CB8AC3E}">
        <p14:creationId xmlns:p14="http://schemas.microsoft.com/office/powerpoint/2010/main" val="57804840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56731" y="951938"/>
            <a:ext cx="7886700" cy="548089"/>
          </a:xfrm>
        </p:spPr>
        <p:txBody>
          <a:bodyPr>
            <a:normAutofit/>
          </a:bodyPr>
          <a:lstStyle/>
          <a:p>
            <a:r>
              <a:rPr lang="es-PE" sz="1600" b="1" dirty="0">
                <a:solidFill>
                  <a:schemeClr val="accent2"/>
                </a:solidFill>
                <a:effectLst>
                  <a:outerShdw blurRad="38100" dist="38100" dir="2700000" algn="tl">
                    <a:srgbClr val="000000">
                      <a:alpha val="43137"/>
                    </a:srgbClr>
                  </a:outerShdw>
                </a:effectLst>
              </a:rPr>
              <a:t>7. </a:t>
            </a:r>
            <a:r>
              <a:rPr lang="es-PE" sz="1600" b="1" dirty="0" smtClean="0">
                <a:solidFill>
                  <a:schemeClr val="accent2"/>
                </a:solidFill>
                <a:effectLst>
                  <a:outerShdw blurRad="38100" dist="38100" dir="2700000" algn="tl">
                    <a:srgbClr val="000000">
                      <a:alpha val="43137"/>
                    </a:srgbClr>
                  </a:outerShdw>
                </a:effectLst>
              </a:rPr>
              <a:t>Deformaciones craneales</a:t>
            </a:r>
            <a:endParaRPr lang="en-US" sz="1600" b="1" dirty="0">
              <a:solidFill>
                <a:schemeClr val="accent2"/>
              </a:solidFill>
              <a:effectLst>
                <a:outerShdw blurRad="38100" dist="38100" dir="2700000" algn="tl">
                  <a:srgbClr val="000000">
                    <a:alpha val="43137"/>
                  </a:srgbClr>
                </a:outerShdw>
              </a:effectLst>
            </a:endParaRPr>
          </a:p>
        </p:txBody>
      </p:sp>
      <p:pic>
        <p:nvPicPr>
          <p:cNvPr id="4" name="Marcador de contenido 3"/>
          <p:cNvPicPr>
            <a:picLocks noGrp="1" noChangeAspect="1"/>
          </p:cNvPicPr>
          <p:nvPr>
            <p:ph idx="1"/>
          </p:nvPr>
        </p:nvPicPr>
        <p:blipFill>
          <a:blip r:embed="rId2" cstate="print"/>
          <a:stretch>
            <a:fillRect/>
          </a:stretch>
        </p:blipFill>
        <p:spPr>
          <a:xfrm>
            <a:off x="1032291" y="1721872"/>
            <a:ext cx="3451550" cy="2588663"/>
          </a:xfrm>
          <a:prstGeom prst="rect">
            <a:avLst/>
          </a:prstGeom>
        </p:spPr>
      </p:pic>
      <p:sp>
        <p:nvSpPr>
          <p:cNvPr id="6" name="5 CuadroTexto"/>
          <p:cNvSpPr txBox="1"/>
          <p:nvPr/>
        </p:nvSpPr>
        <p:spPr>
          <a:xfrm>
            <a:off x="5214969" y="2730096"/>
            <a:ext cx="3032290" cy="623248"/>
          </a:xfrm>
          <a:prstGeom prst="rect">
            <a:avLst/>
          </a:prstGeom>
          <a:noFill/>
        </p:spPr>
        <p:txBody>
          <a:bodyPr wrap="square" lIns="68580" tIns="34290" rIns="68580" bIns="34290" rtlCol="0">
            <a:spAutoFit/>
          </a:bodyPr>
          <a:lstStyle/>
          <a:p>
            <a:r>
              <a:rPr lang="es-PE" sz="1200" dirty="0"/>
              <a:t>Museo de Sitio Julio C. Tello de Paracas, Perú</a:t>
            </a:r>
          </a:p>
          <a:p>
            <a:r>
              <a:rPr lang="es-PE" sz="1200" dirty="0"/>
              <a:t>
</a:t>
            </a:r>
          </a:p>
        </p:txBody>
      </p:sp>
    </p:spTree>
    <p:extLst>
      <p:ext uri="{BB962C8B-B14F-4D97-AF65-F5344CB8AC3E}">
        <p14:creationId xmlns:p14="http://schemas.microsoft.com/office/powerpoint/2010/main" val="402782966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97828" y="982761"/>
            <a:ext cx="7886700" cy="424799"/>
          </a:xfrm>
        </p:spPr>
        <p:txBody>
          <a:bodyPr>
            <a:normAutofit/>
          </a:bodyPr>
          <a:lstStyle/>
          <a:p>
            <a:r>
              <a:rPr lang="es-PE" sz="1600" b="1" dirty="0">
                <a:solidFill>
                  <a:schemeClr val="accent2"/>
                </a:solidFill>
                <a:effectLst>
                  <a:outerShdw blurRad="38100" dist="38100" dir="2700000" algn="tl">
                    <a:srgbClr val="000000">
                      <a:alpha val="43137"/>
                    </a:srgbClr>
                  </a:outerShdw>
                </a:effectLst>
              </a:rPr>
              <a:t>7. </a:t>
            </a:r>
            <a:r>
              <a:rPr lang="es-PE" sz="1600" b="1" dirty="0" smtClean="0">
                <a:solidFill>
                  <a:schemeClr val="accent2"/>
                </a:solidFill>
                <a:effectLst>
                  <a:outerShdw blurRad="38100" dist="38100" dir="2700000" algn="tl">
                    <a:srgbClr val="000000">
                      <a:alpha val="43137"/>
                    </a:srgbClr>
                  </a:outerShdw>
                </a:effectLst>
              </a:rPr>
              <a:t>Deformaciones craneales</a:t>
            </a:r>
            <a:endParaRPr lang="en-US" sz="1600" b="1" dirty="0">
              <a:solidFill>
                <a:schemeClr val="accent2"/>
              </a:solidFill>
              <a:effectLst>
                <a:outerShdw blurRad="38100" dist="38100" dir="2700000" algn="tl">
                  <a:srgbClr val="000000">
                    <a:alpha val="43137"/>
                  </a:srgbClr>
                </a:outerShdw>
              </a:effectLst>
            </a:endParaRPr>
          </a:p>
        </p:txBody>
      </p:sp>
      <p:pic>
        <p:nvPicPr>
          <p:cNvPr id="4" name="Marcador de contenido 3"/>
          <p:cNvPicPr>
            <a:picLocks noGrp="1" noChangeAspect="1"/>
          </p:cNvPicPr>
          <p:nvPr>
            <p:ph idx="1"/>
          </p:nvPr>
        </p:nvPicPr>
        <p:blipFill>
          <a:blip r:embed="rId2" cstate="print"/>
          <a:srcRect l="9609" t="43739" r="4424" b="10412"/>
          <a:stretch>
            <a:fillRect/>
          </a:stretch>
        </p:blipFill>
        <p:spPr>
          <a:xfrm>
            <a:off x="1106508" y="1899679"/>
            <a:ext cx="3740727" cy="1496291"/>
          </a:xfrm>
          <a:prstGeom prst="rect">
            <a:avLst/>
          </a:prstGeom>
        </p:spPr>
      </p:pic>
      <p:sp>
        <p:nvSpPr>
          <p:cNvPr id="6" name="5 CuadroTexto"/>
          <p:cNvSpPr txBox="1"/>
          <p:nvPr/>
        </p:nvSpPr>
        <p:spPr>
          <a:xfrm>
            <a:off x="5472187" y="2623686"/>
            <a:ext cx="3032290" cy="623248"/>
          </a:xfrm>
          <a:prstGeom prst="rect">
            <a:avLst/>
          </a:prstGeom>
          <a:noFill/>
        </p:spPr>
        <p:txBody>
          <a:bodyPr wrap="square" lIns="68580" tIns="34290" rIns="68580" bIns="34290" rtlCol="0">
            <a:spAutoFit/>
          </a:bodyPr>
          <a:lstStyle/>
          <a:p>
            <a:r>
              <a:rPr lang="es-PE" sz="1200" dirty="0"/>
              <a:t>Museo de Sitio Julio C. Tello de Paracas, Perú</a:t>
            </a:r>
          </a:p>
          <a:p>
            <a:r>
              <a:rPr lang="es-PE" sz="1200" dirty="0"/>
              <a:t>
</a:t>
            </a:r>
          </a:p>
        </p:txBody>
      </p:sp>
    </p:spTree>
    <p:extLst>
      <p:ext uri="{BB962C8B-B14F-4D97-AF65-F5344CB8AC3E}">
        <p14:creationId xmlns:p14="http://schemas.microsoft.com/office/powerpoint/2010/main" val="42309661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639" y="746803"/>
            <a:ext cx="8515350" cy="714375"/>
          </a:xfrm>
        </p:spPr>
        <p:txBody>
          <a:bodyPr>
            <a:normAutofit/>
          </a:bodyPr>
          <a:lstStyle/>
          <a:p>
            <a:r>
              <a:rPr lang="en-US" sz="1800" b="1" dirty="0">
                <a:solidFill>
                  <a:schemeClr val="accent2"/>
                </a:solidFill>
                <a:effectLst>
                  <a:outerShdw blurRad="38100" dist="38100" dir="2700000" algn="tl">
                    <a:srgbClr val="000000">
                      <a:alpha val="43137"/>
                    </a:srgbClr>
                  </a:outerShdw>
                </a:effectLst>
              </a:rPr>
              <a:t>2. </a:t>
            </a:r>
            <a:r>
              <a:rPr lang="en-US" sz="1800" b="1" dirty="0" err="1" smtClean="0">
                <a:solidFill>
                  <a:schemeClr val="accent2"/>
                </a:solidFill>
                <a:effectLst>
                  <a:outerShdw blurRad="38100" dist="38100" dir="2700000" algn="tl">
                    <a:srgbClr val="000000">
                      <a:alpha val="43137"/>
                    </a:srgbClr>
                  </a:outerShdw>
                </a:effectLst>
              </a:rPr>
              <a:t>Cronología</a:t>
            </a:r>
            <a:r>
              <a:rPr lang="en-US" sz="1800" b="1" dirty="0" smtClean="0">
                <a:solidFill>
                  <a:schemeClr val="accent2"/>
                </a:solidFill>
                <a:effectLst>
                  <a:outerShdw blurRad="38100" dist="38100" dir="2700000" algn="tl">
                    <a:srgbClr val="000000">
                      <a:alpha val="43137"/>
                    </a:srgbClr>
                  </a:outerShdw>
                </a:effectLst>
              </a:rPr>
              <a:t> de la </a:t>
            </a:r>
            <a:r>
              <a:rPr lang="en-US" sz="1800" b="1" dirty="0" err="1" smtClean="0">
                <a:solidFill>
                  <a:schemeClr val="accent2"/>
                </a:solidFill>
                <a:effectLst>
                  <a:outerShdw blurRad="38100" dist="38100" dir="2700000" algn="tl">
                    <a:srgbClr val="000000">
                      <a:alpha val="43137"/>
                    </a:srgbClr>
                  </a:outerShdw>
                </a:effectLst>
              </a:rPr>
              <a:t>cultura</a:t>
            </a:r>
            <a:r>
              <a:rPr lang="en-US" sz="1800" b="1" dirty="0" smtClean="0">
                <a:solidFill>
                  <a:schemeClr val="accent2"/>
                </a:solidFill>
                <a:effectLst>
                  <a:outerShdw blurRad="38100" dist="38100" dir="2700000" algn="tl">
                    <a:srgbClr val="000000">
                      <a:alpha val="43137"/>
                    </a:srgbClr>
                  </a:outerShdw>
                </a:effectLst>
              </a:rPr>
              <a:t> </a:t>
            </a:r>
            <a:r>
              <a:rPr lang="en-US" sz="1800" b="1" dirty="0" err="1" smtClean="0">
                <a:solidFill>
                  <a:schemeClr val="accent2"/>
                </a:solidFill>
                <a:effectLst>
                  <a:outerShdw blurRad="38100" dist="38100" dir="2700000" algn="tl">
                    <a:srgbClr val="000000">
                      <a:alpha val="43137"/>
                    </a:srgbClr>
                  </a:outerShdw>
                </a:effectLst>
              </a:rPr>
              <a:t>prehispánica</a:t>
            </a:r>
            <a:r>
              <a:rPr lang="en-US" sz="1800" b="1" dirty="0" smtClean="0">
                <a:solidFill>
                  <a:schemeClr val="accent2"/>
                </a:solidFill>
                <a:effectLst>
                  <a:outerShdw blurRad="38100" dist="38100" dir="2700000" algn="tl">
                    <a:srgbClr val="000000">
                      <a:alpha val="43137"/>
                    </a:srgbClr>
                  </a:outerShdw>
                </a:effectLst>
              </a:rPr>
              <a:t> </a:t>
            </a:r>
            <a:r>
              <a:rPr lang="en-US" sz="1800" b="1" dirty="0" err="1" smtClean="0">
                <a:solidFill>
                  <a:schemeClr val="accent2"/>
                </a:solidFill>
                <a:effectLst>
                  <a:outerShdw blurRad="38100" dist="38100" dir="2700000" algn="tl">
                    <a:srgbClr val="000000">
                      <a:alpha val="43137"/>
                    </a:srgbClr>
                  </a:outerShdw>
                </a:effectLst>
              </a:rPr>
              <a:t>andina</a:t>
            </a:r>
            <a:r>
              <a:rPr lang="en-US" sz="1800" b="1" dirty="0" smtClean="0">
                <a:solidFill>
                  <a:schemeClr val="accent2"/>
                </a:solidFill>
                <a:effectLst>
                  <a:outerShdw blurRad="38100" dist="38100" dir="2700000" algn="tl">
                    <a:srgbClr val="000000">
                      <a:alpha val="43137"/>
                    </a:srgbClr>
                  </a:outerShdw>
                </a:effectLst>
              </a:rPr>
              <a:t> (</a:t>
            </a:r>
            <a:r>
              <a:rPr lang="en-US" sz="1800" b="1" dirty="0" err="1" smtClean="0">
                <a:solidFill>
                  <a:schemeClr val="accent2"/>
                </a:solidFill>
                <a:effectLst>
                  <a:outerShdw blurRad="38100" dist="38100" dir="2700000" algn="tl">
                    <a:srgbClr val="000000">
                      <a:alpha val="43137"/>
                    </a:srgbClr>
                  </a:outerShdw>
                </a:effectLst>
              </a:rPr>
              <a:t>precolombiana</a:t>
            </a:r>
            <a:r>
              <a:rPr lang="en-US" sz="1800" b="1" dirty="0" smtClean="0">
                <a:solidFill>
                  <a:schemeClr val="accent2"/>
                </a:solidFill>
                <a:effectLst>
                  <a:outerShdw blurRad="38100" dist="38100" dir="2700000" algn="tl">
                    <a:srgbClr val="000000">
                      <a:alpha val="43137"/>
                    </a:srgbClr>
                  </a:outerShdw>
                </a:effectLst>
              </a:rPr>
              <a:t>)</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489789" y="1529752"/>
            <a:ext cx="8372475" cy="1644963"/>
          </a:xfrm>
        </p:spPr>
        <p:txBody>
          <a:bodyPr>
            <a:normAutofit/>
          </a:bodyPr>
          <a:lstStyle/>
          <a:p>
            <a:r>
              <a:rPr lang="es-ES" sz="1200" dirty="0" smtClean="0"/>
              <a:t>La </a:t>
            </a:r>
            <a:r>
              <a:rPr lang="es-ES" sz="1200" dirty="0"/>
              <a:t>aparición del hombre en América ocurrió alrededor </a:t>
            </a:r>
            <a:r>
              <a:rPr lang="es-ES" sz="1200" dirty="0" smtClean="0"/>
              <a:t>de unos </a:t>
            </a:r>
            <a:r>
              <a:rPr lang="es-ES" sz="1200" dirty="0"/>
              <a:t>15.000 años </a:t>
            </a:r>
            <a:r>
              <a:rPr lang="es-ES" sz="1200" dirty="0" smtClean="0"/>
              <a:t>a.C. Las </a:t>
            </a:r>
            <a:r>
              <a:rPr lang="es-ES" sz="1200" dirty="0"/>
              <a:t>civilizaciones </a:t>
            </a:r>
            <a:r>
              <a:rPr lang="es-ES" sz="1200" dirty="0" smtClean="0"/>
              <a:t>prehispánicas se desarrollaron </a:t>
            </a:r>
            <a:r>
              <a:rPr lang="es-ES" sz="1200" dirty="0"/>
              <a:t>a lo largo de la costa occidental de </a:t>
            </a:r>
            <a:r>
              <a:rPr lang="es-ES" sz="1200" dirty="0" smtClean="0"/>
              <a:t>América. </a:t>
            </a:r>
            <a:r>
              <a:rPr lang="es-ES" sz="1200" dirty="0"/>
              <a:t>El desarrollo de las culturas prehispánicas </a:t>
            </a:r>
            <a:r>
              <a:rPr lang="es-ES" sz="1200" dirty="0" smtClean="0"/>
              <a:t>tiene </a:t>
            </a:r>
            <a:r>
              <a:rPr lang="es-ES" sz="1200" dirty="0"/>
              <a:t>2 períodos: el </a:t>
            </a:r>
            <a:r>
              <a:rPr lang="es-ES" sz="1200" dirty="0" smtClean="0"/>
              <a:t>primer </a:t>
            </a:r>
            <a:r>
              <a:rPr lang="es-ES" sz="1200" dirty="0"/>
              <a:t>período es el </a:t>
            </a:r>
            <a:r>
              <a:rPr lang="es-ES" sz="1200" dirty="0" err="1"/>
              <a:t>precerámico</a:t>
            </a:r>
            <a:r>
              <a:rPr lang="es-ES" sz="1200" dirty="0"/>
              <a:t> y es el más </a:t>
            </a:r>
            <a:r>
              <a:rPr lang="es-ES" sz="1200" dirty="0" smtClean="0"/>
              <a:t>largo. </a:t>
            </a:r>
            <a:r>
              <a:rPr lang="es-ES" sz="1200" dirty="0"/>
              <a:t>A</a:t>
            </a:r>
            <a:r>
              <a:rPr lang="es-ES" sz="1200" dirty="0" smtClean="0"/>
              <a:t>barca </a:t>
            </a:r>
            <a:r>
              <a:rPr lang="es-ES" sz="1200" dirty="0"/>
              <a:t>desde el 15.000 </a:t>
            </a:r>
            <a:r>
              <a:rPr lang="es-ES" sz="1200" dirty="0" smtClean="0"/>
              <a:t>a.C. </a:t>
            </a:r>
            <a:r>
              <a:rPr lang="es-ES" sz="1200" dirty="0"/>
              <a:t>hasta 2000 </a:t>
            </a:r>
            <a:r>
              <a:rPr lang="es-ES" sz="1200" dirty="0" smtClean="0"/>
              <a:t>a.C. Incluye </a:t>
            </a:r>
            <a:r>
              <a:rPr lang="es-ES" sz="1200" dirty="0"/>
              <a:t>los períodos "líticos" (15.000-7000 </a:t>
            </a:r>
            <a:r>
              <a:rPr lang="es-ES" sz="1200" dirty="0" smtClean="0"/>
              <a:t>a.C.), </a:t>
            </a:r>
            <a:r>
              <a:rPr lang="es-ES" sz="1200" dirty="0"/>
              <a:t>los períodos arcaicos tempranos (7000-4000 </a:t>
            </a:r>
            <a:r>
              <a:rPr lang="es-ES" sz="1200" dirty="0" smtClean="0"/>
              <a:t>a.C.) </a:t>
            </a:r>
            <a:r>
              <a:rPr lang="es-ES" sz="1200" dirty="0"/>
              <a:t>y el arcaico tardío (</a:t>
            </a:r>
            <a:r>
              <a:rPr lang="es-ES" sz="1200" dirty="0" smtClean="0"/>
              <a:t>4000-2000 a.C.). </a:t>
            </a:r>
            <a:r>
              <a:rPr lang="es-ES" sz="1200" dirty="0"/>
              <a:t>El segundo período comienza a partir del 2000 </a:t>
            </a:r>
            <a:r>
              <a:rPr lang="es-ES" sz="1200" dirty="0" smtClean="0"/>
              <a:t>a.C. </a:t>
            </a:r>
            <a:r>
              <a:rPr lang="es-ES" sz="1200" dirty="0"/>
              <a:t>con la aparición y desarrollo de la </a:t>
            </a:r>
            <a:r>
              <a:rPr lang="es-ES" sz="1200" dirty="0" smtClean="0"/>
              <a:t>cerámica. Este periodo se divide en </a:t>
            </a:r>
            <a:r>
              <a:rPr lang="es-ES" sz="1200" dirty="0"/>
              <a:t>inferior o inicial, intermedio o medio y superior o final</a:t>
            </a:r>
            <a:r>
              <a:rPr lang="es-ES" sz="1200" dirty="0" smtClean="0"/>
              <a:t>.</a:t>
            </a:r>
            <a:r>
              <a:rPr lang="es-ES" sz="1200" dirty="0"/>
              <a:t/>
            </a:r>
            <a:br>
              <a:rPr lang="es-ES" sz="1200" dirty="0"/>
            </a:br>
            <a:endParaRPr lang="en-US" sz="1200" dirty="0"/>
          </a:p>
        </p:txBody>
      </p:sp>
      <p:sp>
        <p:nvSpPr>
          <p:cNvPr id="4" name="3 CuadroTexto"/>
          <p:cNvSpPr txBox="1"/>
          <p:nvPr/>
        </p:nvSpPr>
        <p:spPr>
          <a:xfrm>
            <a:off x="342899" y="4275493"/>
            <a:ext cx="8258175" cy="377026"/>
          </a:xfrm>
          <a:prstGeom prst="rect">
            <a:avLst/>
          </a:prstGeom>
          <a:noFill/>
        </p:spPr>
        <p:txBody>
          <a:bodyPr wrap="square" lIns="68580" tIns="34290" rIns="68580" bIns="34290" rtlCol="0">
            <a:spAutoFit/>
          </a:bodyPr>
          <a:lstStyle/>
          <a:p>
            <a:r>
              <a:rPr lang="es-PE" sz="1000" dirty="0"/>
              <a:t>Jorge </a:t>
            </a:r>
            <a:r>
              <a:rPr lang="es-PE" sz="1000" dirty="0" err="1"/>
              <a:t>Moscol</a:t>
            </a:r>
            <a:r>
              <a:rPr lang="es-PE" sz="1000" dirty="0"/>
              <a:t> Gonzales. El conocimiento anatómico en el Perú preincaico. / Revista de la Asociación Médica Argentina, Vol. 131, Número 4 de 2018. </a:t>
            </a:r>
            <a:r>
              <a:rPr lang="es-PE" sz="1000" dirty="0">
                <a:hlinkClick r:id="rId2" invalidUrl="https://www.ama-med.org.ar/uploads_archivos/1583/Rev-4-2018-completa AMA.pdf"/>
              </a:rPr>
              <a:t>https://www.ama-med.org.ar/uploads_archivos/1583/Rev-4-2018-completa%20AMA.pdf#page=6</a:t>
            </a:r>
            <a:endParaRPr lang="es-PE" sz="1000" dirty="0"/>
          </a:p>
        </p:txBody>
      </p:sp>
    </p:spTree>
    <p:extLst>
      <p:ext uri="{BB962C8B-B14F-4D97-AF65-F5344CB8AC3E}">
        <p14:creationId xmlns:p14="http://schemas.microsoft.com/office/powerpoint/2010/main" val="250638836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7005" y="1013583"/>
            <a:ext cx="7886700" cy="322057"/>
          </a:xfrm>
        </p:spPr>
        <p:txBody>
          <a:bodyPr>
            <a:normAutofit/>
          </a:bodyPr>
          <a:lstStyle/>
          <a:p>
            <a:r>
              <a:rPr lang="es-PE" sz="1600" b="1" dirty="0">
                <a:solidFill>
                  <a:schemeClr val="accent2"/>
                </a:solidFill>
                <a:effectLst>
                  <a:outerShdw blurRad="38100" dist="38100" dir="2700000" algn="tl">
                    <a:srgbClr val="000000">
                      <a:alpha val="43137"/>
                    </a:srgbClr>
                  </a:outerShdw>
                </a:effectLst>
              </a:rPr>
              <a:t>7. </a:t>
            </a:r>
            <a:r>
              <a:rPr lang="es-PE" sz="1600" b="1" dirty="0" smtClean="0">
                <a:solidFill>
                  <a:schemeClr val="accent2"/>
                </a:solidFill>
                <a:effectLst>
                  <a:outerShdw blurRad="38100" dist="38100" dir="2700000" algn="tl">
                    <a:srgbClr val="000000">
                      <a:alpha val="43137"/>
                    </a:srgbClr>
                  </a:outerShdw>
                </a:effectLst>
              </a:rPr>
              <a:t>Deformaciones craneales</a:t>
            </a:r>
            <a:endParaRPr lang="en-US" sz="16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618376" y="1533605"/>
            <a:ext cx="7886700" cy="1856958"/>
          </a:xfrm>
        </p:spPr>
        <p:txBody>
          <a:bodyPr>
            <a:normAutofit/>
          </a:bodyPr>
          <a:lstStyle/>
          <a:p>
            <a:pPr marL="0" indent="0" algn="just">
              <a:buNone/>
            </a:pPr>
            <a:r>
              <a:rPr lang="es-ES" sz="1200" dirty="0" smtClean="0"/>
              <a:t>Las culturas </a:t>
            </a:r>
            <a:r>
              <a:rPr lang="es-ES" sz="1200" dirty="0"/>
              <a:t>precolombinas desarrollaron importantes técnicas de deformación </a:t>
            </a:r>
            <a:r>
              <a:rPr lang="es-ES" sz="1200" dirty="0" smtClean="0"/>
              <a:t>craneal. Estas técnicas han sido halladas en restos momificados. La </a:t>
            </a:r>
            <a:r>
              <a:rPr lang="es-ES" sz="1200" dirty="0"/>
              <a:t>deformación craneal </a:t>
            </a:r>
            <a:r>
              <a:rPr lang="es-ES" sz="1200" dirty="0" smtClean="0"/>
              <a:t>consistía </a:t>
            </a:r>
            <a:r>
              <a:rPr lang="es-ES" sz="1200" dirty="0"/>
              <a:t>en la colocación de elementos rígidos (férulas) </a:t>
            </a:r>
            <a:r>
              <a:rPr lang="es-ES" sz="1200" dirty="0" smtClean="0"/>
              <a:t>y/o </a:t>
            </a:r>
            <a:r>
              <a:rPr lang="es-ES" sz="1200" dirty="0"/>
              <a:t>elementos flexibles (almohadillas de diferentes formas, cintas, correas) que se </a:t>
            </a:r>
            <a:r>
              <a:rPr lang="es-ES" sz="1200" dirty="0" smtClean="0"/>
              <a:t>adaptaban </a:t>
            </a:r>
            <a:r>
              <a:rPr lang="es-ES" sz="1200" dirty="0"/>
              <a:t>al cráneo </a:t>
            </a:r>
            <a:r>
              <a:rPr lang="es-ES" sz="1200" dirty="0" smtClean="0"/>
              <a:t>durante </a:t>
            </a:r>
            <a:r>
              <a:rPr lang="es-ES" sz="1200" dirty="0"/>
              <a:t>los primeros meses de vida y hasta los tres años de </a:t>
            </a:r>
            <a:r>
              <a:rPr lang="es-ES" sz="1200" dirty="0" smtClean="0"/>
              <a:t>edad. La presión ejercida lograba dirigir el crecimiento de </a:t>
            </a:r>
            <a:r>
              <a:rPr lang="es-ES" sz="1200" dirty="0" err="1" smtClean="0"/>
              <a:t>craneo</a:t>
            </a:r>
            <a:r>
              <a:rPr lang="es-ES" sz="1200" dirty="0" smtClean="0"/>
              <a:t> hacia ciertas partes donde no existía ninguna presión. </a:t>
            </a:r>
            <a:r>
              <a:rPr lang="en-US" sz="1200" dirty="0"/>
              <a:t>
</a:t>
            </a:r>
            <a:endParaRPr lang="en-US" dirty="0"/>
          </a:p>
        </p:txBody>
      </p:sp>
      <p:sp>
        <p:nvSpPr>
          <p:cNvPr id="4" name="3 CuadroTexto"/>
          <p:cNvSpPr txBox="1"/>
          <p:nvPr/>
        </p:nvSpPr>
        <p:spPr>
          <a:xfrm>
            <a:off x="700088" y="4022011"/>
            <a:ext cx="8058150" cy="592470"/>
          </a:xfrm>
          <a:prstGeom prst="rect">
            <a:avLst/>
          </a:prstGeom>
          <a:noFill/>
        </p:spPr>
        <p:txBody>
          <a:bodyPr wrap="square" lIns="68580" tIns="34290" rIns="68580" bIns="34290" rtlCol="0">
            <a:spAutoFit/>
          </a:bodyPr>
          <a:lstStyle/>
          <a:p>
            <a:r>
              <a:rPr lang="en-US" sz="1000" dirty="0" err="1"/>
              <a:t>Tiesler</a:t>
            </a:r>
            <a:r>
              <a:rPr lang="en-US" sz="1000" dirty="0"/>
              <a:t>, V. </a:t>
            </a:r>
            <a:r>
              <a:rPr lang="en-US" sz="1000" i="1" dirty="0"/>
              <a:t>The </a:t>
            </a:r>
            <a:r>
              <a:rPr lang="en-US" sz="1000" i="1" dirty="0" err="1"/>
              <a:t>bioarchaeology</a:t>
            </a:r>
            <a:r>
              <a:rPr lang="en-US" sz="1000" i="1" dirty="0"/>
              <a:t> of artificial cranial modifications. New approaches to head shaping and its meanings in </a:t>
            </a:r>
            <a:r>
              <a:rPr lang="en-US" sz="1000" i="1" dirty="0" err="1"/>
              <a:t>precolumbian</a:t>
            </a:r>
            <a:r>
              <a:rPr lang="en-US" sz="1000" i="1" dirty="0"/>
              <a:t> Mesoamerica and beyond</a:t>
            </a:r>
            <a:r>
              <a:rPr lang="en-US" sz="1000" dirty="0"/>
              <a:t>, Springer, New York. 2014. https://doi.org/10.1007/978-1-4614- 8760-9</a:t>
            </a:r>
            <a:endParaRPr lang="es-PE" sz="1000" dirty="0"/>
          </a:p>
          <a:p>
            <a:endParaRPr lang="es-PE" dirty="0"/>
          </a:p>
        </p:txBody>
      </p:sp>
    </p:spTree>
    <p:extLst>
      <p:ext uri="{BB962C8B-B14F-4D97-AF65-F5344CB8AC3E}">
        <p14:creationId xmlns:p14="http://schemas.microsoft.com/office/powerpoint/2010/main" val="47113618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4263" y="931390"/>
            <a:ext cx="7886700" cy="332331"/>
          </a:xfrm>
        </p:spPr>
        <p:txBody>
          <a:bodyPr>
            <a:normAutofit/>
          </a:bodyPr>
          <a:lstStyle/>
          <a:p>
            <a:r>
              <a:rPr lang="es-PE" sz="1600" b="1" dirty="0">
                <a:solidFill>
                  <a:schemeClr val="accent2"/>
                </a:solidFill>
                <a:effectLst>
                  <a:outerShdw blurRad="38100" dist="38100" dir="2700000" algn="tl">
                    <a:srgbClr val="000000">
                      <a:alpha val="43137"/>
                    </a:srgbClr>
                  </a:outerShdw>
                </a:effectLst>
              </a:rPr>
              <a:t>7. </a:t>
            </a:r>
            <a:r>
              <a:rPr lang="es-PE" sz="1600" b="1" dirty="0" smtClean="0">
                <a:solidFill>
                  <a:schemeClr val="accent2"/>
                </a:solidFill>
                <a:effectLst>
                  <a:outerShdw blurRad="38100" dist="38100" dir="2700000" algn="tl">
                    <a:srgbClr val="000000">
                      <a:alpha val="43137"/>
                    </a:srgbClr>
                  </a:outerShdw>
                </a:effectLst>
              </a:rPr>
              <a:t>Deformaciones craneales</a:t>
            </a:r>
            <a:endParaRPr lang="en-US" sz="16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445325" y="1378125"/>
            <a:ext cx="8336478" cy="1580832"/>
          </a:xfrm>
        </p:spPr>
        <p:txBody>
          <a:bodyPr>
            <a:normAutofit fontScale="25000" lnSpcReduction="20000"/>
          </a:bodyPr>
          <a:lstStyle/>
          <a:p>
            <a:pPr marL="0" indent="0" algn="just">
              <a:buNone/>
            </a:pPr>
            <a:r>
              <a:rPr lang="es-ES" sz="4800" dirty="0" smtClean="0"/>
              <a:t>En </a:t>
            </a:r>
            <a:r>
              <a:rPr lang="es-ES" sz="4800" dirty="0"/>
              <a:t>las culturas </a:t>
            </a:r>
            <a:r>
              <a:rPr lang="es-ES" sz="4800" dirty="0" smtClean="0"/>
              <a:t>andinas </a:t>
            </a:r>
            <a:r>
              <a:rPr lang="es-ES" sz="4800" dirty="0"/>
              <a:t>la modificación de la forma del cráneo se realizaba para identificar </a:t>
            </a:r>
            <a:r>
              <a:rPr lang="es-ES" sz="4800" dirty="0" smtClean="0"/>
              <a:t>a las personas por su origen geográfico o su estatus social. Los </a:t>
            </a:r>
            <a:r>
              <a:rPr lang="es-ES" sz="4800" dirty="0"/>
              <a:t>cronistas </a:t>
            </a:r>
            <a:r>
              <a:rPr lang="es-ES" sz="4800" dirty="0" smtClean="0"/>
              <a:t>describen entre </a:t>
            </a:r>
            <a:r>
              <a:rPr lang="es-ES" sz="4800" dirty="0"/>
              <a:t>las alteraciones del cráneo</a:t>
            </a:r>
            <a:r>
              <a:rPr lang="es-ES" sz="4800" dirty="0" smtClean="0"/>
              <a:t>: “frentes alargadas</a:t>
            </a:r>
            <a:r>
              <a:rPr lang="es-ES" sz="4800" dirty="0"/>
              <a:t>; </a:t>
            </a:r>
            <a:r>
              <a:rPr lang="es-ES" sz="4800" dirty="0" smtClean="0"/>
              <a:t>hundidas o adelgazadas; </a:t>
            </a:r>
            <a:r>
              <a:rPr lang="es-ES" sz="4800" dirty="0"/>
              <a:t>nuca </a:t>
            </a:r>
            <a:r>
              <a:rPr lang="es-ES" sz="4800" dirty="0" smtClean="0"/>
              <a:t>planas </a:t>
            </a:r>
            <a:r>
              <a:rPr lang="es-ES" sz="4800" dirty="0"/>
              <a:t>o </a:t>
            </a:r>
            <a:r>
              <a:rPr lang="es-ES" sz="4800" dirty="0" smtClean="0"/>
              <a:t>aplanadas; </a:t>
            </a:r>
            <a:r>
              <a:rPr lang="es-ES" sz="4800" dirty="0"/>
              <a:t>y las cabezas alargadas, que, en algunos casos, toman forma de mortero ”.</a:t>
            </a:r>
            <a:r>
              <a:rPr lang="en-US" sz="3700" dirty="0"/>
              <a:t>
</a:t>
            </a:r>
            <a:endParaRPr lang="es-ES" dirty="0"/>
          </a:p>
          <a:p>
            <a:pPr algn="just">
              <a:buNone/>
            </a:pPr>
            <a:endParaRPr lang="es-ES" dirty="0"/>
          </a:p>
          <a:p>
            <a:pPr algn="just">
              <a:buNone/>
            </a:pPr>
            <a:endParaRPr lang="es-ES" dirty="0"/>
          </a:p>
          <a:p>
            <a:pPr algn="just">
              <a:buNone/>
            </a:pPr>
            <a:endParaRPr lang="es-ES" dirty="0"/>
          </a:p>
          <a:p>
            <a:pPr>
              <a:buNone/>
            </a:pPr>
            <a:r>
              <a:rPr lang="es-ES" i="1" dirty="0"/>
              <a:t>     </a:t>
            </a:r>
            <a:endParaRPr lang="es-PE" dirty="0"/>
          </a:p>
          <a:p>
            <a:pPr>
              <a:buNone/>
            </a:pPr>
            <a:endParaRPr lang="es-PE" dirty="0"/>
          </a:p>
        </p:txBody>
      </p:sp>
      <p:sp>
        <p:nvSpPr>
          <p:cNvPr id="4" name="3 CuadroTexto"/>
          <p:cNvSpPr txBox="1"/>
          <p:nvPr/>
        </p:nvSpPr>
        <p:spPr>
          <a:xfrm>
            <a:off x="213756" y="4096987"/>
            <a:ext cx="8568047" cy="377026"/>
          </a:xfrm>
          <a:prstGeom prst="rect">
            <a:avLst/>
          </a:prstGeom>
          <a:noFill/>
        </p:spPr>
        <p:txBody>
          <a:bodyPr wrap="square" lIns="68580" tIns="34290" rIns="68580" bIns="34290" rtlCol="0">
            <a:spAutoFit/>
          </a:bodyPr>
          <a:lstStyle/>
          <a:p>
            <a:r>
              <a:rPr lang="es-ES" sz="1000" dirty="0"/>
              <a:t>Elsa </a:t>
            </a:r>
            <a:r>
              <a:rPr lang="es-ES" sz="1000" dirty="0" err="1"/>
              <a:t>Tomasto-Cagigao</a:t>
            </a:r>
            <a:r>
              <a:rPr lang="es-ES" sz="1000" dirty="0"/>
              <a:t>. Modificaciones craneales Paracas: ¿estatus, etnicidad, estética?. Boletín de arqueología PUCP / N.° 22 / 2017, 255-276 / ISSN 1029-2004 </a:t>
            </a:r>
            <a:r>
              <a:rPr lang="es-ES" sz="1000" dirty="0" smtClean="0"/>
              <a:t>https://doi.org/10.18800/boletindearqueologiapucp.201701.010</a:t>
            </a:r>
            <a:endParaRPr lang="es-PE" sz="1000" dirty="0"/>
          </a:p>
        </p:txBody>
      </p:sp>
    </p:spTree>
    <p:extLst>
      <p:ext uri="{BB962C8B-B14F-4D97-AF65-F5344CB8AC3E}">
        <p14:creationId xmlns:p14="http://schemas.microsoft.com/office/powerpoint/2010/main" val="55352663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7003" y="833764"/>
            <a:ext cx="7886700" cy="363154"/>
          </a:xfrm>
        </p:spPr>
        <p:txBody>
          <a:bodyPr>
            <a:normAutofit/>
          </a:bodyPr>
          <a:lstStyle/>
          <a:p>
            <a:r>
              <a:rPr lang="es-PE" sz="1600" b="1" dirty="0">
                <a:solidFill>
                  <a:schemeClr val="accent2"/>
                </a:solidFill>
                <a:effectLst>
                  <a:outerShdw blurRad="38100" dist="38100" dir="2700000" algn="tl">
                    <a:srgbClr val="000000">
                      <a:alpha val="43137"/>
                    </a:srgbClr>
                  </a:outerShdw>
                </a:effectLst>
              </a:rPr>
              <a:t>7. </a:t>
            </a:r>
            <a:r>
              <a:rPr lang="es-PE" sz="1600" b="1" dirty="0">
                <a:solidFill>
                  <a:schemeClr val="accent2"/>
                </a:solidFill>
                <a:effectLst>
                  <a:outerShdw blurRad="38100" dist="38100" dir="2700000" algn="tl">
                    <a:srgbClr val="000000">
                      <a:alpha val="43137"/>
                    </a:srgbClr>
                  </a:outerShdw>
                </a:effectLst>
              </a:rPr>
              <a:t>Deformaciones craneales</a:t>
            </a:r>
            <a:endParaRPr lang="en-US" sz="16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445325" y="1378125"/>
            <a:ext cx="8336478" cy="2522920"/>
          </a:xfrm>
        </p:spPr>
        <p:txBody>
          <a:bodyPr>
            <a:normAutofit fontScale="85000" lnSpcReduction="20000"/>
          </a:bodyPr>
          <a:lstStyle/>
          <a:p>
            <a:pPr algn="just">
              <a:buNone/>
            </a:pPr>
            <a:r>
              <a:rPr lang="es-ES" sz="2900" dirty="0"/>
              <a:t>   </a:t>
            </a:r>
            <a:endParaRPr lang="es-ES" sz="3800" dirty="0"/>
          </a:p>
          <a:p>
            <a:pPr algn="just">
              <a:buNone/>
            </a:pPr>
            <a:endParaRPr lang="es-ES" dirty="0"/>
          </a:p>
          <a:p>
            <a:pPr algn="just">
              <a:buNone/>
            </a:pPr>
            <a:endParaRPr lang="es-ES" dirty="0"/>
          </a:p>
          <a:p>
            <a:pPr algn="just">
              <a:buNone/>
            </a:pPr>
            <a:endParaRPr lang="es-ES" dirty="0"/>
          </a:p>
          <a:p>
            <a:pPr algn="just">
              <a:buNone/>
            </a:pPr>
            <a:endParaRPr lang="es-ES" dirty="0"/>
          </a:p>
          <a:p>
            <a:pPr algn="just">
              <a:buNone/>
            </a:pPr>
            <a:endParaRPr lang="es-ES" dirty="0"/>
          </a:p>
          <a:p>
            <a:pPr>
              <a:buNone/>
            </a:pPr>
            <a:r>
              <a:rPr lang="es-ES" i="1" dirty="0"/>
              <a:t>     </a:t>
            </a:r>
            <a:endParaRPr lang="es-PE" dirty="0"/>
          </a:p>
          <a:p>
            <a:pPr>
              <a:buNone/>
            </a:pPr>
            <a:r>
              <a:rPr lang="es-ES" dirty="0"/>
              <a:t> </a:t>
            </a:r>
            <a:endParaRPr lang="es-PE" dirty="0"/>
          </a:p>
          <a:p>
            <a:pPr algn="just">
              <a:buNone/>
            </a:pPr>
            <a:endParaRPr lang="en-US" dirty="0"/>
          </a:p>
        </p:txBody>
      </p:sp>
      <p:sp>
        <p:nvSpPr>
          <p:cNvPr id="4" name="3 CuadroTexto"/>
          <p:cNvSpPr txBox="1"/>
          <p:nvPr/>
        </p:nvSpPr>
        <p:spPr>
          <a:xfrm>
            <a:off x="222662" y="4328557"/>
            <a:ext cx="8568047" cy="377026"/>
          </a:xfrm>
          <a:prstGeom prst="rect">
            <a:avLst/>
          </a:prstGeom>
          <a:noFill/>
        </p:spPr>
        <p:txBody>
          <a:bodyPr wrap="square" lIns="68580" tIns="34290" rIns="68580" bIns="34290" rtlCol="0">
            <a:spAutoFit/>
          </a:bodyPr>
          <a:lstStyle/>
          <a:p>
            <a:r>
              <a:rPr lang="es-ES" sz="1000" dirty="0"/>
              <a:t>Elsa </a:t>
            </a:r>
            <a:r>
              <a:rPr lang="es-ES" sz="1000" dirty="0" err="1"/>
              <a:t>Tomasto-Cagigao</a:t>
            </a:r>
            <a:r>
              <a:rPr lang="es-ES" sz="1000" dirty="0"/>
              <a:t>. Modificaciones craneales Paracas: ¿estatus, etnicidad, estética?. Boletín de arqueología PUCP / N.° 22 / 2017, 255-276 / ISSN 1029-2004 https://doi.org/10.18800/boletindearqueologiapucp.201701.010</a:t>
            </a:r>
            <a:endParaRPr lang="es-PE" sz="1000" dirty="0"/>
          </a:p>
        </p:txBody>
      </p:sp>
      <p:pic>
        <p:nvPicPr>
          <p:cNvPr id="6" name="image4.jpeg"/>
          <p:cNvPicPr/>
          <p:nvPr/>
        </p:nvPicPr>
        <p:blipFill>
          <a:blip r:embed="rId2" cstate="print"/>
          <a:stretch>
            <a:fillRect/>
          </a:stretch>
        </p:blipFill>
        <p:spPr>
          <a:xfrm>
            <a:off x="537003" y="1262868"/>
            <a:ext cx="4353495" cy="2887891"/>
          </a:xfrm>
          <a:prstGeom prst="rect">
            <a:avLst/>
          </a:prstGeom>
        </p:spPr>
      </p:pic>
      <p:sp>
        <p:nvSpPr>
          <p:cNvPr id="7" name="6 CuadroTexto"/>
          <p:cNvSpPr txBox="1"/>
          <p:nvPr/>
        </p:nvSpPr>
        <p:spPr>
          <a:xfrm>
            <a:off x="5723108" y="1287655"/>
            <a:ext cx="2983676" cy="2100575"/>
          </a:xfrm>
          <a:prstGeom prst="rect">
            <a:avLst/>
          </a:prstGeom>
          <a:noFill/>
        </p:spPr>
        <p:txBody>
          <a:bodyPr wrap="square" lIns="68580" tIns="34290" rIns="68580" bIns="34290" rtlCol="0">
            <a:spAutoFit/>
          </a:bodyPr>
          <a:lstStyle/>
          <a:p>
            <a:pPr algn="just"/>
            <a:r>
              <a:rPr lang="en-US" sz="1200" dirty="0" err="1" smtClean="0"/>
              <a:t>Cráneos</a:t>
            </a:r>
            <a:r>
              <a:rPr lang="en-US" sz="1200" dirty="0" smtClean="0"/>
              <a:t> </a:t>
            </a:r>
            <a:r>
              <a:rPr lang="en-US" sz="1200" dirty="0" err="1" smtClean="0"/>
              <a:t>Wari</a:t>
            </a:r>
            <a:r>
              <a:rPr lang="en-US" sz="1200" dirty="0" smtClean="0"/>
              <a:t> </a:t>
            </a:r>
            <a:r>
              <a:rPr lang="en-US" sz="1200" dirty="0" err="1"/>
              <a:t>Kayan</a:t>
            </a:r>
            <a:r>
              <a:rPr lang="en-US" sz="1200" dirty="0"/>
              <a:t> del Early Horizon </a:t>
            </a:r>
            <a:r>
              <a:rPr lang="en-US" sz="1200" dirty="0" smtClean="0"/>
              <a:t>en </a:t>
            </a:r>
            <a:r>
              <a:rPr lang="en-US" sz="1200" dirty="0"/>
              <a:t>vista </a:t>
            </a:r>
            <a:r>
              <a:rPr lang="en-US" sz="1200" dirty="0" smtClean="0"/>
              <a:t>lateral </a:t>
            </a:r>
            <a:r>
              <a:rPr lang="en-US" sz="1200" dirty="0" err="1" smtClean="0"/>
              <a:t>derecha</a:t>
            </a:r>
            <a:r>
              <a:rPr lang="en-US" sz="1200" dirty="0" smtClean="0"/>
              <a:t> y superior. </a:t>
            </a:r>
            <a:r>
              <a:rPr lang="en-US" sz="1200" dirty="0"/>
              <a:t>352 (H) e 136 (I): </a:t>
            </a:r>
            <a:r>
              <a:rPr lang="en-US" sz="1200" dirty="0" err="1" smtClean="0"/>
              <a:t>cráneo</a:t>
            </a:r>
            <a:r>
              <a:rPr lang="en-US" sz="1200" dirty="0" smtClean="0"/>
              <a:t> inferior</a:t>
            </a:r>
            <a:r>
              <a:rPr lang="en-US" sz="1200" dirty="0" smtClean="0"/>
              <a:t> </a:t>
            </a:r>
            <a:r>
              <a:rPr lang="en-US" sz="1200" dirty="0"/>
              <a:t>con </a:t>
            </a:r>
            <a:r>
              <a:rPr lang="en-US" sz="1200" dirty="0" err="1" smtClean="0"/>
              <a:t>casquete</a:t>
            </a:r>
            <a:r>
              <a:rPr lang="en-US" sz="1200" dirty="0" smtClean="0"/>
              <a:t> occipital, tapa frontal y </a:t>
            </a:r>
            <a:r>
              <a:rPr lang="en-US" sz="1200" dirty="0" err="1" smtClean="0"/>
              <a:t>retrosurco</a:t>
            </a:r>
            <a:r>
              <a:rPr lang="en-US" sz="1200" dirty="0" smtClean="0"/>
              <a:t> coronal</a:t>
            </a:r>
            <a:r>
              <a:rPr lang="en-US" sz="1200" dirty="0" smtClean="0"/>
              <a:t>. </a:t>
            </a:r>
            <a:r>
              <a:rPr lang="en-US" sz="1200" dirty="0"/>
              <a:t>87 (C) e 375 (G): </a:t>
            </a:r>
            <a:r>
              <a:rPr lang="en-US" sz="1200" dirty="0" err="1" smtClean="0"/>
              <a:t>signo</a:t>
            </a:r>
            <a:r>
              <a:rPr lang="en-US" sz="1200" dirty="0" smtClean="0"/>
              <a:t> de </a:t>
            </a:r>
            <a:r>
              <a:rPr lang="en-US" sz="1200" dirty="0" err="1" smtClean="0"/>
              <a:t>presión</a:t>
            </a:r>
            <a:r>
              <a:rPr lang="en-US" sz="1200" dirty="0" smtClean="0"/>
              <a:t> </a:t>
            </a:r>
            <a:r>
              <a:rPr lang="en-US" sz="1200" dirty="0" err="1" smtClean="0"/>
              <a:t>sobre</a:t>
            </a:r>
            <a:r>
              <a:rPr lang="en-US" sz="1200" dirty="0" smtClean="0"/>
              <a:t> la </a:t>
            </a:r>
            <a:r>
              <a:rPr lang="en-US" sz="1200" dirty="0" err="1" smtClean="0"/>
              <a:t>frente</a:t>
            </a:r>
            <a:r>
              <a:rPr lang="en-US" sz="1200" dirty="0" smtClean="0"/>
              <a:t> </a:t>
            </a:r>
            <a:r>
              <a:rPr lang="en-US" sz="1200" dirty="0" err="1" smtClean="0"/>
              <a:t>menos</a:t>
            </a:r>
            <a:r>
              <a:rPr lang="en-US" sz="1200" dirty="0" smtClean="0"/>
              <a:t> </a:t>
            </a:r>
            <a:r>
              <a:rPr lang="en-US" sz="1200" dirty="0" err="1" smtClean="0"/>
              <a:t>marcado</a:t>
            </a:r>
            <a:r>
              <a:rPr lang="en-US" sz="1200" dirty="0" smtClean="0"/>
              <a:t>. </a:t>
            </a:r>
            <a:r>
              <a:rPr lang="en-US" sz="1200" dirty="0"/>
              <a:t>81 (A), 381 (B), 110 (D), 113 (E): </a:t>
            </a:r>
            <a:r>
              <a:rPr lang="es-ES" sz="1200" dirty="0"/>
              <a:t>Huella de presión a la altura del Lambda</a:t>
            </a:r>
            <a:r>
              <a:rPr lang="en-US" sz="1200" dirty="0" smtClean="0"/>
              <a:t>. </a:t>
            </a:r>
            <a:r>
              <a:rPr lang="en-US" sz="1200" dirty="0"/>
              <a:t>114 (J) e 70 (J): </a:t>
            </a:r>
            <a:r>
              <a:rPr lang="es-ES" sz="1200" dirty="0" smtClean="0"/>
              <a:t>cráneos </a:t>
            </a:r>
            <a:r>
              <a:rPr lang="es-ES" sz="1200" dirty="0"/>
              <a:t>con vértice en forma de óvalo o corazón</a:t>
            </a:r>
            <a:r>
              <a:rPr lang="en-US" sz="1200" dirty="0" smtClean="0"/>
              <a:t>. </a:t>
            </a:r>
            <a:r>
              <a:rPr lang="en-US" sz="1200" dirty="0"/>
              <a:t>364 (L): </a:t>
            </a:r>
            <a:r>
              <a:rPr lang="es-ES" sz="1200" dirty="0" smtClean="0"/>
              <a:t>cráneo </a:t>
            </a:r>
            <a:r>
              <a:rPr lang="es-ES" sz="1200" dirty="0"/>
              <a:t>sin características de este </a:t>
            </a:r>
            <a:r>
              <a:rPr lang="es-ES" sz="1200" dirty="0" smtClean="0"/>
              <a:t>grupo </a:t>
            </a:r>
            <a:r>
              <a:rPr lang="en-US" sz="1200" dirty="0" smtClean="0"/>
              <a:t>(</a:t>
            </a:r>
            <a:r>
              <a:rPr lang="en-US" sz="1200" dirty="0" err="1" smtClean="0"/>
              <a:t>foto</a:t>
            </a:r>
            <a:r>
              <a:rPr lang="en-US" sz="1200" dirty="0" smtClean="0"/>
              <a:t> </a:t>
            </a:r>
            <a:r>
              <a:rPr lang="en-US" sz="1200" dirty="0"/>
              <a:t>Elsa </a:t>
            </a:r>
            <a:r>
              <a:rPr lang="en-US" sz="1200" dirty="0" err="1"/>
              <a:t>Tomasto-Cagigao</a:t>
            </a:r>
            <a:r>
              <a:rPr lang="en-US" sz="1200" dirty="0"/>
              <a:t>).</a:t>
            </a:r>
            <a:endParaRPr lang="es-PE" sz="1200" dirty="0"/>
          </a:p>
        </p:txBody>
      </p:sp>
    </p:spTree>
    <p:extLst>
      <p:ext uri="{BB962C8B-B14F-4D97-AF65-F5344CB8AC3E}">
        <p14:creationId xmlns:p14="http://schemas.microsoft.com/office/powerpoint/2010/main" val="55352663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97828" y="828648"/>
            <a:ext cx="7886700" cy="496718"/>
          </a:xfrm>
        </p:spPr>
        <p:txBody>
          <a:bodyPr>
            <a:normAutofit/>
          </a:bodyPr>
          <a:lstStyle/>
          <a:p>
            <a:r>
              <a:rPr lang="es-PE" sz="1600" b="1" dirty="0">
                <a:solidFill>
                  <a:schemeClr val="accent2"/>
                </a:solidFill>
                <a:effectLst>
                  <a:outerShdw blurRad="38100" dist="38100" dir="2700000" algn="tl">
                    <a:srgbClr val="000000">
                      <a:alpha val="43137"/>
                    </a:srgbClr>
                  </a:outerShdw>
                </a:effectLst>
              </a:rPr>
              <a:t>8. </a:t>
            </a:r>
            <a:r>
              <a:rPr lang="es-PE" sz="1600" b="1" dirty="0" smtClean="0">
                <a:solidFill>
                  <a:schemeClr val="accent2"/>
                </a:solidFill>
                <a:effectLst>
                  <a:outerShdw blurRad="38100" dist="38100" dir="2700000" algn="tl">
                    <a:srgbClr val="000000">
                      <a:alpha val="43137"/>
                    </a:srgbClr>
                  </a:outerShdw>
                </a:effectLst>
              </a:rPr>
              <a:t>Proceso de momificación</a:t>
            </a:r>
            <a:endParaRPr lang="en-US" sz="1600" b="1" dirty="0">
              <a:solidFill>
                <a:schemeClr val="accent2"/>
              </a:solidFill>
              <a:effectLst>
                <a:outerShdw blurRad="38100" dist="38100" dir="2700000" algn="tl">
                  <a:srgbClr val="000000">
                    <a:alpha val="43137"/>
                  </a:srgbClr>
                </a:outerShdw>
              </a:effectLst>
            </a:endParaRPr>
          </a:p>
        </p:txBody>
      </p:sp>
      <p:pic>
        <p:nvPicPr>
          <p:cNvPr id="4" name="Marcador de contenido 3"/>
          <p:cNvPicPr>
            <a:picLocks noGrp="1" noChangeAspect="1"/>
          </p:cNvPicPr>
          <p:nvPr>
            <p:ph idx="1"/>
          </p:nvPr>
        </p:nvPicPr>
        <p:blipFill rotWithShape="1">
          <a:blip r:embed="rId2" cstate="print"/>
          <a:srcRect l="1" t="22838" r="-1551" b="26158"/>
          <a:stretch/>
        </p:blipFill>
        <p:spPr>
          <a:xfrm>
            <a:off x="648054" y="1421245"/>
            <a:ext cx="8031603" cy="3025378"/>
          </a:xfrm>
          <a:prstGeom prst="rect">
            <a:avLst/>
          </a:prstGeom>
        </p:spPr>
      </p:pic>
    </p:spTree>
    <p:extLst>
      <p:ext uri="{BB962C8B-B14F-4D97-AF65-F5344CB8AC3E}">
        <p14:creationId xmlns:p14="http://schemas.microsoft.com/office/powerpoint/2010/main" val="203750691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7005" y="849197"/>
            <a:ext cx="7886700" cy="424799"/>
          </a:xfrm>
        </p:spPr>
        <p:txBody>
          <a:bodyPr>
            <a:normAutofit/>
          </a:bodyPr>
          <a:lstStyle/>
          <a:p>
            <a:r>
              <a:rPr lang="es-PE" sz="1600" b="1" dirty="0">
                <a:solidFill>
                  <a:schemeClr val="accent2"/>
                </a:solidFill>
                <a:effectLst>
                  <a:outerShdw blurRad="38100" dist="38100" dir="2700000" algn="tl">
                    <a:srgbClr val="000000">
                      <a:alpha val="43137"/>
                    </a:srgbClr>
                  </a:outerShdw>
                </a:effectLst>
              </a:rPr>
              <a:t>8. </a:t>
            </a:r>
            <a:r>
              <a:rPr lang="es-PE" sz="1600" b="1" dirty="0">
                <a:solidFill>
                  <a:schemeClr val="accent2"/>
                </a:solidFill>
                <a:effectLst>
                  <a:outerShdw blurRad="38100" dist="38100" dir="2700000" algn="tl">
                    <a:srgbClr val="000000">
                      <a:alpha val="43137"/>
                    </a:srgbClr>
                  </a:outerShdw>
                </a:effectLst>
              </a:rPr>
              <a:t>Proceso de momificación</a:t>
            </a:r>
            <a:endParaRPr lang="en-US" sz="1600" b="1" dirty="0">
              <a:solidFill>
                <a:schemeClr val="accent2"/>
              </a:solidFill>
              <a:effectLst>
                <a:outerShdw blurRad="38100" dist="38100" dir="2700000" algn="tl">
                  <a:srgbClr val="000000">
                    <a:alpha val="43137"/>
                  </a:srgbClr>
                </a:outerShdw>
              </a:effectLst>
            </a:endParaRPr>
          </a:p>
        </p:txBody>
      </p:sp>
      <p:pic>
        <p:nvPicPr>
          <p:cNvPr id="4" name="Marcador de contenido 3"/>
          <p:cNvPicPr>
            <a:picLocks noGrp="1" noChangeAspect="1"/>
          </p:cNvPicPr>
          <p:nvPr>
            <p:ph idx="1"/>
          </p:nvPr>
        </p:nvPicPr>
        <p:blipFill>
          <a:blip r:embed="rId2" cstate="print"/>
          <a:stretch>
            <a:fillRect/>
          </a:stretch>
        </p:blipFill>
        <p:spPr>
          <a:xfrm>
            <a:off x="2365508" y="1554154"/>
            <a:ext cx="3562680" cy="2672010"/>
          </a:xfrm>
          <a:prstGeom prst="rect">
            <a:avLst/>
          </a:prstGeom>
        </p:spPr>
      </p:pic>
    </p:spTree>
    <p:extLst>
      <p:ext uri="{BB962C8B-B14F-4D97-AF65-F5344CB8AC3E}">
        <p14:creationId xmlns:p14="http://schemas.microsoft.com/office/powerpoint/2010/main" val="19861078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7005" y="859471"/>
            <a:ext cx="7886700" cy="414525"/>
          </a:xfrm>
        </p:spPr>
        <p:txBody>
          <a:bodyPr>
            <a:normAutofit/>
          </a:bodyPr>
          <a:lstStyle/>
          <a:p>
            <a:r>
              <a:rPr lang="es-PE" sz="1600" b="1" dirty="0">
                <a:solidFill>
                  <a:schemeClr val="accent2"/>
                </a:solidFill>
                <a:effectLst>
                  <a:outerShdw blurRad="38100" dist="38100" dir="2700000" algn="tl">
                    <a:srgbClr val="000000">
                      <a:alpha val="43137"/>
                    </a:srgbClr>
                  </a:outerShdw>
                </a:effectLst>
              </a:rPr>
              <a:t>8. </a:t>
            </a:r>
            <a:r>
              <a:rPr lang="es-PE" sz="1600" b="1" dirty="0">
                <a:solidFill>
                  <a:schemeClr val="accent2"/>
                </a:solidFill>
                <a:effectLst>
                  <a:outerShdw blurRad="38100" dist="38100" dir="2700000" algn="tl">
                    <a:srgbClr val="000000">
                      <a:alpha val="43137"/>
                    </a:srgbClr>
                  </a:outerShdw>
                </a:effectLst>
              </a:rPr>
              <a:t>Proceso de momificación</a:t>
            </a:r>
            <a:endParaRPr lang="en-US" sz="1600" b="1" dirty="0">
              <a:solidFill>
                <a:schemeClr val="accent2"/>
              </a:solidFill>
              <a:effectLst>
                <a:outerShdw blurRad="38100" dist="38100" dir="2700000" algn="tl">
                  <a:srgbClr val="000000">
                    <a:alpha val="43137"/>
                  </a:srgbClr>
                </a:outerShdw>
              </a:effectLst>
            </a:endParaRPr>
          </a:p>
        </p:txBody>
      </p:sp>
      <p:pic>
        <p:nvPicPr>
          <p:cNvPr id="4" name="Marcador de contenido 3"/>
          <p:cNvPicPr>
            <a:picLocks noGrp="1" noChangeAspect="1"/>
          </p:cNvPicPr>
          <p:nvPr>
            <p:ph idx="1"/>
          </p:nvPr>
        </p:nvPicPr>
        <p:blipFill>
          <a:blip r:embed="rId2" cstate="print"/>
          <a:stretch>
            <a:fillRect/>
          </a:stretch>
        </p:blipFill>
        <p:spPr>
          <a:xfrm>
            <a:off x="2365509" y="1461687"/>
            <a:ext cx="3778438" cy="2833829"/>
          </a:xfrm>
          <a:prstGeom prst="rect">
            <a:avLst/>
          </a:prstGeom>
        </p:spPr>
      </p:pic>
    </p:spTree>
    <p:extLst>
      <p:ext uri="{BB962C8B-B14F-4D97-AF65-F5344CB8AC3E}">
        <p14:creationId xmlns:p14="http://schemas.microsoft.com/office/powerpoint/2010/main" val="43485863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38925" y="921115"/>
            <a:ext cx="7886700" cy="455621"/>
          </a:xfrm>
        </p:spPr>
        <p:txBody>
          <a:bodyPr>
            <a:normAutofit fontScale="90000"/>
          </a:bodyPr>
          <a:lstStyle/>
          <a:p>
            <a:r>
              <a:rPr lang="es-PE" sz="1600" b="1" dirty="0">
                <a:solidFill>
                  <a:schemeClr val="accent2"/>
                </a:solidFill>
                <a:effectLst>
                  <a:outerShdw blurRad="38100" dist="38100" dir="2700000" algn="tl">
                    <a:srgbClr val="000000">
                      <a:alpha val="43137"/>
                    </a:srgbClr>
                  </a:outerShdw>
                </a:effectLst>
              </a:rPr>
              <a:t>8. </a:t>
            </a:r>
            <a:r>
              <a:rPr lang="es-PE" sz="1600" b="1" dirty="0">
                <a:solidFill>
                  <a:schemeClr val="accent2"/>
                </a:solidFill>
                <a:effectLst>
                  <a:outerShdw blurRad="38100" dist="38100" dir="2700000" algn="tl">
                    <a:srgbClr val="000000">
                      <a:alpha val="43137"/>
                    </a:srgbClr>
                  </a:outerShdw>
                </a:effectLst>
              </a:rPr>
              <a:t>Proceso de momificación</a:t>
            </a:r>
            <a:r>
              <a:rPr lang="en-US" sz="1600" b="1" dirty="0">
                <a:solidFill>
                  <a:schemeClr val="accent2"/>
                </a:solidFill>
                <a:effectLst>
                  <a:outerShdw blurRad="38100" dist="38100" dir="2700000" algn="tl">
                    <a:srgbClr val="000000">
                      <a:alpha val="43137"/>
                    </a:srgbClr>
                  </a:outerShdw>
                </a:effectLst>
              </a:rPr>
              <a:t/>
            </a:r>
            <a:br>
              <a:rPr lang="en-US" sz="1600" b="1" dirty="0">
                <a:solidFill>
                  <a:schemeClr val="accent2"/>
                </a:solidFill>
                <a:effectLst>
                  <a:outerShdw blurRad="38100" dist="38100" dir="2700000" algn="tl">
                    <a:srgbClr val="000000">
                      <a:alpha val="43137"/>
                    </a:srgbClr>
                  </a:outerShdw>
                </a:effectLst>
              </a:rPr>
            </a:br>
            <a:r>
              <a:rPr lang="es-PE" dirty="0"/>
              <a:t> </a:t>
            </a:r>
            <a:endParaRPr lang="en-US" dirty="0"/>
          </a:p>
        </p:txBody>
      </p:sp>
      <p:pic>
        <p:nvPicPr>
          <p:cNvPr id="5" name="Marcador de contenido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40220" y="1361377"/>
            <a:ext cx="3773969" cy="2830477"/>
          </a:xfrm>
        </p:spPr>
      </p:pic>
    </p:spTree>
    <p:extLst>
      <p:ext uri="{BB962C8B-B14F-4D97-AF65-F5344CB8AC3E}">
        <p14:creationId xmlns:p14="http://schemas.microsoft.com/office/powerpoint/2010/main" val="383314071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71500" y="602617"/>
            <a:ext cx="7886700" cy="994172"/>
          </a:xfrm>
        </p:spPr>
        <p:txBody>
          <a:bodyPr>
            <a:noAutofit/>
          </a:bodyPr>
          <a:lstStyle/>
          <a:p>
            <a:r>
              <a:rPr lang="es-ES" sz="1400" b="1" dirty="0">
                <a:solidFill>
                  <a:schemeClr val="accent2"/>
                </a:solidFill>
                <a:effectLst>
                  <a:outerShdw blurRad="38100" dist="38100" dir="2700000" algn="tl">
                    <a:srgbClr val="000000">
                      <a:alpha val="43137"/>
                    </a:srgbClr>
                  </a:outerShdw>
                </a:effectLst>
              </a:rPr>
              <a:t>Museo Santuarios Andinos - Universidad Católica de </a:t>
            </a:r>
            <a:r>
              <a:rPr lang="es-ES" sz="1400" b="1" dirty="0" smtClean="0">
                <a:solidFill>
                  <a:schemeClr val="accent2"/>
                </a:solidFill>
                <a:effectLst>
                  <a:outerShdw blurRad="38100" dist="38100" dir="2700000" algn="tl">
                    <a:srgbClr val="000000">
                      <a:alpha val="43137"/>
                    </a:srgbClr>
                  </a:outerShdw>
                </a:effectLst>
              </a:rPr>
              <a:t>Santa María</a:t>
            </a:r>
            <a:r>
              <a:rPr lang="en-US" sz="1400" b="1" dirty="0" smtClean="0">
                <a:solidFill>
                  <a:schemeClr val="accent2"/>
                </a:solidFill>
                <a:effectLst>
                  <a:outerShdw blurRad="38100" dist="38100" dir="2700000" algn="tl">
                    <a:srgbClr val="000000">
                      <a:alpha val="43137"/>
                    </a:srgbClr>
                  </a:outerShdw>
                </a:effectLst>
              </a:rPr>
              <a:t/>
            </a:r>
            <a:br>
              <a:rPr lang="en-US" sz="1400" b="1" dirty="0" smtClean="0">
                <a:solidFill>
                  <a:schemeClr val="accent2"/>
                </a:solidFill>
                <a:effectLst>
                  <a:outerShdw blurRad="38100" dist="38100" dir="2700000" algn="tl">
                    <a:srgbClr val="000000">
                      <a:alpha val="43137"/>
                    </a:srgbClr>
                  </a:outerShdw>
                </a:effectLst>
              </a:rPr>
            </a:br>
            <a:r>
              <a:rPr lang="en-US" sz="1400" b="1" dirty="0" smtClean="0">
                <a:solidFill>
                  <a:schemeClr val="accent2"/>
                </a:solidFill>
                <a:effectLst>
                  <a:outerShdw blurRad="38100" dist="38100" dir="2700000" algn="tl">
                    <a:srgbClr val="000000">
                      <a:alpha val="43137"/>
                    </a:srgbClr>
                  </a:outerShdw>
                </a:effectLst>
              </a:rPr>
              <a:t>
</a:t>
            </a:r>
            <a:endParaRPr lang="es-PE" sz="1400" b="1" dirty="0">
              <a:solidFill>
                <a:schemeClr val="accent2"/>
              </a:solidFill>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218326" y="1383667"/>
            <a:ext cx="8686800" cy="3263504"/>
          </a:xfrm>
        </p:spPr>
        <p:txBody>
          <a:bodyPr>
            <a:noAutofit/>
          </a:bodyPr>
          <a:lstStyle/>
          <a:p>
            <a:pPr marL="0" indent="0" algn="just">
              <a:buNone/>
            </a:pPr>
            <a:r>
              <a:rPr lang="en-US" sz="1200" dirty="0" smtClean="0"/>
              <a:t>“</a:t>
            </a:r>
            <a:r>
              <a:rPr lang="es-ES" sz="1200" dirty="0"/>
              <a:t>El Museo Santuarios Andinos, es uno de los principales museos que se encuentran localizados dentro de la región de Arequipa. Aquel museo se encuentra actualmente bajo la administración de la Universidad Católica Santa María, y fue creado con la intención de que en algún momento llegue a convertirse  en un instituto para la investigación científica, en especial de aquellas piezas arqueológicas que fueran halladas durante la duración del proyecto Santuarios de Altura del Sur Andino</a:t>
            </a:r>
            <a:r>
              <a:rPr lang="es-ES" sz="1200" dirty="0" smtClean="0"/>
              <a:t>.</a:t>
            </a:r>
            <a:endParaRPr lang="es-ES" sz="1200" dirty="0"/>
          </a:p>
          <a:p>
            <a:pPr marL="0" indent="0" algn="just">
              <a:buNone/>
            </a:pPr>
            <a:r>
              <a:rPr lang="es-ES" sz="1200" dirty="0"/>
              <a:t>Este Museo es importante, porque alberga entre sus diferentes piezas, ni más ni menos que a la famosa Momia Juanita, conocida como la Dama de </a:t>
            </a:r>
            <a:r>
              <a:rPr lang="es-ES" sz="1200" dirty="0" err="1"/>
              <a:t>Ampato</a:t>
            </a:r>
            <a:r>
              <a:rPr lang="es-ES" sz="1200" dirty="0"/>
              <a:t>, al ser encontrada en la cima de este volcán. La Momia Juanita, que a lo largo de su hallazgo ha sido expuesta en diferentes museos, tanto del ámbito nacional, como internacional; es una pieza clave de la arqueología, que permite conocer las costumbres rituales de los antiguos habitantes de esta zona del Perú</a:t>
            </a:r>
            <a:r>
              <a:rPr lang="es-ES" sz="1200" dirty="0" smtClean="0"/>
              <a:t>.</a:t>
            </a:r>
            <a:endParaRPr lang="es-ES" sz="1200" dirty="0"/>
          </a:p>
          <a:p>
            <a:pPr marL="0" indent="0" algn="just">
              <a:buNone/>
            </a:pPr>
            <a:r>
              <a:rPr lang="es-ES" sz="1200" dirty="0"/>
              <a:t>Además de la Momia Juanita, el Museo Santuarios Andinos, se complace en presentar en sus diferentes salas de exposición, la valiosa colección de hallazgos que fueran encontrados, en el ya mencionado proyecto que estudiara restos arqueológicos de las alturas del sur andino; entre las diferentes piezas que conforman el museo, aquel presenta restos arqueológicos cuya mayor antigüedad es registrada hace poco más de 550 años, por lo que en gran parte, son restos legados por la cultura de los incas</a:t>
            </a:r>
            <a:r>
              <a:rPr lang="es-ES" sz="1200" dirty="0" smtClean="0"/>
              <a:t>.</a:t>
            </a:r>
            <a:endParaRPr lang="es-ES" sz="1200" dirty="0"/>
          </a:p>
          <a:p>
            <a:pPr marL="0" indent="0" algn="just">
              <a:buNone/>
            </a:pPr>
            <a:r>
              <a:rPr lang="es-ES" sz="1200" dirty="0"/>
              <a:t>Además de las distintas piezas arqueológicas, halladas durante el proceso del proyecto; en el museo también se expone lo que se conoce como las “</a:t>
            </a:r>
            <a:r>
              <a:rPr lang="es-ES" sz="1200" dirty="0" err="1"/>
              <a:t>Capaccochas</a:t>
            </a:r>
            <a:r>
              <a:rPr lang="es-ES" sz="1200" dirty="0"/>
              <a:t>”, que son ni más ni menos que aquellas ofrendas que se realizaban a los </a:t>
            </a:r>
            <a:r>
              <a:rPr lang="es-ES" sz="1200" dirty="0" err="1"/>
              <a:t>apus</a:t>
            </a:r>
            <a:r>
              <a:rPr lang="es-ES" sz="1200" dirty="0"/>
              <a:t>. El motivo de exponer lo que eran los </a:t>
            </a:r>
            <a:r>
              <a:rPr lang="es-ES" sz="1200" dirty="0" err="1"/>
              <a:t>Capaccochas</a:t>
            </a:r>
            <a:r>
              <a:rPr lang="es-ES" sz="1200" dirty="0"/>
              <a:t> durante el incanato, permite que el visitante del museo, comprenda el valor del descubrimiento de la Dama de </a:t>
            </a:r>
            <a:r>
              <a:rPr lang="es-ES" sz="1200" dirty="0" err="1" smtClean="0"/>
              <a:t>Ampato</a:t>
            </a:r>
            <a:r>
              <a:rPr lang="en-US" sz="1200" dirty="0" smtClean="0"/>
              <a:t>“.</a:t>
            </a:r>
            <a:endParaRPr lang="es-PE" sz="1200" dirty="0"/>
          </a:p>
        </p:txBody>
      </p:sp>
      <p:sp>
        <p:nvSpPr>
          <p:cNvPr id="4" name="3 Rectángulo"/>
          <p:cNvSpPr/>
          <p:nvPr/>
        </p:nvSpPr>
        <p:spPr>
          <a:xfrm>
            <a:off x="571500" y="4318616"/>
            <a:ext cx="7272338" cy="223138"/>
          </a:xfrm>
          <a:prstGeom prst="rect">
            <a:avLst/>
          </a:prstGeom>
        </p:spPr>
        <p:txBody>
          <a:bodyPr wrap="square" lIns="68580" tIns="34290" rIns="68580" bIns="34290">
            <a:spAutoFit/>
          </a:bodyPr>
          <a:lstStyle/>
          <a:p>
            <a:r>
              <a:rPr lang="es-PE" sz="1000" dirty="0">
                <a:hlinkClick r:id="rId2"/>
              </a:rPr>
              <a:t>https://turismoi.pe/museos/museo-santuarios-andinos-universidad-catolica-de-santa-maria.htm</a:t>
            </a:r>
            <a:endParaRPr lang="es-PE" sz="1000"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8376" y="859471"/>
            <a:ext cx="8162059" cy="363154"/>
          </a:xfrm>
        </p:spPr>
        <p:txBody>
          <a:bodyPr>
            <a:normAutofit/>
          </a:bodyPr>
          <a:lstStyle/>
          <a:p>
            <a:r>
              <a:rPr lang="es-PE" sz="1400" b="1" dirty="0">
                <a:solidFill>
                  <a:schemeClr val="accent2"/>
                </a:solidFill>
                <a:effectLst>
                  <a:outerShdw blurRad="38100" dist="38100" dir="2700000" algn="tl">
                    <a:srgbClr val="000000">
                      <a:alpha val="43137"/>
                    </a:srgbClr>
                  </a:outerShdw>
                </a:effectLst>
              </a:rPr>
              <a:t>8. </a:t>
            </a:r>
            <a:r>
              <a:rPr lang="es-PE" sz="1400" b="1" dirty="0">
                <a:solidFill>
                  <a:schemeClr val="accent2"/>
                </a:solidFill>
                <a:effectLst>
                  <a:outerShdw blurRad="38100" dist="38100" dir="2700000" algn="tl">
                    <a:srgbClr val="000000">
                      <a:alpha val="43137"/>
                    </a:srgbClr>
                  </a:outerShdw>
                </a:effectLst>
              </a:rPr>
              <a:t>Proceso de momificación </a:t>
            </a:r>
            <a:r>
              <a:rPr lang="en-US" sz="1400" b="1" dirty="0" smtClean="0">
                <a:solidFill>
                  <a:schemeClr val="accent2"/>
                </a:solidFill>
                <a:effectLst>
                  <a:outerShdw blurRad="38100" dist="38100" dir="2700000" algn="tl">
                    <a:srgbClr val="000000">
                      <a:alpha val="43137"/>
                    </a:srgbClr>
                  </a:outerShdw>
                </a:effectLst>
              </a:rPr>
              <a:t>: La </a:t>
            </a:r>
            <a:r>
              <a:rPr lang="en-US" sz="1400" b="1" dirty="0" err="1" smtClean="0">
                <a:solidFill>
                  <a:schemeClr val="accent2"/>
                </a:solidFill>
                <a:effectLst>
                  <a:outerShdw blurRad="38100" dist="38100" dir="2700000" algn="tl">
                    <a:srgbClr val="000000">
                      <a:alpha val="43137"/>
                    </a:srgbClr>
                  </a:outerShdw>
                </a:effectLst>
              </a:rPr>
              <a:t>momia</a:t>
            </a:r>
            <a:r>
              <a:rPr lang="en-US" sz="1400" b="1" dirty="0" smtClean="0">
                <a:solidFill>
                  <a:schemeClr val="accent2"/>
                </a:solidFill>
                <a:effectLst>
                  <a:outerShdw blurRad="38100" dist="38100" dir="2700000" algn="tl">
                    <a:srgbClr val="000000">
                      <a:alpha val="43137"/>
                    </a:srgbClr>
                  </a:outerShdw>
                </a:effectLst>
              </a:rPr>
              <a:t> </a:t>
            </a:r>
            <a:r>
              <a:rPr lang="en-US" sz="1400" b="1" dirty="0">
                <a:solidFill>
                  <a:schemeClr val="accent2"/>
                </a:solidFill>
                <a:effectLst>
                  <a:outerShdw blurRad="38100" dist="38100" dir="2700000" algn="tl">
                    <a:srgbClr val="000000">
                      <a:alpha val="43137"/>
                    </a:srgbClr>
                  </a:outerShdw>
                </a:effectLst>
              </a:rPr>
              <a:t>Juanita</a:t>
            </a:r>
          </a:p>
        </p:txBody>
      </p:sp>
      <p:sp>
        <p:nvSpPr>
          <p:cNvPr id="4" name="3 Marcador de contenido"/>
          <p:cNvSpPr>
            <a:spLocks noGrp="1"/>
          </p:cNvSpPr>
          <p:nvPr>
            <p:ph idx="1"/>
          </p:nvPr>
        </p:nvSpPr>
        <p:spPr>
          <a:xfrm>
            <a:off x="499622" y="1615799"/>
            <a:ext cx="4272404" cy="1260965"/>
          </a:xfrm>
        </p:spPr>
        <p:txBody>
          <a:bodyPr>
            <a:normAutofit/>
          </a:bodyPr>
          <a:lstStyle/>
          <a:p>
            <a:pPr algn="just">
              <a:buNone/>
            </a:pPr>
            <a:r>
              <a:rPr lang="es-ES" sz="1200" dirty="0" smtClean="0"/>
              <a:t>	La </a:t>
            </a:r>
            <a:r>
              <a:rPr lang="es-ES" sz="1200" dirty="0"/>
              <a:t>momia Juanita fue una niña sacrificada por los </a:t>
            </a:r>
            <a:r>
              <a:rPr lang="es-ES" sz="1200" dirty="0" smtClean="0"/>
              <a:t>incas. Se encontró después </a:t>
            </a:r>
            <a:r>
              <a:rPr lang="es-ES" sz="1200" dirty="0"/>
              <a:t>de 500 años en la cima de una </a:t>
            </a:r>
            <a:r>
              <a:rPr lang="es-ES" sz="1200" dirty="0" smtClean="0"/>
              <a:t>colina, </a:t>
            </a:r>
            <a:r>
              <a:rPr lang="es-ES" sz="1200" dirty="0"/>
              <a:t>en Arequipa, Perú. Es conocida como "la niña de hielo" o la </a:t>
            </a:r>
            <a:r>
              <a:rPr lang="es-ES" sz="1200" dirty="0" smtClean="0"/>
              <a:t>señora </a:t>
            </a:r>
            <a:r>
              <a:rPr lang="es-ES" sz="1200" dirty="0"/>
              <a:t>de </a:t>
            </a:r>
            <a:r>
              <a:rPr lang="es-ES" sz="1200" dirty="0" err="1" smtClean="0"/>
              <a:t>Ampato</a:t>
            </a:r>
            <a:r>
              <a:rPr lang="es-ES" sz="1200" dirty="0" smtClean="0"/>
              <a:t>. Y </a:t>
            </a:r>
            <a:r>
              <a:rPr lang="es-ES" sz="1200" dirty="0"/>
              <a:t>es considerada la momia mejor conservada de la historia de la humanidad.</a:t>
            </a:r>
            <a:endParaRPr lang="es-PE" sz="1200" dirty="0"/>
          </a:p>
        </p:txBody>
      </p:sp>
      <p:pic>
        <p:nvPicPr>
          <p:cNvPr id="149506" name="Picture 2" descr="La momia juanita - Viajar por Perú"/>
          <p:cNvPicPr>
            <a:picLocks noChangeAspect="1" noChangeArrowheads="1"/>
          </p:cNvPicPr>
          <p:nvPr/>
        </p:nvPicPr>
        <p:blipFill>
          <a:blip r:embed="rId2" cstate="print"/>
          <a:srcRect/>
          <a:stretch>
            <a:fillRect/>
          </a:stretch>
        </p:blipFill>
        <p:spPr bwMode="auto">
          <a:xfrm>
            <a:off x="5208094" y="1328738"/>
            <a:ext cx="3066750" cy="2308622"/>
          </a:xfrm>
          <a:prstGeom prst="rect">
            <a:avLst/>
          </a:prstGeom>
          <a:noFill/>
        </p:spPr>
      </p:pic>
    </p:spTree>
    <p:extLst>
      <p:ext uri="{BB962C8B-B14F-4D97-AF65-F5344CB8AC3E}">
        <p14:creationId xmlns:p14="http://schemas.microsoft.com/office/powerpoint/2010/main" val="383314071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8102" y="869745"/>
            <a:ext cx="8162059" cy="352880"/>
          </a:xfrm>
        </p:spPr>
        <p:txBody>
          <a:bodyPr>
            <a:normAutofit/>
          </a:bodyPr>
          <a:lstStyle/>
          <a:p>
            <a:r>
              <a:rPr lang="es-PE" sz="1400" b="1" dirty="0">
                <a:solidFill>
                  <a:schemeClr val="accent2"/>
                </a:solidFill>
                <a:effectLst>
                  <a:outerShdw blurRad="38100" dist="38100" dir="2700000" algn="tl">
                    <a:srgbClr val="000000">
                      <a:alpha val="43137"/>
                    </a:srgbClr>
                  </a:outerShdw>
                </a:effectLst>
              </a:rPr>
              <a:t>8. </a:t>
            </a:r>
            <a:r>
              <a:rPr lang="es-PE" sz="1400" b="1" dirty="0">
                <a:solidFill>
                  <a:schemeClr val="accent2"/>
                </a:solidFill>
                <a:effectLst>
                  <a:outerShdw blurRad="38100" dist="38100" dir="2700000" algn="tl">
                    <a:srgbClr val="000000">
                      <a:alpha val="43137"/>
                    </a:srgbClr>
                  </a:outerShdw>
                </a:effectLst>
              </a:rPr>
              <a:t>Proceso de momificación </a:t>
            </a:r>
            <a:r>
              <a:rPr lang="en-US" sz="1400" b="1" dirty="0">
                <a:solidFill>
                  <a:schemeClr val="accent2"/>
                </a:solidFill>
                <a:effectLst>
                  <a:outerShdw blurRad="38100" dist="38100" dir="2700000" algn="tl">
                    <a:srgbClr val="000000">
                      <a:alpha val="43137"/>
                    </a:srgbClr>
                  </a:outerShdw>
                </a:effectLst>
              </a:rPr>
              <a:t>: La </a:t>
            </a:r>
            <a:r>
              <a:rPr lang="en-US" sz="1400" b="1" dirty="0" err="1">
                <a:solidFill>
                  <a:schemeClr val="accent2"/>
                </a:solidFill>
                <a:effectLst>
                  <a:outerShdw blurRad="38100" dist="38100" dir="2700000" algn="tl">
                    <a:srgbClr val="000000">
                      <a:alpha val="43137"/>
                    </a:srgbClr>
                  </a:outerShdw>
                </a:effectLst>
              </a:rPr>
              <a:t>momia</a:t>
            </a:r>
            <a:r>
              <a:rPr lang="en-US" sz="1400" b="1" dirty="0">
                <a:solidFill>
                  <a:schemeClr val="accent2"/>
                </a:solidFill>
                <a:effectLst>
                  <a:outerShdw blurRad="38100" dist="38100" dir="2700000" algn="tl">
                    <a:srgbClr val="000000">
                      <a:alpha val="43137"/>
                    </a:srgbClr>
                  </a:outerShdw>
                </a:effectLst>
              </a:rPr>
              <a:t> Juanita</a:t>
            </a:r>
            <a:endParaRPr lang="en-US" sz="1400" b="1" dirty="0">
              <a:solidFill>
                <a:schemeClr val="accent2"/>
              </a:solidFill>
              <a:effectLst>
                <a:outerShdw blurRad="38100" dist="38100" dir="2700000" algn="tl">
                  <a:srgbClr val="000000">
                    <a:alpha val="43137"/>
                  </a:srgbClr>
                </a:outerShdw>
              </a:effectLst>
            </a:endParaRPr>
          </a:p>
        </p:txBody>
      </p:sp>
      <p:sp>
        <p:nvSpPr>
          <p:cNvPr id="4" name="3 Marcador de contenido"/>
          <p:cNvSpPr>
            <a:spLocks noGrp="1"/>
          </p:cNvSpPr>
          <p:nvPr>
            <p:ph idx="1"/>
          </p:nvPr>
        </p:nvSpPr>
        <p:spPr>
          <a:xfrm>
            <a:off x="628650" y="1369219"/>
            <a:ext cx="4057650" cy="3263504"/>
          </a:xfrm>
        </p:spPr>
        <p:txBody>
          <a:bodyPr>
            <a:normAutofit/>
          </a:bodyPr>
          <a:lstStyle/>
          <a:p>
            <a:pPr algn="just">
              <a:buNone/>
            </a:pPr>
            <a:r>
              <a:rPr lang="es-PE" dirty="0"/>
              <a:t>   </a:t>
            </a:r>
            <a:r>
              <a:rPr lang="en-US" dirty="0"/>
              <a:t/>
            </a:r>
            <a:br>
              <a:rPr lang="en-US" dirty="0"/>
            </a:br>
            <a:r>
              <a:rPr lang="es-ES" sz="1200" dirty="0" smtClean="0"/>
              <a:t>La </a:t>
            </a:r>
            <a:r>
              <a:rPr lang="es-ES" sz="1200" dirty="0"/>
              <a:t>momia de Juanita es uno de los cadáveres mejor conservados del mundo. La cabeza de la momia ha </a:t>
            </a:r>
            <a:r>
              <a:rPr lang="es-ES" sz="1200" dirty="0" smtClean="0"/>
              <a:t>conservado </a:t>
            </a:r>
            <a:r>
              <a:rPr lang="es-ES" sz="1200" dirty="0"/>
              <a:t>su cabello así como la piel de todo su cuerpo. Incluso la ropa que vestía el día de su sacrificio </a:t>
            </a:r>
            <a:r>
              <a:rPr lang="es-ES" sz="1200" dirty="0" smtClean="0"/>
              <a:t>está </a:t>
            </a:r>
            <a:r>
              <a:rPr lang="es-ES" sz="1200" dirty="0"/>
              <a:t>bien </a:t>
            </a:r>
            <a:r>
              <a:rPr lang="es-ES" sz="1200" dirty="0" smtClean="0"/>
              <a:t>conservada. Vestía </a:t>
            </a:r>
            <a:r>
              <a:rPr lang="es-ES" sz="1200" dirty="0"/>
              <a:t>una túnica roja y sus zapatos </a:t>
            </a:r>
            <a:r>
              <a:rPr lang="es-ES" sz="1200" dirty="0" smtClean="0"/>
              <a:t>son de </a:t>
            </a:r>
            <a:r>
              <a:rPr lang="es-ES" sz="1200" dirty="0"/>
              <a:t>lana de alpaca. La momia tenía comida, hojas de coca, ofrendas como </a:t>
            </a:r>
            <a:r>
              <a:rPr lang="es-ES" sz="1200" dirty="0" smtClean="0"/>
              <a:t>estatuas de oro, </a:t>
            </a:r>
            <a:r>
              <a:rPr lang="es-ES" sz="1200" dirty="0"/>
              <a:t>llamas en miniatura, entre </a:t>
            </a:r>
            <a:r>
              <a:rPr lang="es-ES" sz="1200" dirty="0" smtClean="0"/>
              <a:t>otra.</a:t>
            </a:r>
            <a:r>
              <a:rPr lang="en-US" sz="1300" dirty="0"/>
              <a:t>
</a:t>
            </a:r>
            <a:endParaRPr lang="es-PE" dirty="0"/>
          </a:p>
        </p:txBody>
      </p:sp>
      <p:pic>
        <p:nvPicPr>
          <p:cNvPr id="5" name="Picture 2" descr="Radio Universidad: AUTOCOLCA SOLICITA AYUDA DEPAISES EUROPEOS PARA ..."/>
          <p:cNvPicPr>
            <a:picLocks noChangeAspect="1" noChangeArrowheads="1"/>
          </p:cNvPicPr>
          <p:nvPr/>
        </p:nvPicPr>
        <p:blipFill>
          <a:blip r:embed="rId2"/>
          <a:srcRect/>
          <a:stretch>
            <a:fillRect/>
          </a:stretch>
        </p:blipFill>
        <p:spPr bwMode="auto">
          <a:xfrm>
            <a:off x="4981305" y="1614487"/>
            <a:ext cx="3900758" cy="2615804"/>
          </a:xfrm>
          <a:prstGeom prst="rect">
            <a:avLst/>
          </a:prstGeom>
          <a:noFill/>
        </p:spPr>
      </p:pic>
    </p:spTree>
    <p:extLst>
      <p:ext uri="{BB962C8B-B14F-4D97-AF65-F5344CB8AC3E}">
        <p14:creationId xmlns:p14="http://schemas.microsoft.com/office/powerpoint/2010/main" val="38331407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16507" y="849197"/>
            <a:ext cx="7886700" cy="679375"/>
          </a:xfrm>
        </p:spPr>
        <p:txBody>
          <a:bodyPr>
            <a:normAutofit/>
          </a:bodyPr>
          <a:lstStyle/>
          <a:p>
            <a:r>
              <a:rPr lang="es-PE" sz="1800" b="1" dirty="0" smtClean="0">
                <a:solidFill>
                  <a:schemeClr val="accent2"/>
                </a:solidFill>
                <a:effectLst>
                  <a:outerShdw blurRad="38100" dist="38100" dir="2700000" algn="tl">
                    <a:srgbClr val="000000">
                      <a:alpha val="43137"/>
                    </a:srgbClr>
                  </a:outerShdw>
                </a:effectLst>
              </a:rPr>
              <a:t>Imperio </a:t>
            </a:r>
            <a:r>
              <a:rPr lang="es-PE" sz="1800" b="1" dirty="0">
                <a:solidFill>
                  <a:schemeClr val="accent2"/>
                </a:solidFill>
                <a:effectLst>
                  <a:outerShdw blurRad="38100" dist="38100" dir="2700000" algn="tl">
                    <a:srgbClr val="000000">
                      <a:alpha val="43137"/>
                    </a:srgbClr>
                  </a:outerShdw>
                </a:effectLst>
              </a:rPr>
              <a:t>Inca
</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518458" y="1481947"/>
            <a:ext cx="8183233" cy="1199608"/>
          </a:xfrm>
          <a:solidFill>
            <a:schemeClr val="bg1"/>
          </a:solidFill>
        </p:spPr>
        <p:txBody>
          <a:bodyPr>
            <a:noAutofit/>
          </a:bodyPr>
          <a:lstStyle/>
          <a:p>
            <a:pPr marL="0" indent="0" algn="just">
              <a:buNone/>
            </a:pPr>
            <a:r>
              <a:rPr lang="en-US" sz="1200" dirty="0" smtClean="0"/>
              <a:t>El </a:t>
            </a:r>
            <a:r>
              <a:rPr lang="en-US" sz="1200" dirty="0" err="1" smtClean="0"/>
              <a:t>imperio</a:t>
            </a:r>
            <a:r>
              <a:rPr lang="en-US" sz="1200" dirty="0" smtClean="0"/>
              <a:t> Inca </a:t>
            </a:r>
            <a:r>
              <a:rPr lang="en-US" sz="1200" dirty="0" err="1" smtClean="0"/>
              <a:t>es</a:t>
            </a:r>
            <a:r>
              <a:rPr lang="en-US" sz="1200" dirty="0" smtClean="0"/>
              <a:t> </a:t>
            </a:r>
            <a:r>
              <a:rPr lang="en-US" sz="1200" dirty="0" err="1" smtClean="0"/>
              <a:t>considerado</a:t>
            </a:r>
            <a:r>
              <a:rPr lang="en-US" sz="1200" dirty="0" smtClean="0"/>
              <a:t> </a:t>
            </a:r>
            <a:r>
              <a:rPr lang="en-US" sz="1200" dirty="0" err="1" smtClean="0"/>
              <a:t>como</a:t>
            </a:r>
            <a:r>
              <a:rPr lang="en-US" sz="1200" dirty="0" smtClean="0"/>
              <a:t> </a:t>
            </a:r>
            <a:r>
              <a:rPr lang="en-US" sz="1200" dirty="0" err="1" smtClean="0"/>
              <a:t>una</a:t>
            </a:r>
            <a:r>
              <a:rPr lang="en-US" sz="1200" dirty="0" smtClean="0"/>
              <a:t> de </a:t>
            </a:r>
            <a:r>
              <a:rPr lang="en-US" sz="1200" dirty="0" err="1" smtClean="0"/>
              <a:t>las</a:t>
            </a:r>
            <a:r>
              <a:rPr lang="en-US" sz="1200" dirty="0" smtClean="0"/>
              <a:t> </a:t>
            </a:r>
            <a:r>
              <a:rPr lang="en-US" sz="1200" dirty="0" err="1" smtClean="0"/>
              <a:t>culturas</a:t>
            </a:r>
            <a:r>
              <a:rPr lang="en-US" sz="1200" dirty="0" smtClean="0"/>
              <a:t> </a:t>
            </a:r>
            <a:r>
              <a:rPr lang="en-US" sz="1200" dirty="0" err="1" smtClean="0"/>
              <a:t>indigenas</a:t>
            </a:r>
            <a:r>
              <a:rPr lang="en-US" sz="1200" dirty="0" smtClean="0"/>
              <a:t> </a:t>
            </a:r>
            <a:r>
              <a:rPr lang="en-US" sz="1200" dirty="0" err="1" smtClean="0"/>
              <a:t>más</a:t>
            </a:r>
            <a:r>
              <a:rPr lang="en-US" sz="1200" dirty="0" smtClean="0"/>
              <a:t> </a:t>
            </a:r>
            <a:r>
              <a:rPr lang="en-US" sz="1200" dirty="0" err="1" smtClean="0"/>
              <a:t>desarrolladas</a:t>
            </a:r>
            <a:r>
              <a:rPr lang="en-US" sz="1200" dirty="0" smtClean="0"/>
              <a:t>. Su </a:t>
            </a:r>
            <a:r>
              <a:rPr lang="en-US" sz="1200" dirty="0" err="1" smtClean="0"/>
              <a:t>terriotorio</a:t>
            </a:r>
            <a:r>
              <a:rPr lang="en-US" sz="1200" dirty="0" smtClean="0"/>
              <a:t> se </a:t>
            </a:r>
            <a:r>
              <a:rPr lang="en-US" sz="1200" dirty="0" err="1" smtClean="0"/>
              <a:t>extendía</a:t>
            </a:r>
            <a:r>
              <a:rPr lang="en-US" sz="1200" dirty="0" smtClean="0"/>
              <a:t> </a:t>
            </a:r>
            <a:r>
              <a:rPr lang="en-US" sz="1200" dirty="0" err="1" smtClean="0"/>
              <a:t>por</a:t>
            </a:r>
            <a:r>
              <a:rPr lang="en-US" sz="1200" dirty="0" smtClean="0"/>
              <a:t> el </a:t>
            </a:r>
            <a:r>
              <a:rPr lang="en-US" sz="1200" dirty="0" err="1" smtClean="0"/>
              <a:t>norte</a:t>
            </a:r>
            <a:r>
              <a:rPr lang="en-US" sz="1200" dirty="0" smtClean="0"/>
              <a:t>, lo </a:t>
            </a:r>
            <a:r>
              <a:rPr lang="en-US" sz="1200" dirty="0" err="1" smtClean="0"/>
              <a:t>que</a:t>
            </a:r>
            <a:r>
              <a:rPr lang="en-US" sz="1200" dirty="0" smtClean="0"/>
              <a:t> hoy </a:t>
            </a:r>
            <a:r>
              <a:rPr lang="en-US" sz="1200" dirty="0" err="1" smtClean="0"/>
              <a:t>es</a:t>
            </a:r>
            <a:r>
              <a:rPr lang="en-US" sz="1200" dirty="0" smtClean="0"/>
              <a:t> Colombia, al </a:t>
            </a:r>
            <a:r>
              <a:rPr lang="en-US" sz="1200" dirty="0" err="1" smtClean="0"/>
              <a:t>oeste</a:t>
            </a:r>
            <a:r>
              <a:rPr lang="en-US" sz="1200" dirty="0" smtClean="0"/>
              <a:t>, la costa del </a:t>
            </a:r>
            <a:r>
              <a:rPr lang="en-US" sz="1200" dirty="0" err="1" smtClean="0"/>
              <a:t>Océano</a:t>
            </a:r>
            <a:r>
              <a:rPr lang="en-US" sz="1200" dirty="0" smtClean="0"/>
              <a:t> </a:t>
            </a:r>
            <a:r>
              <a:rPr lang="en-US" sz="1200" dirty="0" err="1" smtClean="0"/>
              <a:t>Pacífico</a:t>
            </a:r>
            <a:r>
              <a:rPr lang="en-US" sz="1200" dirty="0" smtClean="0"/>
              <a:t>, y en el </a:t>
            </a:r>
            <a:r>
              <a:rPr lang="en-US" sz="1200" dirty="0" err="1" smtClean="0"/>
              <a:t>sur</a:t>
            </a:r>
            <a:r>
              <a:rPr lang="en-US" sz="1200" dirty="0" smtClean="0"/>
              <a:t>, parte de Chile. </a:t>
            </a:r>
            <a:r>
              <a:rPr lang="en-US" sz="1200" dirty="0" err="1" smtClean="0"/>
              <a:t>También</a:t>
            </a:r>
            <a:r>
              <a:rPr lang="en-US" sz="1200" dirty="0" smtClean="0"/>
              <a:t> se </a:t>
            </a:r>
            <a:r>
              <a:rPr lang="en-US" sz="1200" dirty="0" err="1" smtClean="0"/>
              <a:t>extendía</a:t>
            </a:r>
            <a:r>
              <a:rPr lang="en-US" sz="1200" dirty="0" smtClean="0"/>
              <a:t> </a:t>
            </a:r>
            <a:r>
              <a:rPr lang="en-US" sz="1200" dirty="0" err="1" smtClean="0"/>
              <a:t>por</a:t>
            </a:r>
            <a:r>
              <a:rPr lang="en-US" sz="1200" dirty="0" smtClean="0"/>
              <a:t> </a:t>
            </a:r>
            <a:r>
              <a:rPr lang="en-US" sz="1200" dirty="0" err="1" smtClean="0"/>
              <a:t>grandes</a:t>
            </a:r>
            <a:r>
              <a:rPr lang="en-US" sz="1200" dirty="0" smtClean="0"/>
              <a:t> altitudes </a:t>
            </a:r>
            <a:r>
              <a:rPr lang="en-US" sz="1200" dirty="0" err="1" smtClean="0"/>
              <a:t>geográficas</a:t>
            </a:r>
            <a:r>
              <a:rPr lang="en-US" sz="1200" dirty="0" smtClean="0"/>
              <a:t> de los Andes.</a:t>
            </a:r>
          </a:p>
          <a:p>
            <a:pPr marL="0" indent="0" algn="just">
              <a:buNone/>
            </a:pPr>
            <a:r>
              <a:rPr lang="en-US" sz="1200" dirty="0" err="1" smtClean="0"/>
              <a:t>Existen</a:t>
            </a:r>
            <a:r>
              <a:rPr lang="en-US" sz="1200" dirty="0" smtClean="0"/>
              <a:t> </a:t>
            </a:r>
            <a:r>
              <a:rPr lang="en-US" sz="1200" dirty="0" err="1" smtClean="0"/>
              <a:t>evidencias</a:t>
            </a:r>
            <a:r>
              <a:rPr lang="en-US" sz="1200" dirty="0" smtClean="0"/>
              <a:t> </a:t>
            </a:r>
            <a:r>
              <a:rPr lang="en-US" sz="1200" dirty="0" err="1" smtClean="0"/>
              <a:t>razonables</a:t>
            </a:r>
            <a:r>
              <a:rPr lang="en-US" sz="1200" dirty="0" smtClean="0"/>
              <a:t> </a:t>
            </a:r>
            <a:r>
              <a:rPr lang="en-US" sz="1200" dirty="0" err="1" smtClean="0"/>
              <a:t>sobre</a:t>
            </a:r>
            <a:r>
              <a:rPr lang="en-US" sz="1200" dirty="0" smtClean="0"/>
              <a:t> </a:t>
            </a:r>
            <a:r>
              <a:rPr lang="en-US" sz="1200" dirty="0" err="1" smtClean="0"/>
              <a:t>varios</a:t>
            </a:r>
            <a:r>
              <a:rPr lang="en-US" sz="1200" dirty="0" smtClean="0"/>
              <a:t> </a:t>
            </a:r>
            <a:r>
              <a:rPr lang="en-US" sz="1200" dirty="0" err="1" smtClean="0"/>
              <a:t>aspectos</a:t>
            </a:r>
            <a:r>
              <a:rPr lang="en-US" sz="1200" dirty="0" smtClean="0"/>
              <a:t> de la </a:t>
            </a:r>
            <a:r>
              <a:rPr lang="en-US" sz="1200" dirty="0" err="1" smtClean="0"/>
              <a:t>medicina</a:t>
            </a:r>
            <a:r>
              <a:rPr lang="en-US" sz="1200" dirty="0" smtClean="0"/>
              <a:t> </a:t>
            </a:r>
            <a:r>
              <a:rPr lang="en-US" sz="1200" dirty="0" err="1" smtClean="0"/>
              <a:t>inca</a:t>
            </a:r>
            <a:r>
              <a:rPr lang="en-US" sz="1200" dirty="0" smtClean="0"/>
              <a:t>, </a:t>
            </a:r>
            <a:r>
              <a:rPr lang="en-US" sz="1200" dirty="0" err="1" smtClean="0"/>
              <a:t>como</a:t>
            </a:r>
            <a:r>
              <a:rPr lang="en-US" sz="1200" dirty="0" smtClean="0"/>
              <a:t> la </a:t>
            </a:r>
            <a:r>
              <a:rPr lang="en-US" sz="1200" dirty="0" err="1" smtClean="0"/>
              <a:t>presencia</a:t>
            </a:r>
            <a:r>
              <a:rPr lang="en-US" sz="1200" dirty="0" smtClean="0"/>
              <a:t> de </a:t>
            </a:r>
            <a:r>
              <a:rPr lang="en-US" sz="1200" dirty="0" err="1" smtClean="0"/>
              <a:t>curanderos</a:t>
            </a:r>
            <a:r>
              <a:rPr lang="en-US" sz="1200" dirty="0" smtClean="0"/>
              <a:t>, </a:t>
            </a:r>
            <a:r>
              <a:rPr lang="en-US" sz="1200" dirty="0" err="1" smtClean="0"/>
              <a:t>llamados</a:t>
            </a:r>
            <a:r>
              <a:rPr lang="en-US" sz="1200" dirty="0" smtClean="0"/>
              <a:t> </a:t>
            </a:r>
            <a:r>
              <a:rPr lang="en-US" sz="1200" dirty="0" err="1" smtClean="0"/>
              <a:t>chamanes</a:t>
            </a:r>
            <a:r>
              <a:rPr lang="en-US" sz="1200" dirty="0" smtClean="0"/>
              <a:t>, el </a:t>
            </a:r>
            <a:r>
              <a:rPr lang="en-US" sz="1200" dirty="0" err="1" smtClean="0"/>
              <a:t>uso</a:t>
            </a:r>
            <a:r>
              <a:rPr lang="en-US" sz="1200" dirty="0" smtClean="0"/>
              <a:t> de </a:t>
            </a:r>
            <a:r>
              <a:rPr lang="en-US" sz="1200" dirty="0" err="1" smtClean="0"/>
              <a:t>plantas</a:t>
            </a:r>
            <a:r>
              <a:rPr lang="en-US" sz="1200" dirty="0" smtClean="0"/>
              <a:t> </a:t>
            </a:r>
            <a:r>
              <a:rPr lang="en-US" sz="1200" dirty="0" err="1" smtClean="0"/>
              <a:t>medicinales</a:t>
            </a:r>
            <a:r>
              <a:rPr lang="en-US" sz="1200" dirty="0" smtClean="0"/>
              <a:t>, </a:t>
            </a:r>
            <a:r>
              <a:rPr lang="en-US" sz="1200" dirty="0" err="1" smtClean="0"/>
              <a:t>operaciones</a:t>
            </a:r>
            <a:r>
              <a:rPr lang="en-US" sz="1200" dirty="0" smtClean="0"/>
              <a:t> </a:t>
            </a:r>
            <a:r>
              <a:rPr lang="en-US" sz="1200" dirty="0" err="1" smtClean="0"/>
              <a:t>quirúrgicas</a:t>
            </a:r>
            <a:r>
              <a:rPr lang="en-US" sz="1200" dirty="0" smtClean="0"/>
              <a:t>, </a:t>
            </a:r>
            <a:r>
              <a:rPr lang="en-US" sz="1200" dirty="0" err="1" smtClean="0"/>
              <a:t>trepanaciones</a:t>
            </a:r>
            <a:r>
              <a:rPr lang="en-US" sz="1200" dirty="0" smtClean="0"/>
              <a:t> y </a:t>
            </a:r>
            <a:r>
              <a:rPr lang="en-US" sz="1200" dirty="0" err="1" smtClean="0"/>
              <a:t>otros</a:t>
            </a:r>
            <a:r>
              <a:rPr lang="en-US" sz="1200" dirty="0" smtClean="0"/>
              <a:t> </a:t>
            </a:r>
            <a:r>
              <a:rPr lang="en-US" sz="1200" dirty="0" err="1" smtClean="0"/>
              <a:t>procedimientos</a:t>
            </a:r>
            <a:r>
              <a:rPr lang="en-US" sz="1200" dirty="0" smtClean="0"/>
              <a:t>.</a:t>
            </a:r>
            <a:r>
              <a:rPr lang="en-US" sz="1200" dirty="0"/>
              <a:t>
</a:t>
            </a:r>
          </a:p>
        </p:txBody>
      </p:sp>
      <p:sp>
        <p:nvSpPr>
          <p:cNvPr id="4" name="CuadroTexto 3"/>
          <p:cNvSpPr txBox="1"/>
          <p:nvPr/>
        </p:nvSpPr>
        <p:spPr>
          <a:xfrm>
            <a:off x="112144" y="4272434"/>
            <a:ext cx="8695426" cy="407804"/>
          </a:xfrm>
          <a:prstGeom prst="rect">
            <a:avLst/>
          </a:prstGeom>
          <a:noFill/>
        </p:spPr>
        <p:txBody>
          <a:bodyPr wrap="square" lIns="68580" tIns="34290" rIns="68580" bIns="34290" rtlCol="0">
            <a:spAutoFit/>
          </a:bodyPr>
          <a:lstStyle/>
          <a:p>
            <a:r>
              <a:rPr lang="en-US" sz="1050" dirty="0"/>
              <a:t>Jan G. R. </a:t>
            </a:r>
            <a:r>
              <a:rPr lang="en-US" sz="1050" dirty="0" err="1"/>
              <a:t>Elferink</a:t>
            </a:r>
            <a:r>
              <a:rPr lang="en-US" sz="1050" dirty="0"/>
              <a:t>. The Inca healer: empirical medical knowledge and magic  in pre-Columbian Peru </a:t>
            </a:r>
            <a:r>
              <a:rPr lang="en-US" sz="1050" dirty="0" err="1"/>
              <a:t>Revista</a:t>
            </a:r>
            <a:r>
              <a:rPr lang="en-US" sz="1050" dirty="0"/>
              <a:t> de </a:t>
            </a:r>
            <a:r>
              <a:rPr lang="en-US" sz="1050" dirty="0" err="1"/>
              <a:t>Indias</a:t>
            </a:r>
            <a:r>
              <a:rPr lang="en-US" sz="1050" dirty="0"/>
              <a:t>, 2015, vol. LXXV, n.º 264 </a:t>
            </a:r>
            <a:r>
              <a:rPr lang="en-US" sz="1050" dirty="0" err="1"/>
              <a:t>Págs</a:t>
            </a:r>
            <a:r>
              <a:rPr lang="en-US" sz="1050" dirty="0"/>
              <a:t>. 323­350, ISSN: 0034­8341 doi:10.3989/revindias.2015.011</a:t>
            </a:r>
          </a:p>
        </p:txBody>
      </p:sp>
    </p:spTree>
    <p:extLst>
      <p:ext uri="{BB962C8B-B14F-4D97-AF65-F5344CB8AC3E}">
        <p14:creationId xmlns:p14="http://schemas.microsoft.com/office/powerpoint/2010/main" val="275940055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8102" y="792997"/>
            <a:ext cx="8162059" cy="414525"/>
          </a:xfrm>
        </p:spPr>
        <p:txBody>
          <a:bodyPr>
            <a:normAutofit/>
          </a:bodyPr>
          <a:lstStyle/>
          <a:p>
            <a:r>
              <a:rPr lang="es-PE" sz="1400" b="1" dirty="0">
                <a:solidFill>
                  <a:schemeClr val="accent2"/>
                </a:solidFill>
                <a:effectLst>
                  <a:outerShdw blurRad="38100" dist="38100" dir="2700000" algn="tl">
                    <a:srgbClr val="000000">
                      <a:alpha val="43137"/>
                    </a:srgbClr>
                  </a:outerShdw>
                </a:effectLst>
              </a:rPr>
              <a:t>8. </a:t>
            </a:r>
            <a:r>
              <a:rPr lang="es-PE" sz="1400" b="1" dirty="0">
                <a:solidFill>
                  <a:schemeClr val="accent2"/>
                </a:solidFill>
                <a:effectLst>
                  <a:outerShdw blurRad="38100" dist="38100" dir="2700000" algn="tl">
                    <a:srgbClr val="000000">
                      <a:alpha val="43137"/>
                    </a:srgbClr>
                  </a:outerShdw>
                </a:effectLst>
              </a:rPr>
              <a:t>Proceso de momificación </a:t>
            </a:r>
            <a:r>
              <a:rPr lang="en-US" sz="1400" b="1" dirty="0">
                <a:solidFill>
                  <a:schemeClr val="accent2"/>
                </a:solidFill>
                <a:effectLst>
                  <a:outerShdw blurRad="38100" dist="38100" dir="2700000" algn="tl">
                    <a:srgbClr val="000000">
                      <a:alpha val="43137"/>
                    </a:srgbClr>
                  </a:outerShdw>
                </a:effectLst>
              </a:rPr>
              <a:t>: La </a:t>
            </a:r>
            <a:r>
              <a:rPr lang="en-US" sz="1400" b="1" dirty="0" err="1">
                <a:solidFill>
                  <a:schemeClr val="accent2"/>
                </a:solidFill>
                <a:effectLst>
                  <a:outerShdw blurRad="38100" dist="38100" dir="2700000" algn="tl">
                    <a:srgbClr val="000000">
                      <a:alpha val="43137"/>
                    </a:srgbClr>
                  </a:outerShdw>
                </a:effectLst>
              </a:rPr>
              <a:t>momia</a:t>
            </a:r>
            <a:r>
              <a:rPr lang="en-US" sz="1400" b="1" dirty="0">
                <a:solidFill>
                  <a:schemeClr val="accent2"/>
                </a:solidFill>
                <a:effectLst>
                  <a:outerShdw blurRad="38100" dist="38100" dir="2700000" algn="tl">
                    <a:srgbClr val="000000">
                      <a:alpha val="43137"/>
                    </a:srgbClr>
                  </a:outerShdw>
                </a:effectLst>
              </a:rPr>
              <a:t> Juanita</a:t>
            </a:r>
            <a:endParaRPr lang="en-US" sz="1400" b="1" dirty="0">
              <a:solidFill>
                <a:schemeClr val="accent2"/>
              </a:solidFill>
              <a:effectLst>
                <a:outerShdw blurRad="38100" dist="38100" dir="2700000" algn="tl">
                  <a:srgbClr val="000000">
                    <a:alpha val="43137"/>
                  </a:srgbClr>
                </a:outerShdw>
              </a:effectLst>
            </a:endParaRPr>
          </a:p>
        </p:txBody>
      </p:sp>
      <p:sp>
        <p:nvSpPr>
          <p:cNvPr id="4" name="3 Marcador de contenido"/>
          <p:cNvSpPr>
            <a:spLocks noGrp="1"/>
          </p:cNvSpPr>
          <p:nvPr>
            <p:ph idx="1"/>
          </p:nvPr>
        </p:nvSpPr>
        <p:spPr>
          <a:xfrm>
            <a:off x="628650" y="1369219"/>
            <a:ext cx="4457700" cy="3263504"/>
          </a:xfrm>
        </p:spPr>
        <p:txBody>
          <a:bodyPr>
            <a:normAutofit/>
          </a:bodyPr>
          <a:lstStyle/>
          <a:p>
            <a:pPr algn="just">
              <a:buNone/>
            </a:pPr>
            <a:r>
              <a:rPr lang="es-PE" sz="1300" dirty="0"/>
              <a:t>   </a:t>
            </a:r>
            <a:r>
              <a:rPr lang="en-US" sz="1300" dirty="0"/>
              <a:t/>
            </a:r>
            <a:br>
              <a:rPr lang="en-US" sz="1300" dirty="0"/>
            </a:br>
            <a:r>
              <a:rPr lang="es-ES" sz="1200" dirty="0" smtClean="0"/>
              <a:t>La </a:t>
            </a:r>
            <a:r>
              <a:rPr lang="es-ES" sz="1200" dirty="0"/>
              <a:t>momia Juanita murió como parte de un sacrificio humano. Para ello, fue llevada a una montaña en un ritual llamado "</a:t>
            </a:r>
            <a:r>
              <a:rPr lang="es-ES" sz="1200" dirty="0" err="1"/>
              <a:t>capacocha</a:t>
            </a:r>
            <a:r>
              <a:rPr lang="es-ES" sz="1200" dirty="0"/>
              <a:t>", en el cual se ofrecían niños a "</a:t>
            </a:r>
            <a:r>
              <a:rPr lang="es-ES" sz="1200" dirty="0" err="1"/>
              <a:t>apus</a:t>
            </a:r>
            <a:r>
              <a:rPr lang="es-ES" sz="1200" dirty="0"/>
              <a:t>", para apaciguar a los dioses. Este ritual de sacrificio se realizaba para detener un desastre natural o asegurar una </a:t>
            </a:r>
            <a:r>
              <a:rPr lang="es-ES" sz="1200" dirty="0" smtClean="0"/>
              <a:t>buena cosecha. El </a:t>
            </a:r>
            <a:r>
              <a:rPr lang="es-ES" sz="1200" dirty="0"/>
              <a:t>cuerpo de la momia Juanita fue descubierta en la parte alta del nevado </a:t>
            </a:r>
            <a:r>
              <a:rPr lang="es-ES" sz="1200" dirty="0" err="1"/>
              <a:t>Ampato</a:t>
            </a:r>
            <a:r>
              <a:rPr lang="es-ES" sz="1200" dirty="0"/>
              <a:t> en septiembre de 1995 por el antropólogo Johan </a:t>
            </a:r>
            <a:r>
              <a:rPr lang="es-ES" sz="1200" dirty="0" err="1"/>
              <a:t>Reinhard</a:t>
            </a:r>
            <a:r>
              <a:rPr lang="es-ES" sz="1200" dirty="0"/>
              <a:t> y Miguel </a:t>
            </a:r>
            <a:r>
              <a:rPr lang="es-ES" sz="1200" dirty="0" err="1"/>
              <a:t>Erate</a:t>
            </a:r>
            <a:r>
              <a:rPr lang="es-ES" sz="1200" dirty="0"/>
              <a:t>. </a:t>
            </a:r>
            <a:r>
              <a:rPr lang="en-US" sz="1300" dirty="0"/>
              <a:t>
</a:t>
            </a:r>
            <a:endParaRPr lang="es-PE" dirty="0"/>
          </a:p>
        </p:txBody>
      </p:sp>
      <p:pic>
        <p:nvPicPr>
          <p:cNvPr id="5" name="4 Imagen" descr="Peru-In-Images-Discovering-Juanita.png"/>
          <p:cNvPicPr>
            <a:picLocks noChangeAspect="1"/>
          </p:cNvPicPr>
          <p:nvPr/>
        </p:nvPicPr>
        <p:blipFill>
          <a:blip r:embed="rId2"/>
          <a:stretch>
            <a:fillRect/>
          </a:stretch>
        </p:blipFill>
        <p:spPr>
          <a:xfrm>
            <a:off x="5468698" y="1207522"/>
            <a:ext cx="2521429" cy="3642857"/>
          </a:xfrm>
          <a:prstGeom prst="rect">
            <a:avLst/>
          </a:prstGeom>
        </p:spPr>
      </p:pic>
    </p:spTree>
    <p:extLst>
      <p:ext uri="{BB962C8B-B14F-4D97-AF65-F5344CB8AC3E}">
        <p14:creationId xmlns:p14="http://schemas.microsoft.com/office/powerpoint/2010/main" val="383314071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03960" y="832208"/>
            <a:ext cx="8162059" cy="410965"/>
          </a:xfrm>
        </p:spPr>
        <p:txBody>
          <a:bodyPr>
            <a:normAutofit/>
          </a:bodyPr>
          <a:lstStyle/>
          <a:p>
            <a:r>
              <a:rPr lang="es-PE" sz="1400" b="1" dirty="0">
                <a:solidFill>
                  <a:schemeClr val="accent2"/>
                </a:solidFill>
                <a:effectLst>
                  <a:outerShdw blurRad="38100" dist="38100" dir="2700000" algn="tl">
                    <a:srgbClr val="000000">
                      <a:alpha val="43137"/>
                    </a:srgbClr>
                  </a:outerShdw>
                </a:effectLst>
              </a:rPr>
              <a:t>8. </a:t>
            </a:r>
            <a:r>
              <a:rPr lang="es-PE" sz="1400" b="1" dirty="0">
                <a:solidFill>
                  <a:schemeClr val="accent2"/>
                </a:solidFill>
                <a:effectLst>
                  <a:outerShdw blurRad="38100" dist="38100" dir="2700000" algn="tl">
                    <a:srgbClr val="000000">
                      <a:alpha val="43137"/>
                    </a:srgbClr>
                  </a:outerShdw>
                </a:effectLst>
              </a:rPr>
              <a:t>Proceso de momificación </a:t>
            </a:r>
            <a:r>
              <a:rPr lang="en-US" sz="1400" b="1" dirty="0">
                <a:solidFill>
                  <a:schemeClr val="accent2"/>
                </a:solidFill>
                <a:effectLst>
                  <a:outerShdw blurRad="38100" dist="38100" dir="2700000" algn="tl">
                    <a:srgbClr val="000000">
                      <a:alpha val="43137"/>
                    </a:srgbClr>
                  </a:outerShdw>
                </a:effectLst>
              </a:rPr>
              <a:t>: La </a:t>
            </a:r>
            <a:r>
              <a:rPr lang="en-US" sz="1400" b="1" dirty="0" err="1">
                <a:solidFill>
                  <a:schemeClr val="accent2"/>
                </a:solidFill>
                <a:effectLst>
                  <a:outerShdw blurRad="38100" dist="38100" dir="2700000" algn="tl">
                    <a:srgbClr val="000000">
                      <a:alpha val="43137"/>
                    </a:srgbClr>
                  </a:outerShdw>
                </a:effectLst>
              </a:rPr>
              <a:t>momia</a:t>
            </a:r>
            <a:r>
              <a:rPr lang="en-US" sz="1400" b="1" dirty="0">
                <a:solidFill>
                  <a:schemeClr val="accent2"/>
                </a:solidFill>
                <a:effectLst>
                  <a:outerShdw blurRad="38100" dist="38100" dir="2700000" algn="tl">
                    <a:srgbClr val="000000">
                      <a:alpha val="43137"/>
                    </a:srgbClr>
                  </a:outerShdw>
                </a:effectLst>
              </a:rPr>
              <a:t> Juanita</a:t>
            </a:r>
            <a:endParaRPr lang="en-US" sz="1400" b="1" dirty="0">
              <a:solidFill>
                <a:schemeClr val="accent2"/>
              </a:solidFill>
              <a:effectLst>
                <a:outerShdw blurRad="38100" dist="38100" dir="2700000" algn="tl">
                  <a:srgbClr val="000000">
                    <a:alpha val="43137"/>
                  </a:srgbClr>
                </a:outerShdw>
              </a:effectLst>
            </a:endParaRPr>
          </a:p>
        </p:txBody>
      </p:sp>
      <p:sp>
        <p:nvSpPr>
          <p:cNvPr id="4" name="3 Marcador de contenido"/>
          <p:cNvSpPr>
            <a:spLocks noGrp="1"/>
          </p:cNvSpPr>
          <p:nvPr>
            <p:ph idx="1"/>
          </p:nvPr>
        </p:nvSpPr>
        <p:spPr>
          <a:xfrm>
            <a:off x="352549" y="1253447"/>
            <a:ext cx="4980102" cy="1171254"/>
          </a:xfrm>
        </p:spPr>
        <p:txBody>
          <a:bodyPr>
            <a:normAutofit/>
          </a:bodyPr>
          <a:lstStyle/>
          <a:p>
            <a:pPr marL="0" indent="0" algn="just">
              <a:buNone/>
            </a:pPr>
            <a:r>
              <a:rPr lang="es-ES" sz="1200" dirty="0" smtClean="0"/>
              <a:t>La </a:t>
            </a:r>
            <a:r>
              <a:rPr lang="es-ES" sz="1200" dirty="0"/>
              <a:t>momia Juanita formó parte de diversas </a:t>
            </a:r>
            <a:r>
              <a:rPr lang="es-ES" sz="1200" dirty="0" smtClean="0"/>
              <a:t>investigaciones de </a:t>
            </a:r>
            <a:r>
              <a:rPr lang="es-ES" sz="1200" dirty="0"/>
              <a:t>la comunidad científica </a:t>
            </a:r>
            <a:r>
              <a:rPr lang="es-ES" sz="1200" dirty="0" smtClean="0"/>
              <a:t> local, nacional </a:t>
            </a:r>
            <a:r>
              <a:rPr lang="es-ES" sz="1200" dirty="0"/>
              <a:t>e </a:t>
            </a:r>
            <a:r>
              <a:rPr lang="es-ES" sz="1200" dirty="0" smtClean="0"/>
              <a:t>internacional al </a:t>
            </a:r>
            <a:r>
              <a:rPr lang="es-ES" sz="1200" dirty="0"/>
              <a:t>ser uno de los cadáveres mejor conservados del </a:t>
            </a:r>
            <a:r>
              <a:rPr lang="es-ES" sz="1200" dirty="0" smtClean="0"/>
              <a:t>mundo. La momia conservaba todos sus órganos. Entre los estudios </a:t>
            </a:r>
            <a:r>
              <a:rPr lang="es-ES" sz="1200" dirty="0" err="1" smtClean="0"/>
              <a:t>tomograficos</a:t>
            </a:r>
            <a:r>
              <a:rPr lang="es-ES" sz="1200" dirty="0" smtClean="0"/>
              <a:t> y de ADN se </a:t>
            </a:r>
            <a:r>
              <a:rPr lang="es-ES" sz="1200" dirty="0"/>
              <a:t>estudió el contenido gástrico de las horas previas </a:t>
            </a:r>
            <a:r>
              <a:rPr lang="es-ES" sz="1200" dirty="0" smtClean="0"/>
              <a:t>al sacrificio, </a:t>
            </a:r>
            <a:r>
              <a:rPr lang="es-ES" sz="1200" dirty="0"/>
              <a:t>concluyendo que había consumido coca, alcohol y </a:t>
            </a:r>
            <a:r>
              <a:rPr lang="es-ES" sz="1200" dirty="0" smtClean="0"/>
              <a:t>chicha (maíz fermentado).</a:t>
            </a:r>
            <a:endParaRPr lang="es-PE" sz="1200" dirty="0"/>
          </a:p>
        </p:txBody>
      </p:sp>
      <p:sp>
        <p:nvSpPr>
          <p:cNvPr id="5" name="4 CuadroTexto"/>
          <p:cNvSpPr txBox="1"/>
          <p:nvPr/>
        </p:nvSpPr>
        <p:spPr>
          <a:xfrm>
            <a:off x="249382" y="4194959"/>
            <a:ext cx="8416637" cy="377026"/>
          </a:xfrm>
          <a:prstGeom prst="rect">
            <a:avLst/>
          </a:prstGeom>
          <a:noFill/>
        </p:spPr>
        <p:txBody>
          <a:bodyPr wrap="square" lIns="68580" tIns="34290" rIns="68580" bIns="34290" rtlCol="0">
            <a:spAutoFit/>
          </a:bodyPr>
          <a:lstStyle/>
          <a:p>
            <a:r>
              <a:rPr lang="es-PE" sz="1000" dirty="0"/>
              <a:t>Angélica Isabel </a:t>
            </a:r>
            <a:r>
              <a:rPr lang="es-PE" sz="1000" dirty="0" err="1"/>
              <a:t>Brañez</a:t>
            </a:r>
            <a:r>
              <a:rPr lang="es-PE" sz="1000" dirty="0"/>
              <a:t> Medina. </a:t>
            </a:r>
            <a:r>
              <a:rPr lang="es-PE" sz="1000" dirty="0" smtClean="0"/>
              <a:t>I</a:t>
            </a:r>
            <a:r>
              <a:rPr lang="es-ES" sz="1000" dirty="0" err="1" smtClean="0"/>
              <a:t>ndumentaria</a:t>
            </a:r>
            <a:r>
              <a:rPr lang="es-ES" sz="1000" dirty="0" smtClean="0"/>
              <a:t> </a:t>
            </a:r>
            <a:r>
              <a:rPr lang="es-ES" sz="1000" dirty="0"/>
              <a:t>de poder femenino en el Perú </a:t>
            </a:r>
            <a:r>
              <a:rPr lang="es-ES" sz="1000" dirty="0" smtClean="0"/>
              <a:t>Antiguo La </a:t>
            </a:r>
            <a:r>
              <a:rPr lang="es-ES" sz="1000" dirty="0"/>
              <a:t>Dama De Los Cuatro </a:t>
            </a:r>
            <a:r>
              <a:rPr lang="es-ES" sz="1000" dirty="0" err="1"/>
              <a:t>Tupus</a:t>
            </a:r>
            <a:r>
              <a:rPr lang="es-ES" sz="1000" dirty="0"/>
              <a:t>, La Señora De Cao, </a:t>
            </a:r>
            <a:r>
              <a:rPr lang="es-ES" sz="1000" dirty="0" smtClean="0"/>
              <a:t>La Sacerdotisa </a:t>
            </a:r>
            <a:r>
              <a:rPr lang="es-ES" sz="1000" dirty="0"/>
              <a:t>De </a:t>
            </a:r>
            <a:r>
              <a:rPr lang="es-ES" sz="1000" dirty="0" err="1"/>
              <a:t>Chornancap</a:t>
            </a:r>
            <a:r>
              <a:rPr lang="es-ES" sz="1000" dirty="0"/>
              <a:t> y Juanita De </a:t>
            </a:r>
            <a:r>
              <a:rPr lang="es-ES" sz="1000" dirty="0" err="1"/>
              <a:t>Ampato</a:t>
            </a:r>
            <a:r>
              <a:rPr lang="es-PE" sz="1000" dirty="0" smtClean="0"/>
              <a:t>. </a:t>
            </a:r>
            <a:r>
              <a:rPr lang="es-PE" sz="1000" dirty="0"/>
              <a:t>En </a:t>
            </a:r>
            <a:r>
              <a:rPr lang="es-ES" sz="1000" i="1" dirty="0" smtClean="0"/>
              <a:t>Actas del II congreso internacional de artes y culturas</a:t>
            </a:r>
            <a:r>
              <a:rPr lang="es-PE" sz="1000" dirty="0" smtClean="0"/>
              <a:t>. </a:t>
            </a:r>
            <a:r>
              <a:rPr lang="es-PE" sz="1000" dirty="0"/>
              <a:t>2020.</a:t>
            </a:r>
          </a:p>
        </p:txBody>
      </p:sp>
      <p:pic>
        <p:nvPicPr>
          <p:cNvPr id="6" name="Picture 2" descr="Imagen"/>
          <p:cNvPicPr>
            <a:picLocks noChangeAspect="1" noChangeArrowheads="1"/>
          </p:cNvPicPr>
          <p:nvPr/>
        </p:nvPicPr>
        <p:blipFill>
          <a:blip r:embed="rId2"/>
          <a:srcRect l="6803" t="15544" r="9993" b="4964"/>
          <a:stretch>
            <a:fillRect/>
          </a:stretch>
        </p:blipFill>
        <p:spPr bwMode="auto">
          <a:xfrm>
            <a:off x="5692015" y="930078"/>
            <a:ext cx="3140442" cy="3000375"/>
          </a:xfrm>
          <a:prstGeom prst="rect">
            <a:avLst/>
          </a:prstGeom>
          <a:noFill/>
        </p:spPr>
      </p:pic>
    </p:spTree>
    <p:extLst>
      <p:ext uri="{BB962C8B-B14F-4D97-AF65-F5344CB8AC3E}">
        <p14:creationId xmlns:p14="http://schemas.microsoft.com/office/powerpoint/2010/main" val="383314071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76670" y="777278"/>
            <a:ext cx="8162059" cy="393976"/>
          </a:xfrm>
        </p:spPr>
        <p:txBody>
          <a:bodyPr>
            <a:normAutofit/>
          </a:bodyPr>
          <a:lstStyle/>
          <a:p>
            <a:r>
              <a:rPr lang="es-PE" sz="1400" b="1" dirty="0">
                <a:solidFill>
                  <a:schemeClr val="accent2"/>
                </a:solidFill>
                <a:effectLst>
                  <a:outerShdw blurRad="38100" dist="38100" dir="2700000" algn="tl">
                    <a:srgbClr val="000000">
                      <a:alpha val="43137"/>
                    </a:srgbClr>
                  </a:outerShdw>
                </a:effectLst>
              </a:rPr>
              <a:t>8. </a:t>
            </a:r>
            <a:r>
              <a:rPr lang="es-PE" sz="1400" b="1" dirty="0">
                <a:solidFill>
                  <a:schemeClr val="accent2"/>
                </a:solidFill>
                <a:effectLst>
                  <a:outerShdw blurRad="38100" dist="38100" dir="2700000" algn="tl">
                    <a:srgbClr val="000000">
                      <a:alpha val="43137"/>
                    </a:srgbClr>
                  </a:outerShdw>
                </a:effectLst>
              </a:rPr>
              <a:t>Proceso de momificación </a:t>
            </a:r>
            <a:r>
              <a:rPr lang="en-US" sz="1400" b="1" dirty="0">
                <a:solidFill>
                  <a:schemeClr val="accent2"/>
                </a:solidFill>
                <a:effectLst>
                  <a:outerShdw blurRad="38100" dist="38100" dir="2700000" algn="tl">
                    <a:srgbClr val="000000">
                      <a:alpha val="43137"/>
                    </a:srgbClr>
                  </a:outerShdw>
                </a:effectLst>
              </a:rPr>
              <a:t>: La </a:t>
            </a:r>
            <a:r>
              <a:rPr lang="en-US" sz="1400" b="1" dirty="0" err="1">
                <a:solidFill>
                  <a:schemeClr val="accent2"/>
                </a:solidFill>
                <a:effectLst>
                  <a:outerShdw blurRad="38100" dist="38100" dir="2700000" algn="tl">
                    <a:srgbClr val="000000">
                      <a:alpha val="43137"/>
                    </a:srgbClr>
                  </a:outerShdw>
                </a:effectLst>
              </a:rPr>
              <a:t>momia</a:t>
            </a:r>
            <a:r>
              <a:rPr lang="en-US" sz="1400" b="1" dirty="0">
                <a:solidFill>
                  <a:schemeClr val="accent2"/>
                </a:solidFill>
                <a:effectLst>
                  <a:outerShdw blurRad="38100" dist="38100" dir="2700000" algn="tl">
                    <a:srgbClr val="000000">
                      <a:alpha val="43137"/>
                    </a:srgbClr>
                  </a:outerShdw>
                </a:effectLst>
              </a:rPr>
              <a:t> Juanita</a:t>
            </a:r>
            <a:endParaRPr lang="en-US" sz="1400" b="1" dirty="0">
              <a:solidFill>
                <a:schemeClr val="accent2"/>
              </a:solidFill>
              <a:effectLst>
                <a:outerShdw blurRad="38100" dist="38100" dir="2700000" algn="tl">
                  <a:srgbClr val="000000">
                    <a:alpha val="43137"/>
                  </a:srgbClr>
                </a:outerShdw>
              </a:effectLst>
            </a:endParaRPr>
          </a:p>
        </p:txBody>
      </p:sp>
      <p:sp>
        <p:nvSpPr>
          <p:cNvPr id="4" name="3 Marcador de contenido"/>
          <p:cNvSpPr>
            <a:spLocks noGrp="1"/>
          </p:cNvSpPr>
          <p:nvPr>
            <p:ph idx="1"/>
          </p:nvPr>
        </p:nvSpPr>
        <p:spPr>
          <a:xfrm>
            <a:off x="378897" y="1217444"/>
            <a:ext cx="8157606" cy="2011277"/>
          </a:xfrm>
        </p:spPr>
        <p:txBody>
          <a:bodyPr>
            <a:normAutofit/>
          </a:bodyPr>
          <a:lstStyle/>
          <a:p>
            <a:pPr marL="0" indent="0" algn="just">
              <a:buNone/>
            </a:pPr>
            <a:r>
              <a:rPr lang="es-ES" sz="1200" dirty="0" smtClean="0"/>
              <a:t>La niña de </a:t>
            </a:r>
            <a:r>
              <a:rPr lang="es-ES" sz="1200" dirty="0"/>
              <a:t>12 </a:t>
            </a:r>
            <a:r>
              <a:rPr lang="es-ES" sz="1200" dirty="0" smtClean="0"/>
              <a:t>años, que fue </a:t>
            </a:r>
            <a:r>
              <a:rPr lang="es-ES" sz="1200" dirty="0"/>
              <a:t>sacrificada </a:t>
            </a:r>
            <a:r>
              <a:rPr lang="es-ES" sz="1200" dirty="0" smtClean="0"/>
              <a:t>alrededor </a:t>
            </a:r>
            <a:r>
              <a:rPr lang="es-ES" sz="1200" dirty="0"/>
              <a:t>de 1440 para apaciguar a los dioses del Monte </a:t>
            </a:r>
            <a:r>
              <a:rPr lang="es-ES" sz="1200" dirty="0" err="1"/>
              <a:t>Ampato</a:t>
            </a:r>
            <a:r>
              <a:rPr lang="es-ES" sz="1200" dirty="0"/>
              <a:t>, ahora está sellada herméticamente y se mantendrá en oscuridad total a una temperatura constante de 20 grados bajo cero.</a:t>
            </a:r>
          </a:p>
          <a:p>
            <a:pPr marL="0" indent="0" algn="just">
              <a:buNone/>
            </a:pPr>
            <a:r>
              <a:rPr lang="es-ES" sz="1200" dirty="0" err="1"/>
              <a:t>Reinhard</a:t>
            </a:r>
            <a:r>
              <a:rPr lang="es-ES" sz="1200" dirty="0"/>
              <a:t>, junto con José Antonio Chávez, </a:t>
            </a:r>
            <a:r>
              <a:rPr lang="es-ES" sz="1200" dirty="0" smtClean="0"/>
              <a:t>Decano </a:t>
            </a:r>
            <a:r>
              <a:rPr lang="es-ES" sz="1200" dirty="0"/>
              <a:t>de </a:t>
            </a:r>
            <a:r>
              <a:rPr lang="es-ES" sz="1200" dirty="0" smtClean="0"/>
              <a:t>Arqueología en </a:t>
            </a:r>
            <a:r>
              <a:rPr lang="es-ES" sz="1200" dirty="0"/>
              <a:t>la Universidad Católica de Arequipa, </a:t>
            </a:r>
            <a:r>
              <a:rPr lang="es-ES" sz="1200" dirty="0" smtClean="0"/>
              <a:t>la descubrieron en una </a:t>
            </a:r>
            <a:r>
              <a:rPr lang="es-ES" sz="1200" dirty="0"/>
              <a:t>plataforma ritual en la cara oriental del volcán Sara </a:t>
            </a:r>
            <a:r>
              <a:rPr lang="es-ES" sz="1200" dirty="0" err="1" smtClean="0"/>
              <a:t>Sara</a:t>
            </a:r>
            <a:r>
              <a:rPr lang="es-ES" sz="1200" dirty="0" smtClean="0"/>
              <a:t>.</a:t>
            </a:r>
            <a:r>
              <a:rPr lang="en-US" sz="1200" dirty="0"/>
              <a:t>
</a:t>
            </a:r>
            <a:endParaRPr lang="es-PE" sz="1200" dirty="0"/>
          </a:p>
        </p:txBody>
      </p:sp>
      <p:sp>
        <p:nvSpPr>
          <p:cNvPr id="5" name="4 CuadroTexto"/>
          <p:cNvSpPr txBox="1"/>
          <p:nvPr/>
        </p:nvSpPr>
        <p:spPr>
          <a:xfrm>
            <a:off x="249382" y="4194959"/>
            <a:ext cx="8416637" cy="377026"/>
          </a:xfrm>
          <a:prstGeom prst="rect">
            <a:avLst/>
          </a:prstGeom>
          <a:noFill/>
        </p:spPr>
        <p:txBody>
          <a:bodyPr wrap="square" lIns="68580" tIns="34290" rIns="68580" bIns="34290" rtlCol="0">
            <a:spAutoFit/>
          </a:bodyPr>
          <a:lstStyle/>
          <a:p>
            <a:r>
              <a:rPr lang="es-PE" sz="1000" dirty="0"/>
              <a:t>Angélica Isabel </a:t>
            </a:r>
            <a:r>
              <a:rPr lang="es-PE" sz="1000" dirty="0" err="1"/>
              <a:t>Brañez</a:t>
            </a:r>
            <a:r>
              <a:rPr lang="es-PE" sz="1000" dirty="0"/>
              <a:t> Medina. I</a:t>
            </a:r>
            <a:r>
              <a:rPr lang="es-ES" sz="1000" dirty="0" err="1"/>
              <a:t>ndumentaria</a:t>
            </a:r>
            <a:r>
              <a:rPr lang="es-ES" sz="1000" dirty="0"/>
              <a:t> de poder femenino en el Perú Antiguo La Dama De Los Cuatro </a:t>
            </a:r>
            <a:r>
              <a:rPr lang="es-ES" sz="1000" dirty="0" err="1"/>
              <a:t>Tupus</a:t>
            </a:r>
            <a:r>
              <a:rPr lang="es-ES" sz="1000" dirty="0"/>
              <a:t>, La Señora De Cao, La Sacerdotisa De </a:t>
            </a:r>
            <a:r>
              <a:rPr lang="es-ES" sz="1000" dirty="0" err="1"/>
              <a:t>Chornancap</a:t>
            </a:r>
            <a:r>
              <a:rPr lang="es-ES" sz="1000" dirty="0"/>
              <a:t> y Juanita De </a:t>
            </a:r>
            <a:r>
              <a:rPr lang="es-ES" sz="1000" dirty="0" err="1"/>
              <a:t>Ampato</a:t>
            </a:r>
            <a:r>
              <a:rPr lang="es-PE" sz="1000" dirty="0"/>
              <a:t>. En </a:t>
            </a:r>
            <a:r>
              <a:rPr lang="es-ES" sz="1000" i="1" dirty="0"/>
              <a:t>Actas del II congreso internacional de artes y culturas</a:t>
            </a:r>
            <a:r>
              <a:rPr lang="es-PE" sz="1000" dirty="0"/>
              <a:t>. 2020.</a:t>
            </a:r>
            <a:endParaRPr lang="es-PE" sz="1000" dirty="0"/>
          </a:p>
        </p:txBody>
      </p:sp>
    </p:spTree>
    <p:extLst>
      <p:ext uri="{BB962C8B-B14F-4D97-AF65-F5344CB8AC3E}">
        <p14:creationId xmlns:p14="http://schemas.microsoft.com/office/powerpoint/2010/main" val="383314071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03959" y="842481"/>
            <a:ext cx="8162059" cy="667820"/>
          </a:xfrm>
        </p:spPr>
        <p:txBody>
          <a:bodyPr>
            <a:normAutofit fontScale="90000"/>
          </a:bodyPr>
          <a:lstStyle/>
          <a:p>
            <a:r>
              <a:rPr lang="en-US" sz="2000" b="1" dirty="0">
                <a:solidFill>
                  <a:schemeClr val="accent2"/>
                </a:solidFill>
                <a:effectLst>
                  <a:outerShdw blurRad="38100" dist="38100" dir="2700000" algn="tl">
                    <a:srgbClr val="000000">
                      <a:alpha val="43137"/>
                    </a:srgbClr>
                  </a:outerShdw>
                </a:effectLst>
              </a:rPr>
              <a:t>8. </a:t>
            </a:r>
            <a:r>
              <a:rPr lang="es-PE" sz="2000" b="1" dirty="0">
                <a:solidFill>
                  <a:schemeClr val="accent2"/>
                </a:solidFill>
                <a:effectLst>
                  <a:outerShdw blurRad="38100" dist="38100" dir="2700000" algn="tl">
                    <a:srgbClr val="000000">
                      <a:alpha val="43137"/>
                    </a:srgbClr>
                  </a:outerShdw>
                </a:effectLst>
              </a:rPr>
              <a:t>Proceso de momificación </a:t>
            </a:r>
            <a:r>
              <a:rPr lang="en-US" sz="2000" b="1" dirty="0">
                <a:solidFill>
                  <a:schemeClr val="accent2"/>
                </a:solidFill>
                <a:effectLst>
                  <a:outerShdw blurRad="38100" dist="38100" dir="2700000" algn="tl">
                    <a:srgbClr val="000000">
                      <a:alpha val="43137"/>
                    </a:srgbClr>
                  </a:outerShdw>
                </a:effectLst>
              </a:rPr>
              <a:t>: La </a:t>
            </a:r>
            <a:r>
              <a:rPr lang="en-US" sz="2000" b="1" dirty="0" err="1">
                <a:solidFill>
                  <a:schemeClr val="accent2"/>
                </a:solidFill>
                <a:effectLst>
                  <a:outerShdw blurRad="38100" dist="38100" dir="2700000" algn="tl">
                    <a:srgbClr val="000000">
                      <a:alpha val="43137"/>
                    </a:srgbClr>
                  </a:outerShdw>
                </a:effectLst>
              </a:rPr>
              <a:t>momia</a:t>
            </a:r>
            <a:r>
              <a:rPr lang="en-US" sz="2000" b="1" dirty="0">
                <a:solidFill>
                  <a:schemeClr val="accent2"/>
                </a:solidFill>
                <a:effectLst>
                  <a:outerShdw blurRad="38100" dist="38100" dir="2700000" algn="tl">
                    <a:srgbClr val="000000">
                      <a:alpha val="43137"/>
                    </a:srgbClr>
                  </a:outerShdw>
                </a:effectLst>
              </a:rPr>
              <a:t> Juanita</a:t>
            </a:r>
            <a:r>
              <a:rPr lang="en-US" sz="2000" b="1" dirty="0">
                <a:solidFill>
                  <a:schemeClr val="accent2"/>
                </a:solidFill>
                <a:effectLst>
                  <a:outerShdw blurRad="38100" dist="38100" dir="2700000" algn="tl">
                    <a:srgbClr val="000000">
                      <a:alpha val="43137"/>
                    </a:srgbClr>
                  </a:outerShdw>
                </a:effectLst>
              </a:rPr>
              <a:t/>
            </a:r>
            <a:br>
              <a:rPr lang="en-US" sz="2000" b="1" dirty="0">
                <a:solidFill>
                  <a:schemeClr val="accent2"/>
                </a:solidFill>
                <a:effectLst>
                  <a:outerShdw blurRad="38100" dist="38100" dir="2700000" algn="tl">
                    <a:srgbClr val="000000">
                      <a:alpha val="43137"/>
                    </a:srgbClr>
                  </a:outerShdw>
                </a:effectLst>
              </a:rPr>
            </a:br>
            <a:r>
              <a:rPr lang="en-US" sz="2000" b="1" dirty="0">
                <a:solidFill>
                  <a:schemeClr val="accent2"/>
                </a:solidFill>
                <a:effectLst>
                  <a:outerShdw blurRad="38100" dist="38100" dir="2700000" algn="tl">
                    <a:srgbClr val="000000">
                      <a:alpha val="43137"/>
                    </a:srgbClr>
                  </a:outerShdw>
                </a:effectLst>
              </a:rPr>
              <a:t> </a:t>
            </a:r>
            <a:r>
              <a:rPr lang="en-US" dirty="0"/>
              <a:t/>
            </a:r>
            <a:br>
              <a:rPr lang="en-US" dirty="0"/>
            </a:br>
            <a:r>
              <a:rPr lang="es-PE" dirty="0"/>
              <a:t> </a:t>
            </a:r>
            <a:endParaRPr lang="en-US" dirty="0"/>
          </a:p>
        </p:txBody>
      </p:sp>
      <p:sp>
        <p:nvSpPr>
          <p:cNvPr id="4" name="3 Marcador de contenido"/>
          <p:cNvSpPr>
            <a:spLocks noGrp="1"/>
          </p:cNvSpPr>
          <p:nvPr>
            <p:ph idx="1"/>
          </p:nvPr>
        </p:nvSpPr>
        <p:spPr>
          <a:xfrm>
            <a:off x="352548" y="1084844"/>
            <a:ext cx="8313470" cy="2475652"/>
          </a:xfrm>
        </p:spPr>
        <p:txBody>
          <a:bodyPr>
            <a:normAutofit/>
          </a:bodyPr>
          <a:lstStyle/>
          <a:p>
            <a:pPr algn="just">
              <a:buNone/>
            </a:pPr>
            <a:r>
              <a:rPr lang="es-ES" sz="1200" dirty="0" smtClean="0"/>
              <a:t>	La niña murió por un golpe producido por la </a:t>
            </a:r>
            <a:r>
              <a:rPr lang="es-ES" sz="1200" dirty="0"/>
              <a:t>"macana"</a:t>
            </a:r>
            <a:r>
              <a:rPr lang="es-ES" sz="1200" dirty="0" smtClean="0"/>
              <a:t> (una estrella </a:t>
            </a:r>
            <a:r>
              <a:rPr lang="es-ES" sz="1200" dirty="0"/>
              <a:t>de metal o piedra con cinco o más </a:t>
            </a:r>
            <a:r>
              <a:rPr lang="es-ES" sz="1200" dirty="0" smtClean="0"/>
              <a:t>puntas) en </a:t>
            </a:r>
            <a:r>
              <a:rPr lang="es-ES" sz="1200" dirty="0"/>
              <a:t>la zona parietal derecha. El golpe </a:t>
            </a:r>
            <a:r>
              <a:rPr lang="es-ES" sz="1200" dirty="0" smtClean="0"/>
              <a:t>provocó </a:t>
            </a:r>
            <a:r>
              <a:rPr lang="es-ES" sz="1200" dirty="0"/>
              <a:t>la fractura </a:t>
            </a:r>
            <a:r>
              <a:rPr lang="es-ES" sz="1200" dirty="0" smtClean="0"/>
              <a:t>del </a:t>
            </a:r>
            <a:r>
              <a:rPr lang="es-ES" sz="1200" dirty="0"/>
              <a:t>arco superciliar </a:t>
            </a:r>
            <a:r>
              <a:rPr lang="es-ES" sz="1200" dirty="0" smtClean="0"/>
              <a:t>derecho. </a:t>
            </a:r>
            <a:r>
              <a:rPr lang="es-ES" sz="1200" dirty="0"/>
              <a:t>Las puntas </a:t>
            </a:r>
            <a:r>
              <a:rPr lang="es-ES" sz="1200" dirty="0" smtClean="0"/>
              <a:t>de la "macana</a:t>
            </a:r>
            <a:r>
              <a:rPr lang="es-ES" sz="1200" dirty="0"/>
              <a:t>" también penetraron en la cuenca del ojo, </a:t>
            </a:r>
            <a:r>
              <a:rPr lang="es-ES" sz="1200" dirty="0" smtClean="0"/>
              <a:t>provocando la </a:t>
            </a:r>
            <a:r>
              <a:rPr lang="es-ES" sz="1200" dirty="0"/>
              <a:t>lesión del nervio óptico, </a:t>
            </a:r>
            <a:r>
              <a:rPr lang="es-ES" sz="1200" dirty="0" smtClean="0"/>
              <a:t>un derrame </a:t>
            </a:r>
            <a:r>
              <a:rPr lang="es-ES" sz="1200" dirty="0"/>
              <a:t>ocular y </a:t>
            </a:r>
            <a:r>
              <a:rPr lang="es-ES" sz="1200" dirty="0" smtClean="0"/>
              <a:t>posteriormente la </a:t>
            </a:r>
            <a:r>
              <a:rPr lang="es-ES" sz="1200" dirty="0"/>
              <a:t>fractura del esfenoides. La </a:t>
            </a:r>
            <a:r>
              <a:rPr lang="es-ES" sz="1200" dirty="0" smtClean="0"/>
              <a:t>niña sufrió </a:t>
            </a:r>
            <a:r>
              <a:rPr lang="es-ES" sz="1200" dirty="0"/>
              <a:t>un traumatismo craneoencefálico que trasladó el cerebro al lado opuesto, </a:t>
            </a:r>
            <a:r>
              <a:rPr lang="es-ES" sz="1200" dirty="0" smtClean="0"/>
              <a:t>provocándole </a:t>
            </a:r>
            <a:r>
              <a:rPr lang="es-ES" sz="1200" dirty="0"/>
              <a:t>la muerte. </a:t>
            </a:r>
            <a:endParaRPr lang="es-PE" sz="1200" dirty="0"/>
          </a:p>
        </p:txBody>
      </p:sp>
      <p:sp>
        <p:nvSpPr>
          <p:cNvPr id="5" name="4 CuadroTexto"/>
          <p:cNvSpPr txBox="1"/>
          <p:nvPr/>
        </p:nvSpPr>
        <p:spPr>
          <a:xfrm>
            <a:off x="249381" y="4395537"/>
            <a:ext cx="8416637" cy="223138"/>
          </a:xfrm>
          <a:prstGeom prst="rect">
            <a:avLst/>
          </a:prstGeom>
          <a:noFill/>
        </p:spPr>
        <p:txBody>
          <a:bodyPr wrap="square" lIns="68580" tIns="34290" rIns="68580" bIns="34290" rtlCol="0">
            <a:spAutoFit/>
          </a:bodyPr>
          <a:lstStyle/>
          <a:p>
            <a:r>
              <a:rPr lang="es-PE" sz="1000" dirty="0"/>
              <a:t>CHÁVEZ </a:t>
            </a:r>
            <a:r>
              <a:rPr lang="es-PE" sz="1000" dirty="0" err="1"/>
              <a:t>CHÁVEZ</a:t>
            </a:r>
            <a:r>
              <a:rPr lang="es-PE" sz="1000" dirty="0"/>
              <a:t>, José Antonio. Investigaciones arqueológicas de alta montaña en el sur del Perú. </a:t>
            </a:r>
            <a:r>
              <a:rPr lang="es-PE" sz="1000" i="1" dirty="0" err="1"/>
              <a:t>Chungará</a:t>
            </a:r>
            <a:r>
              <a:rPr lang="es-PE" sz="1000" i="1" dirty="0"/>
              <a:t> (Arica)</a:t>
            </a:r>
            <a:r>
              <a:rPr lang="es-PE" sz="1000" dirty="0"/>
              <a:t>, 2001, vol. 33, no 2, p. 283-288.</a:t>
            </a:r>
          </a:p>
        </p:txBody>
      </p:sp>
    </p:spTree>
    <p:extLst>
      <p:ext uri="{BB962C8B-B14F-4D97-AF65-F5344CB8AC3E}">
        <p14:creationId xmlns:p14="http://schemas.microsoft.com/office/powerpoint/2010/main" val="383314071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15634" y="880021"/>
            <a:ext cx="8162059" cy="393976"/>
          </a:xfrm>
        </p:spPr>
        <p:txBody>
          <a:bodyPr>
            <a:normAutofit fontScale="90000"/>
          </a:bodyPr>
          <a:lstStyle/>
          <a:p>
            <a:r>
              <a:rPr lang="es-PE" sz="1800" b="1" dirty="0">
                <a:solidFill>
                  <a:schemeClr val="accent2"/>
                </a:solidFill>
                <a:effectLst>
                  <a:outerShdw blurRad="38100" dist="38100" dir="2700000" algn="tl">
                    <a:srgbClr val="000000">
                      <a:alpha val="43137"/>
                    </a:srgbClr>
                  </a:outerShdw>
                </a:effectLst>
              </a:rPr>
              <a:t>8. </a:t>
            </a:r>
            <a:r>
              <a:rPr lang="es-PE" sz="1800" b="1" dirty="0" smtClean="0">
                <a:solidFill>
                  <a:schemeClr val="accent2"/>
                </a:solidFill>
                <a:effectLst>
                  <a:outerShdw blurRad="38100" dist="38100" dir="2700000" algn="tl">
                    <a:srgbClr val="000000">
                      <a:alpha val="43137"/>
                    </a:srgbClr>
                  </a:outerShdw>
                </a:effectLst>
              </a:rPr>
              <a:t>Proceso </a:t>
            </a:r>
            <a:r>
              <a:rPr lang="es-PE" sz="1800" b="1" dirty="0">
                <a:solidFill>
                  <a:schemeClr val="accent2"/>
                </a:solidFill>
                <a:effectLst>
                  <a:outerShdw blurRad="38100" dist="38100" dir="2700000" algn="tl">
                    <a:srgbClr val="000000">
                      <a:alpha val="43137"/>
                    </a:srgbClr>
                  </a:outerShdw>
                </a:effectLst>
              </a:rPr>
              <a:t>de momificación </a:t>
            </a:r>
            <a:r>
              <a:rPr lang="en-US" sz="1800" b="1" dirty="0">
                <a:solidFill>
                  <a:schemeClr val="accent2"/>
                </a:solidFill>
                <a:effectLst>
                  <a:outerShdw blurRad="38100" dist="38100" dir="2700000" algn="tl">
                    <a:srgbClr val="000000">
                      <a:alpha val="43137"/>
                    </a:srgbClr>
                  </a:outerShdw>
                </a:effectLst>
              </a:rPr>
              <a:t>: La </a:t>
            </a:r>
            <a:r>
              <a:rPr lang="en-US" sz="1800" b="1" dirty="0" err="1">
                <a:solidFill>
                  <a:schemeClr val="accent2"/>
                </a:solidFill>
                <a:effectLst>
                  <a:outerShdw blurRad="38100" dist="38100" dir="2700000" algn="tl">
                    <a:srgbClr val="000000">
                      <a:alpha val="43137"/>
                    </a:srgbClr>
                  </a:outerShdw>
                </a:effectLst>
              </a:rPr>
              <a:t>momia</a:t>
            </a:r>
            <a:r>
              <a:rPr lang="en-US" sz="1800" b="1" dirty="0">
                <a:solidFill>
                  <a:schemeClr val="accent2"/>
                </a:solidFill>
                <a:effectLst>
                  <a:outerShdw blurRad="38100" dist="38100" dir="2700000" algn="tl">
                    <a:srgbClr val="000000">
                      <a:alpha val="43137"/>
                    </a:srgbClr>
                  </a:outerShdw>
                </a:effectLst>
              </a:rPr>
              <a:t> Juanita</a:t>
            </a:r>
            <a:br>
              <a:rPr lang="en-US" sz="1800" b="1" dirty="0">
                <a:solidFill>
                  <a:schemeClr val="accent2"/>
                </a:solidFill>
                <a:effectLst>
                  <a:outerShdw blurRad="38100" dist="38100" dir="2700000" algn="tl">
                    <a:srgbClr val="000000">
                      <a:alpha val="43137"/>
                    </a:srgbClr>
                  </a:outerShdw>
                </a:effectLst>
              </a:rPr>
            </a:br>
            <a:endParaRPr lang="en-US" sz="1800" b="1" dirty="0">
              <a:solidFill>
                <a:schemeClr val="accent2"/>
              </a:solidFill>
              <a:effectLst>
                <a:outerShdw blurRad="38100" dist="38100" dir="2700000" algn="tl">
                  <a:srgbClr val="000000">
                    <a:alpha val="43137"/>
                  </a:srgbClr>
                </a:outerShdw>
              </a:effectLst>
            </a:endParaRPr>
          </a:p>
        </p:txBody>
      </p:sp>
      <p:sp>
        <p:nvSpPr>
          <p:cNvPr id="4" name="3 Marcador de contenido"/>
          <p:cNvSpPr>
            <a:spLocks noGrp="1"/>
          </p:cNvSpPr>
          <p:nvPr>
            <p:ph idx="1"/>
          </p:nvPr>
        </p:nvSpPr>
        <p:spPr>
          <a:xfrm>
            <a:off x="329169" y="1197203"/>
            <a:ext cx="7514669" cy="1691653"/>
          </a:xfrm>
        </p:spPr>
        <p:txBody>
          <a:bodyPr>
            <a:normAutofit/>
          </a:bodyPr>
          <a:lstStyle/>
          <a:p>
            <a:pPr algn="just">
              <a:buNone/>
            </a:pPr>
            <a:r>
              <a:rPr lang="es-PE" dirty="0"/>
              <a:t> </a:t>
            </a:r>
          </a:p>
          <a:p>
            <a:pPr marL="0" indent="0" algn="just">
              <a:buNone/>
            </a:pPr>
            <a:r>
              <a:rPr lang="es-ES" sz="1200" dirty="0" smtClean="0"/>
              <a:t>La </a:t>
            </a:r>
            <a:r>
              <a:rPr lang="es-ES" sz="1200" dirty="0"/>
              <a:t>momia Juanita se encuentra en el Museo Santuarios Andinos - Universidad Católica de </a:t>
            </a:r>
            <a:r>
              <a:rPr lang="es-ES" sz="1200" dirty="0" smtClean="0"/>
              <a:t>Santa María </a:t>
            </a:r>
            <a:r>
              <a:rPr lang="es-ES" sz="1200" dirty="0"/>
              <a:t>(UCSM), en la sureña ciudad peruana de Arequipa. Todos se asombran de lo bien que se conserva su cuerpo, tan bien, que se ve cada detalle de su rostro y su piel. La momia tiene todos sus órganos intactos y también sus venas.</a:t>
            </a:r>
            <a:r>
              <a:rPr lang="en-US" sz="1200" dirty="0" smtClean="0"/>
              <a:t>
</a:t>
            </a:r>
            <a:endParaRPr lang="es-PE" sz="1200" dirty="0"/>
          </a:p>
        </p:txBody>
      </p:sp>
    </p:spTree>
    <p:extLst>
      <p:ext uri="{BB962C8B-B14F-4D97-AF65-F5344CB8AC3E}">
        <p14:creationId xmlns:p14="http://schemas.microsoft.com/office/powerpoint/2010/main" val="383314071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3441" y="830253"/>
            <a:ext cx="8162059" cy="455621"/>
          </a:xfrm>
        </p:spPr>
        <p:txBody>
          <a:bodyPr>
            <a:normAutofit/>
          </a:bodyPr>
          <a:lstStyle/>
          <a:p>
            <a:r>
              <a:rPr lang="es-PE" sz="1800" b="1" dirty="0">
                <a:solidFill>
                  <a:schemeClr val="accent2"/>
                </a:solidFill>
                <a:effectLst>
                  <a:outerShdw blurRad="38100" dist="38100" dir="2700000" algn="tl">
                    <a:srgbClr val="000000">
                      <a:alpha val="43137"/>
                    </a:srgbClr>
                  </a:outerShdw>
                </a:effectLst>
              </a:rPr>
              <a:t>8. </a:t>
            </a:r>
            <a:r>
              <a:rPr lang="es-PE" sz="1800" b="1" dirty="0">
                <a:solidFill>
                  <a:schemeClr val="accent2"/>
                </a:solidFill>
                <a:effectLst>
                  <a:outerShdw blurRad="38100" dist="38100" dir="2700000" algn="tl">
                    <a:srgbClr val="000000">
                      <a:alpha val="43137"/>
                    </a:srgbClr>
                  </a:outerShdw>
                </a:effectLst>
              </a:rPr>
              <a:t>Proceso de momificación </a:t>
            </a:r>
            <a:r>
              <a:rPr lang="en-US" sz="1800" b="1" dirty="0">
                <a:solidFill>
                  <a:schemeClr val="accent2"/>
                </a:solidFill>
                <a:effectLst>
                  <a:outerShdw blurRad="38100" dist="38100" dir="2700000" algn="tl">
                    <a:srgbClr val="000000">
                      <a:alpha val="43137"/>
                    </a:srgbClr>
                  </a:outerShdw>
                </a:effectLst>
              </a:rPr>
              <a:t>: La </a:t>
            </a:r>
            <a:r>
              <a:rPr lang="en-US" sz="1800" b="1" dirty="0" err="1">
                <a:solidFill>
                  <a:schemeClr val="accent2"/>
                </a:solidFill>
                <a:effectLst>
                  <a:outerShdw blurRad="38100" dist="38100" dir="2700000" algn="tl">
                    <a:srgbClr val="000000">
                      <a:alpha val="43137"/>
                    </a:srgbClr>
                  </a:outerShdw>
                </a:effectLst>
              </a:rPr>
              <a:t>momia</a:t>
            </a:r>
            <a:r>
              <a:rPr lang="en-US" sz="1800" b="1" dirty="0">
                <a:solidFill>
                  <a:schemeClr val="accent2"/>
                </a:solidFill>
                <a:effectLst>
                  <a:outerShdw blurRad="38100" dist="38100" dir="2700000" algn="tl">
                    <a:srgbClr val="000000">
                      <a:alpha val="43137"/>
                    </a:srgbClr>
                  </a:outerShdw>
                </a:effectLst>
              </a:rPr>
              <a:t> Juanita</a:t>
            </a:r>
            <a:endParaRPr lang="en-US" sz="1800" b="1" dirty="0">
              <a:solidFill>
                <a:schemeClr val="accent2"/>
              </a:solidFill>
              <a:effectLst>
                <a:outerShdw blurRad="38100" dist="38100" dir="2700000" algn="tl">
                  <a:srgbClr val="000000">
                    <a:alpha val="43137"/>
                  </a:srgbClr>
                </a:outerShdw>
              </a:effectLst>
            </a:endParaRPr>
          </a:p>
        </p:txBody>
      </p:sp>
      <p:sp>
        <p:nvSpPr>
          <p:cNvPr id="4" name="3 Marcador de contenido"/>
          <p:cNvSpPr>
            <a:spLocks noGrp="1"/>
          </p:cNvSpPr>
          <p:nvPr>
            <p:ph idx="1"/>
          </p:nvPr>
        </p:nvSpPr>
        <p:spPr>
          <a:xfrm>
            <a:off x="473007" y="2049271"/>
            <a:ext cx="3742769" cy="744919"/>
          </a:xfrm>
        </p:spPr>
        <p:txBody>
          <a:bodyPr>
            <a:normAutofit/>
          </a:bodyPr>
          <a:lstStyle/>
          <a:p>
            <a:pPr algn="just">
              <a:buNone/>
            </a:pPr>
            <a:r>
              <a:rPr lang="es-PE" dirty="0"/>
              <a:t> </a:t>
            </a:r>
            <a:r>
              <a:rPr lang="es-PE" sz="1200" dirty="0">
                <a:hlinkClick r:id="rId2"/>
              </a:rPr>
              <a:t>https://www.youtube.com/watch?v=vUDiXs927-U</a:t>
            </a:r>
            <a:endParaRPr lang="es-PE" sz="1200" dirty="0"/>
          </a:p>
          <a:p>
            <a:pPr algn="just">
              <a:buNone/>
            </a:pPr>
            <a:endParaRPr lang="es-PE" dirty="0"/>
          </a:p>
          <a:p>
            <a:pPr algn="just">
              <a:buNone/>
            </a:pPr>
            <a:endParaRPr lang="es-PE" dirty="0"/>
          </a:p>
        </p:txBody>
      </p:sp>
      <p:pic>
        <p:nvPicPr>
          <p:cNvPr id="168963" name="Picture 3"/>
          <p:cNvPicPr>
            <a:picLocks noChangeAspect="1" noChangeArrowheads="1"/>
          </p:cNvPicPr>
          <p:nvPr/>
        </p:nvPicPr>
        <p:blipFill>
          <a:blip r:embed="rId3"/>
          <a:srcRect/>
          <a:stretch>
            <a:fillRect/>
          </a:stretch>
        </p:blipFill>
        <p:spPr bwMode="auto">
          <a:xfrm flipH="1">
            <a:off x="4288100" y="1285874"/>
            <a:ext cx="4022825" cy="2271713"/>
          </a:xfrm>
          <a:prstGeom prst="rect">
            <a:avLst/>
          </a:prstGeom>
          <a:noFill/>
          <a:ln w="9525">
            <a:noFill/>
            <a:miter lim="800000"/>
            <a:headEnd/>
            <a:tailEnd/>
          </a:ln>
          <a:effectLst/>
        </p:spPr>
      </p:pic>
    </p:spTree>
    <p:extLst>
      <p:ext uri="{BB962C8B-B14F-4D97-AF65-F5344CB8AC3E}">
        <p14:creationId xmlns:p14="http://schemas.microsoft.com/office/powerpoint/2010/main" val="383314071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7156</TotalTime>
  <Words>7064</Words>
  <Application>Microsoft Office PowerPoint</Application>
  <PresentationFormat>Presentación en pantalla (16:9)</PresentationFormat>
  <Paragraphs>710</Paragraphs>
  <Slides>95</Slides>
  <Notes>0</Notes>
  <HiddenSlides>0</HiddenSlides>
  <MMClips>0</MMClips>
  <ScaleCrop>false</ScaleCrop>
  <HeadingPairs>
    <vt:vector size="4" baseType="variant">
      <vt:variant>
        <vt:lpstr>Tema</vt:lpstr>
      </vt:variant>
      <vt:variant>
        <vt:i4>1</vt:i4>
      </vt:variant>
      <vt:variant>
        <vt:lpstr>Títulos de diapositiva</vt:lpstr>
      </vt:variant>
      <vt:variant>
        <vt:i4>95</vt:i4>
      </vt:variant>
    </vt:vector>
  </HeadingPairs>
  <TitlesOfParts>
    <vt:vector size="96" baseType="lpstr">
      <vt:lpstr>Tema de Office</vt:lpstr>
      <vt:lpstr>Presentación de PowerPoint</vt:lpstr>
      <vt:lpstr>Presentación de PowerPoint</vt:lpstr>
      <vt:lpstr> Sumario</vt:lpstr>
      <vt:lpstr> Preámbulo</vt:lpstr>
      <vt:lpstr> 1. Introducción</vt:lpstr>
      <vt:lpstr>Cultura precolombina
</vt:lpstr>
      <vt:lpstr> </vt:lpstr>
      <vt:lpstr>2. Cronología de la cultura prehispánica andina (precolombiana)</vt:lpstr>
      <vt:lpstr>Imperio Inca
</vt:lpstr>
      <vt:lpstr>  3. Definiciones:   3.1 Definición de la medicina precolombia e Inca.</vt:lpstr>
      <vt:lpstr> 3. Defininción de la visión del mundo por parte de la población precolombina de Perú.</vt:lpstr>
      <vt:lpstr>3. Defininción de la visión del mundo por parte de la población precolombina de Perú</vt:lpstr>
      <vt:lpstr> 3. Definición de la visión del mundo de la población Inca de Perú.  </vt:lpstr>
      <vt:lpstr> 3. Defininción de la visión del mundo por parte de la población precolombina de Perú  </vt:lpstr>
      <vt:lpstr>3. Definición de chamanismo</vt:lpstr>
      <vt:lpstr>3. Defininción de la visión del mundo por parte de la población precolombina de Perú. </vt:lpstr>
      <vt:lpstr>4. Elenco de las principales fuentes para la historia de la medicina precolombina e Inca en Perú</vt:lpstr>
      <vt:lpstr>4. Elenco de las principales fuentes para la historia de la medicina precolombina e Inca en Perú</vt:lpstr>
      <vt:lpstr>4. Elenco de las principales fuentes para la historia de la medicina precolombina e Inca en Perú</vt:lpstr>
      <vt:lpstr>4. Elenco de las principales fuentes para la historia de la medicina precolombina e Inca en Perú</vt:lpstr>
      <vt:lpstr>4. Elenco de las principales fuentes para la historia de la medicina precolombina e Inca en Perú</vt:lpstr>
      <vt:lpstr>4. Elenco de las principales fuentes para la historia de la medicina precolombina e Inca en Perú</vt:lpstr>
      <vt:lpstr>4. Elenco de las principales fuentes para la historia de la medicina precolombina e Inca en Perú</vt:lpstr>
      <vt:lpstr>4. Elenco de las principales fuentes para la historia de la medicina precolombina e Inca en Perú</vt:lpstr>
      <vt:lpstr>4. Elenco de las principales fuentes para la historia de la medicina precolombina e Inca en Perú</vt:lpstr>
      <vt:lpstr>4. Elenco de las principales fuentes para la historia de la medicina precolombina e Inca en Perú</vt:lpstr>
      <vt:lpstr>4. Elenco de las principales fuentes para la historia de la medicina precolombina e Inca en Perú 
</vt:lpstr>
      <vt:lpstr>4. Elenco de las principales fuentes para la historia de la medicina precolombina e Inca en Perú </vt:lpstr>
      <vt:lpstr>4. Elenco de las principales fuentes para la historia de la medicina precolombina e Inca en Perú </vt:lpstr>
      <vt:lpstr>4. Elenco de las principales fuentes para la historia de la medicina precolombina e Inca en Perú </vt:lpstr>
      <vt:lpstr>4. Elenco de las principales fuentes para la historia de la medicina precolombina e Inca en Perú </vt:lpstr>
      <vt:lpstr>4. Elenco de las principales fuentes para la historia de la medicina precolombina e Inca en Perú </vt:lpstr>
      <vt:lpstr>4. Elenco de las principales fuentes para la historia de la medicina precolombina e Inca en Perú </vt:lpstr>
      <vt:lpstr>4. Elenco de las principales fuentes para la historia de la medicina precolombina e Inca en Perú </vt:lpstr>
      <vt:lpstr>4. Elenco de las principales fuentes para la historia de la medicina precolombina e Inca en Perú </vt:lpstr>
      <vt:lpstr>4. Elenco de las principales fuentes para la historia de la medicina precolombina e Inca en Perú </vt:lpstr>
      <vt:lpstr>4. Elenco de las principales fuentes para la historia de la medicina precolombina e Inca en Perú </vt:lpstr>
      <vt:lpstr>4. Elenco de las principales fuentes para la historia de la medicina precolombina e Inca en Perú </vt:lpstr>
      <vt:lpstr>4. Elenco de las principales fuentes para la historia de la medicina precolombina e Inca en Perú </vt:lpstr>
      <vt:lpstr>4. Elenco de las principales fuentes para la historia de la medicina precolombina e Inca en Perú </vt:lpstr>
      <vt:lpstr>4. Elenco de las principales fuentes para la historia de la medicina precolombina e Inca en Perú   </vt:lpstr>
      <vt:lpstr>El experimento de Daniel Carrión
</vt:lpstr>
      <vt:lpstr>5. Evidencia actual de las patologías desarrolladas por la población del Imperio Inca de Perú</vt:lpstr>
      <vt:lpstr>5. Evidencia actual de las patologías desarrolladas por la población del Imperio Inca de Perú</vt:lpstr>
      <vt:lpstr>5. Evidencia actual de las patologías desarrolladas por la población del Imperio Inca de Perú  </vt:lpstr>
      <vt:lpstr>5. Evidencia actual de las patologías desarrolladas por la población del Imperio Inca de Perú</vt:lpstr>
      <vt:lpstr>5. Evidencia actual de las patologías desarrolladas por la población del Imperio Inca de Perú  </vt:lpstr>
      <vt:lpstr>5. Evidencia actual de las patologías desarrolladas por la población del Imperio Inca de Perú</vt:lpstr>
      <vt:lpstr>6. Trepanaciones craneales </vt:lpstr>
      <vt:lpstr>6. Trepanación</vt:lpstr>
      <vt:lpstr>6. Trepanación</vt:lpstr>
      <vt:lpstr>6. Trepanación</vt:lpstr>
      <vt:lpstr>6. Trepanación</vt:lpstr>
      <vt:lpstr>6. Trepanación</vt:lpstr>
      <vt:lpstr>      6. Trepanación</vt:lpstr>
      <vt:lpstr>6. Trepanación</vt:lpstr>
      <vt:lpstr>6. Trepanación</vt:lpstr>
      <vt:lpstr>6. Trepanación</vt:lpstr>
      <vt:lpstr>6. Trepanación</vt:lpstr>
      <vt:lpstr>6. Trepanación</vt:lpstr>
      <vt:lpstr>6. Trepanación</vt:lpstr>
      <vt:lpstr>6. Trepanaciones</vt:lpstr>
      <vt:lpstr>6. Trepanaciones</vt:lpstr>
      <vt:lpstr>6. Trepanaciones</vt:lpstr>
      <vt:lpstr>6. Trepanaciones</vt:lpstr>
      <vt:lpstr>6. Trepanaciones</vt:lpstr>
      <vt:lpstr>6. Trepanación</vt:lpstr>
      <vt:lpstr>6. Trepanación</vt:lpstr>
      <vt:lpstr>6 Trepanación</vt:lpstr>
      <vt:lpstr>6. Trepanación</vt:lpstr>
      <vt:lpstr>6. Trepanación</vt:lpstr>
      <vt:lpstr>6. Pruebas de trepanación</vt:lpstr>
      <vt:lpstr>7. Deformaciones craneales</vt:lpstr>
      <vt:lpstr>7. Deformaciones craneales</vt:lpstr>
      <vt:lpstr>7. Deformaciones craneales</vt:lpstr>
      <vt:lpstr>7. Deformaciones craneales</vt:lpstr>
      <vt:lpstr>7. Deformaciones craneales</vt:lpstr>
      <vt:lpstr>7. Deformaciones craneales</vt:lpstr>
      <vt:lpstr>7. Deformaciones craneales</vt:lpstr>
      <vt:lpstr>7. Deformaciones craneales</vt:lpstr>
      <vt:lpstr>7. Deformaciones craneales</vt:lpstr>
      <vt:lpstr>7. Deformaciones craneales</vt:lpstr>
      <vt:lpstr>8. Proceso de momificación</vt:lpstr>
      <vt:lpstr>8. Proceso de momificación</vt:lpstr>
      <vt:lpstr>8. Proceso de momificación</vt:lpstr>
      <vt:lpstr>8. Proceso de momificación  </vt:lpstr>
      <vt:lpstr>Museo Santuarios Andinos - Universidad Católica de Santa María 
</vt:lpstr>
      <vt:lpstr>8. Proceso de momificación : La momia Juanita</vt:lpstr>
      <vt:lpstr>8. Proceso de momificación : La momia Juanita</vt:lpstr>
      <vt:lpstr>8. Proceso de momificación : La momia Juanita</vt:lpstr>
      <vt:lpstr>8. Proceso de momificación : La momia Juanita</vt:lpstr>
      <vt:lpstr>8. Proceso de momificación : La momia Juanita</vt:lpstr>
      <vt:lpstr>8. Proceso de momificación : La momia Juanita    </vt:lpstr>
      <vt:lpstr>8. Proceso de momificación : La momia Juanita </vt:lpstr>
      <vt:lpstr>8. Proceso de momificación : La momia Juanita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Malte </cp:lastModifiedBy>
  <cp:revision>460</cp:revision>
  <dcterms:created xsi:type="dcterms:W3CDTF">2020-02-06T14:08:36Z</dcterms:created>
  <dcterms:modified xsi:type="dcterms:W3CDTF">2021-08-20T16:25:52Z</dcterms:modified>
</cp:coreProperties>
</file>