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61" r:id="rId2"/>
    <p:sldId id="256" r:id="rId3"/>
    <p:sldId id="270" r:id="rId4"/>
    <p:sldId id="268" r:id="rId5"/>
    <p:sldId id="402" r:id="rId6"/>
    <p:sldId id="405" r:id="rId7"/>
    <p:sldId id="426" r:id="rId8"/>
    <p:sldId id="427" r:id="rId9"/>
    <p:sldId id="428" r:id="rId10"/>
    <p:sldId id="429" r:id="rId11"/>
    <p:sldId id="430" r:id="rId12"/>
    <p:sldId id="461" r:id="rId13"/>
    <p:sldId id="432" r:id="rId14"/>
    <p:sldId id="433" r:id="rId15"/>
    <p:sldId id="434" r:id="rId16"/>
    <p:sldId id="435" r:id="rId17"/>
    <p:sldId id="436" r:id="rId18"/>
    <p:sldId id="438" r:id="rId19"/>
    <p:sldId id="462" r:id="rId20"/>
    <p:sldId id="440" r:id="rId21"/>
    <p:sldId id="442" r:id="rId22"/>
    <p:sldId id="520" r:id="rId23"/>
    <p:sldId id="443" r:id="rId24"/>
    <p:sldId id="445" r:id="rId25"/>
    <p:sldId id="460" r:id="rId26"/>
    <p:sldId id="459" r:id="rId27"/>
    <p:sldId id="458" r:id="rId28"/>
    <p:sldId id="457" r:id="rId29"/>
    <p:sldId id="456" r:id="rId30"/>
    <p:sldId id="420" r:id="rId31"/>
    <p:sldId id="323" r:id="rId32"/>
    <p:sldId id="463" r:id="rId33"/>
    <p:sldId id="313" r:id="rId34"/>
    <p:sldId id="515" r:id="rId35"/>
    <p:sldId id="516" r:id="rId36"/>
    <p:sldId id="519" r:id="rId37"/>
    <p:sldId id="452" r:id="rId38"/>
    <p:sldId id="451" r:id="rId39"/>
    <p:sldId id="449" r:id="rId40"/>
    <p:sldId id="329" r:id="rId41"/>
    <p:sldId id="468" r:id="rId42"/>
    <p:sldId id="470" r:id="rId43"/>
    <p:sldId id="480" r:id="rId44"/>
    <p:sldId id="479" r:id="rId45"/>
    <p:sldId id="473" r:id="rId46"/>
    <p:sldId id="478" r:id="rId47"/>
    <p:sldId id="476" r:id="rId48"/>
    <p:sldId id="475" r:id="rId49"/>
    <p:sldId id="330" r:id="rId50"/>
    <p:sldId id="331" r:id="rId51"/>
    <p:sldId id="481" r:id="rId52"/>
    <p:sldId id="482" r:id="rId53"/>
    <p:sldId id="483" r:id="rId54"/>
    <p:sldId id="485" r:id="rId55"/>
    <p:sldId id="335" r:id="rId56"/>
    <p:sldId id="486" r:id="rId57"/>
    <p:sldId id="487" r:id="rId58"/>
    <p:sldId id="488" r:id="rId59"/>
    <p:sldId id="489" r:id="rId60"/>
    <p:sldId id="490" r:id="rId61"/>
    <p:sldId id="492" r:id="rId62"/>
    <p:sldId id="493" r:id="rId63"/>
    <p:sldId id="354" r:id="rId64"/>
    <p:sldId id="355" r:id="rId65"/>
    <p:sldId id="494" r:id="rId66"/>
    <p:sldId id="357" r:id="rId67"/>
    <p:sldId id="358" r:id="rId68"/>
    <p:sldId id="510" r:id="rId69"/>
    <p:sldId id="512" r:id="rId70"/>
    <p:sldId id="514" r:id="rId71"/>
    <p:sldId id="359" r:id="rId72"/>
    <p:sldId id="360" r:id="rId73"/>
    <p:sldId id="495" r:id="rId74"/>
    <p:sldId id="362" r:id="rId75"/>
    <p:sldId id="363" r:id="rId76"/>
    <p:sldId id="364" r:id="rId77"/>
    <p:sldId id="365" r:id="rId78"/>
    <p:sldId id="367" r:id="rId79"/>
    <p:sldId id="496" r:id="rId80"/>
    <p:sldId id="497" r:id="rId81"/>
    <p:sldId id="413" r:id="rId82"/>
    <p:sldId id="370" r:id="rId83"/>
    <p:sldId id="371" r:id="rId84"/>
    <p:sldId id="372" r:id="rId85"/>
    <p:sldId id="374" r:id="rId86"/>
    <p:sldId id="508" r:id="rId87"/>
    <p:sldId id="499" r:id="rId88"/>
    <p:sldId id="500" r:id="rId89"/>
    <p:sldId id="503" r:id="rId90"/>
    <p:sldId id="504" r:id="rId91"/>
    <p:sldId id="502" r:id="rId92"/>
    <p:sldId id="506" r:id="rId93"/>
    <p:sldId id="501" r:id="rId94"/>
    <p:sldId id="505" r:id="rId95"/>
  </p:sldIdLst>
  <p:sldSz cx="9144000" cy="5143500" type="screen16x9"/>
  <p:notesSz cx="7104063" cy="10234613"/>
  <p:defaultText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224">
          <p15:clr>
            <a:srgbClr val="A4A3A4"/>
          </p15:clr>
        </p15:guide>
        <p15:guide id="4"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2" autoAdjust="0"/>
    <p:restoredTop sz="94660"/>
  </p:normalViewPr>
  <p:slideViewPr>
    <p:cSldViewPr snapToGrid="0">
      <p:cViewPr varScale="1">
        <p:scale>
          <a:sx n="93" d="100"/>
          <a:sy n="93" d="100"/>
        </p:scale>
        <p:origin x="-462" y="-102"/>
      </p:cViewPr>
      <p:guideLst>
        <p:guide orient="horz" pos="2160"/>
        <p:guide orient="horz" pos="1620"/>
        <p:guide pos="384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10" y="-90"/>
      </p:cViewPr>
      <p:guideLst>
        <p:guide orient="horz" pos="2880"/>
        <p:guide orient="horz" pos="3224"/>
        <p:guide pos="2160"/>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s-PE"/>
          </a:p>
        </p:txBody>
      </p:sp>
      <p:sp>
        <p:nvSpPr>
          <p:cNvPr id="3" name="2 Marcador de fecha"/>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endParaRPr lang="es-PE" dirty="0"/>
          </a:p>
        </p:txBody>
      </p:sp>
      <p:sp>
        <p:nvSpPr>
          <p:cNvPr id="4" name="3 Marcador de pie de página"/>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es-PE"/>
          </a:p>
        </p:txBody>
      </p:sp>
      <p:sp>
        <p:nvSpPr>
          <p:cNvPr id="5" name="4 Marcador de número de diapositiva"/>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endParaRPr lang="es-PE" dirty="0"/>
          </a:p>
        </p:txBody>
      </p:sp>
    </p:spTree>
    <p:extLst>
      <p:ext uri="{BB962C8B-B14F-4D97-AF65-F5344CB8AC3E}">
        <p14:creationId xmlns:p14="http://schemas.microsoft.com/office/powerpoint/2010/main" val="4141365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endParaRPr lang="it-IT" dirty="0"/>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711200"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it-IT" dirty="0"/>
          </a:p>
        </p:txBody>
      </p:sp>
      <p:sp>
        <p:nvSpPr>
          <p:cNvPr id="7" name="Slide Number Placeholder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endParaRPr lang="it-IT" dirty="0"/>
          </a:p>
        </p:txBody>
      </p:sp>
    </p:spTree>
    <p:extLst>
      <p:ext uri="{BB962C8B-B14F-4D97-AF65-F5344CB8AC3E}">
        <p14:creationId xmlns:p14="http://schemas.microsoft.com/office/powerpoint/2010/main" val="218787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E61CB7-CC27-47A3-86B7-52FD32823972}"/>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xmlns="" id="{761C0616-9919-4A47-9DA0-DE15124382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xmlns="" id="{E42C895E-5A32-43F7-A908-7CD3D8E69E8E}"/>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A43AED83-3DAF-4B69-8761-2BEC04E3B39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0ACB520D-CB53-455B-AE1C-5D97070AA078}"/>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371650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6D9C74-2F68-4B8F-8064-44246DFE030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87A350D6-4EEF-431E-8E3F-B4617C41B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22A6415D-2B13-4DE0-BD08-73E67E85C83A}"/>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14DB741D-190D-4636-9740-DEF03B9CAF3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D2507060-24C5-4771-B4BE-C3DE7FA1C158}"/>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410872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D848B07-78CE-464B-8E3F-1E638E1C0F10}"/>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DCFA2EC7-87DD-4400-AB2C-97268990886C}"/>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D903B9D8-A685-409B-A582-CAD55BECED3D}"/>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60E66C29-FFA1-421E-89C2-D49856B6E66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D5A9C1BF-E3E9-4C85-AA74-D1C68F455B5B}"/>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189938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FFB1D5-4F03-4D08-A47F-CB45B8F25C6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161EAD4A-2F33-4A75-9063-03455E73B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6AE0109F-563A-49A2-AC3C-127D225440B1}"/>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535B2A96-9A19-4F4C-B1E2-E95AFA98801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EB7D6C00-6318-41C8-A40A-AFCBCA0C64E7}"/>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103490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9B4518-01D2-4DEA-96F0-051EC9842E58}"/>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D1AC768D-AEED-40DA-8ADD-D5C05920142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6FA285DB-25DD-4AF5-877F-650BD2351410}"/>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0BA57A51-0457-479A-8B02-D24E584DA11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A41B8CED-D0C2-4634-84A8-D7EF91B1A344}"/>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419533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29D834-1966-43DC-9A76-E547BD0D16D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1927FD86-23EA-4FE2-8F77-D527D9E57F14}"/>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xmlns="" id="{5516A054-7148-4E75-9AB3-15EDAE9CDCF5}"/>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xmlns="" id="{7C15573C-0B20-441E-811B-E1A5F9D6497C}"/>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170B1A6F-E4B2-46B6-8852-B432CC42F58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551962B9-EB47-4801-9A96-8264CA5017B2}"/>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228920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F2DD27C-FA97-4482-B99F-DAA3C0886411}"/>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A7530425-11DF-41F5-988E-C9D699A363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5687A41B-F073-4E99-B8E8-D58D0A9BFA32}"/>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xmlns="" id="{4A4621FA-163B-4F50-B03A-5C4CF58028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DE7B1687-38B6-42CF-B37C-33B45083139C}"/>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xmlns="" id="{3E2CB945-7ABD-47B9-AE94-01C5BBA642E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8" name="Marcador de pie de página 7">
            <a:extLst>
              <a:ext uri="{FF2B5EF4-FFF2-40B4-BE49-F238E27FC236}">
                <a16:creationId xmlns:a16="http://schemas.microsoft.com/office/drawing/2014/main" xmlns="" id="{BC331B62-90B1-4666-919F-3F830511BAD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xmlns="" id="{6DC84972-9C48-4954-9D1F-259D4E5D2346}"/>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389688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F75922-9030-4944-B6BA-C5556E6C23F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xmlns="" id="{1B585527-CB43-4C19-9DEE-C7F88EE42113}"/>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4" name="Marcador de pie de página 3">
            <a:extLst>
              <a:ext uri="{FF2B5EF4-FFF2-40B4-BE49-F238E27FC236}">
                <a16:creationId xmlns:a16="http://schemas.microsoft.com/office/drawing/2014/main" xmlns="" id="{B474BED3-31FF-491E-93A6-C98DBB5E14E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xmlns="" id="{42CAC79A-C42E-4206-92AB-34456182C760}"/>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218797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8A62EEA-D05D-4AA3-82B3-58EDFE698DDE}"/>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3" name="Marcador de pie de página 2">
            <a:extLst>
              <a:ext uri="{FF2B5EF4-FFF2-40B4-BE49-F238E27FC236}">
                <a16:creationId xmlns:a16="http://schemas.microsoft.com/office/drawing/2014/main" xmlns="" id="{7FA98EE3-A1ED-43A6-91BE-131672D924D1}"/>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xmlns="" id="{A88C7866-AC05-42B6-9B12-EB6811163514}"/>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86266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7434D9-C132-49D2-BD51-89EC92FAC2C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F9A6D1A1-8F90-4883-8BB0-7E8449F0BC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xmlns="" id="{B549D7A9-2C7D-4BB8-8E86-945CAF77E0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B8B6F04B-8186-4197-A384-4E4215603D7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50313DF3-E194-4DD4-B519-6EB1FE4A973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E94C011E-E7C1-4FAD-BFC3-29C83BE82DC3}"/>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67122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FCB247-7881-4757-BFA9-750E448FED47}"/>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xmlns="" id="{68903087-A000-4569-A0F3-B617A03D025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a:p>
        </p:txBody>
      </p:sp>
      <p:sp>
        <p:nvSpPr>
          <p:cNvPr id="4" name="Marcador de texto 3">
            <a:extLst>
              <a:ext uri="{FF2B5EF4-FFF2-40B4-BE49-F238E27FC236}">
                <a16:creationId xmlns:a16="http://schemas.microsoft.com/office/drawing/2014/main" xmlns="" id="{22277EC6-4AED-48B8-8B1F-03E6EE6035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18FF03FC-261F-43D7-8ACE-824E6C5387C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BD1B9DA6-F131-4BB7-A383-F2107874162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827AF511-DBED-420A-9D5F-289F502E23E6}"/>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8547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creativecommons.org/licenses/by-nc/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300B13F-91DF-4BF5-B485-EB9DAAA02A2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C36F2C1E-1057-498A-9902-B4D57C8D5C6D}"/>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D323B7F3-B4EA-41DE-A016-24175B0917B5}"/>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260F60C6-4BE1-4C13-95F3-959F3E4C38B2}"/>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xmlns="" id="{3DAAC168-ED9D-461E-9448-6949F35F33E3}"/>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61D1D727-3966-4747-ABE4-DBDEF8C10B66}" type="slidenum">
              <a:rPr lang="es-PE" smtClean="0"/>
              <a:pPr/>
              <a:t>‹#›</a:t>
            </a:fld>
            <a:endParaRPr lang="es-PE"/>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1219084" cy="76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a16="http://schemas.microsoft.com/office/drawing/2014/main" xmlns="" id="{8B6A8ECA-B75A-451B-A2C5-40BEE89E90B8}"/>
              </a:ext>
            </a:extLst>
          </p:cNvPr>
          <p:cNvPicPr>
            <a:picLocks noChangeAspect="1"/>
          </p:cNvPicPr>
          <p:nvPr userDrawn="1"/>
        </p:nvPicPr>
        <p:blipFill>
          <a:blip r:embed="rId14"/>
          <a:stretch>
            <a:fillRect/>
          </a:stretch>
        </p:blipFill>
        <p:spPr>
          <a:xfrm>
            <a:off x="8361681" y="0"/>
            <a:ext cx="782320" cy="729101"/>
          </a:xfrm>
          <a:prstGeom prst="rect">
            <a:avLst/>
          </a:prstGeom>
        </p:spPr>
      </p:pic>
      <p:pic>
        <p:nvPicPr>
          <p:cNvPr id="10" name="Picture 9"/>
          <p:cNvPicPr/>
          <p:nvPr userDrawn="1"/>
        </p:nvPicPr>
        <p:blipFill rotWithShape="1">
          <a:blip r:embed="rId15" cstate="print">
            <a:extLst>
              <a:ext uri="{28A0092B-C50C-407E-A947-70E740481C1C}">
                <a14:useLocalDpi xmlns:a14="http://schemas.microsoft.com/office/drawing/2010/main" val="0"/>
              </a:ext>
            </a:extLst>
          </a:blip>
          <a:srcRect t="12638"/>
          <a:stretch/>
        </p:blipFill>
        <p:spPr bwMode="auto">
          <a:xfrm>
            <a:off x="121023" y="4699748"/>
            <a:ext cx="3074122" cy="400972"/>
          </a:xfrm>
          <a:prstGeom prst="rect">
            <a:avLst/>
          </a:prstGeom>
          <a:noFill/>
          <a:ln>
            <a:noFill/>
          </a:ln>
          <a:extLst>
            <a:ext uri="{53640926-AAD7-44D8-BBD7-CCE9431645EC}">
              <a14:shadowObscured xmlns:a14="http://schemas.microsoft.com/office/drawing/2010/main"/>
            </a:ext>
          </a:extLst>
        </p:spPr>
      </p:pic>
      <p:sp>
        <p:nvSpPr>
          <p:cNvPr id="11"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5527978" y="4762687"/>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6"/>
              </a:rPr>
              <a:t>Creative Commons Attribution - Non-commercial 4.0 International</a:t>
            </a:r>
            <a:r>
              <a:rPr lang="en-GB" sz="900" dirty="0" smtClean="0"/>
              <a:t>   </a:t>
            </a:r>
          </a:p>
          <a:p>
            <a:endParaRPr lang="en-GB" sz="900" dirty="0"/>
          </a:p>
        </p:txBody>
      </p:sp>
      <p:pic>
        <p:nvPicPr>
          <p:cNvPr id="12" name="Picture 11" descr="Licenza Creative Common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979677" y="4715169"/>
            <a:ext cx="1057244" cy="368880"/>
          </a:xfrm>
          <a:prstGeom prst="rect">
            <a:avLst/>
          </a:prstGeom>
          <a:noFill/>
          <a:ln>
            <a:noFill/>
          </a:ln>
        </p:spPr>
      </p:pic>
    </p:spTree>
    <p:extLst>
      <p:ext uri="{BB962C8B-B14F-4D97-AF65-F5344CB8AC3E}">
        <p14:creationId xmlns:p14="http://schemas.microsoft.com/office/powerpoint/2010/main" val="407743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8800/revistaira.201602.00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acadnacmedicina.org.pe/documentos/Infecciones_y_descubrimiento.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journals.plos.org/plosntds/article/file?type=printable&amp;id=10.1371/journal.pntd.000434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www.museolarco.org/colecc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s://www.museolarco.org/colecc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museolarco.org/colecc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revistamedicina.net/ojsanm/index.php/Medicina/article/view/54-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ma-med.org.ar/uploads_archivos/1583/Rev-4-2018-completa%20AMA.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turismoi.pe/museos/museo-santuarios-andinos-universidad-catolica-de-santa-maria.htm"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vUDiXs927-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5D4A9F0-F6C2-4626-BFE1-4010F82C76A1}"/>
              </a:ext>
            </a:extLst>
          </p:cNvPr>
          <p:cNvPicPr>
            <a:picLocks noChangeAspect="1"/>
          </p:cNvPicPr>
          <p:nvPr/>
        </p:nvPicPr>
        <p:blipFill rotWithShape="1">
          <a:blip r:embed="rId2" cstate="print"/>
          <a:srcRect t="7311" r="890" b="8514"/>
          <a:stretch/>
        </p:blipFill>
        <p:spPr>
          <a:xfrm>
            <a:off x="3121595" y="1619933"/>
            <a:ext cx="2714126" cy="1536746"/>
          </a:xfrm>
          <a:prstGeom prst="rect">
            <a:avLst/>
          </a:prstGeom>
        </p:spPr>
      </p:pic>
      <p:sp>
        <p:nvSpPr>
          <p:cNvPr id="9" name="CuadroTexto 8">
            <a:extLst>
              <a:ext uri="{FF2B5EF4-FFF2-40B4-BE49-F238E27FC236}">
                <a16:creationId xmlns:a16="http://schemas.microsoft.com/office/drawing/2014/main" xmlns="" id="{4C4E0C6B-61C0-4A55-8695-42EBBE954074}"/>
              </a:ext>
            </a:extLst>
          </p:cNvPr>
          <p:cNvSpPr txBox="1"/>
          <p:nvPr/>
        </p:nvSpPr>
        <p:spPr>
          <a:xfrm>
            <a:off x="1090085" y="3274187"/>
            <a:ext cx="7117941" cy="869469"/>
          </a:xfrm>
          <a:prstGeom prst="rect">
            <a:avLst/>
          </a:prstGeom>
          <a:noFill/>
        </p:spPr>
        <p:txBody>
          <a:bodyPr wrap="square" lIns="68580" tIns="34290" rIns="68580" bIns="34290" rtlCol="0">
            <a:spAutoFit/>
          </a:bodyPr>
          <a:lstStyle/>
          <a:p>
            <a:endParaRPr lang="en-US" i="1" dirty="0"/>
          </a:p>
          <a:p>
            <a:pPr algn="ctr"/>
            <a:r>
              <a:rPr lang="en-US" sz="1200" b="1" dirty="0" err="1"/>
              <a:t>Agueda</a:t>
            </a:r>
            <a:r>
              <a:rPr lang="en-US" sz="1200" b="1" dirty="0"/>
              <a:t> Muñoz del Carpio </a:t>
            </a:r>
            <a:r>
              <a:rPr lang="en-US" sz="1200" b="1" dirty="0" err="1"/>
              <a:t>Toia</a:t>
            </a:r>
            <a:r>
              <a:rPr lang="en-US" sz="1200" b="1" dirty="0"/>
              <a:t>. Md, MPH Universidad </a:t>
            </a:r>
            <a:r>
              <a:rPr lang="en-US" sz="1200" b="1" dirty="0" err="1"/>
              <a:t>Católica</a:t>
            </a:r>
            <a:r>
              <a:rPr lang="en-US" sz="1200" b="1" dirty="0"/>
              <a:t> de Santa María- Peru </a:t>
            </a:r>
          </a:p>
          <a:p>
            <a:endParaRPr lang="en-US" sz="1200" dirty="0"/>
          </a:p>
          <a:p>
            <a:endParaRPr lang="es-PE" dirty="0"/>
          </a:p>
        </p:txBody>
      </p:sp>
      <p:sp>
        <p:nvSpPr>
          <p:cNvPr id="3" name="Rectangle 2"/>
          <p:cNvSpPr/>
          <p:nvPr/>
        </p:nvSpPr>
        <p:spPr>
          <a:xfrm>
            <a:off x="516172" y="914377"/>
            <a:ext cx="7924991" cy="369332"/>
          </a:xfrm>
          <a:prstGeom prst="rect">
            <a:avLst/>
          </a:prstGeom>
        </p:spPr>
        <p:txBody>
          <a:bodyPr wrap="none">
            <a:spAutoFit/>
          </a:bodyPr>
          <a:lstStyle/>
          <a:p>
            <a:pPr algn="ctr"/>
            <a:r>
              <a:rPr lang="el-GR" sz="1800" b="1" dirty="0">
                <a:solidFill>
                  <a:schemeClr val="accent2"/>
                </a:solidFill>
                <a:effectLst>
                  <a:outerShdw blurRad="38100" dist="38100" dir="2700000" algn="tl">
                    <a:srgbClr val="000000">
                      <a:alpha val="43137"/>
                    </a:srgbClr>
                  </a:outerShdw>
                </a:effectLst>
              </a:rPr>
              <a:t>Ενότητα </a:t>
            </a:r>
            <a:r>
              <a:rPr lang="es-PE" sz="1800" b="1" dirty="0">
                <a:solidFill>
                  <a:schemeClr val="accent2"/>
                </a:solidFill>
                <a:effectLst>
                  <a:outerShdw blurRad="38100" dist="38100" dir="2700000" algn="tl">
                    <a:srgbClr val="000000">
                      <a:alpha val="43137"/>
                    </a:srgbClr>
                  </a:outerShdw>
                </a:effectLst>
              </a:rPr>
              <a:t>1 : </a:t>
            </a:r>
            <a:r>
              <a:rPr lang="el-GR" sz="1800" b="1" dirty="0">
                <a:solidFill>
                  <a:schemeClr val="accent2"/>
                </a:solidFill>
                <a:effectLst>
                  <a:outerShdw blurRad="38100" dist="38100" dir="2700000" algn="tl">
                    <a:srgbClr val="000000">
                      <a:alpha val="43137"/>
                    </a:srgbClr>
                  </a:outerShdw>
                </a:effectLst>
              </a:rPr>
              <a:t>Ιστορία προ-Κολομβιανής ιατρικής και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07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2651" y="401950"/>
            <a:ext cx="8329613" cy="1159722"/>
          </a:xfrm>
        </p:spPr>
        <p:txBody>
          <a:bodyPr>
            <a:normAutofit fontScale="90000"/>
          </a:bodyPr>
          <a:lstStyle/>
          <a:p>
            <a:r>
              <a:rPr lang="es-PE" dirty="0"/>
              <a:t/>
            </a:r>
            <a:br>
              <a:rPr lang="es-PE" dirty="0"/>
            </a:br>
            <a:r>
              <a:rPr lang="es-PE" dirty="0"/>
              <a:t/>
            </a:r>
            <a:br>
              <a:rPr lang="es-PE" dirty="0"/>
            </a:br>
            <a:r>
              <a:rPr lang="es-PE" sz="20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Ορισμοί</a:t>
            </a:r>
            <a:r>
              <a:rPr lang="es-PE" sz="2000" b="1" dirty="0">
                <a:solidFill>
                  <a:schemeClr val="accent2"/>
                </a:solidFill>
                <a:effectLst>
                  <a:outerShdw blurRad="38100" dist="38100" dir="2700000" algn="tl">
                    <a:srgbClr val="000000">
                      <a:alpha val="43137"/>
                    </a:srgbClr>
                  </a:outerShdw>
                </a:effectLst>
              </a:rPr>
              <a:t>: </a:t>
            </a:r>
            <a:r>
              <a:rPr lang="it-IT" sz="2000" b="1" dirty="0">
                <a:solidFill>
                  <a:schemeClr val="accent2"/>
                </a:solidFill>
                <a:effectLst>
                  <a:outerShdw blurRad="38100" dist="38100" dir="2700000" algn="tl">
                    <a:srgbClr val="000000">
                      <a:alpha val="43137"/>
                    </a:srgbClr>
                  </a:outerShdw>
                </a:effectLst>
              </a:rPr>
              <a:t/>
            </a:r>
            <a:br>
              <a:rPr lang="it-IT" sz="2000" b="1" dirty="0">
                <a:solidFill>
                  <a:schemeClr val="accent2"/>
                </a:solidFill>
                <a:effectLst>
                  <a:outerShdw blurRad="38100" dist="38100" dir="2700000" algn="tl">
                    <a:srgbClr val="000000">
                      <a:alpha val="43137"/>
                    </a:srgbClr>
                  </a:outerShdw>
                </a:effectLst>
              </a:rPr>
            </a:br>
            <a:r>
              <a:rPr lang="it-IT" i="1" dirty="0"/>
              <a:t/>
            </a:r>
            <a:br>
              <a:rPr lang="it-IT" i="1" dirty="0"/>
            </a:br>
            <a:r>
              <a:rPr lang="en-US" sz="1600" b="1" dirty="0">
                <a:solidFill>
                  <a:schemeClr val="accent2"/>
                </a:solidFill>
                <a:effectLst>
                  <a:outerShdw blurRad="38100" dist="38100" dir="2700000" algn="tl">
                    <a:srgbClr val="000000">
                      <a:alpha val="43137"/>
                    </a:srgbClr>
                  </a:outerShdw>
                </a:effectLst>
              </a:rPr>
              <a:t>3.1 </a:t>
            </a:r>
            <a:r>
              <a:rPr lang="el-GR" sz="1600" b="1" dirty="0">
                <a:solidFill>
                  <a:schemeClr val="accent2"/>
                </a:solidFill>
                <a:effectLst>
                  <a:outerShdw blurRad="38100" dist="38100" dir="2700000" algn="tl">
                    <a:srgbClr val="000000">
                      <a:alpha val="43137"/>
                    </a:srgbClr>
                  </a:outerShdw>
                </a:effectLst>
              </a:rPr>
              <a:t>Ορισμός της προ-Κολομβιανής ιατρικής και της ιατρικής των Ίνκας</a:t>
            </a:r>
            <a:r>
              <a:rPr lang="en-US" sz="1600" b="1" dirty="0">
                <a:solidFill>
                  <a:schemeClr val="accent2"/>
                </a:solidFill>
                <a:effectLst>
                  <a:outerShdw blurRad="38100" dist="38100" dir="2700000" algn="tl">
                    <a:srgbClr val="000000">
                      <a:alpha val="43137"/>
                    </a:srgbClr>
                  </a:outerShdw>
                </a:effectLst>
              </a:rPr>
              <a:t>.</a:t>
            </a:r>
          </a:p>
        </p:txBody>
      </p:sp>
      <p:sp>
        <p:nvSpPr>
          <p:cNvPr id="3" name="Marcador de contenido 2"/>
          <p:cNvSpPr>
            <a:spLocks noGrp="1"/>
          </p:cNvSpPr>
          <p:nvPr>
            <p:ph idx="1"/>
          </p:nvPr>
        </p:nvSpPr>
        <p:spPr>
          <a:xfrm>
            <a:off x="442913" y="1879996"/>
            <a:ext cx="8515350" cy="2743375"/>
          </a:xfrm>
          <a:solidFill>
            <a:schemeClr val="bg1"/>
          </a:solidFill>
        </p:spPr>
        <p:txBody>
          <a:bodyPr>
            <a:normAutofit lnSpcReduction="10000"/>
          </a:bodyPr>
          <a:lstStyle/>
          <a:p>
            <a:pPr marL="0" indent="0" algn="just">
              <a:buNone/>
            </a:pPr>
            <a:r>
              <a:rPr lang="el-GR" sz="1200" dirty="0"/>
              <a:t>Προ-Κολομβιανή ιατρική: Οι αυτόχθονες που κατοικούσαν στη Λατινική Αμερική, αντιλαμβάνονταν την υγεία και τη νόσο με </a:t>
            </a:r>
            <a:r>
              <a:rPr lang="el-GR" sz="1200" dirty="0" err="1"/>
              <a:t>μαγικο</a:t>
            </a:r>
            <a:r>
              <a:rPr lang="el-GR" sz="1200" dirty="0"/>
              <a:t>-θρησκευτικές απόψεις, στις οποίες υπήρχαν οι καλοί θεοί που έδιναν ευημερία (πλούτο, υγεία και αγάπη) και οι κακοί θεοί που έφερναν νόσους και κατακλυσμούς </a:t>
            </a:r>
            <a:r>
              <a:rPr lang="en-US" sz="1200" dirty="0"/>
              <a:t>(</a:t>
            </a:r>
            <a:r>
              <a:rPr lang="el-GR" sz="1200" dirty="0"/>
              <a:t>1</a:t>
            </a:r>
            <a:r>
              <a:rPr lang="en-US" sz="1200" dirty="0"/>
              <a:t>)</a:t>
            </a:r>
            <a:r>
              <a:rPr lang="el-GR" sz="1200" dirty="0"/>
              <a:t>. Ιατρική των Ίνκας: «Η ιατρική των Ίνκας ήταν μείγμα </a:t>
            </a:r>
            <a:r>
              <a:rPr lang="el-GR" sz="1200" dirty="0" err="1"/>
              <a:t>μαγικο</a:t>
            </a:r>
            <a:r>
              <a:rPr lang="el-GR" sz="1200" dirty="0"/>
              <a:t>-θρησκευτικών αντιλήψεων με εμπειρισμό που προέκυψε κυρίως από τη γνώση των θεραπευτικών ιδιοτήτων κάποιων φυτών, όπως και σε άλλες ιατρικές, διαφορετικών </a:t>
            </a:r>
            <a:r>
              <a:rPr lang="el-GR" sz="1200" dirty="0" err="1"/>
              <a:t>προ-Ισπανικών</a:t>
            </a:r>
            <a:r>
              <a:rPr lang="el-GR" sz="1200" dirty="0"/>
              <a:t> πολιτισμών που προϋπήρχαν ή συνυπήρχαν στην ήπειρο»</a:t>
            </a:r>
            <a:r>
              <a:rPr lang="en-US" sz="1200" dirty="0"/>
              <a:t> (2).</a:t>
            </a:r>
          </a:p>
          <a:p>
            <a:pPr marL="0" indent="0" algn="just">
              <a:buNone/>
            </a:pPr>
            <a:endParaRPr lang="en-US" sz="1200" dirty="0"/>
          </a:p>
          <a:p>
            <a:pPr marL="0" indent="0" algn="just">
              <a:buNone/>
            </a:pPr>
            <a:endParaRPr lang="en-US" sz="1200" dirty="0"/>
          </a:p>
          <a:p>
            <a:pPr marL="0" indent="0" algn="just">
              <a:buNone/>
            </a:pPr>
            <a:endParaRPr lang="en-US" sz="1200" dirty="0"/>
          </a:p>
          <a:p>
            <a:pPr marL="0" indent="0" algn="just">
              <a:buNone/>
            </a:pPr>
            <a:endParaRPr lang="en-US" sz="1200" dirty="0"/>
          </a:p>
          <a:p>
            <a:pPr marL="0" indent="0" algn="just">
              <a:buNone/>
            </a:pPr>
            <a:endParaRPr lang="es-ES" sz="1200" dirty="0"/>
          </a:p>
          <a:p>
            <a:pPr marL="0" indent="0">
              <a:buNone/>
            </a:pPr>
            <a:r>
              <a:rPr lang="es-ES" sz="800" dirty="0"/>
              <a:t>1. </a:t>
            </a:r>
            <a:r>
              <a:rPr lang="es-ES" sz="800" dirty="0" err="1"/>
              <a:t>Frisancho</a:t>
            </a:r>
            <a:r>
              <a:rPr lang="es-ES" sz="800" dirty="0"/>
              <a:t> Velarde, Óscar. Concepción mágico-religiosa de la Medicina en la América Prehispánica. </a:t>
            </a:r>
            <a:r>
              <a:rPr lang="es-ES" sz="800" i="1" dirty="0"/>
              <a:t>Acta Médica Peruana</a:t>
            </a:r>
            <a:r>
              <a:rPr lang="es-ES" sz="800" dirty="0"/>
              <a:t>, 2012, vol. 29, no 2, p. 121-127. </a:t>
            </a:r>
            <a:r>
              <a:rPr lang="en-US" sz="800" dirty="0">
                <a:hlinkClick r:id="rId2"/>
              </a:rPr>
              <a:t>http://www.scielo.org.pe/scielo.php?script=sci_arttext&amp;pid=S1728-59172012000200013</a:t>
            </a:r>
            <a:endParaRPr lang="en-US" sz="800" dirty="0"/>
          </a:p>
          <a:p>
            <a:pPr marL="0" indent="0">
              <a:buNone/>
            </a:pPr>
            <a:r>
              <a:rPr lang="es-PE" sz="800" dirty="0"/>
              <a:t>2. </a:t>
            </a:r>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3"/>
              </a:rPr>
              <a:t>http://sisbib.unmsm.edu.pe/bibvirtualdata/libros/2007/med_reumat/a02es.pdf</a:t>
            </a:r>
            <a:r>
              <a:rPr lang="en-US" sz="800" dirty="0"/>
              <a:t> (Spanish), </a:t>
            </a:r>
            <a:r>
              <a:rPr lang="en-US" sz="800" dirty="0">
                <a:hlinkClick r:id="rId4"/>
              </a:rPr>
              <a:t>http://sisbib.unmsm.edu.pe/bibvirtualdata/libros/2007/med_reumat/a02in.pdf</a:t>
            </a:r>
            <a:r>
              <a:rPr lang="en-US" sz="800" dirty="0"/>
              <a:t>   (English) </a:t>
            </a:r>
            <a:endParaRPr lang="es-PE" sz="800" dirty="0"/>
          </a:p>
          <a:p>
            <a:pPr marL="0" indent="0">
              <a:buNone/>
            </a:pPr>
            <a:endParaRPr lang="en-US" dirty="0"/>
          </a:p>
        </p:txBody>
      </p:sp>
    </p:spTree>
    <p:extLst>
      <p:ext uri="{BB962C8B-B14F-4D97-AF65-F5344CB8AC3E}">
        <p14:creationId xmlns:p14="http://schemas.microsoft.com/office/powerpoint/2010/main" val="151988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28650" y="540972"/>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3. </a:t>
            </a:r>
            <a:r>
              <a:rPr lang="el-GR" sz="1800" b="1" dirty="0">
                <a:solidFill>
                  <a:schemeClr val="accent2"/>
                </a:solidFill>
                <a:effectLst>
                  <a:outerShdw blurRad="38100" dist="38100" dir="2700000" algn="tl">
                    <a:srgbClr val="000000">
                      <a:alpha val="43137"/>
                    </a:srgbClr>
                  </a:outerShdw>
                </a:effectLst>
              </a:rPr>
              <a:t>Ορισμός της κοσμοθεωρίας των προ-Κολομβιανών πληθυσμών του Περού. </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p:txBody>
          <a:bodyPr>
            <a:normAutofit fontScale="85000" lnSpcReduction="20000"/>
          </a:bodyPr>
          <a:lstStyle/>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r>
              <a:rPr lang="en-US" sz="1500" b="1" dirty="0">
                <a:solidFill>
                  <a:schemeClr val="accent2"/>
                </a:solidFill>
                <a:effectLst>
                  <a:outerShdw blurRad="38100" dist="38100" dir="2700000" algn="tl">
                    <a:srgbClr val="000000">
                      <a:alpha val="43137"/>
                    </a:srgbClr>
                  </a:outerShdw>
                </a:effectLst>
                <a:latin typeface="+mj-lt"/>
                <a:ea typeface="+mj-ea"/>
                <a:cs typeface="+mj-cs"/>
              </a:rPr>
              <a:t>3.2     </a:t>
            </a:r>
            <a:r>
              <a:rPr lang="el-GR" sz="1500" b="1" dirty="0">
                <a:solidFill>
                  <a:schemeClr val="accent2"/>
                </a:solidFill>
                <a:effectLst>
                  <a:outerShdw blurRad="38100" dist="38100" dir="2700000" algn="tl">
                    <a:srgbClr val="000000">
                      <a:alpha val="43137"/>
                    </a:srgbClr>
                  </a:outerShdw>
                </a:effectLst>
                <a:latin typeface="+mj-lt"/>
                <a:ea typeface="+mj-ea"/>
                <a:cs typeface="+mj-cs"/>
              </a:rPr>
              <a:t>ΠΡΟ-ΚΟΛΟΜΒΙΑΝΗ ΚΟΣΜΟΘΕΩΡΙΑ</a:t>
            </a:r>
            <a:endParaRPr lang="en-US" sz="15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r>
              <a:rPr lang="el-GR" sz="1300" dirty="0"/>
              <a:t>Η νόσος και η υγεία ήταν αποτέλεσμα της τέλειας ισορροπίας σώματος, ψυχής και πνεύματος. Η κοσμοθεωρία που υπήρχε στις </a:t>
            </a:r>
            <a:r>
              <a:rPr lang="el-GR" sz="1300" dirty="0" err="1"/>
              <a:t>προ-Ισπανικές</a:t>
            </a:r>
            <a:r>
              <a:rPr lang="el-GR" sz="1300" dirty="0"/>
              <a:t> Άνδεις ήταν στενά συνδεδεμένη με τη φύση, στην οποία η γη, η φωτιά, ο αέρας και το νερό συσχετίζονταν.</a:t>
            </a:r>
            <a:endParaRPr lang="es-ES" sz="1300"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r>
              <a:rPr lang="es-ES" sz="900" dirty="0"/>
              <a:t>1. </a:t>
            </a:r>
            <a:r>
              <a:rPr lang="es-ES" sz="900" dirty="0" err="1"/>
              <a:t>Frisancho</a:t>
            </a:r>
            <a:r>
              <a:rPr lang="es-ES" sz="900" dirty="0"/>
              <a:t> Velarde, Óscar. Concepción mágico-religiosa de la Medicina en la América Prehispánica. </a:t>
            </a:r>
            <a:r>
              <a:rPr lang="es-ES" sz="900" i="1" dirty="0"/>
              <a:t>Acta Médica Peruana</a:t>
            </a:r>
            <a:r>
              <a:rPr lang="es-ES" sz="900" dirty="0"/>
              <a:t>, 2012, vol. 29, no 2, p. 121-127. </a:t>
            </a:r>
            <a:r>
              <a:rPr lang="en-US" sz="900" dirty="0">
                <a:hlinkClick r:id="rId2"/>
              </a:rPr>
              <a:t>http://www.scielo.org.pe/scielo.php?script=sci_arttext&amp;pid=S1728-59172012000200013</a:t>
            </a:r>
            <a:endParaRPr lang="en-US" sz="900" dirty="0"/>
          </a:p>
          <a:p>
            <a:pPr marL="0" indent="0">
              <a:buNone/>
            </a:pPr>
            <a:endParaRPr lang="es-PE" dirty="0"/>
          </a:p>
          <a:p>
            <a:pPr marL="0" indent="0">
              <a:buNone/>
            </a:pPr>
            <a:endParaRPr lang="es-PE" dirty="0"/>
          </a:p>
        </p:txBody>
      </p:sp>
    </p:spTree>
    <p:extLst>
      <p:ext uri="{BB962C8B-B14F-4D97-AF65-F5344CB8AC3E}">
        <p14:creationId xmlns:p14="http://schemas.microsoft.com/office/powerpoint/2010/main" val="3576890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38925" y="1044407"/>
            <a:ext cx="7886700" cy="537814"/>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3.</a:t>
            </a:r>
            <a:r>
              <a:rPr lang="en-US" sz="2000" b="1" dirty="0">
                <a:solidFill>
                  <a:schemeClr val="accent2"/>
                </a:solidFill>
                <a:effectLst>
                  <a:outerShdw blurRad="38100" dist="38100" dir="2700000" algn="tl">
                    <a:srgbClr val="000000">
                      <a:alpha val="43137"/>
                    </a:srgbClr>
                  </a:outerShdw>
                </a:effectLst>
              </a:rPr>
              <a:t> </a:t>
            </a:r>
            <a:r>
              <a:rPr lang="el-GR" sz="2000" b="1" dirty="0">
                <a:solidFill>
                  <a:schemeClr val="accent2"/>
                </a:solidFill>
                <a:effectLst>
                  <a:outerShdw blurRad="38100" dist="38100" dir="2700000" algn="tl">
                    <a:srgbClr val="000000">
                      <a:alpha val="43137"/>
                    </a:srgbClr>
                  </a:outerShdw>
                </a:effectLst>
              </a:rPr>
              <a:t>Ορισμός της κοσμοθεωρίας των πληθυσμών Ίνκας του Περού</a:t>
            </a:r>
            <a:r>
              <a:rPr lang="en-US" sz="2000" b="1" dirty="0">
                <a:solidFill>
                  <a:schemeClr val="accent2"/>
                </a:solidFill>
                <a:effectLst>
                  <a:outerShdw blurRad="38100" dist="38100" dir="2700000" algn="tl">
                    <a:srgbClr val="000000">
                      <a:alpha val="43137"/>
                    </a:srgbClr>
                  </a:outerShdw>
                </a:effectLst>
              </a:rPr>
              <a:t>. </a:t>
            </a:r>
            <a:r>
              <a:rPr lang="en-US" dirty="0"/>
              <a:t/>
            </a:r>
            <a:br>
              <a:rPr lang="en-US" dirty="0"/>
            </a:br>
            <a:endParaRPr lang="es-PE" dirty="0"/>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659473" y="1420590"/>
            <a:ext cx="7886700" cy="3263504"/>
          </a:xfrm>
        </p:spPr>
        <p:txBody>
          <a:bodyPr>
            <a:normAutofit/>
          </a:bodyPr>
          <a:lstStyle/>
          <a:p>
            <a:pPr marL="0" indent="0">
              <a:buNone/>
            </a:pPr>
            <a:r>
              <a:rPr lang="el-GR" sz="1200" dirty="0"/>
              <a:t>Κοσμοθεωρία των Ίνκας: Οι Ίνκας πίστευαν ότι το σύμπαν χωρίζεται σε τρία</a:t>
            </a:r>
            <a:r>
              <a:rPr lang="en-US" sz="1200" dirty="0"/>
              <a:t> </a:t>
            </a:r>
            <a:r>
              <a:rPr lang="el-GR" sz="1200" dirty="0"/>
              <a:t>επίπεδα: το θεϊκό κόσμο των θεών </a:t>
            </a:r>
            <a:r>
              <a:rPr lang="en-US" sz="1200" dirty="0"/>
              <a:t>(Hanan Pacha), </a:t>
            </a:r>
            <a:r>
              <a:rPr lang="el-GR" sz="1200" dirty="0"/>
              <a:t>το σημερινό κόσμο που κατοικείται από ανθρώπους </a:t>
            </a:r>
            <a:r>
              <a:rPr lang="en-US" sz="1200" dirty="0"/>
              <a:t>(Kay Pacha) </a:t>
            </a:r>
            <a:r>
              <a:rPr lang="el-GR" sz="1200" dirty="0"/>
              <a:t>και τον υπόγειο κόσμο των νεκρών</a:t>
            </a:r>
            <a:r>
              <a:rPr lang="en-US" sz="1200" dirty="0"/>
              <a:t> (Uku Pacha). </a:t>
            </a:r>
            <a:r>
              <a:rPr lang="el-GR" sz="1200" dirty="0"/>
              <a:t>Αυτοί οι τρεις κόσμοι ήταν πάντα συνδεδεμένοι</a:t>
            </a:r>
            <a:r>
              <a:rPr lang="en-US" sz="1200" dirty="0"/>
              <a:t>.</a:t>
            </a:r>
            <a:endParaRPr lang="es-ES" sz="1200" dirty="0"/>
          </a:p>
          <a:p>
            <a:pPr marL="0" indent="0">
              <a:buNone/>
            </a:pPr>
            <a:endParaRPr lang="es-ES" sz="1200" dirty="0"/>
          </a:p>
          <a:p>
            <a:pPr marL="0" indent="0">
              <a:buNone/>
            </a:pPr>
            <a:r>
              <a:rPr lang="es-ES" sz="1200" dirty="0"/>
              <a:t>1. </a:t>
            </a:r>
            <a:r>
              <a:rPr lang="es-ES" sz="1200" dirty="0" err="1"/>
              <a:t>Frisancho</a:t>
            </a:r>
            <a:r>
              <a:rPr lang="es-ES" sz="1200" dirty="0"/>
              <a:t> Velarde, Óscar. Concepción mágico-religiosa de la Medicina en la América Prehispánica. </a:t>
            </a:r>
            <a:r>
              <a:rPr lang="es-ES" sz="1200" i="1" dirty="0"/>
              <a:t>Acta Médica Peruana</a:t>
            </a:r>
            <a:r>
              <a:rPr lang="es-ES" sz="1200" dirty="0"/>
              <a:t>, 2012, vol. 29, no 2, p. 121-127. </a:t>
            </a:r>
            <a:r>
              <a:rPr lang="en-US" sz="1200" dirty="0">
                <a:hlinkClick r:id="rId2"/>
              </a:rPr>
              <a:t>http://www.scielo.org.pe/scielo.php?script=sci_arttext&amp;pid=S1728-59172012000200013</a:t>
            </a:r>
            <a:endParaRPr lang="en-US" sz="1200" dirty="0"/>
          </a:p>
          <a:p>
            <a:pPr marL="0" indent="0">
              <a:buNone/>
            </a:pPr>
            <a:r>
              <a:rPr lang="es-PE" sz="1200" dirty="0"/>
              <a:t>2. </a:t>
            </a:r>
            <a:r>
              <a:rPr lang="es-PE" sz="1200" dirty="0" err="1"/>
              <a:t>Pamo</a:t>
            </a:r>
            <a:r>
              <a:rPr lang="es-PE" sz="1200" dirty="0"/>
              <a:t> Reyna Oscar. Medicina Prehispánica. En Alarcón Graciela, Espinoza Luis, </a:t>
            </a:r>
            <a:r>
              <a:rPr lang="es-PE" sz="1200" dirty="0" err="1"/>
              <a:t>Pamo</a:t>
            </a:r>
            <a:r>
              <a:rPr lang="es-PE" sz="1200" dirty="0"/>
              <a:t>-Reyna Oscar, Eds. Medicina y Reumatología Peruanas: historia y aportes. Lima, Comité Organizador PANLAR 2006. </a:t>
            </a:r>
            <a:r>
              <a:rPr lang="en-US" sz="1200" dirty="0">
                <a:hlinkClick r:id="rId3"/>
              </a:rPr>
              <a:t>http://sisbib.unmsm.edu.pe/bibvirtualdata/libros/2007/med_reumat/a02es.pdf</a:t>
            </a:r>
            <a:r>
              <a:rPr lang="en-US" sz="1200" dirty="0"/>
              <a:t> (Spanish), </a:t>
            </a:r>
            <a:r>
              <a:rPr lang="en-US" sz="1200" dirty="0">
                <a:hlinkClick r:id="rId4"/>
              </a:rPr>
              <a:t>http://sisbib.unmsm.edu.pe/bibvirtualdata/libros/2007/med_reumat/a02in.pdf</a:t>
            </a:r>
            <a:r>
              <a:rPr lang="en-US" sz="1200" dirty="0"/>
              <a:t>   (English) </a:t>
            </a:r>
            <a:endParaRPr lang="es-PE" sz="1200" dirty="0"/>
          </a:p>
          <a:p>
            <a:pPr marL="0" indent="0">
              <a:buNone/>
            </a:pPr>
            <a:endParaRPr lang="es-PE" dirty="0"/>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453990" y="695085"/>
            <a:ext cx="7886700" cy="702200"/>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Ορισμός της κοσμοθεωρίας των πληθυσμών Ίνκας του Περού</a:t>
            </a:r>
            <a:r>
              <a:rPr lang="en-US" sz="2000" b="1" dirty="0">
                <a:solidFill>
                  <a:schemeClr val="accent2"/>
                </a:solidFill>
                <a:effectLst>
                  <a:outerShdw blurRad="38100" dist="38100" dir="2700000" algn="tl">
                    <a:srgbClr val="000000">
                      <a:alpha val="43137"/>
                    </a:srgbClr>
                  </a:outerShdw>
                </a:effectLst>
              </a:rPr>
              <a:t>. </a:t>
            </a:r>
            <a:r>
              <a:rPr lang="en-US" dirty="0"/>
              <a:t/>
            </a:r>
            <a:br>
              <a:rPr lang="en-US" dirty="0"/>
            </a:br>
            <a:endParaRPr lang="es-PE" dirty="0"/>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85763" y="1114426"/>
            <a:ext cx="8343900" cy="3832622"/>
          </a:xfrm>
        </p:spPr>
        <p:txBody>
          <a:bodyPr>
            <a:normAutofit/>
          </a:bodyPr>
          <a:lstStyle/>
          <a:p>
            <a:pPr marL="0" indent="0">
              <a:buNone/>
            </a:pPr>
            <a:r>
              <a:rPr lang="en-US" dirty="0"/>
              <a:t/>
            </a:r>
            <a:br>
              <a:rPr lang="en-US" dirty="0"/>
            </a:br>
            <a:endParaRPr lang="en-US" dirty="0"/>
          </a:p>
          <a:p>
            <a:pPr marL="0" indent="0">
              <a:buNone/>
            </a:pPr>
            <a:r>
              <a:rPr lang="el-GR" sz="1200" dirty="0"/>
              <a:t>Κοσμοθεωρία των Ίνκας: Οι αρχαίοι προ-Κολομβιανοί άποικοι ανέπτυξαν μία ιατρική που βασιζόταν στο σεβασμό στη γνώση των </a:t>
            </a:r>
            <a:r>
              <a:rPr lang="el-GR" sz="1200" dirty="0" err="1"/>
              <a:t>σαμάνων</a:t>
            </a:r>
            <a:r>
              <a:rPr lang="el-GR" sz="1200" dirty="0"/>
              <a:t>. Στην περιοχή </a:t>
            </a:r>
            <a:r>
              <a:rPr lang="en-US" sz="1200" dirty="0"/>
              <a:t>Piura, </a:t>
            </a:r>
            <a:r>
              <a:rPr lang="el-GR" sz="1200" dirty="0"/>
              <a:t>στα βόρεια του Περού, ανακαλύφθηκε τάφος ηλικίας 2000 ετών. Μέσα στον τάφο βρέθηκαν τα λείψανα ενός θεραπευτή, ο οποίος είχε ταφεί μαζί με διάφορα αντικείμενα που χρησιμοποιούνταν κατά την άσκηση της τέχνης του ως </a:t>
            </a:r>
            <a:r>
              <a:rPr lang="el-GR" sz="1200" dirty="0" err="1"/>
              <a:t>σαμάνου</a:t>
            </a:r>
            <a:r>
              <a:rPr lang="el-GR" sz="1200" dirty="0"/>
              <a:t>: πέτρες, κρύσταλλοι, δόντια  πούμα, όστρακα κτλ. Αξίζει να αναφερθεί ότι σήμερα τα ίδια αντικείμενα χρησιμοποιούνται στις τελετές των θεραπευτών του Περού σε εκείνη τη βόρεια περιοχή, γεγονός που αποκαλύπτει την ιστορική συνέχεια της ιατρικής στις Άνδεις.</a:t>
            </a: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r>
              <a:rPr lang="es-PE" sz="1000" dirty="0" err="1"/>
              <a:t>Frisancho</a:t>
            </a:r>
            <a:r>
              <a:rPr lang="es-PE" sz="1000" dirty="0"/>
              <a:t> Velarde, Óscar Concepción mágico-religiosa de la Medicina en la América Prehispánica Acta Médica Peruana, vol. 29, núm. 2, abril-junio, 2012, pp. 121-127 Colegio Médico del Perú Lima, Perú</a:t>
            </a:r>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423167" y="880020"/>
            <a:ext cx="7886700" cy="640556"/>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a:t>
            </a:r>
            <a:r>
              <a:rPr lang="el-GR" sz="2000" b="1" dirty="0">
                <a:solidFill>
                  <a:schemeClr val="accent2"/>
                </a:solidFill>
                <a:effectLst>
                  <a:outerShdw blurRad="38100" dist="38100" dir="2700000" algn="tl">
                    <a:srgbClr val="000000">
                      <a:alpha val="43137"/>
                    </a:srgbClr>
                  </a:outerShdw>
                </a:effectLst>
              </a:rPr>
              <a:t>Ορισμός της κοσμοθεωρίας των πληθυσμών Ίνκας του Περού</a:t>
            </a:r>
            <a:r>
              <a:rPr lang="en-US" sz="2000" b="1" dirty="0">
                <a:solidFill>
                  <a:schemeClr val="accent2"/>
                </a:solidFill>
                <a:effectLst>
                  <a:outerShdw blurRad="38100" dist="38100" dir="2700000" algn="tl">
                    <a:srgbClr val="000000">
                      <a:alpha val="43137"/>
                    </a:srgbClr>
                  </a:outerShdw>
                </a:effectLst>
              </a:rPr>
              <a:t>. </a:t>
            </a:r>
            <a:br>
              <a:rPr lang="en-US" sz="2000" b="1" dirty="0">
                <a:solidFill>
                  <a:schemeClr val="accent2"/>
                </a:solidFill>
                <a:effectLst>
                  <a:outerShdw blurRad="38100" dist="38100" dir="2700000" algn="tl">
                    <a:srgbClr val="000000">
                      <a:alpha val="43137"/>
                    </a:srgbClr>
                  </a:outerShdw>
                </a:effectLst>
              </a:rPr>
            </a:b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65215" y="1422651"/>
            <a:ext cx="8343900" cy="1639048"/>
          </a:xfrm>
        </p:spPr>
        <p:txBody>
          <a:bodyPr>
            <a:normAutofit/>
          </a:bodyPr>
          <a:lstStyle/>
          <a:p>
            <a:pPr marL="0" indent="0" algn="just">
              <a:buNone/>
            </a:pPr>
            <a:r>
              <a:rPr lang="es-PE" dirty="0"/>
              <a:t/>
            </a:r>
            <a:br>
              <a:rPr lang="es-PE" dirty="0"/>
            </a:br>
            <a:r>
              <a:rPr lang="el-GR" sz="1200" dirty="0"/>
              <a:t>Η ποικιλία σε ονομασίες </a:t>
            </a:r>
            <a:r>
              <a:rPr lang="en-US" sz="1200" dirty="0"/>
              <a:t>Quechua </a:t>
            </a:r>
            <a:r>
              <a:rPr lang="el-GR" sz="1200" dirty="0"/>
              <a:t>και </a:t>
            </a:r>
            <a:r>
              <a:rPr lang="en-US" sz="1200" dirty="0"/>
              <a:t>Aymara </a:t>
            </a:r>
            <a:r>
              <a:rPr lang="el-GR" sz="1200" dirty="0"/>
              <a:t>για αυτόχθονες θεραπευτές υποδεικνύει ότι υπήρχαν πολλές μορφές θεραπευτών στο αρχαίο Περού, οι οποίοι θεράπευαν με διαφορετικούς τρόπους, χρησιμοποιώντας έναν μεταβαλλόμενο βαθμό θρησκείας, μαγείας και εμπειρικής γνώσης των θεραπευτικών φυτών και των χειρουργικών πρακτικών στις θεραπείες τους. Φαίνεται ότι ο </a:t>
            </a:r>
            <a:r>
              <a:rPr lang="en-US" sz="1200" dirty="0" err="1"/>
              <a:t>hampicamayoc</a:t>
            </a:r>
            <a:r>
              <a:rPr lang="en-US" sz="1200" dirty="0"/>
              <a:t> </a:t>
            </a:r>
            <a:r>
              <a:rPr lang="el-GR" sz="1200" dirty="0"/>
              <a:t>συγκαταλέγονταν ανάμεσα στους θεραπευτές που θα αντιστοιχούσε περισσότερο στον Ευρωπαίο θεραπευτή της εποχής. </a:t>
            </a:r>
            <a:endParaRPr lang="es-PE" sz="1200" dirty="0"/>
          </a:p>
          <a:p>
            <a:pPr marL="0" indent="0">
              <a:buNone/>
            </a:pPr>
            <a:endParaRPr lang="es-PE" sz="1200" dirty="0"/>
          </a:p>
        </p:txBody>
      </p:sp>
    </p:spTree>
    <p:extLst>
      <p:ext uri="{BB962C8B-B14F-4D97-AF65-F5344CB8AC3E}">
        <p14:creationId xmlns:p14="http://schemas.microsoft.com/office/powerpoint/2010/main" val="57575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578921" y="95094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3. </a:t>
            </a:r>
            <a:r>
              <a:rPr lang="el-GR" sz="1800" b="1" dirty="0">
                <a:solidFill>
                  <a:schemeClr val="accent2"/>
                </a:solidFill>
                <a:effectLst>
                  <a:outerShdw blurRad="38100" dist="38100" dir="2700000" algn="tl">
                    <a:srgbClr val="000000">
                      <a:alpha val="43137"/>
                    </a:srgbClr>
                  </a:outerShdw>
                </a:effectLst>
              </a:rPr>
              <a:t>Ορισμός του Σαμανισμού</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44619" y="1036128"/>
            <a:ext cx="8284338" cy="274988"/>
          </a:xfrm>
        </p:spPr>
        <p:txBody>
          <a:bodyPr>
            <a:normAutofit fontScale="32500" lnSpcReduction="20000"/>
          </a:bodyPr>
          <a:lstStyle/>
          <a:p>
            <a:pPr marL="0" indent="0">
              <a:buNone/>
            </a:pPr>
            <a:r>
              <a:rPr lang="es-PE" dirty="0"/>
              <a:t/>
            </a:r>
            <a:br>
              <a:rPr lang="es-PE" dirty="0"/>
            </a:br>
            <a:endParaRPr lang="es-PE" sz="3400" dirty="0"/>
          </a:p>
          <a:p>
            <a:pPr marL="0" indent="0">
              <a:buNone/>
            </a:pPr>
            <a:endParaRPr lang="es-PE" dirty="0"/>
          </a:p>
          <a:p>
            <a:pPr marL="0" indent="0">
              <a:buNone/>
            </a:pPr>
            <a:endParaRPr lang="es-PE" dirty="0"/>
          </a:p>
        </p:txBody>
      </p:sp>
      <p:sp>
        <p:nvSpPr>
          <p:cNvPr id="6" name="5 CuadroTexto"/>
          <p:cNvSpPr txBox="1"/>
          <p:nvPr/>
        </p:nvSpPr>
        <p:spPr>
          <a:xfrm>
            <a:off x="578921" y="1173622"/>
            <a:ext cx="7490361" cy="3593291"/>
          </a:xfrm>
          <a:prstGeom prst="rect">
            <a:avLst/>
          </a:prstGeom>
          <a:noFill/>
        </p:spPr>
        <p:txBody>
          <a:bodyPr wrap="square" lIns="68580" tIns="34290" rIns="68580" bIns="34290" rtlCol="0">
            <a:spAutoFit/>
          </a:bodyPr>
          <a:lstStyle/>
          <a:p>
            <a:pPr algn="just"/>
            <a:r>
              <a:rPr lang="en-US" dirty="0"/>
              <a:t/>
            </a:r>
            <a:br>
              <a:rPr lang="en-US" dirty="0"/>
            </a:br>
            <a:endParaRPr lang="en-US" dirty="0"/>
          </a:p>
          <a:p>
            <a:pPr algn="just"/>
            <a:r>
              <a:rPr lang="el-GR" sz="1200" dirty="0"/>
              <a:t>Η προ-Κολομβιανή ιατρική βασιζόταν στο σαμανισμό και στον </a:t>
            </a:r>
            <a:r>
              <a:rPr lang="en-US" sz="1200" dirty="0" err="1"/>
              <a:t>curanderismo</a:t>
            </a:r>
            <a:r>
              <a:rPr lang="en-US" sz="1200" dirty="0"/>
              <a:t>, </a:t>
            </a:r>
            <a:r>
              <a:rPr lang="el-GR" sz="1200" dirty="0"/>
              <a:t>ενώ οι «θεραπευτές» επιλέγονταν παραδοσιακά από γενιά σε γενιά ή λόγω θεϊκής επιλογής και αναλάμβαναν την υγεία του πληθυσμού. Αυτοί οι </a:t>
            </a:r>
            <a:r>
              <a:rPr lang="el-GR" sz="1200" dirty="0" err="1"/>
              <a:t>σαμάνοι</a:t>
            </a:r>
            <a:r>
              <a:rPr lang="el-GR" sz="1200" dirty="0"/>
              <a:t> θεραπευτές ήταν υπεύθυνοι για τη φροντίδα της ατομικής και της συλλογικής υγείας των αυτόχθονων σε φυσικό, ψυχικό και πνευματικό επίπεδο, με μεγάλη μάλιστα επιτυχία. Πολλές από αυτές τις πρακτικές της προ-Κολομβιανής ιατρικής των Άνδεων παρέμειναν ως </a:t>
            </a:r>
            <a:r>
              <a:rPr lang="el-GR" sz="1200" dirty="0" err="1"/>
              <a:t>ιστορικο</a:t>
            </a:r>
            <a:r>
              <a:rPr lang="el-GR" sz="1200" dirty="0"/>
              <a:t>-πολιτισμική κληρονομιά μέσω κεραμικών, υφασμάτων και άλλων εκφράσεων της τέχνης με </a:t>
            </a:r>
            <a:r>
              <a:rPr lang="el-GR" sz="1200" dirty="0" err="1"/>
              <a:t>μαγικο</a:t>
            </a:r>
            <a:r>
              <a:rPr lang="el-GR" sz="1200" dirty="0"/>
              <a:t>-θρησκευτικό περιεχόμενο και διατηρήθηκαν σε προ-Κολομβιανά αρχαιολογικά τεκμήρια.</a:t>
            </a:r>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r>
              <a:rPr lang="it-IT" sz="1050" dirty="0"/>
              <a:t>R. G. Franco:</a:t>
            </a:r>
            <a:r>
              <a:rPr lang="es-PE" sz="1050" dirty="0"/>
              <a:t>chamanismo y plantas de poder en el mundo Precolombino de la Costa Norte del Perú . Perspectivas Latinoamericanas El </a:t>
            </a:r>
            <a:r>
              <a:rPr lang="es-PE" sz="1050" dirty="0" err="1"/>
              <a:t>Taki</a:t>
            </a:r>
            <a:r>
              <a:rPr lang="es-PE" sz="1050" dirty="0"/>
              <a:t> </a:t>
            </a:r>
            <a:r>
              <a:rPr lang="es-PE" sz="1050" dirty="0" err="1"/>
              <a:t>Onqoy</a:t>
            </a:r>
            <a:r>
              <a:rPr lang="es-PE" sz="1050" dirty="0"/>
              <a:t>, 2015</a:t>
            </a:r>
          </a:p>
        </p:txBody>
      </p:sp>
    </p:spTree>
    <p:extLst>
      <p:ext uri="{BB962C8B-B14F-4D97-AF65-F5344CB8AC3E}">
        <p14:creationId xmlns:p14="http://schemas.microsoft.com/office/powerpoint/2010/main" val="57575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18376" y="762973"/>
            <a:ext cx="7886700" cy="474302"/>
          </a:xfrm>
        </p:spPr>
        <p:txBody>
          <a:bodyPr>
            <a:normAutofit/>
          </a:bodyPr>
          <a:lstStyle/>
          <a:p>
            <a:r>
              <a:rPr lang="en-US" sz="1800" b="1" dirty="0">
                <a:solidFill>
                  <a:schemeClr val="accent2"/>
                </a:solidFill>
                <a:effectLst>
                  <a:outerShdw blurRad="38100" dist="38100" dir="2700000" algn="tl">
                    <a:srgbClr val="000000">
                      <a:alpha val="43137"/>
                    </a:srgbClr>
                  </a:outerShdw>
                </a:effectLst>
              </a:rPr>
              <a:t>3. </a:t>
            </a:r>
            <a:r>
              <a:rPr lang="el-GR" sz="1800" b="1" dirty="0">
                <a:solidFill>
                  <a:schemeClr val="accent2"/>
                </a:solidFill>
                <a:effectLst>
                  <a:outerShdw blurRad="38100" dist="38100" dir="2700000" algn="tl">
                    <a:srgbClr val="000000">
                      <a:alpha val="43137"/>
                    </a:srgbClr>
                  </a:outerShdw>
                </a:effectLst>
              </a:rPr>
              <a:t>Ορισμός της κοσμοθεωρίας των πληθυσμών Ίνκας του Περού</a:t>
            </a:r>
            <a:r>
              <a:rPr lang="en-US" sz="1800" b="1" dirty="0">
                <a:solidFill>
                  <a:schemeClr val="accent2"/>
                </a:solidFill>
                <a:effectLst>
                  <a:outerShdw blurRad="38100" dist="38100" dir="2700000" algn="tl">
                    <a:srgbClr val="000000">
                      <a:alpha val="43137"/>
                    </a:srgbClr>
                  </a:outerShdw>
                </a:effectLst>
              </a:rPr>
              <a:t>. </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65167" y="784885"/>
            <a:ext cx="8284338" cy="274988"/>
          </a:xfrm>
        </p:spPr>
        <p:txBody>
          <a:bodyPr>
            <a:normAutofit fontScale="32500" lnSpcReduction="20000"/>
          </a:bodyPr>
          <a:lstStyle/>
          <a:p>
            <a:pPr marL="0" indent="0">
              <a:buNone/>
            </a:pPr>
            <a:r>
              <a:rPr lang="es-PE" dirty="0"/>
              <a:t/>
            </a:r>
            <a:br>
              <a:rPr lang="es-PE" dirty="0"/>
            </a:br>
            <a:endParaRPr lang="es-PE" sz="3400" dirty="0"/>
          </a:p>
          <a:p>
            <a:pPr marL="0" indent="0">
              <a:buNone/>
            </a:pPr>
            <a:endParaRPr lang="es-PE" dirty="0"/>
          </a:p>
          <a:p>
            <a:pPr marL="0" indent="0">
              <a:buNone/>
            </a:pPr>
            <a:endParaRPr lang="es-PE" dirty="0"/>
          </a:p>
        </p:txBody>
      </p:sp>
      <p:graphicFrame>
        <p:nvGraphicFramePr>
          <p:cNvPr id="4" name="3 Tabla"/>
          <p:cNvGraphicFramePr>
            <a:graphicFrameLocks noGrp="1"/>
          </p:cNvGraphicFramePr>
          <p:nvPr>
            <p:extLst>
              <p:ext uri="{D42A27DB-BD31-4B8C-83A1-F6EECF244321}">
                <p14:modId xmlns:p14="http://schemas.microsoft.com/office/powerpoint/2010/main" val="4062372365"/>
              </p:ext>
            </p:extLst>
          </p:nvPr>
        </p:nvGraphicFramePr>
        <p:xfrm>
          <a:off x="1826728" y="1605466"/>
          <a:ext cx="4594854" cy="2620872"/>
        </p:xfrm>
        <a:graphic>
          <a:graphicData uri="http://schemas.openxmlformats.org/drawingml/2006/table">
            <a:tbl>
              <a:tblPr/>
              <a:tblGrid>
                <a:gridCol w="2042505">
                  <a:extLst>
                    <a:ext uri="{9D8B030D-6E8A-4147-A177-3AD203B41FA5}">
                      <a16:colId xmlns:a16="http://schemas.microsoft.com/office/drawing/2014/main" xmlns="" val="20000"/>
                    </a:ext>
                  </a:extLst>
                </a:gridCol>
                <a:gridCol w="2552349">
                  <a:extLst>
                    <a:ext uri="{9D8B030D-6E8A-4147-A177-3AD203B41FA5}">
                      <a16:colId xmlns:a16="http://schemas.microsoft.com/office/drawing/2014/main" xmlns="" val="20001"/>
                    </a:ext>
                  </a:extLst>
                </a:gridCol>
              </a:tblGrid>
              <a:tr h="145604">
                <a:tc>
                  <a:txBody>
                    <a:bodyPr/>
                    <a:lstStyle/>
                    <a:p>
                      <a:pPr marL="71755">
                        <a:spcBef>
                          <a:spcPts val="400"/>
                        </a:spcBef>
                        <a:spcAft>
                          <a:spcPts val="0"/>
                        </a:spcAft>
                      </a:pPr>
                      <a:r>
                        <a:rPr lang="el-GR" sz="700" i="1" dirty="0">
                          <a:solidFill>
                            <a:srgbClr val="231F20"/>
                          </a:solidFill>
                          <a:latin typeface="Times New Roman"/>
                          <a:ea typeface="Times New Roman"/>
                          <a:cs typeface="Times New Roman"/>
                        </a:rPr>
                        <a:t>Όνομα αυτόχθονα</a:t>
                      </a:r>
                      <a:r>
                        <a:rPr lang="en-US" sz="700" i="1" dirty="0">
                          <a:solidFill>
                            <a:srgbClr val="231F20"/>
                          </a:solidFill>
                          <a:latin typeface="Times New Roman"/>
                          <a:ea typeface="Times New Roman"/>
                          <a:cs typeface="Times New Roman"/>
                        </a:rPr>
                        <a: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i="1" dirty="0">
                          <a:solidFill>
                            <a:srgbClr val="231F20"/>
                          </a:solidFill>
                          <a:latin typeface="Times New Roman"/>
                          <a:ea typeface="Times New Roman"/>
                          <a:cs typeface="Times New Roman"/>
                        </a:rPr>
                        <a:t>Περιγραφή</a:t>
                      </a:r>
                      <a:r>
                        <a:rPr lang="en-US" sz="700" i="1" dirty="0">
                          <a:solidFill>
                            <a:srgbClr val="231F20"/>
                          </a:solidFill>
                          <a:latin typeface="Times New Roman"/>
                          <a:ea typeface="Times New Roman"/>
                          <a:cs typeface="Times New Roman"/>
                        </a:rPr>
                        <a: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0"/>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Ambicamayo</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Μάγος ιατρός</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hampicamayoc</a:t>
                      </a:r>
                      <a:r>
                        <a:rPr lang="en-US" sz="700" dirty="0">
                          <a:solidFill>
                            <a:srgbClr val="231F20"/>
                          </a:solidFill>
                          <a:latin typeface="Times New Roman"/>
                          <a:ea typeface="Times New Roman"/>
                          <a:cs typeface="Times New Roman"/>
                        </a:rPr>
                        <a: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1"/>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Μάγος-θεραπευτής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2"/>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osoacoyoc</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Θεραπευτής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3"/>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Chukri</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hampicamayok</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Χειρουργός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4"/>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Chukrihampik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Χειρουργός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5"/>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Circay 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Χειρουργός</a:t>
                      </a:r>
                      <a:r>
                        <a:rPr lang="en-US" sz="700" dirty="0">
                          <a:solidFill>
                            <a:srgbClr val="231F20"/>
                          </a:solidFill>
                          <a:latin typeface="Times New Roman"/>
                          <a:ea typeface="Times New Roman"/>
                          <a:cs typeface="Times New Roman"/>
                        </a:rPr>
                        <a:t> (</a:t>
                      </a:r>
                      <a:r>
                        <a:rPr lang="el-GR" sz="700" dirty="0">
                          <a:solidFill>
                            <a:srgbClr val="231F20"/>
                          </a:solidFill>
                          <a:latin typeface="Times New Roman"/>
                          <a:ea typeface="Times New Roman"/>
                          <a:cs typeface="Times New Roman"/>
                        </a:rPr>
                        <a:t>για αιμορραγίες</a:t>
                      </a:r>
                      <a:r>
                        <a:rPr lang="en-US" sz="700" dirty="0">
                          <a:solidFill>
                            <a:srgbClr val="231F20"/>
                          </a:solidFill>
                          <a:latin typeface="Times New Roman"/>
                          <a:ea typeface="Times New Roman"/>
                          <a:cs typeface="Times New Roman"/>
                        </a:rPr>
                        <a: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6"/>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 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Βλ.</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collacamana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7"/>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a:solidFill>
                            <a:srgbClr val="231F20"/>
                          </a:solidFill>
                          <a:latin typeface="Times New Roman"/>
                          <a:ea typeface="Times New Roman"/>
                          <a:cs typeface="Times New Roman"/>
                        </a:rPr>
                        <a:t>Χειρουργός, θεραπευτής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8"/>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l-GR" sz="700" dirty="0" err="1">
                          <a:solidFill>
                            <a:srgbClr val="231F20"/>
                          </a:solidFill>
                          <a:latin typeface="Times New Roman"/>
                          <a:ea typeface="Times New Roman"/>
                          <a:cs typeface="Times New Roman"/>
                        </a:rPr>
                        <a:t>Βοτανοθεραπευτής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9"/>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Hambi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Πρακτικός ιατρός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0"/>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Θεραπευτής, χειρουργός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1"/>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Θεραπευτής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2"/>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Hampipayak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Ιερέας-θεραπευτής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3"/>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Θεραπευτής για εγκληματικές πρακτικές</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4"/>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Huachachicuk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Μαία</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5"/>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Μαία</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6"/>
                  </a:ext>
                </a:extLst>
              </a:tr>
              <a:tr h="145604">
                <a:tc>
                  <a:txBody>
                    <a:bodyPr/>
                    <a:lstStyle/>
                    <a:p>
                      <a:pPr marL="71755">
                        <a:spcBef>
                          <a:spcPts val="405"/>
                        </a:spcBef>
                        <a:spcAft>
                          <a:spcPts val="0"/>
                        </a:spcAft>
                      </a:pPr>
                      <a:r>
                        <a:rPr lang="en-US" sz="700" dirty="0" err="1">
                          <a:solidFill>
                            <a:srgbClr val="231F20"/>
                          </a:solidFill>
                          <a:latin typeface="Times New Roman"/>
                          <a:ea typeface="Times New Roman"/>
                          <a:cs typeface="Times New Roman"/>
                        </a:rPr>
                        <a:t>Huahuachiti</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l-GR" sz="700" dirty="0">
                          <a:solidFill>
                            <a:srgbClr val="231F20"/>
                          </a:solidFill>
                          <a:latin typeface="Times New Roman"/>
                          <a:ea typeface="Times New Roman"/>
                          <a:cs typeface="Times New Roman"/>
                        </a:rPr>
                        <a:t>Μαία</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sp>
        <p:nvSpPr>
          <p:cNvPr id="5" name="4 CuadroTexto"/>
          <p:cNvSpPr txBox="1"/>
          <p:nvPr/>
        </p:nvSpPr>
        <p:spPr>
          <a:xfrm>
            <a:off x="445324" y="4226338"/>
            <a:ext cx="7763727" cy="1023357"/>
          </a:xfrm>
          <a:prstGeom prst="rect">
            <a:avLst/>
          </a:prstGeom>
          <a:noFill/>
        </p:spPr>
        <p:txBody>
          <a:bodyPr wrap="square" lIns="68580" tIns="34290" rIns="68580" bIns="34290" rtlCol="0">
            <a:spAutoFit/>
          </a:bodyPr>
          <a:lstStyle/>
          <a:p>
            <a:r>
              <a:rPr lang="en-US" sz="1000" dirty="0"/>
              <a:t>Jan G. R.  </a:t>
            </a:r>
            <a:r>
              <a:rPr lang="en-US" sz="1000" dirty="0" err="1"/>
              <a:t>Elferink</a:t>
            </a:r>
            <a:r>
              <a:rPr lang="en-US" sz="1000" dirty="0"/>
              <a:t>. The Inca healer: empirical medical knowledge and magic in pre-Columbian Peru. </a:t>
            </a:r>
            <a:r>
              <a:rPr lang="en-US" sz="1000" i="1" dirty="0" err="1"/>
              <a:t>Revista</a:t>
            </a:r>
            <a:r>
              <a:rPr lang="en-US" sz="1000" i="1" dirty="0"/>
              <a:t> de </a:t>
            </a:r>
            <a:r>
              <a:rPr lang="en-US" sz="1000" i="1" dirty="0" err="1"/>
              <a:t>Indias</a:t>
            </a:r>
            <a:r>
              <a:rPr lang="en-US" sz="1000" i="1" dirty="0"/>
              <a:t>, </a:t>
            </a:r>
            <a:r>
              <a:rPr lang="en-US" sz="1000" dirty="0"/>
              <a:t>2015, vol. LXXV, n.º 264, 323-350, ISSN: 0034-8341 doi:10.3989/revindias.2015.011</a:t>
            </a:r>
            <a:endParaRPr lang="es-PE" sz="1000" dirty="0"/>
          </a:p>
          <a:p>
            <a:endParaRPr lang="es-PE" dirty="0"/>
          </a:p>
          <a:p>
            <a:endParaRPr lang="es-PE" dirty="0"/>
          </a:p>
          <a:p>
            <a:endParaRPr lang="es-PE" dirty="0"/>
          </a:p>
        </p:txBody>
      </p:sp>
      <p:sp>
        <p:nvSpPr>
          <p:cNvPr id="6" name="5 CuadroTexto"/>
          <p:cNvSpPr txBox="1"/>
          <p:nvPr/>
        </p:nvSpPr>
        <p:spPr>
          <a:xfrm>
            <a:off x="1463800" y="1237275"/>
            <a:ext cx="4898572" cy="253916"/>
          </a:xfrm>
          <a:prstGeom prst="rect">
            <a:avLst/>
          </a:prstGeom>
          <a:noFill/>
        </p:spPr>
        <p:txBody>
          <a:bodyPr wrap="square" lIns="68580" tIns="34290" rIns="68580" bIns="34290" rtlCol="0">
            <a:spAutoFit/>
          </a:bodyPr>
          <a:lstStyle/>
          <a:p>
            <a:r>
              <a:rPr lang="el-GR" sz="1200" dirty="0"/>
              <a:t>Ονομασίες </a:t>
            </a:r>
            <a:r>
              <a:rPr lang="en-US" sz="1200" dirty="0"/>
              <a:t>Quechua </a:t>
            </a:r>
            <a:r>
              <a:rPr lang="el-GR" sz="1200" dirty="0"/>
              <a:t>και</a:t>
            </a:r>
            <a:r>
              <a:rPr lang="en-US" sz="1200" dirty="0"/>
              <a:t> Aymara </a:t>
            </a:r>
            <a:r>
              <a:rPr lang="el-GR" sz="1200" dirty="0"/>
              <a:t>για αυτόχθονες θεραπευτές:</a:t>
            </a:r>
            <a:endParaRPr lang="es-PE" sz="1200" dirty="0"/>
          </a:p>
        </p:txBody>
      </p:sp>
    </p:spTree>
    <p:extLst>
      <p:ext uri="{BB962C8B-B14F-4D97-AF65-F5344CB8AC3E}">
        <p14:creationId xmlns:p14="http://schemas.microsoft.com/office/powerpoint/2010/main" val="57575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0535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95251"/>
            <a:ext cx="8255577" cy="3141136"/>
          </a:xfrm>
        </p:spPr>
        <p:txBody>
          <a:bodyPr>
            <a:normAutofit lnSpcReduction="10000"/>
          </a:bodyPr>
          <a:lstStyle/>
          <a:p>
            <a:pPr algn="just">
              <a:buNone/>
            </a:pPr>
            <a:endParaRPr lang="en-US" sz="1500" dirty="0"/>
          </a:p>
          <a:p>
            <a:pPr algn="just">
              <a:buFont typeface="Wingdings" pitchFamily="2" charset="2"/>
              <a:buChar char="ü"/>
            </a:pPr>
            <a:r>
              <a:rPr lang="en-US" sz="1500" dirty="0"/>
              <a:t> </a:t>
            </a:r>
            <a:r>
              <a:rPr lang="el-GR" sz="1200" dirty="0"/>
              <a:t>Αποδείξεις από μαρτυρίες των επονομαζόμενων χρονογράφων</a:t>
            </a:r>
            <a:endParaRPr lang="en-US" sz="1200" dirty="0"/>
          </a:p>
          <a:p>
            <a:pPr algn="just">
              <a:buFont typeface="Wingdings" pitchFamily="2" charset="2"/>
              <a:buChar char="ü"/>
            </a:pPr>
            <a:r>
              <a:rPr lang="en-US" sz="1200" dirty="0"/>
              <a:t>  </a:t>
            </a:r>
            <a:r>
              <a:rPr lang="el-GR" sz="1200" dirty="0"/>
              <a:t>Οι </a:t>
            </a:r>
            <a:r>
              <a:rPr lang="el-GR" sz="1200" dirty="0" err="1"/>
              <a:t>κοπρολίτες</a:t>
            </a:r>
            <a:r>
              <a:rPr lang="en-US" sz="1200" dirty="0"/>
              <a:t> </a:t>
            </a:r>
          </a:p>
          <a:p>
            <a:pPr algn="just">
              <a:buFont typeface="Wingdings" pitchFamily="2" charset="2"/>
              <a:buChar char="ü"/>
            </a:pPr>
            <a:r>
              <a:rPr lang="en-US" sz="1200" dirty="0"/>
              <a:t>  </a:t>
            </a:r>
            <a:r>
              <a:rPr lang="el-GR" sz="1200" dirty="0"/>
              <a:t>Η μελέτη των οστικών καταλοίπων από μούμιες</a:t>
            </a:r>
            <a:endParaRPr lang="en-US" sz="1200" dirty="0"/>
          </a:p>
          <a:p>
            <a:pPr algn="just">
              <a:buFont typeface="Wingdings" pitchFamily="2" charset="2"/>
              <a:buChar char="ü"/>
            </a:pPr>
            <a:r>
              <a:rPr lang="en-US" sz="1200" dirty="0"/>
              <a:t>  </a:t>
            </a:r>
            <a:r>
              <a:rPr lang="el-GR" sz="1200" dirty="0"/>
              <a:t>Τα κεραμικά</a:t>
            </a:r>
            <a:r>
              <a:rPr lang="en-US" sz="1200" dirty="0"/>
              <a:t>.</a:t>
            </a:r>
            <a:endParaRPr lang="es-PE" sz="1200" b="1" dirty="0"/>
          </a:p>
          <a:p>
            <a:pPr algn="just">
              <a:buNone/>
            </a:pPr>
            <a:r>
              <a:rPr lang="es-PE" sz="1500" dirty="0"/>
              <a:t>	</a:t>
            </a:r>
          </a:p>
          <a:p>
            <a:pPr algn="just">
              <a:buNone/>
            </a:pPr>
            <a:r>
              <a:rPr lang="es-PE" sz="1000" dirty="0"/>
              <a:t>     </a:t>
            </a:r>
          </a:p>
          <a:p>
            <a:pPr algn="just">
              <a:buNone/>
            </a:pPr>
            <a:endParaRPr lang="es-PE" sz="1000" dirty="0"/>
          </a:p>
          <a:p>
            <a:pPr algn="just">
              <a:buNone/>
            </a:pPr>
            <a:endParaRPr lang="es-PE" sz="1000" dirty="0"/>
          </a:p>
          <a:p>
            <a:pPr algn="just">
              <a:buNone/>
            </a:pPr>
            <a:endParaRPr lang="es-PE" sz="1000" dirty="0"/>
          </a:p>
          <a:p>
            <a:pPr algn="just">
              <a:buNone/>
            </a:pPr>
            <a:r>
              <a:rPr lang="es-PE" sz="1000"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65398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48492" y="1164369"/>
            <a:ext cx="7886700" cy="3263504"/>
          </a:xfrm>
        </p:spPr>
        <p:txBody>
          <a:bodyPr>
            <a:normAutofit lnSpcReduction="10000"/>
          </a:bodyPr>
          <a:lstStyle/>
          <a:p>
            <a:pPr>
              <a:buNone/>
            </a:pPr>
            <a:r>
              <a:rPr lang="es-PE" sz="1800" dirty="0"/>
              <a:t> </a:t>
            </a:r>
          </a:p>
          <a:p>
            <a:pPr algn="just">
              <a:buNone/>
            </a:pPr>
            <a:r>
              <a:rPr lang="es-PE" sz="1800" dirty="0"/>
              <a:t> </a:t>
            </a:r>
            <a:r>
              <a:rPr lang="el-GR" sz="1200" dirty="0"/>
              <a:t>Όταν πρέπει να μάθουμε για προ-Κολομβιανούς πολιτισμούς και πολιτισμούς των Ίνκας, στρεφόμαστε σε διάφορες πηγές:</a:t>
            </a:r>
            <a:endParaRPr lang="en-US" sz="1200" dirty="0"/>
          </a:p>
          <a:p>
            <a:pPr marL="92075" indent="-92075" algn="just">
              <a:buNone/>
            </a:pPr>
            <a:r>
              <a:rPr lang="en-US" sz="1200" dirty="0"/>
              <a:t>  </a:t>
            </a:r>
            <a:r>
              <a:rPr lang="el-GR" sz="1200" dirty="0"/>
              <a:t>Χωρίς γραπτή κληρονομιά από τους αυτόχθονες της ηπείρου, πρέπει να αναζητήσουμε στοιχεία από της μαρτυρίες των λεγόμενων χρονογράφων, οι οποίοι ήταν Ισπανοί στρατιώτες, μοναχοί και δικηγόροι, οι οποίοι ήταν μάρτυρες σε όσα </a:t>
            </a:r>
            <a:r>
              <a:rPr lang="el-GR" sz="1200" dirty="0" err="1"/>
              <a:t>συνέβαιναν</a:t>
            </a:r>
            <a:r>
              <a:rPr lang="el-GR" sz="1200" dirty="0"/>
              <a:t> στη Νέα Ήπειρο σχετικά με την ιατρική και τα περιέγραψαν στα βιβλία τους. </a:t>
            </a:r>
            <a:endParaRPr lang="en-US" sz="1200" dirty="0"/>
          </a:p>
          <a:p>
            <a:pPr algn="just">
              <a:buNone/>
            </a:pPr>
            <a:r>
              <a:rPr lang="en-US" sz="1200" dirty="0"/>
              <a:t>   </a:t>
            </a:r>
            <a:r>
              <a:rPr lang="el-GR" sz="1200" dirty="0"/>
              <a:t>Οι αναφορές που περιγράφονται στα χρονογραφήματα έχουν ισχύ μόνο για τους αυτόχθονες πληθυσμούς.</a:t>
            </a:r>
            <a:endParaRPr lang="es-PE" sz="1200" dirty="0"/>
          </a:p>
          <a:p>
            <a:pPr>
              <a:buNone/>
            </a:pPr>
            <a:r>
              <a:rPr lang="es-PE" dirty="0"/>
              <a:t>	</a:t>
            </a:r>
          </a:p>
          <a:p>
            <a:pPr>
              <a:buNone/>
            </a:pPr>
            <a:endParaRPr lang="es-PE" sz="1000" dirty="0"/>
          </a:p>
          <a:p>
            <a:pPr>
              <a:buNone/>
            </a:pPr>
            <a:endParaRPr lang="es-PE" sz="1000" dirty="0"/>
          </a:p>
          <a:p>
            <a:pPr>
              <a:buNone/>
            </a:pPr>
            <a:endParaRPr lang="es-PE" sz="1000" dirty="0"/>
          </a:p>
          <a:p>
            <a:pPr>
              <a:buNone/>
            </a:pPr>
            <a:endParaRPr lang="es-PE" sz="1000" dirty="0"/>
          </a:p>
          <a:p>
            <a:pPr>
              <a:buNone/>
            </a:pP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50116" y="787551"/>
            <a:ext cx="8354961" cy="702201"/>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133669" y="1407560"/>
            <a:ext cx="8849032" cy="3215811"/>
          </a:xfrm>
          <a:solidFill>
            <a:schemeClr val="bg1"/>
          </a:solidFill>
        </p:spPr>
        <p:txBody>
          <a:bodyPr>
            <a:normAutofit fontScale="85000" lnSpcReduction="10000"/>
          </a:bodyPr>
          <a:lstStyle/>
          <a:p>
            <a:pPr marL="0" indent="0" algn="just">
              <a:lnSpc>
                <a:spcPct val="100000"/>
              </a:lnSpc>
              <a:buNone/>
            </a:pPr>
            <a:endParaRPr lang="en-US" sz="1300" dirty="0"/>
          </a:p>
          <a:p>
            <a:pPr marL="0" indent="0" algn="just">
              <a:lnSpc>
                <a:spcPct val="100000"/>
              </a:lnSpc>
              <a:buNone/>
            </a:pPr>
            <a:r>
              <a:rPr lang="el-GR" sz="1300" dirty="0"/>
              <a:t>Οι πρώτες πηγές σχετικά με την παραδοσιακή ιατρική των Άνδεων ήταν τα κείμενα των Ισπανών και των αυτόχθονων χρονογράφων που έμαθαν γραφή και άφησαν τα μηνύματά τους για τον κόσμο: Κείμενα του Ιησουίτη μοναχού </a:t>
            </a:r>
            <a:r>
              <a:rPr lang="en-US" sz="1300" dirty="0" err="1"/>
              <a:t>Bernabé</a:t>
            </a:r>
            <a:r>
              <a:rPr lang="en-US" sz="1300" dirty="0"/>
              <a:t> </a:t>
            </a:r>
            <a:r>
              <a:rPr lang="en-US" sz="1300" dirty="0" err="1"/>
              <a:t>Cobo</a:t>
            </a:r>
            <a:r>
              <a:rPr lang="en-US" sz="1300" dirty="0"/>
              <a:t>. </a:t>
            </a:r>
          </a:p>
          <a:p>
            <a:pPr marL="0" indent="0" algn="just">
              <a:lnSpc>
                <a:spcPct val="100000"/>
              </a:lnSpc>
              <a:buNone/>
            </a:pPr>
            <a:r>
              <a:rPr lang="en-US" sz="1300" dirty="0"/>
              <a:t>COBO, </a:t>
            </a:r>
            <a:r>
              <a:rPr lang="en-US" sz="1300" dirty="0" err="1"/>
              <a:t>Bernabé</a:t>
            </a:r>
            <a:r>
              <a:rPr lang="en-US" sz="1300" dirty="0"/>
              <a:t> 1964 Works by Fr. </a:t>
            </a:r>
            <a:r>
              <a:rPr lang="en-US" sz="1300" dirty="0" err="1"/>
              <a:t>Bernabé</a:t>
            </a:r>
            <a:r>
              <a:rPr lang="en-US" sz="1300" dirty="0"/>
              <a:t> </a:t>
            </a:r>
            <a:r>
              <a:rPr lang="en-US" sz="1300" dirty="0" err="1"/>
              <a:t>Cobo</a:t>
            </a:r>
            <a:r>
              <a:rPr lang="en-US" sz="1300" dirty="0"/>
              <a:t> of the Society of Jesus (edition of the Library of Spanish Authors, BAE). Madrid: Atlas Editions. </a:t>
            </a:r>
            <a:endParaRPr lang="el-GR" sz="1300" dirty="0"/>
          </a:p>
          <a:p>
            <a:pPr marL="0" indent="0" algn="just">
              <a:lnSpc>
                <a:spcPct val="100000"/>
              </a:lnSpc>
              <a:buNone/>
            </a:pPr>
            <a:r>
              <a:rPr lang="el-GR" sz="1300" dirty="0"/>
              <a:t>Μία από τις σημαντικότερες πηγές είναι το βιβλίο </a:t>
            </a:r>
            <a:r>
              <a:rPr lang="en-US" sz="1300" dirty="0"/>
              <a:t>"Real comments of the Incas", </a:t>
            </a:r>
            <a:r>
              <a:rPr lang="el-GR" sz="1300" dirty="0"/>
              <a:t>του οποίου ο συγγραφέας ήταν ο Ίνκας </a:t>
            </a:r>
            <a:r>
              <a:rPr lang="en-US" sz="1300" dirty="0" err="1"/>
              <a:t>Garcilaso</a:t>
            </a:r>
            <a:r>
              <a:rPr lang="en-US" sz="1300" dirty="0"/>
              <a:t> de la Vega (1609), </a:t>
            </a:r>
            <a:r>
              <a:rPr lang="el-GR" sz="1300" dirty="0"/>
              <a:t>μέσα στο οποίο περιγράφει τις διαφορετικές αυτόχθονες θεραπείες που γίνονταν στους Ισπανούς κατακτητές, τόσο στους αγώνες ενσωμάτωσής τους όσο και στους εμφυλίους πολέμους τους. Άλλη σημαντική πηγή είναι το </a:t>
            </a:r>
            <a:r>
              <a:rPr lang="en-US" sz="1300" dirty="0"/>
              <a:t>"New Chronicle and Good Government" </a:t>
            </a:r>
            <a:r>
              <a:rPr lang="el-GR" sz="1300" dirty="0"/>
              <a:t>γραμμένο από τον </a:t>
            </a:r>
            <a:r>
              <a:rPr lang="en-US" sz="1300" dirty="0" err="1"/>
              <a:t>Guamán</a:t>
            </a:r>
            <a:r>
              <a:rPr lang="en-US" sz="1300" dirty="0"/>
              <a:t> Poma de Ayala (Hispanicized Indian) </a:t>
            </a:r>
            <a:r>
              <a:rPr lang="el-GR" sz="1300" dirty="0"/>
              <a:t>το</a:t>
            </a:r>
            <a:r>
              <a:rPr lang="en-US" sz="1300" dirty="0"/>
              <a:t> 1615. </a:t>
            </a:r>
          </a:p>
          <a:p>
            <a:pPr marL="0" indent="0" algn="just">
              <a:lnSpc>
                <a:spcPct val="100000"/>
              </a:lnSpc>
              <a:buNone/>
            </a:pPr>
            <a:r>
              <a:rPr lang="el-GR" sz="1300" dirty="0"/>
              <a:t>Υπάρχει κι άλλη βιβλιογραφία που ρίχνει φως στο έργο των Ινδιάνων θεραπευτών με θεραπευτικά φυτά αλλά ασκείται κριτική στις θεραπευτικές τελετές των αυτόχθονων για το μαγικό τους περιεχόμενο, εξαιτίας του οποίου θεωρήθηκαν μαγεία. Αυτά τα μηνύματα μπορούν να βρεθούν στα κείμενα του </a:t>
            </a:r>
            <a:r>
              <a:rPr lang="en-US" sz="1300" dirty="0"/>
              <a:t>Cristóbal de Molina (1573) "Relation of fables and rites of the Incas".</a:t>
            </a:r>
            <a:r>
              <a:rPr lang="es-ES" sz="1300" dirty="0"/>
              <a:t>Apuntes para la elaboración de una historia de la medicina tradicional andina* Notes </a:t>
            </a:r>
            <a:r>
              <a:rPr lang="es-ES" sz="1300" dirty="0" err="1"/>
              <a:t>for</a:t>
            </a:r>
            <a:r>
              <a:rPr lang="es-ES" sz="1300" dirty="0"/>
              <a:t> </a:t>
            </a:r>
            <a:r>
              <a:rPr lang="es-ES" sz="1300" dirty="0" err="1"/>
              <a:t>the</a:t>
            </a:r>
            <a:r>
              <a:rPr lang="es-ES" sz="1300" dirty="0"/>
              <a:t> </a:t>
            </a:r>
            <a:r>
              <a:rPr lang="es-ES" sz="1300" dirty="0" err="1"/>
              <a:t>development</a:t>
            </a:r>
            <a:r>
              <a:rPr lang="es-ES" sz="1300" dirty="0"/>
              <a:t> of a </a:t>
            </a:r>
            <a:r>
              <a:rPr lang="es-ES" sz="1300" dirty="0" err="1"/>
              <a:t>history</a:t>
            </a:r>
            <a:r>
              <a:rPr lang="es-ES" sz="1300" dirty="0"/>
              <a:t> of    </a:t>
            </a:r>
            <a:r>
              <a:rPr lang="es-ES" sz="1300" dirty="0" err="1"/>
              <a:t>traditional</a:t>
            </a:r>
            <a:r>
              <a:rPr lang="es-ES" sz="1300" dirty="0"/>
              <a:t> </a:t>
            </a:r>
            <a:r>
              <a:rPr lang="es-ES" sz="1300" dirty="0" err="1"/>
              <a:t>Andean</a:t>
            </a:r>
            <a:r>
              <a:rPr lang="es-ES" sz="1300" dirty="0"/>
              <a:t> medicine. Erick Devoto Bazán** Universidad de Lima. Revista del  Instituto Riva-Agüero  </a:t>
            </a:r>
            <a:r>
              <a:rPr lang="pt-BR" sz="1300" dirty="0"/>
              <a:t>RIRA vol. 1, n° 2 (</a:t>
            </a:r>
            <a:r>
              <a:rPr lang="pt-BR" sz="1300" dirty="0" err="1"/>
              <a:t>octubre</a:t>
            </a:r>
            <a:r>
              <a:rPr lang="pt-BR" sz="1300" dirty="0"/>
              <a:t> 2016) pp. 79-116 / ISSN: 2415-5896 </a:t>
            </a:r>
            <a:r>
              <a:rPr lang="pt-BR" sz="1300" dirty="0">
                <a:hlinkClick r:id="rId2"/>
              </a:rPr>
              <a:t>https://doi.org/10.18800/revistaira.201602.003</a:t>
            </a:r>
            <a:endParaRPr lang="pt-BR" sz="1300" dirty="0"/>
          </a:p>
          <a:p>
            <a:pPr marL="0" indent="0">
              <a:lnSpc>
                <a:spcPct val="100000"/>
              </a:lnSpc>
              <a:buNone/>
            </a:pPr>
            <a:endParaRPr lang="es-ES" sz="1200" dirty="0"/>
          </a:p>
          <a:p>
            <a:pPr marL="0" indent="0">
              <a:lnSpc>
                <a:spcPct val="100000"/>
              </a:lnSpc>
              <a:buNone/>
            </a:pPr>
            <a:r>
              <a:rPr lang="es-ES" sz="1000" dirty="0"/>
              <a:t>POMA DE AYALA, Guamán [1615] El primer nueva </a:t>
            </a:r>
            <a:r>
              <a:rPr lang="es-ES" sz="1000" dirty="0" err="1"/>
              <a:t>corónica</a:t>
            </a:r>
            <a:r>
              <a:rPr lang="es-ES" sz="1000" dirty="0"/>
              <a:t> y buen gobierno (1615-1616). [Manuscrito original de la Biblioteca Real de Dinamarca]. </a:t>
            </a:r>
            <a:r>
              <a:rPr lang="es-ES" sz="1000" dirty="0" err="1"/>
              <a:t>København</a:t>
            </a:r>
            <a:r>
              <a:rPr lang="es-ES" sz="1000" dirty="0"/>
              <a:t>, </a:t>
            </a:r>
            <a:r>
              <a:rPr lang="es-ES" sz="1000" dirty="0" err="1"/>
              <a:t>Det</a:t>
            </a:r>
            <a:r>
              <a:rPr lang="es-ES" sz="1000" dirty="0"/>
              <a:t> </a:t>
            </a:r>
            <a:r>
              <a:rPr lang="es-ES" sz="1000" dirty="0" err="1"/>
              <a:t>Kongelige</a:t>
            </a:r>
            <a:r>
              <a:rPr lang="es-ES" sz="1000" dirty="0"/>
              <a:t> </a:t>
            </a:r>
            <a:r>
              <a:rPr lang="es-ES" sz="1000" dirty="0" err="1"/>
              <a:t>Bibliotek</a:t>
            </a:r>
            <a:r>
              <a:rPr lang="es-ES" sz="1000" dirty="0"/>
              <a:t>, GKS 2232 4°. &lt;http://www.kb.dk/permalink/2006/ poma/840/es/</a:t>
            </a:r>
            <a:r>
              <a:rPr lang="es-ES" sz="1000" dirty="0" err="1"/>
              <a:t>text</a:t>
            </a:r>
            <a:r>
              <a:rPr lang="es-ES" sz="1000" dirty="0"/>
              <a:t>/&gt;</a:t>
            </a:r>
            <a:endParaRPr lang="es-PE" sz="1000" dirty="0"/>
          </a:p>
          <a:p>
            <a:pPr marL="0" indent="0">
              <a:lnSpc>
                <a:spcPct val="100000"/>
              </a:lnSpc>
              <a:buNone/>
            </a:pPr>
            <a:endParaRPr lang="es-PE" sz="1200" dirty="0"/>
          </a:p>
        </p:txBody>
      </p:sp>
    </p:spTree>
    <p:extLst>
      <p:ext uri="{BB962C8B-B14F-4D97-AF65-F5344CB8AC3E}">
        <p14:creationId xmlns:p14="http://schemas.microsoft.com/office/powerpoint/2010/main" val="74669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7F5E432-9736-47F7-8B27-31BA65447E28}"/>
              </a:ext>
            </a:extLst>
          </p:cNvPr>
          <p:cNvPicPr>
            <a:picLocks noChangeAspect="1"/>
          </p:cNvPicPr>
          <p:nvPr/>
        </p:nvPicPr>
        <p:blipFill rotWithShape="1">
          <a:blip r:embed="rId2"/>
          <a:srcRect l="10324" t="2886" r="7218" b="-3764"/>
          <a:stretch/>
        </p:blipFill>
        <p:spPr>
          <a:xfrm>
            <a:off x="1749409" y="3382741"/>
            <a:ext cx="1883421" cy="1302275"/>
          </a:xfrm>
          <a:prstGeom prst="rect">
            <a:avLst/>
          </a:prstGeom>
        </p:spPr>
      </p:pic>
      <p:pic>
        <p:nvPicPr>
          <p:cNvPr id="6" name="Imagen 5">
            <a:extLst>
              <a:ext uri="{FF2B5EF4-FFF2-40B4-BE49-F238E27FC236}">
                <a16:creationId xmlns:a16="http://schemas.microsoft.com/office/drawing/2014/main" xmlns="" id="{772DE806-FE0C-46F9-AE22-449B1B2E5139}"/>
              </a:ext>
            </a:extLst>
          </p:cNvPr>
          <p:cNvPicPr>
            <a:picLocks noChangeAspect="1"/>
          </p:cNvPicPr>
          <p:nvPr/>
        </p:nvPicPr>
        <p:blipFill>
          <a:blip r:embed="rId3"/>
          <a:stretch>
            <a:fillRect/>
          </a:stretch>
        </p:blipFill>
        <p:spPr>
          <a:xfrm>
            <a:off x="4328527" y="3407261"/>
            <a:ext cx="2051725" cy="1231908"/>
          </a:xfrm>
          <a:prstGeom prst="rect">
            <a:avLst/>
          </a:prstGeom>
        </p:spPr>
      </p:pic>
      <p:pic>
        <p:nvPicPr>
          <p:cNvPr id="8" name="Imagen 7">
            <a:extLst>
              <a:ext uri="{FF2B5EF4-FFF2-40B4-BE49-F238E27FC236}">
                <a16:creationId xmlns:a16="http://schemas.microsoft.com/office/drawing/2014/main" xmlns="" id="{79E6C448-71F2-4864-A35E-DCC9ED5F004C}"/>
              </a:ext>
            </a:extLst>
          </p:cNvPr>
          <p:cNvPicPr>
            <a:picLocks noChangeAspect="1"/>
          </p:cNvPicPr>
          <p:nvPr/>
        </p:nvPicPr>
        <p:blipFill rotWithShape="1">
          <a:blip r:embed="rId4"/>
          <a:srcRect l="14817" t="1744" r="15423" b="1"/>
          <a:stretch/>
        </p:blipFill>
        <p:spPr>
          <a:xfrm>
            <a:off x="88112" y="3341277"/>
            <a:ext cx="990676" cy="1251099"/>
          </a:xfrm>
          <a:prstGeom prst="rect">
            <a:avLst/>
          </a:prstGeom>
        </p:spPr>
      </p:pic>
      <p:pic>
        <p:nvPicPr>
          <p:cNvPr id="9" name="Imagen 8">
            <a:extLst>
              <a:ext uri="{FF2B5EF4-FFF2-40B4-BE49-F238E27FC236}">
                <a16:creationId xmlns:a16="http://schemas.microsoft.com/office/drawing/2014/main" xmlns="" id="{E7C46EA1-1BD9-4ED7-96C1-F47ADB3F4F3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28522" y="842481"/>
            <a:ext cx="1720887" cy="1939434"/>
          </a:xfrm>
          <a:prstGeom prst="rect">
            <a:avLst/>
          </a:prstGeom>
        </p:spPr>
      </p:pic>
      <p:pic>
        <p:nvPicPr>
          <p:cNvPr id="1028" name="Picture 4" descr="Resultado de imagen para AYAHUASCA">
            <a:extLst>
              <a:ext uri="{FF2B5EF4-FFF2-40B4-BE49-F238E27FC236}">
                <a16:creationId xmlns:a16="http://schemas.microsoft.com/office/drawing/2014/main" xmlns="" id="{F33F1DDD-092E-42F8-A3FD-36D6E3AA71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1140" y="828031"/>
            <a:ext cx="1236253" cy="1953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yahuasca planta medicinal">
            <a:extLst>
              <a:ext uri="{FF2B5EF4-FFF2-40B4-BE49-F238E27FC236}">
                <a16:creationId xmlns:a16="http://schemas.microsoft.com/office/drawing/2014/main" xmlns="" id="{EAE221DF-9FFC-4A4D-AF23-F02C2CEB30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84790" y="1357493"/>
            <a:ext cx="1939435" cy="909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MOMIA JUANITA">
            <a:extLst>
              <a:ext uri="{FF2B5EF4-FFF2-40B4-BE49-F238E27FC236}">
                <a16:creationId xmlns:a16="http://schemas.microsoft.com/office/drawing/2014/main" xmlns="" id="{0ABA7613-E1AF-41A9-B628-612021891A6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65" t="13548" r="7061" b="8817"/>
          <a:stretch/>
        </p:blipFill>
        <p:spPr bwMode="auto">
          <a:xfrm>
            <a:off x="7110031" y="3407261"/>
            <a:ext cx="1345600" cy="126665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DF74E011-102F-44ED-8CDB-50FDFB1E80A9}"/>
              </a:ext>
            </a:extLst>
          </p:cNvPr>
          <p:cNvPicPr>
            <a:picLocks noChangeAspect="1"/>
          </p:cNvPicPr>
          <p:nvPr/>
        </p:nvPicPr>
        <p:blipFill rotWithShape="1">
          <a:blip r:embed="rId10" cstate="print"/>
          <a:srcRect l="7435" t="6023" r="14683" b="9461"/>
          <a:stretch/>
        </p:blipFill>
        <p:spPr>
          <a:xfrm>
            <a:off x="4409297" y="824083"/>
            <a:ext cx="1275594" cy="1957831"/>
          </a:xfrm>
          <a:prstGeom prst="rect">
            <a:avLst/>
          </a:prstGeom>
        </p:spPr>
      </p:pic>
      <p:pic>
        <p:nvPicPr>
          <p:cNvPr id="13" name="Imagen 12">
            <a:extLst>
              <a:ext uri="{FF2B5EF4-FFF2-40B4-BE49-F238E27FC236}">
                <a16:creationId xmlns:a16="http://schemas.microsoft.com/office/drawing/2014/main" xmlns="" id="{4F499F38-52B9-4C25-90A0-5667A308543E}"/>
              </a:ext>
            </a:extLst>
          </p:cNvPr>
          <p:cNvPicPr>
            <a:picLocks noChangeAspect="1"/>
          </p:cNvPicPr>
          <p:nvPr/>
        </p:nvPicPr>
        <p:blipFill rotWithShape="1">
          <a:blip r:embed="rId11" cstate="print"/>
          <a:srcRect l="8909" t="9354" r="20770" b="16452"/>
          <a:stretch/>
        </p:blipFill>
        <p:spPr>
          <a:xfrm>
            <a:off x="2327352" y="842481"/>
            <a:ext cx="1491889" cy="1939434"/>
          </a:xfrm>
          <a:prstGeom prst="rect">
            <a:avLst/>
          </a:prstGeom>
        </p:spPr>
      </p:pic>
      <p:sp>
        <p:nvSpPr>
          <p:cNvPr id="14" name="CuadroTexto 13">
            <a:extLst>
              <a:ext uri="{FF2B5EF4-FFF2-40B4-BE49-F238E27FC236}">
                <a16:creationId xmlns:a16="http://schemas.microsoft.com/office/drawing/2014/main" xmlns="" id="{D075B8FD-CD36-422E-B939-0DA6B9BD049F}"/>
              </a:ext>
            </a:extLst>
          </p:cNvPr>
          <p:cNvSpPr txBox="1"/>
          <p:nvPr/>
        </p:nvSpPr>
        <p:spPr>
          <a:xfrm>
            <a:off x="88110" y="2888472"/>
            <a:ext cx="8967777" cy="346249"/>
          </a:xfrm>
          <a:prstGeom prst="rect">
            <a:avLst/>
          </a:prstGeom>
          <a:noFill/>
        </p:spPr>
        <p:txBody>
          <a:bodyPr wrap="square" lIns="68580" tIns="34290" rIns="68580" bIns="34290" rtlCol="0">
            <a:spAutoFit/>
          </a:bodyPr>
          <a:lstStyle/>
          <a:p>
            <a:pPr algn="ctr"/>
            <a:r>
              <a:rPr lang="el-GR" sz="1800" b="1" dirty="0"/>
              <a:t>ΙΣΤΟΡΙΑ ΠΡΟΚΟΛΟΜΒΙΑΝΗΣ ΙΑΤΡΙΚΗΣ &amp; ΙΑΤΡΙΚΗΣ ΤΩΝ ΙΝΚΑΣ. ΠΕΡΟΥΒΙΑΝΟΣ ΣΑΜΑΝΙΣΜΟΣ</a:t>
            </a:r>
            <a:endParaRPr lang="es-PE" sz="1800" b="1" dirty="0"/>
          </a:p>
        </p:txBody>
      </p:sp>
    </p:spTree>
    <p:extLst>
      <p:ext uri="{BB962C8B-B14F-4D97-AF65-F5344CB8AC3E}">
        <p14:creationId xmlns:p14="http://schemas.microsoft.com/office/powerpoint/2010/main" val="412810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98750" y="76430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294968" y="1438283"/>
            <a:ext cx="8849032" cy="3102895"/>
          </a:xfrm>
          <a:solidFill>
            <a:schemeClr val="bg1"/>
          </a:solidFill>
        </p:spPr>
        <p:txBody>
          <a:bodyPr>
            <a:normAutofit/>
          </a:bodyPr>
          <a:lstStyle/>
          <a:p>
            <a:pPr marL="0" indent="0">
              <a:buNone/>
            </a:pPr>
            <a:r>
              <a:rPr lang="el-GR" sz="1200" dirty="0"/>
              <a:t>Στο βιβλίο </a:t>
            </a:r>
            <a:r>
              <a:rPr lang="en-US" sz="1200" dirty="0"/>
              <a:t>"Real Comments of the Incas", </a:t>
            </a:r>
            <a:r>
              <a:rPr lang="el-GR" sz="1200" dirty="0"/>
              <a:t>του Ίνκας</a:t>
            </a:r>
            <a:r>
              <a:rPr lang="en-US" sz="1200" dirty="0"/>
              <a:t> </a:t>
            </a:r>
            <a:r>
              <a:rPr lang="en-US" sz="1200" dirty="0" err="1"/>
              <a:t>Garcilaso</a:t>
            </a:r>
            <a:r>
              <a:rPr lang="en-US" sz="1200" dirty="0"/>
              <a:t> de la Vega (1609), </a:t>
            </a:r>
            <a:r>
              <a:rPr lang="el-GR" sz="1200" dirty="0"/>
              <a:t>παρουσιάζει τις θεραπείες με κοπριά από λάμα αναμεμειγμένη με συγκεκριμένο ζωικό λίπος, για αντιμετώπιση πολεμικών τραυμάτων</a:t>
            </a:r>
            <a:r>
              <a:rPr lang="en-US" sz="1200" dirty="0"/>
              <a:t>. </a:t>
            </a:r>
          </a:p>
          <a:p>
            <a:pPr marL="0" indent="0">
              <a:buNone/>
            </a:pPr>
            <a:r>
              <a:rPr lang="el-GR" sz="1200" dirty="0"/>
              <a:t>Ο </a:t>
            </a:r>
            <a:r>
              <a:rPr lang="en-US" sz="1200" dirty="0"/>
              <a:t>Joseph de Acosta (1590) </a:t>
            </a:r>
            <a:r>
              <a:rPr lang="el-GR" sz="1200" dirty="0"/>
              <a:t>στο έργο του </a:t>
            </a:r>
            <a:r>
              <a:rPr lang="en-US" sz="1200" dirty="0"/>
              <a:t>"Natural and Moral History of the Indies”, </a:t>
            </a:r>
            <a:r>
              <a:rPr lang="el-GR" sz="1200" dirty="0"/>
              <a:t>περιγράφεται η χρήση Αμερικανικών φυτών και οι φαρμακευτικές τους ιδιότητες, ενώ ο συγγραφέας υπογραμμίζει ότι ο προ-Κολομβιανός πολιτισμός των Άνδεων χρησιμοποιούσε τη δίαιτα ως θεραπευτική πρακτική, «χρήση και κατανάλωση προϊόντων διατροφής».</a:t>
            </a:r>
            <a:endParaRPr lang="es-ES" sz="1200" dirty="0"/>
          </a:p>
          <a:p>
            <a:pPr marL="0" indent="0">
              <a:buNone/>
            </a:pPr>
            <a:endParaRPr lang="es-ES" sz="1500" dirty="0"/>
          </a:p>
          <a:p>
            <a:pPr marL="0" indent="0">
              <a:buNone/>
            </a:pPr>
            <a:endParaRPr lang="es-ES" sz="1500" dirty="0"/>
          </a:p>
          <a:p>
            <a:pPr marL="0" indent="0">
              <a:buNone/>
            </a:pPr>
            <a:endParaRPr lang="es-ES" sz="15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r>
              <a:rPr lang="es-ES" sz="900" dirty="0"/>
              <a:t>Apuntes para la elaboración de una historia de la medicina tradicional andina* Notes </a:t>
            </a:r>
            <a:r>
              <a:rPr lang="es-ES" sz="900" dirty="0" err="1"/>
              <a:t>for</a:t>
            </a:r>
            <a:r>
              <a:rPr lang="es-ES" sz="900" dirty="0"/>
              <a:t> </a:t>
            </a:r>
            <a:r>
              <a:rPr lang="es-ES" sz="900" dirty="0" err="1"/>
              <a:t>the</a:t>
            </a:r>
            <a:r>
              <a:rPr lang="es-ES" sz="900" dirty="0"/>
              <a:t> </a:t>
            </a:r>
            <a:r>
              <a:rPr lang="es-ES" sz="900" dirty="0" err="1"/>
              <a:t>development</a:t>
            </a:r>
            <a:r>
              <a:rPr lang="es-ES" sz="900" dirty="0"/>
              <a:t> of a </a:t>
            </a:r>
            <a:r>
              <a:rPr lang="es-ES" sz="900" dirty="0" err="1"/>
              <a:t>history</a:t>
            </a:r>
            <a:r>
              <a:rPr lang="es-ES" sz="900" dirty="0"/>
              <a:t> of    </a:t>
            </a:r>
            <a:r>
              <a:rPr lang="es-ES" sz="900" dirty="0" err="1"/>
              <a:t>traditional</a:t>
            </a:r>
            <a:r>
              <a:rPr lang="es-ES" sz="900" dirty="0"/>
              <a:t> </a:t>
            </a:r>
            <a:r>
              <a:rPr lang="es-ES" sz="900" dirty="0" err="1"/>
              <a:t>Andean</a:t>
            </a:r>
            <a:r>
              <a:rPr lang="es-ES" sz="900" dirty="0"/>
              <a:t> medicine. Erick Devoto Bazán** Universidad de Lima. </a:t>
            </a:r>
            <a:r>
              <a:rPr lang="pt-BR" sz="900" dirty="0"/>
              <a:t>RIRA vol. 1, n° 2 (</a:t>
            </a:r>
            <a:r>
              <a:rPr lang="pt-BR" sz="900" dirty="0" err="1"/>
              <a:t>octubre</a:t>
            </a:r>
            <a:r>
              <a:rPr lang="pt-BR" sz="900" dirty="0"/>
              <a:t> 2016) pp. 79-116 / ISSN: 2415-5896 https://doi.org/10.18800/revistaira.201602.003</a:t>
            </a:r>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201486" y="1159523"/>
            <a:ext cx="8354961" cy="576809"/>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160389" y="1777429"/>
            <a:ext cx="8849032" cy="2270589"/>
          </a:xfrm>
          <a:solidFill>
            <a:schemeClr val="bg1"/>
          </a:solidFill>
        </p:spPr>
        <p:txBody>
          <a:bodyPr>
            <a:normAutofit fontScale="25000" lnSpcReduction="20000"/>
          </a:bodyPr>
          <a:lstStyle/>
          <a:p>
            <a:pPr marL="0" indent="0">
              <a:buNone/>
            </a:pPr>
            <a:endParaRPr lang="en-US" sz="3800" dirty="0"/>
          </a:p>
          <a:p>
            <a:pPr marL="0" indent="0">
              <a:buNone/>
            </a:pPr>
            <a:r>
              <a:rPr lang="el-GR" sz="4800" dirty="0"/>
              <a:t>Αποδείξεις θεραπείας </a:t>
            </a:r>
            <a:r>
              <a:rPr lang="el-GR" sz="4800" dirty="0" err="1"/>
              <a:t>πολυκυτταραιμίας</a:t>
            </a:r>
            <a:r>
              <a:rPr lang="el-GR" sz="4800" dirty="0"/>
              <a:t> και πονοκεφάλων:</a:t>
            </a:r>
            <a:endParaRPr lang="en-US" sz="4800" dirty="0"/>
          </a:p>
          <a:p>
            <a:pPr marL="0" indent="0">
              <a:buNone/>
            </a:pPr>
            <a:r>
              <a:rPr lang="el-GR" sz="4800" dirty="0"/>
              <a:t>Σημαντική απόδειξη της ποιότητας της </a:t>
            </a:r>
            <a:r>
              <a:rPr lang="el-GR" sz="4800" dirty="0" err="1"/>
              <a:t>αυτόχθονης</a:t>
            </a:r>
            <a:r>
              <a:rPr lang="el-GR" sz="4800" dirty="0"/>
              <a:t> ιατρικής ήταν η χρήση αφαίμαξης ως εργαλείο βελτίωσης της υγείας των ασθενών</a:t>
            </a:r>
            <a:r>
              <a:rPr lang="en-US" sz="4800" dirty="0"/>
              <a:t>. </a:t>
            </a:r>
          </a:p>
          <a:p>
            <a:pPr marL="0" indent="0">
              <a:buNone/>
            </a:pPr>
            <a:r>
              <a:rPr lang="el-GR" sz="4800" dirty="0"/>
              <a:t>Οι αφαιμάξεις εκτελούνταν από έμπειρους θεραπευτές που ονομάζονταν </a:t>
            </a:r>
            <a:r>
              <a:rPr lang="en-US" sz="4800" dirty="0" err="1"/>
              <a:t>Circay</a:t>
            </a:r>
            <a:r>
              <a:rPr lang="en-US" sz="4800" dirty="0"/>
              <a:t> </a:t>
            </a:r>
            <a:r>
              <a:rPr lang="en-US" sz="4800" dirty="0" err="1"/>
              <a:t>camayok</a:t>
            </a:r>
            <a:r>
              <a:rPr lang="en-US" sz="4800" dirty="0"/>
              <a:t>. </a:t>
            </a:r>
          </a:p>
          <a:p>
            <a:pPr marL="0" indent="0">
              <a:buNone/>
            </a:pPr>
            <a:r>
              <a:rPr lang="el-GR" sz="4800" dirty="0"/>
              <a:t>Όταν έφθασαν Ισπανοί στην Αμερική, επιβεβαίωσαν τη χρήση των αιμορραγιών στους Ίνκας, μιας και οι αιμορραγίες ήταν της μόδας στην Ευρώπη και το θεώρησαν απόδειξη του υψηλού επιπέδου της ιατρικής των Ίνκας.</a:t>
            </a:r>
            <a:r>
              <a:rPr lang="en-US" sz="4800" dirty="0"/>
              <a:t> </a:t>
            </a:r>
          </a:p>
          <a:p>
            <a:pPr marL="0" indent="0">
              <a:buNone/>
            </a:pPr>
            <a:r>
              <a:rPr lang="el-GR" sz="4800" dirty="0"/>
              <a:t>Οι προ-Κολομβιανοί πολιτισμοί ανέπτυξαν, λόγω της χρυσοθηρίας, διάφορα χειρουργικά εργαλεία όπως πολύ λεπτές βελόνες, κυρίως με αιχμές από πυρόλιθος, για πρόκληση αιμορραγίας. Οι προ-Κολομβιανοί πολιτισμοί αντιμετώπιζαν τον πόνο στο κεφάλι τρυπώντας τη</a:t>
            </a:r>
            <a:r>
              <a:rPr lang="en-US" sz="4800" dirty="0"/>
              <a:t> </a:t>
            </a:r>
            <a:r>
              <a:rPr lang="el-GR" sz="4800" dirty="0" err="1"/>
              <a:t>σφαγίτιδα</a:t>
            </a:r>
            <a:r>
              <a:rPr lang="el-GR" sz="4800" dirty="0"/>
              <a:t> φλέβα αλλά και κάνοντας αφαίμαξη ανάμεσα στα φρύδια, πάνω στη ράχη της μύτης. </a:t>
            </a:r>
            <a:endParaRPr lang="es-ES" sz="4800" dirty="0"/>
          </a:p>
          <a:p>
            <a:pPr marL="0" indent="0">
              <a:lnSpc>
                <a:spcPct val="100000"/>
              </a:lnSpc>
              <a:buNone/>
            </a:pPr>
            <a:endParaRPr lang="es-E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r>
              <a:rPr lang="en-US" sz="3200" dirty="0"/>
              <a:t>Jan G. R.  </a:t>
            </a:r>
            <a:r>
              <a:rPr lang="en-US" sz="3200" dirty="0" err="1"/>
              <a:t>Elferink</a:t>
            </a:r>
            <a:r>
              <a:rPr lang="es-PE" sz="3200" dirty="0"/>
              <a:t>. </a:t>
            </a:r>
            <a:r>
              <a:rPr lang="en-US" sz="3200" dirty="0"/>
              <a:t>The Inca healer: empirical medical knowledge and magic in pre-Columbian Peru. </a:t>
            </a:r>
            <a:r>
              <a:rPr lang="es-PE" sz="3200" dirty="0"/>
              <a:t>Revista de Indias, 2015, vol. LXXV, n.º 264 Págs. 323­350, ISSN: 0034­8341. </a:t>
            </a:r>
            <a:r>
              <a:rPr lang="en-US" sz="3200" dirty="0"/>
              <a:t>doi:10.3989/revindias.2015.011</a:t>
            </a:r>
            <a:endParaRPr lang="es-PE" sz="3200" dirty="0"/>
          </a:p>
          <a:p>
            <a:pPr marL="0" indent="0">
              <a:lnSpc>
                <a:spcPct val="100000"/>
              </a:lnSpc>
              <a:buNone/>
            </a:pPr>
            <a:endParaRPr lang="es-ES" sz="32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60388" y="882121"/>
            <a:ext cx="8354961" cy="667546"/>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303384" y="1549667"/>
            <a:ext cx="8396758" cy="2208944"/>
          </a:xfrm>
          <a:solidFill>
            <a:schemeClr val="bg1"/>
          </a:solidFill>
        </p:spPr>
        <p:txBody>
          <a:bodyPr>
            <a:normAutofit lnSpcReduction="10000"/>
          </a:bodyPr>
          <a:lstStyle/>
          <a:p>
            <a:pPr marL="0" indent="0" algn="just">
              <a:lnSpc>
                <a:spcPct val="100000"/>
              </a:lnSpc>
              <a:buNone/>
            </a:pPr>
            <a:r>
              <a:rPr lang="en-US" sz="1800" dirty="0"/>
              <a:t/>
            </a:r>
            <a:br>
              <a:rPr lang="en-US" sz="1800" dirty="0"/>
            </a:br>
            <a:r>
              <a:rPr lang="el-GR" sz="1200" dirty="0"/>
              <a:t>Χρονογράφοι όπως ο </a:t>
            </a:r>
            <a:r>
              <a:rPr lang="en-US" sz="1200" dirty="0" err="1"/>
              <a:t>Garcilazo</a:t>
            </a:r>
            <a:r>
              <a:rPr lang="en-US" sz="1200" dirty="0"/>
              <a:t> de la Vega, </a:t>
            </a:r>
            <a:r>
              <a:rPr lang="el-GR" sz="1200" dirty="0"/>
              <a:t>έγραψαν αρκετά σχετικά με τις θεραπείες των αυτόχθονων θεραπευτών. Ένα θέμα που τράβηξε την προσοχή του ήταν το φάρμακο που χρησιμοποιούνταν για την αναπαραγωγή. Ο</a:t>
            </a:r>
            <a:r>
              <a:rPr lang="en-US" sz="1200" dirty="0"/>
              <a:t> </a:t>
            </a:r>
            <a:r>
              <a:rPr lang="en-US" sz="1200" dirty="0" err="1"/>
              <a:t>Garcilazo</a:t>
            </a:r>
            <a:r>
              <a:rPr lang="en-US" sz="1200" dirty="0"/>
              <a:t> </a:t>
            </a:r>
            <a:r>
              <a:rPr lang="el-GR" sz="1200" dirty="0"/>
              <a:t>αναφέρει σε ένα από τα κείμενά του ότι αυτόχθονες ιατροί χρησιμοποιούσαν φυτά για την επίδρασή τους στην αρρενωπότητα.</a:t>
            </a:r>
            <a:r>
              <a:rPr lang="en-US" sz="1200" dirty="0"/>
              <a:t> </a:t>
            </a:r>
          </a:p>
          <a:p>
            <a:pPr marL="0" indent="0" algn="just">
              <a:lnSpc>
                <a:spcPct val="100000"/>
              </a:lnSpc>
              <a:buNone/>
            </a:pPr>
            <a:r>
              <a:rPr lang="el-GR" sz="1200" dirty="0"/>
              <a:t>Για παράδειγμα, περιέγραψε ότι το φυτό </a:t>
            </a:r>
            <a:r>
              <a:rPr lang="en-US" sz="1200" dirty="0" err="1"/>
              <a:t>huarnapu</a:t>
            </a:r>
            <a:r>
              <a:rPr lang="en-US" sz="1200" dirty="0"/>
              <a:t> </a:t>
            </a:r>
            <a:r>
              <a:rPr lang="el-GR" sz="1200" dirty="0"/>
              <a:t>τρίβονταν στην περιοχή του αιδοίου για να προκληθεί μεγαλύτερος ερεθισμός. Παρόμοια, ένας χρονογράφος με το όνομα </a:t>
            </a:r>
            <a:r>
              <a:rPr lang="en-US" sz="1200" dirty="0"/>
              <a:t>Santa Cruz </a:t>
            </a:r>
            <a:r>
              <a:rPr lang="en-US" sz="1200" dirty="0" err="1"/>
              <a:t>Pachacutic</a:t>
            </a:r>
            <a:r>
              <a:rPr lang="en-US" sz="1200" dirty="0"/>
              <a:t>, </a:t>
            </a:r>
            <a:r>
              <a:rPr lang="el-GR" sz="1200" dirty="0"/>
              <a:t>περιέγραψε πώς ο Ίνκας </a:t>
            </a:r>
            <a:r>
              <a:rPr lang="en-US" sz="1200" dirty="0" err="1"/>
              <a:t>Sinchi</a:t>
            </a:r>
            <a:r>
              <a:rPr lang="en-US" sz="1200" dirty="0"/>
              <a:t> Roca </a:t>
            </a:r>
            <a:r>
              <a:rPr lang="el-GR" sz="1200" dirty="0"/>
              <a:t>χρησιμοποιούσε το φυτό </a:t>
            </a:r>
            <a:r>
              <a:rPr lang="en-US" sz="1200" dirty="0" err="1"/>
              <a:t>Chotarguanarpu</a:t>
            </a:r>
            <a:r>
              <a:rPr lang="en-US" sz="1200" dirty="0"/>
              <a:t>. </a:t>
            </a:r>
          </a:p>
          <a:p>
            <a:pPr marL="0" indent="0" algn="just">
              <a:lnSpc>
                <a:spcPct val="100000"/>
              </a:lnSpc>
              <a:buNone/>
            </a:pPr>
            <a:r>
              <a:rPr lang="el-GR" sz="1200" dirty="0"/>
              <a:t>Το λιβάνι με </a:t>
            </a:r>
            <a:r>
              <a:rPr lang="en-US" sz="1200" dirty="0" err="1"/>
              <a:t>huallaquita</a:t>
            </a:r>
            <a:r>
              <a:rPr lang="en-US" sz="1200" dirty="0"/>
              <a:t> </a:t>
            </a:r>
            <a:r>
              <a:rPr lang="el-GR" sz="1200" dirty="0"/>
              <a:t>έχει ερεθιστικό αποτέλεσμα, το οποίο επιτυγχανόταν επίσης με τα σκουλήκια </a:t>
            </a:r>
            <a:r>
              <a:rPr lang="en-US" sz="1200" dirty="0" err="1"/>
              <a:t>sucama</a:t>
            </a:r>
            <a:r>
              <a:rPr lang="en-US" sz="1200" dirty="0"/>
              <a:t>. </a:t>
            </a:r>
            <a:r>
              <a:rPr lang="el-GR" sz="1200" dirty="0"/>
              <a:t>Το </a:t>
            </a:r>
            <a:r>
              <a:rPr lang="en-US" sz="1200" dirty="0" err="1"/>
              <a:t>chutarpulo</a:t>
            </a:r>
            <a:r>
              <a:rPr lang="en-US" sz="1200" dirty="0"/>
              <a:t> </a:t>
            </a:r>
            <a:r>
              <a:rPr lang="el-GR" sz="1200" dirty="0"/>
              <a:t>χρησιμοποιούνταν για τις στειρωτικές του ιδιότητες. </a:t>
            </a:r>
            <a:endParaRPr lang="en-US" sz="1200" dirty="0"/>
          </a:p>
          <a:p>
            <a:pPr marL="0" indent="0" algn="just">
              <a:lnSpc>
                <a:spcPct val="100000"/>
              </a:lnSpc>
              <a:buNone/>
            </a:pPr>
            <a:r>
              <a:rPr lang="el-GR" sz="1200" dirty="0"/>
              <a:t>Σύμφωνα με τον </a:t>
            </a:r>
            <a:r>
              <a:rPr lang="en-US" sz="1200" dirty="0" err="1"/>
              <a:t>Garcilaso</a:t>
            </a:r>
            <a:r>
              <a:rPr lang="el-GR" sz="1200" dirty="0"/>
              <a:t>, ήταν γνωστό ότι το φυτό </a:t>
            </a:r>
            <a:r>
              <a:rPr lang="en-US" sz="1200" dirty="0" err="1"/>
              <a:t>añus</a:t>
            </a:r>
            <a:r>
              <a:rPr lang="en-US" sz="1200" dirty="0"/>
              <a:t> </a:t>
            </a:r>
            <a:r>
              <a:rPr lang="el-GR" sz="1200" dirty="0"/>
              <a:t>μπορούσε να μειώσει τη σεξουαλική ικανότητα ως αντισυλληπτικό</a:t>
            </a:r>
            <a:r>
              <a:rPr lang="en-US" sz="1200" dirty="0"/>
              <a:t>. </a:t>
            </a:r>
            <a:endParaRPr lang="es-ES" sz="1200" dirty="0"/>
          </a:p>
          <a:p>
            <a:pPr marL="0" indent="0">
              <a:lnSpc>
                <a:spcPct val="100000"/>
              </a:lnSpc>
              <a:buNone/>
            </a:pPr>
            <a:endParaRPr lang="es-PE" sz="1700" dirty="0">
              <a:solidFill>
                <a:srgbClr val="FF0000"/>
              </a:solidFill>
            </a:endParaRPr>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1023858"/>
            <a:ext cx="7886700" cy="68165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03434" y="1369219"/>
            <a:ext cx="8380794"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marL="0" indent="0" algn="just">
              <a:buNone/>
            </a:pPr>
            <a:r>
              <a:rPr lang="es-PE" sz="1200" b="1" dirty="0"/>
              <a:t> </a:t>
            </a:r>
            <a:r>
              <a:rPr lang="en-US" sz="1200" dirty="0"/>
              <a:t> </a:t>
            </a:r>
            <a:r>
              <a:rPr lang="el-GR" sz="1200" dirty="0"/>
              <a:t>Οι </a:t>
            </a:r>
            <a:r>
              <a:rPr lang="el-GR" sz="1200" dirty="0" err="1"/>
              <a:t>κοπρολίτες</a:t>
            </a:r>
            <a:r>
              <a:rPr lang="el-GR" sz="1200" dirty="0"/>
              <a:t> (υπολείμματα κοπράνων) των προ-Κολομβιανών πολιτισμών μελετήθηκαν αρκετά χάρη στα υπολείμματα αποχωρητηρίων που βρέθηκαν σε τάφους γύρω από την περιοχή του Περού</a:t>
            </a:r>
            <a:r>
              <a:rPr lang="en-US" sz="1200" dirty="0"/>
              <a:t>.</a:t>
            </a: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marL="0" indent="0" algn="just">
              <a:buNone/>
            </a:pP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595902" y="1934901"/>
            <a:ext cx="7384318" cy="623248"/>
          </a:xfrm>
          <a:prstGeom prst="rect">
            <a:avLst/>
          </a:prstGeom>
        </p:spPr>
        <p:txBody>
          <a:bodyPr wrap="square" lIns="68580" tIns="34290" rIns="68580" bIns="34290">
            <a:spAutoFit/>
          </a:bodyPr>
          <a:lstStyle/>
          <a:p>
            <a:pPr algn="just"/>
            <a:r>
              <a:rPr lang="el-GR" sz="1200" dirty="0"/>
              <a:t>Οι </a:t>
            </a:r>
            <a:r>
              <a:rPr lang="el-GR" sz="1200" dirty="0" err="1"/>
              <a:t>κοπρολίτες</a:t>
            </a:r>
            <a:r>
              <a:rPr lang="el-GR" sz="1200" dirty="0"/>
              <a:t> είναι τα ξηρά και ογκώδη κόπρανα, τα οποία έχουν σκληρύνει λόγω της αφυδάτωσης και που, σωστά επεξεργασμένα, μπορούν να μας δώσουν πληροφορίες σχετικά με την υγεία, αλλά και άλλα στοιχεία, όπως για εντερικά παράσιτα στους ασθενείς από τους οποίους προήλθαν</a:t>
            </a:r>
            <a:r>
              <a:rPr lang="en-US" sz="1200" dirty="0"/>
              <a:t>.</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073" y="993035"/>
            <a:ext cx="7886700" cy="63028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870273"/>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800734"/>
            <a:ext cx="8510154" cy="1946687"/>
          </a:xfrm>
          <a:prstGeom prst="rect">
            <a:avLst/>
          </a:prstGeom>
        </p:spPr>
        <p:txBody>
          <a:bodyPr wrap="square" lIns="68580" tIns="34290" rIns="68580" bIns="34290">
            <a:spAutoFit/>
          </a:bodyPr>
          <a:lstStyle/>
          <a:p>
            <a:r>
              <a:rPr lang="es-PE" b="1" dirty="0"/>
              <a:t> </a:t>
            </a:r>
            <a:r>
              <a:rPr lang="el-GR" sz="1200" dirty="0"/>
              <a:t>Οι </a:t>
            </a:r>
            <a:r>
              <a:rPr lang="el-GR" sz="1200" dirty="0" err="1"/>
              <a:t>κοπρολίτες</a:t>
            </a:r>
            <a:r>
              <a:rPr lang="el-GR" sz="1200" dirty="0"/>
              <a:t> «είναι τα ξηρά και ογκώδη κόπρανα, τα οποία έχουν σκληρύνει λόγω της αφυδάτωσης και που, σωστά επεξεργασμένα, μπορούν να μας δώσουν πληροφορίες σχετικά με εντερικά παράσιτα στους ασθενείς από τους οποίους προήλθαν» </a:t>
            </a:r>
            <a:r>
              <a:rPr lang="en-US" sz="1200" dirty="0"/>
              <a:t>(</a:t>
            </a:r>
            <a:r>
              <a:rPr lang="en-US" sz="1200" dirty="0" err="1"/>
              <a:t>Pamo</a:t>
            </a:r>
            <a:r>
              <a:rPr lang="en-US" sz="1200" dirty="0"/>
              <a:t>).</a:t>
            </a:r>
            <a:endParaRPr lang="es-PE" sz="1200" dirty="0"/>
          </a:p>
          <a:p>
            <a:endParaRPr lang="en-US" sz="1200" dirty="0"/>
          </a:p>
          <a:p>
            <a:r>
              <a:rPr lang="en-US" sz="1200" dirty="0"/>
              <a:t> </a:t>
            </a:r>
            <a:r>
              <a:rPr lang="el-GR" sz="1200" dirty="0"/>
              <a:t>Η μελέτη των </a:t>
            </a:r>
            <a:r>
              <a:rPr lang="el-GR" sz="1200" dirty="0" err="1"/>
              <a:t>κοπρολιτών</a:t>
            </a:r>
            <a:r>
              <a:rPr lang="el-GR" sz="1200" dirty="0"/>
              <a:t> σε αποχωρητήρια </a:t>
            </a:r>
            <a:r>
              <a:rPr lang="el-GR" sz="1200" dirty="0" err="1"/>
              <a:t>προ-Ισπανικών</a:t>
            </a:r>
            <a:r>
              <a:rPr lang="el-GR" sz="1200" dirty="0"/>
              <a:t> καταλοίπων δείχνει πολλά εντερικά παράσιτα.</a:t>
            </a:r>
            <a:r>
              <a:rPr lang="en-US" sz="1200" dirty="0"/>
              <a:t> </a:t>
            </a:r>
          </a:p>
          <a:p>
            <a:endParaRPr lang="en-US" sz="1200" dirty="0"/>
          </a:p>
          <a:p>
            <a:r>
              <a:rPr lang="el-GR" sz="1200" dirty="0"/>
              <a:t>Στο </a:t>
            </a:r>
            <a:r>
              <a:rPr lang="en-US" sz="1200" dirty="0"/>
              <a:t>Los Gavilanes (Ancash), </a:t>
            </a:r>
            <a:r>
              <a:rPr lang="el-GR" sz="1200" dirty="0"/>
              <a:t>βρέθηκαν κατάλοιπα του</a:t>
            </a:r>
            <a:r>
              <a:rPr lang="en-US" sz="1200" dirty="0"/>
              <a:t> 2850 </a:t>
            </a:r>
            <a:r>
              <a:rPr lang="el-GR" sz="1200" dirty="0"/>
              <a:t>με</a:t>
            </a:r>
            <a:r>
              <a:rPr lang="en-US" sz="1200" dirty="0"/>
              <a:t> 2700 </a:t>
            </a:r>
            <a:r>
              <a:rPr lang="el-GR" sz="1200" dirty="0" err="1"/>
              <a:t>π.Χ</a:t>
            </a:r>
            <a:r>
              <a:rPr lang="en-US" sz="1200" dirty="0"/>
              <a:t>, </a:t>
            </a:r>
            <a:r>
              <a:rPr lang="el-GR" sz="1200" dirty="0"/>
              <a:t>που αντιστοιχεί στην Ύστερη Αρχαϊκή περίοδο, όπου ανιχνεύθηκαν αυγά από </a:t>
            </a:r>
            <a:r>
              <a:rPr lang="en-US" sz="1200" dirty="0" err="1"/>
              <a:t>Diphyllobotríum</a:t>
            </a:r>
            <a:r>
              <a:rPr lang="en-US" sz="1200" dirty="0"/>
              <a:t> </a:t>
            </a:r>
            <a:r>
              <a:rPr lang="en-US" sz="1200" dirty="0" err="1"/>
              <a:t>pacificum</a:t>
            </a:r>
            <a:r>
              <a:rPr lang="en-US" sz="1200" dirty="0"/>
              <a:t>.</a:t>
            </a:r>
          </a:p>
          <a:p>
            <a:endParaRPr lang="en-US" sz="1200" dirty="0"/>
          </a:p>
          <a:p>
            <a:r>
              <a:rPr lang="en-US" sz="1200" dirty="0"/>
              <a:t> </a:t>
            </a:r>
            <a:r>
              <a:rPr lang="el-GR" sz="1200" dirty="0"/>
              <a:t>Σε κατάλοιπα του πολιτισμού </a:t>
            </a:r>
            <a:r>
              <a:rPr lang="en-US" sz="1200" dirty="0" err="1"/>
              <a:t>Chiribaya</a:t>
            </a:r>
            <a:r>
              <a:rPr lang="en-US" sz="1200" dirty="0"/>
              <a:t>, </a:t>
            </a:r>
            <a:r>
              <a:rPr lang="el-GR" sz="1200" dirty="0"/>
              <a:t>ανάμεσα στο </a:t>
            </a:r>
            <a:r>
              <a:rPr lang="en-US" sz="1200" dirty="0"/>
              <a:t>700 </a:t>
            </a:r>
            <a:r>
              <a:rPr lang="el-GR" sz="1200" dirty="0"/>
              <a:t>και το</a:t>
            </a:r>
            <a:r>
              <a:rPr lang="en-US" sz="1200" dirty="0"/>
              <a:t> 1350 </a:t>
            </a:r>
            <a:r>
              <a:rPr lang="el-GR" sz="1200" dirty="0"/>
              <a:t>μ.Χ.</a:t>
            </a:r>
            <a:r>
              <a:rPr lang="en-US" sz="1200" dirty="0"/>
              <a:t>, </a:t>
            </a:r>
            <a:r>
              <a:rPr lang="el-GR" sz="1200" dirty="0"/>
              <a:t>βρέθηκαν αυγά από </a:t>
            </a:r>
            <a:r>
              <a:rPr lang="en-US" sz="1200" dirty="0"/>
              <a:t>D. </a:t>
            </a:r>
            <a:r>
              <a:rPr lang="en-US" sz="1200" dirty="0" err="1"/>
              <a:t>pacificum</a:t>
            </a:r>
            <a:r>
              <a:rPr lang="en-US" sz="1200" dirty="0"/>
              <a:t> </a:t>
            </a:r>
            <a:r>
              <a:rPr lang="el-GR" sz="1200" dirty="0"/>
              <a:t>και</a:t>
            </a:r>
            <a:r>
              <a:rPr lang="en-US" sz="1200" dirty="0"/>
              <a:t> T. Trichuris</a:t>
            </a:r>
            <a:r>
              <a:rPr lang="el-GR" sz="1200" dirty="0"/>
              <a:t> στους </a:t>
            </a:r>
            <a:r>
              <a:rPr lang="el-GR" sz="1200" dirty="0" err="1"/>
              <a:t>κοπρολίτες</a:t>
            </a:r>
            <a:r>
              <a:rPr lang="en-US" sz="1200" dirty="0"/>
              <a:t>.</a:t>
            </a:r>
            <a:endParaRPr lang="es-PE" sz="1200" dirty="0"/>
          </a:p>
        </p:txBody>
      </p:sp>
      <p:sp>
        <p:nvSpPr>
          <p:cNvPr id="5" name="4 CuadroTexto"/>
          <p:cNvSpPr txBox="1"/>
          <p:nvPr/>
        </p:nvSpPr>
        <p:spPr>
          <a:xfrm>
            <a:off x="613063" y="4199095"/>
            <a:ext cx="7190510" cy="577081"/>
          </a:xfrm>
          <a:prstGeom prst="rect">
            <a:avLst/>
          </a:prstGeom>
          <a:noFill/>
        </p:spPr>
        <p:txBody>
          <a:bodyPr wrap="square" lIns="68580" tIns="34290" rIns="68580" bIns="34290" rtlCol="0">
            <a:spAutoFit/>
          </a:bodyPr>
          <a:lstStyle/>
          <a:p>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2"/>
              </a:rPr>
              <a:t>http://sisbib.unmsm.edu.pe/bibvirtualdata/libros/2007/med_reumat/a02es.pdf</a:t>
            </a:r>
            <a:r>
              <a:rPr lang="en-US" sz="800" dirty="0"/>
              <a:t> (Spanish), </a:t>
            </a:r>
            <a:r>
              <a:rPr lang="en-US" sz="800" dirty="0">
                <a:hlinkClick r:id="rId3"/>
              </a:rPr>
              <a:t>http://sisbib.unmsm.edu.pe/bibvirtualdata/libros/2007/med_reumat/a02in.pdf</a:t>
            </a:r>
            <a:r>
              <a:rPr lang="en-US" sz="800" dirty="0"/>
              <a:t>   (English</a:t>
            </a:r>
            <a:endParaRPr lang="es-PE" sz="800" dirty="0"/>
          </a:p>
          <a:p>
            <a:endParaRPr lang="es-PE" sz="800" dirty="0"/>
          </a:p>
        </p:txBody>
      </p:sp>
    </p:spTree>
    <p:extLst>
      <p:ext uri="{BB962C8B-B14F-4D97-AF65-F5344CB8AC3E}">
        <p14:creationId xmlns:p14="http://schemas.microsoft.com/office/powerpoint/2010/main" val="3775939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499" y="938160"/>
            <a:ext cx="7886700" cy="63378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870273"/>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706301"/>
            <a:ext cx="8239991" cy="1915909"/>
          </a:xfrm>
          <a:prstGeom prst="rect">
            <a:avLst/>
          </a:prstGeom>
        </p:spPr>
        <p:txBody>
          <a:bodyPr wrap="square" lIns="68580" tIns="34290" rIns="68580" bIns="34290">
            <a:spAutoFit/>
          </a:bodyPr>
          <a:lstStyle/>
          <a:p>
            <a:pPr marL="257175" indent="-257175" algn="just"/>
            <a:r>
              <a:rPr lang="el-GR" sz="1200" dirty="0"/>
              <a:t>Αποτελέσματα έρευνας στους </a:t>
            </a:r>
            <a:r>
              <a:rPr lang="el-GR" sz="1200" dirty="0" err="1"/>
              <a:t>κοπρολίτες</a:t>
            </a:r>
            <a:r>
              <a:rPr lang="el-GR" sz="1200" dirty="0"/>
              <a:t>:</a:t>
            </a:r>
            <a:endParaRPr lang="es-PE" sz="1200" dirty="0"/>
          </a:p>
          <a:p>
            <a:pPr marL="257175" indent="-257175" algn="just"/>
            <a:endParaRPr lang="es-PE" sz="1200" dirty="0"/>
          </a:p>
          <a:p>
            <a:pPr marL="257175" indent="-257175" algn="just"/>
            <a:r>
              <a:rPr lang="el-GR" sz="1200" dirty="0"/>
              <a:t>Αυγά από </a:t>
            </a:r>
            <a:r>
              <a:rPr lang="en-US" sz="1200" dirty="0"/>
              <a:t>Enterobius vermicularis</a:t>
            </a:r>
          </a:p>
          <a:p>
            <a:pPr marL="257175" indent="-257175" algn="just"/>
            <a:r>
              <a:rPr lang="en-US" sz="1200" dirty="0" err="1"/>
              <a:t>Ascaris</a:t>
            </a:r>
            <a:r>
              <a:rPr lang="en-US" sz="1200" dirty="0"/>
              <a:t> </a:t>
            </a:r>
            <a:r>
              <a:rPr lang="en-US" sz="1200" dirty="0" err="1"/>
              <a:t>lumbricoides</a:t>
            </a:r>
            <a:endParaRPr lang="en-US" sz="1200" dirty="0"/>
          </a:p>
          <a:p>
            <a:pPr marL="257175" indent="-257175" algn="just"/>
            <a:r>
              <a:rPr lang="en-US" sz="1200" dirty="0" err="1"/>
              <a:t>Trichiura</a:t>
            </a:r>
            <a:r>
              <a:rPr lang="en-US" sz="1200" dirty="0"/>
              <a:t> </a:t>
            </a:r>
            <a:r>
              <a:rPr lang="en-US" sz="1200" dirty="0" err="1"/>
              <a:t>trichuris</a:t>
            </a:r>
            <a:endParaRPr lang="en-US" sz="1200" dirty="0"/>
          </a:p>
          <a:p>
            <a:pPr marL="257175" indent="-257175" algn="just"/>
            <a:r>
              <a:rPr lang="en-US" sz="1200" dirty="0"/>
              <a:t>Giardia lamblia</a:t>
            </a:r>
          </a:p>
          <a:p>
            <a:pPr marL="257175" indent="-257175" algn="just"/>
            <a:r>
              <a:rPr lang="el-GR" sz="1200" dirty="0"/>
              <a:t>Μεταξύ άλλων </a:t>
            </a:r>
            <a:r>
              <a:rPr lang="en-US" sz="1200" dirty="0"/>
              <a:t>.</a:t>
            </a:r>
          </a:p>
          <a:p>
            <a:pPr marL="257175" indent="-257175" algn="just"/>
            <a:endParaRPr lang="en-US" sz="1200" dirty="0"/>
          </a:p>
          <a:p>
            <a:pPr algn="just"/>
            <a:r>
              <a:rPr lang="el-GR" sz="1200" dirty="0"/>
              <a:t>Η ανάλυση των </a:t>
            </a:r>
            <a:r>
              <a:rPr lang="el-GR" sz="1200" dirty="0" err="1"/>
              <a:t>κοπρολιτών</a:t>
            </a:r>
            <a:r>
              <a:rPr lang="el-GR" sz="1200" dirty="0"/>
              <a:t> αποκάλυψε ότι οι αρχαίοι προ-Κολομβιανοί και Ίνκας άποικοι ζούσαν με εντερικά παράσιτα και ότι κάποια φαρμακευτικά φυτά χρησιμοποιούνταν για την καταπολέμησή τους</a:t>
            </a:r>
            <a:endParaRPr lang="es-PE" sz="1200" dirty="0"/>
          </a:p>
        </p:txBody>
      </p:sp>
      <p:sp>
        <p:nvSpPr>
          <p:cNvPr id="5" name="4 CuadroTexto"/>
          <p:cNvSpPr txBox="1"/>
          <p:nvPr/>
        </p:nvSpPr>
        <p:spPr>
          <a:xfrm>
            <a:off x="479499" y="4407178"/>
            <a:ext cx="7190510" cy="196208"/>
          </a:xfrm>
          <a:prstGeom prst="rect">
            <a:avLst/>
          </a:prstGeom>
          <a:noFill/>
        </p:spPr>
        <p:txBody>
          <a:bodyPr wrap="square" lIns="68580" tIns="34290" rIns="68580" bIns="34290" rtlCol="0">
            <a:spAutoFit/>
          </a:bodyPr>
          <a:lstStyle/>
          <a:p>
            <a:r>
              <a:rPr lang="es-PE" sz="800" dirty="0"/>
              <a:t>GUERRA, Francisco; SÁNCHEZ, </a:t>
            </a:r>
            <a:r>
              <a:rPr lang="es-PE" sz="800" dirty="0" err="1"/>
              <a:t>Maréa</a:t>
            </a:r>
            <a:r>
              <a:rPr lang="es-PE" sz="800" dirty="0"/>
              <a:t> C. Las enfermedades del hombre americano. </a:t>
            </a:r>
            <a:r>
              <a:rPr lang="es-PE" sz="800" i="1" dirty="0"/>
              <a:t>Quinto Centenario</a:t>
            </a:r>
            <a:r>
              <a:rPr lang="es-PE" sz="800" dirty="0"/>
              <a:t>, 1990, vol. 16, p. 19-52.</a:t>
            </a:r>
          </a:p>
        </p:txBody>
      </p:sp>
    </p:spTree>
    <p:extLst>
      <p:ext uri="{BB962C8B-B14F-4D97-AF65-F5344CB8AC3E}">
        <p14:creationId xmlns:p14="http://schemas.microsoft.com/office/powerpoint/2010/main" val="377593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409" y="85947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727363" y="1741691"/>
            <a:ext cx="7834745" cy="654025"/>
          </a:xfrm>
          <a:prstGeom prst="rect">
            <a:avLst/>
          </a:prstGeom>
        </p:spPr>
        <p:txBody>
          <a:bodyPr wrap="square" lIns="68580" tIns="34290" rIns="68580" bIns="34290">
            <a:spAutoFit/>
          </a:bodyPr>
          <a:lstStyle/>
          <a:p>
            <a:pPr marL="257175" indent="-257175" algn="just"/>
            <a:r>
              <a:rPr lang="es-PE" sz="1200" dirty="0"/>
              <a:t>c. </a:t>
            </a:r>
            <a:r>
              <a:rPr lang="el-GR" sz="1200" dirty="0"/>
              <a:t>Η μελέτη σκελετικών καταλοίπων από μούμιες αποκάλυψε πληροφορίες σχετικά με νόσους και θεραπείες σε αυτές τις προ-Κολομβιανές και Ίνκας πόλεις. </a:t>
            </a:r>
            <a:endParaRPr lang="es-PE" sz="1200" dirty="0"/>
          </a:p>
          <a:p>
            <a:pPr marL="257175" indent="-257175" algn="just">
              <a:buFont typeface="+mj-lt"/>
              <a:buAutoNum type="alphaLcPeriod"/>
            </a:pPr>
            <a:endParaRPr lang="es-PE" dirty="0"/>
          </a:p>
        </p:txBody>
      </p:sp>
    </p:spTree>
    <p:extLst>
      <p:ext uri="{BB962C8B-B14F-4D97-AF65-F5344CB8AC3E}">
        <p14:creationId xmlns:p14="http://schemas.microsoft.com/office/powerpoint/2010/main" val="3775939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918314"/>
            <a:ext cx="7886700" cy="486444"/>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685624"/>
          </a:xfrm>
          <a:prstGeom prst="rect">
            <a:avLst/>
          </a:prstGeom>
        </p:spPr>
        <p:txBody>
          <a:bodyPr wrap="square" lIns="68580" tIns="34290" rIns="68580" bIns="34290">
            <a:spAutoFit/>
          </a:bodyPr>
          <a:lstStyle/>
          <a:p>
            <a:endParaRPr lang="en-US" sz="1200" dirty="0"/>
          </a:p>
          <a:p>
            <a:r>
              <a:rPr lang="el-GR" sz="1200" dirty="0"/>
              <a:t>Η μελέτη των σκελετικών καταλοίπων προ-Κολομβιανών πολιτισμών και πολιτισμών Ίνκας απέφερε επίσης αποδείξεις νοσημάτων του </a:t>
            </a:r>
            <a:r>
              <a:rPr lang="el-GR" sz="1200" dirty="0" err="1"/>
              <a:t>ωτός</a:t>
            </a:r>
            <a:r>
              <a:rPr lang="el-GR" sz="1200" dirty="0"/>
              <a:t>. </a:t>
            </a:r>
            <a:endParaRPr lang="en-US" sz="1200" dirty="0"/>
          </a:p>
          <a:p>
            <a:endParaRPr lang="en-US" sz="1200" dirty="0"/>
          </a:p>
          <a:p>
            <a:r>
              <a:rPr lang="el-GR" sz="1200" dirty="0"/>
              <a:t>Βρέθηκαν σε κρανία, οστικά επάρματα επονομαζόμενα και «οστεώματα του εξωτερικού ακουστικού πόρου», αυτές οι  δυσμορφίες ανευρίσκονται ως αντίδραση σε συχνές λοιμώξεις του εξωτερικού ακουστικού πόρου. </a:t>
            </a:r>
            <a:endParaRPr lang="en-US" sz="1200" dirty="0"/>
          </a:p>
          <a:p>
            <a:endParaRPr lang="en-US" sz="1200" dirty="0"/>
          </a:p>
          <a:p>
            <a:r>
              <a:rPr lang="en-US" sz="1200" dirty="0"/>
              <a:t> </a:t>
            </a:r>
            <a:r>
              <a:rPr lang="el-GR" sz="1200" dirty="0"/>
              <a:t>Αξίζει να σημειωθεί ότι οι πρόγονοί μας ήταν συλλέκτες οστρακοειδών</a:t>
            </a:r>
            <a:r>
              <a:rPr lang="en-US" sz="1200" dirty="0"/>
              <a:t> </a:t>
            </a:r>
            <a:r>
              <a:rPr lang="el-GR" sz="1200" dirty="0"/>
              <a:t>σε βαθιά ύδατα και καθώς οι συγκεκριμένες βλάβες είναι συχνές σε παράκτιες πόλεις ή κοντά σε μεγάλες λίμνες, συνάγεται ότι υπήρχε συσχετισμός μεταξύ της καταδυτικής δραστηριότητας και της συγκεκριμένης βλάβης.</a:t>
            </a:r>
            <a:endParaRPr lang="es-PE" sz="1200" dirty="0"/>
          </a:p>
          <a:p>
            <a:endParaRPr lang="es-PE" sz="1500" dirty="0"/>
          </a:p>
          <a:p>
            <a:endParaRPr lang="es-PE" dirty="0"/>
          </a:p>
          <a:p>
            <a:endParaRPr lang="es-PE" dirty="0"/>
          </a:p>
          <a:p>
            <a:endParaRPr lang="es-PE" sz="900" dirty="0"/>
          </a:p>
          <a:p>
            <a:endParaRPr lang="es-PE" sz="900" dirty="0"/>
          </a:p>
          <a:p>
            <a:endParaRPr lang="es-PE" sz="900" dirty="0"/>
          </a:p>
          <a:p>
            <a:endParaRPr lang="es-PE" sz="900" dirty="0"/>
          </a:p>
          <a:p>
            <a:r>
              <a:rPr lang="es-PE" sz="900" dirty="0" err="1"/>
              <a:t>Pamo</a:t>
            </a:r>
            <a:r>
              <a:rPr lang="es-PE" sz="900" dirty="0"/>
              <a:t> Reyna Oscar. Medicina Prehispánica. En Alarcón Graciela, Espinoza Luis, </a:t>
            </a:r>
            <a:r>
              <a:rPr lang="es-PE" sz="900" dirty="0" err="1"/>
              <a:t>Pamo</a:t>
            </a:r>
            <a:r>
              <a:rPr lang="es-PE" sz="900" dirty="0"/>
              <a:t>-Reyna Oscar, Eds. Medicina y Reumatología Peruanas: historia y aportes. Lima, Comité Organizador PANLAR 2006. </a:t>
            </a:r>
            <a:r>
              <a:rPr lang="en-US" sz="900" dirty="0">
                <a:hlinkClick r:id="rId2"/>
              </a:rPr>
              <a:t>http://sisbib.unmsm.edu.pe/bibvirtualdata/libros/2007/med_reumat/a02es.pdf</a:t>
            </a:r>
            <a:r>
              <a:rPr lang="en-US" sz="900" dirty="0"/>
              <a:t> (Spanish), </a:t>
            </a:r>
            <a:r>
              <a:rPr lang="en-US" sz="900" dirty="0">
                <a:hlinkClick r:id="rId3"/>
              </a:rPr>
              <a:t>http://sisbib.unmsm.edu.pe/bibvirtualdata/libros/2007/med_reumat/a02in.pdf</a:t>
            </a:r>
            <a:r>
              <a:rPr lang="en-US" sz="900" dirty="0"/>
              <a:t>   (English)</a:t>
            </a:r>
            <a:endParaRPr lang="es-PE" sz="9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83612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331681"/>
          </a:xfrm>
          <a:prstGeom prst="rect">
            <a:avLst/>
          </a:prstGeom>
        </p:spPr>
        <p:txBody>
          <a:bodyPr wrap="square" lIns="68580" tIns="34290" rIns="68580" bIns="34290">
            <a:spAutoFit/>
          </a:bodyPr>
          <a:lstStyle/>
          <a:p>
            <a:endParaRPr lang="en-US" sz="1200" dirty="0"/>
          </a:p>
          <a:p>
            <a:r>
              <a:rPr lang="el-GR" sz="1200" dirty="0"/>
              <a:t>Η μελέτη οστικών υπολειμμάτων από μούμιες προ-Ίνκας και Ίνκας κατέδειξε επίσης στοιχεία φυματίωσης της σπονδυλικής στήλης ή νόσο του </a:t>
            </a:r>
            <a:r>
              <a:rPr lang="en-US" sz="1200" dirty="0"/>
              <a:t>Pott. (1, 2)</a:t>
            </a:r>
          </a:p>
          <a:p>
            <a:endParaRPr lang="en-US" sz="1200" b="1" dirty="0">
              <a:solidFill>
                <a:schemeClr val="accent2"/>
              </a:solidFill>
              <a:effectLst>
                <a:outerShdw blurRad="38100" dist="38100" dir="2700000" algn="tl">
                  <a:srgbClr val="000000">
                    <a:alpha val="43137"/>
                  </a:srgbClr>
                </a:outerShdw>
              </a:effectLst>
              <a:latin typeface="+mj-lt"/>
              <a:ea typeface="+mj-ea"/>
              <a:cs typeface="+mj-cs"/>
            </a:endParaRPr>
          </a:p>
          <a:p>
            <a:r>
              <a:rPr lang="en-US" sz="1200" dirty="0"/>
              <a:t> </a:t>
            </a:r>
            <a:r>
              <a:rPr lang="el-GR" sz="1200" dirty="0"/>
              <a:t>Τα οστά υποβλήθηκαν σε ακτινολογικές και μοριακές εξετάσεις για επιβεβαίωση της διάγνωσης.</a:t>
            </a:r>
            <a:r>
              <a:rPr lang="en-US" sz="1200" dirty="0"/>
              <a:t> </a:t>
            </a:r>
          </a:p>
          <a:p>
            <a:endParaRPr lang="en-US" sz="1200" dirty="0"/>
          </a:p>
          <a:p>
            <a:r>
              <a:rPr lang="el-GR" sz="1200" dirty="0"/>
              <a:t>Ακτινολογική εξέταση </a:t>
            </a:r>
            <a:r>
              <a:rPr lang="en-US" sz="1200" dirty="0"/>
              <a:t>+ </a:t>
            </a:r>
            <a:r>
              <a:rPr lang="el-GR" sz="1200" dirty="0"/>
              <a:t>εξέταση αλυσιδωτής αντίδρασης </a:t>
            </a:r>
            <a:r>
              <a:rPr lang="el-GR" sz="1200" dirty="0" err="1"/>
              <a:t>πολυμεράσης</a:t>
            </a:r>
            <a:r>
              <a:rPr lang="el-GR" sz="1200" dirty="0"/>
              <a:t> </a:t>
            </a:r>
            <a:r>
              <a:rPr lang="en-US" sz="1200" dirty="0"/>
              <a:t>(PCR) = </a:t>
            </a:r>
            <a:r>
              <a:rPr lang="el-GR" sz="1200" dirty="0"/>
              <a:t>φυματίωση της σπονδυλικής στήλης ή νόσος του </a:t>
            </a:r>
            <a:r>
              <a:rPr lang="en-US" sz="1200" dirty="0"/>
              <a:t>Pott.</a:t>
            </a:r>
            <a:endParaRPr lang="es-PE" sz="1200" dirty="0"/>
          </a:p>
          <a:p>
            <a:endParaRPr lang="es-PE" sz="1200" dirty="0"/>
          </a:p>
          <a:p>
            <a:endParaRPr lang="es-PE" dirty="0"/>
          </a:p>
          <a:p>
            <a:endParaRPr lang="es-PE" sz="900" dirty="0"/>
          </a:p>
          <a:p>
            <a:endParaRPr lang="es-PE" sz="900" dirty="0"/>
          </a:p>
          <a:p>
            <a:endParaRPr lang="es-PE" sz="900" dirty="0"/>
          </a:p>
          <a:p>
            <a:endParaRPr lang="es-PE" sz="900" dirty="0"/>
          </a:p>
          <a:p>
            <a:r>
              <a:rPr lang="es-PE" sz="900" dirty="0"/>
              <a:t>1. </a:t>
            </a:r>
            <a:r>
              <a:rPr lang="en-US" sz="900" dirty="0"/>
              <a:t>GUILLÉN, Sonia E. A History of </a:t>
            </a:r>
            <a:r>
              <a:rPr lang="en-US" sz="900" dirty="0" err="1"/>
              <a:t>paleopathology</a:t>
            </a:r>
            <a:r>
              <a:rPr lang="en-US" sz="900" dirty="0"/>
              <a:t> in Peru and Northern Chile: From head hunting to head counting. </a:t>
            </a:r>
            <a:r>
              <a:rPr lang="en-US" sz="900" i="1" dirty="0"/>
              <a:t>The global history of </a:t>
            </a:r>
            <a:r>
              <a:rPr lang="en-US" sz="900" i="1" dirty="0" err="1"/>
              <a:t>paleopathology</a:t>
            </a:r>
            <a:r>
              <a:rPr lang="en-US" sz="900" i="1" dirty="0"/>
              <a:t>: Pioneers and prospects</a:t>
            </a:r>
            <a:r>
              <a:rPr lang="en-US" sz="900" dirty="0"/>
              <a:t>, 2012, p. 312-328.</a:t>
            </a:r>
            <a:endParaRPr lang="es-PE" sz="900" dirty="0"/>
          </a:p>
          <a:p>
            <a:r>
              <a:rPr lang="es-PE" sz="900" dirty="0"/>
              <a:t>2. </a:t>
            </a:r>
            <a:r>
              <a:rPr lang="es-PE" sz="900" dirty="0" err="1"/>
              <a:t>Pamo</a:t>
            </a:r>
            <a:r>
              <a:rPr lang="es-PE" sz="900" dirty="0"/>
              <a:t> Reyna Oscar. Medicina Prehispánica. En Alarcón Graciela, Espinoza Luis, </a:t>
            </a:r>
            <a:r>
              <a:rPr lang="es-PE" sz="900" dirty="0" err="1"/>
              <a:t>Pamo</a:t>
            </a:r>
            <a:r>
              <a:rPr lang="es-PE" sz="900" dirty="0"/>
              <a:t>-Reyna Oscar, Eds. Medicina y Reumatología Peruanas: historia y aportes. Lima, Comité Organizador PANLAR 2006. </a:t>
            </a:r>
            <a:r>
              <a:rPr lang="en-US" sz="900" dirty="0">
                <a:hlinkClick r:id="rId2"/>
              </a:rPr>
              <a:t>http://sisbib.unmsm.edu.pe/bibvirtualdata/libros/2007/med_reumat/a02es.pdf</a:t>
            </a:r>
            <a:r>
              <a:rPr lang="en-US" sz="900" dirty="0"/>
              <a:t> (Spanish), </a:t>
            </a:r>
            <a:r>
              <a:rPr lang="en-US" sz="900" dirty="0">
                <a:hlinkClick r:id="rId3"/>
              </a:rPr>
              <a:t>http://sisbib.unmsm.edu.pe/bibvirtualdata/libros/2007/med_reumat/a02in.pdf</a:t>
            </a:r>
            <a:r>
              <a:rPr lang="en-US" sz="900" dirty="0"/>
              <a:t>   (English)</a:t>
            </a:r>
            <a:endParaRPr lang="es-PE" sz="9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2429" y="879086"/>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542429" y="1612109"/>
            <a:ext cx="7834745" cy="807913"/>
          </a:xfrm>
          <a:prstGeom prst="rect">
            <a:avLst/>
          </a:prstGeom>
        </p:spPr>
        <p:txBody>
          <a:bodyPr wrap="square" lIns="68580" tIns="34290" rIns="68580" bIns="34290">
            <a:spAutoFit/>
          </a:bodyPr>
          <a:lstStyle/>
          <a:p>
            <a:pPr algn="just"/>
            <a:r>
              <a:rPr lang="el-GR" sz="1200" dirty="0"/>
              <a:t>Άλλη ενδιαφέρουσα ένδειξη νόσου σε πληθυσμούς των Άνδεων ήταν η παρουσία βλαβών γνωστών ως πορώδης </a:t>
            </a:r>
            <a:r>
              <a:rPr lang="el-GR" sz="1200" dirty="0" err="1"/>
              <a:t>υπερόστωση</a:t>
            </a:r>
            <a:r>
              <a:rPr lang="el-GR" sz="1200" dirty="0"/>
              <a:t>, όπου οι συγκεκριμένες βλάβες εμφανίζονται σε ασθενείς σε σοβαρές, χρόνιες αναιμίες.</a:t>
            </a:r>
            <a:r>
              <a:rPr lang="en-US" sz="1200" dirty="0"/>
              <a:t>. </a:t>
            </a:r>
          </a:p>
          <a:p>
            <a:pPr marL="257175" indent="-257175" algn="just"/>
            <a:r>
              <a:rPr lang="en-US" sz="1200" dirty="0"/>
              <a:t>      </a:t>
            </a:r>
          </a:p>
          <a:p>
            <a:pPr marL="257175" indent="-257175" algn="just"/>
            <a:r>
              <a:rPr lang="en-US" sz="1200" dirty="0"/>
              <a:t> </a:t>
            </a:r>
            <a:r>
              <a:rPr lang="el-GR" sz="1200" dirty="0"/>
              <a:t>Η πορώδης </a:t>
            </a:r>
            <a:r>
              <a:rPr lang="el-GR" sz="1200" dirty="0" err="1"/>
              <a:t>υπερόστωση</a:t>
            </a:r>
            <a:r>
              <a:rPr lang="el-GR" sz="1200" dirty="0"/>
              <a:t> βρέθηκε σε κρανία παράκτιων πληθυσμών αλλά δε βασιζόταν στην </a:t>
            </a:r>
            <a:r>
              <a:rPr lang="el-GR" sz="1200" dirty="0" err="1"/>
              <a:t>κινόα</a:t>
            </a:r>
            <a:r>
              <a:rPr lang="el-GR" sz="1200" dirty="0"/>
              <a:t>.</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A4CC96-55C9-4893-BBE5-088FB8C0A7AA}"/>
              </a:ext>
            </a:extLst>
          </p:cNvPr>
          <p:cNvSpPr>
            <a:spLocks noGrp="1"/>
          </p:cNvSpPr>
          <p:nvPr>
            <p:ph type="title"/>
          </p:nvPr>
        </p:nvSpPr>
        <p:spPr/>
        <p:txBody>
          <a:bodyPr/>
          <a:lstStyle/>
          <a:p>
            <a:r>
              <a:rPr lang="es-PE" dirty="0"/>
              <a:t/>
            </a:r>
            <a:br>
              <a:rPr lang="es-PE" dirty="0"/>
            </a:br>
            <a:r>
              <a:rPr lang="el-GR" sz="1800" b="1" dirty="0">
                <a:solidFill>
                  <a:schemeClr val="accent2"/>
                </a:solidFill>
                <a:effectLst>
                  <a:outerShdw blurRad="38100" dist="38100" dir="2700000" algn="tl">
                    <a:srgbClr val="000000">
                      <a:alpha val="43137"/>
                    </a:srgbClr>
                  </a:outerShdw>
                </a:effectLst>
              </a:rPr>
              <a:t>ΠΙΝΑΚΑΣ ΠΕΡΙΕΧΟΜΕΝΩΝ</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ACD484B-16DD-4499-B3F6-197B23D88C32}"/>
              </a:ext>
            </a:extLst>
          </p:cNvPr>
          <p:cNvSpPr>
            <a:spLocks noGrp="1"/>
          </p:cNvSpPr>
          <p:nvPr>
            <p:ph idx="1"/>
          </p:nvPr>
        </p:nvSpPr>
        <p:spPr>
          <a:xfrm>
            <a:off x="361455" y="1234921"/>
            <a:ext cx="8463731" cy="3263504"/>
          </a:xfrm>
        </p:spPr>
        <p:txBody>
          <a:bodyPr>
            <a:normAutofit/>
          </a:bodyPr>
          <a:lstStyle/>
          <a:p>
            <a:pPr marL="0" indent="0">
              <a:buNone/>
            </a:pPr>
            <a:r>
              <a:rPr lang="el-GR" sz="1200" dirty="0"/>
              <a:t>Προοίμιο</a:t>
            </a:r>
            <a:r>
              <a:rPr lang="en-US" sz="1200" dirty="0"/>
              <a:t> </a:t>
            </a:r>
          </a:p>
          <a:p>
            <a:pPr marL="385763" indent="-385763">
              <a:buFont typeface="+mj-lt"/>
              <a:buAutoNum type="arabicPeriod"/>
            </a:pPr>
            <a:r>
              <a:rPr lang="el-GR" sz="1200" dirty="0"/>
              <a:t>Εισαγωγή</a:t>
            </a:r>
            <a:r>
              <a:rPr lang="en-US" sz="1200" dirty="0"/>
              <a:t> </a:t>
            </a:r>
          </a:p>
          <a:p>
            <a:pPr marL="385763" indent="-385763">
              <a:buFont typeface="+mj-lt"/>
              <a:buAutoNum type="arabicPeriod"/>
            </a:pPr>
            <a:r>
              <a:rPr lang="el-GR" sz="1200" dirty="0"/>
              <a:t>Ορισμός προ-Κολομβιανής ιατρικής</a:t>
            </a:r>
            <a:endParaRPr lang="en-US" sz="1200" dirty="0"/>
          </a:p>
          <a:p>
            <a:pPr marL="385763" indent="-385763">
              <a:buFont typeface="+mj-lt"/>
              <a:buAutoNum type="arabicPeriod"/>
            </a:pPr>
            <a:r>
              <a:rPr lang="el-GR" sz="1200" dirty="0"/>
              <a:t>Ορισμός του τρόπου σκέψης των προ-Κολομβιανών πληθυσμών και των Ίνκας στο Περού</a:t>
            </a:r>
            <a:r>
              <a:rPr lang="en-US" sz="1200" dirty="0"/>
              <a:t>. </a:t>
            </a:r>
          </a:p>
          <a:p>
            <a:pPr marL="385763" indent="-385763">
              <a:buFont typeface="+mj-lt"/>
              <a:buAutoNum type="arabicPeriod"/>
            </a:pPr>
            <a:r>
              <a:rPr lang="el-GR" sz="1200" dirty="0"/>
              <a:t>Λίστα των βασικών πηγών σχετικά με την ιστορία της προ-Κολομβιανής ιατρικής και της ιατρικής των Ίνκας στο Περού</a:t>
            </a:r>
            <a:r>
              <a:rPr lang="en-US" sz="1200" dirty="0"/>
              <a:t>. </a:t>
            </a:r>
          </a:p>
          <a:p>
            <a:pPr marL="385763" indent="-385763">
              <a:buFont typeface="+mj-lt"/>
              <a:buAutoNum type="arabicPeriod"/>
            </a:pPr>
            <a:r>
              <a:rPr lang="el-GR" sz="1200" dirty="0" err="1"/>
              <a:t>Κρανιοανατρήσεις</a:t>
            </a:r>
            <a:endParaRPr lang="en-US" sz="1200" dirty="0"/>
          </a:p>
          <a:p>
            <a:pPr marL="385763" indent="-385763">
              <a:buFont typeface="+mj-lt"/>
              <a:buAutoNum type="arabicPeriod"/>
            </a:pPr>
            <a:r>
              <a:rPr lang="el-GR" sz="1200" dirty="0"/>
              <a:t>Παραμορφώσεις κρανίου</a:t>
            </a:r>
            <a:r>
              <a:rPr lang="en-US" sz="1200" dirty="0"/>
              <a:t>. </a:t>
            </a:r>
          </a:p>
          <a:p>
            <a:pPr marL="385763" indent="-385763">
              <a:buFont typeface="+mj-lt"/>
              <a:buAutoNum type="arabicPeriod"/>
            </a:pPr>
            <a:r>
              <a:rPr lang="el-GR" sz="1200" dirty="0"/>
              <a:t>Διαδικασία μουμιοποίησης. Η μούμια </a:t>
            </a:r>
            <a:r>
              <a:rPr lang="en-US" sz="1200" dirty="0"/>
              <a:t>Juanita</a:t>
            </a:r>
            <a:endParaRPr lang="es-PE" sz="1200" dirty="0"/>
          </a:p>
        </p:txBody>
      </p:sp>
    </p:spTree>
    <p:extLst>
      <p:ext uri="{BB962C8B-B14F-4D97-AF65-F5344CB8AC3E}">
        <p14:creationId xmlns:p14="http://schemas.microsoft.com/office/powerpoint/2010/main" val="729651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774" y="1010276"/>
            <a:ext cx="7886700" cy="461716"/>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88410" y="1300908"/>
            <a:ext cx="8726291" cy="3692444"/>
          </a:xfrm>
        </p:spPr>
        <p:txBody>
          <a:bodyPr>
            <a:normAutofit/>
          </a:bodyPr>
          <a:lstStyle/>
          <a:p>
            <a:pPr marL="0" indent="0" algn="just">
              <a:buNone/>
            </a:pPr>
            <a:r>
              <a:rPr lang="en-US" dirty="0"/>
              <a:t/>
            </a:r>
            <a:br>
              <a:rPr lang="en-US" dirty="0"/>
            </a:br>
            <a:r>
              <a:rPr lang="el-GR" sz="1200" b="1" dirty="0"/>
              <a:t>Ειδικοί στη χρήση φαρμακευτικών φυτών στην προ-Κολομβιανή ιατρική:</a:t>
            </a:r>
            <a:endParaRPr lang="en-US" sz="1200" b="1" dirty="0"/>
          </a:p>
          <a:p>
            <a:pPr marL="0" indent="0" algn="just">
              <a:buNone/>
            </a:pPr>
            <a:r>
              <a:rPr lang="el-GR" sz="1200" dirty="0"/>
              <a:t>Η προσθήκη του </a:t>
            </a:r>
            <a:r>
              <a:rPr lang="en-US" sz="1200" dirty="0" err="1"/>
              <a:t>hampi</a:t>
            </a:r>
            <a:r>
              <a:rPr lang="en-US" sz="1200" dirty="0"/>
              <a:t> </a:t>
            </a:r>
            <a:r>
              <a:rPr lang="el-GR" sz="1200" dirty="0"/>
              <a:t>στην ονομασία του χειρουργού είναι εντυπωσιακή. Παρά το γεγονός ότι ο όρος </a:t>
            </a:r>
            <a:r>
              <a:rPr lang="en-US" sz="1200" dirty="0" err="1"/>
              <a:t>hampi</a:t>
            </a:r>
            <a:r>
              <a:rPr lang="en-US" sz="1200" dirty="0"/>
              <a:t> </a:t>
            </a:r>
            <a:r>
              <a:rPr lang="el-GR" sz="1200" dirty="0"/>
              <a:t>σε σύνθετες λέξεις θα μπορούσε να έχει διάφορες ερμηνείες, συνάγουμε ότι (βότανα) φάρμακα έπαιζαν κάποιο ρόλο κατά τη διάρκεια χειρουργικών επεμβάσεων</a:t>
            </a:r>
            <a:r>
              <a:rPr lang="en-US" sz="1200" dirty="0"/>
              <a:t>. </a:t>
            </a:r>
          </a:p>
          <a:p>
            <a:pPr marL="0" indent="0" algn="just">
              <a:buNone/>
            </a:pPr>
            <a:r>
              <a:rPr lang="el-GR" sz="1200" dirty="0"/>
              <a:t>Κάτι τέτοιο δε μας εκπλήσσει καθώς το υψηλό ποσοστό επιβίωσης των ασθενών με τρυπανισμένα κρανία υποδεικνύει ότι ο θεραπευτής χρησιμοποιούσε φαρμακευτικά φυτά για την πρόληψη μολύνσεων και φλεγμονών και ίσως ως αναλγητικά για μείωση του πόνου κατά τη διάρκεια της επέμβασης.</a:t>
            </a:r>
            <a:endParaRPr lang="en-US" sz="1200" dirty="0"/>
          </a:p>
        </p:txBody>
      </p:sp>
      <p:sp>
        <p:nvSpPr>
          <p:cNvPr id="5" name="CuadroTexto 4"/>
          <p:cNvSpPr txBox="1"/>
          <p:nvPr/>
        </p:nvSpPr>
        <p:spPr>
          <a:xfrm>
            <a:off x="168216" y="4313907"/>
            <a:ext cx="8729932" cy="807913"/>
          </a:xfrm>
          <a:prstGeom prst="rect">
            <a:avLst/>
          </a:prstGeom>
          <a:noFill/>
        </p:spPr>
        <p:txBody>
          <a:bodyPr wrap="square" lIns="68580" tIns="34290" rIns="68580" bIns="34290" rtlCol="0">
            <a:spAutoFit/>
          </a:bodyPr>
          <a:lstStyle/>
          <a:p>
            <a:r>
              <a:rPr lang="en-US" sz="1000" dirty="0"/>
              <a:t>The Inca healer: empirical medical knowledge and magic  in pre-Columbian Peru. Jan G. R. </a:t>
            </a:r>
            <a:r>
              <a:rPr lang="en-US" sz="1000" dirty="0" err="1"/>
              <a:t>Elferink</a:t>
            </a:r>
            <a:r>
              <a:rPr lang="en-US" sz="1000" dirty="0"/>
              <a:t>. </a:t>
            </a:r>
            <a:r>
              <a:rPr lang="pt-BR" sz="1000" dirty="0"/>
              <a:t>Revista de </a:t>
            </a:r>
            <a:r>
              <a:rPr lang="pt-BR" sz="1000" dirty="0" err="1"/>
              <a:t>Indias</a:t>
            </a:r>
            <a:r>
              <a:rPr lang="pt-BR" sz="1000" dirty="0"/>
              <a:t>, 2015, vol. LXXV, n.º 264 Págs. 323­350, ISSN: 0034­8341 doi:10.3989/revindias.2015.011</a:t>
            </a:r>
          </a:p>
          <a:p>
            <a:endParaRPr lang="pt-BR" dirty="0"/>
          </a:p>
          <a:p>
            <a:endParaRPr lang="en-US" dirty="0"/>
          </a:p>
        </p:txBody>
      </p:sp>
    </p:spTree>
    <p:extLst>
      <p:ext uri="{BB962C8B-B14F-4D97-AF65-F5344CB8AC3E}">
        <p14:creationId xmlns:p14="http://schemas.microsoft.com/office/powerpoint/2010/main" val="3757767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44" y="1023857"/>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98565" y="1862644"/>
            <a:ext cx="8492341" cy="1126632"/>
          </a:xfrm>
        </p:spPr>
        <p:txBody>
          <a:bodyPr>
            <a:normAutofit fontScale="25000" lnSpcReduction="20000"/>
          </a:bodyPr>
          <a:lstStyle/>
          <a:p>
            <a:pPr marL="0" indent="0" algn="just">
              <a:lnSpc>
                <a:spcPct val="120000"/>
              </a:lnSpc>
              <a:buNone/>
            </a:pPr>
            <a:r>
              <a:rPr lang="el-GR" sz="4000" dirty="0">
                <a:effectLst/>
                <a:latin typeface="Segoe UI Web (Greek)"/>
              </a:rPr>
              <a:t>Το 1973, επιβεβαιώθηκε η παρουσία φυματίωσης στη Νότια Αμερική, (</a:t>
            </a:r>
            <a:r>
              <a:rPr lang="en-US" sz="4800" dirty="0"/>
              <a:t>Allison et al.</a:t>
            </a:r>
            <a:r>
              <a:rPr lang="el-GR" sz="4800" dirty="0"/>
              <a:t>)</a:t>
            </a:r>
            <a:r>
              <a:rPr lang="en-US" sz="4800" dirty="0"/>
              <a:t> </a:t>
            </a:r>
            <a:r>
              <a:rPr lang="el-GR" sz="4800" dirty="0"/>
              <a:t>με τη διεξαγωγή </a:t>
            </a:r>
            <a:r>
              <a:rPr lang="el-GR" sz="4800" dirty="0" err="1"/>
              <a:t>παθολογοανατομικών</a:t>
            </a:r>
            <a:r>
              <a:rPr lang="el-GR" sz="4800" dirty="0"/>
              <a:t>, ακτινολογικών και βακτηριολογικών εξετάσεων σε μουμιοποιημένα κατάλοιπα ενός 8-10χρονου αγοριού στο Περού, τα οποία επιβεβαίωσαν τη διάγνωση. Στη συνέχεια, πραγματοποιήθηκαν διάφορες μελέτες με μικροσκοπική εμφάνιση </a:t>
            </a:r>
            <a:r>
              <a:rPr lang="el-GR" sz="4800" dirty="0" err="1"/>
              <a:t>μυκοβακτηριδίου</a:t>
            </a:r>
            <a:r>
              <a:rPr lang="el-GR" sz="4800" dirty="0"/>
              <a:t> σε αρχαιολογικό υλικό σε μούμιες από την Χιλή και το Περού. Έπειτα, με μοριακή διάγνωση χρησιμοποιώντας τεχνικές </a:t>
            </a:r>
            <a:r>
              <a:rPr lang="en-US" sz="4800" dirty="0"/>
              <a:t>PCR </a:t>
            </a:r>
            <a:r>
              <a:rPr lang="el-GR" sz="4800" dirty="0"/>
              <a:t>για ανίχνευση </a:t>
            </a:r>
            <a:r>
              <a:rPr lang="en-US" sz="4800" dirty="0"/>
              <a:t>DNA </a:t>
            </a:r>
            <a:r>
              <a:rPr lang="el-GR" sz="4800" dirty="0" err="1"/>
              <a:t>μυκοβακτηριδίου</a:t>
            </a:r>
            <a:r>
              <a:rPr lang="el-GR" sz="4800" dirty="0"/>
              <a:t> στο ίδιο υλικό. Άλλες μελέτες ανέλυσαν σκελετικές σειρές με την πρώτη προσέγγιση με βάση τον πληθυσμό να καθορίζει τον </a:t>
            </a:r>
            <a:r>
              <a:rPr lang="el-GR" sz="4800" dirty="0" err="1"/>
              <a:t>επιπολασμό</a:t>
            </a:r>
            <a:r>
              <a:rPr lang="el-GR" sz="4800" dirty="0"/>
              <a:t> της φυματίωσης.</a:t>
            </a:r>
            <a:endParaRPr lang="es-PE" sz="4800" dirty="0"/>
          </a:p>
          <a:p>
            <a:pPr algn="just">
              <a:buNone/>
            </a:pPr>
            <a:endParaRPr lang="es-PE" sz="72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spTree>
    <p:extLst>
      <p:ext uri="{BB962C8B-B14F-4D97-AF65-F5344CB8AC3E}">
        <p14:creationId xmlns:p14="http://schemas.microsoft.com/office/powerpoint/2010/main" val="377593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183" y="787552"/>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53571" y="1459975"/>
            <a:ext cx="7410202" cy="305202"/>
          </a:xfrm>
        </p:spPr>
        <p:txBody>
          <a:bodyPr>
            <a:normAutofit fontScale="25000" lnSpcReduction="20000"/>
          </a:bodyPr>
          <a:lstStyle/>
          <a:p>
            <a:pPr marL="0" indent="0" algn="just">
              <a:lnSpc>
                <a:spcPct val="120000"/>
              </a:lnSpc>
              <a:buNone/>
            </a:pPr>
            <a:r>
              <a:rPr lang="el-GR" sz="4800" dirty="0"/>
              <a:t>Παρουσία φυματίωσης σε προ-Κολομβιανούς πολιτισμούς:</a:t>
            </a:r>
            <a:endParaRPr lang="es-PE" sz="4800" dirty="0"/>
          </a:p>
          <a:p>
            <a:pPr algn="just">
              <a:buNone/>
            </a:pPr>
            <a:endParaRPr lang="es-PE" sz="36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pPr algn="just">
              <a:buNone/>
            </a:pPr>
            <a:endParaRPr lang="es-PE" sz="3300" dirty="0"/>
          </a:p>
          <a:p>
            <a:pPr algn="just">
              <a:buNone/>
            </a:pPr>
            <a:endParaRPr lang="es-PE" sz="3300" dirty="0"/>
          </a:p>
          <a:p>
            <a:pPr algn="just">
              <a:buNone/>
            </a:pPr>
            <a:endParaRPr lang="es-PE" sz="3300" dirty="0"/>
          </a:p>
          <a:p>
            <a:pPr algn="just">
              <a:buNone/>
            </a:pPr>
            <a:endParaRPr lang="es-PE" sz="3300" dirty="0"/>
          </a:p>
          <a:p>
            <a:pPr algn="just">
              <a:buNone/>
            </a:pPr>
            <a:r>
              <a:rPr lang="es-PE" sz="3300" dirty="0"/>
              <a:t>       GÓMEZ I PRAT, Jordi; SOUZA, Sheila MF. </a:t>
            </a:r>
            <a:r>
              <a:rPr lang="es-PE" sz="3300" dirty="0" err="1"/>
              <a:t>Prehistoric</a:t>
            </a:r>
            <a:r>
              <a:rPr lang="es-PE" sz="3300" dirty="0"/>
              <a:t> tuberculosis in </a:t>
            </a:r>
            <a:r>
              <a:rPr lang="es-PE" sz="3300" dirty="0" err="1"/>
              <a:t>America</a:t>
            </a:r>
            <a:r>
              <a:rPr lang="es-PE" sz="3300" dirty="0"/>
              <a:t>: </a:t>
            </a:r>
            <a:r>
              <a:rPr lang="es-PE" sz="3300" dirty="0" err="1"/>
              <a:t>adding</a:t>
            </a:r>
            <a:r>
              <a:rPr lang="es-PE" sz="3300" dirty="0"/>
              <a:t> </a:t>
            </a:r>
            <a:r>
              <a:rPr lang="es-PE" sz="3300" dirty="0" err="1"/>
              <a:t>comments</a:t>
            </a:r>
            <a:r>
              <a:rPr lang="es-PE" sz="3300" dirty="0"/>
              <a:t> </a:t>
            </a:r>
            <a:r>
              <a:rPr lang="es-PE" sz="3300" dirty="0" err="1"/>
              <a:t>to</a:t>
            </a:r>
            <a:r>
              <a:rPr lang="es-PE" sz="3300" dirty="0"/>
              <a:t> a </a:t>
            </a:r>
            <a:r>
              <a:rPr lang="es-PE" sz="3300" dirty="0" err="1"/>
              <a:t>literature</a:t>
            </a:r>
            <a:r>
              <a:rPr lang="es-PE" sz="3300" dirty="0"/>
              <a:t> </a:t>
            </a:r>
            <a:r>
              <a:rPr lang="es-PE" sz="3300" dirty="0" err="1"/>
              <a:t>review</a:t>
            </a:r>
            <a:r>
              <a:rPr lang="es-PE" sz="3300" dirty="0"/>
              <a:t>. </a:t>
            </a:r>
            <a:r>
              <a:rPr lang="es-PE" sz="3300" i="1" dirty="0" err="1"/>
              <a:t>Memórias</a:t>
            </a:r>
            <a:r>
              <a:rPr lang="es-PE" sz="3300" i="1" dirty="0"/>
              <a:t> do Instituto Oswaldo Cruz</a:t>
            </a:r>
            <a:r>
              <a:rPr lang="es-PE" sz="3300" dirty="0"/>
              <a:t>, 2003, vol. 98, p. 151-159.</a:t>
            </a:r>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pic>
        <p:nvPicPr>
          <p:cNvPr id="5" name="4 Imagen" descr="https://www.scielo.br/img/revistas/mioc/v98s1/a23t01.gif"/>
          <p:cNvPicPr/>
          <p:nvPr/>
        </p:nvPicPr>
        <p:blipFill>
          <a:blip r:embed="rId2"/>
          <a:srcRect t="8272" r="6469"/>
          <a:stretch>
            <a:fillRect/>
          </a:stretch>
        </p:blipFill>
        <p:spPr bwMode="auto">
          <a:xfrm>
            <a:off x="1676106" y="1774394"/>
            <a:ext cx="4504999" cy="258236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3775939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278" y="898157"/>
            <a:ext cx="7886700" cy="794668"/>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7827" y="1759637"/>
            <a:ext cx="8255577" cy="1271239"/>
          </a:xfrm>
        </p:spPr>
        <p:txBody>
          <a:bodyPr>
            <a:normAutofit fontScale="250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492640" y="1692825"/>
            <a:ext cx="8279885" cy="1361911"/>
          </a:xfrm>
          <a:prstGeom prst="rect">
            <a:avLst/>
          </a:prstGeom>
        </p:spPr>
        <p:txBody>
          <a:bodyPr wrap="square" lIns="68580" tIns="34290" rIns="68580" bIns="34290">
            <a:spAutoFit/>
          </a:bodyPr>
          <a:lstStyle/>
          <a:p>
            <a:pPr algn="just"/>
            <a:r>
              <a:rPr lang="en-US" sz="1200" dirty="0"/>
              <a:t>d.  </a:t>
            </a:r>
            <a:r>
              <a:rPr lang="el-GR" sz="1200" dirty="0"/>
              <a:t>Τα κεραμικά που βρέθηκαν σε τάφους αποκαλύπτουν την αναγνώριση διαφόρων νόσων σε αυτούς του πολιτισμούς</a:t>
            </a:r>
            <a:r>
              <a:rPr lang="en-US" sz="1200" dirty="0"/>
              <a:t>.</a:t>
            </a:r>
          </a:p>
          <a:p>
            <a:pPr algn="just"/>
            <a:r>
              <a:rPr lang="el-GR" sz="1200" dirty="0"/>
              <a:t>«Από την ανάλυση των απεικονίσεων, συνάγεται η ύπαρξη συγκεκριμένων παθολογικών οντοτήτων, ανάμεσα σε άλλες πολιτισμικές εκτιμήσεις, στο αρχαίο Περού. Ερευνητές και ιστορικοί της ιατρικής συμφωνούν στην αναγνώριση νόσων από τις εκδηλώσεις των εξωτερικευμένων σημείων που συμπίπτουν με εκείνα της σημειολογικής μεθοδολογίας που ισχύει στις ιατρικές επιστήμες». </a:t>
            </a:r>
            <a:endParaRPr lang="en-US" sz="1200" dirty="0"/>
          </a:p>
          <a:p>
            <a:pPr algn="just"/>
            <a:r>
              <a:rPr lang="el-GR" sz="1200" dirty="0"/>
              <a:t>Από τα πρόσωπα κάθε κεραμικής μορφής (γνωστά ως </a:t>
            </a:r>
            <a:r>
              <a:rPr lang="en-US" sz="1200" dirty="0"/>
              <a:t>"</a:t>
            </a:r>
            <a:r>
              <a:rPr lang="en-US" sz="1200" dirty="0" err="1"/>
              <a:t>huacos</a:t>
            </a:r>
            <a:r>
              <a:rPr lang="en-US" sz="1200" dirty="0"/>
              <a:t>") </a:t>
            </a:r>
            <a:r>
              <a:rPr lang="el-GR" sz="1200" dirty="0"/>
              <a:t>μπορεί να διατυπωθεί μια αναδρομική συλλογή «σημειολογίας κάποιων λεπτομερειών της παθολογίας των Ίνκας». </a:t>
            </a:r>
            <a:r>
              <a:rPr lang="en-US" sz="1200" dirty="0"/>
              <a:t>(29)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97826"/>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723647"/>
            <a:ext cx="8279885" cy="1177245"/>
          </a:xfrm>
          <a:prstGeom prst="rect">
            <a:avLst/>
          </a:prstGeom>
        </p:spPr>
        <p:txBody>
          <a:bodyPr wrap="square" lIns="68580" tIns="34290" rIns="68580" bIns="34290">
            <a:spAutoFit/>
          </a:bodyPr>
          <a:lstStyle/>
          <a:p>
            <a:pPr algn="just"/>
            <a:r>
              <a:rPr lang="el-GR" sz="1200" dirty="0"/>
              <a:t>«Τα κεραμικών των προσώπων αποκαλύπτουν εκδηλώσεις φυσικών και </a:t>
            </a:r>
            <a:r>
              <a:rPr lang="el-GR" sz="1200" dirty="0" err="1"/>
              <a:t>ψυχο</a:t>
            </a:r>
            <a:r>
              <a:rPr lang="el-GR" sz="1200" dirty="0"/>
              <a:t>-εκφραστικών αλλοιώσεων που ομοιάζουν σε φωτογραφία λόγω της ακρίβειας και της λεπτότητας των λεπτομερειών. Είναι γνωστά ως «πορτρέτα-</a:t>
            </a:r>
            <a:r>
              <a:rPr lang="en-US" sz="1200" dirty="0" err="1"/>
              <a:t>huaco</a:t>
            </a:r>
            <a:r>
              <a:rPr lang="el-GR" sz="1200" dirty="0"/>
              <a:t>» του πολιτισμού </a:t>
            </a:r>
            <a:r>
              <a:rPr lang="en-US" sz="1200" dirty="0"/>
              <a:t>Moche. </a:t>
            </a:r>
            <a:r>
              <a:rPr lang="el-GR" sz="1200" dirty="0"/>
              <a:t>Επιπρόσθετα, είναι δυνατό να αναγνωριστούν συγγενείς και νευρολογικές οντότητες που περιλαμβάνουν διάφορα χαρακτηριστικά παράλυσης και πολλαπλές παθολογικές παραμορφώσεις με δερματικές παθήσεις και ορισμένες από τις ανθρωπομορφικές αντιλήψεις. Υπάρχουν δομικές, σωματικές αναπαραστάσεις με </a:t>
            </a:r>
            <a:r>
              <a:rPr lang="el-GR" sz="1200" dirty="0" err="1"/>
              <a:t>μυοσκελετικές</a:t>
            </a:r>
            <a:r>
              <a:rPr lang="el-GR" sz="1200" dirty="0"/>
              <a:t> παραμορφώσεις, τραυματική απουσία άκρων, </a:t>
            </a:r>
            <a:r>
              <a:rPr lang="el-GR" sz="1200" dirty="0" err="1"/>
              <a:t>βραχιόνιες</a:t>
            </a:r>
            <a:r>
              <a:rPr lang="el-GR" sz="1200" dirty="0"/>
              <a:t> αλλοιώσεις και όγκοι» </a:t>
            </a:r>
            <a:r>
              <a:rPr lang="en-US" sz="1200" dirty="0"/>
              <a:t>(29).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1" y="767003"/>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39" y="1579810"/>
            <a:ext cx="8279885" cy="807913"/>
          </a:xfrm>
          <a:prstGeom prst="rect">
            <a:avLst/>
          </a:prstGeom>
        </p:spPr>
        <p:txBody>
          <a:bodyPr wrap="square" lIns="68580" tIns="34290" rIns="68580" bIns="34290">
            <a:spAutoFit/>
          </a:bodyPr>
          <a:lstStyle/>
          <a:p>
            <a:pPr algn="just"/>
            <a:r>
              <a:rPr lang="el-GR" sz="1200" dirty="0"/>
              <a:t>«Πολλές είναι οι ασθένειες που αναγνωρίζονται με βάση την κεραμική, όπως οι ακόλουθες: παχυσαρκία, βρογχοκήλη, στεατοπυγία, προσωπικές βλάβες των προσωπικών και τριδύμων νεύρων, τύφλωση, λαγώχειλο, ρινικές παραμορφώσεις και καταστροφή του συγγενούς και επίκτητου διαφράγματος, εξόφθαλμος, βλεφαρόπτωση, σύφιλη του προσώπου, λύκος, </a:t>
            </a:r>
            <a:r>
              <a:rPr lang="el-GR" sz="1200" dirty="0" err="1"/>
              <a:t>λεπτοσπείρωση</a:t>
            </a:r>
            <a:r>
              <a:rPr lang="el-GR" sz="1200" dirty="0"/>
              <a:t>, διαβρώσεις του δέρματος, κρανιακές παραμορφώσεις κ.ά.» </a:t>
            </a:r>
            <a:r>
              <a:rPr lang="en-US" sz="1200" dirty="0"/>
              <a:t>(29).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232" y="838923"/>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16948" y="1613043"/>
            <a:ext cx="8255577" cy="1579464"/>
          </a:xfrm>
        </p:spPr>
        <p:txBody>
          <a:bodyPr>
            <a:normAutofit fontScale="25000" lnSpcReduction="20000"/>
          </a:bodyPr>
          <a:lstStyle/>
          <a:p>
            <a:pPr algn="just">
              <a:buNone/>
            </a:pPr>
            <a:endParaRPr lang="es-PE" sz="1200" b="1" dirty="0"/>
          </a:p>
          <a:p>
            <a:pPr algn="just">
              <a:buNone/>
            </a:pPr>
            <a:endParaRPr lang="es-PE" dirty="0"/>
          </a:p>
          <a:p>
            <a:pPr algn="just">
              <a:buNone/>
            </a:pPr>
            <a:endParaRPr lang="es-PE" dirty="0"/>
          </a:p>
          <a:p>
            <a:pPr marL="0" indent="0" algn="just">
              <a:buNone/>
            </a:pPr>
            <a:r>
              <a:rPr lang="el-GR" sz="4800" dirty="0"/>
              <a:t>Άλλη χρήσιμη πληροφορία που προκύπτει από τη μελέτη της προ-Κολομβιανής κεραμικής αλλά κι από τα κείμενα των χρονογράφων είναι ο τρόπος τοκετού.</a:t>
            </a:r>
            <a:endParaRPr lang="en-US" sz="4800" dirty="0"/>
          </a:p>
          <a:p>
            <a:pPr marL="0" indent="0" algn="just">
              <a:buNone/>
            </a:pPr>
            <a:r>
              <a:rPr lang="el-GR" sz="4800" dirty="0"/>
              <a:t>Πολλά προ-Κολομβιανά κεραμικά και κεραμικά των Ίνκας αποκαλύπτουν ότι ο τοκετός ολοκληρωνόταν με τη μητέρα σε όρθια θέση.</a:t>
            </a:r>
            <a:r>
              <a:rPr lang="en-US" sz="4800" dirty="0"/>
              <a:t> </a:t>
            </a:r>
          </a:p>
          <a:p>
            <a:pPr marL="0" indent="0" algn="just">
              <a:buNone/>
            </a:pPr>
            <a:r>
              <a:rPr lang="el-GR" sz="4800" dirty="0"/>
              <a:t>Επιπρόσθετα, στο μουσείο </a:t>
            </a:r>
            <a:r>
              <a:rPr lang="en-US" sz="4800" dirty="0" err="1"/>
              <a:t>Larco</a:t>
            </a:r>
            <a:r>
              <a:rPr lang="el-GR" sz="4800" dirty="0"/>
              <a:t> μπορεί κανείς να δει κεραμικά στα οποία μία γυναίκα (προφανώς μαία) βοηθά μια άλλη γυναίκα σε διαδικασία τοκετού σε όρθια θέση. </a:t>
            </a:r>
          </a:p>
          <a:p>
            <a:pPr marL="0" indent="0" algn="just">
              <a:buNone/>
            </a:pPr>
            <a:endParaRPr lang="el-GR" sz="4800" dirty="0"/>
          </a:p>
          <a:p>
            <a:pPr marL="0" indent="0" algn="just">
              <a:buNone/>
            </a:pPr>
            <a:endParaRPr lang="el-GR" sz="4800" dirty="0"/>
          </a:p>
          <a:p>
            <a:pPr marL="0" indent="0" algn="just">
              <a:buNone/>
            </a:pPr>
            <a:endParaRPr lang="el-GR" sz="4800" dirty="0"/>
          </a:p>
          <a:p>
            <a:pPr marL="0" indent="0" algn="just">
              <a:buNone/>
            </a:pPr>
            <a:r>
              <a:rPr lang="en-US" sz="4800" dirty="0"/>
              <a:t>"Mochica Ceramic that is reproduced in the book of Los </a:t>
            </a:r>
            <a:r>
              <a:rPr lang="en-US" sz="4800" dirty="0" err="1"/>
              <a:t>Mochichas</a:t>
            </a:r>
            <a:r>
              <a:rPr lang="en-US" sz="4800" dirty="0"/>
              <a:t> by Rafael </a:t>
            </a:r>
            <a:r>
              <a:rPr lang="en-US" sz="4800" dirty="0" err="1"/>
              <a:t>Larco</a:t>
            </a:r>
            <a:r>
              <a:rPr lang="en-US" sz="4800" dirty="0"/>
              <a:t>"</a:t>
            </a:r>
            <a:endParaRPr lang="es-PE" sz="4800" b="1" dirty="0"/>
          </a:p>
          <a:p>
            <a:pPr marL="0" indent="0" algn="just">
              <a:buNone/>
            </a:pPr>
            <a:endParaRPr lang="es-PE" sz="7200" b="1" dirty="0"/>
          </a:p>
          <a:p>
            <a:pPr marL="0" indent="0" algn="just">
              <a:buNone/>
            </a:pPr>
            <a:endParaRPr lang="es-PE" sz="7200" b="1" dirty="0"/>
          </a:p>
          <a:p>
            <a:pPr marL="0" indent="0" algn="just">
              <a:buNone/>
            </a:pPr>
            <a:endParaRPr lang="es-PE" sz="7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353778"/>
            <a:ext cx="8279885" cy="1177245"/>
          </a:xfrm>
          <a:prstGeom prst="rect">
            <a:avLst/>
          </a:prstGeom>
        </p:spPr>
        <p:txBody>
          <a:bodyPr wrap="square" lIns="68580" tIns="34290" rIns="68580" bIns="34290">
            <a:spAutoFit/>
          </a:bodyPr>
          <a:lstStyle/>
          <a:p>
            <a:pPr algn="just"/>
            <a:endParaRPr lang="en-US" sz="1800" b="1" dirty="0">
              <a:solidFill>
                <a:schemeClr val="accent2"/>
              </a:solidFill>
              <a:effectLst>
                <a:outerShdw blurRad="38100" dist="38100" dir="2700000" algn="tl">
                  <a:srgbClr val="000000">
                    <a:alpha val="43137"/>
                  </a:srgbClr>
                </a:outerShdw>
              </a:effectLst>
              <a:latin typeface="+mj-lt"/>
              <a:ea typeface="+mj-ea"/>
              <a:cs typeface="+mj-cs"/>
            </a:endParaRPr>
          </a:p>
          <a:p>
            <a:pPr algn="just"/>
            <a:endParaRPr lang="en-US" sz="1800" dirty="0"/>
          </a:p>
          <a:p>
            <a:pPr algn="just"/>
            <a:r>
              <a:rPr lang="es-PE" sz="1800" dirty="0"/>
              <a:t/>
            </a:r>
            <a:br>
              <a:rPr lang="es-PE" sz="1800" dirty="0"/>
            </a:br>
            <a:endParaRPr lang="es-PE" sz="1800" dirty="0"/>
          </a:p>
        </p:txBody>
      </p:sp>
      <p:sp>
        <p:nvSpPr>
          <p:cNvPr id="5" name="4 CuadroTexto"/>
          <p:cNvSpPr txBox="1"/>
          <p:nvPr/>
        </p:nvSpPr>
        <p:spPr>
          <a:xfrm>
            <a:off x="785812" y="4329113"/>
            <a:ext cx="6700838" cy="500137"/>
          </a:xfrm>
          <a:prstGeom prst="rect">
            <a:avLst/>
          </a:prstGeom>
          <a:noFill/>
        </p:spPr>
        <p:txBody>
          <a:bodyPr wrap="square" lIns="68580" tIns="34290" rIns="68580" bIns="34290" rtlCol="0">
            <a:spAutoFit/>
          </a:bodyPr>
          <a:lstStyle/>
          <a:p>
            <a:r>
              <a:rPr lang="es-PE" dirty="0">
                <a:solidFill>
                  <a:srgbClr val="222222"/>
                </a:solidFill>
                <a:latin typeface="ArialMT"/>
              </a:rPr>
              <a:t>NOTES OF HEALTH AND MEDICINE OF ANCIENT PERU</a:t>
            </a:r>
            <a:endParaRPr lang="es-PE" dirty="0">
              <a:solidFill>
                <a:srgbClr val="FF0000"/>
              </a:solidFill>
            </a:endParaRPr>
          </a:p>
          <a:p>
            <a:endParaRPr lang="es-PE" dirty="0"/>
          </a:p>
        </p:txBody>
      </p:sp>
    </p:spTree>
    <p:extLst>
      <p:ext uri="{BB962C8B-B14F-4D97-AF65-F5344CB8AC3E}">
        <p14:creationId xmlns:p14="http://schemas.microsoft.com/office/powerpoint/2010/main" val="377593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681900"/>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lgn="just">
              <a:buNone/>
            </a:pPr>
            <a:r>
              <a:rPr lang="es-PE" sz="1100" dirty="0"/>
              <a:t>HERRERA, Jesús Baldomero Valdez. Las Infecciones y el Descubrimiento y Conquista de América y del Perú. </a:t>
            </a:r>
            <a:r>
              <a:rPr lang="es-PE" sz="1100" dirty="0">
                <a:hlinkClick r:id="rId2"/>
              </a:rPr>
              <a:t>http://www.acadnacmedicina.org.pe/documentos/Infecciones_y_descubrimiento.pdf</a:t>
            </a:r>
            <a:endParaRPr lang="es-PE" sz="1000" dirty="0"/>
          </a:p>
          <a:p>
            <a:pPr>
              <a:buNone/>
            </a:pPr>
            <a:endParaRPr lang="es-PE" dirty="0"/>
          </a:p>
          <a:p>
            <a:endParaRPr lang="en-US" dirty="0"/>
          </a:p>
        </p:txBody>
      </p:sp>
      <p:sp>
        <p:nvSpPr>
          <p:cNvPr id="4" name="3 CuadroTexto"/>
          <p:cNvSpPr txBox="1"/>
          <p:nvPr/>
        </p:nvSpPr>
        <p:spPr>
          <a:xfrm>
            <a:off x="494310" y="1552782"/>
            <a:ext cx="7886701" cy="2285241"/>
          </a:xfrm>
          <a:prstGeom prst="rect">
            <a:avLst/>
          </a:prstGeom>
          <a:noFill/>
        </p:spPr>
        <p:txBody>
          <a:bodyPr wrap="square" lIns="68580" tIns="34290" rIns="68580" bIns="34290" rtlCol="0">
            <a:spAutoFit/>
          </a:bodyPr>
          <a:lstStyle/>
          <a:p>
            <a:pPr algn="just"/>
            <a:r>
              <a:rPr lang="el-GR" sz="1200" dirty="0"/>
              <a:t>Τα κεραμικά αποτελούν σπουδαία πηγή πληροφοριών για τις παρατηρήσεις των αρχαίων κατοίκων προ-Κολομβιανών και Ίνκας πολιτισμών, μιας και ήταν στην ουσία ένας τρόπος επικοινωνίας. </a:t>
            </a:r>
            <a:endParaRPr lang="en-US" sz="1200" dirty="0"/>
          </a:p>
          <a:p>
            <a:pPr algn="just"/>
            <a:r>
              <a:rPr lang="el-GR" sz="1200" dirty="0"/>
              <a:t>Τα κεραμικά αποκαλύπτουν διάφορες λοιμώδεις παθήσεις στην προ-Κολομβιανή Αμερική:</a:t>
            </a:r>
            <a:endParaRPr lang="en-US" sz="1200" dirty="0"/>
          </a:p>
          <a:p>
            <a:pPr algn="just"/>
            <a:endParaRPr lang="en-US" sz="1200" dirty="0"/>
          </a:p>
          <a:p>
            <a:pPr algn="just">
              <a:buFont typeface="Wingdings" pitchFamily="2" charset="2"/>
              <a:buChar char="ü"/>
            </a:pPr>
            <a:r>
              <a:rPr lang="el-GR" sz="1200" dirty="0"/>
              <a:t>Φυματίωση</a:t>
            </a:r>
            <a:r>
              <a:rPr lang="en-US" sz="1200" dirty="0"/>
              <a:t> </a:t>
            </a:r>
          </a:p>
          <a:p>
            <a:pPr algn="just">
              <a:buFont typeface="Wingdings" pitchFamily="2" charset="2"/>
              <a:buChar char="ü"/>
            </a:pPr>
            <a:r>
              <a:rPr lang="el-GR" sz="1200" dirty="0" err="1"/>
              <a:t>Ιστοπλάσμωση</a:t>
            </a:r>
            <a:endParaRPr lang="en-US" sz="1200" dirty="0"/>
          </a:p>
          <a:p>
            <a:pPr algn="just">
              <a:buFont typeface="Wingdings" pitchFamily="2" charset="2"/>
              <a:buChar char="ü"/>
            </a:pPr>
            <a:r>
              <a:rPr lang="el-GR" sz="1200" dirty="0"/>
              <a:t>Λεϊσμανίαση</a:t>
            </a:r>
            <a:endParaRPr lang="en-US" sz="1200" dirty="0"/>
          </a:p>
          <a:p>
            <a:pPr algn="just">
              <a:buFont typeface="Wingdings" pitchFamily="2" charset="2"/>
              <a:buChar char="ü"/>
            </a:pPr>
            <a:r>
              <a:rPr lang="en-US" sz="1200" dirty="0"/>
              <a:t> </a:t>
            </a:r>
            <a:r>
              <a:rPr lang="el-GR" sz="1200" dirty="0" err="1"/>
              <a:t>Αμρικάνικη</a:t>
            </a:r>
            <a:r>
              <a:rPr lang="el-GR" sz="1200" dirty="0"/>
              <a:t> τρυπανοσωμίαση</a:t>
            </a:r>
            <a:r>
              <a:rPr lang="en-US" sz="1200" dirty="0"/>
              <a:t> </a:t>
            </a:r>
          </a:p>
          <a:p>
            <a:pPr algn="just">
              <a:buFont typeface="Wingdings" pitchFamily="2" charset="2"/>
              <a:buChar char="ü"/>
            </a:pPr>
            <a:r>
              <a:rPr lang="el-GR" sz="1200" dirty="0"/>
              <a:t>Αμοιβάδωση</a:t>
            </a:r>
            <a:endParaRPr lang="en-US" sz="1200" dirty="0"/>
          </a:p>
          <a:p>
            <a:pPr algn="just">
              <a:buFont typeface="Wingdings" pitchFamily="2" charset="2"/>
              <a:buChar char="ü"/>
            </a:pPr>
            <a:r>
              <a:rPr lang="el-GR" sz="1200" dirty="0"/>
              <a:t>Νόσος του </a:t>
            </a:r>
            <a:r>
              <a:rPr lang="en-US" sz="1200" dirty="0"/>
              <a:t>Carrion</a:t>
            </a:r>
          </a:p>
          <a:p>
            <a:pPr algn="just">
              <a:buFont typeface="Wingdings" pitchFamily="2" charset="2"/>
              <a:buChar char="ü"/>
            </a:pPr>
            <a:r>
              <a:rPr lang="el-GR" sz="1200" dirty="0"/>
              <a:t>Σύφιλη</a:t>
            </a:r>
          </a:p>
          <a:p>
            <a:pPr algn="just">
              <a:buFont typeface="Wingdings" pitchFamily="2" charset="2"/>
              <a:buChar char="ü"/>
            </a:pPr>
            <a:r>
              <a:rPr lang="el-GR" sz="1200" dirty="0"/>
              <a:t>Τέτανος</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9198" y="828649"/>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buNone/>
            </a:pPr>
            <a:r>
              <a:rPr lang="it-IT" sz="900" dirty="0"/>
              <a:t>R. G. Franco:</a:t>
            </a:r>
            <a:r>
              <a:rPr lang="es-PE" sz="900" dirty="0"/>
              <a:t>chamanismo y plantas de poder en el mundo Precolombino de la Costa Norte del Perú . Perspectivas Latinoamericanas El </a:t>
            </a:r>
            <a:r>
              <a:rPr lang="es-PE" sz="900" dirty="0" err="1"/>
              <a:t>Taki</a:t>
            </a:r>
            <a:r>
              <a:rPr lang="es-PE" sz="900" dirty="0"/>
              <a:t> </a:t>
            </a:r>
            <a:r>
              <a:rPr lang="es-PE" sz="900" dirty="0" err="1"/>
              <a:t>Onqoy</a:t>
            </a:r>
            <a:r>
              <a:rPr lang="es-PE" sz="900" dirty="0"/>
              <a:t>, 2015</a:t>
            </a:r>
          </a:p>
          <a:p>
            <a:endParaRPr lang="en-US" sz="900" dirty="0"/>
          </a:p>
        </p:txBody>
      </p:sp>
      <p:sp>
        <p:nvSpPr>
          <p:cNvPr id="4" name="3 CuadroTexto"/>
          <p:cNvSpPr txBox="1"/>
          <p:nvPr/>
        </p:nvSpPr>
        <p:spPr>
          <a:xfrm>
            <a:off x="556657" y="1502145"/>
            <a:ext cx="7289966" cy="2469907"/>
          </a:xfrm>
          <a:prstGeom prst="rect">
            <a:avLst/>
          </a:prstGeom>
          <a:noFill/>
        </p:spPr>
        <p:txBody>
          <a:bodyPr wrap="square" lIns="68580" tIns="34290" rIns="68580" bIns="34290" rtlCol="0">
            <a:spAutoFit/>
          </a:bodyPr>
          <a:lstStyle/>
          <a:p>
            <a:pPr algn="just"/>
            <a:r>
              <a:rPr lang="el-GR" sz="1200" dirty="0"/>
              <a:t>Τα προ-Κολομβιανά κεραμικά επίσης αποκαλύπτουν φαρμακευτικές ή χειρουργικές πρακτικές για διάφορες παθήσεις όπως:</a:t>
            </a:r>
            <a:endParaRPr lang="es-PE" sz="1200" dirty="0"/>
          </a:p>
          <a:p>
            <a:pPr algn="just"/>
            <a:endParaRPr lang="es-PE" sz="1200" dirty="0"/>
          </a:p>
          <a:p>
            <a:pPr algn="just"/>
            <a:r>
              <a:rPr lang="el-GR" sz="1200" dirty="0"/>
              <a:t>Παθολογικές, τοξικές και φυσιολογικές καταστάσεις:</a:t>
            </a:r>
            <a:endParaRPr lang="es-PE" sz="1200" dirty="0"/>
          </a:p>
          <a:p>
            <a:pPr algn="just"/>
            <a:endParaRPr lang="es-PE" sz="1200" dirty="0"/>
          </a:p>
          <a:p>
            <a:pPr algn="just">
              <a:buFont typeface="Wingdings" pitchFamily="2" charset="2"/>
              <a:buChar char="ü"/>
            </a:pPr>
            <a:r>
              <a:rPr lang="el-GR" sz="1200" dirty="0"/>
              <a:t>Ακρομεγαλία</a:t>
            </a:r>
            <a:endParaRPr lang="es-PE" sz="1200" dirty="0"/>
          </a:p>
          <a:p>
            <a:pPr algn="just">
              <a:buFont typeface="Wingdings" pitchFamily="2" charset="2"/>
              <a:buChar char="ü"/>
            </a:pPr>
            <a:r>
              <a:rPr lang="el-GR" sz="1200" dirty="0"/>
              <a:t>τύφλωση</a:t>
            </a:r>
            <a:endParaRPr lang="es-PE" sz="1200" dirty="0"/>
          </a:p>
          <a:p>
            <a:pPr algn="just">
              <a:buFont typeface="Wingdings" pitchFamily="2" charset="2"/>
              <a:buChar char="ü"/>
            </a:pPr>
            <a:r>
              <a:rPr lang="el-GR" sz="1200" dirty="0"/>
              <a:t>Παράλυση του προσώπου</a:t>
            </a:r>
            <a:endParaRPr lang="es-PE" sz="1200" dirty="0"/>
          </a:p>
          <a:p>
            <a:pPr algn="just">
              <a:buFont typeface="Wingdings" pitchFamily="2" charset="2"/>
              <a:buChar char="ü"/>
            </a:pPr>
            <a:r>
              <a:rPr lang="el-GR" sz="1200" dirty="0"/>
              <a:t>Παραμορφώσεις</a:t>
            </a:r>
            <a:endParaRPr lang="es-PE" sz="1200" dirty="0"/>
          </a:p>
          <a:p>
            <a:pPr algn="just">
              <a:buFont typeface="Wingdings" pitchFamily="2" charset="2"/>
              <a:buChar char="ü"/>
            </a:pPr>
            <a:r>
              <a:rPr lang="el-GR" sz="1200" dirty="0"/>
              <a:t>Αυτόχθονα νοσήματα όπως η νόσος του </a:t>
            </a:r>
            <a:r>
              <a:rPr lang="en-US" sz="1200" dirty="0"/>
              <a:t>Carrion</a:t>
            </a:r>
            <a:endParaRPr lang="es-PE" sz="1200" dirty="0"/>
          </a:p>
          <a:p>
            <a:pPr algn="just">
              <a:buFont typeface="Wingdings" pitchFamily="2" charset="2"/>
              <a:buChar char="ü"/>
            </a:pPr>
            <a:r>
              <a:rPr lang="el-GR" sz="1200" dirty="0"/>
              <a:t>Παθολογικοί ακρωτηριασμοί (λέπρα, πληγές, λεϊσμανίαση, </a:t>
            </a:r>
            <a:r>
              <a:rPr lang="el-GR" sz="1200" dirty="0" err="1"/>
              <a:t>βλαστομύκωση</a:t>
            </a:r>
            <a:r>
              <a:rPr lang="el-GR" sz="1200" dirty="0"/>
              <a:t>, λύκος)</a:t>
            </a:r>
            <a:r>
              <a:rPr lang="es-PE" sz="1200" dirty="0"/>
              <a:t> </a:t>
            </a:r>
          </a:p>
          <a:p>
            <a:pPr algn="just">
              <a:buFont typeface="Wingdings" pitchFamily="2" charset="2"/>
              <a:buChar char="ü"/>
            </a:pPr>
            <a:r>
              <a:rPr lang="el-GR" sz="1200" dirty="0"/>
              <a:t>Τραύματα </a:t>
            </a:r>
            <a:endParaRPr lang="es-PE" sz="1200" dirty="0"/>
          </a:p>
          <a:p>
            <a:pPr algn="just">
              <a:buFont typeface="Wingdings" pitchFamily="2" charset="2"/>
              <a:buChar char="ü"/>
            </a:pPr>
            <a:r>
              <a:rPr lang="el-GR" sz="1200" dirty="0"/>
              <a:t>Αιμορραγίες κ.ά.</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0" y="736181"/>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sp>
        <p:nvSpPr>
          <p:cNvPr id="3" name="Marcador de contenido 2"/>
          <p:cNvSpPr>
            <a:spLocks noGrp="1"/>
          </p:cNvSpPr>
          <p:nvPr>
            <p:ph idx="1"/>
          </p:nvPr>
        </p:nvSpPr>
        <p:spPr>
          <a:xfrm>
            <a:off x="441614" y="1526730"/>
            <a:ext cx="8255577" cy="3158286"/>
          </a:xfrm>
        </p:spPr>
        <p:txBody>
          <a:bodyPr>
            <a:normAutofit fontScale="925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sz="1000" dirty="0"/>
              <a:t>	</a:t>
            </a:r>
            <a:r>
              <a:rPr lang="en-US" sz="1000" dirty="0"/>
              <a:t>1. AKHOUNDI, Mohammad, et al. A historical overview of the classification, evolution, and dispersion of </a:t>
            </a:r>
            <a:r>
              <a:rPr lang="en-US" sz="1000" dirty="0" err="1"/>
              <a:t>Leishmania</a:t>
            </a:r>
            <a:r>
              <a:rPr lang="en-US" sz="1000" dirty="0"/>
              <a:t> parasites and </a:t>
            </a:r>
            <a:r>
              <a:rPr lang="en-US" sz="1000" dirty="0" err="1"/>
              <a:t>sandflies</a:t>
            </a:r>
            <a:r>
              <a:rPr lang="en-US" sz="1000" dirty="0"/>
              <a:t>. </a:t>
            </a:r>
            <a:r>
              <a:rPr lang="en-US" sz="1000" i="1" dirty="0" err="1"/>
              <a:t>PLoS</a:t>
            </a:r>
            <a:r>
              <a:rPr lang="en-US" sz="1000" i="1" dirty="0"/>
              <a:t> neglected tropical diseases</a:t>
            </a:r>
            <a:r>
              <a:rPr lang="en-US" sz="1000" dirty="0"/>
              <a:t>, 2016, vol. 10, no 3. </a:t>
            </a:r>
            <a:r>
              <a:rPr lang="es-PE" sz="1000" dirty="0">
                <a:hlinkClick r:id="rId2"/>
              </a:rPr>
              <a:t>https://journals.plos.org/plosntds/article/file?type=printable&amp;id=10.1371/journal.pntd.0004349</a:t>
            </a:r>
            <a:endParaRPr lang="es-PE" sz="1000" dirty="0"/>
          </a:p>
          <a:p>
            <a:endParaRPr lang="es-PE" dirty="0"/>
          </a:p>
          <a:p>
            <a:endParaRPr lang="en-US" dirty="0"/>
          </a:p>
        </p:txBody>
      </p:sp>
      <p:sp>
        <p:nvSpPr>
          <p:cNvPr id="4" name="3 CuadroTexto"/>
          <p:cNvSpPr txBox="1"/>
          <p:nvPr/>
        </p:nvSpPr>
        <p:spPr>
          <a:xfrm>
            <a:off x="645720" y="1526730"/>
            <a:ext cx="7859981" cy="1731243"/>
          </a:xfrm>
          <a:prstGeom prst="rect">
            <a:avLst/>
          </a:prstGeom>
          <a:noFill/>
        </p:spPr>
        <p:txBody>
          <a:bodyPr wrap="square" lIns="68580" tIns="34290" rIns="68580" bIns="34290" rtlCol="0">
            <a:spAutoFit/>
          </a:bodyPr>
          <a:lstStyle/>
          <a:p>
            <a:pPr algn="just"/>
            <a:r>
              <a:rPr lang="el-GR" sz="1200" dirty="0"/>
              <a:t>Παρουσία λεϊσμανίασης: «Η λεϊσμανίαση έχει μακρά ιστορία, ήδη από το 2500 π.Χ., με πολλές πρώιμες περιγραφές της νόσου να ανευρίσκονται σε αρχαία κείμενα και σε σύγχρονα μοριακά ευρήματα από αρχαιολογικό υλικό»</a:t>
            </a:r>
            <a:r>
              <a:rPr lang="en-US" sz="1200" dirty="0"/>
              <a:t> (1) </a:t>
            </a:r>
          </a:p>
          <a:p>
            <a:pPr algn="just"/>
            <a:endParaRPr lang="en-US" sz="1200" dirty="0"/>
          </a:p>
          <a:p>
            <a:pPr algn="just">
              <a:buFont typeface="Wingdings" pitchFamily="2" charset="2"/>
              <a:buChar char="ü"/>
            </a:pPr>
            <a:r>
              <a:rPr lang="el-GR" sz="1200" dirty="0"/>
              <a:t>Λεϊσμανίαση σε μούμια 6χρονου κοριτσιού στο Περού </a:t>
            </a:r>
            <a:r>
              <a:rPr lang="en-US" sz="1200" dirty="0"/>
              <a:t>(</a:t>
            </a:r>
            <a:r>
              <a:rPr lang="el-GR" sz="1200" dirty="0"/>
              <a:t>1</a:t>
            </a:r>
            <a:r>
              <a:rPr lang="el-GR" sz="1200" baseline="30000" dirty="0"/>
              <a:t>ος</a:t>
            </a:r>
            <a:r>
              <a:rPr lang="el-GR" sz="1200" dirty="0"/>
              <a:t> αι. μ.Χ.)</a:t>
            </a:r>
            <a:endParaRPr lang="en-US" sz="1200" dirty="0"/>
          </a:p>
          <a:p>
            <a:pPr algn="just">
              <a:buFont typeface="Wingdings" pitchFamily="2" charset="2"/>
              <a:buChar char="ü"/>
            </a:pPr>
            <a:r>
              <a:rPr lang="el-GR" sz="1200" dirty="0"/>
              <a:t>Ενδείξεις παρουσίας της δερματικής μορφής της νόσου στο Εκουαδόρ και το Περού, στη Νότια Αμερική</a:t>
            </a:r>
            <a:r>
              <a:rPr lang="en-US" sz="1200" dirty="0"/>
              <a:t>. </a:t>
            </a:r>
          </a:p>
          <a:p>
            <a:pPr algn="just">
              <a:buFont typeface="Wingdings" pitchFamily="2" charset="2"/>
              <a:buChar char="ü"/>
            </a:pPr>
            <a:r>
              <a:rPr lang="en-US" sz="1200" dirty="0"/>
              <a:t>Avicenna (</a:t>
            </a:r>
            <a:r>
              <a:rPr lang="el-GR" sz="1200" dirty="0"/>
              <a:t>10</a:t>
            </a:r>
            <a:r>
              <a:rPr lang="el-GR" sz="1200" baseline="30000" dirty="0"/>
              <a:t>ος</a:t>
            </a:r>
            <a:r>
              <a:rPr lang="el-GR" sz="1200" dirty="0"/>
              <a:t> αι. μ.Χ.</a:t>
            </a:r>
            <a:r>
              <a:rPr lang="en-US" sz="1200" dirty="0"/>
              <a:t>): </a:t>
            </a:r>
            <a:r>
              <a:rPr lang="el-GR" sz="1200" dirty="0"/>
              <a:t>Περιγραφή δερματικών αλλοιώσεων με το όνομα </a:t>
            </a:r>
            <a:r>
              <a:rPr lang="en-US" sz="1200" dirty="0" err="1"/>
              <a:t>Balakh</a:t>
            </a:r>
            <a:r>
              <a:rPr lang="en-US" sz="1200" dirty="0"/>
              <a:t> </a:t>
            </a:r>
            <a:r>
              <a:rPr lang="el-GR" sz="1200" dirty="0"/>
              <a:t>και πιθανότητα μεσολάβησης κουνουπιών</a:t>
            </a:r>
            <a:r>
              <a:rPr lang="en-US" sz="1200" dirty="0"/>
              <a:t>n. </a:t>
            </a:r>
          </a:p>
          <a:p>
            <a:pPr algn="just">
              <a:buFont typeface="Wingdings" pitchFamily="2" charset="2"/>
              <a:buChar char="ü"/>
            </a:pPr>
            <a:r>
              <a:rPr lang="en-US" sz="1200" dirty="0"/>
              <a:t> 15</a:t>
            </a:r>
            <a:r>
              <a:rPr lang="el-GR" sz="1200" baseline="30000" dirty="0" err="1"/>
              <a:t>ος</a:t>
            </a:r>
            <a:r>
              <a:rPr lang="el-GR" sz="1200" dirty="0"/>
              <a:t> και</a:t>
            </a:r>
            <a:r>
              <a:rPr lang="en-US" sz="1200" dirty="0"/>
              <a:t> 16</a:t>
            </a:r>
            <a:r>
              <a:rPr lang="el-GR" sz="1200" baseline="30000" dirty="0" err="1"/>
              <a:t>ος</a:t>
            </a:r>
            <a:r>
              <a:rPr lang="el-GR" sz="1200" dirty="0"/>
              <a:t> </a:t>
            </a:r>
            <a:r>
              <a:rPr lang="en-US" sz="1200" dirty="0"/>
              <a:t> </a:t>
            </a:r>
            <a:r>
              <a:rPr lang="el-GR" sz="1200" dirty="0"/>
              <a:t>αι. μ.Χ.</a:t>
            </a:r>
            <a:r>
              <a:rPr lang="en-US" sz="1200" dirty="0"/>
              <a:t> : </a:t>
            </a:r>
            <a:r>
              <a:rPr lang="el-GR" sz="1200" dirty="0"/>
              <a:t>περίοδος των Ίνκας: «νόσος της κοιλάδας», «νόσος των Άνδεων» ή «λευκή λέπρα», που μπορεί να ταυτίζονται με τη </a:t>
            </a:r>
            <a:r>
              <a:rPr lang="el-GR" sz="1200" dirty="0" err="1"/>
              <a:t>νοτιο</a:t>
            </a:r>
            <a:r>
              <a:rPr lang="el-GR" sz="1200" dirty="0"/>
              <a:t>-Αμερικανική Δερματική Λεϊσμανίαση</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D9F737-6792-4AED-ACE8-954E268A1A4D}"/>
              </a:ext>
            </a:extLst>
          </p:cNvPr>
          <p:cNvSpPr>
            <a:spLocks noGrp="1"/>
          </p:cNvSpPr>
          <p:nvPr>
            <p:ph type="title"/>
          </p:nvPr>
        </p:nvSpPr>
        <p:spPr>
          <a:xfrm>
            <a:off x="638924" y="520424"/>
            <a:ext cx="7886700" cy="994172"/>
          </a:xfrm>
        </p:spPr>
        <p:txBody>
          <a:bodyPr/>
          <a:lstStyle/>
          <a:p>
            <a:r>
              <a:rPr lang="es-PE" dirty="0"/>
              <a:t/>
            </a:r>
            <a:br>
              <a:rPr lang="es-PE" dirty="0"/>
            </a:br>
            <a:r>
              <a:rPr lang="el-GR" sz="1800" b="1" dirty="0">
                <a:solidFill>
                  <a:schemeClr val="accent2"/>
                </a:solidFill>
                <a:effectLst>
                  <a:outerShdw blurRad="38100" dist="38100" dir="2700000" algn="tl">
                    <a:srgbClr val="000000">
                      <a:alpha val="43137"/>
                    </a:srgbClr>
                  </a:outerShdw>
                </a:effectLst>
              </a:rPr>
              <a:t>Προοίμιο</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1554F034-E2D7-4B08-9AC8-55187F8DB178}"/>
              </a:ext>
            </a:extLst>
          </p:cNvPr>
          <p:cNvSpPr>
            <a:spLocks noGrp="1"/>
          </p:cNvSpPr>
          <p:nvPr>
            <p:ph idx="1"/>
          </p:nvPr>
        </p:nvSpPr>
        <p:spPr>
          <a:xfrm>
            <a:off x="618376" y="1595250"/>
            <a:ext cx="7886700" cy="3263504"/>
          </a:xfrm>
        </p:spPr>
        <p:txBody>
          <a:bodyPr>
            <a:normAutofit/>
          </a:bodyPr>
          <a:lstStyle/>
          <a:p>
            <a:pPr marL="0" indent="0" algn="just">
              <a:lnSpc>
                <a:spcPct val="150000"/>
              </a:lnSpc>
              <a:buNone/>
            </a:pPr>
            <a:r>
              <a:rPr lang="el-GR" sz="1200" dirty="0"/>
              <a:t>Η παρούσα Ενότητα καθιστά διαθέσιμο σε φοιτητές ιατρικής ανά τον κόσμο, ιστορικού εκπαιδευτικού υλικού που σχετίζεται με τις αξίες της ιστορίας της προ-Κολομβιανής ιατρικής και της ιατρικής των Ίνκας. Θα αναπτυχθούν επίσης πτυχές της </a:t>
            </a:r>
            <a:r>
              <a:rPr lang="el-GR" sz="1200" dirty="0" err="1"/>
              <a:t>σαμανικής</a:t>
            </a:r>
            <a:r>
              <a:rPr lang="el-GR" sz="1200" dirty="0"/>
              <a:t> ιατρικής, ως μέρος της κληρονομικής παράδοσης της προ-Κολομβιανής ιατρικής και της ιατρικής των Ίνκας σήμερα. </a:t>
            </a:r>
            <a:endParaRPr lang="es-PE" sz="1200" dirty="0"/>
          </a:p>
        </p:txBody>
      </p:sp>
    </p:spTree>
    <p:extLst>
      <p:ext uri="{BB962C8B-B14F-4D97-AF65-F5344CB8AC3E}">
        <p14:creationId xmlns:p14="http://schemas.microsoft.com/office/powerpoint/2010/main" val="4666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363" y="731044"/>
            <a:ext cx="7886700" cy="994172"/>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87828" y="1623142"/>
            <a:ext cx="7886700" cy="1649016"/>
          </a:xfrm>
        </p:spPr>
        <p:txBody>
          <a:bodyPr>
            <a:normAutofit/>
          </a:bodyPr>
          <a:lstStyle/>
          <a:p>
            <a:pPr>
              <a:buNone/>
            </a:pPr>
            <a:r>
              <a:rPr lang="el-GR" sz="1200" dirty="0"/>
              <a:t>Διάφορα κεραμικά αποκαλύπτουν την παρουσία προσωπικής παράλυσης που αντιμετωπιζόταν από θεραπευτές σε προ-Κολομβιανούς πολιτισμούς</a:t>
            </a:r>
            <a:endParaRPr lang="en-US" sz="1200" dirty="0"/>
          </a:p>
          <a:p>
            <a:pPr>
              <a:buNone/>
            </a:pPr>
            <a:endParaRPr lang="en-US" dirty="0"/>
          </a:p>
        </p:txBody>
      </p:sp>
      <p:sp>
        <p:nvSpPr>
          <p:cNvPr id="4" name="3 CuadroTexto"/>
          <p:cNvSpPr txBox="1"/>
          <p:nvPr/>
        </p:nvSpPr>
        <p:spPr>
          <a:xfrm>
            <a:off x="587828" y="4069533"/>
            <a:ext cx="7641772" cy="592470"/>
          </a:xfrm>
          <a:prstGeom prst="rect">
            <a:avLst/>
          </a:prstGeom>
          <a:noFill/>
        </p:spPr>
        <p:txBody>
          <a:bodyPr wrap="square" lIns="68580" tIns="34290" rIns="68580" bIns="34290" rtlCol="0">
            <a:spAutoFit/>
          </a:bodyPr>
          <a:lstStyle/>
          <a:p>
            <a:r>
              <a:rPr lang="es-ES" sz="1000" dirty="0"/>
              <a:t>CAROD ARTAL, Francisco Javier; VÁZQUEZ CABRERA, Carolina B. Malformaciones y parálisis faciales en la cerámica de las culturas precolombinas Moche y Lambayeque. </a:t>
            </a:r>
            <a:r>
              <a:rPr lang="es-ES" sz="1000" i="1" dirty="0" err="1"/>
              <a:t>Neurologia</a:t>
            </a:r>
            <a:r>
              <a:rPr lang="es-ES" sz="1000" dirty="0"/>
              <a:t>, 2006, vol. 21, no 6, p. 297-303.</a:t>
            </a:r>
            <a:endParaRPr lang="en-US" sz="1000" dirty="0"/>
          </a:p>
          <a:p>
            <a:endParaRPr lang="es-PE" dirty="0"/>
          </a:p>
        </p:txBody>
      </p:sp>
    </p:spTree>
    <p:extLst>
      <p:ext uri="{BB962C8B-B14F-4D97-AF65-F5344CB8AC3E}">
        <p14:creationId xmlns:p14="http://schemas.microsoft.com/office/powerpoint/2010/main" val="145656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691" y="892630"/>
            <a:ext cx="7886700" cy="720413"/>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l-GR" sz="1800" b="1" dirty="0">
                <a:solidFill>
                  <a:schemeClr val="accent2"/>
                </a:solidFill>
                <a:effectLst>
                  <a:outerShdw blurRad="38100" dist="38100" dir="2700000" algn="tl">
                    <a:srgbClr val="000000">
                      <a:alpha val="43137"/>
                    </a:srgbClr>
                  </a:outerShdw>
                </a:effectLst>
              </a:rPr>
              <a:t>Κατάλογος των κύριων αποδεικτικών πηγών στην ιστορία της προ-Κολομβιανής ιατρικής και της ιατρικής των Ίνκας στο Περού</a:t>
            </a: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4945" y="1649004"/>
            <a:ext cx="8416637" cy="2440379"/>
          </a:xfrm>
        </p:spPr>
        <p:txBody>
          <a:bodyPr>
            <a:normAutofit/>
          </a:bodyPr>
          <a:lstStyle/>
          <a:p>
            <a:pPr marL="0" indent="0" algn="just">
              <a:buNone/>
            </a:pPr>
            <a:r>
              <a:rPr lang="el-GR" sz="1200" dirty="0"/>
              <a:t>Μολύνσεις από </a:t>
            </a:r>
            <a:r>
              <a:rPr lang="en-US" sz="1200" dirty="0"/>
              <a:t>Bartonella bacilliformis </a:t>
            </a:r>
            <a:r>
              <a:rPr lang="el-GR" sz="1200" dirty="0"/>
              <a:t>οδηγούν στη νόσο του </a:t>
            </a:r>
            <a:r>
              <a:rPr lang="en-US" sz="1200" dirty="0"/>
              <a:t>Carrion</a:t>
            </a:r>
            <a:r>
              <a:rPr lang="el-GR" sz="1200" dirty="0"/>
              <a:t> σε ανθρώπους</a:t>
            </a:r>
            <a:r>
              <a:rPr lang="en-US" sz="1200" dirty="0"/>
              <a:t>. </a:t>
            </a:r>
            <a:r>
              <a:rPr lang="el-GR" sz="1200" dirty="0"/>
              <a:t>Στην πρώτη φάση της μόλυνσης, το παθογόνο προκαλεί αιμολυτικό πυρετό </a:t>
            </a:r>
            <a:r>
              <a:rPr lang="en-US" sz="1200" dirty="0"/>
              <a:t>(«</a:t>
            </a:r>
            <a:r>
              <a:rPr lang="el-GR" sz="1200" dirty="0"/>
              <a:t>πυρετός </a:t>
            </a:r>
            <a:r>
              <a:rPr lang="en-US" sz="1200" dirty="0"/>
              <a:t>Oroya</a:t>
            </a:r>
            <a:r>
              <a:rPr lang="el-GR" sz="1200" dirty="0"/>
              <a:t>»</a:t>
            </a:r>
            <a:r>
              <a:rPr lang="en-US" sz="1200" dirty="0"/>
              <a:t>) </a:t>
            </a:r>
            <a:r>
              <a:rPr lang="el-GR" sz="1200" dirty="0"/>
              <a:t>με θνητότητα πάνω από</a:t>
            </a:r>
            <a:r>
              <a:rPr lang="en-US" sz="1200" dirty="0"/>
              <a:t> ~90% </a:t>
            </a:r>
            <a:r>
              <a:rPr lang="el-GR" sz="1200" dirty="0"/>
              <a:t>σε ασθενείς χωρίς θεραπεία., που ακολουθείται από τη χρόνια φάση, η οποία οδηγεί σε </a:t>
            </a:r>
            <a:r>
              <a:rPr lang="el-GR" sz="1200" dirty="0" err="1"/>
              <a:t>αγγειογενείς</a:t>
            </a:r>
            <a:r>
              <a:rPr lang="el-GR" sz="1200" dirty="0"/>
              <a:t> δερματικές βλάβες (</a:t>
            </a:r>
            <a:r>
              <a:rPr lang="en-US" sz="1200" dirty="0"/>
              <a:t>"verruga peruana"). </a:t>
            </a:r>
            <a:r>
              <a:rPr lang="el-GR" sz="1200" dirty="0"/>
              <a:t>Η </a:t>
            </a:r>
            <a:r>
              <a:rPr lang="en-US" sz="1200" dirty="0"/>
              <a:t>Bartonella bacilliformis </a:t>
            </a:r>
            <a:r>
              <a:rPr lang="el-GR" sz="1200" dirty="0"/>
              <a:t>είναι ενδημική στις πεδιάδες των Άνδεων και μεταδίδεται από μύγες της άμμου (</a:t>
            </a:r>
            <a:r>
              <a:rPr lang="en-US" sz="1200" dirty="0"/>
              <a:t>Lutzomyia spp.). </a:t>
            </a:r>
            <a:r>
              <a:rPr lang="el-GR" sz="1200" dirty="0"/>
              <a:t>Οι άνθρωποι είναι η μόνη γνωστή εναπομείνασα δεξαμενή αυτής της παλιάς νόσου και δεν υπάρχει διαθέσιμο ζωικό μολυσματικό μοντέλο. </a:t>
            </a:r>
            <a:r>
              <a:rPr lang="en-US" sz="1200" dirty="0"/>
              <a:t> </a:t>
            </a:r>
            <a:endParaRPr lang="es-PE" sz="1200" baseline="30000" dirty="0"/>
          </a:p>
          <a:p>
            <a:pPr marL="0" indent="0" algn="just">
              <a:buNone/>
            </a:pPr>
            <a:endParaRPr lang="es-PE" dirty="0"/>
          </a:p>
        </p:txBody>
      </p:sp>
      <p:sp>
        <p:nvSpPr>
          <p:cNvPr id="4" name="3 CuadroTexto"/>
          <p:cNvSpPr txBox="1"/>
          <p:nvPr/>
        </p:nvSpPr>
        <p:spPr>
          <a:xfrm>
            <a:off x="489122" y="4388310"/>
            <a:ext cx="8372105" cy="223138"/>
          </a:xfrm>
          <a:prstGeom prst="rect">
            <a:avLst/>
          </a:prstGeom>
          <a:noFill/>
        </p:spPr>
        <p:txBody>
          <a:bodyPr wrap="square" lIns="68580" tIns="34290" rIns="68580" bIns="34290" rtlCol="0">
            <a:spAutoFit/>
          </a:bodyPr>
          <a:lstStyle/>
          <a:p>
            <a:r>
              <a:rPr lang="es-PE" sz="1000" dirty="0" err="1"/>
              <a:t>Kempf</a:t>
            </a:r>
            <a:r>
              <a:rPr lang="es-PE" sz="1000" dirty="0"/>
              <a:t>, V. A. J., </a:t>
            </a:r>
            <a:r>
              <a:rPr lang="es-PE" sz="1000" dirty="0" err="1"/>
              <a:t>Garcia</a:t>
            </a:r>
            <a:r>
              <a:rPr lang="es-PE" sz="1000" dirty="0"/>
              <a:t>-Quintanilla, M., Guerra, H., &amp; </a:t>
            </a:r>
            <a:r>
              <a:rPr lang="es-PE" sz="1000" dirty="0" err="1"/>
              <a:t>Dichter</a:t>
            </a:r>
            <a:r>
              <a:rPr lang="es-PE" sz="1000" dirty="0"/>
              <a:t>, A. A. (2019). </a:t>
            </a:r>
            <a:r>
              <a:rPr lang="es-PE" sz="1000" dirty="0" err="1"/>
              <a:t>Carrion's</a:t>
            </a:r>
            <a:r>
              <a:rPr lang="es-PE" sz="1000" dirty="0"/>
              <a:t> </a:t>
            </a:r>
            <a:r>
              <a:rPr lang="es-PE" sz="1000" dirty="0" err="1"/>
              <a:t>disease</a:t>
            </a:r>
            <a:r>
              <a:rPr lang="es-PE" sz="1000" dirty="0"/>
              <a:t>: More </a:t>
            </a:r>
            <a:r>
              <a:rPr lang="es-PE" sz="1000" dirty="0" err="1"/>
              <a:t>than</a:t>
            </a:r>
            <a:r>
              <a:rPr lang="es-PE" sz="1000" dirty="0"/>
              <a:t> a </a:t>
            </a:r>
            <a:r>
              <a:rPr lang="es-PE" sz="1000" dirty="0" err="1"/>
              <a:t>neglected</a:t>
            </a:r>
            <a:r>
              <a:rPr lang="es-PE" sz="1000" dirty="0"/>
              <a:t> </a:t>
            </a:r>
            <a:r>
              <a:rPr lang="es-PE" sz="1000" dirty="0" err="1"/>
              <a:t>disease</a:t>
            </a:r>
            <a:r>
              <a:rPr lang="es-PE" sz="1000" dirty="0"/>
              <a:t>. BMC.</a:t>
            </a:r>
          </a:p>
        </p:txBody>
      </p:sp>
      <p:pic>
        <p:nvPicPr>
          <p:cNvPr id="6" name="Picture 2" descr="http://www.scielo.org.pe/img/revistas/amp/v23n1/a09fig1.jpg"/>
          <p:cNvPicPr>
            <a:picLocks noChangeAspect="1" noChangeArrowheads="1"/>
          </p:cNvPicPr>
          <p:nvPr/>
        </p:nvPicPr>
        <p:blipFill>
          <a:blip r:embed="rId2"/>
          <a:srcRect t="12542" r="4485" b="11254"/>
          <a:stretch>
            <a:fillRect/>
          </a:stretch>
        </p:blipFill>
        <p:spPr bwMode="auto">
          <a:xfrm>
            <a:off x="2529443" y="2689761"/>
            <a:ext cx="2066307" cy="1175657"/>
          </a:xfrm>
          <a:prstGeom prst="rect">
            <a:avLst/>
          </a:prstGeom>
          <a:noFill/>
        </p:spPr>
      </p:pic>
      <p:pic>
        <p:nvPicPr>
          <p:cNvPr id="1028" name="Picture 4" descr="http://www.scielo.org.pe/img/revistas/amp/v23n1/a09fig3.jpg"/>
          <p:cNvPicPr>
            <a:picLocks noChangeAspect="1" noChangeArrowheads="1"/>
          </p:cNvPicPr>
          <p:nvPr/>
        </p:nvPicPr>
        <p:blipFill>
          <a:blip r:embed="rId3"/>
          <a:srcRect r="-1248" b="10959"/>
          <a:stretch>
            <a:fillRect/>
          </a:stretch>
        </p:blipFill>
        <p:spPr bwMode="auto">
          <a:xfrm>
            <a:off x="721426" y="2753086"/>
            <a:ext cx="1523011" cy="1085612"/>
          </a:xfrm>
          <a:prstGeom prst="rect">
            <a:avLst/>
          </a:prstGeom>
          <a:noFill/>
        </p:spPr>
      </p:pic>
    </p:spTree>
    <p:extLst>
      <p:ext uri="{BB962C8B-B14F-4D97-AF65-F5344CB8AC3E}">
        <p14:creationId xmlns:p14="http://schemas.microsoft.com/office/powerpoint/2010/main" val="1456563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7211" y="712520"/>
            <a:ext cx="7642514" cy="644561"/>
          </a:xfrm>
        </p:spPr>
        <p:txBody>
          <a:bodyPr>
            <a:normAutofit/>
          </a:bodyPr>
          <a:lstStyle/>
          <a:p>
            <a:r>
              <a:rPr lang="el-GR" sz="1800" dirty="0"/>
              <a:t>Το πείραμα του </a:t>
            </a:r>
            <a:r>
              <a:rPr lang="en-US" sz="1800" dirty="0"/>
              <a:t>Daniel Carrion</a:t>
            </a:r>
            <a:endParaRPr lang="es-PE" sz="1800" dirty="0"/>
          </a:p>
        </p:txBody>
      </p:sp>
      <p:sp>
        <p:nvSpPr>
          <p:cNvPr id="3" name="2 Marcador de contenido"/>
          <p:cNvSpPr>
            <a:spLocks noGrp="1"/>
          </p:cNvSpPr>
          <p:nvPr>
            <p:ph idx="1"/>
          </p:nvPr>
        </p:nvSpPr>
        <p:spPr>
          <a:xfrm>
            <a:off x="628650" y="1369219"/>
            <a:ext cx="7886700" cy="1651383"/>
          </a:xfrm>
        </p:spPr>
        <p:txBody>
          <a:bodyPr>
            <a:normAutofit lnSpcReduction="10000"/>
          </a:bodyPr>
          <a:lstStyle/>
          <a:p>
            <a:pPr algn="just">
              <a:buNone/>
            </a:pPr>
            <a:r>
              <a:rPr lang="en-US" sz="1500" dirty="0"/>
              <a:t>    </a:t>
            </a:r>
            <a:r>
              <a:rPr lang="el-GR" sz="1200" dirty="0"/>
              <a:t>«Το 1885, ο </a:t>
            </a:r>
            <a:r>
              <a:rPr lang="en-US" sz="1200" dirty="0"/>
              <a:t>Daniel Carrion (1857-1885), </a:t>
            </a:r>
            <a:r>
              <a:rPr lang="el-GR" sz="1200" dirty="0"/>
              <a:t>ένας νεαρός φοιτητής ιατρικής από το Περού, προσπαθούσε να καθορίσει τα πρόδρομα συμπτώματα της νόσου </a:t>
            </a:r>
            <a:r>
              <a:rPr lang="en-US" sz="1200" dirty="0"/>
              <a:t>“verruga”</a:t>
            </a:r>
            <a:r>
              <a:rPr lang="el-GR" sz="1200" dirty="0"/>
              <a:t>, μιας σπάνιας – έξω από τη νότια Αμερική - λοιμώδους νόσου αλλά ενδημικής σε περιοχές του Περού. Ως μέρος αυτής της έρευνας, εμβολιάστηκε με υγρό από τη βλάβη ενός ασθενή, ο οποίος έπασχε από τη χρόνια μορφή της νόσου. Κατέγραψε την κλινική εικόνα που παρουσίασε, η οποία </a:t>
            </a:r>
            <a:r>
              <a:rPr lang="el-GR" sz="1200" dirty="0" err="1"/>
              <a:t>περιελάμβανε</a:t>
            </a:r>
            <a:r>
              <a:rPr lang="el-GR" sz="1200" dirty="0"/>
              <a:t> πυρετό, αδυναμία, αρθραλγία, εμέτους και αναιμία και έγινε εμφανές ότι ανέπτυξε την αναιμική, πυρετώδη, οξεία φάση της νόσου (γνωστή ως πυρετός </a:t>
            </a:r>
            <a:r>
              <a:rPr lang="en-US" sz="1200" dirty="0"/>
              <a:t>Oroya)</a:t>
            </a:r>
            <a:r>
              <a:rPr lang="el-GR" sz="1200" dirty="0"/>
              <a:t>. Στην περίπτωσή του δεν εξελίχθηκε στη χρόνια μορφή της νόσου και πέθανε λίγες εβδομάδες αργότερα, στις 5 Οκτωβρίου 1885. Η θυσία του βοήθησε στη διαβεβαίωση, θεωρητικά, ότι ο πυρετός </a:t>
            </a:r>
            <a:r>
              <a:rPr lang="en-US" sz="1200" dirty="0"/>
              <a:t>Oroya </a:t>
            </a:r>
            <a:r>
              <a:rPr lang="el-GR" sz="1200" dirty="0"/>
              <a:t>και η νόσος </a:t>
            </a:r>
            <a:r>
              <a:rPr lang="en-US" sz="1200" dirty="0"/>
              <a:t>Carrion</a:t>
            </a:r>
            <a:r>
              <a:rPr lang="el-GR" sz="1200" dirty="0"/>
              <a:t> είχαν κοινή αιτιολογία και ο θάνατός του προκάλεσε περαιτέρω έρευνες σχετικά με την αιτιολογία, η οποία σήμερα ανευρίσκεται στο βακτήριο </a:t>
            </a:r>
            <a:r>
              <a:rPr lang="en-US" sz="1200" dirty="0"/>
              <a:t>Bartonella bacilliformis. </a:t>
            </a:r>
            <a:r>
              <a:rPr lang="el-GR" sz="1200" dirty="0"/>
              <a:t>Ο </a:t>
            </a:r>
            <a:r>
              <a:rPr lang="en-US" sz="1200" dirty="0"/>
              <a:t>Carrion </a:t>
            </a:r>
            <a:r>
              <a:rPr lang="el-GR" sz="1200" dirty="0"/>
              <a:t>θεωρείται μάρτυρας της Περουβιανής ιατρικής και η 5</a:t>
            </a:r>
            <a:r>
              <a:rPr lang="el-GR" sz="1200" baseline="30000" dirty="0"/>
              <a:t>η</a:t>
            </a:r>
            <a:r>
              <a:rPr lang="el-GR" sz="1200" dirty="0"/>
              <a:t> Οκτωβρίου ορίστηκε ως ημέρα της Περουβιανής Ιατρικής προς τιμήν του».</a:t>
            </a:r>
            <a:endParaRPr lang="es-PE" sz="1200" dirty="0"/>
          </a:p>
        </p:txBody>
      </p:sp>
      <p:sp>
        <p:nvSpPr>
          <p:cNvPr id="4" name="3 CuadroTexto"/>
          <p:cNvSpPr txBox="1"/>
          <p:nvPr/>
        </p:nvSpPr>
        <p:spPr>
          <a:xfrm>
            <a:off x="276102" y="4245630"/>
            <a:ext cx="8452262" cy="377026"/>
          </a:xfrm>
          <a:prstGeom prst="rect">
            <a:avLst/>
          </a:prstGeom>
          <a:noFill/>
        </p:spPr>
        <p:txBody>
          <a:bodyPr wrap="square" lIns="68580" tIns="34290" rIns="68580" bIns="34290" rtlCol="0">
            <a:spAutoFit/>
          </a:bodyPr>
          <a:lstStyle/>
          <a:p>
            <a:r>
              <a:rPr lang="en-US" sz="1000" dirty="0" err="1"/>
              <a:t>Pamo</a:t>
            </a:r>
            <a:r>
              <a:rPr lang="en-US" sz="1000" dirty="0"/>
              <a:t> Oscar. Daniel Carrion’s experiment: the use of </a:t>
            </a:r>
            <a:r>
              <a:rPr lang="en-US" sz="1000" dirty="0" err="1"/>
              <a:t>selfinfection</a:t>
            </a:r>
            <a:r>
              <a:rPr lang="en-US" sz="1000" dirty="0"/>
              <a:t> in the advance of medicine. J R </a:t>
            </a:r>
            <a:r>
              <a:rPr lang="en-US" sz="1000" dirty="0" err="1"/>
              <a:t>Coll</a:t>
            </a:r>
            <a:r>
              <a:rPr lang="en-US" sz="1000" dirty="0"/>
              <a:t> Physicians </a:t>
            </a:r>
            <a:r>
              <a:rPr lang="en-US" sz="1000" dirty="0" err="1"/>
              <a:t>Edinb</a:t>
            </a:r>
            <a:r>
              <a:rPr lang="en-US" sz="1000" dirty="0"/>
              <a:t> 2012; 42:81–6 doi:10.4997/JRCPE.2012.119 © 2012 Royal College of Physicians of Edinburgh </a:t>
            </a:r>
            <a:endParaRPr lang="es-PE" sz="1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670" y="739078"/>
            <a:ext cx="8240972" cy="554156"/>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Σύγχρονες ενδείξεις νόσων που επηρέασαν τον προ-Κολομβιανό πληθυσμό του Περού</a:t>
            </a:r>
            <a:r>
              <a:rPr lang="en-US" sz="1800" b="1" dirty="0">
                <a:solidFill>
                  <a:schemeClr val="accent2"/>
                </a:solidFill>
                <a:effectLst>
                  <a:outerShdw blurRad="38100" dist="38100" dir="2700000" algn="tl">
                    <a:srgbClr val="000000">
                      <a:alpha val="43137"/>
                    </a:srgbClr>
                  </a:outerShdw>
                </a:effectLst>
              </a:rPr>
              <a:t>.</a:t>
            </a:r>
            <a:r>
              <a:rPr lang="en-US" sz="2400" dirty="0"/>
              <a:t> </a:t>
            </a:r>
          </a:p>
        </p:txBody>
      </p:sp>
      <p:sp>
        <p:nvSpPr>
          <p:cNvPr id="9" name="8 Rectángulo"/>
          <p:cNvSpPr/>
          <p:nvPr/>
        </p:nvSpPr>
        <p:spPr>
          <a:xfrm>
            <a:off x="771525" y="1099721"/>
            <a:ext cx="7815263" cy="530915"/>
          </a:xfrm>
          <a:prstGeom prst="rect">
            <a:avLst/>
          </a:prstGeom>
        </p:spPr>
        <p:txBody>
          <a:bodyPr wrap="square" lIns="68580" tIns="34290" rIns="68580" bIns="34290">
            <a:spAutoFit/>
          </a:bodyPr>
          <a:lstStyle/>
          <a:p>
            <a:pPr algn="ctr"/>
            <a:endParaRPr lang="en-US" sz="1500" dirty="0"/>
          </a:p>
          <a:p>
            <a:pPr algn="ctr"/>
            <a:r>
              <a:rPr lang="el-GR" sz="1500" dirty="0"/>
              <a:t>ΠΑΘΟΛΟΓΙΚΕΣ ΚΑΤΑΣΤΑΣΕΙΣ ΣΤΟ ΜΟΥΣΕΙΟ </a:t>
            </a:r>
            <a:r>
              <a:rPr lang="en-US" sz="1500" dirty="0"/>
              <a:t>HUACOS LARCO </a:t>
            </a:r>
            <a:r>
              <a:rPr lang="el-GR" sz="1500" dirty="0"/>
              <a:t>ΤΟΥ ΠΕΡΟΥ</a:t>
            </a:r>
            <a:endParaRPr lang="es-PE" sz="1500" b="1" dirty="0"/>
          </a:p>
        </p:txBody>
      </p:sp>
      <p:pic>
        <p:nvPicPr>
          <p:cNvPr id="144387" name="Picture 3"/>
          <p:cNvPicPr>
            <a:picLocks noChangeAspect="1" noChangeArrowheads="1"/>
          </p:cNvPicPr>
          <p:nvPr/>
        </p:nvPicPr>
        <p:blipFill>
          <a:blip r:embed="rId2"/>
          <a:srcRect l="2941" t="19792" r="1029" b="16406"/>
          <a:stretch>
            <a:fillRect/>
          </a:stretch>
        </p:blipFill>
        <p:spPr bwMode="auto">
          <a:xfrm>
            <a:off x="942975" y="1704174"/>
            <a:ext cx="7300913" cy="2518506"/>
          </a:xfrm>
          <a:prstGeom prst="rect">
            <a:avLst/>
          </a:prstGeom>
          <a:noFill/>
          <a:ln w="9525">
            <a:noFill/>
            <a:miter lim="800000"/>
            <a:headEnd/>
            <a:tailEnd/>
          </a:ln>
          <a:effectLst/>
        </p:spPr>
      </p:pic>
      <p:sp>
        <p:nvSpPr>
          <p:cNvPr id="7" name="6 Rectángulo"/>
          <p:cNvSpPr/>
          <p:nvPr/>
        </p:nvSpPr>
        <p:spPr>
          <a:xfrm>
            <a:off x="942975" y="4389811"/>
            <a:ext cx="5044822" cy="284693"/>
          </a:xfrm>
          <a:prstGeom prst="rect">
            <a:avLst/>
          </a:prstGeom>
        </p:spPr>
        <p:txBody>
          <a:bodyPr wrap="square" lIns="68580" tIns="34290" rIns="68580" bIns="34290">
            <a:spAutoFit/>
          </a:bodyPr>
          <a:lstStyle/>
          <a:p>
            <a:r>
              <a:rPr lang="es-PE" sz="1000" dirty="0"/>
              <a:t>“Museo </a:t>
            </a:r>
            <a:r>
              <a:rPr lang="es-PE" sz="1000" dirty="0" err="1"/>
              <a:t>Larco</a:t>
            </a:r>
            <a:r>
              <a:rPr lang="es-PE" sz="1000" dirty="0"/>
              <a:t> – Lima, Perú”. </a:t>
            </a:r>
            <a:r>
              <a:rPr lang="es-PE" sz="1000" dirty="0">
                <a:hlinkClick r:id="rId3"/>
              </a:rPr>
              <a:t>https://www.museolarco.org/coleccion</a:t>
            </a:r>
            <a:r>
              <a:rPr lang="es-PE" dirty="0">
                <a:hlinkClick r:id="rId3"/>
              </a:rPr>
              <a:t>/</a:t>
            </a:r>
            <a:endParaRPr lang="es-PE" dirty="0"/>
          </a:p>
        </p:txBody>
      </p:sp>
    </p:spTree>
    <p:extLst>
      <p:ext uri="{BB962C8B-B14F-4D97-AF65-F5344CB8AC3E}">
        <p14:creationId xmlns:p14="http://schemas.microsoft.com/office/powerpoint/2010/main" val="1456563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5" y="935596"/>
            <a:ext cx="7886700" cy="626075"/>
          </a:xfrm>
        </p:spPr>
        <p:txBody>
          <a:bodyPr>
            <a:noAutofit/>
          </a:bodyPr>
          <a:lstStyle/>
          <a:p>
            <a:r>
              <a:rPr lang="en-US"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Σύγχρονες ενδείξεις νόσων που επηρέασαν τον προ-Κολομβιανό πληθυσμό και την αυτοκρατορία των Ίνκας του Περού.</a:t>
            </a:r>
            <a:r>
              <a:rPr lang="en-US" sz="1800" b="1" dirty="0">
                <a:solidFill>
                  <a:schemeClr val="accent2"/>
                </a:solidFill>
                <a:effectLst>
                  <a:outerShdw blurRad="38100" dist="38100" dir="2700000" algn="tl">
                    <a:srgbClr val="000000">
                      <a:alpha val="43137"/>
                    </a:srgbClr>
                  </a:outerShdw>
                </a:effectLst>
              </a:rPr>
              <a:t> </a:t>
            </a:r>
            <a:r>
              <a:rPr lang="en-US" sz="2400" dirty="0"/>
              <a:t/>
            </a:r>
            <a:br>
              <a:rPr lang="en-US" sz="2400" dirty="0"/>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2968807379"/>
              </p:ext>
            </p:extLst>
          </p:nvPr>
        </p:nvGraphicFramePr>
        <p:xfrm>
          <a:off x="1565890" y="1623485"/>
          <a:ext cx="6161965" cy="591362"/>
        </p:xfrm>
        <a:graphic>
          <a:graphicData uri="http://schemas.openxmlformats.org/drawingml/2006/table">
            <a:tbl>
              <a:tblPr firstRow="1" bandRow="1">
                <a:tableStyleId>{5C22544A-7EE6-4342-B048-85BDC9FD1C3A}</a:tableStyleId>
              </a:tblPr>
              <a:tblGrid>
                <a:gridCol w="6161965">
                  <a:extLst>
                    <a:ext uri="{9D8B030D-6E8A-4147-A177-3AD203B41FA5}">
                      <a16:colId xmlns:a16="http://schemas.microsoft.com/office/drawing/2014/main" xmlns="" val="20000"/>
                    </a:ext>
                  </a:extLst>
                </a:gridCol>
              </a:tblGrid>
              <a:tr h="313232">
                <a:tc>
                  <a:txBody>
                    <a:bodyPr/>
                    <a:lstStyle/>
                    <a:p>
                      <a:pPr algn="ctr"/>
                      <a:r>
                        <a:rPr lang="el-GR" sz="1400" b="1" i="0" kern="1200" dirty="0">
                          <a:solidFill>
                            <a:schemeClr val="lt1"/>
                          </a:solidFill>
                          <a:latin typeface="+mn-lt"/>
                          <a:ea typeface="+mn-ea"/>
                          <a:cs typeface="+mn-cs"/>
                        </a:rPr>
                        <a:t>ΠΑΘΟΛΟΓΙΚΕΣ ΚΑΤΑΣΤΑΣΕΙΣ ΣΤΟ ΜΟΥΣΕΙΟ</a:t>
                      </a:r>
                      <a:r>
                        <a:rPr lang="es-PE" sz="1400" b="1" i="0" kern="1200" dirty="0">
                          <a:solidFill>
                            <a:schemeClr val="lt1"/>
                          </a:solidFill>
                          <a:latin typeface="+mn-lt"/>
                          <a:ea typeface="+mn-ea"/>
                          <a:cs typeface="+mn-cs"/>
                        </a:rPr>
                        <a:t> HUACOS</a:t>
                      </a:r>
                      <a:r>
                        <a:rPr lang="en-US" sz="1400" b="1" i="0" kern="1200" dirty="0">
                          <a:solidFill>
                            <a:schemeClr val="lt1"/>
                          </a:solidFill>
                          <a:latin typeface="+mn-lt"/>
                          <a:ea typeface="+mn-ea"/>
                          <a:cs typeface="+mn-cs"/>
                        </a:rPr>
                        <a:t> LARCO</a:t>
                      </a:r>
                      <a:r>
                        <a:rPr lang="el-GR" sz="1400" b="1" i="0" kern="1200" dirty="0">
                          <a:solidFill>
                            <a:schemeClr val="lt1"/>
                          </a:solidFill>
                          <a:latin typeface="+mn-lt"/>
                          <a:ea typeface="+mn-ea"/>
                          <a:cs typeface="+mn-cs"/>
                        </a:rPr>
                        <a:t> ΤΟΥ ΠΕΡΟΥ</a:t>
                      </a:r>
                      <a:endParaRPr lang="es-PE" sz="1100" b="1" dirty="0"/>
                    </a:p>
                  </a:txBody>
                  <a:tcPr marL="68580" marR="68580" marT="34290" marB="34290"/>
                </a:tc>
                <a:extLst>
                  <a:ext uri="{0D108BD9-81ED-4DB2-BD59-A6C34878D82A}">
                    <a16:rowId xmlns:a16="http://schemas.microsoft.com/office/drawing/2014/main" xmlns="" val="10000"/>
                  </a:ext>
                </a:extLst>
              </a:tr>
              <a:tr h="278130">
                <a:tc>
                  <a:txBody>
                    <a:bodyPr/>
                    <a:lstStyle/>
                    <a:p>
                      <a:r>
                        <a:rPr lang="el-GR" sz="1100" dirty="0"/>
                        <a:t>Οσφυϊκή κύφωση</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39266" name="Picture 2"/>
          <p:cNvPicPr>
            <a:picLocks noChangeAspect="1" noChangeArrowheads="1"/>
          </p:cNvPicPr>
          <p:nvPr/>
        </p:nvPicPr>
        <p:blipFill>
          <a:blip r:embed="rId2"/>
          <a:srcRect l="26935" t="24671" r="46873" b="34868"/>
          <a:stretch>
            <a:fillRect/>
          </a:stretch>
        </p:blipFill>
        <p:spPr bwMode="auto">
          <a:xfrm>
            <a:off x="1489660" y="2382453"/>
            <a:ext cx="2262637" cy="1973790"/>
          </a:xfrm>
          <a:prstGeom prst="rect">
            <a:avLst/>
          </a:prstGeom>
          <a:noFill/>
          <a:ln w="9525">
            <a:noFill/>
            <a:miter lim="800000"/>
            <a:headEnd/>
            <a:tailEnd/>
          </a:ln>
          <a:effectLst/>
        </p:spPr>
      </p:pic>
      <p:sp>
        <p:nvSpPr>
          <p:cNvPr id="7" name="6 Rectángulo"/>
          <p:cNvSpPr/>
          <p:nvPr/>
        </p:nvSpPr>
        <p:spPr>
          <a:xfrm>
            <a:off x="4572000" y="2693127"/>
            <a:ext cx="4086225" cy="807913"/>
          </a:xfrm>
          <a:prstGeom prst="rect">
            <a:avLst/>
          </a:prstGeom>
        </p:spPr>
        <p:txBody>
          <a:bodyPr wrap="square"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
        <p:nvSpPr>
          <p:cNvPr id="8" name="7 Rectángulo"/>
          <p:cNvSpPr/>
          <p:nvPr/>
        </p:nvSpPr>
        <p:spPr>
          <a:xfrm>
            <a:off x="4913566" y="3819138"/>
            <a:ext cx="31017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p>
        </p:txBody>
      </p:sp>
    </p:spTree>
    <p:extLst>
      <p:ext uri="{BB962C8B-B14F-4D97-AF65-F5344CB8AC3E}">
        <p14:creationId xmlns:p14="http://schemas.microsoft.com/office/powerpoint/2010/main" val="1456563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72473" y="894500"/>
            <a:ext cx="8671527" cy="492511"/>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Σύγχρονες ενδείξεις νόσων που επηρέασαν τον προ-Κολομβιανό πληθυσμό του Περού</a:t>
            </a:r>
            <a:r>
              <a:rPr lang="en-US" sz="1800" b="1" dirty="0">
                <a:solidFill>
                  <a:schemeClr val="accent2"/>
                </a:solidFill>
                <a:effectLst>
                  <a:outerShdw blurRad="38100" dist="38100" dir="2700000" algn="tl">
                    <a:srgbClr val="000000">
                      <a:alpha val="43137"/>
                    </a:srgbClr>
                  </a:outerShdw>
                </a:effectLst>
              </a:rPr>
              <a:t>.</a:t>
            </a:r>
            <a:br>
              <a:rPr lang="en-US" sz="18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3047012562"/>
              </p:ext>
            </p:extLst>
          </p:nvPr>
        </p:nvGraphicFramePr>
        <p:xfrm>
          <a:off x="2090239" y="1424315"/>
          <a:ext cx="5365127" cy="727710"/>
        </p:xfrm>
        <a:graphic>
          <a:graphicData uri="http://schemas.openxmlformats.org/drawingml/2006/table">
            <a:tbl>
              <a:tblPr firstRow="1" bandRow="1">
                <a:tableStyleId>{5C22544A-7EE6-4342-B048-85BDC9FD1C3A}</a:tableStyleId>
              </a:tblPr>
              <a:tblGrid>
                <a:gridCol w="536512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i="0" kern="1200" dirty="0">
                          <a:solidFill>
                            <a:schemeClr val="lt1"/>
                          </a:solidFill>
                          <a:latin typeface="+mn-lt"/>
                          <a:ea typeface="+mn-ea"/>
                          <a:cs typeface="+mn-cs"/>
                        </a:rPr>
                        <a:t>ΠΑΘΟΛΟΓΙΚΕΣ ΚΑΤΑΣΤΑΣΕΙΣ ΣΤΟ ΜΟΥΣΕΙΟ</a:t>
                      </a:r>
                      <a:r>
                        <a:rPr lang="es-PE" sz="1400" b="1" i="0" kern="1200" dirty="0">
                          <a:solidFill>
                            <a:schemeClr val="lt1"/>
                          </a:solidFill>
                          <a:latin typeface="+mn-lt"/>
                          <a:ea typeface="+mn-ea"/>
                          <a:cs typeface="+mn-cs"/>
                        </a:rPr>
                        <a:t> HUACOS</a:t>
                      </a:r>
                      <a:r>
                        <a:rPr lang="en-US" sz="1400" b="1" i="0" kern="1200" dirty="0">
                          <a:solidFill>
                            <a:schemeClr val="lt1"/>
                          </a:solidFill>
                          <a:latin typeface="+mn-lt"/>
                          <a:ea typeface="+mn-ea"/>
                          <a:cs typeface="+mn-cs"/>
                        </a:rPr>
                        <a:t> LARCO</a:t>
                      </a:r>
                      <a:r>
                        <a:rPr lang="el-GR" sz="1400" b="1" i="0" kern="1200" dirty="0">
                          <a:solidFill>
                            <a:schemeClr val="lt1"/>
                          </a:solidFill>
                          <a:latin typeface="+mn-lt"/>
                          <a:ea typeface="+mn-ea"/>
                          <a:cs typeface="+mn-cs"/>
                        </a:rPr>
                        <a:t> ΤΟΥ ΠΕΡΟΥ</a:t>
                      </a:r>
                      <a:endParaRPr lang="es-PE" sz="1100" b="1" dirty="0"/>
                    </a:p>
                    <a:p>
                      <a:pPr algn="ctr"/>
                      <a:endParaRPr lang="es-PE" sz="1100" dirty="0"/>
                    </a:p>
                  </a:txBody>
                  <a:tcPr marL="68580" marR="68580" marT="34290" marB="34290"/>
                </a:tc>
                <a:extLst>
                  <a:ext uri="{0D108BD9-81ED-4DB2-BD59-A6C34878D82A}">
                    <a16:rowId xmlns:a16="http://schemas.microsoft.com/office/drawing/2014/main" xmlns="" val="10000"/>
                  </a:ext>
                </a:extLst>
              </a:tr>
              <a:tr h="278130">
                <a:tc>
                  <a:txBody>
                    <a:bodyPr/>
                    <a:lstStyle/>
                    <a:p>
                      <a:r>
                        <a:rPr lang="el-GR" sz="1100" dirty="0"/>
                        <a:t>Σύνδρομο </a:t>
                      </a:r>
                      <a:r>
                        <a:rPr lang="es-PE" sz="1100" baseline="0" dirty="0"/>
                        <a:t>Crouzon</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2338" name="Picture 2"/>
          <p:cNvPicPr>
            <a:picLocks noChangeAspect="1" noChangeArrowheads="1"/>
          </p:cNvPicPr>
          <p:nvPr/>
        </p:nvPicPr>
        <p:blipFill>
          <a:blip r:embed="rId3">
            <a:lum bright="-10000" contrast="-10000"/>
          </a:blip>
          <a:srcRect l="33819" t="31903" r="42687" b="27612"/>
          <a:stretch>
            <a:fillRect/>
          </a:stretch>
        </p:blipFill>
        <p:spPr bwMode="auto">
          <a:xfrm>
            <a:off x="948946" y="2311164"/>
            <a:ext cx="2112754" cy="2055908"/>
          </a:xfrm>
          <a:prstGeom prst="rect">
            <a:avLst/>
          </a:prstGeom>
          <a:noFill/>
          <a:ln w="9525">
            <a:noFill/>
            <a:miter lim="800000"/>
            <a:headEnd/>
            <a:tailEnd/>
          </a:ln>
          <a:effectLst/>
        </p:spPr>
      </p:pic>
      <p:sp>
        <p:nvSpPr>
          <p:cNvPr id="6" name="5 Rectángulo"/>
          <p:cNvSpPr/>
          <p:nvPr/>
        </p:nvSpPr>
        <p:spPr>
          <a:xfrm>
            <a:off x="3227160" y="3087812"/>
            <a:ext cx="50448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3227160" y="3522444"/>
            <a:ext cx="5229225" cy="623248"/>
          </a:xfrm>
          <a:prstGeom prst="rect">
            <a:avLst/>
          </a:prstGeom>
        </p:spPr>
        <p:txBody>
          <a:bodyPr wrap="square"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41650" y="781484"/>
            <a:ext cx="7886700" cy="69799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Σύγχρονες ενδείξεις νόσων που επηρέασαν τον προ-Κολομβιανό πληθυσμό και την αυτοκρατορία των Ίνκας του Περού.</a:t>
            </a:r>
            <a:r>
              <a:rPr lang="en-US" sz="1800" b="1" dirty="0">
                <a:solidFill>
                  <a:schemeClr val="accent2"/>
                </a:solidFill>
                <a:effectLst>
                  <a:outerShdw blurRad="38100" dist="38100" dir="2700000" algn="tl">
                    <a:srgbClr val="000000">
                      <a:alpha val="43137"/>
                    </a:srgbClr>
                  </a:outerShdw>
                </a:effectLst>
              </a:rPr>
              <a:t> </a:t>
            </a:r>
          </a:p>
        </p:txBody>
      </p:sp>
      <p:graphicFrame>
        <p:nvGraphicFramePr>
          <p:cNvPr id="4" name="3 Tabla"/>
          <p:cNvGraphicFramePr>
            <a:graphicFrameLocks noGrp="1"/>
          </p:cNvGraphicFramePr>
          <p:nvPr>
            <p:extLst>
              <p:ext uri="{D42A27DB-BD31-4B8C-83A1-F6EECF244321}">
                <p14:modId xmlns:p14="http://schemas.microsoft.com/office/powerpoint/2010/main" val="1877011716"/>
              </p:ext>
            </p:extLst>
          </p:nvPr>
        </p:nvGraphicFramePr>
        <p:xfrm>
          <a:off x="2096519" y="1527325"/>
          <a:ext cx="3832147" cy="77343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i="0" kern="1200" dirty="0">
                          <a:solidFill>
                            <a:schemeClr val="lt1"/>
                          </a:solidFill>
                          <a:latin typeface="+mn-lt"/>
                          <a:ea typeface="+mn-ea"/>
                          <a:cs typeface="+mn-cs"/>
                        </a:rPr>
                        <a:t>ΠΑΘΟΛΟΓΙΚΕΣ ΚΑΤΑΣΤΑΣΕΙΣ ΣΤΟ ΜΟΥΣΕΙΟ</a:t>
                      </a:r>
                      <a:r>
                        <a:rPr lang="es-PE" sz="1400" b="1" i="0" kern="1200" dirty="0">
                          <a:solidFill>
                            <a:schemeClr val="lt1"/>
                          </a:solidFill>
                          <a:latin typeface="+mn-lt"/>
                          <a:ea typeface="+mn-ea"/>
                          <a:cs typeface="+mn-cs"/>
                        </a:rPr>
                        <a:t> HUACOS</a:t>
                      </a:r>
                      <a:r>
                        <a:rPr lang="en-US" sz="1400" b="1" i="0" kern="1200" dirty="0">
                          <a:solidFill>
                            <a:schemeClr val="lt1"/>
                          </a:solidFill>
                          <a:latin typeface="+mn-lt"/>
                          <a:ea typeface="+mn-ea"/>
                          <a:cs typeface="+mn-cs"/>
                        </a:rPr>
                        <a:t> LARCO</a:t>
                      </a:r>
                      <a:r>
                        <a:rPr lang="el-GR" sz="1400" b="1" i="0" kern="1200" dirty="0">
                          <a:solidFill>
                            <a:schemeClr val="lt1"/>
                          </a:solidFill>
                          <a:latin typeface="+mn-lt"/>
                          <a:ea typeface="+mn-ea"/>
                          <a:cs typeface="+mn-cs"/>
                        </a:rPr>
                        <a:t> ΤΟΥ ΠΕΡΟΥ</a:t>
                      </a:r>
                      <a:endParaRPr lang="es-PE" sz="1100" b="1" dirty="0"/>
                    </a:p>
                  </a:txBody>
                  <a:tcPr marL="68580" marR="68580" marT="34290" marB="34290"/>
                </a:tc>
                <a:extLst>
                  <a:ext uri="{0D108BD9-81ED-4DB2-BD59-A6C34878D82A}">
                    <a16:rowId xmlns:a16="http://schemas.microsoft.com/office/drawing/2014/main" xmlns="" val="10000"/>
                  </a:ext>
                </a:extLst>
              </a:tr>
              <a:tr h="278130">
                <a:tc>
                  <a:txBody>
                    <a:bodyPr/>
                    <a:lstStyle/>
                    <a:p>
                      <a:r>
                        <a:rPr lang="el-GR" sz="1100" dirty="0" err="1"/>
                        <a:t>Μπαρτονέλλωση</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3362" name="Picture 2"/>
          <p:cNvPicPr>
            <a:picLocks noChangeAspect="1" noChangeArrowheads="1"/>
          </p:cNvPicPr>
          <p:nvPr/>
        </p:nvPicPr>
        <p:blipFill>
          <a:blip r:embed="rId3"/>
          <a:srcRect l="28341" t="36008" r="42897" b="21082"/>
          <a:stretch>
            <a:fillRect/>
          </a:stretch>
        </p:blipFill>
        <p:spPr bwMode="auto">
          <a:xfrm>
            <a:off x="1433840" y="2570198"/>
            <a:ext cx="2038825" cy="1717691"/>
          </a:xfrm>
          <a:prstGeom prst="rect">
            <a:avLst/>
          </a:prstGeom>
          <a:noFill/>
          <a:ln w="9525">
            <a:noFill/>
            <a:miter lim="800000"/>
            <a:headEnd/>
            <a:tailEnd/>
          </a:ln>
          <a:effectLst/>
        </p:spPr>
      </p:pic>
      <p:sp>
        <p:nvSpPr>
          <p:cNvPr id="6" name="5 Rectángulo"/>
          <p:cNvSpPr/>
          <p:nvPr/>
        </p:nvSpPr>
        <p:spPr>
          <a:xfrm>
            <a:off x="4913566" y="2990463"/>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4235577" y="3607861"/>
            <a:ext cx="4572000" cy="623248"/>
          </a:xfrm>
          <a:prstGeom prst="rect">
            <a:avLst/>
          </a:prstGeom>
        </p:spPr>
        <p:txBody>
          <a:bodyPr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574" y="802033"/>
            <a:ext cx="8658225" cy="533608"/>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Σύγχρονες ενδείξεις νόσων που επηρέασαν τον προ-Κολομβιανό πληθυσμό του Περού</a:t>
            </a:r>
            <a:r>
              <a:rPr lang="en-US" sz="1800" b="1" dirty="0">
                <a:solidFill>
                  <a:schemeClr val="accent2"/>
                </a:solidFill>
                <a:effectLst>
                  <a:outerShdw blurRad="38100" dist="38100" dir="2700000" algn="tl">
                    <a:srgbClr val="000000">
                      <a:alpha val="43137"/>
                    </a:srgbClr>
                  </a:outerShdw>
                </a:effectLst>
              </a:rPr>
              <a:t>.</a:t>
            </a:r>
            <a:br>
              <a:rPr lang="en-U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2777493017"/>
              </p:ext>
            </p:extLst>
          </p:nvPr>
        </p:nvGraphicFramePr>
        <p:xfrm>
          <a:off x="2501569" y="1226788"/>
          <a:ext cx="3832147" cy="77343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i="0" kern="1200" dirty="0">
                          <a:solidFill>
                            <a:schemeClr val="lt1"/>
                          </a:solidFill>
                          <a:latin typeface="+mn-lt"/>
                          <a:ea typeface="+mn-ea"/>
                          <a:cs typeface="+mn-cs"/>
                        </a:rPr>
                        <a:t>ΠΑΘΟΛΟΓΙΚΕΣ ΚΑΤΑΣΤΑΣΕΙΣ ΣΤΟ ΜΟΥΣΕΙΟ</a:t>
                      </a:r>
                      <a:r>
                        <a:rPr lang="es-PE" sz="1400" b="1" i="0" kern="1200" dirty="0">
                          <a:solidFill>
                            <a:schemeClr val="lt1"/>
                          </a:solidFill>
                          <a:latin typeface="+mn-lt"/>
                          <a:ea typeface="+mn-ea"/>
                          <a:cs typeface="+mn-cs"/>
                        </a:rPr>
                        <a:t> HUACOS</a:t>
                      </a:r>
                      <a:r>
                        <a:rPr lang="en-US" sz="1400" b="1" i="0" kern="1200" dirty="0">
                          <a:solidFill>
                            <a:schemeClr val="lt1"/>
                          </a:solidFill>
                          <a:latin typeface="+mn-lt"/>
                          <a:ea typeface="+mn-ea"/>
                          <a:cs typeface="+mn-cs"/>
                        </a:rPr>
                        <a:t> LARCO</a:t>
                      </a:r>
                      <a:r>
                        <a:rPr lang="el-GR" sz="1400" b="1" i="0" kern="1200" dirty="0">
                          <a:solidFill>
                            <a:schemeClr val="lt1"/>
                          </a:solidFill>
                          <a:latin typeface="+mn-lt"/>
                          <a:ea typeface="+mn-ea"/>
                          <a:cs typeface="+mn-cs"/>
                        </a:rPr>
                        <a:t> ΤΟΥ ΠΕΡΟΥ</a:t>
                      </a:r>
                      <a:endParaRPr lang="es-PE" sz="1100" b="1" dirty="0"/>
                    </a:p>
                  </a:txBody>
                  <a:tcPr marL="68580" marR="68580" marT="34290" marB="34290" anchor="ctr"/>
                </a:tc>
                <a:extLst>
                  <a:ext uri="{0D108BD9-81ED-4DB2-BD59-A6C34878D82A}">
                    <a16:rowId xmlns:a16="http://schemas.microsoft.com/office/drawing/2014/main" xmlns="" val="10000"/>
                  </a:ext>
                </a:extLst>
              </a:tr>
              <a:tr h="278130">
                <a:tc>
                  <a:txBody>
                    <a:bodyPr/>
                    <a:lstStyle/>
                    <a:p>
                      <a:r>
                        <a:rPr lang="el-GR" sz="1100" dirty="0"/>
                        <a:t>Ακρωτηριασμός μελών</a:t>
                      </a:r>
                      <a:endParaRPr lang="es-PE" sz="1100" dirty="0"/>
                    </a:p>
                  </a:txBody>
                  <a:tcPr marL="68580" marR="68580" marT="34290" marB="34290" anchor="ctr"/>
                </a:tc>
                <a:extLst>
                  <a:ext uri="{0D108BD9-81ED-4DB2-BD59-A6C34878D82A}">
                    <a16:rowId xmlns:a16="http://schemas.microsoft.com/office/drawing/2014/main" xmlns="" val="10001"/>
                  </a:ext>
                </a:extLst>
              </a:tr>
            </a:tbl>
          </a:graphicData>
        </a:graphic>
      </p:graphicFrame>
      <p:pic>
        <p:nvPicPr>
          <p:cNvPr id="145410" name="Picture 2"/>
          <p:cNvPicPr>
            <a:picLocks noChangeAspect="1" noChangeArrowheads="1"/>
          </p:cNvPicPr>
          <p:nvPr/>
        </p:nvPicPr>
        <p:blipFill>
          <a:blip r:embed="rId2"/>
          <a:srcRect l="53382" t="33073" r="23088" b="26823"/>
          <a:stretch>
            <a:fillRect/>
          </a:stretch>
        </p:blipFill>
        <p:spPr bwMode="auto">
          <a:xfrm>
            <a:off x="1382357" y="2244395"/>
            <a:ext cx="2082518" cy="2004424"/>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3"/>
          <a:srcRect l="53529" t="24219" r="23823" b="47135"/>
          <a:stretch>
            <a:fillRect/>
          </a:stretch>
        </p:blipFill>
        <p:spPr bwMode="auto">
          <a:xfrm>
            <a:off x="4797326" y="2230106"/>
            <a:ext cx="2826198" cy="2018713"/>
          </a:xfrm>
          <a:prstGeom prst="rect">
            <a:avLst/>
          </a:prstGeom>
          <a:noFill/>
          <a:ln w="9525">
            <a:noFill/>
            <a:miter lim="800000"/>
            <a:headEnd/>
            <a:tailEnd/>
          </a:ln>
          <a:effectLst/>
        </p:spPr>
      </p:pic>
      <p:sp>
        <p:nvSpPr>
          <p:cNvPr id="7" name="6 Rectángulo"/>
          <p:cNvSpPr/>
          <p:nvPr/>
        </p:nvSpPr>
        <p:spPr>
          <a:xfrm>
            <a:off x="2423616" y="4391165"/>
            <a:ext cx="5844922" cy="284693"/>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r>
              <a:rPr lang="es-PE" dirty="0">
                <a:hlinkClick r:id="rId4"/>
              </a:rPr>
              <a:t>/</a:t>
            </a:r>
            <a:endParaRPr lang="es-PE" dirty="0"/>
          </a:p>
        </p:txBody>
      </p:sp>
    </p:spTree>
    <p:extLst>
      <p:ext uri="{BB962C8B-B14F-4D97-AF65-F5344CB8AC3E}">
        <p14:creationId xmlns:p14="http://schemas.microsoft.com/office/powerpoint/2010/main" val="1456563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747" y="832855"/>
            <a:ext cx="8371490" cy="50278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l-GR" sz="1800" b="1" dirty="0">
                <a:solidFill>
                  <a:schemeClr val="accent2"/>
                </a:solidFill>
                <a:effectLst>
                  <a:outerShdw blurRad="38100" dist="38100" dir="2700000" algn="tl">
                    <a:srgbClr val="000000">
                      <a:alpha val="43137"/>
                    </a:srgbClr>
                  </a:outerShdw>
                </a:effectLst>
              </a:rPr>
              <a:t>Σύγχρονες ενδείξεις νόσων που επηρέασαν τον προ-Κολομβιανό πληθυσμό του Περού</a:t>
            </a:r>
            <a:r>
              <a:rPr lang="en-US" sz="1800" b="1" dirty="0">
                <a:solidFill>
                  <a:schemeClr val="accent2"/>
                </a:solidFill>
                <a:effectLst>
                  <a:outerShdw blurRad="38100" dist="38100" dir="2700000" algn="tl">
                    <a:srgbClr val="000000">
                      <a:alpha val="43137"/>
                    </a:srgbClr>
                  </a:outerShdw>
                </a:effectLst>
              </a:rPr>
              <a:t>.</a:t>
            </a:r>
          </a:p>
        </p:txBody>
      </p:sp>
      <p:graphicFrame>
        <p:nvGraphicFramePr>
          <p:cNvPr id="4" name="3 Tabla"/>
          <p:cNvGraphicFramePr>
            <a:graphicFrameLocks noGrp="1"/>
          </p:cNvGraphicFramePr>
          <p:nvPr>
            <p:extLst>
              <p:ext uri="{D42A27DB-BD31-4B8C-83A1-F6EECF244321}">
                <p14:modId xmlns:p14="http://schemas.microsoft.com/office/powerpoint/2010/main" val="2783950982"/>
              </p:ext>
            </p:extLst>
          </p:nvPr>
        </p:nvGraphicFramePr>
        <p:xfrm>
          <a:off x="2319859" y="1454638"/>
          <a:ext cx="3832147" cy="77343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i="0" kern="1200" dirty="0">
                          <a:solidFill>
                            <a:schemeClr val="lt1"/>
                          </a:solidFill>
                          <a:latin typeface="+mn-lt"/>
                          <a:ea typeface="+mn-ea"/>
                          <a:cs typeface="+mn-cs"/>
                        </a:rPr>
                        <a:t>ΠΑΘΟΛΟΓΙΚΕΣ ΚΑΤΑΣΤΑΣΕΙΣ ΣΤΟ ΜΟΥΣΕΙΟ</a:t>
                      </a:r>
                      <a:r>
                        <a:rPr lang="es-PE" sz="1400" b="1" i="0" kern="1200" dirty="0">
                          <a:solidFill>
                            <a:schemeClr val="lt1"/>
                          </a:solidFill>
                          <a:latin typeface="+mn-lt"/>
                          <a:ea typeface="+mn-ea"/>
                          <a:cs typeface="+mn-cs"/>
                        </a:rPr>
                        <a:t> HUACOS</a:t>
                      </a:r>
                      <a:r>
                        <a:rPr lang="en-US" sz="1400" b="1" i="0" kern="1200" dirty="0">
                          <a:solidFill>
                            <a:schemeClr val="lt1"/>
                          </a:solidFill>
                          <a:latin typeface="+mn-lt"/>
                          <a:ea typeface="+mn-ea"/>
                          <a:cs typeface="+mn-cs"/>
                        </a:rPr>
                        <a:t> LARCO</a:t>
                      </a:r>
                      <a:r>
                        <a:rPr lang="el-GR" sz="1400" b="1" i="0" kern="1200" dirty="0">
                          <a:solidFill>
                            <a:schemeClr val="lt1"/>
                          </a:solidFill>
                          <a:latin typeface="+mn-lt"/>
                          <a:ea typeface="+mn-ea"/>
                          <a:cs typeface="+mn-cs"/>
                        </a:rPr>
                        <a:t> ΤΟΥ ΠΕΡΟΥ</a:t>
                      </a:r>
                      <a:endParaRPr lang="es-PE" sz="1100" b="1" dirty="0"/>
                    </a:p>
                  </a:txBody>
                  <a:tcPr marL="68580" marR="68580" marT="34290" marB="34290"/>
                </a:tc>
                <a:extLst>
                  <a:ext uri="{0D108BD9-81ED-4DB2-BD59-A6C34878D82A}">
                    <a16:rowId xmlns:a16="http://schemas.microsoft.com/office/drawing/2014/main" xmlns="" val="10000"/>
                  </a:ext>
                </a:extLst>
              </a:tr>
              <a:tr h="278130">
                <a:tc>
                  <a:txBody>
                    <a:bodyPr/>
                    <a:lstStyle/>
                    <a:p>
                      <a:r>
                        <a:rPr lang="el-GR" sz="1100" dirty="0"/>
                        <a:t>Προσωπική παράλυση</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1314" name="Picture 2"/>
          <p:cNvPicPr>
            <a:picLocks noChangeAspect="1" noChangeArrowheads="1"/>
          </p:cNvPicPr>
          <p:nvPr/>
        </p:nvPicPr>
        <p:blipFill>
          <a:blip r:embed="rId2">
            <a:lum bright="-10000" contrast="10000"/>
          </a:blip>
          <a:srcRect l="32879" t="26316" r="42973" b="33553"/>
          <a:stretch>
            <a:fillRect/>
          </a:stretch>
        </p:blipFill>
        <p:spPr bwMode="auto">
          <a:xfrm>
            <a:off x="1388896" y="2513097"/>
            <a:ext cx="2094043" cy="1965179"/>
          </a:xfrm>
          <a:prstGeom prst="rect">
            <a:avLst/>
          </a:prstGeom>
          <a:noFill/>
          <a:ln w="9525">
            <a:noFill/>
            <a:miter lim="800000"/>
            <a:headEnd/>
            <a:tailEnd/>
          </a:ln>
          <a:effectLst/>
        </p:spPr>
      </p:pic>
      <p:sp>
        <p:nvSpPr>
          <p:cNvPr id="6" name="5 Rectángulo"/>
          <p:cNvSpPr/>
          <p:nvPr/>
        </p:nvSpPr>
        <p:spPr>
          <a:xfrm>
            <a:off x="4129088" y="3495218"/>
            <a:ext cx="4572000" cy="623248"/>
          </a:xfrm>
          <a:prstGeom prst="rect">
            <a:avLst/>
          </a:prstGeom>
        </p:spPr>
        <p:txBody>
          <a:bodyPr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
        <p:nvSpPr>
          <p:cNvPr id="7" name="6 Rectángulo"/>
          <p:cNvSpPr/>
          <p:nvPr/>
        </p:nvSpPr>
        <p:spPr>
          <a:xfrm>
            <a:off x="4970716" y="2719001"/>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3"/>
              </a:rPr>
              <a:t>https://www.museolarco.org/coleccion/</a:t>
            </a:r>
            <a:endParaRPr lang="es-PE" sz="1200" dirty="0"/>
          </a:p>
        </p:txBody>
      </p:sp>
    </p:spTree>
    <p:extLst>
      <p:ext uri="{BB962C8B-B14F-4D97-AF65-F5344CB8AC3E}">
        <p14:creationId xmlns:p14="http://schemas.microsoft.com/office/powerpoint/2010/main" val="1456563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213" y="992991"/>
            <a:ext cx="7886700" cy="640600"/>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6. </a:t>
            </a:r>
            <a:r>
              <a:rPr lang="el-GR" sz="2000" b="1" dirty="0" err="1">
                <a:solidFill>
                  <a:schemeClr val="accent2"/>
                </a:solidFill>
                <a:effectLst>
                  <a:outerShdw blurRad="38100" dist="38100" dir="2700000" algn="tl">
                    <a:srgbClr val="000000">
                      <a:alpha val="43137"/>
                    </a:srgbClr>
                  </a:outerShdw>
                </a:effectLst>
              </a:rPr>
              <a:t>Κρανιοανατρήσεις</a:t>
            </a:r>
            <a:r>
              <a:rPr lang="es-PE" dirty="0"/>
              <a:t> </a:t>
            </a:r>
            <a:r>
              <a:rPr lang="en-US" dirty="0"/>
              <a:t/>
            </a:r>
            <a:br>
              <a:rPr lang="en-US" dirty="0"/>
            </a:br>
            <a:endParaRPr lang="en-US" dirty="0"/>
          </a:p>
        </p:txBody>
      </p:sp>
      <p:pic>
        <p:nvPicPr>
          <p:cNvPr id="79880" name="Picture 8" descr="Ceremonial Knife (Tumi) | Arte precolombino, Culturas antiguas y ..."/>
          <p:cNvPicPr>
            <a:picLocks noChangeAspect="1" noChangeArrowheads="1"/>
          </p:cNvPicPr>
          <p:nvPr/>
        </p:nvPicPr>
        <p:blipFill>
          <a:blip r:embed="rId2"/>
          <a:srcRect/>
          <a:stretch>
            <a:fillRect/>
          </a:stretch>
        </p:blipFill>
        <p:spPr bwMode="auto">
          <a:xfrm>
            <a:off x="4833563" y="413268"/>
            <a:ext cx="2439818" cy="4597702"/>
          </a:xfrm>
          <a:prstGeom prst="rect">
            <a:avLst/>
          </a:prstGeom>
          <a:noFill/>
        </p:spPr>
      </p:pic>
    </p:spTree>
    <p:extLst>
      <p:ext uri="{BB962C8B-B14F-4D97-AF65-F5344CB8AC3E}">
        <p14:creationId xmlns:p14="http://schemas.microsoft.com/office/powerpoint/2010/main" val="131709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5E32BB-D77F-4378-819F-EC99454B00D3}"/>
              </a:ext>
            </a:extLst>
          </p:cNvPr>
          <p:cNvSpPr>
            <a:spLocks noGrp="1"/>
          </p:cNvSpPr>
          <p:nvPr>
            <p:ph type="title"/>
          </p:nvPr>
        </p:nvSpPr>
        <p:spPr>
          <a:xfrm>
            <a:off x="253691" y="695085"/>
            <a:ext cx="7886700" cy="480968"/>
          </a:xfrm>
        </p:spPr>
        <p:txBody>
          <a:bodyPr>
            <a:normAutofit fontScale="90000"/>
          </a:bodyPr>
          <a:lstStyle/>
          <a:p>
            <a:r>
              <a:rPr lang="es-PE" dirty="0"/>
              <a:t/>
            </a:r>
            <a:br>
              <a:rPr lang="es-PE" dirty="0"/>
            </a:br>
            <a:r>
              <a:rPr lang="es-PE" sz="2000" b="1" dirty="0">
                <a:solidFill>
                  <a:schemeClr val="accent2"/>
                </a:solidFill>
                <a:effectLst>
                  <a:outerShdw blurRad="38100" dist="38100" dir="2700000" algn="tl">
                    <a:srgbClr val="000000">
                      <a:alpha val="43137"/>
                    </a:srgbClr>
                  </a:outerShdw>
                </a:effectLst>
              </a:rPr>
              <a:t>1. </a:t>
            </a:r>
            <a:r>
              <a:rPr lang="el-GR" sz="2000" b="1" dirty="0">
                <a:solidFill>
                  <a:schemeClr val="accent2"/>
                </a:solidFill>
                <a:effectLst>
                  <a:outerShdw blurRad="38100" dist="38100" dir="2700000" algn="tl">
                    <a:srgbClr val="000000">
                      <a:alpha val="43137"/>
                    </a:srgbClr>
                  </a:outerShdw>
                </a:effectLst>
              </a:rPr>
              <a:t>ΕΙΣΑΓΩΓΗ</a:t>
            </a: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7DF29685-4751-4296-8639-6E07CDAA873E}"/>
              </a:ext>
            </a:extLst>
          </p:cNvPr>
          <p:cNvSpPr>
            <a:spLocks noGrp="1"/>
          </p:cNvSpPr>
          <p:nvPr>
            <p:ph idx="1"/>
          </p:nvPr>
        </p:nvSpPr>
        <p:spPr>
          <a:xfrm>
            <a:off x="286260" y="1341870"/>
            <a:ext cx="8592987" cy="3381892"/>
          </a:xfrm>
          <a:solidFill>
            <a:schemeClr val="bg1"/>
          </a:solidFill>
        </p:spPr>
        <p:txBody>
          <a:bodyPr>
            <a:normAutofit/>
          </a:bodyPr>
          <a:lstStyle/>
          <a:p>
            <a:pPr algn="just">
              <a:buNone/>
            </a:pPr>
            <a:r>
              <a:rPr lang="en-US" sz="1800" dirty="0"/>
              <a:t/>
            </a:r>
            <a:br>
              <a:rPr lang="en-US" sz="1800" dirty="0"/>
            </a:br>
            <a:r>
              <a:rPr lang="el-GR" sz="1200" dirty="0"/>
              <a:t>Στην προ-Κολομβιανή ιστορία, πάντα υπήρχαν ασθένειες, ασθενείς και άνθρωποι (</a:t>
            </a:r>
            <a:r>
              <a:rPr lang="el-GR" sz="1200" dirty="0" err="1"/>
              <a:t>σαμάνοι</a:t>
            </a:r>
            <a:r>
              <a:rPr lang="el-GR" sz="1200" dirty="0"/>
              <a:t> και θεραπευτές) που προσπαθούσαν να θεραπεύσουν τους αρρώστους με τα εργαλεία και τις γνώσεις στα οποία είχαν πρόσβαση</a:t>
            </a:r>
            <a:r>
              <a:rPr lang="en-US" sz="1200" dirty="0"/>
              <a:t>. </a:t>
            </a:r>
          </a:p>
          <a:p>
            <a:pPr algn="just"/>
            <a:r>
              <a:rPr lang="el-GR" sz="1200" dirty="0"/>
              <a:t>Οι αρχαίοι πληθυσμοί της Αμερικανικής ηπείρου, όπως οι προ-Κολομβιανοί πολιτισμοί και η </a:t>
            </a:r>
            <a:r>
              <a:rPr lang="el-GR" sz="1200" dirty="0" err="1"/>
              <a:t>προ-Ισπανική</a:t>
            </a:r>
            <a:r>
              <a:rPr lang="el-GR" sz="1200" dirty="0"/>
              <a:t> αυτοκρατορία των Ίνκας, δημιούργησαν τη δική τους ιατρική, η οποία είχε ειδικά χαρακτηριστικά: ήταν μαγική, θρησκευτική, εμπειρική και ορθολογική ιατρική.</a:t>
            </a:r>
            <a:r>
              <a:rPr lang="en-US" sz="1200" dirty="0"/>
              <a:t> </a:t>
            </a:r>
          </a:p>
          <a:p>
            <a:pPr algn="just"/>
            <a:r>
              <a:rPr lang="el-GR" sz="1200" dirty="0"/>
              <a:t>Υπάρχουν αποδείξεις ύπαρξης ορισμένων οξέων και χρόνιων νοσημάτων σε αυτούς τους αρχαίους πολιτισμούς. Η αρχαία γνώση εξακολουθεί να χρησιμοποιείται σε ορισμένους πληθυσμούς στο Περού.</a:t>
            </a:r>
            <a:endParaRPr lang="en-US" sz="1200" dirty="0"/>
          </a:p>
          <a:p>
            <a:pPr algn="just"/>
            <a:r>
              <a:rPr lang="el-GR" sz="1200" dirty="0"/>
              <a:t>Θα κατανοήσετε ότι η επιστήμη σήμερα ανακαλύπτει την απόδειξη αυτής της ευρείας γνώσης, κατανοώντας το οικοσύστημά της, τα φαρμακευτικά φυτά, τα διατροφικά φυτά, τα ορυκτά, τα ζώα, τις θεραπευτικές μεθόδους, τις χειρουργικές τεχνικές και τη μουμιοποίηση. </a:t>
            </a:r>
            <a:endParaRPr lang="es-PE" sz="1200" dirty="0"/>
          </a:p>
        </p:txBody>
      </p:sp>
      <p:sp>
        <p:nvSpPr>
          <p:cNvPr id="4" name="CuadroTexto 3"/>
          <p:cNvSpPr txBox="1"/>
          <p:nvPr/>
        </p:nvSpPr>
        <p:spPr>
          <a:xfrm>
            <a:off x="155276" y="4384713"/>
            <a:ext cx="8617789" cy="450123"/>
          </a:xfrm>
          <a:prstGeom prst="rect">
            <a:avLst/>
          </a:prstGeom>
          <a:noFill/>
        </p:spPr>
        <p:txBody>
          <a:bodyPr wrap="square" lIns="68580" tIns="34290" rIns="68580" bIns="34290" rtlCol="0">
            <a:spAutoFit/>
          </a:bodyPr>
          <a:lstStyle/>
          <a:p>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2"/>
              </a:rPr>
              <a:t>http://sisbib.unmsm.edu.pe/bibvirtualdata/libros/2007/med_reumat/a02es.pdf</a:t>
            </a:r>
            <a:r>
              <a:rPr lang="en-US" sz="800" dirty="0"/>
              <a:t> (Spanish), </a:t>
            </a:r>
            <a:r>
              <a:rPr lang="en-US" sz="800" dirty="0">
                <a:hlinkClick r:id="rId3"/>
              </a:rPr>
              <a:t>http://sisbib.unmsm.edu.pe/bibvirtualdata/libros/2007/med_reumat/a02in.pdf</a:t>
            </a:r>
            <a:r>
              <a:rPr lang="en-US" sz="800" dirty="0"/>
              <a:t>   (English) </a:t>
            </a:r>
            <a:endParaRPr lang="es-PE" sz="800" dirty="0"/>
          </a:p>
          <a:p>
            <a:endParaRPr lang="en-US" sz="800" dirty="0"/>
          </a:p>
        </p:txBody>
      </p:sp>
    </p:spTree>
    <p:extLst>
      <p:ext uri="{BB962C8B-B14F-4D97-AF65-F5344CB8AC3E}">
        <p14:creationId xmlns:p14="http://schemas.microsoft.com/office/powerpoint/2010/main" val="979487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453990" y="972487"/>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255855" y="1202076"/>
            <a:ext cx="8649269" cy="2815119"/>
          </a:xfrm>
        </p:spPr>
        <p:txBody>
          <a:bodyPr>
            <a:normAutofit fontScale="92500"/>
          </a:bodyPr>
          <a:lstStyle/>
          <a:p>
            <a:pPr marL="0" indent="0" algn="just">
              <a:buNone/>
            </a:pPr>
            <a:endParaRPr lang="en-US" sz="1500" dirty="0"/>
          </a:p>
          <a:p>
            <a:pPr marL="0" indent="0" algn="just">
              <a:buNone/>
            </a:pPr>
            <a:r>
              <a:rPr lang="el-GR" sz="1200" dirty="0"/>
              <a:t>Υπάρχουν διάφορα αρχαιολογικά τεκμήρια σχετικά με χειρουργικές πρακτικές σε όλη την ιστορία της προ-Κολομβιανής Νοτίου Αμερικής. Η χειρουργική του κρανίου στους προ-Κολομβιανούς πολιτισμούς ήταν υψηλής ποιότητας, όπως προκύπτει από κρανία που βρέθηκαν και είχαν υποστεί τρυπανισμό.</a:t>
            </a:r>
            <a:endParaRPr lang="en-US" sz="1200" dirty="0"/>
          </a:p>
          <a:p>
            <a:pPr marL="0" indent="0" algn="just">
              <a:buNone/>
            </a:pPr>
            <a:r>
              <a:rPr lang="el-GR" sz="1200" dirty="0"/>
              <a:t>Στους προ-Κολομβιανούς πολιτισμούς γίνονταν και άλλες χειρουργικές επεμβάσεις, όπως προκύπτει από κεραμικά κάποιων πολιτισμών, όπως στον προ-Ίνκας πολιτισμό </a:t>
            </a:r>
            <a:r>
              <a:rPr lang="en-US" sz="1200" dirty="0"/>
              <a:t>Moche</a:t>
            </a:r>
            <a:r>
              <a:rPr lang="el-GR" sz="1200" dirty="0"/>
              <a:t>, όπου απεικονίζονται άνθρωποι με ακρωτηριασμένο χέρι ή πόδι και κάποιες φορές με τεχνητό μέλος. </a:t>
            </a:r>
            <a:endParaRPr lang="en-US" sz="1200" dirty="0"/>
          </a:p>
          <a:p>
            <a:pPr marL="0" indent="0" algn="just">
              <a:buNone/>
            </a:pPr>
            <a:r>
              <a:rPr lang="en-US" sz="1200" dirty="0"/>
              <a:t> </a:t>
            </a:r>
            <a:r>
              <a:rPr lang="el-GR" sz="1200" dirty="0"/>
              <a:t>Σε αναλύσεις σκελετικών καταλοίπων του πολιτισμού </a:t>
            </a:r>
            <a:r>
              <a:rPr lang="en-US" sz="1200" dirty="0"/>
              <a:t>Moche</a:t>
            </a:r>
            <a:r>
              <a:rPr lang="el-GR" sz="1200" dirty="0"/>
              <a:t> φάνηκε ότι σε αρκετές περιπτώσεις υπάρχει ακρωτηριασμός ποδιού και επούλωση. Σε προ-Κολομβιανούς πολιτισμούς, γίνονταν και εκτενείς χειρουργικές επεμβάσεις, όπως μαρτυρείται από το μεγάλο αριθμό εργαλείων, όπως διάφοροι τύποι </a:t>
            </a:r>
            <a:r>
              <a:rPr lang="el-GR" sz="1200" dirty="0" err="1"/>
              <a:t>βελόνων</a:t>
            </a:r>
            <a:r>
              <a:rPr lang="el-GR" sz="1200" dirty="0"/>
              <a:t>, μαχαιριδίων </a:t>
            </a:r>
            <a:r>
              <a:rPr lang="en-US" sz="1200" dirty="0" err="1"/>
              <a:t>tumi</a:t>
            </a:r>
            <a:r>
              <a:rPr lang="el-GR" sz="1200" dirty="0"/>
              <a:t> και άλλων αντικειμένων που χρησιμοποιούνταν κατά τη διάρκεια επεμβάσεων.</a:t>
            </a:r>
            <a:endParaRPr lang="es-ES" sz="1200" dirty="0"/>
          </a:p>
          <a:p>
            <a:pPr marL="0" indent="0" algn="just">
              <a:buNone/>
            </a:pPr>
            <a:endParaRPr lang="es-ES" sz="1200" dirty="0"/>
          </a:p>
          <a:p>
            <a:pPr marL="69056" indent="2381" algn="just">
              <a:buNone/>
            </a:pPr>
            <a:endParaRPr lang="en-US" sz="1000" dirty="0"/>
          </a:p>
          <a:p>
            <a:pPr marL="69056" indent="2381" algn="just">
              <a:buNone/>
            </a:pPr>
            <a:r>
              <a:rPr lang="en-US" sz="1000" dirty="0"/>
              <a:t>Jan G. R.  </a:t>
            </a:r>
            <a:r>
              <a:rPr lang="en-US" sz="1000" dirty="0" err="1"/>
              <a:t>Elferink</a:t>
            </a:r>
            <a:r>
              <a:rPr lang="es-PE" sz="1000" dirty="0"/>
              <a:t>. </a:t>
            </a:r>
            <a:r>
              <a:rPr lang="en-US" sz="1000" dirty="0"/>
              <a:t>The Inca healer: empirical medical knowledge and magic in pre-Columbian Peru. </a:t>
            </a:r>
            <a:r>
              <a:rPr lang="es-PE" sz="1000" dirty="0"/>
              <a:t>Revista de Indias, 2015, vol. LXXV, n.º 264 Págs. 323­350, ISSN: 0034­8341. </a:t>
            </a:r>
            <a:r>
              <a:rPr lang="en-US" sz="1000" dirty="0"/>
              <a:t>doi:10.3989/revindias.2015.011</a:t>
            </a:r>
            <a:endParaRPr lang="es-PE" sz="1000" dirty="0"/>
          </a:p>
          <a:p>
            <a:pPr marL="69056" indent="2381" algn="just">
              <a:buNone/>
            </a:pPr>
            <a:endParaRPr lang="en-US" sz="1000" dirty="0"/>
          </a:p>
          <a:p>
            <a:pPr marL="69056" indent="2381" algn="just">
              <a:buNone/>
            </a:pPr>
            <a:endParaRPr lang="en-US" sz="1000" dirty="0"/>
          </a:p>
          <a:p>
            <a:pPr marL="69056" indent="2381" algn="just">
              <a:buNone/>
            </a:pPr>
            <a:endParaRPr lang="en-US" sz="1000" dirty="0"/>
          </a:p>
          <a:p>
            <a:pPr marL="69056" indent="2381" algn="just">
              <a:buNone/>
            </a:pPr>
            <a:endParaRPr lang="en-US" sz="1000" dirty="0"/>
          </a:p>
          <a:p>
            <a:pPr>
              <a:buNone/>
            </a:pP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597827" y="869745"/>
            <a:ext cx="7886700" cy="60973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08102" y="1636348"/>
            <a:ext cx="7886700" cy="1404803"/>
          </a:xfrm>
        </p:spPr>
        <p:txBody>
          <a:bodyPr>
            <a:normAutofit fontScale="92500" lnSpcReduction="20000"/>
          </a:bodyPr>
          <a:lstStyle/>
          <a:p>
            <a:pPr marL="0" indent="0" algn="just">
              <a:buNone/>
            </a:pPr>
            <a:r>
              <a:rPr lang="el-GR" sz="1800" dirty="0"/>
              <a:t>Ο τρυπανισμός είναι μία οπή στο κρανίο, η οποία αφήνει ένα «παράθυρο» στον εγκέφαλο και πρόκειται για την παλαιότερη μορφή χειρουργικής που έχει καταγραφεί – στην περίπτωση του Περού – στον πολιτισμό </a:t>
            </a:r>
            <a:r>
              <a:rPr lang="en-US" sz="1800" dirty="0" err="1"/>
              <a:t>Paracas</a:t>
            </a:r>
            <a:r>
              <a:rPr lang="en-US" sz="1800" dirty="0"/>
              <a:t>. </a:t>
            </a:r>
          </a:p>
          <a:p>
            <a:pPr marL="0" indent="0" algn="just">
              <a:buNone/>
            </a:pPr>
            <a:r>
              <a:rPr lang="el-GR" sz="1800" dirty="0"/>
              <a:t>Ο πολιτισμός </a:t>
            </a:r>
            <a:r>
              <a:rPr lang="en-US" sz="1800" dirty="0" err="1"/>
              <a:t>Paracas</a:t>
            </a:r>
            <a:r>
              <a:rPr lang="el-GR" sz="1800" dirty="0"/>
              <a:t> ήταν προ-Κολομβιανός πολιτισμός του αρχαίου Περού, στον οποίο οι τρυπανισμοί και πρακτικές για κρανιακής παραμόρφωσης είχαν αναπτυχθεί με μεγάλη επιτυχία.</a:t>
            </a:r>
            <a:endParaRPr lang="es-PE" sz="1800" dirty="0"/>
          </a:p>
        </p:txBody>
      </p:sp>
    </p:spTree>
    <p:extLst>
      <p:ext uri="{BB962C8B-B14F-4D97-AF65-F5344CB8AC3E}">
        <p14:creationId xmlns:p14="http://schemas.microsoft.com/office/powerpoint/2010/main" val="3383369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669746" y="931390"/>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818030" y="1037690"/>
            <a:ext cx="7258793" cy="3657600"/>
          </a:xfrm>
        </p:spPr>
        <p:txBody>
          <a:bodyPr>
            <a:normAutofit fontScale="85000" lnSpcReduction="20000"/>
          </a:bodyPr>
          <a:lstStyle/>
          <a:p>
            <a:pPr marL="0" indent="0" algn="just">
              <a:buNone/>
            </a:pPr>
            <a:endParaRPr lang="es-ES" sz="1500" dirty="0"/>
          </a:p>
          <a:p>
            <a:pPr marL="0" indent="0" algn="just">
              <a:buNone/>
            </a:pPr>
            <a:endParaRPr lang="es-ES" sz="1500" dirty="0"/>
          </a:p>
          <a:p>
            <a:pPr marL="0" indent="0" algn="just">
              <a:buNone/>
            </a:pPr>
            <a:r>
              <a:rPr lang="el-GR" sz="1900" dirty="0"/>
              <a:t>Οι χειρουργοί θεραπευτές που χρησιμοποιούσαν φαρμακευτικά φυτά ονομάζονταν </a:t>
            </a:r>
            <a:r>
              <a:rPr lang="en-US" sz="1900" dirty="0"/>
              <a:t>“</a:t>
            </a:r>
            <a:r>
              <a:rPr lang="en-US" sz="1900" dirty="0" err="1"/>
              <a:t>hampi</a:t>
            </a:r>
            <a:r>
              <a:rPr lang="en-US" sz="1900" dirty="0"/>
              <a:t>”</a:t>
            </a:r>
            <a:r>
              <a:rPr lang="el-GR" sz="1900" dirty="0"/>
              <a:t>, υποδεικνύοντας ότι τα (φυτικά) φάρμακα έπαιζαν κάποιο ρόλο στην επέμβαση. Υπάρχουν στοιχεία ότι στην προ-Κολομβιανή ιατρική υπήρχε υψηλό ποσοστό αποκατάστασης ανάμεσα στους ασθενείς με τρυπανισμούς, προφανώς λόγω της χρήση φαρμακευτικών φυτών που προστάτευαν από μολύνσεις και λοιμώξεις και ίσως που μείωναν τον πόνο κατά τη διάρκεια της επέμβασης. Κατάλοιπα αυτών των φυτών βρέθηκαν δίπλα σε οστικά κατάλοιπα.</a:t>
            </a:r>
            <a:endParaRPr lang="es-ES" sz="1900" dirty="0"/>
          </a:p>
          <a:p>
            <a:pPr marL="0" indent="0" algn="just">
              <a:buNone/>
            </a:pPr>
            <a:endParaRPr lang="es-ES" sz="2000" dirty="0"/>
          </a:p>
          <a:p>
            <a:pPr marL="0" indent="0" algn="just">
              <a:buNone/>
            </a:pPr>
            <a:endParaRPr lang="es-ES" sz="2400" dirty="0"/>
          </a:p>
          <a:p>
            <a:pPr marL="0" indent="0" algn="just">
              <a:buNone/>
            </a:pPr>
            <a:endParaRPr lang="es-ES" sz="2400" dirty="0"/>
          </a:p>
          <a:p>
            <a:pPr marL="69056" indent="2381" algn="just">
              <a:buNone/>
            </a:pPr>
            <a:endParaRPr lang="en-US" sz="1100" dirty="0"/>
          </a:p>
          <a:p>
            <a:pPr marL="69056" indent="2381" algn="just">
              <a:buNone/>
            </a:pPr>
            <a:endParaRPr lang="en-US" sz="1100" dirty="0"/>
          </a:p>
          <a:p>
            <a:pPr marL="69056" indent="2381" algn="just">
              <a:buNone/>
            </a:pPr>
            <a:endParaRPr lang="en-US" sz="1100" dirty="0"/>
          </a:p>
          <a:p>
            <a:pPr marL="69056" indent="2381" algn="just">
              <a:buNone/>
            </a:pPr>
            <a:r>
              <a:rPr lang="en-US" sz="1100" dirty="0"/>
              <a:t>Jan G. R.  </a:t>
            </a:r>
            <a:r>
              <a:rPr lang="en-US" sz="1100" dirty="0" err="1"/>
              <a:t>Elferink</a:t>
            </a:r>
            <a:r>
              <a:rPr lang="es-PE" sz="1100" dirty="0"/>
              <a:t>. </a:t>
            </a:r>
            <a:r>
              <a:rPr lang="en-US" sz="1100" dirty="0"/>
              <a:t>The Inca healer: empirical medical knowledge and magic in pre-Columbian Peru. </a:t>
            </a:r>
            <a:r>
              <a:rPr lang="es-PE" sz="1100" dirty="0"/>
              <a:t>Revista de Indias, 2015, vol. LXXV, n.º 264 Págs. 323­350, ISSN: 0034­8341. </a:t>
            </a:r>
            <a:r>
              <a:rPr lang="en-US" sz="1100" dirty="0"/>
              <a:t>doi:10.3989/revindias.2015.011</a:t>
            </a: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536182" y="880021"/>
            <a:ext cx="7886700" cy="63028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38923" y="1471960"/>
            <a:ext cx="7886700" cy="1230143"/>
          </a:xfrm>
        </p:spPr>
        <p:txBody>
          <a:bodyPr>
            <a:normAutofit/>
          </a:bodyPr>
          <a:lstStyle/>
          <a:p>
            <a:pPr marL="0" indent="0" algn="just">
              <a:buNone/>
            </a:pPr>
            <a:r>
              <a:rPr lang="el-GR" sz="1200" dirty="0"/>
              <a:t>Ο τρυπανισμός χρησιμοποιούνταν σε πολλούς πολιτισμούς και απαιτούσε εξαιρετικές τεχνικές ικανότητες.</a:t>
            </a:r>
            <a:r>
              <a:rPr lang="en-US" sz="1200" dirty="0"/>
              <a:t> </a:t>
            </a:r>
          </a:p>
          <a:p>
            <a:pPr marL="0" indent="0" algn="just">
              <a:buNone/>
            </a:pPr>
            <a:r>
              <a:rPr lang="el-GR" sz="1200" dirty="0"/>
              <a:t>Δύο είναι οι πιθανές εξηγήσεις για το λόγο χρήσης τρυπανισμού:</a:t>
            </a:r>
            <a:endParaRPr lang="en-US" sz="1200" dirty="0"/>
          </a:p>
          <a:p>
            <a:pPr marL="0" indent="0" algn="just">
              <a:buNone/>
            </a:pPr>
            <a:r>
              <a:rPr lang="el-GR" sz="1200" dirty="0"/>
              <a:t>Χρησιμοποιούνταν ως θεραπευτική διαδικασία για την ανακούφιση </a:t>
            </a:r>
            <a:r>
              <a:rPr lang="el-GR" sz="1200" dirty="0" err="1"/>
              <a:t>ενδοκρανιακής</a:t>
            </a:r>
            <a:r>
              <a:rPr lang="el-GR" sz="1200" dirty="0"/>
              <a:t> πίεσης ή για την εξαγωγή θραυσμάτων οστών από την επιφάνεια του εγκεφάλου. Αλλά και για μαγικούς και τελετουργικούς σκοπούς, ώστε να απομακρυνθούν μοχθηρά πνεύματα από το κεφάλι.</a:t>
            </a:r>
            <a:endParaRPr lang="es-PE" sz="1200" dirty="0"/>
          </a:p>
        </p:txBody>
      </p:sp>
    </p:spTree>
    <p:extLst>
      <p:ext uri="{BB962C8B-B14F-4D97-AF65-F5344CB8AC3E}">
        <p14:creationId xmlns:p14="http://schemas.microsoft.com/office/powerpoint/2010/main" val="2533826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7277" y="1003310"/>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37277" y="1574703"/>
            <a:ext cx="7886700" cy="1384255"/>
          </a:xfrm>
        </p:spPr>
        <p:txBody>
          <a:bodyPr>
            <a:normAutofit/>
          </a:bodyPr>
          <a:lstStyle/>
          <a:p>
            <a:pPr marL="0" indent="0" algn="just">
              <a:buNone/>
            </a:pPr>
            <a:r>
              <a:rPr lang="el-GR" sz="1200" dirty="0"/>
              <a:t>Από όλους τους προ-Κολομβιανούς πολιτισμούς του Περού, ο πολιτισμούς </a:t>
            </a:r>
            <a:r>
              <a:rPr lang="en-US" sz="1200" dirty="0" err="1"/>
              <a:t>Paracas</a:t>
            </a:r>
            <a:r>
              <a:rPr lang="el-GR" sz="1200" dirty="0"/>
              <a:t> ήταν εκείνος που ανέπτυξε τους τρυπανισμούς με μεγαλύτερη επιτυχία. </a:t>
            </a:r>
            <a:endParaRPr lang="en-US" sz="1200" dirty="0"/>
          </a:p>
          <a:p>
            <a:pPr marL="0" indent="0" algn="just">
              <a:buNone/>
            </a:pPr>
            <a:r>
              <a:rPr lang="el-GR" sz="1200" dirty="0"/>
              <a:t>Στην επέμβαση, οι χειρουργοί χρησιμοποιούσαν το μαχαιρίδιο </a:t>
            </a:r>
            <a:r>
              <a:rPr lang="en-US" sz="1200" dirty="0" err="1"/>
              <a:t>tumi</a:t>
            </a:r>
            <a:r>
              <a:rPr lang="el-GR" sz="1200" dirty="0"/>
              <a:t>, ανάμεσα σε άλλα εργαλεία. </a:t>
            </a:r>
            <a:endParaRPr lang="en-US" sz="1200" dirty="0"/>
          </a:p>
          <a:p>
            <a:pPr marL="0" indent="0" algn="just">
              <a:buNone/>
            </a:pPr>
            <a:r>
              <a:rPr lang="el-GR" sz="1200" dirty="0"/>
              <a:t>Η διαδικασία </a:t>
            </a:r>
            <a:r>
              <a:rPr lang="el-GR" sz="1200" dirty="0" err="1"/>
              <a:t>περιελάμβανε</a:t>
            </a:r>
            <a:r>
              <a:rPr lang="el-GR" sz="1200" dirty="0"/>
              <a:t> την αφαίρεση τμήματος του οστού, την κάλυψη της οπής με πλάκες χρυσού και την κάλυψη της περιοχής με επιδέσμους από λεπτό βαμβάκι. </a:t>
            </a:r>
            <a:endParaRPr lang="en-US" sz="1200" dirty="0"/>
          </a:p>
        </p:txBody>
      </p:sp>
      <p:sp>
        <p:nvSpPr>
          <p:cNvPr id="4" name="CuadroTexto 3"/>
          <p:cNvSpPr txBox="1"/>
          <p:nvPr/>
        </p:nvSpPr>
        <p:spPr>
          <a:xfrm>
            <a:off x="715993" y="4179790"/>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421476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523278" y="847535"/>
            <a:ext cx="4395413" cy="461513"/>
          </a:xfrm>
        </p:spPr>
        <p:txBody>
          <a:bodyPr>
            <a:normAutofit fontScale="90000"/>
          </a:bodyPr>
          <a:lstStyle/>
          <a:p>
            <a:pPr algn="just"/>
            <a:r>
              <a:rPr lang="es-PE" dirty="0"/>
              <a:t>      </a:t>
            </a:r>
            <a:r>
              <a:rPr lang="es-PE" sz="2000" b="1" dirty="0">
                <a:solidFill>
                  <a:schemeClr val="accent2"/>
                </a:solidFill>
                <a:effectLst>
                  <a:outerShdw blurRad="38100" dist="38100" dir="2700000" algn="tl">
                    <a:srgbClr val="000000">
                      <a:alpha val="43137"/>
                    </a:srgbClr>
                  </a:outerShdw>
                </a:effectLst>
              </a:rPr>
              <a:t>6. </a:t>
            </a:r>
            <a:r>
              <a:rPr lang="el-GR" sz="2000" b="1" dirty="0">
                <a:solidFill>
                  <a:schemeClr val="accent2"/>
                </a:solidFill>
                <a:effectLst>
                  <a:outerShdw blurRad="38100" dist="38100" dir="2700000" algn="tl">
                    <a:srgbClr val="000000">
                      <a:alpha val="43137"/>
                    </a:srgbClr>
                  </a:outerShdw>
                </a:effectLst>
              </a:rPr>
              <a:t>Τρυπανισμοί</a:t>
            </a: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36922" y="1469847"/>
            <a:ext cx="4360653" cy="3292531"/>
          </a:xfrm>
        </p:spPr>
        <p:txBody>
          <a:bodyPr>
            <a:normAutofit fontScale="92500" lnSpcReduction="20000"/>
          </a:bodyPr>
          <a:lstStyle/>
          <a:p>
            <a:pPr marL="0" indent="0" algn="just">
              <a:buNone/>
            </a:pPr>
            <a:r>
              <a:rPr lang="el-GR" sz="1300" dirty="0"/>
              <a:t>Τελετουργικό χρυσό </a:t>
            </a:r>
            <a:r>
              <a:rPr lang="en-US" sz="1300" dirty="0" err="1"/>
              <a:t>tumi</a:t>
            </a:r>
            <a:r>
              <a:rPr lang="el-GR" sz="1300" dirty="0"/>
              <a:t> του πολιτισμού </a:t>
            </a:r>
            <a:r>
              <a:rPr lang="en-US" sz="1300" dirty="0" err="1"/>
              <a:t>Chimu</a:t>
            </a:r>
            <a:r>
              <a:rPr lang="el-GR" sz="1300" dirty="0"/>
              <a:t>, περίπου 1000-1600 μ.Χ., διακοσμημένο με πολύτιμες πέτρες </a:t>
            </a:r>
            <a:r>
              <a:rPr lang="el-GR" sz="1300" dirty="0" err="1"/>
              <a:t>τυρκουάζ</a:t>
            </a:r>
            <a:r>
              <a:rPr lang="el-GR" sz="1300" dirty="0"/>
              <a:t>. Το συγκεκριμένο </a:t>
            </a:r>
            <a:r>
              <a:rPr lang="en-US" sz="1300" dirty="0" err="1"/>
              <a:t>tumi</a:t>
            </a:r>
            <a:r>
              <a:rPr lang="el-GR" sz="1300" dirty="0"/>
              <a:t> βρίσκεται στο </a:t>
            </a:r>
            <a:r>
              <a:rPr lang="en-US" sz="1300" dirty="0"/>
              <a:t>Gold Museum </a:t>
            </a:r>
            <a:r>
              <a:rPr lang="el-GR" sz="1300" dirty="0"/>
              <a:t>στη</a:t>
            </a:r>
            <a:r>
              <a:rPr lang="en-US" sz="1300" dirty="0"/>
              <a:t> Lima</a:t>
            </a:r>
            <a:r>
              <a:rPr lang="el-GR" sz="1300" dirty="0"/>
              <a:t>, Περού.</a:t>
            </a:r>
            <a:endParaRPr lang="en-US" sz="13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900" dirty="0"/>
          </a:p>
          <a:p>
            <a:pPr marL="0" indent="0">
              <a:buNone/>
            </a:pPr>
            <a:endParaRPr lang="en-US" sz="1000" dirty="0"/>
          </a:p>
          <a:p>
            <a:pPr marL="0" indent="0">
              <a:buNone/>
            </a:pPr>
            <a:endParaRPr lang="en-US" sz="10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p>
          <a:p>
            <a:pPr marL="0" indent="0">
              <a:buNone/>
            </a:pPr>
            <a:endParaRPr lang="es-PE" sz="1100" dirty="0"/>
          </a:p>
        </p:txBody>
      </p:sp>
      <p:pic>
        <p:nvPicPr>
          <p:cNvPr id="6" name="Imagen 5">
            <a:extLst>
              <a:ext uri="{FF2B5EF4-FFF2-40B4-BE49-F238E27FC236}">
                <a16:creationId xmlns:a16="http://schemas.microsoft.com/office/drawing/2014/main" xmlns="" id="{E52BE1E0-71FD-40AC-B7E5-2E5E5FED1C4E}"/>
              </a:ext>
            </a:extLst>
          </p:cNvPr>
          <p:cNvPicPr>
            <a:picLocks noChangeAspect="1"/>
          </p:cNvPicPr>
          <p:nvPr/>
        </p:nvPicPr>
        <p:blipFill rotWithShape="1">
          <a:blip r:embed="rId2"/>
          <a:srcRect l="54137" t="27925" r="24227" b="10189"/>
          <a:stretch/>
        </p:blipFill>
        <p:spPr>
          <a:xfrm>
            <a:off x="1273997" y="1974226"/>
            <a:ext cx="1146770" cy="2102597"/>
          </a:xfrm>
          <a:prstGeom prst="rect">
            <a:avLst/>
          </a:prstGeom>
        </p:spPr>
      </p:pic>
      <p:pic>
        <p:nvPicPr>
          <p:cNvPr id="10" name="Imagen 9">
            <a:extLst>
              <a:ext uri="{FF2B5EF4-FFF2-40B4-BE49-F238E27FC236}">
                <a16:creationId xmlns:a16="http://schemas.microsoft.com/office/drawing/2014/main" xmlns="" id="{2068C9E1-44B4-43F8-8C06-43DB4B53D8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Lst>
          </a:blip>
          <a:srcRect l="34961" t="23899" r="9413" b="20923"/>
          <a:stretch/>
        </p:blipFill>
        <p:spPr>
          <a:xfrm>
            <a:off x="5794625" y="2068379"/>
            <a:ext cx="2033320" cy="1914289"/>
          </a:xfrm>
          <a:prstGeom prst="rect">
            <a:avLst/>
          </a:prstGeom>
        </p:spPr>
      </p:pic>
      <p:sp>
        <p:nvSpPr>
          <p:cNvPr id="11" name="CuadroTexto 10">
            <a:extLst>
              <a:ext uri="{FF2B5EF4-FFF2-40B4-BE49-F238E27FC236}">
                <a16:creationId xmlns:a16="http://schemas.microsoft.com/office/drawing/2014/main" xmlns="" id="{46B18B2D-5D6D-4B3A-9580-261934AA1189}"/>
              </a:ext>
            </a:extLst>
          </p:cNvPr>
          <p:cNvSpPr txBox="1"/>
          <p:nvPr/>
        </p:nvSpPr>
        <p:spPr>
          <a:xfrm>
            <a:off x="5352691" y="1309048"/>
            <a:ext cx="3352684" cy="807913"/>
          </a:xfrm>
          <a:prstGeom prst="rect">
            <a:avLst/>
          </a:prstGeom>
          <a:noFill/>
        </p:spPr>
        <p:txBody>
          <a:bodyPr wrap="square" lIns="68580" tIns="34290" rIns="68580" bIns="34290" rtlCol="0">
            <a:spAutoFit/>
          </a:bodyPr>
          <a:lstStyle/>
          <a:p>
            <a:r>
              <a:rPr lang="el-GR" sz="1200" dirty="0"/>
              <a:t>Τα χάλκινα εργαλεία των Ίνκας </a:t>
            </a:r>
            <a:r>
              <a:rPr lang="en-US" sz="1200" dirty="0"/>
              <a:t>(</a:t>
            </a:r>
            <a:r>
              <a:rPr lang="en-US" sz="1200" dirty="0" err="1"/>
              <a:t>champi</a:t>
            </a:r>
            <a:r>
              <a:rPr lang="en-US" sz="1200" dirty="0"/>
              <a:t>) </a:t>
            </a:r>
            <a:r>
              <a:rPr lang="el-GR" sz="1200" dirty="0"/>
              <a:t>που χρησιμοποιούνταν σε κρανιοτομές</a:t>
            </a:r>
            <a:r>
              <a:rPr lang="en-US" sz="1200" dirty="0"/>
              <a:t>: </a:t>
            </a:r>
            <a:r>
              <a:rPr lang="el-GR" sz="1200" dirty="0"/>
              <a:t>ένας ελκυστήρας οστού, ημικυκλικά </a:t>
            </a:r>
            <a:r>
              <a:rPr lang="en-US" sz="1200" dirty="0" err="1"/>
              <a:t>tumis</a:t>
            </a:r>
            <a:r>
              <a:rPr lang="en-US" sz="1200" dirty="0"/>
              <a:t>, a bone elevator, crescent </a:t>
            </a:r>
            <a:r>
              <a:rPr lang="en-US" sz="1200" dirty="0" err="1"/>
              <a:t>tumis</a:t>
            </a:r>
            <a:r>
              <a:rPr lang="en-US" sz="1200" dirty="0"/>
              <a:t>, </a:t>
            </a:r>
            <a:r>
              <a:rPr lang="el-GR" sz="1200" dirty="0"/>
              <a:t>διαμελιστές και βελόνες.</a:t>
            </a:r>
            <a:endParaRPr lang="es-PE" sz="1200" dirty="0"/>
          </a:p>
        </p:txBody>
      </p:sp>
      <p:sp>
        <p:nvSpPr>
          <p:cNvPr id="12" name="CuadroTexto 11">
            <a:extLst>
              <a:ext uri="{FF2B5EF4-FFF2-40B4-BE49-F238E27FC236}">
                <a16:creationId xmlns:a16="http://schemas.microsoft.com/office/drawing/2014/main" xmlns="" id="{794713FF-6092-4BA0-BE75-777378147CA3}"/>
              </a:ext>
            </a:extLst>
          </p:cNvPr>
          <p:cNvSpPr txBox="1"/>
          <p:nvPr/>
        </p:nvSpPr>
        <p:spPr>
          <a:xfrm>
            <a:off x="5352691" y="4131588"/>
            <a:ext cx="3585597" cy="623248"/>
          </a:xfrm>
          <a:prstGeom prst="rect">
            <a:avLst/>
          </a:prstGeom>
          <a:noFill/>
        </p:spPr>
        <p:txBody>
          <a:bodyPr wrap="square" lIns="68580" tIns="34290" rIns="68580" bIns="34290" rtlCol="0">
            <a:spAutoFit/>
          </a:bodyPr>
          <a:lstStyle/>
          <a:p>
            <a:r>
              <a:rPr lang="en-US" sz="900" dirty="0"/>
              <a:t>Marino, R., &amp; Gonzales-Portillo, M. (2000). Preconquest Peruvian Neurosurgeons: A Study of Inca and Pre-Columbian Trephination and the Art of Medicine in Ancient Peru. Neurosurgery, 47(4), 940–950. doi:10.1097/00006123-200010000-00028 </a:t>
            </a:r>
            <a:endParaRPr lang="es-PE" dirty="0"/>
          </a:p>
        </p:txBody>
      </p:sp>
    </p:spTree>
    <p:extLst>
      <p:ext uri="{BB962C8B-B14F-4D97-AF65-F5344CB8AC3E}">
        <p14:creationId xmlns:p14="http://schemas.microsoft.com/office/powerpoint/2010/main" val="45684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812" y="855324"/>
            <a:ext cx="7886700" cy="418672"/>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4395" y="1364884"/>
            <a:ext cx="8272463" cy="1326945"/>
          </a:xfrm>
        </p:spPr>
        <p:txBody>
          <a:bodyPr>
            <a:normAutofit lnSpcReduction="10000"/>
          </a:bodyPr>
          <a:lstStyle/>
          <a:p>
            <a:pPr marL="0" indent="0" algn="just">
              <a:buNone/>
            </a:pPr>
            <a:r>
              <a:rPr lang="el-GR" sz="1200" dirty="0"/>
              <a:t>Το </a:t>
            </a:r>
            <a:r>
              <a:rPr lang="en-US" sz="1200" dirty="0"/>
              <a:t>Tumi, </a:t>
            </a:r>
            <a:r>
              <a:rPr lang="el-GR" sz="1200" dirty="0"/>
              <a:t>ήταν χειρουργικό εργαλείο που χρησιμοποιούνταν σε τρυπανισμούς. Το πρώτο βρέθηκε στο </a:t>
            </a:r>
            <a:r>
              <a:rPr lang="en-US" sz="1200" dirty="0"/>
              <a:t>Lambayeque </a:t>
            </a:r>
            <a:r>
              <a:rPr lang="el-GR" sz="1200" dirty="0"/>
              <a:t>του Περού στις αρχές του 1937 από τον ιστορικό ερευνητή </a:t>
            </a:r>
            <a:r>
              <a:rPr lang="en-US" sz="1200" dirty="0"/>
              <a:t>Dr. Julio César Tello</a:t>
            </a:r>
            <a:r>
              <a:rPr lang="el-GR" sz="1200" dirty="0"/>
              <a:t> και χρονολογείται στα</a:t>
            </a:r>
            <a:r>
              <a:rPr lang="en-US" sz="1200" dirty="0"/>
              <a:t> 700 </a:t>
            </a:r>
            <a:r>
              <a:rPr lang="el-GR" sz="1200" dirty="0"/>
              <a:t>-</a:t>
            </a:r>
            <a:r>
              <a:rPr lang="en-US" sz="1200" dirty="0"/>
              <a:t> 1300 </a:t>
            </a:r>
            <a:r>
              <a:rPr lang="el-GR" sz="1200" dirty="0" err="1"/>
              <a:t>μ.Χ</a:t>
            </a:r>
            <a:r>
              <a:rPr lang="en-US" sz="1200" dirty="0"/>
              <a:t>. </a:t>
            </a:r>
            <a:r>
              <a:rPr lang="el-GR" sz="1200" dirty="0"/>
              <a:t>Τα</a:t>
            </a:r>
            <a:r>
              <a:rPr lang="en-US" sz="1200" dirty="0"/>
              <a:t> </a:t>
            </a:r>
            <a:r>
              <a:rPr lang="en-US" sz="1200" dirty="0" err="1"/>
              <a:t>tumis</a:t>
            </a:r>
            <a:r>
              <a:rPr lang="en-US" sz="1200" dirty="0"/>
              <a:t> </a:t>
            </a:r>
            <a:r>
              <a:rPr lang="el-GR" sz="1200" dirty="0"/>
              <a:t>χρησιμοποιούνταν από διάφορους πολιτισμούς του Περού όπως από τους </a:t>
            </a:r>
            <a:r>
              <a:rPr lang="en-US" sz="1200" dirty="0" err="1"/>
              <a:t>Sicán</a:t>
            </a:r>
            <a:r>
              <a:rPr lang="en-US" sz="1200" dirty="0"/>
              <a:t>, </a:t>
            </a:r>
            <a:r>
              <a:rPr lang="el-GR" sz="1200" dirty="0"/>
              <a:t>τους </a:t>
            </a:r>
            <a:r>
              <a:rPr lang="en-US" sz="1200" dirty="0"/>
              <a:t>Moche (100 </a:t>
            </a:r>
            <a:r>
              <a:rPr lang="el-GR" sz="1200" dirty="0"/>
              <a:t>π.Χ.</a:t>
            </a:r>
            <a:r>
              <a:rPr lang="en-US" sz="1200" dirty="0"/>
              <a:t> – 600</a:t>
            </a:r>
            <a:r>
              <a:rPr lang="el-GR" sz="1200" dirty="0"/>
              <a:t> μ.Χ.</a:t>
            </a:r>
            <a:r>
              <a:rPr lang="en-US" sz="1200" dirty="0"/>
              <a:t>) </a:t>
            </a:r>
            <a:r>
              <a:rPr lang="el-GR" sz="1200" dirty="0"/>
              <a:t>και τους</a:t>
            </a:r>
            <a:r>
              <a:rPr lang="en-US" sz="1200" dirty="0"/>
              <a:t> </a:t>
            </a:r>
            <a:r>
              <a:rPr lang="en-US" sz="1200" dirty="0" err="1"/>
              <a:t>Chimu</a:t>
            </a:r>
            <a:r>
              <a:rPr lang="en-US" sz="1200" dirty="0"/>
              <a:t> </a:t>
            </a:r>
            <a:r>
              <a:rPr lang="el-GR" sz="1200" dirty="0"/>
              <a:t>και Ίνκας</a:t>
            </a:r>
            <a:r>
              <a:rPr lang="en-US" sz="1200" dirty="0"/>
              <a:t> (1300-1435). </a:t>
            </a:r>
            <a:r>
              <a:rPr lang="el-GR" sz="1200" dirty="0"/>
              <a:t>Η λέξη </a:t>
            </a:r>
            <a:r>
              <a:rPr lang="en-US" sz="1200" dirty="0"/>
              <a:t>Tumi, </a:t>
            </a:r>
            <a:r>
              <a:rPr lang="el-GR" sz="1200" dirty="0"/>
              <a:t>σημαίνει</a:t>
            </a:r>
            <a:r>
              <a:rPr lang="en-US" sz="1200" dirty="0"/>
              <a:t> «</a:t>
            </a:r>
            <a:r>
              <a:rPr lang="el-GR" sz="1200" dirty="0"/>
              <a:t>μαχαίρι</a:t>
            </a:r>
            <a:r>
              <a:rPr lang="en-US" sz="1200" dirty="0"/>
              <a:t>" </a:t>
            </a:r>
            <a:r>
              <a:rPr lang="el-GR" sz="1200" dirty="0"/>
              <a:t>στα</a:t>
            </a:r>
            <a:r>
              <a:rPr lang="en-US" sz="1200" dirty="0"/>
              <a:t> Quechua,</a:t>
            </a:r>
            <a:r>
              <a:rPr lang="el-GR" sz="1200" dirty="0"/>
              <a:t> και είναι ένα από τα πιο γνωστά αντικείμενα προ-Κολομβιανής τέχνης</a:t>
            </a:r>
            <a:r>
              <a:rPr lang="en-US" sz="1200" dirty="0"/>
              <a:t>,</a:t>
            </a:r>
            <a:r>
              <a:rPr lang="el-GR" sz="1200" dirty="0"/>
              <a:t> μιας και</a:t>
            </a:r>
            <a:r>
              <a:rPr lang="en-US" sz="1200" dirty="0"/>
              <a:t> </a:t>
            </a:r>
            <a:r>
              <a:rPr lang="el-GR" sz="1200" dirty="0"/>
              <a:t>«είναι ένα είδος τελετουργικού μαχαιριδίου που χρησιμοποιούνταν στο αρχαίο Περού και σύμφωνα με τα στοιχεία αντιπροσωπεύει τον βασικό θεό ή άρχοντα της περιοχής, με τα ιεραρχικά χαρακτηριστικά του, ενώ κάποιοι συγγραφείς βεβαιώνουν ότι πρόκειται για το θρυλικό θεό </a:t>
            </a:r>
            <a:r>
              <a:rPr lang="en-US" sz="1200" dirty="0" err="1"/>
              <a:t>Naylamp</a:t>
            </a:r>
            <a:r>
              <a:rPr lang="en-US" sz="1200" dirty="0"/>
              <a:t> </a:t>
            </a:r>
            <a:r>
              <a:rPr lang="el-GR" sz="1200" dirty="0"/>
              <a:t>ή</a:t>
            </a:r>
            <a:r>
              <a:rPr lang="en-US" sz="1200" dirty="0"/>
              <a:t> </a:t>
            </a:r>
            <a:r>
              <a:rPr lang="en-US" sz="1200" dirty="0" err="1"/>
              <a:t>Ñañlap</a:t>
            </a:r>
            <a:r>
              <a:rPr lang="en-US" sz="1200" dirty="0"/>
              <a:t>, </a:t>
            </a:r>
            <a:r>
              <a:rPr lang="el-GR" sz="1200" dirty="0"/>
              <a:t>ο οποίος απεικονίζεται ως ανθρωπόμορφο πλάσμα που ίδρυσε το </a:t>
            </a:r>
            <a:r>
              <a:rPr lang="en-US" sz="1200" dirty="0"/>
              <a:t>Lambayeque</a:t>
            </a:r>
            <a:r>
              <a:rPr lang="el-GR" sz="1200" dirty="0"/>
              <a:t>».</a:t>
            </a:r>
            <a:r>
              <a:rPr lang="en-US" sz="1200" dirty="0"/>
              <a:t> </a:t>
            </a:r>
          </a:p>
        </p:txBody>
      </p:sp>
      <p:sp>
        <p:nvSpPr>
          <p:cNvPr id="4" name="CuadroTexto 3"/>
          <p:cNvSpPr txBox="1"/>
          <p:nvPr/>
        </p:nvSpPr>
        <p:spPr>
          <a:xfrm>
            <a:off x="715993" y="4113044"/>
            <a:ext cx="7729268" cy="715581"/>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050" dirty="0"/>
          </a:p>
        </p:txBody>
      </p:sp>
    </p:spTree>
    <p:extLst>
      <p:ext uri="{BB962C8B-B14F-4D97-AF65-F5344CB8AC3E}">
        <p14:creationId xmlns:p14="http://schemas.microsoft.com/office/powerpoint/2010/main" val="4257229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993" y="886810"/>
            <a:ext cx="7886700" cy="48288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26089" y="1442512"/>
            <a:ext cx="6359416" cy="1379892"/>
          </a:xfrm>
        </p:spPr>
        <p:txBody>
          <a:bodyPr>
            <a:normAutofit lnSpcReduction="10000"/>
          </a:bodyPr>
          <a:lstStyle/>
          <a:p>
            <a:pPr marL="0" indent="0" algn="just">
              <a:buNone/>
            </a:pPr>
            <a:r>
              <a:rPr lang="el-GR" sz="1200" dirty="0"/>
              <a:t>Το</a:t>
            </a:r>
            <a:r>
              <a:rPr lang="en-US" sz="1200" dirty="0"/>
              <a:t> Tumi </a:t>
            </a:r>
            <a:r>
              <a:rPr lang="el-GR" sz="1200" dirty="0"/>
              <a:t>αποτελείται από ένα μεταλλικό μέρος με δύο ένθετες χρυσές πλάκες με μαργαριτάρια και </a:t>
            </a:r>
            <a:r>
              <a:rPr lang="el-GR" sz="1200" dirty="0" err="1"/>
              <a:t>τυρκουάζ</a:t>
            </a:r>
            <a:r>
              <a:rPr lang="el-GR" sz="1200" dirty="0"/>
              <a:t>. Το</a:t>
            </a:r>
            <a:r>
              <a:rPr lang="en-US" sz="1200" dirty="0"/>
              <a:t> Tumi </a:t>
            </a:r>
            <a:r>
              <a:rPr lang="el-GR" sz="1200" dirty="0"/>
              <a:t>είχε τρία μέρη: το περίβλημα της κεφαλής, το κεφάλι με μάσκα και το σώμα, ενώ ΄το μήκος του είναι 42 εκ και είναι φτιαγμένο από συμπαγή χρυσό 24</a:t>
            </a:r>
            <a:r>
              <a:rPr lang="el-GR" sz="1200" baseline="30000" dirty="0"/>
              <a:t>ων</a:t>
            </a:r>
            <a:r>
              <a:rPr lang="el-GR" sz="1200" dirty="0"/>
              <a:t> </a:t>
            </a:r>
            <a:r>
              <a:rPr lang="el-GR" sz="1200" dirty="0" err="1"/>
              <a:t>καρατίων</a:t>
            </a:r>
            <a:r>
              <a:rPr lang="el-GR" sz="1200" dirty="0"/>
              <a:t> συνολικού βάρους περίπου ενός κιλού (992 γραμμάρια). Το </a:t>
            </a:r>
            <a:r>
              <a:rPr lang="en-US" sz="1200" dirty="0"/>
              <a:t>Tumi </a:t>
            </a:r>
            <a:r>
              <a:rPr lang="el-GR" sz="1200" dirty="0"/>
              <a:t>έχει ανθρωπόμορφο πρόσωπο, με μάτια παρόμοια με αυτά των πτηνών. Το σώμα του απαρτίζεται από θώρακα και πόδια του ίδιου μήκους. Η λαβή του </a:t>
            </a:r>
            <a:r>
              <a:rPr lang="en-US" sz="1200" dirty="0"/>
              <a:t>Tumi </a:t>
            </a:r>
            <a:r>
              <a:rPr lang="el-GR" sz="1200" dirty="0"/>
              <a:t>είναι ορθογώνια ή τραπεζοειδής σε σχήμα. Στο κατώτατο άκρο, μία λεπίδα ημικυκλικής μορφής (όπου η κυρτή πλευρά είναι αυτή με την άκρη και η ευθεία πλευρά είναι κάθετη στη λαβή).</a:t>
            </a:r>
            <a:endParaRPr lang="en-US" sz="1200" dirty="0"/>
          </a:p>
        </p:txBody>
      </p:sp>
      <p:sp>
        <p:nvSpPr>
          <p:cNvPr id="4" name="CuadroTexto 3"/>
          <p:cNvSpPr txBox="1"/>
          <p:nvPr/>
        </p:nvSpPr>
        <p:spPr>
          <a:xfrm>
            <a:off x="715993" y="4115578"/>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pic>
        <p:nvPicPr>
          <p:cNvPr id="71682" name="Picture 2" descr="Tumi, cuchillo ceremonial • Sicán-Lambayeque, 750-1375 d.C. | Inca ..."/>
          <p:cNvPicPr>
            <a:picLocks noChangeAspect="1" noChangeArrowheads="1"/>
          </p:cNvPicPr>
          <p:nvPr/>
        </p:nvPicPr>
        <p:blipFill>
          <a:blip r:embed="rId3"/>
          <a:srcRect/>
          <a:stretch>
            <a:fillRect/>
          </a:stretch>
        </p:blipFill>
        <p:spPr bwMode="auto">
          <a:xfrm>
            <a:off x="7028757" y="886811"/>
            <a:ext cx="1871957" cy="3140660"/>
          </a:xfrm>
          <a:prstGeom prst="rect">
            <a:avLst/>
          </a:prstGeom>
          <a:noFill/>
        </p:spPr>
      </p:pic>
    </p:spTree>
    <p:extLst>
      <p:ext uri="{BB962C8B-B14F-4D97-AF65-F5344CB8AC3E}">
        <p14:creationId xmlns:p14="http://schemas.microsoft.com/office/powerpoint/2010/main" val="2260015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561" y="889790"/>
            <a:ext cx="7886700" cy="4869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57723" y="1510959"/>
            <a:ext cx="8245807" cy="934292"/>
          </a:xfrm>
        </p:spPr>
        <p:txBody>
          <a:bodyPr>
            <a:normAutofit/>
          </a:bodyPr>
          <a:lstStyle/>
          <a:p>
            <a:pPr marL="0" indent="0" algn="just">
              <a:buNone/>
            </a:pPr>
            <a:r>
              <a:rPr lang="el-GR" sz="1200" dirty="0"/>
              <a:t>Υπάρχουν στοιχεία ότι προ-Κολομβιανοί θεραπευτές και χειρουργοί αντιμετώπιζαν ασθενείς με σοβαρά τραύματα της κεφαλής κόβοντας και αφαιρώντας το κατεστραμμένο μέρος του κρανίου.</a:t>
            </a:r>
            <a:endParaRPr lang="en-US" sz="1200" dirty="0"/>
          </a:p>
          <a:p>
            <a:pPr marL="0" indent="0" algn="just">
              <a:buNone/>
            </a:pPr>
            <a:r>
              <a:rPr lang="el-GR" sz="1200" dirty="0"/>
              <a:t>Τα αρχαιολογικά ευρήματα των κρανίων με τρυπανισμούς που βρέθηκαν στους πολιτισμούς </a:t>
            </a:r>
            <a:r>
              <a:rPr lang="en-US" sz="1200" dirty="0" err="1"/>
              <a:t>Paracas</a:t>
            </a:r>
            <a:r>
              <a:rPr lang="en-US" sz="1200" dirty="0"/>
              <a:t> </a:t>
            </a:r>
            <a:r>
              <a:rPr lang="el-GR" sz="1200" dirty="0"/>
              <a:t>και</a:t>
            </a:r>
            <a:r>
              <a:rPr lang="en-US" sz="1200" dirty="0"/>
              <a:t> Nazca, </a:t>
            </a:r>
            <a:r>
              <a:rPr lang="el-GR" sz="1200" dirty="0"/>
              <a:t>κατέδειξαν ότι οι τομές έγιναν με μαχαίρια από πυρόλιθο και μεταλλικά εργαλεία. </a:t>
            </a:r>
            <a:endParaRPr lang="en-US" sz="1200" dirty="0"/>
          </a:p>
        </p:txBody>
      </p:sp>
      <p:sp>
        <p:nvSpPr>
          <p:cNvPr id="4" name="CuadroTexto 3"/>
          <p:cNvSpPr txBox="1"/>
          <p:nvPr/>
        </p:nvSpPr>
        <p:spPr>
          <a:xfrm>
            <a:off x="715993" y="4096822"/>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649836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9473" y="931390"/>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482235"/>
            <a:ext cx="7886700" cy="2082898"/>
          </a:xfrm>
        </p:spPr>
        <p:txBody>
          <a:bodyPr>
            <a:normAutofit/>
          </a:bodyPr>
          <a:lstStyle/>
          <a:p>
            <a:pPr marL="0" indent="0" algn="just">
              <a:buNone/>
            </a:pPr>
            <a:r>
              <a:rPr lang="el-GR" sz="1200" dirty="0"/>
              <a:t>Οι χειρουργοί θεραπευτές της προ-Κολομβιανής ιατρικής χρησιμοποιούσαν κατά τις επεμβάσεις τους για προστασία από μολύνσεις και λοιμώξεις, μια σειρά από φυτά, τα οποία χρησιμοποιούσαν και κατά την ταρίχευση των νεκρών τους. </a:t>
            </a:r>
            <a:endParaRPr lang="en-US" sz="1200" dirty="0"/>
          </a:p>
          <a:p>
            <a:pPr marL="0" indent="0" algn="just">
              <a:buNone/>
            </a:pPr>
            <a:r>
              <a:rPr lang="el-GR" sz="1200" dirty="0"/>
              <a:t>Όπως: μέντα, </a:t>
            </a:r>
            <a:r>
              <a:rPr lang="el-GR" sz="1200" dirty="0" err="1"/>
              <a:t>τανίνες</a:t>
            </a:r>
            <a:r>
              <a:rPr lang="el-GR" sz="1200" dirty="0"/>
              <a:t>, κάποιες σαπωνίνες και ρητίνες. Αυτές οι ουσίες είναι εξαιρετικά αντισηπτικά. </a:t>
            </a:r>
            <a:endParaRPr lang="en-US" sz="1200" dirty="0"/>
          </a:p>
        </p:txBody>
      </p:sp>
      <p:sp>
        <p:nvSpPr>
          <p:cNvPr id="4" name="3 Rectángulo"/>
          <p:cNvSpPr/>
          <p:nvPr/>
        </p:nvSpPr>
        <p:spPr>
          <a:xfrm>
            <a:off x="852053" y="4238181"/>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1299707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891" y="869745"/>
            <a:ext cx="7886700" cy="446462"/>
          </a:xfrm>
        </p:spPr>
        <p:txBody>
          <a:bodyPr>
            <a:normAutofit/>
          </a:bodyPr>
          <a:lstStyle/>
          <a:p>
            <a:r>
              <a:rPr lang="el-GR" sz="1800" b="1" dirty="0">
                <a:solidFill>
                  <a:schemeClr val="accent2"/>
                </a:solidFill>
                <a:effectLst>
                  <a:outerShdw blurRad="38100" dist="38100" dir="2700000" algn="tl">
                    <a:srgbClr val="000000">
                      <a:alpha val="43137"/>
                    </a:srgbClr>
                  </a:outerShdw>
                </a:effectLst>
              </a:rPr>
              <a:t>Προ-Κολομβιανοί πολιτισμοί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5633" y="1279280"/>
            <a:ext cx="7182569" cy="3263504"/>
          </a:xfrm>
          <a:solidFill>
            <a:schemeClr val="bg1"/>
          </a:solidFill>
        </p:spPr>
        <p:txBody>
          <a:bodyPr>
            <a:normAutofit/>
          </a:bodyPr>
          <a:lstStyle/>
          <a:p>
            <a:pPr marL="0" indent="0" algn="just">
              <a:lnSpc>
                <a:spcPct val="100000"/>
              </a:lnSpc>
              <a:buNone/>
            </a:pPr>
            <a:r>
              <a:rPr lang="el-GR" sz="1200" dirty="0"/>
              <a:t>Τόσο η προ-Κολομβιανή ιατρική όσο και η ιατρική των Ίνκας γεννήθηκε στη Λατινική Αμερική για να ανακουφίσει από τον πόνο και να παρατείνει τη ζωή που κινδύνευε από:</a:t>
            </a:r>
            <a:endParaRPr lang="en-US" sz="1200" dirty="0"/>
          </a:p>
          <a:p>
            <a:pPr algn="just">
              <a:lnSpc>
                <a:spcPct val="100000"/>
              </a:lnSpc>
            </a:pPr>
            <a:r>
              <a:rPr lang="el-GR" sz="1200" dirty="0"/>
              <a:t>Τη σφοδρότητα των καιρικών φαινομένων.</a:t>
            </a:r>
            <a:endParaRPr lang="en-US" sz="1200" dirty="0"/>
          </a:p>
          <a:p>
            <a:pPr algn="just">
              <a:lnSpc>
                <a:spcPct val="100000"/>
              </a:lnSpc>
            </a:pPr>
            <a:r>
              <a:rPr lang="el-GR" sz="1200" dirty="0"/>
              <a:t>Τους στρατιώτες των εδαφικών διεκδικήσεων.</a:t>
            </a:r>
            <a:endParaRPr lang="en-US" sz="1200" dirty="0"/>
          </a:p>
          <a:p>
            <a:pPr algn="just">
              <a:lnSpc>
                <a:spcPct val="100000"/>
              </a:lnSpc>
            </a:pPr>
            <a:r>
              <a:rPr lang="el-GR" sz="1200" dirty="0"/>
              <a:t>Την οδύνη που προκαλούνταν από ασθένειες.</a:t>
            </a:r>
            <a:endParaRPr lang="en-US" sz="1200" dirty="0"/>
          </a:p>
          <a:p>
            <a:pPr algn="just">
              <a:lnSpc>
                <a:spcPct val="100000"/>
              </a:lnSpc>
            </a:pPr>
            <a:r>
              <a:rPr lang="el-GR" sz="1200" dirty="0"/>
              <a:t>Άλλες ΄βλάβες στην υγεία.</a:t>
            </a:r>
            <a:endParaRPr lang="en-US" sz="1200" dirty="0"/>
          </a:p>
          <a:p>
            <a:pPr marL="0" indent="0" algn="just">
              <a:lnSpc>
                <a:spcPct val="100000"/>
              </a:lnSpc>
              <a:buNone/>
            </a:pPr>
            <a:r>
              <a:rPr lang="el-GR" sz="1200" dirty="0"/>
              <a:t>Όλες αυτές οι καταστάσεις αντιμετωπίζονταν από θεραπευτές, γνωστοί ως </a:t>
            </a:r>
            <a:r>
              <a:rPr lang="el-GR" sz="1200" dirty="0" err="1"/>
              <a:t>σαμάνοι</a:t>
            </a:r>
            <a:r>
              <a:rPr lang="el-GR" sz="1200" dirty="0"/>
              <a:t>, μάγοι, θεραπευτές και με άλλες ονομασίες, ανάλογα με τον πολιτισμό στον οποίο ανήκαν.</a:t>
            </a:r>
            <a:endParaRPr lang="en-US" sz="1200" dirty="0"/>
          </a:p>
        </p:txBody>
      </p:sp>
      <p:sp>
        <p:nvSpPr>
          <p:cNvPr id="5" name="CuadroTexto 4"/>
          <p:cNvSpPr txBox="1"/>
          <p:nvPr/>
        </p:nvSpPr>
        <p:spPr>
          <a:xfrm>
            <a:off x="435633" y="4231160"/>
            <a:ext cx="8367623" cy="623248"/>
          </a:xfrm>
          <a:prstGeom prst="rect">
            <a:avLst/>
          </a:prstGeom>
          <a:noFill/>
        </p:spPr>
        <p:txBody>
          <a:bodyPr wrap="square" lIns="68580" tIns="34290" rIns="68580" bIns="34290" rtlCol="0">
            <a:spAutoFit/>
          </a:bodyPr>
          <a:lstStyle/>
          <a:p>
            <a:r>
              <a:rPr lang="en-US" sz="1050" dirty="0" err="1"/>
              <a:t>Ruíz</a:t>
            </a:r>
            <a:r>
              <a:rPr lang="en-US" sz="1050" dirty="0"/>
              <a:t> </a:t>
            </a:r>
            <a:r>
              <a:rPr lang="en-US" sz="1050" dirty="0" err="1"/>
              <a:t>Alarcón</a:t>
            </a:r>
            <a:r>
              <a:rPr lang="en-US" sz="1050" dirty="0"/>
              <a:t>, E. (2000, </a:t>
            </a:r>
            <a:r>
              <a:rPr lang="en-US" sz="1050" dirty="0" err="1"/>
              <a:t>diciembre</a:t>
            </a:r>
            <a:r>
              <a:rPr lang="en-US" sz="1050" dirty="0"/>
              <a:t> 9). </a:t>
            </a:r>
            <a:r>
              <a:rPr lang="en-US" sz="1050" dirty="0" err="1"/>
              <a:t>Medicina</a:t>
            </a:r>
            <a:r>
              <a:rPr lang="en-US" sz="1050" dirty="0"/>
              <a:t> </a:t>
            </a:r>
            <a:r>
              <a:rPr lang="en-US" sz="1050" dirty="0" err="1"/>
              <a:t>Prehispánica</a:t>
            </a:r>
            <a:r>
              <a:rPr lang="en-US" sz="1050" dirty="0"/>
              <a:t>. </a:t>
            </a:r>
            <a:r>
              <a:rPr lang="en-US" sz="1050" i="1" dirty="0" err="1"/>
              <a:t>Medicina</a:t>
            </a:r>
            <a:r>
              <a:rPr lang="en-US" sz="1050" dirty="0"/>
              <a:t>, </a:t>
            </a:r>
            <a:r>
              <a:rPr lang="en-US" sz="1050" i="1" dirty="0"/>
              <a:t>22</a:t>
            </a:r>
            <a:r>
              <a:rPr lang="en-US" sz="1050" dirty="0"/>
              <a:t>(3), 200-206. </a:t>
            </a:r>
            <a:r>
              <a:rPr lang="en-US" sz="1050" dirty="0" err="1"/>
              <a:t>Recuperado</a:t>
            </a:r>
            <a:r>
              <a:rPr lang="en-US" sz="1050" dirty="0"/>
              <a:t> a </a:t>
            </a:r>
            <a:r>
              <a:rPr lang="en-US" sz="1050" dirty="0" err="1"/>
              <a:t>partir</a:t>
            </a:r>
            <a:r>
              <a:rPr lang="en-US" sz="1050" dirty="0"/>
              <a:t> de </a:t>
            </a:r>
            <a:r>
              <a:rPr lang="en-US" sz="1050" dirty="0">
                <a:hlinkClick r:id="rId2"/>
              </a:rPr>
              <a:t>https://revistamedicina.net/ojsanm/index.php/Medicina/article/view/54-7</a:t>
            </a:r>
            <a:endParaRPr lang="en-US" sz="1050" dirty="0"/>
          </a:p>
          <a:p>
            <a:endParaRPr lang="en-US" dirty="0"/>
          </a:p>
        </p:txBody>
      </p:sp>
    </p:spTree>
    <p:extLst>
      <p:ext uri="{BB962C8B-B14F-4D97-AF65-F5344CB8AC3E}">
        <p14:creationId xmlns:p14="http://schemas.microsoft.com/office/powerpoint/2010/main" val="516161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931390"/>
            <a:ext cx="7886700" cy="46589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543879"/>
            <a:ext cx="7886700" cy="2134269"/>
          </a:xfrm>
        </p:spPr>
        <p:txBody>
          <a:bodyPr>
            <a:normAutofit/>
          </a:bodyPr>
          <a:lstStyle/>
          <a:p>
            <a:pPr marL="0" indent="0" algn="just">
              <a:buNone/>
            </a:pPr>
            <a:r>
              <a:rPr lang="el-GR" sz="1200" dirty="0"/>
              <a:t>Οι Ίνκας γνώριζαν πλήθος φυτών κατά των φλεγμονών, όπως η ακακία, το </a:t>
            </a:r>
            <a:r>
              <a:rPr lang="es-PE" sz="1200" dirty="0"/>
              <a:t>Pachyrhizus tuberosus, </a:t>
            </a:r>
            <a:r>
              <a:rPr lang="el-GR" sz="1200" dirty="0"/>
              <a:t>το</a:t>
            </a:r>
            <a:r>
              <a:rPr lang="es-PE" sz="1200" dirty="0"/>
              <a:t> Sonchus oleraceus, </a:t>
            </a:r>
            <a:r>
              <a:rPr lang="el-GR" sz="1200" dirty="0"/>
              <a:t>το</a:t>
            </a:r>
            <a:r>
              <a:rPr lang="es-PE" sz="1200" dirty="0"/>
              <a:t> Nicotiana glauca, </a:t>
            </a:r>
            <a:r>
              <a:rPr lang="el-GR" sz="1200" dirty="0"/>
              <a:t>το</a:t>
            </a:r>
            <a:r>
              <a:rPr lang="es-PE" sz="1200" dirty="0"/>
              <a:t> Durvillaea antarctica, </a:t>
            </a:r>
            <a:r>
              <a:rPr lang="el-GR" sz="1200" dirty="0"/>
              <a:t>το </a:t>
            </a:r>
            <a:r>
              <a:rPr lang="es-PE" sz="1200" dirty="0"/>
              <a:t>Oxalis tuberosa, </a:t>
            </a:r>
            <a:r>
              <a:rPr lang="el-GR" sz="1200" dirty="0"/>
              <a:t>το</a:t>
            </a:r>
            <a:r>
              <a:rPr lang="es-PE" sz="1200" dirty="0"/>
              <a:t> Ullucus tuberosus, </a:t>
            </a:r>
            <a:r>
              <a:rPr lang="el-GR" sz="1200" dirty="0"/>
              <a:t>το</a:t>
            </a:r>
            <a:r>
              <a:rPr lang="es-PE" sz="1200" dirty="0"/>
              <a:t> Chenopodium quinoa, </a:t>
            </a:r>
            <a:r>
              <a:rPr lang="el-GR" sz="1200" dirty="0"/>
              <a:t>το</a:t>
            </a:r>
            <a:r>
              <a:rPr lang="es-PE" sz="1200" dirty="0"/>
              <a:t> Opuntia sulphurea, </a:t>
            </a:r>
            <a:r>
              <a:rPr lang="el-GR" sz="1200" dirty="0"/>
              <a:t>το</a:t>
            </a:r>
            <a:r>
              <a:rPr lang="es-PE" sz="1200" dirty="0"/>
              <a:t> Tropaeolum majus, </a:t>
            </a:r>
            <a:r>
              <a:rPr lang="el-GR" sz="1200" dirty="0"/>
              <a:t>το</a:t>
            </a:r>
            <a:r>
              <a:rPr lang="es-PE" sz="1200" dirty="0"/>
              <a:t> Tipuana tipu, </a:t>
            </a:r>
            <a:r>
              <a:rPr lang="el-GR" sz="1200" dirty="0"/>
              <a:t>το</a:t>
            </a:r>
            <a:r>
              <a:rPr lang="es-PE" sz="1200" dirty="0"/>
              <a:t> Scirpus spp., Typha spp.</a:t>
            </a:r>
            <a:r>
              <a:rPr lang="el-GR" sz="1200" dirty="0"/>
              <a:t> </a:t>
            </a:r>
            <a:r>
              <a:rPr lang="el-GR" sz="1200" dirty="0" err="1"/>
              <a:t>κ.ά</a:t>
            </a:r>
            <a:r>
              <a:rPr lang="es-PE" sz="1200" dirty="0"/>
              <a:t>.</a:t>
            </a:r>
          </a:p>
          <a:p>
            <a:pPr marL="0" indent="0" algn="just">
              <a:buNone/>
            </a:pPr>
            <a:r>
              <a:rPr lang="es-PE" sz="1200" dirty="0"/>
              <a:t> </a:t>
            </a:r>
            <a:r>
              <a:rPr lang="el-GR" sz="1200" dirty="0"/>
              <a:t>Είναι πιθανό ότι αυτά τα φυτά εφαρμόζονταν για την πρόληψη και τη θεραπεία φλεγμονών, μετά από χειρουργικές επεμβάσεις και τρυπανισμούς.</a:t>
            </a:r>
            <a:endParaRPr lang="en-US" sz="1200" dirty="0"/>
          </a:p>
        </p:txBody>
      </p:sp>
      <p:sp>
        <p:nvSpPr>
          <p:cNvPr id="4" name="3 Rectángulo"/>
          <p:cNvSpPr/>
          <p:nvPr/>
        </p:nvSpPr>
        <p:spPr>
          <a:xfrm>
            <a:off x="852053" y="4165252"/>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207829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90056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628650" y="1369219"/>
            <a:ext cx="7886700" cy="2144543"/>
          </a:xfrm>
        </p:spPr>
        <p:txBody>
          <a:bodyPr>
            <a:normAutofit/>
          </a:bodyPr>
          <a:lstStyle/>
          <a:p>
            <a:pPr marL="0" indent="0" algn="just">
              <a:buNone/>
            </a:pPr>
            <a:r>
              <a:rPr lang="el-GR" sz="1200" dirty="0"/>
              <a:t>Αρκετές συστηματικές μελέτες έγιναν σε κρανία που βρέθηκαν στο Περού, συμπεριλαμβανομένου του </a:t>
            </a:r>
            <a:r>
              <a:rPr lang="en-US" sz="1200" dirty="0"/>
              <a:t>Cuzco, </a:t>
            </a:r>
            <a:r>
              <a:rPr lang="el-GR" sz="1200" dirty="0"/>
              <a:t>όπου βρέθηκε μεγάλος αριθμός</a:t>
            </a:r>
            <a:r>
              <a:rPr lang="en-US" sz="1200" dirty="0"/>
              <a:t> </a:t>
            </a:r>
            <a:r>
              <a:rPr lang="el-GR" sz="1200" dirty="0"/>
              <a:t>κρανίων</a:t>
            </a:r>
            <a:r>
              <a:rPr lang="en-US" sz="1200" dirty="0"/>
              <a:t>. </a:t>
            </a:r>
          </a:p>
          <a:p>
            <a:pPr marL="0" indent="0" algn="just">
              <a:buNone/>
            </a:pPr>
            <a:r>
              <a:rPr lang="el-GR" sz="1200" dirty="0"/>
              <a:t>Πρόσφατες μελέτες έδειξαν ότι πολλοί τρυπανισμοί έγιναν την εποχή των Ίνκας.</a:t>
            </a:r>
            <a:endParaRPr lang="en-US" sz="1200" dirty="0"/>
          </a:p>
          <a:p>
            <a:pPr marL="0" indent="0" algn="just">
              <a:buNone/>
            </a:pPr>
            <a:r>
              <a:rPr lang="el-GR" sz="1200" dirty="0"/>
              <a:t>Πιστεύεται ότι οι Ίνκας χρησιμοποιούσαν κόκα </a:t>
            </a:r>
            <a:r>
              <a:rPr lang="en-US" sz="1200" dirty="0"/>
              <a:t>(</a:t>
            </a:r>
            <a:r>
              <a:rPr lang="en-US" sz="1200" dirty="0" err="1"/>
              <a:t>Erythroxylum</a:t>
            </a:r>
            <a:r>
              <a:rPr lang="en-US" sz="1200" dirty="0"/>
              <a:t> coca) </a:t>
            </a:r>
            <a:r>
              <a:rPr lang="el-GR" sz="1200" dirty="0"/>
              <a:t>ως τοπικό αναισθητικό, μιας και γνώριζαν καλά τις φαρμακευτικές ιδιότητες της κόκας.</a:t>
            </a:r>
            <a:endParaRPr lang="es-ES" sz="1200" dirty="0">
              <a:solidFill>
                <a:srgbClr val="FF0000"/>
              </a:solidFill>
            </a:endParaRPr>
          </a:p>
          <a:p>
            <a:pPr marL="0" indent="0" algn="just">
              <a:buNone/>
            </a:pPr>
            <a:endParaRPr lang="en-US" dirty="0">
              <a:solidFill>
                <a:srgbClr val="FF0000"/>
              </a:solidFill>
            </a:endParaRPr>
          </a:p>
        </p:txBody>
      </p:sp>
      <p:sp>
        <p:nvSpPr>
          <p:cNvPr id="4" name="3 Rectángulo"/>
          <p:cNvSpPr/>
          <p:nvPr/>
        </p:nvSpPr>
        <p:spPr>
          <a:xfrm>
            <a:off x="852053" y="4244327"/>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782290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353" y="880019"/>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47353" y="1432403"/>
            <a:ext cx="8519663" cy="1793683"/>
          </a:xfrm>
        </p:spPr>
        <p:txBody>
          <a:bodyPr>
            <a:normAutofit/>
          </a:bodyPr>
          <a:lstStyle/>
          <a:p>
            <a:pPr marL="0" indent="0" algn="just">
              <a:buNone/>
            </a:pPr>
            <a:r>
              <a:rPr lang="el-GR" sz="1200" dirty="0"/>
              <a:t>Τα κρανία με τρυπανισμό που βρέθηκαν σε αρχαιολογικούς χώρους δείχνουν ότι οι χειρουργοί στο αρχαίο Περού ανάπτυξαν διάφορες τεχνικές τρυπανισμού, όπως: ξύσιμο, πριόνισμα, τομή, διάτρηση ή μεικτές τεχνικές.</a:t>
            </a:r>
            <a:r>
              <a:rPr lang="en-US" sz="1200" dirty="0"/>
              <a:t> </a:t>
            </a:r>
            <a:r>
              <a:rPr lang="el-GR" sz="1200" dirty="0"/>
              <a:t>Σε αρχαιολογικούς χώρους βρέθηκαν αντικείμενα όπως </a:t>
            </a:r>
            <a:r>
              <a:rPr lang="en-US" sz="1200" dirty="0" err="1"/>
              <a:t>tumis</a:t>
            </a:r>
            <a:r>
              <a:rPr lang="el-GR" sz="1200" dirty="0"/>
              <a:t>, νυστέρια, μαχαιρίδια από </a:t>
            </a:r>
            <a:r>
              <a:rPr lang="el-GR" sz="1200" dirty="0" err="1"/>
              <a:t>οψιανό</a:t>
            </a:r>
            <a:r>
              <a:rPr lang="el-GR" sz="1200" dirty="0"/>
              <a:t> και άλλα που χρησιμοποιούνταν σε χειρουργικές επεμβάσεις. Οι πολιτισμοί </a:t>
            </a:r>
            <a:r>
              <a:rPr lang="en-US" sz="1200" dirty="0"/>
              <a:t>Moche </a:t>
            </a:r>
            <a:r>
              <a:rPr lang="el-GR" sz="1200" dirty="0"/>
              <a:t>και </a:t>
            </a:r>
            <a:r>
              <a:rPr lang="en-US" sz="1200" dirty="0" err="1"/>
              <a:t>Chimú</a:t>
            </a:r>
            <a:r>
              <a:rPr lang="en-US" sz="1200" dirty="0"/>
              <a:t> </a:t>
            </a:r>
            <a:r>
              <a:rPr lang="el-GR" sz="1200" dirty="0"/>
              <a:t>επίσης αναπαριστούσαν σκηνές στα κεραμικά τους, όπου απεικόνιζαν έναν χειρουργό να χειρουργεί ένα κρανίο. Είναι σημαντικό να σημειωθεί ότι μετά την ανάλυση των κρανίων, ήταν εμφανές ότι είχαν υποστεί τρυπανισμούς και παλαιότερα, γεγονός που επαληθεύεται από το μεγάλο ποσοστό τρυπανισμένων κρανίων με σημάδια επούλωσης και από το γεγονός ότι ο ασθενής συνέχιζε να ζει μετά την επέμβαση. Βρέθηκαν κρανία ανθρώπων που είχαν υποστεί τρυπανισμούς πολλές φορές, προφανώς λόγω πολεμικών τραυμάτων, επιβεβαιώνοντας την επιτυχία των χειρουργικών επεμβάσεων.</a:t>
            </a:r>
            <a:endParaRPr lang="en-US" sz="1200" dirty="0"/>
          </a:p>
        </p:txBody>
      </p:sp>
      <p:sp>
        <p:nvSpPr>
          <p:cNvPr id="4" name="3 CuadroTexto"/>
          <p:cNvSpPr txBox="1"/>
          <p:nvPr/>
        </p:nvSpPr>
        <p:spPr>
          <a:xfrm>
            <a:off x="347353" y="4390902"/>
            <a:ext cx="8603672" cy="638636"/>
          </a:xfrm>
          <a:prstGeom prst="rect">
            <a:avLst/>
          </a:prstGeom>
          <a:noFill/>
        </p:spPr>
        <p:txBody>
          <a:bodyPr wrap="square" lIns="68580" tIns="34290" rIns="68580" bIns="34290" rtlCol="0">
            <a:spAutoFit/>
          </a:bodyPr>
          <a:lstStyle/>
          <a:p>
            <a:r>
              <a:rPr lang="es-ES" sz="900" i="1" dirty="0"/>
              <a:t>Elsa </a:t>
            </a:r>
            <a:r>
              <a:rPr lang="es-ES" sz="900" i="1" dirty="0" err="1"/>
              <a:t>Tomasto-Cagigao</a:t>
            </a:r>
            <a:r>
              <a:rPr lang="es-ES" sz="900" i="1" dirty="0"/>
              <a:t>. </a:t>
            </a:r>
            <a:r>
              <a:rPr lang="es-ES" sz="900" cap="small" dirty="0"/>
              <a:t>Modificaciones</a:t>
            </a:r>
            <a:r>
              <a:rPr lang="es-ES" sz="900" dirty="0"/>
              <a:t> </a:t>
            </a:r>
            <a:r>
              <a:rPr lang="es-ES" sz="900" cap="small" dirty="0"/>
              <a:t>craneales</a:t>
            </a:r>
            <a:r>
              <a:rPr lang="es-ES" sz="900" dirty="0"/>
              <a:t> p</a:t>
            </a:r>
            <a:r>
              <a:rPr lang="es-ES" sz="900" cap="small" dirty="0"/>
              <a:t>aracas:</a:t>
            </a:r>
            <a:r>
              <a:rPr lang="es-ES" sz="900" dirty="0"/>
              <a:t> </a:t>
            </a:r>
            <a:r>
              <a:rPr lang="es-ES" sz="900" cap="small" dirty="0"/>
              <a:t>¿estatus,</a:t>
            </a:r>
            <a:r>
              <a:rPr lang="es-ES" sz="900" dirty="0"/>
              <a:t> </a:t>
            </a:r>
            <a:r>
              <a:rPr lang="es-ES" sz="900" cap="small" dirty="0"/>
              <a:t>etnicidad,</a:t>
            </a:r>
            <a:r>
              <a:rPr lang="es-ES" sz="900" dirty="0"/>
              <a:t> </a:t>
            </a:r>
            <a:r>
              <a:rPr lang="es-ES" sz="900" cap="small" dirty="0"/>
              <a:t>estética?. </a:t>
            </a:r>
            <a:r>
              <a:rPr lang="es-ES" sz="900" dirty="0"/>
              <a:t>BOLETÍN DE ARQUEOLOGÍA PUCP / N.° 22 / 2017, 255-276 / ISSN 1029-2004</a:t>
            </a:r>
            <a:endParaRPr lang="es-PE" sz="900" dirty="0"/>
          </a:p>
          <a:p>
            <a:endParaRPr lang="es-PE" dirty="0"/>
          </a:p>
          <a:p>
            <a:endParaRPr lang="es-PE" dirty="0"/>
          </a:p>
        </p:txBody>
      </p:sp>
    </p:spTree>
    <p:extLst>
      <p:ext uri="{BB962C8B-B14F-4D97-AF65-F5344CB8AC3E}">
        <p14:creationId xmlns:p14="http://schemas.microsoft.com/office/powerpoint/2010/main" val="2805042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1" y="715171"/>
            <a:ext cx="7886700" cy="685800"/>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ΠΗΓΕΣ ΤΡΥΠΑΝΙΣΜΩΝ ΣΤΟ ΠΕΡΟΥ:</a:t>
            </a:r>
            <a:endParaRPr lang="en-US" sz="1800" b="1" dirty="0">
              <a:solidFill>
                <a:schemeClr val="accent2"/>
              </a:solidFill>
              <a:effectLst>
                <a:outerShdw blurRad="38100" dist="38100" dir="2700000" algn="tl">
                  <a:srgbClr val="000000">
                    <a:alpha val="43137"/>
                  </a:srgbClr>
                </a:outerShdw>
              </a:effectLst>
            </a:endParaRP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44586" y="1839922"/>
            <a:ext cx="2498617" cy="1873962"/>
          </a:xfrm>
        </p:spPr>
      </p:pic>
      <p:pic>
        <p:nvPicPr>
          <p:cNvPr id="7" name="Imagen 6"/>
          <p:cNvPicPr>
            <a:picLocks noChangeAspect="1"/>
          </p:cNvPicPr>
          <p:nvPr/>
        </p:nvPicPr>
        <p:blipFill>
          <a:blip r:embed="rId3"/>
          <a:stretch>
            <a:fillRect/>
          </a:stretch>
        </p:blipFill>
        <p:spPr>
          <a:xfrm>
            <a:off x="4756844" y="1715663"/>
            <a:ext cx="2691398" cy="1890566"/>
          </a:xfrm>
          <a:prstGeom prst="rect">
            <a:avLst/>
          </a:prstGeom>
        </p:spPr>
      </p:pic>
      <p:sp>
        <p:nvSpPr>
          <p:cNvPr id="5" name="4 CuadroTexto"/>
          <p:cNvSpPr txBox="1"/>
          <p:nvPr/>
        </p:nvSpPr>
        <p:spPr>
          <a:xfrm>
            <a:off x="5014356" y="3803073"/>
            <a:ext cx="3518065" cy="223138"/>
          </a:xfrm>
          <a:prstGeom prst="rect">
            <a:avLst/>
          </a:prstGeom>
          <a:noFill/>
        </p:spPr>
        <p:txBody>
          <a:bodyPr wrap="square" lIns="68580" tIns="34290" rIns="68580" bIns="34290" rtlCol="0">
            <a:spAutoFit/>
          </a:bodyPr>
          <a:lstStyle/>
          <a:p>
            <a:r>
              <a:rPr lang="es-PE" sz="1000" dirty="0" err="1"/>
              <a:t>Museum</a:t>
            </a:r>
            <a:r>
              <a:rPr lang="es-PE" sz="1000" dirty="0"/>
              <a:t> Julio Cesar Tello Paracas Perú </a:t>
            </a:r>
          </a:p>
        </p:txBody>
      </p:sp>
    </p:spTree>
    <p:extLst>
      <p:ext uri="{BB962C8B-B14F-4D97-AF65-F5344CB8AC3E}">
        <p14:creationId xmlns:p14="http://schemas.microsoft.com/office/powerpoint/2010/main" val="2930821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458" y="910843"/>
            <a:ext cx="7886700" cy="383702"/>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n-US" sz="18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260011" y="1564257"/>
            <a:ext cx="2109912" cy="2813216"/>
          </a:xfrm>
          <a:prstGeom prst="rect">
            <a:avLst/>
          </a:prstGeom>
        </p:spPr>
      </p:pic>
      <p:sp>
        <p:nvSpPr>
          <p:cNvPr id="5" name="4 CuadroTexto"/>
          <p:cNvSpPr txBox="1"/>
          <p:nvPr/>
        </p:nvSpPr>
        <p:spPr>
          <a:xfrm>
            <a:off x="4058858" y="2922433"/>
            <a:ext cx="3518065"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1133674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484812" y="736181"/>
            <a:ext cx="7886700" cy="383702"/>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400050" y="1183481"/>
            <a:ext cx="8329613" cy="2135072"/>
          </a:xfrm>
        </p:spPr>
        <p:txBody>
          <a:bodyPr>
            <a:normAutofit fontScale="92500" lnSpcReduction="10000"/>
          </a:bodyPr>
          <a:lstStyle/>
          <a:p>
            <a:pPr marL="0" indent="0" algn="just">
              <a:buNone/>
            </a:pPr>
            <a:r>
              <a:rPr lang="el-GR" sz="1200" dirty="0"/>
              <a:t>Οι χειρουργοί του πολιτισμού </a:t>
            </a:r>
            <a:r>
              <a:rPr lang="en-US" sz="1200" dirty="0" err="1"/>
              <a:t>Paracas</a:t>
            </a:r>
            <a:r>
              <a:rPr lang="el-GR" sz="1200" dirty="0"/>
              <a:t> ασκούσαν υψηλή χειρουργική για θεραπεία τραυμάτων, όγκων και καταγμάτων. Τα φύλλα κόκας μάλλον χρησιμοποιούνταν ως αναισθητικά, ενώ άλλα φαρμακευτικά φυτά ως αντισηπτικά (επιμολύνσεις).</a:t>
            </a:r>
            <a:r>
              <a:rPr lang="en-US" sz="1200" dirty="0"/>
              <a:t> </a:t>
            </a:r>
            <a:endParaRPr lang="el-GR" sz="1200" dirty="0"/>
          </a:p>
          <a:p>
            <a:pPr marL="0" indent="0" algn="just">
              <a:buNone/>
            </a:pPr>
            <a:r>
              <a:rPr lang="el-GR" sz="1200" dirty="0"/>
              <a:t>Ανάμεσα στα εργαλεία που χρησιμοποιούνταν ήταν:</a:t>
            </a:r>
            <a:endParaRPr lang="en-US" sz="1200" dirty="0"/>
          </a:p>
          <a:p>
            <a:pPr algn="just"/>
            <a:r>
              <a:rPr lang="el-GR" sz="1200" dirty="0"/>
              <a:t>Το μαχαιρίδιο </a:t>
            </a:r>
            <a:r>
              <a:rPr lang="en-US" sz="1200" dirty="0"/>
              <a:t>Tumi</a:t>
            </a:r>
          </a:p>
          <a:p>
            <a:pPr algn="just"/>
            <a:r>
              <a:rPr lang="el-GR" sz="1200" dirty="0"/>
              <a:t>Μαχαίρια</a:t>
            </a:r>
            <a:endParaRPr lang="en-US" sz="1200" dirty="0"/>
          </a:p>
          <a:p>
            <a:pPr algn="just"/>
            <a:r>
              <a:rPr lang="el-GR" sz="1200" dirty="0"/>
              <a:t>Επίδεσμοι, </a:t>
            </a:r>
            <a:r>
              <a:rPr lang="el-GR" sz="1200" dirty="0" err="1"/>
              <a:t>κτλ</a:t>
            </a:r>
            <a:endParaRPr lang="en-US" sz="1200" dirty="0"/>
          </a:p>
          <a:p>
            <a:pPr marL="0" indent="0" algn="just">
              <a:buNone/>
            </a:pPr>
            <a:r>
              <a:rPr lang="el-GR" sz="1200" dirty="0"/>
              <a:t>Οι τρυπανισμοί γίνονταν από εξειδικευμένους χειρουργούς, οι οποίοι απομάκρυναν θραύσματα από το κρανίο και το κάλυπταν με φύλλα χρυσού και αργύρου.</a:t>
            </a:r>
            <a:r>
              <a:rPr lang="en-US" sz="1200" dirty="0"/>
              <a:t> </a:t>
            </a:r>
          </a:p>
          <a:p>
            <a:pPr marL="0" indent="0" algn="just">
              <a:buNone/>
            </a:pPr>
            <a:r>
              <a:rPr lang="el-GR" sz="1200" dirty="0"/>
              <a:t>Έκαναν επίσης κρανιακές παραμορφώσεις (μόνο σε σημαντικούς ανθρώπους). Αυτοί οι τρυπανισμοί γίνονταν με μαχαιρίδια από </a:t>
            </a:r>
            <a:r>
              <a:rPr lang="el-GR" sz="1200" dirty="0" err="1"/>
              <a:t>οψιανό</a:t>
            </a:r>
            <a:r>
              <a:rPr lang="el-GR" sz="1200" dirty="0"/>
              <a:t>. Ο </a:t>
            </a:r>
            <a:r>
              <a:rPr lang="en-US" sz="1200" dirty="0"/>
              <a:t>Tello </a:t>
            </a:r>
            <a:r>
              <a:rPr lang="el-GR" sz="1200" dirty="0"/>
              <a:t>αναφέρει ότι </a:t>
            </a:r>
            <a:r>
              <a:rPr lang="en-US" sz="1200" dirty="0"/>
              <a:t>40% </a:t>
            </a:r>
            <a:r>
              <a:rPr lang="el-GR" sz="1200" dirty="0"/>
              <a:t>από τα κρανία των μουμιών είχε υποστεί τρυπανισμό ενώ ήταν εν ζωή. </a:t>
            </a:r>
            <a:endParaRPr lang="es-PE" sz="1200" dirty="0"/>
          </a:p>
        </p:txBody>
      </p:sp>
    </p:spTree>
    <p:extLst>
      <p:ext uri="{BB962C8B-B14F-4D97-AF65-F5344CB8AC3E}">
        <p14:creationId xmlns:p14="http://schemas.microsoft.com/office/powerpoint/2010/main" val="3633010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402619" y="941664"/>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11347" y="1369219"/>
            <a:ext cx="8304003" cy="35004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400" dirty="0"/>
          </a:p>
          <a:p>
            <a:pPr marL="0" indent="0">
              <a:buNone/>
            </a:pPr>
            <a:endParaRPr lang="en-US" sz="14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endParaRPr lang="es-PE" sz="1000" dirty="0"/>
          </a:p>
        </p:txBody>
      </p:sp>
      <p:pic>
        <p:nvPicPr>
          <p:cNvPr id="5" name="Imagen 4">
            <a:extLst>
              <a:ext uri="{FF2B5EF4-FFF2-40B4-BE49-F238E27FC236}">
                <a16:creationId xmlns:a16="http://schemas.microsoft.com/office/drawing/2014/main" xmlns="" id="{B6C169CB-E78D-47C7-89DD-9E5F21A0F9B6}"/>
              </a:ext>
            </a:extLst>
          </p:cNvPr>
          <p:cNvPicPr>
            <a:picLocks noChangeAspect="1"/>
          </p:cNvPicPr>
          <p:nvPr/>
        </p:nvPicPr>
        <p:blipFill rotWithShape="1">
          <a:blip r:embed="rId2"/>
          <a:srcRect l="31103" t="19707" r="36751" b="25031"/>
          <a:stretch/>
        </p:blipFill>
        <p:spPr>
          <a:xfrm>
            <a:off x="5861172" y="1123616"/>
            <a:ext cx="2390280" cy="2739468"/>
          </a:xfrm>
          <a:prstGeom prst="rect">
            <a:avLst/>
          </a:prstGeom>
        </p:spPr>
      </p:pic>
      <p:sp>
        <p:nvSpPr>
          <p:cNvPr id="8" name="CuadroTexto 7">
            <a:extLst>
              <a:ext uri="{FF2B5EF4-FFF2-40B4-BE49-F238E27FC236}">
                <a16:creationId xmlns:a16="http://schemas.microsoft.com/office/drawing/2014/main" xmlns="" id="{EBEF4AC7-5885-4740-856C-07CEB38D324E}"/>
              </a:ext>
            </a:extLst>
          </p:cNvPr>
          <p:cNvSpPr txBox="1"/>
          <p:nvPr/>
        </p:nvSpPr>
        <p:spPr>
          <a:xfrm>
            <a:off x="277402" y="1604514"/>
            <a:ext cx="5219271" cy="438582"/>
          </a:xfrm>
          <a:prstGeom prst="rect">
            <a:avLst/>
          </a:prstGeom>
          <a:noFill/>
        </p:spPr>
        <p:txBody>
          <a:bodyPr wrap="square" lIns="68580" tIns="34290" rIns="68580" bIns="34290" rtlCol="0">
            <a:spAutoFit/>
          </a:bodyPr>
          <a:lstStyle/>
          <a:p>
            <a:r>
              <a:rPr lang="el-GR" sz="1200" dirty="0"/>
              <a:t>Κρανίο με δύο κυκλικές κρανιοτομές, πιθανώς μία διόρθωση κρανιακού κατάγματος που προκλήθηκε από όπλο με πέτρα</a:t>
            </a:r>
            <a:r>
              <a:rPr lang="en-US" sz="1200" dirty="0"/>
              <a:t>. </a:t>
            </a:r>
            <a:endParaRPr lang="es-PE" sz="1200" dirty="0"/>
          </a:p>
        </p:txBody>
      </p:sp>
    </p:spTree>
    <p:extLst>
      <p:ext uri="{BB962C8B-B14F-4D97-AF65-F5344CB8AC3E}">
        <p14:creationId xmlns:p14="http://schemas.microsoft.com/office/powerpoint/2010/main" val="2115260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584001" y="941177"/>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C398F94-C737-4652-83AA-FF67D7A45748}"/>
              </a:ext>
            </a:extLst>
          </p:cNvPr>
          <p:cNvSpPr>
            <a:spLocks noGrp="1"/>
          </p:cNvSpPr>
          <p:nvPr>
            <p:ph idx="1"/>
          </p:nvPr>
        </p:nvSpPr>
        <p:spPr>
          <a:xfrm>
            <a:off x="628650" y="1369219"/>
            <a:ext cx="3514725" cy="3263504"/>
          </a:xfrm>
        </p:spPr>
        <p:txBody>
          <a:bodyPr>
            <a:normAutofit/>
          </a:bodyPr>
          <a:lstStyle/>
          <a:p>
            <a:pPr marL="0" indent="0">
              <a:buNone/>
            </a:pPr>
            <a:r>
              <a:rPr lang="el-GR" sz="1200" dirty="0"/>
              <a:t>Τρυπανισμοί Ίνκας και προ-Κολομβιανών ιατρών στο αρχαίο Περού.</a:t>
            </a:r>
            <a:endParaRPr lang="es-PE" sz="1200" dirty="0"/>
          </a:p>
        </p:txBody>
      </p:sp>
      <p:pic>
        <p:nvPicPr>
          <p:cNvPr id="4" name="Imagen 3"/>
          <p:cNvPicPr>
            <a:picLocks noChangeAspect="1"/>
          </p:cNvPicPr>
          <p:nvPr/>
        </p:nvPicPr>
        <p:blipFill>
          <a:blip r:embed="rId2" cstate="print"/>
          <a:stretch>
            <a:fillRect/>
          </a:stretch>
        </p:blipFill>
        <p:spPr>
          <a:xfrm>
            <a:off x="4962418" y="1158714"/>
            <a:ext cx="2280863" cy="3041150"/>
          </a:xfrm>
          <a:prstGeom prst="rect">
            <a:avLst/>
          </a:prstGeom>
        </p:spPr>
      </p:pic>
      <p:sp>
        <p:nvSpPr>
          <p:cNvPr id="5" name="4 CuadroTexto"/>
          <p:cNvSpPr txBox="1"/>
          <p:nvPr/>
        </p:nvSpPr>
        <p:spPr>
          <a:xfrm>
            <a:off x="628896" y="3945948"/>
            <a:ext cx="3518065"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1765003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628650" y="958681"/>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73206"/>
            <a:ext cx="7800975" cy="992579"/>
          </a:xfrm>
          <a:prstGeom prst="rect">
            <a:avLst/>
          </a:prstGeom>
          <a:noFill/>
        </p:spPr>
        <p:txBody>
          <a:bodyPr wrap="square" lIns="68580" tIns="34290" rIns="68580" bIns="34290" rtlCol="0">
            <a:spAutoFit/>
          </a:bodyPr>
          <a:lstStyle/>
          <a:p>
            <a:pPr algn="just"/>
            <a:r>
              <a:rPr lang="el-GR" sz="1200" dirty="0"/>
              <a:t>Τα κέντρα όπου βρέθηκαν τα πρώτα κρανία ήταν στο </a:t>
            </a:r>
            <a:r>
              <a:rPr lang="en-US" sz="1200" dirty="0" err="1"/>
              <a:t>Yucay</a:t>
            </a:r>
            <a:r>
              <a:rPr lang="en-US" sz="1200" dirty="0"/>
              <a:t>, </a:t>
            </a:r>
            <a:r>
              <a:rPr lang="el-GR" sz="1200" dirty="0"/>
              <a:t>στο </a:t>
            </a:r>
            <a:r>
              <a:rPr lang="en-US" sz="1200" dirty="0"/>
              <a:t>Urubamba, </a:t>
            </a:r>
            <a:r>
              <a:rPr lang="el-GR" sz="1200" dirty="0"/>
              <a:t>στο </a:t>
            </a:r>
            <a:r>
              <a:rPr lang="en-US" sz="1200" dirty="0"/>
              <a:t>Cuzco </a:t>
            </a:r>
            <a:r>
              <a:rPr lang="el-GR" sz="1200" dirty="0"/>
              <a:t>και το</a:t>
            </a:r>
            <a:r>
              <a:rPr lang="en-US" sz="1200" dirty="0"/>
              <a:t> </a:t>
            </a:r>
            <a:r>
              <a:rPr lang="en-US" sz="1200" dirty="0" err="1"/>
              <a:t>Paracas</a:t>
            </a:r>
            <a:r>
              <a:rPr lang="en-US" sz="1200" dirty="0"/>
              <a:t>, </a:t>
            </a:r>
            <a:r>
              <a:rPr lang="el-GR" sz="1200" dirty="0"/>
              <a:t>τυπικά σε χαρακτηριστικά, ιδιαίτερα σύμφωνα με το </a:t>
            </a:r>
            <a:r>
              <a:rPr lang="en-US" sz="1200" dirty="0"/>
              <a:t>Weiss. </a:t>
            </a:r>
            <a:r>
              <a:rPr lang="el-GR" sz="1200" dirty="0"/>
              <a:t>Τα εργαλεία ήταν προφανώς από </a:t>
            </a:r>
            <a:r>
              <a:rPr lang="el-GR" sz="1200" dirty="0" err="1"/>
              <a:t>οψιανό</a:t>
            </a:r>
            <a:r>
              <a:rPr lang="el-GR" sz="1200" dirty="0"/>
              <a:t> και με σφηνοειδείς λεπίδες από ηφαιστιογενές γυαλί. Εκτός από τα κρανία, βρέθηκαν επίδεσμοι από ύφασμα, κουβάρια από βαμβακερή κλωστή και επίδεσμοι από πολύ μαλακό βαμβακερό ύφασμα</a:t>
            </a:r>
            <a:r>
              <a:rPr lang="en-US" sz="1200" dirty="0"/>
              <a:t>. </a:t>
            </a:r>
            <a:r>
              <a:rPr lang="el-GR" sz="1200" dirty="0"/>
              <a:t>Σύμφωνα με τον </a:t>
            </a:r>
            <a:r>
              <a:rPr lang="en-US" sz="1200" dirty="0"/>
              <a:t>Tello</a:t>
            </a:r>
            <a:r>
              <a:rPr lang="el-GR" sz="1200" dirty="0"/>
              <a:t>, από τα 400 κρανία που έχουν βρεθεί, τα 250 είχαν σίγουρα «θεραπευθεί»</a:t>
            </a:r>
            <a:r>
              <a:rPr lang="en-US" sz="1200" dirty="0"/>
              <a:t> (65%)</a:t>
            </a:r>
            <a:r>
              <a:rPr lang="el-GR" sz="1200" dirty="0"/>
              <a:t>.</a:t>
            </a:r>
            <a:endParaRPr lang="es-PE" sz="1200" dirty="0"/>
          </a:p>
        </p:txBody>
      </p:sp>
    </p:spTree>
    <p:extLst>
      <p:ext uri="{BB962C8B-B14F-4D97-AF65-F5344CB8AC3E}">
        <p14:creationId xmlns:p14="http://schemas.microsoft.com/office/powerpoint/2010/main" val="1765003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628650" y="917585"/>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a:t>
            </a:r>
            <a:r>
              <a:rPr lang="el-GR" sz="1800" b="1" dirty="0">
                <a:solidFill>
                  <a:schemeClr val="accent2"/>
                </a:solidFill>
                <a:effectLst>
                  <a:outerShdw blurRad="38100" dist="38100" dir="2700000" algn="tl">
                    <a:srgbClr val="000000">
                      <a:alpha val="43137"/>
                    </a:srgbClr>
                  </a:outerShdw>
                </a:effectLst>
              </a:rPr>
              <a:t>.</a:t>
            </a:r>
            <a:r>
              <a:rPr lang="en-US" sz="1800" b="1" dirty="0">
                <a:solidFill>
                  <a:schemeClr val="accent2"/>
                </a:solidFill>
                <a:effectLst>
                  <a:outerShdw blurRad="38100" dist="38100" dir="2700000" algn="tl">
                    <a:srgbClr val="000000">
                      <a:alpha val="43137"/>
                    </a:srgbClr>
                  </a:outerShdw>
                </a:effectLst>
              </a:rPr>
              <a:t>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52658"/>
            <a:ext cx="7800975" cy="1361911"/>
          </a:xfrm>
          <a:prstGeom prst="rect">
            <a:avLst/>
          </a:prstGeom>
          <a:noFill/>
        </p:spPr>
        <p:txBody>
          <a:bodyPr wrap="square" lIns="68580" tIns="34290" rIns="68580" bIns="34290" rtlCol="0">
            <a:spAutoFit/>
          </a:bodyPr>
          <a:lstStyle/>
          <a:p>
            <a:pPr algn="just"/>
            <a:r>
              <a:rPr lang="el-GR" sz="1200" dirty="0"/>
              <a:t>Σύμφωνα με τα αποτελέσματα της μελέτης των αρχαιολογικών τεκμηρίων, ανάμεσα στις πιθανές αιτίες των τρυπανισμών συγκαταλέγονται:</a:t>
            </a:r>
            <a:endParaRPr lang="en-US" sz="1200" dirty="0"/>
          </a:p>
          <a:p>
            <a:pPr marL="171450" indent="-171450" algn="just">
              <a:buFont typeface="Arial" panose="020B0604020202020204" pitchFamily="34" charset="0"/>
              <a:buChar char="•"/>
            </a:pPr>
            <a:r>
              <a:rPr lang="el-GR" sz="1200" dirty="0"/>
              <a:t>Φλεγμονώδεις διεργασίες</a:t>
            </a:r>
            <a:endParaRPr lang="en-US" sz="1200" dirty="0"/>
          </a:p>
          <a:p>
            <a:pPr marL="171450" indent="-171450" algn="just">
              <a:buFont typeface="Arial" panose="020B0604020202020204" pitchFamily="34" charset="0"/>
              <a:buChar char="•"/>
            </a:pPr>
            <a:r>
              <a:rPr lang="el-GR" sz="1200" dirty="0"/>
              <a:t>Αιμορραγίες με ανύψωση του περιόστεου</a:t>
            </a:r>
            <a:r>
              <a:rPr lang="en-US" sz="1200" dirty="0"/>
              <a:t>, </a:t>
            </a:r>
          </a:p>
          <a:p>
            <a:pPr marL="171450" indent="-171450" algn="just">
              <a:buFont typeface="Arial" panose="020B0604020202020204" pitchFamily="34" charset="0"/>
              <a:buChar char="•"/>
            </a:pPr>
            <a:r>
              <a:rPr lang="el-GR" sz="1200" dirty="0"/>
              <a:t>Φυματίωση</a:t>
            </a:r>
            <a:endParaRPr lang="en-US" sz="1200" dirty="0"/>
          </a:p>
          <a:p>
            <a:pPr marL="171450" indent="-171450" algn="just">
              <a:buFont typeface="Arial" panose="020B0604020202020204" pitchFamily="34" charset="0"/>
              <a:buChar char="•"/>
            </a:pPr>
            <a:r>
              <a:rPr lang="el-GR" sz="1200" dirty="0"/>
              <a:t>Οστεομυελίτιδα</a:t>
            </a:r>
            <a:endParaRPr lang="en-US" sz="1200" dirty="0"/>
          </a:p>
          <a:p>
            <a:pPr marL="171450" indent="-171450" algn="just">
              <a:buFont typeface="Arial" panose="020B0604020202020204" pitchFamily="34" charset="0"/>
              <a:buChar char="•"/>
            </a:pPr>
            <a:r>
              <a:rPr lang="el-GR" sz="1200" dirty="0"/>
              <a:t>Όγκοι</a:t>
            </a:r>
            <a:endParaRPr lang="en-US" sz="1200" dirty="0"/>
          </a:p>
        </p:txBody>
      </p:sp>
    </p:spTree>
    <p:extLst>
      <p:ext uri="{BB962C8B-B14F-4D97-AF65-F5344CB8AC3E}">
        <p14:creationId xmlns:p14="http://schemas.microsoft.com/office/powerpoint/2010/main" val="176500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5E32BB-D77F-4378-819F-EC99454B00D3}"/>
              </a:ext>
            </a:extLst>
          </p:cNvPr>
          <p:cNvSpPr>
            <a:spLocks noGrp="1"/>
          </p:cNvSpPr>
          <p:nvPr>
            <p:ph type="title"/>
          </p:nvPr>
        </p:nvSpPr>
        <p:spPr>
          <a:xfrm>
            <a:off x="628650" y="273844"/>
            <a:ext cx="7886700" cy="480968"/>
          </a:xfrm>
        </p:spPr>
        <p:txBody>
          <a:bodyPr>
            <a:normAutofit fontScale="90000"/>
          </a:bodyPr>
          <a:lstStyle/>
          <a:p>
            <a:r>
              <a:rPr lang="es-PE" dirty="0"/>
              <a:t/>
            </a:r>
            <a:br>
              <a:rPr lang="es-PE" dirty="0"/>
            </a:br>
            <a:endParaRPr lang="es-PE" sz="3000" b="1" i="1" dirty="0"/>
          </a:p>
        </p:txBody>
      </p:sp>
      <p:sp>
        <p:nvSpPr>
          <p:cNvPr id="3" name="Marcador de contenido 2">
            <a:extLst>
              <a:ext uri="{FF2B5EF4-FFF2-40B4-BE49-F238E27FC236}">
                <a16:creationId xmlns:a16="http://schemas.microsoft.com/office/drawing/2014/main" xmlns="" id="{7DF29685-4751-4296-8639-6E07CDAA873E}"/>
              </a:ext>
            </a:extLst>
          </p:cNvPr>
          <p:cNvSpPr>
            <a:spLocks noGrp="1"/>
          </p:cNvSpPr>
          <p:nvPr>
            <p:ph idx="1"/>
          </p:nvPr>
        </p:nvSpPr>
        <p:spPr>
          <a:xfrm>
            <a:off x="347751" y="1002821"/>
            <a:ext cx="8592987" cy="3381892"/>
          </a:xfrm>
          <a:solidFill>
            <a:schemeClr val="bg1"/>
          </a:solidFill>
        </p:spPr>
        <p:txBody>
          <a:bodyPr>
            <a:normAutofit/>
          </a:bodyPr>
          <a:lstStyle/>
          <a:p>
            <a:pPr algn="just"/>
            <a:r>
              <a:rPr lang="el-GR" sz="1200" dirty="0"/>
              <a:t>Στους προ-Κολομβιανούς πολιτισμούς του Μεξικό (Μάγια και Αζτέκοι) και του Περού, η παραδοσιακή ιατρική ήταν εμπειρική και βασιζόταν σε </a:t>
            </a:r>
            <a:r>
              <a:rPr lang="el-GR" sz="1200" dirty="0" err="1"/>
              <a:t>μαγικο</a:t>
            </a:r>
            <a:r>
              <a:rPr lang="el-GR" sz="1200" dirty="0"/>
              <a:t>-θρησκευτικές τελετές, ενώ υπάρχουν κείμενα, κεραμικά, οστικά υπολείμματα και άλλα που αποκαλύπτουν τη γνώση γι’ αυτούς τους πολιτισμούς.</a:t>
            </a:r>
            <a:r>
              <a:rPr lang="en-US" sz="1200" dirty="0"/>
              <a:t> </a:t>
            </a:r>
          </a:p>
          <a:p>
            <a:pPr algn="just"/>
            <a:r>
              <a:rPr lang="el-GR" sz="1200" dirty="0"/>
              <a:t>Υπάρχουν αποδείξεις ότι </a:t>
            </a:r>
            <a:r>
              <a:rPr lang="el-GR" sz="1200" dirty="0" err="1"/>
              <a:t>σαμάνοι</a:t>
            </a:r>
            <a:r>
              <a:rPr lang="el-GR" sz="1200" dirty="0"/>
              <a:t> θεραπευτές αντιμετώπιζαν διάφορες νόσους κατά την προ-Κολομβιανή περίοδο, όπως:</a:t>
            </a:r>
            <a:endParaRPr lang="en-US" sz="1200" dirty="0"/>
          </a:p>
          <a:p>
            <a:pPr algn="just"/>
            <a:r>
              <a:rPr lang="el-GR" sz="1200" dirty="0"/>
              <a:t>Επιληψία</a:t>
            </a:r>
            <a:endParaRPr lang="en-US" sz="1200" dirty="0"/>
          </a:p>
          <a:p>
            <a:pPr algn="just"/>
            <a:r>
              <a:rPr lang="el-GR" sz="1200" dirty="0"/>
              <a:t>Τέτανο</a:t>
            </a:r>
            <a:endParaRPr lang="en-US" sz="1200" dirty="0"/>
          </a:p>
          <a:p>
            <a:pPr algn="just"/>
            <a:r>
              <a:rPr lang="el-GR" sz="1200" dirty="0"/>
              <a:t>Παράλυση προσώπου</a:t>
            </a:r>
            <a:endParaRPr lang="en-US" sz="1200" dirty="0"/>
          </a:p>
          <a:p>
            <a:pPr algn="just"/>
            <a:r>
              <a:rPr lang="el-GR" sz="1200" dirty="0"/>
              <a:t>Παθήσεις των οστών, νόσο του </a:t>
            </a:r>
            <a:r>
              <a:rPr lang="en-US" sz="1200" dirty="0"/>
              <a:t>Pott</a:t>
            </a:r>
          </a:p>
          <a:p>
            <a:pPr algn="just"/>
            <a:r>
              <a:rPr lang="el-GR" sz="1200" dirty="0"/>
              <a:t>Κρανιακές παραμορφώσεις</a:t>
            </a:r>
            <a:endParaRPr lang="en-US" sz="1200" dirty="0"/>
          </a:p>
          <a:p>
            <a:pPr algn="just"/>
            <a:r>
              <a:rPr lang="el-GR" sz="1200" dirty="0" err="1"/>
              <a:t>Κρανιοανατρήσεις</a:t>
            </a:r>
            <a:endParaRPr lang="en-US" sz="1200" dirty="0"/>
          </a:p>
          <a:p>
            <a:pPr algn="just"/>
            <a:r>
              <a:rPr lang="el-GR" sz="1200" dirty="0"/>
              <a:t>Ανάμεσα σε άλλα</a:t>
            </a:r>
            <a:endParaRPr lang="es-PE" sz="1200" dirty="0"/>
          </a:p>
        </p:txBody>
      </p:sp>
      <p:sp>
        <p:nvSpPr>
          <p:cNvPr id="4" name="CuadroTexto 3"/>
          <p:cNvSpPr txBox="1"/>
          <p:nvPr/>
        </p:nvSpPr>
        <p:spPr>
          <a:xfrm>
            <a:off x="155276" y="4384713"/>
            <a:ext cx="8617789" cy="450123"/>
          </a:xfrm>
          <a:prstGeom prst="rect">
            <a:avLst/>
          </a:prstGeom>
          <a:noFill/>
        </p:spPr>
        <p:txBody>
          <a:bodyPr wrap="square" lIns="68580" tIns="34290" rIns="68580" bIns="34290" rtlCol="0">
            <a:spAutoFit/>
          </a:bodyPr>
          <a:lstStyle/>
          <a:p>
            <a:r>
              <a:rPr lang="en-US" sz="800" dirty="0" err="1"/>
              <a:t>Galán-Rodas</a:t>
            </a:r>
            <a:r>
              <a:rPr lang="en-US" sz="800" dirty="0"/>
              <a:t> </a:t>
            </a:r>
            <a:r>
              <a:rPr lang="en-US" sz="800" dirty="0" err="1"/>
              <a:t>Edén</a:t>
            </a:r>
            <a:r>
              <a:rPr lang="en-US" sz="800" dirty="0"/>
              <a:t>, </a:t>
            </a:r>
            <a:r>
              <a:rPr lang="en-US" sz="800" dirty="0" err="1"/>
              <a:t>Laberiano</a:t>
            </a:r>
            <a:r>
              <a:rPr lang="en-US" sz="800" dirty="0"/>
              <a:t> </a:t>
            </a:r>
            <a:r>
              <a:rPr lang="en-US" sz="800" dirty="0" err="1"/>
              <a:t>Fernández</a:t>
            </a:r>
            <a:r>
              <a:rPr lang="en-US" sz="800" dirty="0"/>
              <a:t> Caddie, </a:t>
            </a:r>
            <a:r>
              <a:rPr lang="en-US" sz="800" dirty="0" err="1"/>
              <a:t>Maguiña</a:t>
            </a:r>
            <a:r>
              <a:rPr lang="en-US" sz="800" dirty="0"/>
              <a:t> Vargas </a:t>
            </a:r>
            <a:r>
              <a:rPr lang="en-US" sz="800" dirty="0" err="1"/>
              <a:t>Ciro</a:t>
            </a:r>
            <a:r>
              <a:rPr lang="en-US" sz="800" dirty="0"/>
              <a:t>. </a:t>
            </a:r>
            <a:r>
              <a:rPr lang="en-US" sz="800" dirty="0" err="1"/>
              <a:t>Historia</a:t>
            </a:r>
            <a:r>
              <a:rPr lang="en-US" sz="800" dirty="0"/>
              <a:t> del </a:t>
            </a:r>
            <a:r>
              <a:rPr lang="en-US" sz="800" dirty="0" err="1"/>
              <a:t>Tumi</a:t>
            </a:r>
            <a:r>
              <a:rPr lang="en-US" sz="800" dirty="0"/>
              <a:t>: </a:t>
            </a:r>
            <a:r>
              <a:rPr lang="en-US" sz="800" dirty="0" err="1"/>
              <a:t>Símbolo</a:t>
            </a:r>
            <a:r>
              <a:rPr lang="en-US" sz="800" dirty="0"/>
              <a:t> de la </a:t>
            </a:r>
            <a:r>
              <a:rPr lang="en-US" sz="800" dirty="0" err="1"/>
              <a:t>Medicina</a:t>
            </a:r>
            <a:r>
              <a:rPr lang="en-US" sz="800" dirty="0"/>
              <a:t> Peruana y del </a:t>
            </a:r>
            <a:r>
              <a:rPr lang="en-US" sz="800" dirty="0" err="1"/>
              <a:t>Colegio</a:t>
            </a:r>
            <a:r>
              <a:rPr lang="en-US" sz="800" dirty="0"/>
              <a:t> </a:t>
            </a:r>
            <a:r>
              <a:rPr lang="en-US" sz="800" dirty="0" err="1"/>
              <a:t>Médico</a:t>
            </a:r>
            <a:r>
              <a:rPr lang="en-US" sz="800" dirty="0"/>
              <a:t> del </a:t>
            </a:r>
            <a:r>
              <a:rPr lang="en-US" sz="800" dirty="0" err="1"/>
              <a:t>Perú</a:t>
            </a:r>
            <a:r>
              <a:rPr lang="en-US" sz="800" dirty="0"/>
              <a:t>. </a:t>
            </a:r>
            <a:r>
              <a:rPr lang="en-US" sz="800" dirty="0" err="1"/>
              <a:t>Acta</a:t>
            </a:r>
            <a:r>
              <a:rPr lang="en-US" sz="800" dirty="0"/>
              <a:t> </a:t>
            </a:r>
            <a:r>
              <a:rPr lang="en-US" sz="800" dirty="0" err="1"/>
              <a:t>méd</a:t>
            </a:r>
            <a:r>
              <a:rPr lang="en-US" sz="800" dirty="0"/>
              <a:t>. peruana  [Internet]. 2012  </a:t>
            </a:r>
            <a:r>
              <a:rPr lang="en-US" sz="800" dirty="0" err="1"/>
              <a:t>Ene</a:t>
            </a:r>
            <a:r>
              <a:rPr lang="en-US" sz="800" dirty="0"/>
              <a:t> [</a:t>
            </a:r>
            <a:r>
              <a:rPr lang="en-US" sz="800" dirty="0" err="1"/>
              <a:t>citado</a:t>
            </a:r>
            <a:r>
              <a:rPr lang="en-US" sz="800" dirty="0"/>
              <a:t>  2020  Mar  20] ;  29( 1 ): 56-58. </a:t>
            </a:r>
            <a:r>
              <a:rPr lang="en-US" sz="800" dirty="0" err="1"/>
              <a:t>Disponible</a:t>
            </a:r>
            <a:r>
              <a:rPr lang="en-US" sz="800" dirty="0"/>
              <a:t> </a:t>
            </a:r>
            <a:r>
              <a:rPr lang="en-US" sz="800" dirty="0" err="1"/>
              <a:t>en</a:t>
            </a:r>
            <a:r>
              <a:rPr lang="en-US" sz="800" dirty="0"/>
              <a:t>: </a:t>
            </a:r>
            <a:r>
              <a:rPr lang="en-US" sz="800" dirty="0">
                <a:hlinkClick r:id="rId2"/>
              </a:rPr>
              <a:t>http://www.scielo.org.pe/scielo.php?script=sci_arttext&amp;pid=S1728-59172012000100014&amp;lng=es</a:t>
            </a:r>
            <a:endParaRPr lang="en-US" sz="800" dirty="0"/>
          </a:p>
          <a:p>
            <a:endParaRPr lang="en-US" sz="800" dirty="0"/>
          </a:p>
        </p:txBody>
      </p:sp>
    </p:spTree>
    <p:extLst>
      <p:ext uri="{BB962C8B-B14F-4D97-AF65-F5344CB8AC3E}">
        <p14:creationId xmlns:p14="http://schemas.microsoft.com/office/powerpoint/2010/main" val="2106993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585787" y="1016956"/>
            <a:ext cx="7886700" cy="393976"/>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410932"/>
            <a:ext cx="7800975" cy="807913"/>
          </a:xfrm>
          <a:prstGeom prst="rect">
            <a:avLst/>
          </a:prstGeom>
          <a:noFill/>
        </p:spPr>
        <p:txBody>
          <a:bodyPr wrap="square" lIns="68580" tIns="34290" rIns="68580" bIns="34290" rtlCol="0">
            <a:spAutoFit/>
          </a:bodyPr>
          <a:lstStyle/>
          <a:p>
            <a:pPr algn="just"/>
            <a:r>
              <a:rPr lang="el-GR" sz="1200" dirty="0"/>
              <a:t>Ακτινολογικές εξετάσεις τρυπανισμένων κρανίων από προ-Κολομβιανούς χειρουργούς του Περού: «αποκαλύπτουν ανατομικές γνώσεις και αξεπέραστη ικανότητα και λεπτότητα των χεριών - του μέσου που ανοίγει τις τομές – που ήταν μία πολυτέλεια για την ανατομή των οστών»… «η λύση της τομής χωρίς διείσδυση της κρανιακής κοιλότητας συχνά χρησιμοποιούνταν από του Περουβιανούς χειρουργούς στην ευαίσθητη περιοχή του κρανίου» έγραψε ο </a:t>
            </a:r>
            <a:r>
              <a:rPr lang="en-US" sz="1200" dirty="0"/>
              <a:t>Weiss.</a:t>
            </a:r>
          </a:p>
        </p:txBody>
      </p:sp>
    </p:spTree>
    <p:extLst>
      <p:ext uri="{BB962C8B-B14F-4D97-AF65-F5344CB8AC3E}">
        <p14:creationId xmlns:p14="http://schemas.microsoft.com/office/powerpoint/2010/main" val="1765003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284862" y="1003310"/>
            <a:ext cx="7886700" cy="311783"/>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6. </a:t>
            </a:r>
            <a:r>
              <a:rPr lang="el-GR" sz="1800" b="1" dirty="0">
                <a:solidFill>
                  <a:schemeClr val="accent2"/>
                </a:solidFill>
                <a:effectLst>
                  <a:outerShdw blurRad="38100" dist="38100" dir="2700000" algn="tl">
                    <a:srgbClr val="000000">
                      <a:alpha val="43137"/>
                    </a:srgbClr>
                  </a:outerShdw>
                </a:effectLst>
              </a:rPr>
              <a:t>Τρυπανισμοί</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11347" y="1369219"/>
            <a:ext cx="3994031" cy="3302082"/>
          </a:xfrm>
        </p:spPr>
        <p:txBody>
          <a:bodyPr>
            <a:normAutofit fontScale="77500" lnSpcReduction="20000"/>
          </a:bodyPr>
          <a:lstStyle/>
          <a:p>
            <a:pPr marL="0" indent="0">
              <a:buNone/>
            </a:pPr>
            <a:endParaRPr lang="en-US" dirty="0"/>
          </a:p>
          <a:p>
            <a:pPr marL="0" indent="0" algn="just">
              <a:buNone/>
            </a:pPr>
            <a:r>
              <a:rPr lang="el-GR" sz="1500" dirty="0"/>
              <a:t>«Καταπληκτικό κρανίο όπου φαίνεται το εντυπωσιακό αποτέλεσμα </a:t>
            </a:r>
            <a:r>
              <a:rPr lang="el-GR" sz="1500" dirty="0" err="1"/>
              <a:t>κρανιοπλαστικής</a:t>
            </a:r>
            <a:r>
              <a:rPr lang="el-GR" sz="1500" dirty="0"/>
              <a:t> με πλάκα χρυσού, με τέλεια επούλωση του οστού. Μία μικρότερη σταυροειδής </a:t>
            </a:r>
            <a:r>
              <a:rPr lang="el-GR" sz="1500" dirty="0" err="1"/>
              <a:t>κρανιοπλαστική</a:t>
            </a:r>
            <a:r>
              <a:rPr lang="el-GR" sz="1500" dirty="0"/>
              <a:t> παρατηρείται πάνω από την αριστερή βρεγματική περιοχή»</a:t>
            </a:r>
            <a:endParaRPr lang="en-US" sz="1500" dirty="0"/>
          </a:p>
          <a:p>
            <a:pPr marL="0" indent="0" algn="just">
              <a:buNone/>
            </a:pPr>
            <a:endParaRPr lang="en-US" sz="1500" dirty="0"/>
          </a:p>
          <a:p>
            <a:pPr marL="0" indent="0">
              <a:buNone/>
            </a:pPr>
            <a:r>
              <a:rPr lang="el-GR" sz="1500" dirty="0"/>
              <a:t>Αυτό το σημαντικό οστικό τεκμήριο βρίσκεται στο μουσείο </a:t>
            </a:r>
            <a:r>
              <a:rPr lang="en-US" sz="1500" dirty="0"/>
              <a:t>Gold Museum </a:t>
            </a:r>
            <a:r>
              <a:rPr lang="el-GR" sz="1500" dirty="0"/>
              <a:t>στη</a:t>
            </a:r>
            <a:r>
              <a:rPr lang="en-US" sz="1500" dirty="0"/>
              <a:t> Lima </a:t>
            </a:r>
            <a:r>
              <a:rPr lang="el-GR" sz="1500" dirty="0"/>
              <a:t>του Περού</a:t>
            </a: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r>
              <a:rPr lang="en-US" sz="1500" dirty="0"/>
              <a:t>Marino, R., &amp; Gonzales-Portillo, M. (2000). Preconquest Peruvian Neurosurgeons: A Study of Inca and Pre-Columbian Trephination and the Art of Medicine in Ancient Peru. Neurosurgery, 47(4), 940–950. doi:10.1097/00006123-200010000-00028 </a:t>
            </a:r>
            <a:endParaRPr lang="es-PE" sz="1500" dirty="0"/>
          </a:p>
        </p:txBody>
      </p:sp>
      <p:pic>
        <p:nvPicPr>
          <p:cNvPr id="4" name="Imagen 3">
            <a:extLst>
              <a:ext uri="{FF2B5EF4-FFF2-40B4-BE49-F238E27FC236}">
                <a16:creationId xmlns:a16="http://schemas.microsoft.com/office/drawing/2014/main" xmlns="" id="{A33B0055-050F-4E7E-AF96-F3EA9E06A6BE}"/>
              </a:ext>
            </a:extLst>
          </p:cNvPr>
          <p:cNvPicPr>
            <a:picLocks noChangeAspect="1"/>
          </p:cNvPicPr>
          <p:nvPr/>
        </p:nvPicPr>
        <p:blipFill rotWithShape="1">
          <a:blip r:embed="rId2"/>
          <a:srcRect l="43347" t="39665" r="29149" b="10691"/>
          <a:stretch/>
        </p:blipFill>
        <p:spPr>
          <a:xfrm>
            <a:off x="5129761" y="1086607"/>
            <a:ext cx="3041801" cy="3660054"/>
          </a:xfrm>
          <a:prstGeom prst="rect">
            <a:avLst/>
          </a:prstGeom>
        </p:spPr>
      </p:pic>
    </p:spTree>
    <p:extLst>
      <p:ext uri="{BB962C8B-B14F-4D97-AF65-F5344CB8AC3E}">
        <p14:creationId xmlns:p14="http://schemas.microsoft.com/office/powerpoint/2010/main" val="57635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554" y="828649"/>
            <a:ext cx="7886700" cy="404250"/>
          </a:xfrm>
        </p:spPr>
        <p:txBody>
          <a:bodyPr>
            <a:normAutofit/>
          </a:bodyPr>
          <a:lstStyle/>
          <a:p>
            <a:r>
              <a:rPr lang="en-US" sz="1600" b="1" dirty="0">
                <a:solidFill>
                  <a:schemeClr val="accent2"/>
                </a:solidFill>
                <a:effectLst>
                  <a:outerShdw blurRad="38100" dist="38100" dir="2700000" algn="tl">
                    <a:srgbClr val="000000">
                      <a:alpha val="43137"/>
                    </a:srgbClr>
                  </a:outerShdw>
                </a:effectLst>
              </a:rPr>
              <a:t>6. </a:t>
            </a:r>
            <a:r>
              <a:rPr lang="el-GR" sz="1600" b="1" dirty="0">
                <a:solidFill>
                  <a:schemeClr val="accent2"/>
                </a:solidFill>
                <a:effectLst>
                  <a:outerShdw blurRad="38100" dist="38100" dir="2700000" algn="tl">
                    <a:srgbClr val="000000">
                      <a:alpha val="43137"/>
                    </a:srgbClr>
                  </a:outerShdw>
                </a:effectLst>
              </a:rPr>
              <a:t>Στοιχεία τρυπανισμού</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031" t="7954" r="11418" b="14229"/>
          <a:stretch/>
        </p:blipFill>
        <p:spPr>
          <a:xfrm>
            <a:off x="603205" y="1361354"/>
            <a:ext cx="3948247" cy="3133040"/>
          </a:xfrm>
        </p:spPr>
      </p:pic>
      <p:sp>
        <p:nvSpPr>
          <p:cNvPr id="5" name="4 CuadroTexto"/>
          <p:cNvSpPr txBox="1"/>
          <p:nvPr/>
        </p:nvSpPr>
        <p:spPr>
          <a:xfrm>
            <a:off x="5225244" y="2731511"/>
            <a:ext cx="3032290" cy="253916"/>
          </a:xfrm>
          <a:prstGeom prst="rect">
            <a:avLst/>
          </a:prstGeom>
          <a:noFill/>
        </p:spPr>
        <p:txBody>
          <a:bodyPr wrap="square" lIns="68580" tIns="34290" rIns="68580" bIns="34290" rtlCol="0">
            <a:spAutoFit/>
          </a:bodyPr>
          <a:lstStyle/>
          <a:p>
            <a:r>
              <a:rPr lang="el-GR" sz="1200" dirty="0"/>
              <a:t>Μουσείο</a:t>
            </a:r>
            <a:r>
              <a:rPr lang="es-PE" sz="1200" dirty="0"/>
              <a:t> Julio Cesar Tello Paracas </a:t>
            </a:r>
            <a:r>
              <a:rPr lang="el-GR" sz="1200" dirty="0"/>
              <a:t>Περού</a:t>
            </a:r>
            <a:r>
              <a:rPr lang="es-PE" sz="1200" dirty="0"/>
              <a:t> </a:t>
            </a:r>
          </a:p>
        </p:txBody>
      </p:sp>
    </p:spTree>
    <p:extLst>
      <p:ext uri="{BB962C8B-B14F-4D97-AF65-F5344CB8AC3E}">
        <p14:creationId xmlns:p14="http://schemas.microsoft.com/office/powerpoint/2010/main" val="2782900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797826"/>
            <a:ext cx="7886700" cy="671378"/>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153462"/>
            <a:ext cx="7886700" cy="1117127"/>
          </a:xfrm>
        </p:spPr>
        <p:txBody>
          <a:bodyPr>
            <a:normAutofit/>
          </a:bodyPr>
          <a:lstStyle/>
          <a:p>
            <a:pPr marL="0" indent="0" algn="just">
              <a:buNone/>
            </a:pPr>
            <a:r>
              <a:rPr lang="en-US" dirty="0"/>
              <a:t/>
            </a:r>
            <a:br>
              <a:rPr lang="en-US" dirty="0"/>
            </a:br>
            <a:r>
              <a:rPr lang="el-GR" sz="1200" dirty="0"/>
              <a:t>Στο Περού υπάρχουν αξιοσημείωτα στοιχεία κρανιακών παραμορφώσεων. Σε κάποιες μούμιες, η τεχνική υποδεικνύεται από κατάλοιπα σφιχτά δεμένων λωρίδων. Παραμορφωμένα κρανία βρίσκονται παντού, ακόμα και δύο κεφάλια. Επιπρόσθετα, ανευρίσκεται η παρουσία </a:t>
            </a:r>
            <a:r>
              <a:rPr lang="el-GR" sz="1200" dirty="0" err="1"/>
              <a:t>σησαμοειδών</a:t>
            </a:r>
            <a:r>
              <a:rPr lang="el-GR" sz="1200" dirty="0"/>
              <a:t> ή υπεράριθμων οστών στις οπίσθιες ραφές, εξ ου και η γενική ονομασία «οστά Ίνκας».</a:t>
            </a:r>
            <a:endParaRPr lang="en-US" sz="1200" dirty="0"/>
          </a:p>
        </p:txBody>
      </p:sp>
      <p:sp>
        <p:nvSpPr>
          <p:cNvPr id="4" name="CuadroTexto 3"/>
          <p:cNvSpPr txBox="1"/>
          <p:nvPr/>
        </p:nvSpPr>
        <p:spPr>
          <a:xfrm>
            <a:off x="310101" y="4462419"/>
            <a:ext cx="6507231" cy="223138"/>
          </a:xfrm>
          <a:prstGeom prst="rect">
            <a:avLst/>
          </a:prstGeom>
          <a:noFill/>
        </p:spPr>
        <p:txBody>
          <a:bodyPr wrap="none" lIns="68580" tIns="34290" rIns="68580" bIns="34290" rtlCol="0">
            <a:spAutoFit/>
          </a:bodyPr>
          <a:lstStyle/>
          <a:p>
            <a:r>
              <a:rPr lang="es-ES" sz="1000" dirty="0"/>
              <a:t>Historia de la Medicina </a:t>
            </a:r>
            <a:r>
              <a:rPr lang="es-ES" sz="1000" dirty="0" err="1"/>
              <a:t>Medicina</a:t>
            </a:r>
            <a:r>
              <a:rPr lang="es-ES" sz="1000" dirty="0"/>
              <a:t> prehispánica.  Edwin Ruiz Alarcón. </a:t>
            </a:r>
            <a:r>
              <a:rPr lang="en-US" sz="1000" dirty="0" err="1"/>
              <a:t>Revista</a:t>
            </a:r>
            <a:r>
              <a:rPr lang="en-US" sz="1000" dirty="0"/>
              <a:t> MEDICINA - Vol. 22 No. 3(54) - </a:t>
            </a:r>
            <a:r>
              <a:rPr lang="en-US" sz="1000" dirty="0" err="1"/>
              <a:t>Diciembre</a:t>
            </a:r>
            <a:r>
              <a:rPr lang="en-US" sz="1000" dirty="0"/>
              <a:t> 2000</a:t>
            </a:r>
          </a:p>
        </p:txBody>
      </p:sp>
    </p:spTree>
    <p:extLst>
      <p:ext uri="{BB962C8B-B14F-4D97-AF65-F5344CB8AC3E}">
        <p14:creationId xmlns:p14="http://schemas.microsoft.com/office/powerpoint/2010/main" val="142996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00569"/>
            <a:ext cx="7886700" cy="352880"/>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r>
              <a:rPr lang="es-PE" sz="1600" b="1" dirty="0">
                <a:solidFill>
                  <a:schemeClr val="accent2"/>
                </a:solidFill>
                <a:effectLst>
                  <a:outerShdw blurRad="38100" dist="38100" dir="2700000" algn="tl">
                    <a:srgbClr val="000000">
                      <a:alpha val="43137"/>
                    </a:srgbClr>
                  </a:outerShdw>
                </a:effectLst>
              </a:rPr>
              <a:t> </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50894" y="1554075"/>
            <a:ext cx="2175191" cy="2900256"/>
          </a:xfrm>
          <a:prstGeom prst="rect">
            <a:avLst/>
          </a:prstGeom>
        </p:spPr>
      </p:pic>
      <p:pic>
        <p:nvPicPr>
          <p:cNvPr id="5" name="Imagen 4"/>
          <p:cNvPicPr>
            <a:picLocks noChangeAspect="1"/>
          </p:cNvPicPr>
          <p:nvPr/>
        </p:nvPicPr>
        <p:blipFill rotWithShape="1">
          <a:blip r:embed="rId3" cstate="print"/>
          <a:srcRect l="5277" t="34931" r="2158" b="8928"/>
          <a:stretch/>
        </p:blipFill>
        <p:spPr>
          <a:xfrm>
            <a:off x="4826429" y="1636268"/>
            <a:ext cx="2694402" cy="2178866"/>
          </a:xfrm>
          <a:prstGeom prst="rect">
            <a:avLst/>
          </a:prstGeom>
        </p:spPr>
      </p:pic>
      <p:sp>
        <p:nvSpPr>
          <p:cNvPr id="7" name="6 CuadroTexto"/>
          <p:cNvSpPr txBox="1"/>
          <p:nvPr/>
        </p:nvSpPr>
        <p:spPr>
          <a:xfrm>
            <a:off x="5097298" y="3917373"/>
            <a:ext cx="3032290" cy="253916"/>
          </a:xfrm>
          <a:prstGeom prst="rect">
            <a:avLst/>
          </a:prstGeom>
          <a:noFill/>
        </p:spPr>
        <p:txBody>
          <a:bodyPr wrap="square" lIns="68580" tIns="34290" rIns="68580" bIns="34290" rtlCol="0">
            <a:spAutoFit/>
          </a:bodyPr>
          <a:lstStyle/>
          <a:p>
            <a:r>
              <a:rPr lang="el-GR" sz="1200" dirty="0"/>
              <a:t>Μουσείο</a:t>
            </a:r>
            <a:r>
              <a:rPr lang="es-PE" sz="1200" dirty="0"/>
              <a:t> Julio Cesar Tello Paracas </a:t>
            </a:r>
            <a:r>
              <a:rPr lang="el-GR" sz="1200" dirty="0"/>
              <a:t>Περού</a:t>
            </a:r>
            <a:r>
              <a:rPr lang="es-PE" sz="1200" dirty="0"/>
              <a:t> </a:t>
            </a:r>
          </a:p>
        </p:txBody>
      </p:sp>
    </p:spTree>
    <p:extLst>
      <p:ext uri="{BB962C8B-B14F-4D97-AF65-F5344CB8AC3E}">
        <p14:creationId xmlns:p14="http://schemas.microsoft.com/office/powerpoint/2010/main" val="17945882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1095777"/>
            <a:ext cx="7886700" cy="383702"/>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t="27736" r="6990"/>
          <a:stretch>
            <a:fillRect/>
          </a:stretch>
        </p:blipFill>
        <p:spPr>
          <a:xfrm>
            <a:off x="1708897" y="1694689"/>
            <a:ext cx="2276543" cy="2358335"/>
          </a:xfrm>
          <a:prstGeom prst="rect">
            <a:avLst/>
          </a:prstGeom>
        </p:spPr>
      </p:pic>
      <p:sp>
        <p:nvSpPr>
          <p:cNvPr id="6" name="5 CuadroTexto"/>
          <p:cNvSpPr txBox="1"/>
          <p:nvPr/>
        </p:nvSpPr>
        <p:spPr>
          <a:xfrm>
            <a:off x="4711536" y="2731510"/>
            <a:ext cx="3032290" cy="253916"/>
          </a:xfrm>
          <a:prstGeom prst="rect">
            <a:avLst/>
          </a:prstGeom>
          <a:noFill/>
        </p:spPr>
        <p:txBody>
          <a:bodyPr wrap="square" lIns="68580" tIns="34290" rIns="68580" bIns="34290" rtlCol="0">
            <a:spAutoFit/>
          </a:bodyPr>
          <a:lstStyle/>
          <a:p>
            <a:r>
              <a:rPr lang="el-GR" sz="1200" dirty="0"/>
              <a:t>Μουσείο</a:t>
            </a:r>
            <a:r>
              <a:rPr lang="es-PE" sz="1200" dirty="0"/>
              <a:t> Julio Cesar Tello Paracas </a:t>
            </a:r>
            <a:r>
              <a:rPr lang="el-GR" sz="1200" dirty="0"/>
              <a:t>Περού</a:t>
            </a:r>
            <a:r>
              <a:rPr lang="es-PE" sz="1200" dirty="0"/>
              <a:t> </a:t>
            </a:r>
          </a:p>
        </p:txBody>
      </p:sp>
    </p:spTree>
    <p:extLst>
      <p:ext uri="{BB962C8B-B14F-4D97-AF65-F5344CB8AC3E}">
        <p14:creationId xmlns:p14="http://schemas.microsoft.com/office/powerpoint/2010/main" val="2430468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0250" y="869826"/>
            <a:ext cx="7886700" cy="37334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2" cstate="print"/>
          <a:stretch>
            <a:fillRect/>
          </a:stretch>
        </p:blipFill>
        <p:spPr>
          <a:xfrm>
            <a:off x="621887" y="1474583"/>
            <a:ext cx="3857645" cy="2825958"/>
          </a:xfrm>
          <a:prstGeom prst="rect">
            <a:avLst/>
          </a:prstGeom>
        </p:spPr>
      </p:pic>
      <p:sp>
        <p:nvSpPr>
          <p:cNvPr id="5" name="4 CuadroTexto"/>
          <p:cNvSpPr txBox="1"/>
          <p:nvPr/>
        </p:nvSpPr>
        <p:spPr>
          <a:xfrm>
            <a:off x="5027530" y="1654354"/>
            <a:ext cx="3627541" cy="2100575"/>
          </a:xfrm>
          <a:prstGeom prst="rect">
            <a:avLst/>
          </a:prstGeom>
          <a:noFill/>
        </p:spPr>
        <p:txBody>
          <a:bodyPr wrap="square" lIns="68580" tIns="34290" rIns="68580" bIns="34290" rtlCol="0">
            <a:spAutoFit/>
          </a:bodyPr>
          <a:lstStyle/>
          <a:p>
            <a:pPr algn="just"/>
            <a:r>
              <a:rPr lang="el-GR" sz="1200" dirty="0"/>
              <a:t>Οι νάρθηκες είναι τα πλέον σύνθετα εργαλεία που χρησιμοποιούνταν στις παραμορφώσεις. Ήταν φτιαγμένοι από καλάμια ή ζαχαροκάλαμο, τα οποία καλύπτονταν από στρώματα υφασμάτων και τοποθετούνταν πάνω σε βαμβακερό υπόστρωμα. </a:t>
            </a:r>
          </a:p>
          <a:p>
            <a:pPr algn="just"/>
            <a:r>
              <a:rPr lang="el-GR" sz="1200" dirty="0"/>
              <a:t>Το βρέφος δένονταν στο κρεβάτι με πολλές ταινίες και τοποθετούνταν στο κεφάλι του δεσίματα που διευκόλυναν την παραμόρφωση. Όσο μεγάλωνε το παιδί, οι ταινίες και τα δεσίματα από ύφασμα ή ξύλο δένονταν στο εμπρόσθιο και οπίσθιο μέρος της κεφαλής για να επιτευχθεί η παραμόρφωση</a:t>
            </a:r>
            <a:r>
              <a:rPr lang="es-PE" sz="1200" dirty="0"/>
              <a:t>.</a:t>
            </a:r>
          </a:p>
        </p:txBody>
      </p:sp>
      <p:sp>
        <p:nvSpPr>
          <p:cNvPr id="6" name="5 CuadroTexto"/>
          <p:cNvSpPr txBox="1"/>
          <p:nvPr/>
        </p:nvSpPr>
        <p:spPr>
          <a:xfrm>
            <a:off x="5314660" y="3921151"/>
            <a:ext cx="3032290" cy="253916"/>
          </a:xfrm>
          <a:prstGeom prst="rect">
            <a:avLst/>
          </a:prstGeom>
          <a:noFill/>
        </p:spPr>
        <p:txBody>
          <a:bodyPr wrap="square" lIns="68580" tIns="34290" rIns="68580" bIns="34290" rtlCol="0">
            <a:spAutoFit/>
          </a:bodyPr>
          <a:lstStyle/>
          <a:p>
            <a:r>
              <a:rPr lang="el-GR" sz="1200" dirty="0"/>
              <a:t>Μουσείο</a:t>
            </a:r>
            <a:r>
              <a:rPr lang="es-PE" sz="1200" dirty="0"/>
              <a:t> Julio Cesar Tello Paracas </a:t>
            </a:r>
            <a:r>
              <a:rPr lang="el-GR" sz="1200" dirty="0"/>
              <a:t>Περού</a:t>
            </a:r>
            <a:r>
              <a:rPr lang="es-PE" sz="1200" dirty="0"/>
              <a:t> </a:t>
            </a:r>
          </a:p>
        </p:txBody>
      </p:sp>
    </p:spTree>
    <p:extLst>
      <p:ext uri="{BB962C8B-B14F-4D97-AF65-F5344CB8AC3E}">
        <p14:creationId xmlns:p14="http://schemas.microsoft.com/office/powerpoint/2010/main" val="233567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77" y="941744"/>
            <a:ext cx="7886700" cy="352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pic>
        <p:nvPicPr>
          <p:cNvPr id="5" name="Marcador de contenido 4"/>
          <p:cNvPicPr>
            <a:picLocks noGrp="1" noChangeAspect="1"/>
          </p:cNvPicPr>
          <p:nvPr>
            <p:ph idx="1"/>
          </p:nvPr>
        </p:nvPicPr>
        <p:blipFill rotWithShape="1">
          <a:blip r:embed="rId2" cstate="print">
            <a:lum contrast="-3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598" t="8171" r="9120" b="8866"/>
          <a:stretch/>
        </p:blipFill>
        <p:spPr>
          <a:xfrm>
            <a:off x="812302" y="1557079"/>
            <a:ext cx="3605587" cy="2794515"/>
          </a:xfrm>
        </p:spPr>
      </p:pic>
      <p:sp>
        <p:nvSpPr>
          <p:cNvPr id="6" name="5 CuadroTexto"/>
          <p:cNvSpPr txBox="1"/>
          <p:nvPr/>
        </p:nvSpPr>
        <p:spPr>
          <a:xfrm>
            <a:off x="4966945" y="2808816"/>
            <a:ext cx="3032290" cy="253916"/>
          </a:xfrm>
          <a:prstGeom prst="rect">
            <a:avLst/>
          </a:prstGeom>
          <a:noFill/>
        </p:spPr>
        <p:txBody>
          <a:bodyPr wrap="square" lIns="68580" tIns="34290" rIns="68580" bIns="34290" rtlCol="0">
            <a:spAutoFit/>
          </a:bodyPr>
          <a:lstStyle/>
          <a:p>
            <a:r>
              <a:rPr lang="el-GR" sz="1200" dirty="0"/>
              <a:t>Μουσείο</a:t>
            </a:r>
            <a:r>
              <a:rPr lang="es-PE" sz="1200" dirty="0"/>
              <a:t> Julio Cesar Tello Paracas </a:t>
            </a:r>
            <a:r>
              <a:rPr lang="el-GR" sz="1200" dirty="0"/>
              <a:t>Περού</a:t>
            </a:r>
            <a:r>
              <a:rPr lang="es-PE" sz="1200" dirty="0"/>
              <a:t> </a:t>
            </a:r>
          </a:p>
        </p:txBody>
      </p:sp>
    </p:spTree>
    <p:extLst>
      <p:ext uri="{BB962C8B-B14F-4D97-AF65-F5344CB8AC3E}">
        <p14:creationId xmlns:p14="http://schemas.microsoft.com/office/powerpoint/2010/main" val="578048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982761"/>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l="9609" t="43739" r="4424" b="10412"/>
          <a:stretch>
            <a:fillRect/>
          </a:stretch>
        </p:blipFill>
        <p:spPr>
          <a:xfrm>
            <a:off x="1106508" y="1899679"/>
            <a:ext cx="3740727" cy="1496291"/>
          </a:xfrm>
          <a:prstGeom prst="rect">
            <a:avLst/>
          </a:prstGeom>
        </p:spPr>
      </p:pic>
      <p:sp>
        <p:nvSpPr>
          <p:cNvPr id="6" name="5 CuadroTexto"/>
          <p:cNvSpPr txBox="1"/>
          <p:nvPr/>
        </p:nvSpPr>
        <p:spPr>
          <a:xfrm>
            <a:off x="5625936" y="2623686"/>
            <a:ext cx="3032290" cy="253916"/>
          </a:xfrm>
          <a:prstGeom prst="rect">
            <a:avLst/>
          </a:prstGeom>
          <a:noFill/>
        </p:spPr>
        <p:txBody>
          <a:bodyPr wrap="square" lIns="68580" tIns="34290" rIns="68580" bIns="34290" rtlCol="0">
            <a:spAutoFit/>
          </a:bodyPr>
          <a:lstStyle/>
          <a:p>
            <a:r>
              <a:rPr lang="el-GR" sz="1200" dirty="0"/>
              <a:t>Μουσείο</a:t>
            </a:r>
            <a:r>
              <a:rPr lang="es-PE" sz="1200" dirty="0"/>
              <a:t> Julio Cesar Tello Paracas </a:t>
            </a:r>
            <a:r>
              <a:rPr lang="el-GR" sz="1200" dirty="0"/>
              <a:t>Περού</a:t>
            </a:r>
            <a:r>
              <a:rPr lang="es-PE" sz="1200" dirty="0"/>
              <a:t> </a:t>
            </a:r>
          </a:p>
        </p:txBody>
      </p:sp>
    </p:spTree>
    <p:extLst>
      <p:ext uri="{BB962C8B-B14F-4D97-AF65-F5344CB8AC3E}">
        <p14:creationId xmlns:p14="http://schemas.microsoft.com/office/powerpoint/2010/main" val="4230966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1013583"/>
            <a:ext cx="7886700" cy="32205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33605"/>
            <a:ext cx="7886700" cy="1117127"/>
          </a:xfrm>
        </p:spPr>
        <p:txBody>
          <a:bodyPr>
            <a:normAutofit/>
          </a:bodyPr>
          <a:lstStyle/>
          <a:p>
            <a:pPr marL="0" indent="0" algn="just">
              <a:buNone/>
            </a:pPr>
            <a:r>
              <a:rPr lang="el-GR" sz="1200" dirty="0"/>
              <a:t>Έχουν βρεθεί στοιχεία ότι προ-Κολομβιανοί πολιτισμοί ανέπτυξαν σημαντικές τεχνικές κρανιακών παραμορφώσεων, από μουμιοποιημένα κατάλοιπα. Η κρανιακή παραμόρφωση συνίσταται στην τοποθέτηση άκαμπτων στοιχείων (νάρθηκες) και /ή εύκαμπτων στοιχείων (υποστρώματα διαφορετικών σχημάτων, ταινίες, δεσίματα) τα οποία προσαρμόζονταν στο κρανίο κατά τους πρώτους μήνες της ζωής ενός παιδιού μέχρι τα τρία του χρόνια, για άσκηση πίεσης σε συγκεκριμένες περιοχές, καταφέρνοντας να κατευθυνθεί η ανάπτυξη προς συγκεκριμένες περιοχές του κρανίου, όπου η πίεση ήταν λιγότερη.</a:t>
            </a:r>
            <a:endParaRPr lang="es-ES" sz="1200" dirty="0"/>
          </a:p>
        </p:txBody>
      </p:sp>
      <p:sp>
        <p:nvSpPr>
          <p:cNvPr id="4" name="3 CuadroTexto"/>
          <p:cNvSpPr txBox="1"/>
          <p:nvPr/>
        </p:nvSpPr>
        <p:spPr>
          <a:xfrm>
            <a:off x="700088" y="4022011"/>
            <a:ext cx="8058150" cy="592470"/>
          </a:xfrm>
          <a:prstGeom prst="rect">
            <a:avLst/>
          </a:prstGeom>
          <a:noFill/>
        </p:spPr>
        <p:txBody>
          <a:bodyPr wrap="square" lIns="68580" tIns="34290" rIns="68580" bIns="34290" rtlCol="0">
            <a:spAutoFit/>
          </a:bodyPr>
          <a:lstStyle/>
          <a:p>
            <a:r>
              <a:rPr lang="en-US" sz="1000" b="1" dirty="0" err="1"/>
              <a:t>Tiesler</a:t>
            </a:r>
            <a:r>
              <a:rPr lang="en-US" sz="1000" b="1" dirty="0"/>
              <a:t>, V. </a:t>
            </a:r>
            <a:r>
              <a:rPr lang="en-US" sz="1000" i="1" dirty="0"/>
              <a:t>The </a:t>
            </a:r>
            <a:r>
              <a:rPr lang="en-US" sz="1000" i="1" dirty="0" err="1"/>
              <a:t>bioarchaeology</a:t>
            </a:r>
            <a:r>
              <a:rPr lang="en-US" sz="1000" i="1" dirty="0"/>
              <a:t> of artificial cranial modifications. New approaches to head shaping and its meanings in </a:t>
            </a:r>
            <a:r>
              <a:rPr lang="en-US" sz="1000" i="1" dirty="0" err="1"/>
              <a:t>precolumbian</a:t>
            </a:r>
            <a:r>
              <a:rPr lang="en-US" sz="1000" i="1" dirty="0"/>
              <a:t> Mesoamerica and beyond</a:t>
            </a:r>
            <a:r>
              <a:rPr lang="en-US" sz="1000" dirty="0"/>
              <a:t>, Springer, New York. 2014. https://doi.org/10.1007/978-1-4614- 8760-9</a:t>
            </a:r>
            <a:endParaRPr lang="es-PE" sz="1000" dirty="0"/>
          </a:p>
          <a:p>
            <a:endParaRPr lang="es-PE" dirty="0"/>
          </a:p>
        </p:txBody>
      </p:sp>
    </p:spTree>
    <p:extLst>
      <p:ext uri="{BB962C8B-B14F-4D97-AF65-F5344CB8AC3E}">
        <p14:creationId xmlns:p14="http://schemas.microsoft.com/office/powerpoint/2010/main" val="47113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639" y="746803"/>
            <a:ext cx="8515350" cy="714375"/>
          </a:xfrm>
        </p:spPr>
        <p:txBody>
          <a:bodyPr>
            <a:normAutofit/>
          </a:bodyPr>
          <a:lstStyle/>
          <a:p>
            <a:r>
              <a:rPr lang="en-US" sz="1800" b="1" dirty="0">
                <a:solidFill>
                  <a:schemeClr val="accent2"/>
                </a:solidFill>
                <a:effectLst>
                  <a:outerShdw blurRad="38100" dist="38100" dir="2700000" algn="tl">
                    <a:srgbClr val="000000">
                      <a:alpha val="43137"/>
                    </a:srgbClr>
                  </a:outerShdw>
                </a:effectLst>
              </a:rPr>
              <a:t>2. </a:t>
            </a:r>
            <a:r>
              <a:rPr lang="el-GR" sz="1800" b="1" dirty="0" err="1">
                <a:solidFill>
                  <a:schemeClr val="accent2"/>
                </a:solidFill>
                <a:effectLst>
                  <a:outerShdw blurRad="38100" dist="38100" dir="2700000" algn="tl">
                    <a:srgbClr val="000000">
                      <a:alpha val="43137"/>
                    </a:srgbClr>
                  </a:outerShdw>
                </a:effectLst>
              </a:rPr>
              <a:t>Χρονολόγιο</a:t>
            </a:r>
            <a:r>
              <a:rPr lang="el-GR" sz="1800" b="1" dirty="0">
                <a:solidFill>
                  <a:schemeClr val="accent2"/>
                </a:solidFill>
                <a:effectLst>
                  <a:outerShdw blurRad="38100" dist="38100" dir="2700000" algn="tl">
                    <a:srgbClr val="000000">
                      <a:alpha val="43137"/>
                    </a:srgbClr>
                  </a:outerShdw>
                </a:effectLst>
              </a:rPr>
              <a:t> </a:t>
            </a:r>
            <a:r>
              <a:rPr lang="el-GR" sz="1800" b="1" dirty="0" err="1">
                <a:solidFill>
                  <a:schemeClr val="accent2"/>
                </a:solidFill>
                <a:effectLst>
                  <a:outerShdw blurRad="38100" dist="38100" dir="2700000" algn="tl">
                    <a:srgbClr val="000000">
                      <a:alpha val="43137"/>
                    </a:srgbClr>
                  </a:outerShdw>
                </a:effectLst>
              </a:rPr>
              <a:t>προ-Ισπανικών</a:t>
            </a:r>
            <a:r>
              <a:rPr lang="el-GR" sz="1800" b="1" dirty="0">
                <a:solidFill>
                  <a:schemeClr val="accent2"/>
                </a:solidFill>
                <a:effectLst>
                  <a:outerShdw blurRad="38100" dist="38100" dir="2700000" algn="tl">
                    <a:srgbClr val="000000">
                      <a:alpha val="43137"/>
                    </a:srgbClr>
                  </a:outerShdw>
                </a:effectLst>
              </a:rPr>
              <a:t> (προ-Κολομβιανών) πολιτισμών των Άνδεων</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89789" y="1529752"/>
            <a:ext cx="8372475" cy="1644963"/>
          </a:xfrm>
        </p:spPr>
        <p:txBody>
          <a:bodyPr>
            <a:normAutofit/>
          </a:bodyPr>
          <a:lstStyle/>
          <a:p>
            <a:pPr marL="0" indent="0" algn="just">
              <a:buNone/>
            </a:pPr>
            <a:r>
              <a:rPr lang="el-GR" sz="1200" dirty="0"/>
              <a:t>Η εμφάνιση του ανθρώπου στην Αμερική έγινε περίπου το 15.000 </a:t>
            </a:r>
            <a:r>
              <a:rPr lang="el-GR" sz="1200" dirty="0" err="1"/>
              <a:t>π.Χ</a:t>
            </a:r>
            <a:r>
              <a:rPr lang="el-GR" sz="1200" dirty="0"/>
              <a:t>, οπότε εμφανίστηκαν πληθυσμοί και πολιτισμοί στην Αμερικανική ήπειρο. Οι πολιτισμοί των Άνδεων ή </a:t>
            </a:r>
            <a:r>
              <a:rPr lang="el-GR" sz="1200" dirty="0" err="1"/>
              <a:t>προ-Ισπανικοί</a:t>
            </a:r>
            <a:r>
              <a:rPr lang="el-GR" sz="1200" dirty="0"/>
              <a:t> ή προ-Κολομβιανοί πολιτισμοί αναπτύχθηκαν κατά μήκος της δυτικής ακτής της Αμερικής. Η ανάπτυξη προ-Κολομβιανών πολιτισμών έχει δύο περιόδους: Η πρώτη περίοδος είναι η </a:t>
            </a:r>
            <a:r>
              <a:rPr lang="el-GR" sz="1200" dirty="0" err="1"/>
              <a:t>προκεραμική</a:t>
            </a:r>
            <a:r>
              <a:rPr lang="el-GR" sz="1200" dirty="0"/>
              <a:t> και είναι η μακρότερη: καλύπτει από το 15.000 π.Χ. μέχρι το 2.000 μ.Χ. Περιλαμβάνει τις «</a:t>
            </a:r>
            <a:r>
              <a:rPr lang="el-GR" sz="1200" dirty="0" err="1"/>
              <a:t>λιθικές</a:t>
            </a:r>
            <a:r>
              <a:rPr lang="el-GR" sz="1200" dirty="0"/>
              <a:t>» περιόδους </a:t>
            </a:r>
            <a:r>
              <a:rPr lang="en-US" sz="1200" dirty="0"/>
              <a:t>(15</a:t>
            </a:r>
            <a:r>
              <a:rPr lang="el-GR" sz="1200" dirty="0"/>
              <a:t>.</a:t>
            </a:r>
            <a:r>
              <a:rPr lang="en-US" sz="1200" dirty="0"/>
              <a:t>000-7</a:t>
            </a:r>
            <a:r>
              <a:rPr lang="el-GR" sz="1200" dirty="0"/>
              <a:t>.</a:t>
            </a:r>
            <a:r>
              <a:rPr lang="en-US" sz="1200" dirty="0"/>
              <a:t>000 </a:t>
            </a:r>
            <a:r>
              <a:rPr lang="el-GR" sz="1200" dirty="0"/>
              <a:t>π.Χ.</a:t>
            </a:r>
            <a:r>
              <a:rPr lang="en-US" sz="1200" dirty="0"/>
              <a:t>), </a:t>
            </a:r>
            <a:r>
              <a:rPr lang="el-GR" sz="1200" dirty="0"/>
              <a:t>την πρώιμη αρχαϊκή </a:t>
            </a:r>
            <a:r>
              <a:rPr lang="en-US" sz="1200" dirty="0"/>
              <a:t>(7000-4000 </a:t>
            </a:r>
            <a:r>
              <a:rPr lang="el-GR" sz="1200" dirty="0"/>
              <a:t>π.Χ.</a:t>
            </a:r>
            <a:r>
              <a:rPr lang="en-US" sz="1200" dirty="0"/>
              <a:t>)</a:t>
            </a:r>
            <a:r>
              <a:rPr lang="el-GR" sz="1200" dirty="0"/>
              <a:t> και την ύστερη αρχαϊκή </a:t>
            </a:r>
            <a:r>
              <a:rPr lang="en-US" sz="1200" dirty="0"/>
              <a:t>(4000-2000 </a:t>
            </a:r>
            <a:r>
              <a:rPr lang="el-GR" sz="1200" dirty="0"/>
              <a:t>π.Χ.</a:t>
            </a:r>
            <a:r>
              <a:rPr lang="en-US" sz="1200" dirty="0"/>
              <a:t>).  </a:t>
            </a:r>
            <a:r>
              <a:rPr lang="el-GR" sz="1200" dirty="0"/>
              <a:t>Η δεύτερη περίοδος ξεκινά από το 2.000 μ.Χ., με την εμφάνιση και ανάπτυξη κεραμικής και είναι η κεραμική ή πλαστική περίοδος η οποία χωρίζεται περαιτέρω σε κατώτερη ή αρχική, μέση ή διάμεση και ανώτερη ή τελική</a:t>
            </a:r>
            <a:r>
              <a:rPr lang="en-US" sz="1200" dirty="0"/>
              <a:t>.</a:t>
            </a:r>
          </a:p>
        </p:txBody>
      </p:sp>
      <p:sp>
        <p:nvSpPr>
          <p:cNvPr id="4" name="3 CuadroTexto"/>
          <p:cNvSpPr txBox="1"/>
          <p:nvPr/>
        </p:nvSpPr>
        <p:spPr>
          <a:xfrm>
            <a:off x="342899" y="4275493"/>
            <a:ext cx="8258175" cy="407804"/>
          </a:xfrm>
          <a:prstGeom prst="rect">
            <a:avLst/>
          </a:prstGeom>
          <a:noFill/>
        </p:spPr>
        <p:txBody>
          <a:bodyPr wrap="square" lIns="68580" tIns="34290" rIns="68580" bIns="34290" rtlCol="0">
            <a:spAutoFit/>
          </a:bodyPr>
          <a:lstStyle/>
          <a:p>
            <a:r>
              <a:rPr lang="es-PE" sz="1050" dirty="0"/>
              <a:t>Jorge </a:t>
            </a:r>
            <a:r>
              <a:rPr lang="es-PE" sz="1050" dirty="0" err="1"/>
              <a:t>Moscol</a:t>
            </a:r>
            <a:r>
              <a:rPr lang="es-PE" sz="1050" dirty="0"/>
              <a:t> Gonzales. El conocimiento anatómico en el Perú preincaico. / Revista de la Asociación Médica Argentina, Vol. 131, Número 4 de 2018. </a:t>
            </a:r>
            <a:r>
              <a:rPr lang="es-PE" sz="1050" dirty="0">
                <a:hlinkClick r:id="rId2" invalidUrl="https://www.ama-med.org.ar/uploads_archivos/1583/Rev-4-2018-completa AMA.pdf"/>
              </a:rPr>
              <a:t>https://www.ama-med.org.ar/uploads_archivos/1583/Rev-4-2018-completa%20AMA.pdf#page=6</a:t>
            </a:r>
            <a:endParaRPr lang="es-PE" sz="1050" dirty="0"/>
          </a:p>
        </p:txBody>
      </p:sp>
    </p:spTree>
    <p:extLst>
      <p:ext uri="{BB962C8B-B14F-4D97-AF65-F5344CB8AC3E}">
        <p14:creationId xmlns:p14="http://schemas.microsoft.com/office/powerpoint/2010/main" val="2506388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263" y="931390"/>
            <a:ext cx="7886700" cy="332331"/>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1580832"/>
          </a:xfrm>
        </p:spPr>
        <p:txBody>
          <a:bodyPr>
            <a:normAutofit fontScale="55000" lnSpcReduction="20000"/>
          </a:bodyPr>
          <a:lstStyle/>
          <a:p>
            <a:pPr marL="0" indent="0" algn="just">
              <a:buNone/>
            </a:pPr>
            <a:r>
              <a:rPr lang="el-GR" sz="3700" dirty="0"/>
              <a:t>Σε πολιτισμούς των Άνδεων, η αλλαγή του σχήματος του κρανίου γίνονταν για να αναγνωρίζονται οι άνθρωποι από διαφορετικής γεωγραφικής ή κοινωνικής καταγωγής. Ανάμεσα στις κρανιακές μεταβολές, οι χρονογράφοι περιγράφουν: «πεπλατυσμένα μέτωπα, βυθισμένα ή </a:t>
            </a:r>
            <a:r>
              <a:rPr lang="el-GR" sz="3700" dirty="0" err="1"/>
              <a:t>λεπτυσμένα</a:t>
            </a:r>
            <a:r>
              <a:rPr lang="el-GR" sz="3700" dirty="0"/>
              <a:t>, επίπεδος ή επιπεδωμένος αυχένας, επιμήκη κεφάλια, τα οποία, σε κάποιες περιπτώσεις, έπαιρναν το σχήμα όλμου».</a:t>
            </a:r>
            <a:endParaRPr lang="es-ES" sz="3700" dirty="0"/>
          </a:p>
        </p:txBody>
      </p:sp>
      <p:sp>
        <p:nvSpPr>
          <p:cNvPr id="4" name="3 CuadroTexto"/>
          <p:cNvSpPr txBox="1"/>
          <p:nvPr/>
        </p:nvSpPr>
        <p:spPr>
          <a:xfrm>
            <a:off x="213756" y="4096987"/>
            <a:ext cx="8568047" cy="377026"/>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cap="small" dirty="0"/>
              <a:t>Modificaciones</a:t>
            </a:r>
            <a:r>
              <a:rPr lang="es-ES" sz="1000" dirty="0"/>
              <a:t> </a:t>
            </a:r>
            <a:r>
              <a:rPr lang="es-ES" sz="1000" cap="small" dirty="0"/>
              <a:t>craneales</a:t>
            </a:r>
            <a:r>
              <a:rPr lang="es-ES" sz="1000" dirty="0"/>
              <a:t> p</a:t>
            </a:r>
            <a:r>
              <a:rPr lang="es-ES" sz="1000" cap="small" dirty="0"/>
              <a:t>aracas:</a:t>
            </a:r>
            <a:r>
              <a:rPr lang="es-ES" sz="1000" dirty="0"/>
              <a:t> </a:t>
            </a:r>
            <a:r>
              <a:rPr lang="es-ES" sz="1000" cap="small" dirty="0"/>
              <a:t>¿estatus,</a:t>
            </a:r>
            <a:r>
              <a:rPr lang="es-ES" sz="1000" dirty="0"/>
              <a:t> </a:t>
            </a:r>
            <a:r>
              <a:rPr lang="es-ES" sz="1000" cap="small" dirty="0"/>
              <a:t>etnicidad,</a:t>
            </a:r>
            <a:r>
              <a:rPr lang="es-ES" sz="1000" dirty="0"/>
              <a:t> </a:t>
            </a:r>
            <a:r>
              <a:rPr lang="es-ES" sz="1000" cap="small" dirty="0"/>
              <a:t>estética?</a:t>
            </a:r>
            <a:r>
              <a:rPr lang="es-PE" sz="1000" cap="small" dirty="0"/>
              <a:t>. </a:t>
            </a:r>
            <a:r>
              <a:rPr lang="es-ES" sz="1000" dirty="0"/>
              <a:t>BOLETÍN DE ARQUEOLOGÍA PUCP / N.° 22 / 2017, 255-276 / ISSN 1029-2004. https://doi.org/10.18800/boletindearqueologiapucp.201701.010</a:t>
            </a:r>
            <a:endParaRPr lang="es-PE" sz="1000" dirty="0"/>
          </a:p>
        </p:txBody>
      </p:sp>
    </p:spTree>
    <p:extLst>
      <p:ext uri="{BB962C8B-B14F-4D97-AF65-F5344CB8AC3E}">
        <p14:creationId xmlns:p14="http://schemas.microsoft.com/office/powerpoint/2010/main" val="5535266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03" y="833764"/>
            <a:ext cx="7886700" cy="363154"/>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l-GR" sz="1600" b="1" dirty="0">
                <a:solidFill>
                  <a:schemeClr val="accent2"/>
                </a:solidFill>
                <a:effectLst>
                  <a:outerShdw blurRad="38100" dist="38100" dir="2700000" algn="tl">
                    <a:srgbClr val="000000">
                      <a:alpha val="43137"/>
                    </a:srgbClr>
                  </a:outerShdw>
                </a:effectLst>
              </a:rPr>
              <a:t>Κρανιακές παραμορφώσεις</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2522920"/>
          </a:xfrm>
        </p:spPr>
        <p:txBody>
          <a:bodyPr>
            <a:normAutofit fontScale="85000" lnSpcReduction="20000"/>
          </a:bodyPr>
          <a:lstStyle/>
          <a:p>
            <a:pPr algn="just">
              <a:buNone/>
            </a:pPr>
            <a:r>
              <a:rPr lang="es-ES" sz="2900" dirty="0"/>
              <a:t>   </a:t>
            </a:r>
            <a:endParaRPr lang="es-ES" sz="3800" dirty="0"/>
          </a:p>
          <a:p>
            <a:pPr algn="just">
              <a:buNone/>
            </a:pPr>
            <a:endParaRPr lang="es-ES" dirty="0"/>
          </a:p>
          <a:p>
            <a:pPr algn="just">
              <a:buNone/>
            </a:pP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r>
              <a:rPr lang="es-ES" dirty="0"/>
              <a:t> </a:t>
            </a:r>
            <a:endParaRPr lang="es-PE" dirty="0"/>
          </a:p>
          <a:p>
            <a:pPr algn="just">
              <a:buNone/>
            </a:pPr>
            <a:endParaRPr lang="en-US" dirty="0"/>
          </a:p>
        </p:txBody>
      </p:sp>
      <p:sp>
        <p:nvSpPr>
          <p:cNvPr id="4" name="3 CuadroTexto"/>
          <p:cNvSpPr txBox="1"/>
          <p:nvPr/>
        </p:nvSpPr>
        <p:spPr>
          <a:xfrm>
            <a:off x="222662" y="4328557"/>
            <a:ext cx="8568047" cy="377026"/>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cap="small" dirty="0"/>
              <a:t>Modificaciones</a:t>
            </a:r>
            <a:r>
              <a:rPr lang="es-ES" sz="1000" dirty="0"/>
              <a:t> </a:t>
            </a:r>
            <a:r>
              <a:rPr lang="es-ES" sz="1000" cap="small" dirty="0"/>
              <a:t>craneales</a:t>
            </a:r>
            <a:r>
              <a:rPr lang="es-ES" sz="1000" dirty="0"/>
              <a:t> p</a:t>
            </a:r>
            <a:r>
              <a:rPr lang="es-ES" sz="1000" cap="small" dirty="0"/>
              <a:t>aracas:</a:t>
            </a:r>
            <a:r>
              <a:rPr lang="es-ES" sz="1000" dirty="0"/>
              <a:t> </a:t>
            </a:r>
            <a:r>
              <a:rPr lang="es-ES" sz="1000" cap="small" dirty="0"/>
              <a:t>¿estatus,</a:t>
            </a:r>
            <a:r>
              <a:rPr lang="es-ES" sz="1000" dirty="0"/>
              <a:t> </a:t>
            </a:r>
            <a:r>
              <a:rPr lang="es-ES" sz="1000" cap="small" dirty="0"/>
              <a:t>etnicidad,</a:t>
            </a:r>
            <a:r>
              <a:rPr lang="es-ES" sz="1000" dirty="0"/>
              <a:t> </a:t>
            </a:r>
            <a:r>
              <a:rPr lang="es-ES" sz="1000" cap="small" dirty="0"/>
              <a:t>estética?</a:t>
            </a:r>
            <a:r>
              <a:rPr lang="es-PE" sz="1000" cap="small" dirty="0"/>
              <a:t>. </a:t>
            </a:r>
            <a:r>
              <a:rPr lang="es-ES" sz="1000" dirty="0"/>
              <a:t>BOLETÍN DE ARQUEOLOGÍA PUCP / N.° 22 / 2017, 255-276 / ISSN 1029-2004. https://doi.org/10.18800/boletindearqueologiapucp.201701.010</a:t>
            </a:r>
            <a:endParaRPr lang="es-PE" sz="1000" dirty="0"/>
          </a:p>
        </p:txBody>
      </p:sp>
      <p:pic>
        <p:nvPicPr>
          <p:cNvPr id="6" name="image4.jpeg"/>
          <p:cNvPicPr/>
          <p:nvPr/>
        </p:nvPicPr>
        <p:blipFill>
          <a:blip r:embed="rId2" cstate="print"/>
          <a:stretch>
            <a:fillRect/>
          </a:stretch>
        </p:blipFill>
        <p:spPr>
          <a:xfrm>
            <a:off x="537003" y="1262868"/>
            <a:ext cx="4353495" cy="2887891"/>
          </a:xfrm>
          <a:prstGeom prst="rect">
            <a:avLst/>
          </a:prstGeom>
        </p:spPr>
      </p:pic>
      <p:sp>
        <p:nvSpPr>
          <p:cNvPr id="7" name="6 CuadroTexto"/>
          <p:cNvSpPr txBox="1"/>
          <p:nvPr/>
        </p:nvSpPr>
        <p:spPr>
          <a:xfrm>
            <a:off x="5957777" y="1262868"/>
            <a:ext cx="2983676" cy="1361911"/>
          </a:xfrm>
          <a:prstGeom prst="rect">
            <a:avLst/>
          </a:prstGeom>
          <a:noFill/>
        </p:spPr>
        <p:txBody>
          <a:bodyPr wrap="square" lIns="68580" tIns="34290" rIns="68580" bIns="34290" rtlCol="0">
            <a:spAutoFit/>
          </a:bodyPr>
          <a:lstStyle/>
          <a:p>
            <a:pPr algn="just"/>
            <a:r>
              <a:rPr lang="el-GR" sz="1200" dirty="0"/>
              <a:t>Κρανία </a:t>
            </a:r>
            <a:r>
              <a:rPr lang="en-US" sz="1200" dirty="0"/>
              <a:t>Wari </a:t>
            </a:r>
            <a:r>
              <a:rPr lang="en-US" sz="1200" dirty="0" err="1"/>
              <a:t>Kayan</a:t>
            </a:r>
            <a:r>
              <a:rPr lang="en-US" sz="1200" dirty="0"/>
              <a:t> </a:t>
            </a:r>
            <a:r>
              <a:rPr lang="el-GR" sz="1200" dirty="0"/>
              <a:t>στα δεξιά και επάνω. </a:t>
            </a:r>
            <a:r>
              <a:rPr lang="en-US" sz="1200" dirty="0"/>
              <a:t>375 (G): </a:t>
            </a:r>
            <a:r>
              <a:rPr lang="el-GR" sz="1200" dirty="0"/>
              <a:t>Σημάδια πίεσης στο μέτωπο</a:t>
            </a:r>
            <a:r>
              <a:rPr lang="en-US" sz="1200" dirty="0"/>
              <a:t>. 81 (A), 381 (B), 110 (D), 113 (E): </a:t>
            </a:r>
            <a:r>
              <a:rPr lang="el-GR" sz="1200" dirty="0"/>
              <a:t>αποτύπωμα πίεσης στο ύψος του Λάμδα</a:t>
            </a:r>
            <a:r>
              <a:rPr lang="en-US" sz="1200" dirty="0"/>
              <a:t>. 114 (J) </a:t>
            </a:r>
            <a:r>
              <a:rPr lang="el-GR" sz="1200" dirty="0"/>
              <a:t>και</a:t>
            </a:r>
            <a:r>
              <a:rPr lang="en-US" sz="1200" dirty="0"/>
              <a:t> 70 (J): </a:t>
            </a:r>
            <a:r>
              <a:rPr lang="el-GR" sz="1200" dirty="0"/>
              <a:t>Κρανία με κορυφή σχήματος οβάλ ή καρδιάς.</a:t>
            </a:r>
            <a:r>
              <a:rPr lang="en-US" sz="1200" dirty="0"/>
              <a:t> 364 (L): </a:t>
            </a:r>
            <a:r>
              <a:rPr lang="el-GR" sz="1200" dirty="0"/>
              <a:t>κρανίο χωρίς χαρακτηριστικά της ομάδας</a:t>
            </a:r>
            <a:r>
              <a:rPr lang="en-US" sz="1200" dirty="0"/>
              <a:t> (photos Elsa </a:t>
            </a:r>
            <a:r>
              <a:rPr lang="en-US" sz="1200" dirty="0" err="1"/>
              <a:t>Tomasto-Cagigao</a:t>
            </a:r>
            <a:r>
              <a:rPr lang="en-US" sz="1200" dirty="0"/>
              <a:t>).</a:t>
            </a:r>
            <a:endParaRPr lang="es-PE" sz="1200" dirty="0"/>
          </a:p>
        </p:txBody>
      </p:sp>
    </p:spTree>
    <p:extLst>
      <p:ext uri="{BB962C8B-B14F-4D97-AF65-F5344CB8AC3E}">
        <p14:creationId xmlns:p14="http://schemas.microsoft.com/office/powerpoint/2010/main" val="553526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828648"/>
            <a:ext cx="7886700" cy="496718"/>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l-GR" sz="1600" b="1" dirty="0">
                <a:solidFill>
                  <a:schemeClr val="accent2"/>
                </a:solidFill>
                <a:effectLst>
                  <a:outerShdw blurRad="38100" dist="38100" dir="2700000" algn="tl">
                    <a:srgbClr val="000000">
                      <a:alpha val="43137"/>
                    </a:srgbClr>
                  </a:outerShdw>
                </a:effectLst>
              </a:rPr>
              <a:t>Διαδικασία ταρίχευσης</a:t>
            </a:r>
            <a:r>
              <a:rPr lang="es-PE" sz="1600" b="1" dirty="0">
                <a:solidFill>
                  <a:schemeClr val="accent2"/>
                </a:solidFill>
                <a:effectLst>
                  <a:outerShdw blurRad="38100" dist="38100" dir="2700000" algn="tl">
                    <a:srgbClr val="000000">
                      <a:alpha val="43137"/>
                    </a:srgbClr>
                  </a:outerShdw>
                </a:effectLst>
              </a:rPr>
              <a:t>.</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srcRect l="1" t="22838" r="-1551" b="26158"/>
          <a:stretch/>
        </p:blipFill>
        <p:spPr>
          <a:xfrm>
            <a:off x="648054" y="1421245"/>
            <a:ext cx="8031603" cy="3025378"/>
          </a:xfrm>
          <a:prstGeom prst="rect">
            <a:avLst/>
          </a:prstGeom>
        </p:spPr>
      </p:pic>
    </p:spTree>
    <p:extLst>
      <p:ext uri="{BB962C8B-B14F-4D97-AF65-F5344CB8AC3E}">
        <p14:creationId xmlns:p14="http://schemas.microsoft.com/office/powerpoint/2010/main" val="2037506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49197"/>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l-GR" sz="1600" b="1" dirty="0">
                <a:solidFill>
                  <a:schemeClr val="accent2"/>
                </a:solidFill>
                <a:effectLst>
                  <a:outerShdw blurRad="38100" dist="38100" dir="2700000" algn="tl">
                    <a:srgbClr val="000000">
                      <a:alpha val="43137"/>
                    </a:srgbClr>
                  </a:outerShdw>
                </a:effectLst>
              </a:rPr>
              <a:t>Διαδικασία ταρίχευσης</a:t>
            </a:r>
            <a:r>
              <a:rPr lang="es-PE" sz="1600" b="1" dirty="0">
                <a:solidFill>
                  <a:schemeClr val="accent2"/>
                </a:solidFill>
                <a:effectLst>
                  <a:outerShdw blurRad="38100" dist="38100" dir="2700000" algn="tl">
                    <a:srgbClr val="000000">
                      <a:alpha val="43137"/>
                    </a:srgbClr>
                  </a:outerShdw>
                </a:effectLst>
              </a:rPr>
              <a:t>.</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8" y="1554154"/>
            <a:ext cx="3562680" cy="2672010"/>
          </a:xfrm>
          <a:prstGeom prst="rect">
            <a:avLst/>
          </a:prstGeom>
        </p:spPr>
      </p:pic>
    </p:spTree>
    <p:extLst>
      <p:ext uri="{BB962C8B-B14F-4D97-AF65-F5344CB8AC3E}">
        <p14:creationId xmlns:p14="http://schemas.microsoft.com/office/powerpoint/2010/main" val="198610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59471"/>
            <a:ext cx="7886700" cy="414525"/>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l-GR" sz="1600" b="1" dirty="0">
                <a:solidFill>
                  <a:schemeClr val="accent2"/>
                </a:solidFill>
                <a:effectLst>
                  <a:outerShdw blurRad="38100" dist="38100" dir="2700000" algn="tl">
                    <a:srgbClr val="000000">
                      <a:alpha val="43137"/>
                    </a:srgbClr>
                  </a:outerShdw>
                </a:effectLst>
              </a:rPr>
              <a:t>Διαδικασία ταρίχευσης</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9" y="1461687"/>
            <a:ext cx="3778438" cy="2833829"/>
          </a:xfrm>
          <a:prstGeom prst="rect">
            <a:avLst/>
          </a:prstGeom>
        </p:spPr>
      </p:pic>
    </p:spTree>
    <p:extLst>
      <p:ext uri="{BB962C8B-B14F-4D97-AF65-F5344CB8AC3E}">
        <p14:creationId xmlns:p14="http://schemas.microsoft.com/office/powerpoint/2010/main" val="4348586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5" y="921115"/>
            <a:ext cx="7886700" cy="455621"/>
          </a:xfrm>
        </p:spPr>
        <p:txBody>
          <a:bodyPr>
            <a:normAutofit fontScale="90000"/>
          </a:bodyPr>
          <a:lstStyle/>
          <a:p>
            <a:r>
              <a:rPr lang="es-PE" sz="1600" b="1" dirty="0">
                <a:solidFill>
                  <a:schemeClr val="accent2"/>
                </a:solidFill>
                <a:effectLst>
                  <a:outerShdw blurRad="38100" dist="38100" dir="2700000" algn="tl">
                    <a:srgbClr val="000000">
                      <a:alpha val="43137"/>
                    </a:srgbClr>
                  </a:outerShdw>
                </a:effectLst>
              </a:rPr>
              <a:t>8. </a:t>
            </a:r>
            <a:r>
              <a:rPr lang="el-GR" sz="1600" b="1" dirty="0">
                <a:solidFill>
                  <a:schemeClr val="accent2"/>
                </a:solidFill>
                <a:effectLst>
                  <a:outerShdw blurRad="38100" dist="38100" dir="2700000" algn="tl">
                    <a:srgbClr val="000000">
                      <a:alpha val="43137"/>
                    </a:srgbClr>
                  </a:outerShdw>
                </a:effectLst>
              </a:rPr>
              <a:t>Διαδικασία ταρίχευσης</a:t>
            </a:r>
            <a:r>
              <a:rPr lang="en-US" sz="1600" b="1" dirty="0">
                <a:solidFill>
                  <a:schemeClr val="accent2"/>
                </a:solidFill>
                <a:effectLst>
                  <a:outerShdw blurRad="38100" dist="38100" dir="2700000" algn="tl">
                    <a:srgbClr val="000000">
                      <a:alpha val="43137"/>
                    </a:srgbClr>
                  </a:outerShdw>
                </a:effectLst>
              </a:rPr>
              <a:t/>
            </a:r>
            <a:br>
              <a:rPr lang="en-US" sz="1600" b="1" dirty="0">
                <a:solidFill>
                  <a:schemeClr val="accent2"/>
                </a:solidFill>
                <a:effectLst>
                  <a:outerShdw blurRad="38100" dist="38100" dir="2700000" algn="tl">
                    <a:srgbClr val="000000">
                      <a:alpha val="43137"/>
                    </a:srgbClr>
                  </a:outerShdw>
                </a:effectLst>
              </a:rPr>
            </a:br>
            <a:r>
              <a:rPr lang="es-PE" dirty="0"/>
              <a:t> </a:t>
            </a:r>
            <a:endParaRPr lang="en-US"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0220" y="1361377"/>
            <a:ext cx="3773969" cy="2830477"/>
          </a:xfrm>
        </p:spPr>
      </p:pic>
    </p:spTree>
    <p:extLst>
      <p:ext uri="{BB962C8B-B14F-4D97-AF65-F5344CB8AC3E}">
        <p14:creationId xmlns:p14="http://schemas.microsoft.com/office/powerpoint/2010/main" val="38331407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 y="602617"/>
            <a:ext cx="7886700" cy="994172"/>
          </a:xfrm>
        </p:spPr>
        <p:txBody>
          <a:bodyPr>
            <a:noAutofit/>
          </a:bodyPr>
          <a:lstStyle/>
          <a:p>
            <a:r>
              <a:rPr lang="el-GR" sz="1400" b="1" dirty="0">
                <a:solidFill>
                  <a:schemeClr val="accent2"/>
                </a:solidFill>
                <a:effectLst>
                  <a:outerShdw blurRad="38100" dist="38100" dir="2700000" algn="tl">
                    <a:srgbClr val="000000">
                      <a:alpha val="43137"/>
                    </a:srgbClr>
                  </a:outerShdw>
                </a:effectLst>
              </a:rPr>
              <a:t>Μουσείο Ιερών των Άνδεων, </a:t>
            </a:r>
            <a:r>
              <a:rPr lang="en-US" sz="1400" b="1" dirty="0">
                <a:solidFill>
                  <a:schemeClr val="accent2"/>
                </a:solidFill>
                <a:effectLst>
                  <a:outerShdw blurRad="38100" dist="38100" dir="2700000" algn="tl">
                    <a:srgbClr val="000000">
                      <a:alpha val="43137"/>
                    </a:srgbClr>
                  </a:outerShdw>
                </a:effectLst>
              </a:rPr>
              <a:t>Universidad </a:t>
            </a:r>
            <a:r>
              <a:rPr lang="en-US" sz="1400" b="1" dirty="0" err="1">
                <a:solidFill>
                  <a:schemeClr val="accent2"/>
                </a:solidFill>
                <a:effectLst>
                  <a:outerShdw blurRad="38100" dist="38100" dir="2700000" algn="tl">
                    <a:srgbClr val="000000">
                      <a:alpha val="43137"/>
                    </a:srgbClr>
                  </a:outerShdw>
                </a:effectLst>
              </a:rPr>
              <a:t>Católica</a:t>
            </a:r>
            <a:r>
              <a:rPr lang="en-US" sz="1400" b="1" dirty="0">
                <a:solidFill>
                  <a:schemeClr val="accent2"/>
                </a:solidFill>
                <a:effectLst>
                  <a:outerShdw blurRad="38100" dist="38100" dir="2700000" algn="tl">
                    <a:srgbClr val="000000">
                      <a:alpha val="43137"/>
                    </a:srgbClr>
                  </a:outerShdw>
                </a:effectLst>
              </a:rPr>
              <a:t> de Santa María</a:t>
            </a:r>
            <a:r>
              <a:rPr lang="es-PE" sz="1400" b="1" dirty="0">
                <a:solidFill>
                  <a:schemeClr val="accent2"/>
                </a:solidFill>
                <a:effectLst>
                  <a:outerShdw blurRad="38100" dist="38100" dir="2700000" algn="tl">
                    <a:srgbClr val="000000">
                      <a:alpha val="43137"/>
                    </a:srgbClr>
                  </a:outerShdw>
                </a:effectLst>
              </a:rPr>
              <a:t/>
            </a:r>
            <a:br>
              <a:rPr lang="es-PE" sz="1400" b="1" dirty="0">
                <a:solidFill>
                  <a:schemeClr val="accent2"/>
                </a:solidFill>
                <a:effectLst>
                  <a:outerShdw blurRad="38100" dist="38100" dir="2700000" algn="tl">
                    <a:srgbClr val="000000">
                      <a:alpha val="43137"/>
                    </a:srgbClr>
                  </a:outerShdw>
                </a:effectLst>
              </a:rPr>
            </a:br>
            <a:endParaRPr lang="es-PE" sz="14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18326" y="1383667"/>
            <a:ext cx="8686800" cy="3263504"/>
          </a:xfrm>
        </p:spPr>
        <p:txBody>
          <a:bodyPr>
            <a:noAutofit/>
          </a:bodyPr>
          <a:lstStyle/>
          <a:p>
            <a:pPr marL="0" indent="0" algn="just">
              <a:buNone/>
            </a:pPr>
            <a:r>
              <a:rPr lang="el-GR" sz="1200" dirty="0"/>
              <a:t>«Το Μουσείο Ιερών των Άνδεων είναι ένα από τα βασικά μουσεία που βρίσκονται στην περιοχή </a:t>
            </a:r>
            <a:r>
              <a:rPr lang="en-US" sz="1200" dirty="0"/>
              <a:t>Arequipa. </a:t>
            </a:r>
            <a:r>
              <a:rPr lang="el-GR" sz="1200" dirty="0"/>
              <a:t>Αυτό το μουσείο είναι υπό τη διοίκηση του Καθολικού Πανεπιστημίου </a:t>
            </a:r>
            <a:r>
              <a:rPr lang="en-US" sz="1200" dirty="0"/>
              <a:t>Santa María,</a:t>
            </a:r>
            <a:r>
              <a:rPr lang="el-GR" sz="1200" dirty="0"/>
              <a:t> και δημιουργήθηκε με την πρόθεση να γίνει κάποια στιγμή ινστιτούτο επιστημονικής έρευνας, ειδικά των αρχαιολογικών τεκμηρίων που βρέθηκαν κατά τη διάρκεια λειτουργίας του προγράμματος </a:t>
            </a:r>
            <a:r>
              <a:rPr lang="en-US" sz="1200" dirty="0"/>
              <a:t>High Andean Sanctuaries. </a:t>
            </a:r>
            <a:r>
              <a:rPr lang="el-GR" sz="1200" dirty="0"/>
              <a:t>Αυτό το μουσείο είναι σημαντικό γιατί φιλοξενεί ανάμεσα στα διαφορετικά τεκμήριά του, τη διάσημη Μούμια </a:t>
            </a:r>
            <a:r>
              <a:rPr lang="en-US" sz="1200" dirty="0"/>
              <a:t>Juanita, </a:t>
            </a:r>
            <a:r>
              <a:rPr lang="el-GR" sz="1200" dirty="0"/>
              <a:t>γνωστή ως </a:t>
            </a:r>
            <a:r>
              <a:rPr lang="en-US" sz="1200" dirty="0"/>
              <a:t>Lady of </a:t>
            </a:r>
            <a:r>
              <a:rPr lang="en-US" sz="1200" dirty="0" err="1"/>
              <a:t>Ampato</a:t>
            </a:r>
            <a:r>
              <a:rPr lang="en-US" sz="1200" dirty="0"/>
              <a:t>, </a:t>
            </a:r>
            <a:r>
              <a:rPr lang="el-GR" sz="1200" dirty="0"/>
              <a:t>η οποία βρέθηκε στην κορυφή αυτού του ηφαιστείου. Η Μούμια </a:t>
            </a:r>
            <a:r>
              <a:rPr lang="en-US" sz="1200" dirty="0"/>
              <a:t>Juanita, </a:t>
            </a:r>
            <a:r>
              <a:rPr lang="el-GR" sz="1200" dirty="0"/>
              <a:t>η οποία εκτέθηκε σε διάφορα μουσεία από την ανακάλυψή της, τόσο εθνικά όσο και διεθνή, είναι ένα σημαντικό αρχαιολογικό κομμάτι, το οποίο επιτρέπει τη γνωριμία με τα τελετουργικά έθιμα των αρχαίων κατοίκων αυτής της περιοχής του Περού. Εκτός από τη Μούμια </a:t>
            </a:r>
            <a:r>
              <a:rPr lang="en-US" sz="1200" dirty="0"/>
              <a:t>Juanita</a:t>
            </a:r>
            <a:r>
              <a:rPr lang="el-GR" sz="1200" dirty="0"/>
              <a:t>, το μουσείο παρουσιάζει πολύτιμα ευρήματα που βρέθηκαν κατά το προαναφερθέν πρόγραμμα, το οποίο μελέτησε αρχαιολογικά τεκμήρια από τα ύψη των νοτίων Άνδεων. Ανάμεσα στα διαφορετικά τεκμήρια που απαρτίζουν το μουσείο, ένα μέρος παρουσιάζει αρχαιολογικά τεκμήρια των οποίων η παλαιότητα εντοπίζεται πριν από 550 χρόνια και αυτός είναι ο λόγος για τον οποίο θεωρούνται κληρονομιά που άφησε ο πολιτισμός Ίνκας. Στο μουσείο εκτίθενται επίσης τα επονομαζόμενα </a:t>
            </a:r>
            <a:r>
              <a:rPr lang="en-US" sz="1200" dirty="0"/>
              <a:t>“</a:t>
            </a:r>
            <a:r>
              <a:rPr lang="en-US" sz="1200" dirty="0" err="1"/>
              <a:t>Capaccochas</a:t>
            </a:r>
            <a:r>
              <a:rPr lang="en-US" sz="1200" dirty="0"/>
              <a:t>”, </a:t>
            </a:r>
            <a:r>
              <a:rPr lang="el-GR" sz="1200" dirty="0"/>
              <a:t>τα οποία είναι προσφορές που γίνονταν στο ηλιοβασίλεμα. Ο λόγος έκθεσης της έννοιας των </a:t>
            </a:r>
            <a:r>
              <a:rPr lang="en-US" sz="1200" dirty="0" err="1"/>
              <a:t>Capaccochas</a:t>
            </a:r>
            <a:r>
              <a:rPr lang="en-US" sz="1200" dirty="0"/>
              <a:t> </a:t>
            </a:r>
            <a:r>
              <a:rPr lang="el-GR" sz="1200" dirty="0"/>
              <a:t>για τους Ίνκας, επιτρέπει στον επισκέπτη του μουσείου να κατανοήσει την αξία της ανακάλυψης της </a:t>
            </a:r>
            <a:r>
              <a:rPr lang="en-US" sz="1200" dirty="0"/>
              <a:t>Lady of </a:t>
            </a:r>
            <a:r>
              <a:rPr lang="en-US" sz="1200" dirty="0" err="1"/>
              <a:t>Ampato</a:t>
            </a:r>
            <a:r>
              <a:rPr lang="en-US" sz="1200" dirty="0"/>
              <a:t>.</a:t>
            </a:r>
            <a:r>
              <a:rPr lang="el-GR" sz="1200" dirty="0"/>
              <a:t>»</a:t>
            </a:r>
            <a:endParaRPr lang="es-PE" sz="1200" dirty="0"/>
          </a:p>
        </p:txBody>
      </p:sp>
      <p:sp>
        <p:nvSpPr>
          <p:cNvPr id="4" name="3 Rectángulo"/>
          <p:cNvSpPr/>
          <p:nvPr/>
        </p:nvSpPr>
        <p:spPr>
          <a:xfrm>
            <a:off x="571500" y="4318616"/>
            <a:ext cx="7272338" cy="223138"/>
          </a:xfrm>
          <a:prstGeom prst="rect">
            <a:avLst/>
          </a:prstGeom>
        </p:spPr>
        <p:txBody>
          <a:bodyPr wrap="square" lIns="68580" tIns="34290" rIns="68580" bIns="34290">
            <a:spAutoFit/>
          </a:bodyPr>
          <a:lstStyle/>
          <a:p>
            <a:r>
              <a:rPr lang="es-PE" sz="1000" dirty="0">
                <a:hlinkClick r:id="rId2"/>
              </a:rPr>
              <a:t>https://turismoi.pe/museos/museo-santuarios-andinos-universidad-catolica-de-santa-maria.htm</a:t>
            </a:r>
            <a:endParaRPr lang="es-PE" sz="1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859471"/>
            <a:ext cx="8162059" cy="363154"/>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l-GR" sz="14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4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628650" y="1615799"/>
            <a:ext cx="4143375" cy="1260965"/>
          </a:xfrm>
        </p:spPr>
        <p:txBody>
          <a:bodyPr>
            <a:normAutofit/>
          </a:bodyPr>
          <a:lstStyle/>
          <a:p>
            <a:pPr algn="just">
              <a:buNone/>
            </a:pPr>
            <a:r>
              <a:rPr lang="es-PE" dirty="0"/>
              <a:t> </a:t>
            </a:r>
            <a:r>
              <a:rPr lang="el-GR" sz="1200" dirty="0"/>
              <a:t>Η Μούμια </a:t>
            </a:r>
            <a:r>
              <a:rPr lang="en-US" sz="1200" dirty="0"/>
              <a:t>Juanita</a:t>
            </a:r>
            <a:r>
              <a:rPr lang="el-GR" sz="1200" dirty="0"/>
              <a:t> ήταν μια κοπέλα που θυσιάστηκε από τους Ίνκας και βρέθηκε μετά από 500 χρόνια στην κορυφή ενός βουνού στο </a:t>
            </a:r>
            <a:r>
              <a:rPr lang="en-US" sz="1200" dirty="0"/>
              <a:t>Arequipa</a:t>
            </a:r>
            <a:r>
              <a:rPr lang="el-GR" sz="1200" dirty="0"/>
              <a:t> του Περού</a:t>
            </a:r>
            <a:r>
              <a:rPr lang="en-US" sz="1200" dirty="0"/>
              <a:t>. </a:t>
            </a:r>
            <a:r>
              <a:rPr lang="el-GR" sz="1200" dirty="0"/>
              <a:t>Είναι γνωστή ως «το κορίτσι των πάγων» και θεωρείται η καλύτερα διατηρημένη μούμια στην ανθρώπινη ιστορία</a:t>
            </a:r>
            <a:endParaRPr lang="es-PE" sz="1200" dirty="0"/>
          </a:p>
        </p:txBody>
      </p:sp>
      <p:pic>
        <p:nvPicPr>
          <p:cNvPr id="149506" name="Picture 2" descr="La momia juanita - Viajar por Perú"/>
          <p:cNvPicPr>
            <a:picLocks noChangeAspect="1" noChangeArrowheads="1"/>
          </p:cNvPicPr>
          <p:nvPr/>
        </p:nvPicPr>
        <p:blipFill>
          <a:blip r:embed="rId2" cstate="print"/>
          <a:srcRect/>
          <a:stretch>
            <a:fillRect/>
          </a:stretch>
        </p:blipFill>
        <p:spPr bwMode="auto">
          <a:xfrm>
            <a:off x="5208094" y="1328738"/>
            <a:ext cx="3066750" cy="2308622"/>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869745"/>
            <a:ext cx="8162059" cy="352880"/>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l-GR" sz="14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4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628650" y="1369219"/>
            <a:ext cx="4057650" cy="3263504"/>
          </a:xfrm>
        </p:spPr>
        <p:txBody>
          <a:bodyPr>
            <a:normAutofit/>
          </a:bodyPr>
          <a:lstStyle/>
          <a:p>
            <a:pPr algn="just">
              <a:buNone/>
            </a:pPr>
            <a:r>
              <a:rPr lang="es-PE" dirty="0"/>
              <a:t>   </a:t>
            </a:r>
            <a:r>
              <a:rPr lang="en-US" dirty="0"/>
              <a:t/>
            </a:r>
            <a:br>
              <a:rPr lang="en-US" dirty="0"/>
            </a:br>
            <a:r>
              <a:rPr lang="el-GR" sz="1300" dirty="0"/>
              <a:t>Η Μούμια </a:t>
            </a:r>
            <a:r>
              <a:rPr lang="en-US" sz="1300" dirty="0"/>
              <a:t>Juanita </a:t>
            </a:r>
            <a:r>
              <a:rPr lang="el-GR" sz="1300" dirty="0"/>
              <a:t>είναι ένα από τα καλύτερα διατηρημένα πτώματα παγκοσμίως. Το κεφάλι της μούμιας διατήρησε τα μαλλιά, όπως διατηρήθηκε και το δέρμα σε όλο το σώμα. Ακόμα και τα ρούχα που φορούσε την ημέρα της θυσίας της έχουν συντηρηθεί, μιας και φορούσε ένα κόκκινο μανδύα και παπούτσια από μαλλί αλπακά. Η μούμια είχα μαζί της τροφή, φύλλα κόκας, προσφορές όπως χρυσά αγαλματίδια, μικροσκοπικά λάμα κ.ά.</a:t>
            </a:r>
            <a:endParaRPr lang="es-PE" dirty="0"/>
          </a:p>
          <a:p>
            <a:pPr algn="just">
              <a:buNone/>
            </a:pPr>
            <a:endParaRPr lang="es-PE" dirty="0"/>
          </a:p>
        </p:txBody>
      </p:sp>
      <p:pic>
        <p:nvPicPr>
          <p:cNvPr id="5" name="Picture 2" descr="Radio Universidad: AUTOCOLCA SOLICITA AYUDA DEPAISES EUROPEOS PARA ..."/>
          <p:cNvPicPr>
            <a:picLocks noChangeAspect="1" noChangeArrowheads="1"/>
          </p:cNvPicPr>
          <p:nvPr/>
        </p:nvPicPr>
        <p:blipFill>
          <a:blip r:embed="rId2"/>
          <a:srcRect/>
          <a:stretch>
            <a:fillRect/>
          </a:stretch>
        </p:blipFill>
        <p:spPr bwMode="auto">
          <a:xfrm>
            <a:off x="4981305" y="1614487"/>
            <a:ext cx="3900758" cy="2615804"/>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792997"/>
            <a:ext cx="8162059" cy="41452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l-GR" sz="14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4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628650" y="1369219"/>
            <a:ext cx="4457700" cy="3263504"/>
          </a:xfrm>
        </p:spPr>
        <p:txBody>
          <a:bodyPr>
            <a:normAutofit/>
          </a:bodyPr>
          <a:lstStyle/>
          <a:p>
            <a:pPr algn="just">
              <a:buNone/>
            </a:pPr>
            <a:r>
              <a:rPr lang="es-PE" sz="1300" dirty="0"/>
              <a:t>   </a:t>
            </a:r>
            <a:r>
              <a:rPr lang="en-US" sz="1300" dirty="0"/>
              <a:t/>
            </a:r>
            <a:br>
              <a:rPr lang="en-US" sz="1300" dirty="0"/>
            </a:br>
            <a:r>
              <a:rPr lang="el-GR" sz="1300" dirty="0"/>
              <a:t>Η Μούμια </a:t>
            </a:r>
            <a:r>
              <a:rPr lang="en-US" sz="1300" dirty="0"/>
              <a:t>Juanita </a:t>
            </a:r>
            <a:r>
              <a:rPr lang="el-GR" sz="1300" dirty="0"/>
              <a:t>πέθανε ως μέρος </a:t>
            </a:r>
            <a:r>
              <a:rPr lang="el-GR" sz="1300" dirty="0" err="1"/>
              <a:t>άνθρώπινης</a:t>
            </a:r>
            <a:r>
              <a:rPr lang="el-GR" sz="1300" dirty="0"/>
              <a:t> θυσίας. Για το λόγο αυτό, οδηγήθηκε σε βουνό κατά τη διάρκεια τελετής που λέγεται </a:t>
            </a:r>
            <a:r>
              <a:rPr lang="en-US" sz="1300" dirty="0"/>
              <a:t>"capacocha", </a:t>
            </a:r>
            <a:r>
              <a:rPr lang="el-GR" sz="1300" dirty="0"/>
              <a:t>κατά την οποία παιδιά προσφέρονταν στο «ηλιοβασίλεμα» για να εξευμενιστούν οι θεοί. Η τελετή της θυσίας γινόταν για να σταματήσει μια φυσική καταστροφή ή για να διασφαλιστεί μια καλή σοδιά. Το σώμα της Μούμιας </a:t>
            </a:r>
            <a:r>
              <a:rPr lang="en-US" sz="1300" dirty="0"/>
              <a:t>Juanita</a:t>
            </a:r>
            <a:r>
              <a:rPr lang="el-GR" sz="1300" dirty="0"/>
              <a:t> ανακαλύφθηκε στο ανώτερο μέρος του χιονισμένου </a:t>
            </a:r>
            <a:r>
              <a:rPr lang="en-US" sz="1300" dirty="0" err="1"/>
              <a:t>Ampato</a:t>
            </a:r>
            <a:r>
              <a:rPr lang="en-US" sz="1300" dirty="0"/>
              <a:t>, </a:t>
            </a:r>
            <a:r>
              <a:rPr lang="el-GR" sz="1300" dirty="0"/>
              <a:t>το Σεπτέμβριο του 1995 από τους ανθρωπολόγους </a:t>
            </a:r>
            <a:r>
              <a:rPr lang="en-US" sz="1300" dirty="0"/>
              <a:t> Johan Reinhard </a:t>
            </a:r>
            <a:r>
              <a:rPr lang="el-GR" sz="1300" dirty="0"/>
              <a:t>και</a:t>
            </a:r>
            <a:r>
              <a:rPr lang="en-US" sz="1300" dirty="0"/>
              <a:t> Miguel </a:t>
            </a:r>
            <a:r>
              <a:rPr lang="en-US" sz="1300" dirty="0" err="1"/>
              <a:t>Zárate</a:t>
            </a:r>
            <a:r>
              <a:rPr lang="en-US" sz="1300" dirty="0"/>
              <a:t>.</a:t>
            </a:r>
            <a:endParaRPr lang="es-PE" sz="1300" dirty="0"/>
          </a:p>
          <a:p>
            <a:pPr algn="just">
              <a:buNone/>
            </a:pPr>
            <a:endParaRPr lang="es-PE" dirty="0"/>
          </a:p>
        </p:txBody>
      </p:sp>
      <p:pic>
        <p:nvPicPr>
          <p:cNvPr id="5" name="4 Imagen" descr="Peru-In-Images-Discovering-Juanita.png"/>
          <p:cNvPicPr>
            <a:picLocks noChangeAspect="1"/>
          </p:cNvPicPr>
          <p:nvPr/>
        </p:nvPicPr>
        <p:blipFill>
          <a:blip r:embed="rId2"/>
          <a:stretch>
            <a:fillRect/>
          </a:stretch>
        </p:blipFill>
        <p:spPr>
          <a:xfrm>
            <a:off x="5468698" y="1207522"/>
            <a:ext cx="2521429" cy="3642857"/>
          </a:xfrm>
          <a:prstGeom prst="rect">
            <a:avLst/>
          </a:prstGeom>
        </p:spPr>
      </p:pic>
    </p:spTree>
    <p:extLst>
      <p:ext uri="{BB962C8B-B14F-4D97-AF65-F5344CB8AC3E}">
        <p14:creationId xmlns:p14="http://schemas.microsoft.com/office/powerpoint/2010/main" val="383314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6507" y="849197"/>
            <a:ext cx="7886700" cy="679375"/>
          </a:xfrm>
        </p:spPr>
        <p:txBody>
          <a:bodyPr>
            <a:normAutofit/>
          </a:bodyPr>
          <a:lstStyle/>
          <a:p>
            <a:r>
              <a:rPr lang="el-GR" sz="1800" b="1" dirty="0">
                <a:solidFill>
                  <a:schemeClr val="accent2"/>
                </a:solidFill>
                <a:effectLst>
                  <a:outerShdw blurRad="38100" dist="38100" dir="2700000" algn="tl">
                    <a:srgbClr val="000000">
                      <a:alpha val="43137"/>
                    </a:srgbClr>
                  </a:outerShdw>
                </a:effectLst>
              </a:rPr>
              <a:t>Η αυτοκρατορία των Ίνκας</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18458" y="1481947"/>
            <a:ext cx="8183233" cy="1199608"/>
          </a:xfrm>
          <a:solidFill>
            <a:schemeClr val="bg1"/>
          </a:solidFill>
        </p:spPr>
        <p:txBody>
          <a:bodyPr>
            <a:noAutofit/>
          </a:bodyPr>
          <a:lstStyle/>
          <a:p>
            <a:pPr marL="0" indent="0" algn="just">
              <a:buNone/>
            </a:pPr>
            <a:r>
              <a:rPr lang="el-GR" sz="1200" dirty="0"/>
              <a:t>Η αυτοκρατορία των Ίνκας θεωρείται ως ο πλέον αναπτυγμένος αυτόχθονας πολιτισμός</a:t>
            </a:r>
            <a:r>
              <a:rPr lang="en-US" sz="1200" dirty="0"/>
              <a:t>, </a:t>
            </a:r>
            <a:r>
              <a:rPr lang="el-GR" sz="1200" dirty="0"/>
              <a:t>του οποίου η επικράτεια κάλυπτε την περιοχή της σημερινής Κολομβίας στα νότια, δυτικά τα παράλια του Ειρηνικού Ωκεανού και στα νότια, μέρος της σημερινής Χιλής. Εξαπλώθηκε επίσης σε υψηλό υψόμετρο στις Άνδεις. Υπάρχουν επαρκείς αποδείξεις σχετικά με διάφορα ζητήματα της ιατρικής των Ίνκας, όπως η παρουσία θεραπευτών, οι οποίοι ονομάζονταν και </a:t>
            </a:r>
            <a:r>
              <a:rPr lang="el-GR" sz="1200" dirty="0" err="1"/>
              <a:t>σαμάνοι</a:t>
            </a:r>
            <a:r>
              <a:rPr lang="el-GR" sz="1200" dirty="0"/>
              <a:t>, η χρήση φαρμακευτικών φυτών, χειρουργικών επεμβάσεων, τρυπανισμών και άλλων πρακτικών</a:t>
            </a:r>
            <a:r>
              <a:rPr lang="en-US" sz="1200" dirty="0"/>
              <a:t>.</a:t>
            </a:r>
          </a:p>
        </p:txBody>
      </p:sp>
      <p:sp>
        <p:nvSpPr>
          <p:cNvPr id="4" name="CuadroTexto 3"/>
          <p:cNvSpPr txBox="1"/>
          <p:nvPr/>
        </p:nvSpPr>
        <p:spPr>
          <a:xfrm>
            <a:off x="112144" y="4272434"/>
            <a:ext cx="8695426" cy="407804"/>
          </a:xfrm>
          <a:prstGeom prst="rect">
            <a:avLst/>
          </a:prstGeom>
          <a:noFill/>
        </p:spPr>
        <p:txBody>
          <a:bodyPr wrap="square" lIns="68580" tIns="34290" rIns="68580" bIns="34290" rtlCol="0">
            <a:spAutoFit/>
          </a:bodyPr>
          <a:lstStyle/>
          <a:p>
            <a:r>
              <a:rPr lang="en-US" sz="1050" dirty="0"/>
              <a:t>Jan G. R. </a:t>
            </a:r>
            <a:r>
              <a:rPr lang="en-US" sz="1050" dirty="0" err="1"/>
              <a:t>Elferink</a:t>
            </a:r>
            <a:r>
              <a:rPr lang="en-US" sz="1050" dirty="0"/>
              <a:t>. The Inca healer: empirical medical knowledge and magic  in pre-Columbian Peru </a:t>
            </a:r>
            <a:r>
              <a:rPr lang="en-US" sz="1050" dirty="0" err="1"/>
              <a:t>Revista</a:t>
            </a:r>
            <a:r>
              <a:rPr lang="en-US" sz="1050" dirty="0"/>
              <a:t> de </a:t>
            </a:r>
            <a:r>
              <a:rPr lang="en-US" sz="1050" dirty="0" err="1"/>
              <a:t>Indias</a:t>
            </a:r>
            <a:r>
              <a:rPr lang="en-US" sz="1050" dirty="0"/>
              <a:t>, 2015, vol. LXXV, n.º 264 </a:t>
            </a:r>
            <a:r>
              <a:rPr lang="en-US" sz="1050" dirty="0" err="1"/>
              <a:t>Págs</a:t>
            </a:r>
            <a:r>
              <a:rPr lang="en-US" sz="1050" dirty="0"/>
              <a:t>. 323­350, ISSN: 0034­8341 doi:10.3989/revindias.2015.011</a:t>
            </a:r>
          </a:p>
        </p:txBody>
      </p:sp>
    </p:spTree>
    <p:extLst>
      <p:ext uri="{BB962C8B-B14F-4D97-AF65-F5344CB8AC3E}">
        <p14:creationId xmlns:p14="http://schemas.microsoft.com/office/powerpoint/2010/main" val="2759400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777278"/>
            <a:ext cx="8162059" cy="393976"/>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l-GR" sz="14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4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378897" y="1217445"/>
            <a:ext cx="8157606" cy="1073692"/>
          </a:xfrm>
        </p:spPr>
        <p:txBody>
          <a:bodyPr>
            <a:normAutofit/>
          </a:bodyPr>
          <a:lstStyle/>
          <a:p>
            <a:pPr marL="0" indent="0" algn="just">
              <a:buNone/>
            </a:pPr>
            <a:r>
              <a:rPr lang="el-GR" sz="1200" dirty="0"/>
              <a:t>Το 12χρονο κορίτσι Ίνκας, που θυσιάστηκε τελετουργικά γύρω στα 1440 για να εξευμενιστούν οι θεοί του όρους </a:t>
            </a:r>
            <a:r>
              <a:rPr lang="en-US" sz="1200" dirty="0" err="1"/>
              <a:t>Ampato</a:t>
            </a:r>
            <a:r>
              <a:rPr lang="en-US" sz="1200" dirty="0"/>
              <a:t>, </a:t>
            </a:r>
            <a:r>
              <a:rPr lang="el-GR" sz="1200" dirty="0"/>
              <a:t>βρίσκεται τώρα ερμητικά σφραγισμένη και θα διατηρηθεί σε απόλυτο σκοτάδι σε σταθερή θερμοκρασία -20 βαθμών Κελσίου. Ο </a:t>
            </a:r>
            <a:r>
              <a:rPr lang="en-US" sz="1200" dirty="0"/>
              <a:t>Reinhard, </a:t>
            </a:r>
            <a:r>
              <a:rPr lang="el-GR" sz="1200" dirty="0"/>
              <a:t>με τον </a:t>
            </a:r>
            <a:r>
              <a:rPr lang="en-US" sz="1200" dirty="0"/>
              <a:t>José Antonio Chavez, </a:t>
            </a:r>
            <a:r>
              <a:rPr lang="el-GR" sz="1200" dirty="0"/>
              <a:t>πρόεδρο αρχαιολογίας στο Καθολικό Πανεπιστήμιο στην </a:t>
            </a:r>
            <a:r>
              <a:rPr lang="en-US" sz="1200" dirty="0"/>
              <a:t>Arequipa, </a:t>
            </a:r>
            <a:r>
              <a:rPr lang="el-GR" sz="1200" dirty="0"/>
              <a:t>ανακάλυψαν τη </a:t>
            </a:r>
            <a:r>
              <a:rPr lang="en-US" sz="1200" dirty="0"/>
              <a:t>Juanita </a:t>
            </a:r>
            <a:r>
              <a:rPr lang="el-GR" sz="1200" dirty="0"/>
              <a:t>πάνω σε μία τελετουργική πλατφόρμα στο ανατολικό μέρος του ηφαιστείου </a:t>
            </a:r>
            <a:r>
              <a:rPr lang="en-US" sz="1200" dirty="0"/>
              <a:t>Sara </a:t>
            </a:r>
            <a:r>
              <a:rPr lang="en-US" sz="1200" dirty="0" err="1"/>
              <a:t>Sara</a:t>
            </a:r>
            <a:r>
              <a:rPr lang="en-US" sz="1200" dirty="0"/>
              <a:t>.</a:t>
            </a:r>
            <a:endParaRPr lang="es-PE" sz="1200"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spTree>
    <p:extLst>
      <p:ext uri="{BB962C8B-B14F-4D97-AF65-F5344CB8AC3E}">
        <p14:creationId xmlns:p14="http://schemas.microsoft.com/office/powerpoint/2010/main" val="3833140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59" y="842481"/>
            <a:ext cx="8162059" cy="667820"/>
          </a:xfrm>
        </p:spPr>
        <p:txBody>
          <a:bodyPr>
            <a:normAutofit fontScale="90000"/>
          </a:bodyPr>
          <a:lstStyle/>
          <a:p>
            <a:r>
              <a:rPr lang="en-US" sz="2000" b="1" dirty="0">
                <a:solidFill>
                  <a:schemeClr val="accent2"/>
                </a:solidFill>
                <a:effectLst>
                  <a:outerShdw blurRad="38100" dist="38100" dir="2700000" algn="tl">
                    <a:srgbClr val="000000">
                      <a:alpha val="43137"/>
                    </a:srgbClr>
                  </a:outerShdw>
                </a:effectLst>
              </a:rPr>
              <a:t>8. </a:t>
            </a:r>
            <a:r>
              <a:rPr lang="el-GR" sz="20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2000" b="1" dirty="0">
                <a:solidFill>
                  <a:schemeClr val="accent2"/>
                </a:solidFill>
                <a:effectLst>
                  <a:outerShdw blurRad="38100" dist="38100" dir="2700000" algn="tl">
                    <a:srgbClr val="000000">
                      <a:alpha val="43137"/>
                    </a:srgbClr>
                  </a:outerShdw>
                </a:effectLst>
              </a:rPr>
              <a:t>Juanita</a:t>
            </a:r>
            <a:r>
              <a:rPr lang="en-US" dirty="0"/>
              <a:t/>
            </a:r>
            <a:br>
              <a:rPr lang="en-US" dirty="0"/>
            </a:br>
            <a:r>
              <a:rPr lang="es-PE" dirty="0"/>
              <a:t> </a:t>
            </a:r>
            <a:endParaRPr lang="en-US" dirty="0"/>
          </a:p>
        </p:txBody>
      </p:sp>
      <p:sp>
        <p:nvSpPr>
          <p:cNvPr id="4" name="3 Marcador de contenido"/>
          <p:cNvSpPr>
            <a:spLocks noGrp="1"/>
          </p:cNvSpPr>
          <p:nvPr>
            <p:ph idx="1"/>
          </p:nvPr>
        </p:nvSpPr>
        <p:spPr>
          <a:xfrm>
            <a:off x="352548" y="1084844"/>
            <a:ext cx="8313470" cy="1360405"/>
          </a:xfrm>
        </p:spPr>
        <p:txBody>
          <a:bodyPr>
            <a:normAutofit/>
          </a:bodyPr>
          <a:lstStyle/>
          <a:p>
            <a:pPr algn="just">
              <a:buNone/>
            </a:pPr>
            <a:r>
              <a:rPr lang="es-PE" dirty="0"/>
              <a:t>   </a:t>
            </a:r>
            <a:r>
              <a:rPr lang="el-GR" sz="1200" dirty="0"/>
              <a:t>Η Μούμια </a:t>
            </a:r>
            <a:r>
              <a:rPr lang="en-US" sz="1200" dirty="0"/>
              <a:t>Juanita</a:t>
            </a:r>
            <a:r>
              <a:rPr lang="el-GR" sz="1200" dirty="0"/>
              <a:t> πέθανε από χτύπημα που προήλθε από το όπλο </a:t>
            </a:r>
            <a:r>
              <a:rPr lang="en-US" sz="1200" dirty="0" err="1"/>
              <a:t>macana</a:t>
            </a:r>
            <a:r>
              <a:rPr lang="en-US" sz="1200" dirty="0"/>
              <a:t> (</a:t>
            </a:r>
            <a:r>
              <a:rPr lang="el-GR" sz="1200" dirty="0"/>
              <a:t>μεταλλικό ή πέτρινο αστεροειδές με πέντε ή περισσότερες αιχμές) στη δεξιά βρεγματική περιοχή</a:t>
            </a:r>
            <a:r>
              <a:rPr lang="en-US" sz="1200" dirty="0"/>
              <a:t>. </a:t>
            </a:r>
            <a:r>
              <a:rPr lang="el-GR" sz="1200" dirty="0"/>
              <a:t>Το χτύπημα που δέχτηκε στη δεξιά βρεγματική περιοχή προκάλεσε στη </a:t>
            </a:r>
            <a:r>
              <a:rPr lang="en-US" sz="1200" dirty="0"/>
              <a:t>Juanita </a:t>
            </a:r>
            <a:r>
              <a:rPr lang="el-GR" sz="1200" dirty="0"/>
              <a:t>κάταγμα στα ζυγωματικά ενώ οι αιχμές του </a:t>
            </a:r>
            <a:r>
              <a:rPr lang="en-US" sz="1200" dirty="0" err="1"/>
              <a:t>macana</a:t>
            </a:r>
            <a:r>
              <a:rPr lang="en-US" sz="1200" dirty="0"/>
              <a:t> </a:t>
            </a:r>
            <a:r>
              <a:rPr lang="el-GR" sz="1200" dirty="0"/>
              <a:t>διαπέρασαν την οφθαλμική κόγχη, προκαλώντας βλάβη στο οπτικό νεύρο και σφηνοειδές κάταγμα. Το τραύμα της </a:t>
            </a:r>
            <a:r>
              <a:rPr lang="en-US" sz="1200" dirty="0"/>
              <a:t>Juanita </a:t>
            </a:r>
            <a:r>
              <a:rPr lang="el-GR" sz="1200" dirty="0"/>
              <a:t>μετακίνησε τον εγκέφαλο προς την αντίθετη πλευρά, προκαλώντας θάνατο. Σήμερα, η μούμια μελετάται ακόμα χάρη στην εξέλιξη της γενετικής και της μοριακής βιολογίας και αναμένονται σπουδαίες ανακαλύψεις.</a:t>
            </a:r>
            <a:endParaRPr lang="es-PE" sz="1200" dirty="0"/>
          </a:p>
        </p:txBody>
      </p:sp>
      <p:sp>
        <p:nvSpPr>
          <p:cNvPr id="5" name="4 CuadroTexto"/>
          <p:cNvSpPr txBox="1"/>
          <p:nvPr/>
        </p:nvSpPr>
        <p:spPr>
          <a:xfrm>
            <a:off x="249381" y="4395537"/>
            <a:ext cx="8416637" cy="207749"/>
          </a:xfrm>
          <a:prstGeom prst="rect">
            <a:avLst/>
          </a:prstGeom>
          <a:noFill/>
        </p:spPr>
        <p:txBody>
          <a:bodyPr wrap="square" lIns="68580" tIns="34290" rIns="68580" bIns="34290" rtlCol="0">
            <a:spAutoFit/>
          </a:bodyPr>
          <a:lstStyle/>
          <a:p>
            <a:r>
              <a:rPr lang="es-PE" sz="900" dirty="0"/>
              <a:t>CHÁVEZ </a:t>
            </a:r>
            <a:r>
              <a:rPr lang="es-PE" sz="900" dirty="0" err="1"/>
              <a:t>CHÁVEZ</a:t>
            </a:r>
            <a:r>
              <a:rPr lang="es-PE" sz="900" dirty="0"/>
              <a:t>, José Antonio. Investigaciones arqueológicas de alta montaña en el sur del Perú. </a:t>
            </a:r>
            <a:r>
              <a:rPr lang="es-PE" sz="900" i="1" dirty="0" err="1"/>
              <a:t>Chungará</a:t>
            </a:r>
            <a:r>
              <a:rPr lang="es-PE" sz="900" i="1" dirty="0"/>
              <a:t> (Arica)</a:t>
            </a:r>
            <a:r>
              <a:rPr lang="es-PE" sz="900" dirty="0"/>
              <a:t>, 2001, vol. 33, no 2, p. 283-288.</a:t>
            </a:r>
          </a:p>
        </p:txBody>
      </p:sp>
    </p:spTree>
    <p:extLst>
      <p:ext uri="{BB962C8B-B14F-4D97-AF65-F5344CB8AC3E}">
        <p14:creationId xmlns:p14="http://schemas.microsoft.com/office/powerpoint/2010/main" val="38331407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880021"/>
            <a:ext cx="8162059" cy="393976"/>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l-GR" sz="18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8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329169" y="1022236"/>
            <a:ext cx="7514669" cy="1309998"/>
          </a:xfrm>
        </p:spPr>
        <p:txBody>
          <a:bodyPr>
            <a:normAutofit/>
          </a:bodyPr>
          <a:lstStyle/>
          <a:p>
            <a:pPr algn="just">
              <a:buNone/>
            </a:pPr>
            <a:r>
              <a:rPr lang="es-PE" dirty="0"/>
              <a:t> </a:t>
            </a:r>
          </a:p>
          <a:p>
            <a:pPr marL="0" indent="0" algn="just">
              <a:buNone/>
            </a:pPr>
            <a:r>
              <a:rPr lang="el-GR" sz="1200" dirty="0"/>
              <a:t>Η Μούμια </a:t>
            </a:r>
            <a:r>
              <a:rPr lang="en-US" sz="1200" dirty="0"/>
              <a:t>Juanita</a:t>
            </a:r>
            <a:r>
              <a:rPr lang="el-GR" sz="1200" dirty="0"/>
              <a:t>, η οποία βρίσκεται στο </a:t>
            </a:r>
            <a:r>
              <a:rPr lang="en-US" sz="1200" dirty="0"/>
              <a:t>Museum of Andean Sanctuaries </a:t>
            </a:r>
            <a:r>
              <a:rPr lang="el-GR" sz="1200" dirty="0"/>
              <a:t>στο Καθολικό Πανεπιστήμιο </a:t>
            </a:r>
            <a:r>
              <a:rPr lang="en-US" sz="1200" dirty="0"/>
              <a:t>Santa Maria (UCSM), </a:t>
            </a:r>
            <a:r>
              <a:rPr lang="el-GR" sz="1200" dirty="0"/>
              <a:t>στα νότια του Περού, στην πόλη </a:t>
            </a:r>
            <a:r>
              <a:rPr lang="en-US" sz="1200" dirty="0"/>
              <a:t>Arequipa, </a:t>
            </a:r>
            <a:r>
              <a:rPr lang="el-GR" sz="1200" dirty="0"/>
              <a:t>καταπλήσσει με την εξαιρετική διατήρηση του σώματός της, σε τέτοιο βαθμό που φαίνεται κάθε λεπτομέρεια του προσώπου και του δέρματός της. Η μούμια φέρει ακέραια όλα τα όργανά της, ακόμα και τα αγγεία της. </a:t>
            </a:r>
            <a:endParaRPr lang="es-PE" sz="1200" dirty="0"/>
          </a:p>
        </p:txBody>
      </p:sp>
    </p:spTree>
    <p:extLst>
      <p:ext uri="{BB962C8B-B14F-4D97-AF65-F5344CB8AC3E}">
        <p14:creationId xmlns:p14="http://schemas.microsoft.com/office/powerpoint/2010/main" val="3833140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857250"/>
            <a:ext cx="8162059" cy="373428"/>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l-GR" sz="18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8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339443" y="1277704"/>
            <a:ext cx="4771469" cy="3263504"/>
          </a:xfrm>
        </p:spPr>
        <p:txBody>
          <a:bodyPr>
            <a:normAutofit/>
          </a:bodyPr>
          <a:lstStyle/>
          <a:p>
            <a:pPr marL="0" indent="0" algn="just">
              <a:buNone/>
              <a:tabLst>
                <a:tab pos="0" algn="l"/>
              </a:tabLst>
            </a:pPr>
            <a:r>
              <a:rPr lang="el-GR" sz="1200" dirty="0"/>
              <a:t>Η Μούμια </a:t>
            </a:r>
            <a:r>
              <a:rPr lang="en-US" sz="1200" dirty="0"/>
              <a:t>Juanita</a:t>
            </a:r>
            <a:r>
              <a:rPr lang="el-GR" sz="1200" dirty="0"/>
              <a:t>, όντας ένα από τα καλύτερα διατηρημένα πτώματα παγκοσμίως, έχει τραβήξει τα βλέμματα της διεθνούς επιστημονικής κοινότητας. Για παράδειγμα, το γαστρικό περιεχόμενο μελετήθηκε και αποδείχτηκε ότι είχε καταναλώσει κόκα, αλκοόλ και το ποτό </a:t>
            </a:r>
            <a:r>
              <a:rPr lang="en-US" sz="1200" dirty="0"/>
              <a:t>chicha</a:t>
            </a:r>
            <a:r>
              <a:rPr lang="el-GR" sz="1200" dirty="0"/>
              <a:t>. Έχοντας διατηρήσει όλα τα όργανά της, έχει μελετηθεί σε τοπικό, εθνικό και διεθνές επίπεδο: τομογραφίες, μελέτες </a:t>
            </a:r>
            <a:r>
              <a:rPr lang="en-US" sz="1200" dirty="0"/>
              <a:t>DNA </a:t>
            </a:r>
            <a:r>
              <a:rPr lang="el-GR" sz="1200" dirty="0"/>
              <a:t>κτλ. </a:t>
            </a:r>
            <a:endParaRPr lang="es-PE" sz="1200" dirty="0"/>
          </a:p>
          <a:p>
            <a:pPr algn="just">
              <a:buNone/>
            </a:pPr>
            <a:endParaRPr lang="es-PE"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pic>
        <p:nvPicPr>
          <p:cNvPr id="147458" name="Picture 2" descr="Imagen"/>
          <p:cNvPicPr>
            <a:picLocks noChangeAspect="1" noChangeArrowheads="1"/>
          </p:cNvPicPr>
          <p:nvPr/>
        </p:nvPicPr>
        <p:blipFill>
          <a:blip r:embed="rId2"/>
          <a:srcRect l="6803" t="15544" r="9993" b="4964"/>
          <a:stretch>
            <a:fillRect/>
          </a:stretch>
        </p:blipFill>
        <p:spPr bwMode="auto">
          <a:xfrm>
            <a:off x="5546358" y="857250"/>
            <a:ext cx="3140442" cy="3000375"/>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441" y="830253"/>
            <a:ext cx="8162059"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l-GR" sz="1800" b="1" dirty="0">
                <a:solidFill>
                  <a:schemeClr val="accent2"/>
                </a:solidFill>
                <a:effectLst>
                  <a:outerShdw blurRad="38100" dist="38100" dir="2700000" algn="tl">
                    <a:srgbClr val="000000">
                      <a:alpha val="43137"/>
                    </a:srgbClr>
                  </a:outerShdw>
                </a:effectLst>
              </a:rPr>
              <a:t>Διαδικασία μουμιοποίησης: η Μούμια </a:t>
            </a:r>
            <a:r>
              <a:rPr lang="en-US" sz="18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473007" y="2049271"/>
            <a:ext cx="3742769" cy="744919"/>
          </a:xfrm>
        </p:spPr>
        <p:txBody>
          <a:bodyPr>
            <a:normAutofit/>
          </a:bodyPr>
          <a:lstStyle/>
          <a:p>
            <a:pPr algn="just">
              <a:buNone/>
            </a:pPr>
            <a:r>
              <a:rPr lang="es-PE" dirty="0"/>
              <a:t> </a:t>
            </a:r>
            <a:r>
              <a:rPr lang="es-PE" sz="1200" dirty="0">
                <a:hlinkClick r:id="rId2"/>
              </a:rPr>
              <a:t>https://www.youtube.com/watch?v=vUDiXs927-U</a:t>
            </a:r>
            <a:endParaRPr lang="es-PE" sz="1200" dirty="0"/>
          </a:p>
          <a:p>
            <a:pPr algn="just">
              <a:buNone/>
            </a:pPr>
            <a:endParaRPr lang="es-PE" dirty="0"/>
          </a:p>
          <a:p>
            <a:pPr algn="just">
              <a:buNone/>
            </a:pPr>
            <a:endParaRPr lang="es-PE" dirty="0"/>
          </a:p>
        </p:txBody>
      </p:sp>
      <p:pic>
        <p:nvPicPr>
          <p:cNvPr id="168963" name="Picture 3"/>
          <p:cNvPicPr>
            <a:picLocks noChangeAspect="1" noChangeArrowheads="1"/>
          </p:cNvPicPr>
          <p:nvPr/>
        </p:nvPicPr>
        <p:blipFill>
          <a:blip r:embed="rId3"/>
          <a:srcRect/>
          <a:stretch>
            <a:fillRect/>
          </a:stretch>
        </p:blipFill>
        <p:spPr bwMode="auto">
          <a:xfrm flipH="1">
            <a:off x="4288100" y="1285874"/>
            <a:ext cx="4022825" cy="2271713"/>
          </a:xfrm>
          <a:prstGeom prst="rect">
            <a:avLst/>
          </a:prstGeom>
          <a:noFill/>
          <a:ln w="9525">
            <a:noFill/>
            <a:miter lim="800000"/>
            <a:headEnd/>
            <a:tailEnd/>
          </a:ln>
          <a:effectLst/>
        </p:spPr>
      </p:pic>
    </p:spTree>
    <p:extLst>
      <p:ext uri="{BB962C8B-B14F-4D97-AF65-F5344CB8AC3E}">
        <p14:creationId xmlns:p14="http://schemas.microsoft.com/office/powerpoint/2010/main" val="38331407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7430</TotalTime>
  <Words>7696</Words>
  <Application>Microsoft Office PowerPoint</Application>
  <PresentationFormat>On-screen Show (16:9)</PresentationFormat>
  <Paragraphs>754</Paragraphs>
  <Slides>94</Slides>
  <Notes>0</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Tema de Office</vt:lpstr>
      <vt:lpstr>PowerPoint Presentation</vt:lpstr>
      <vt:lpstr>PowerPoint Presentation</vt:lpstr>
      <vt:lpstr> ΠΙΝΑΚΑΣ ΠΕΡΙΕΧΟΜΕΝΩΝ</vt:lpstr>
      <vt:lpstr> Προοίμιο</vt:lpstr>
      <vt:lpstr> 1. ΕΙΣΑΓΩΓΗ</vt:lpstr>
      <vt:lpstr>Προ-Κολομβιανοί πολιτισμοί</vt:lpstr>
      <vt:lpstr> </vt:lpstr>
      <vt:lpstr>2. Χρονολόγιο προ-Ισπανικών (προ-Κολομβιανών) πολιτισμών των Άνδεων</vt:lpstr>
      <vt:lpstr>Η αυτοκρατορία των Ίνκας</vt:lpstr>
      <vt:lpstr>  3. Ορισμοί:   3.1 Ορισμός της προ-Κολομβιανής ιατρικής και της ιατρικής των Ίνκας.</vt:lpstr>
      <vt:lpstr> 3. Ορισμός της κοσμοθεωρίας των προ-Κολομβιανών πληθυσμών του Περού. </vt:lpstr>
      <vt:lpstr>3. Ορισμός της κοσμοθεωρίας των πληθυσμών Ίνκας του Περού.  </vt:lpstr>
      <vt:lpstr> 3. Ορισμός της κοσμοθεωρίας των πληθυσμών Ίνκας του Περού.  </vt:lpstr>
      <vt:lpstr> 3. Ορισμός της κοσμοθεωρίας των πληθυσμών Ίνκας του Περού.  </vt:lpstr>
      <vt:lpstr>3. Ορισμός του Σαμανισμού</vt:lpstr>
      <vt:lpstr>3. Ορισμός της κοσμοθεωρίας των πληθυσμών Ίνκας του Περού. </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  </vt:lpstr>
      <vt:lpstr>4. Κατάλογος των κύριων αποδεικτικών πηγών στην ιστορία της προ-Κολομβιανής ιατρικής και της ιατρικής των Ίνκας στο Περού</vt:lpstr>
      <vt:lpstr>4. Κατάλογος των κύριων αποδεικτικών πηγών στην ιστορία της προ-Κολομβιανής ιατρικής και της ιατρικής των Ίνκας στο Περού  </vt:lpstr>
      <vt:lpstr>Το πείραμα του Daniel Carrion</vt:lpstr>
      <vt:lpstr>5. Σύγχρονες ενδείξεις νόσων που επηρέασαν τον προ-Κολομβιανό πληθυσμό του Περού. </vt:lpstr>
      <vt:lpstr>5. Σύγχρονες ενδείξεις νόσων που επηρέασαν τον προ-Κολομβιανό πληθυσμό και την αυτοκρατορία των Ίνκας του Περού.   </vt:lpstr>
      <vt:lpstr>5. Σύγχρονες ενδείξεις νόσων που επηρέασαν τον προ-Κολομβιανό πληθυσμό του Περού.  </vt:lpstr>
      <vt:lpstr>5. Σύγχρονες ενδείξεις νόσων που επηρέασαν τον προ-Κολομβιανό πληθυσμό και την αυτοκρατορία των Ίνκας του Περού. </vt:lpstr>
      <vt:lpstr>5. Σύγχρονες ενδείξεις νόσων που επηρέασαν τον προ-Κολομβιανό πληθυσμό του Περού.   </vt:lpstr>
      <vt:lpstr>5. Σύγχρονες ενδείξεις νόσων που επηρέασαν τον προ-Κολομβιανό πληθυσμό του Περού.</vt:lpstr>
      <vt:lpstr>6. Κρανιοανατρήσεις  </vt:lpstr>
      <vt:lpstr>6. Τρυπανισμοί</vt:lpstr>
      <vt:lpstr>6. Τρυπανισμοί</vt:lpstr>
      <vt:lpstr>6. Τρυπανισμοί</vt:lpstr>
      <vt:lpstr>6. Τρυπανισμοί</vt:lpstr>
      <vt:lpstr>6. Τρυπανισμοί</vt:lpstr>
      <vt:lpstr>      6. Τρυπανισμοί</vt:lpstr>
      <vt:lpstr>6. Τρυπανισμοί</vt:lpstr>
      <vt:lpstr>6. Τρυπανισμοί</vt:lpstr>
      <vt:lpstr>6. Τρυπανισμοί</vt:lpstr>
      <vt:lpstr>6. Τρυπανισμοί</vt:lpstr>
      <vt:lpstr>6. Τρυπανισμοί</vt:lpstr>
      <vt:lpstr>6. Trephination</vt:lpstr>
      <vt:lpstr>6. Τρυπανισμοί</vt:lpstr>
      <vt:lpstr>6. ΠΗΓΕΣ ΤΡΥΠΑΝΙΣΜΩΝ ΣΤΟ ΠΕΡΟΥ:</vt:lpstr>
      <vt:lpstr>6. Τρυπανισμοί</vt:lpstr>
      <vt:lpstr>6. Τρυπανισμοί</vt:lpstr>
      <vt:lpstr>6. Τρυπανισμοί</vt:lpstr>
      <vt:lpstr>6. Τρυπανισμοί</vt:lpstr>
      <vt:lpstr>6. Τρυπανισμοί</vt:lpstr>
      <vt:lpstr>6. Τρυπανισμοί</vt:lpstr>
      <vt:lpstr>6. Τρυπανισμοί</vt:lpstr>
      <vt:lpstr>6. Τρυπανισμοί</vt:lpstr>
      <vt:lpstr>6. Στοιχεία τρυπανισμού</vt:lpstr>
      <vt:lpstr>7. Κρανιακές παραμορφώσεις</vt:lpstr>
      <vt:lpstr>7. Κρανιακές παραμορφώσεις </vt:lpstr>
      <vt:lpstr>7. Κρανιακές παραμορφώσεις</vt:lpstr>
      <vt:lpstr>7. Κρανιακές παραμορφώσεις</vt:lpstr>
      <vt:lpstr>7. Κρανιακές παραμορφώσεις</vt:lpstr>
      <vt:lpstr>7. Κρανιακές παραμορφώσεις</vt:lpstr>
      <vt:lpstr>7. Κρανιακές παραμορφώσεις</vt:lpstr>
      <vt:lpstr>7. Κρανιακές παραμορφώσεις</vt:lpstr>
      <vt:lpstr>7. Κρανιακές παραμορφώσεις</vt:lpstr>
      <vt:lpstr>8. Διαδικασία ταρίχευσης.</vt:lpstr>
      <vt:lpstr>8. Διαδικασία ταρίχευσης.</vt:lpstr>
      <vt:lpstr>8. Διαδικασία ταρίχευσης</vt:lpstr>
      <vt:lpstr>8. Διαδικασία ταρίχευσης  </vt:lpstr>
      <vt:lpstr>Μουσείο Ιερών των Άνδεων, Universidad Católica de Santa María </vt:lpstr>
      <vt:lpstr>8. Διαδικασία μουμιοποίησης: η Μούμια Juanita</vt:lpstr>
      <vt:lpstr>8. Διαδικασία μουμιοποίησης: η Μούμια Juanita</vt:lpstr>
      <vt:lpstr>8. Διαδικασία μουμιοποίησης: η Μούμια Juanita</vt:lpstr>
      <vt:lpstr>8. Διαδικασία μουμιοποίησης: η Μούμια Juanita</vt:lpstr>
      <vt:lpstr>8. Διαδικασία μουμιοποίησης: η Μούμια Juanita  </vt:lpstr>
      <vt:lpstr>8. Διαδικασία μουμιοποίησης: η Μούμια Juanita</vt:lpstr>
      <vt:lpstr>8. Διαδικασία μουμιοποίησης: η Μούμια Juanita</vt:lpstr>
      <vt:lpstr>8. Διαδικασία μουμιοποίησης: η Μούμια Juanita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Andrea Nozzoli</cp:lastModifiedBy>
  <cp:revision>411</cp:revision>
  <cp:lastPrinted>2020-11-16T08:56:56Z</cp:lastPrinted>
  <dcterms:created xsi:type="dcterms:W3CDTF">2020-02-06T14:08:36Z</dcterms:created>
  <dcterms:modified xsi:type="dcterms:W3CDTF">2021-06-18T08:55:48Z</dcterms:modified>
</cp:coreProperties>
</file>